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handoutMasterIdLst>
    <p:handoutMasterId r:id="rId19"/>
  </p:handoutMasterIdLst>
  <p:sldIdLst>
    <p:sldId id="275" r:id="rId2"/>
    <p:sldId id="276" r:id="rId3"/>
    <p:sldId id="278" r:id="rId4"/>
    <p:sldId id="289" r:id="rId5"/>
    <p:sldId id="290" r:id="rId6"/>
    <p:sldId id="292" r:id="rId7"/>
    <p:sldId id="293" r:id="rId8"/>
    <p:sldId id="294" r:id="rId9"/>
    <p:sldId id="295" r:id="rId10"/>
    <p:sldId id="296" r:id="rId11"/>
    <p:sldId id="284" r:id="rId12"/>
    <p:sldId id="298" r:id="rId13"/>
    <p:sldId id="297" r:id="rId14"/>
    <p:sldId id="288" r:id="rId15"/>
    <p:sldId id="277" r:id="rId16"/>
    <p:sldId id="286"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Twinkl" pitchFamily="2"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3B0"/>
    <a:srgbClr val="25B7BC"/>
    <a:srgbClr val="FFE000"/>
    <a:srgbClr val="EA516C"/>
    <a:srgbClr val="F9CBCB"/>
    <a:srgbClr val="B9D36E"/>
    <a:srgbClr val="F08215"/>
    <a:srgbClr val="009640"/>
    <a:srgbClr val="E50050"/>
    <a:srgbClr val="00A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showGuides="1">
      <p:cViewPr varScale="1">
        <p:scale>
          <a:sx n="103" d="100"/>
          <a:sy n="103" d="100"/>
        </p:scale>
        <p:origin x="588" y="114"/>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5-fractions-year-3-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winkl.co.uk/resources/planit-maths-primary-teaching-resources-year-3/planit-maths-primary-teaching-resources-year-3-number---fractions/planit-maths-primary-teaching-resources-year-3-number---fractions-compare-and-order-unit-fractions-and-fractions-with-the-same-denominators" TargetMode="Externa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5-fractions-year-3-white-rose-maths-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F4CA1CE-257D-4972-8745-74365921CC7C}"/>
              </a:ext>
            </a:extLst>
          </p:cNvPr>
          <p:cNvSpPr/>
          <p:nvPr/>
        </p:nvSpPr>
        <p:spPr>
          <a:xfrm>
            <a:off x="155276" y="5601119"/>
            <a:ext cx="1500996" cy="9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a:extLst>
              <a:ext uri="{FF2B5EF4-FFF2-40B4-BE49-F238E27FC236}">
                <a16:creationId xmlns:a16="http://schemas.microsoft.com/office/drawing/2014/main" id="{D3576EDB-FC6D-4605-A7F3-99B80E7BD3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648" y="1326702"/>
            <a:ext cx="7632699" cy="1732872"/>
          </a:xfrm>
          <a:prstGeom prst="rect">
            <a:avLst/>
          </a:prstGeom>
        </p:spPr>
      </p:pic>
      <p:sp>
        <p:nvSpPr>
          <p:cNvPr id="68" name="TextBox 67">
            <a:extLst>
              <a:ext uri="{FF2B5EF4-FFF2-40B4-BE49-F238E27FC236}">
                <a16:creationId xmlns:a16="http://schemas.microsoft.com/office/drawing/2014/main" id="{BAC0DA17-1C29-4AA1-9F2C-61C1B7DCF8A9}"/>
              </a:ext>
            </a:extLst>
          </p:cNvPr>
          <p:cNvSpPr txBox="1"/>
          <p:nvPr/>
        </p:nvSpPr>
        <p:spPr>
          <a:xfrm>
            <a:off x="755650" y="3069098"/>
            <a:ext cx="7632698" cy="3023725"/>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sp>
        <p:nvSpPr>
          <p:cNvPr id="69" name="TextBox 68">
            <a:extLst>
              <a:ext uri="{FF2B5EF4-FFF2-40B4-BE49-F238E27FC236}">
                <a16:creationId xmlns:a16="http://schemas.microsoft.com/office/drawing/2014/main" id="{41313E20-5A4B-4622-A878-E6DE109C7A69}"/>
              </a:ext>
            </a:extLst>
          </p:cNvPr>
          <p:cNvSpPr txBox="1"/>
          <p:nvPr/>
        </p:nvSpPr>
        <p:spPr>
          <a:xfrm>
            <a:off x="755648" y="1326702"/>
            <a:ext cx="7632702" cy="1739564"/>
          </a:xfrm>
          <a:prstGeom prst="rect">
            <a:avLst/>
          </a:prstGeom>
          <a:noFill/>
          <a:ln w="28575">
            <a:solidFill>
              <a:srgbClr val="25B7BC"/>
            </a:solidFill>
          </a:ln>
        </p:spPr>
        <p:txBody>
          <a:bodyPr wrap="square" lIns="108000" tIns="108000" rIns="108000" bIns="108000" rtlCol="0">
            <a:noAutofit/>
          </a:bodyPr>
          <a:lstStyle/>
          <a:p>
            <a:pPr algn="ctr"/>
            <a:endParaRPr lang="en-GB" dirty="0"/>
          </a:p>
        </p:txBody>
      </p:sp>
      <p:sp>
        <p:nvSpPr>
          <p:cNvPr id="7" name="Rectangle 6">
            <a:extLst>
              <a:ext uri="{FF2B5EF4-FFF2-40B4-BE49-F238E27FC236}">
                <a16:creationId xmlns:a16="http://schemas.microsoft.com/office/drawing/2014/main" id="{702057EF-5110-442B-9163-F4C5D148F283}"/>
              </a:ext>
            </a:extLst>
          </p:cNvPr>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36708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Speech Bubble: Rectangle 61">
            <a:extLst>
              <a:ext uri="{FF2B5EF4-FFF2-40B4-BE49-F238E27FC236}">
                <a16:creationId xmlns:a16="http://schemas.microsoft.com/office/drawing/2014/main" id="{6FE94457-7D55-4186-9F22-C13778168EB3}"/>
              </a:ext>
            </a:extLst>
          </p:cNvPr>
          <p:cNvSpPr/>
          <p:nvPr/>
        </p:nvSpPr>
        <p:spPr>
          <a:xfrm>
            <a:off x="2148155" y="1570917"/>
            <a:ext cx="1648782" cy="1283246"/>
          </a:xfrm>
          <a:prstGeom prst="wedgeRectCallout">
            <a:avLst>
              <a:gd name="adj1" fmla="val -61950"/>
              <a:gd name="adj2" fmla="val 32228"/>
            </a:avLst>
          </a:prstGeom>
          <a:solidFill>
            <a:srgbClr val="FDD18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Aft>
                <a:spcPts val="600"/>
              </a:spcAft>
            </a:pPr>
            <a:r>
              <a:rPr lang="en-GB" dirty="0">
                <a:solidFill>
                  <a:schemeClr val="tx1"/>
                </a:solidFill>
              </a:rPr>
              <a:t>The number lines will go over 1 at the same point.</a:t>
            </a:r>
          </a:p>
        </p:txBody>
      </p:sp>
      <p:pic>
        <p:nvPicPr>
          <p:cNvPr id="25" name="Picture 24">
            <a:extLst>
              <a:ext uri="{FF2B5EF4-FFF2-40B4-BE49-F238E27FC236}">
                <a16:creationId xmlns:a16="http://schemas.microsoft.com/office/drawing/2014/main" id="{77B30DFC-83E0-4083-85CC-FCE22334E9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875708" y="1788739"/>
            <a:ext cx="1290793" cy="1262940"/>
          </a:xfrm>
          <a:prstGeom prst="rect">
            <a:avLst/>
          </a:prstGeom>
        </p:spPr>
      </p:pic>
      <p:sp>
        <p:nvSpPr>
          <p:cNvPr id="26" name="Rectangle 25">
            <a:extLst>
              <a:ext uri="{FF2B5EF4-FFF2-40B4-BE49-F238E27FC236}">
                <a16:creationId xmlns:a16="http://schemas.microsoft.com/office/drawing/2014/main" id="{5F4D1DED-C70D-44D5-AE39-EAFF3CD461D6}"/>
              </a:ext>
            </a:extLst>
          </p:cNvPr>
          <p:cNvSpPr/>
          <p:nvPr/>
        </p:nvSpPr>
        <p:spPr>
          <a:xfrm>
            <a:off x="4141390" y="2571158"/>
            <a:ext cx="4246958" cy="495108"/>
          </a:xfrm>
          <a:prstGeom prst="rect">
            <a:avLst/>
          </a:prstGeom>
          <a:solidFill>
            <a:srgbClr val="25B7BC"/>
          </a:solidFill>
        </p:spPr>
        <p:txBody>
          <a:bodyPr wrap="square" lIns="108000" tIns="108000" rIns="108000" bIns="108000">
            <a:spAutoFit/>
          </a:bodyPr>
          <a:lstStyle/>
          <a:p>
            <a:pPr algn="r"/>
            <a:r>
              <a:rPr lang="en-GB" b="1" dirty="0">
                <a:solidFill>
                  <a:schemeClr val="bg1"/>
                </a:solidFill>
              </a:rPr>
              <a:t>Do you agree? Explain your reasoning</a:t>
            </a:r>
            <a:r>
              <a:rPr lang="en-GB" sz="1200" b="1" dirty="0">
                <a:solidFill>
                  <a:schemeClr val="bg1"/>
                </a:solidFill>
              </a:rPr>
              <a:t>. </a:t>
            </a:r>
          </a:p>
        </p:txBody>
      </p:sp>
      <p:cxnSp>
        <p:nvCxnSpPr>
          <p:cNvPr id="75" name="Straight Connector 74">
            <a:extLst>
              <a:ext uri="{FF2B5EF4-FFF2-40B4-BE49-F238E27FC236}">
                <a16:creationId xmlns:a16="http://schemas.microsoft.com/office/drawing/2014/main" id="{D7CE15ED-62F6-4246-83E8-4CC233694C0B}"/>
              </a:ext>
            </a:extLst>
          </p:cNvPr>
          <p:cNvCxnSpPr>
            <a:cxnSpLocks/>
          </p:cNvCxnSpPr>
          <p:nvPr/>
        </p:nvCxnSpPr>
        <p:spPr>
          <a:xfrm>
            <a:off x="1190575" y="4481864"/>
            <a:ext cx="67641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E0AEEAC-6704-4AF7-B38B-193643F9AC4B}"/>
              </a:ext>
            </a:extLst>
          </p:cNvPr>
          <p:cNvCxnSpPr/>
          <p:nvPr/>
        </p:nvCxnSpPr>
        <p:spPr>
          <a:xfrm flipV="1">
            <a:off x="1190575" y="4201826"/>
            <a:ext cx="0" cy="280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D8DA76-E912-47B6-9C1F-E29643062B22}"/>
              </a:ext>
            </a:extLst>
          </p:cNvPr>
          <p:cNvCxnSpPr>
            <a:cxnSpLocks/>
          </p:cNvCxnSpPr>
          <p:nvPr/>
        </p:nvCxnSpPr>
        <p:spPr>
          <a:xfrm flipV="1">
            <a:off x="2317931" y="4285794"/>
            <a:ext cx="0" cy="19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B3FE0997-A966-4965-B820-083DE706BBBC}"/>
              </a:ext>
            </a:extLst>
          </p:cNvPr>
          <p:cNvSpPr/>
          <p:nvPr/>
        </p:nvSpPr>
        <p:spPr>
          <a:xfrm>
            <a:off x="987317" y="3713294"/>
            <a:ext cx="409086" cy="523220"/>
          </a:xfrm>
          <a:prstGeom prst="rect">
            <a:avLst/>
          </a:prstGeom>
        </p:spPr>
        <p:txBody>
          <a:bodyPr wrap="none">
            <a:spAutoFit/>
          </a:bodyPr>
          <a:lstStyle/>
          <a:p>
            <a:pPr algn="ctr"/>
            <a:r>
              <a:rPr lang="en-GB" sz="2800" dirty="0"/>
              <a:t>0</a:t>
            </a:r>
          </a:p>
        </p:txBody>
      </p:sp>
      <p:grpSp>
        <p:nvGrpSpPr>
          <p:cNvPr id="94" name="Group 93">
            <a:extLst>
              <a:ext uri="{FF2B5EF4-FFF2-40B4-BE49-F238E27FC236}">
                <a16:creationId xmlns:a16="http://schemas.microsoft.com/office/drawing/2014/main" id="{92353DFB-43BA-4A5D-AA35-9761D3699075}"/>
              </a:ext>
            </a:extLst>
          </p:cNvPr>
          <p:cNvGrpSpPr/>
          <p:nvPr/>
        </p:nvGrpSpPr>
        <p:grpSpPr>
          <a:xfrm>
            <a:off x="2166501" y="3597794"/>
            <a:ext cx="302858" cy="646331"/>
            <a:chOff x="2063036" y="4671565"/>
            <a:chExt cx="302858" cy="646331"/>
          </a:xfrm>
        </p:grpSpPr>
        <p:sp>
          <p:nvSpPr>
            <p:cNvPr id="95" name="Rectangle 94">
              <a:extLst>
                <a:ext uri="{FF2B5EF4-FFF2-40B4-BE49-F238E27FC236}">
                  <a16:creationId xmlns:a16="http://schemas.microsoft.com/office/drawing/2014/main" id="{472F9119-6F52-4DDE-86A2-97E6D08B926D}"/>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3</a:t>
              </a:r>
            </a:p>
          </p:txBody>
        </p:sp>
        <p:cxnSp>
          <p:nvCxnSpPr>
            <p:cNvPr id="96" name="Straight Connector 95">
              <a:extLst>
                <a:ext uri="{FF2B5EF4-FFF2-40B4-BE49-F238E27FC236}">
                  <a16:creationId xmlns:a16="http://schemas.microsoft.com/office/drawing/2014/main" id="{9E213A42-0A05-4B99-8252-B497DED5AF02}"/>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F3B40EA3-71A0-4823-B0C7-B2067C16AB6C}"/>
              </a:ext>
            </a:extLst>
          </p:cNvPr>
          <p:cNvGrpSpPr/>
          <p:nvPr/>
        </p:nvGrpSpPr>
        <p:grpSpPr>
          <a:xfrm>
            <a:off x="3293857" y="3597794"/>
            <a:ext cx="302858" cy="884069"/>
            <a:chOff x="3293857" y="3378487"/>
            <a:chExt cx="302858" cy="884069"/>
          </a:xfrm>
        </p:grpSpPr>
        <p:cxnSp>
          <p:nvCxnSpPr>
            <p:cNvPr id="86" name="Straight Connector 85">
              <a:extLst>
                <a:ext uri="{FF2B5EF4-FFF2-40B4-BE49-F238E27FC236}">
                  <a16:creationId xmlns:a16="http://schemas.microsoft.com/office/drawing/2014/main" id="{F1C249FC-0094-4F12-83E0-2BD9652281C1}"/>
                </a:ext>
              </a:extLst>
            </p:cNvPr>
            <p:cNvCxnSpPr>
              <a:cxnSpLocks/>
            </p:cNvCxnSpPr>
            <p:nvPr/>
          </p:nvCxnSpPr>
          <p:spPr>
            <a:xfrm flipV="1">
              <a:off x="3445286" y="4066487"/>
              <a:ext cx="0" cy="19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AA29DEC8-04C1-4A2E-8CCB-FB7A8DD11718}"/>
                </a:ext>
              </a:extLst>
            </p:cNvPr>
            <p:cNvGrpSpPr/>
            <p:nvPr/>
          </p:nvGrpSpPr>
          <p:grpSpPr>
            <a:xfrm>
              <a:off x="3293857" y="3378487"/>
              <a:ext cx="302858" cy="646331"/>
              <a:chOff x="2063036" y="4671565"/>
              <a:chExt cx="302858" cy="646331"/>
            </a:xfrm>
          </p:grpSpPr>
          <p:sp>
            <p:nvSpPr>
              <p:cNvPr id="98" name="Rectangle 97">
                <a:extLst>
                  <a:ext uri="{FF2B5EF4-FFF2-40B4-BE49-F238E27FC236}">
                    <a16:creationId xmlns:a16="http://schemas.microsoft.com/office/drawing/2014/main" id="{2B9D889E-55EA-485E-B891-AC3E6FC88F7A}"/>
                  </a:ext>
                </a:extLst>
              </p:cNvPr>
              <p:cNvSpPr/>
              <p:nvPr/>
            </p:nvSpPr>
            <p:spPr>
              <a:xfrm>
                <a:off x="2063036" y="4671565"/>
                <a:ext cx="302858" cy="646331"/>
              </a:xfrm>
              <a:prstGeom prst="rect">
                <a:avLst/>
              </a:prstGeom>
            </p:spPr>
            <p:txBody>
              <a:bodyPr wrap="square">
                <a:spAutoFit/>
              </a:bodyPr>
              <a:lstStyle/>
              <a:p>
                <a:pPr algn="ctr"/>
                <a:r>
                  <a:rPr lang="en-GB" dirty="0"/>
                  <a:t>2</a:t>
                </a:r>
              </a:p>
              <a:p>
                <a:pPr algn="ctr"/>
                <a:r>
                  <a:rPr lang="en-GB" dirty="0"/>
                  <a:t>3</a:t>
                </a:r>
              </a:p>
            </p:txBody>
          </p:sp>
          <p:cxnSp>
            <p:nvCxnSpPr>
              <p:cNvPr id="99" name="Straight Connector 98">
                <a:extLst>
                  <a:ext uri="{FF2B5EF4-FFF2-40B4-BE49-F238E27FC236}">
                    <a16:creationId xmlns:a16="http://schemas.microsoft.com/office/drawing/2014/main" id="{1E401263-6B5F-4B56-ACED-D5DC066DE8E9}"/>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7" name="Group 226">
            <a:extLst>
              <a:ext uri="{FF2B5EF4-FFF2-40B4-BE49-F238E27FC236}">
                <a16:creationId xmlns:a16="http://schemas.microsoft.com/office/drawing/2014/main" id="{12A40C8F-E651-4E4D-AF79-62117645EB63}"/>
              </a:ext>
            </a:extLst>
          </p:cNvPr>
          <p:cNvGrpSpPr/>
          <p:nvPr/>
        </p:nvGrpSpPr>
        <p:grpSpPr>
          <a:xfrm>
            <a:off x="4430390" y="3597794"/>
            <a:ext cx="302858" cy="884069"/>
            <a:chOff x="4430390" y="3378487"/>
            <a:chExt cx="302858" cy="884069"/>
          </a:xfrm>
        </p:grpSpPr>
        <p:cxnSp>
          <p:nvCxnSpPr>
            <p:cNvPr id="78" name="Straight Connector 77">
              <a:extLst>
                <a:ext uri="{FF2B5EF4-FFF2-40B4-BE49-F238E27FC236}">
                  <a16:creationId xmlns:a16="http://schemas.microsoft.com/office/drawing/2014/main" id="{03ADE497-CC57-44C6-BCD3-FD9C62F51A24}"/>
                </a:ext>
              </a:extLst>
            </p:cNvPr>
            <p:cNvCxnSpPr>
              <a:cxnSpLocks/>
            </p:cNvCxnSpPr>
            <p:nvPr/>
          </p:nvCxnSpPr>
          <p:spPr>
            <a:xfrm flipV="1">
              <a:off x="4572642" y="4066487"/>
              <a:ext cx="0" cy="19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2B47303E-A182-4B60-95AB-09F9858CB94E}"/>
                </a:ext>
              </a:extLst>
            </p:cNvPr>
            <p:cNvGrpSpPr/>
            <p:nvPr/>
          </p:nvGrpSpPr>
          <p:grpSpPr>
            <a:xfrm>
              <a:off x="4430390" y="3378487"/>
              <a:ext cx="302858" cy="646331"/>
              <a:chOff x="2063036" y="4671565"/>
              <a:chExt cx="302858" cy="646331"/>
            </a:xfrm>
          </p:grpSpPr>
          <p:sp>
            <p:nvSpPr>
              <p:cNvPr id="101" name="Rectangle 100">
                <a:extLst>
                  <a:ext uri="{FF2B5EF4-FFF2-40B4-BE49-F238E27FC236}">
                    <a16:creationId xmlns:a16="http://schemas.microsoft.com/office/drawing/2014/main" id="{0BCE873A-104B-4BFA-8A30-315E4885F5B0}"/>
                  </a:ext>
                </a:extLst>
              </p:cNvPr>
              <p:cNvSpPr/>
              <p:nvPr/>
            </p:nvSpPr>
            <p:spPr>
              <a:xfrm>
                <a:off x="2063036" y="4671565"/>
                <a:ext cx="302858" cy="646331"/>
              </a:xfrm>
              <a:prstGeom prst="rect">
                <a:avLst/>
              </a:prstGeom>
            </p:spPr>
            <p:txBody>
              <a:bodyPr wrap="square">
                <a:spAutoFit/>
              </a:bodyPr>
              <a:lstStyle/>
              <a:p>
                <a:pPr algn="ctr"/>
                <a:r>
                  <a:rPr lang="en-GB" dirty="0"/>
                  <a:t>3</a:t>
                </a:r>
              </a:p>
              <a:p>
                <a:pPr algn="ctr"/>
                <a:r>
                  <a:rPr lang="en-GB" dirty="0"/>
                  <a:t>3</a:t>
                </a:r>
              </a:p>
            </p:txBody>
          </p:sp>
          <p:cxnSp>
            <p:nvCxnSpPr>
              <p:cNvPr id="102" name="Straight Connector 101">
                <a:extLst>
                  <a:ext uri="{FF2B5EF4-FFF2-40B4-BE49-F238E27FC236}">
                    <a16:creationId xmlns:a16="http://schemas.microsoft.com/office/drawing/2014/main" id="{36D885B6-C3DE-420E-AA29-2DF40736C1C1}"/>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1" name="Group 230">
            <a:extLst>
              <a:ext uri="{FF2B5EF4-FFF2-40B4-BE49-F238E27FC236}">
                <a16:creationId xmlns:a16="http://schemas.microsoft.com/office/drawing/2014/main" id="{2AB36ECF-BCC4-4FAA-9FE7-4938916EF1F7}"/>
              </a:ext>
            </a:extLst>
          </p:cNvPr>
          <p:cNvGrpSpPr/>
          <p:nvPr/>
        </p:nvGrpSpPr>
        <p:grpSpPr>
          <a:xfrm>
            <a:off x="5462843" y="3597794"/>
            <a:ext cx="474308" cy="884069"/>
            <a:chOff x="5462843" y="3378487"/>
            <a:chExt cx="474308" cy="884069"/>
          </a:xfrm>
        </p:grpSpPr>
        <p:cxnSp>
          <p:nvCxnSpPr>
            <p:cNvPr id="85" name="Straight Connector 84">
              <a:extLst>
                <a:ext uri="{FF2B5EF4-FFF2-40B4-BE49-F238E27FC236}">
                  <a16:creationId xmlns:a16="http://schemas.microsoft.com/office/drawing/2014/main" id="{A246F8FA-367B-425A-BC98-3496A0F8A2C4}"/>
                </a:ext>
              </a:extLst>
            </p:cNvPr>
            <p:cNvCxnSpPr>
              <a:cxnSpLocks/>
            </p:cNvCxnSpPr>
            <p:nvPr/>
          </p:nvCxnSpPr>
          <p:spPr>
            <a:xfrm flipV="1">
              <a:off x="5699997" y="4066487"/>
              <a:ext cx="0" cy="19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0" name="Group 229">
              <a:extLst>
                <a:ext uri="{FF2B5EF4-FFF2-40B4-BE49-F238E27FC236}">
                  <a16:creationId xmlns:a16="http://schemas.microsoft.com/office/drawing/2014/main" id="{DDA33BB3-CA7D-482B-9D28-4C14C96488A6}"/>
                </a:ext>
              </a:extLst>
            </p:cNvPr>
            <p:cNvGrpSpPr/>
            <p:nvPr/>
          </p:nvGrpSpPr>
          <p:grpSpPr>
            <a:xfrm>
              <a:off x="5462843" y="3378487"/>
              <a:ext cx="474308" cy="646331"/>
              <a:chOff x="5366794" y="3378487"/>
              <a:chExt cx="474308" cy="646331"/>
            </a:xfrm>
          </p:grpSpPr>
          <p:grpSp>
            <p:nvGrpSpPr>
              <p:cNvPr id="103" name="Group 102">
                <a:extLst>
                  <a:ext uri="{FF2B5EF4-FFF2-40B4-BE49-F238E27FC236}">
                    <a16:creationId xmlns:a16="http://schemas.microsoft.com/office/drawing/2014/main" id="{3CC88881-0E7F-4B9A-B3D4-0A05E18FBFAF}"/>
                  </a:ext>
                </a:extLst>
              </p:cNvPr>
              <p:cNvGrpSpPr/>
              <p:nvPr/>
            </p:nvGrpSpPr>
            <p:grpSpPr>
              <a:xfrm>
                <a:off x="5538244" y="3378487"/>
                <a:ext cx="302858" cy="646331"/>
                <a:chOff x="2063036" y="4671565"/>
                <a:chExt cx="302858" cy="646331"/>
              </a:xfrm>
            </p:grpSpPr>
            <p:sp>
              <p:nvSpPr>
                <p:cNvPr id="104" name="Rectangle 103">
                  <a:extLst>
                    <a:ext uri="{FF2B5EF4-FFF2-40B4-BE49-F238E27FC236}">
                      <a16:creationId xmlns:a16="http://schemas.microsoft.com/office/drawing/2014/main" id="{94BC39E5-E375-431D-8A92-814C80AA1B6C}"/>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3</a:t>
                  </a:r>
                </a:p>
              </p:txBody>
            </p:sp>
            <p:cxnSp>
              <p:nvCxnSpPr>
                <p:cNvPr id="105" name="Straight Connector 104">
                  <a:extLst>
                    <a:ext uri="{FF2B5EF4-FFF2-40B4-BE49-F238E27FC236}">
                      <a16:creationId xmlns:a16="http://schemas.microsoft.com/office/drawing/2014/main" id="{106E94CF-E87B-4E1D-949D-9D97DF629847}"/>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 name="Rectangle 106">
                <a:extLst>
                  <a:ext uri="{FF2B5EF4-FFF2-40B4-BE49-F238E27FC236}">
                    <a16:creationId xmlns:a16="http://schemas.microsoft.com/office/drawing/2014/main" id="{2D335D2A-14BF-44E9-B47F-39C4722ADA7D}"/>
                  </a:ext>
                </a:extLst>
              </p:cNvPr>
              <p:cNvSpPr/>
              <p:nvPr/>
            </p:nvSpPr>
            <p:spPr>
              <a:xfrm>
                <a:off x="5366794" y="3440776"/>
                <a:ext cx="285842" cy="523220"/>
              </a:xfrm>
              <a:prstGeom prst="rect">
                <a:avLst/>
              </a:prstGeom>
            </p:spPr>
            <p:txBody>
              <a:bodyPr wrap="square">
                <a:spAutoFit/>
              </a:bodyPr>
              <a:lstStyle/>
              <a:p>
                <a:pPr algn="ctr"/>
                <a:r>
                  <a:rPr lang="en-GB" sz="2800" dirty="0"/>
                  <a:t>1</a:t>
                </a:r>
              </a:p>
            </p:txBody>
          </p:sp>
        </p:grpSp>
      </p:grpSp>
      <p:cxnSp>
        <p:nvCxnSpPr>
          <p:cNvPr id="109" name="Straight Connector 108">
            <a:extLst>
              <a:ext uri="{FF2B5EF4-FFF2-40B4-BE49-F238E27FC236}">
                <a16:creationId xmlns:a16="http://schemas.microsoft.com/office/drawing/2014/main" id="{75FB577C-E6F7-47DC-AD10-31259723DAC1}"/>
              </a:ext>
            </a:extLst>
          </p:cNvPr>
          <p:cNvCxnSpPr>
            <a:cxnSpLocks/>
          </p:cNvCxnSpPr>
          <p:nvPr/>
        </p:nvCxnSpPr>
        <p:spPr>
          <a:xfrm>
            <a:off x="1190575" y="5877887"/>
            <a:ext cx="67641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F6464FB-34FD-41E4-84EA-373265F909AD}"/>
              </a:ext>
            </a:extLst>
          </p:cNvPr>
          <p:cNvCxnSpPr/>
          <p:nvPr/>
        </p:nvCxnSpPr>
        <p:spPr>
          <a:xfrm flipV="1">
            <a:off x="1190575" y="5611235"/>
            <a:ext cx="0" cy="266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2CFC7C6-9B48-4828-9C4F-ACF344D3ECC1}"/>
              </a:ext>
            </a:extLst>
          </p:cNvPr>
          <p:cNvCxnSpPr>
            <a:cxnSpLocks/>
          </p:cNvCxnSpPr>
          <p:nvPr/>
        </p:nvCxnSpPr>
        <p:spPr>
          <a:xfrm flipV="1">
            <a:off x="2317931" y="5691189"/>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01393267-DC02-4086-A696-35A68EA478D1}"/>
              </a:ext>
            </a:extLst>
          </p:cNvPr>
          <p:cNvSpPr/>
          <p:nvPr/>
        </p:nvSpPr>
        <p:spPr>
          <a:xfrm>
            <a:off x="987317" y="5109316"/>
            <a:ext cx="409086" cy="523220"/>
          </a:xfrm>
          <a:prstGeom prst="rect">
            <a:avLst/>
          </a:prstGeom>
        </p:spPr>
        <p:txBody>
          <a:bodyPr wrap="none">
            <a:spAutoFit/>
          </a:bodyPr>
          <a:lstStyle/>
          <a:p>
            <a:pPr algn="ctr"/>
            <a:r>
              <a:rPr lang="en-GB" sz="2800" dirty="0"/>
              <a:t>0</a:t>
            </a:r>
          </a:p>
        </p:txBody>
      </p:sp>
      <p:grpSp>
        <p:nvGrpSpPr>
          <p:cNvPr id="116" name="Group 115">
            <a:extLst>
              <a:ext uri="{FF2B5EF4-FFF2-40B4-BE49-F238E27FC236}">
                <a16:creationId xmlns:a16="http://schemas.microsoft.com/office/drawing/2014/main" id="{363B7800-461B-4E99-ACD4-C1D33B7F92FC}"/>
              </a:ext>
            </a:extLst>
          </p:cNvPr>
          <p:cNvGrpSpPr/>
          <p:nvPr/>
        </p:nvGrpSpPr>
        <p:grpSpPr>
          <a:xfrm>
            <a:off x="2166501" y="4993816"/>
            <a:ext cx="302858" cy="646331"/>
            <a:chOff x="2063036" y="4671565"/>
            <a:chExt cx="302858" cy="646331"/>
          </a:xfrm>
        </p:grpSpPr>
        <p:sp>
          <p:nvSpPr>
            <p:cNvPr id="117" name="Rectangle 116">
              <a:extLst>
                <a:ext uri="{FF2B5EF4-FFF2-40B4-BE49-F238E27FC236}">
                  <a16:creationId xmlns:a16="http://schemas.microsoft.com/office/drawing/2014/main" id="{FFE20B20-D647-49E0-8228-7C48620BBF42}"/>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4</a:t>
              </a:r>
            </a:p>
          </p:txBody>
        </p:sp>
        <p:cxnSp>
          <p:nvCxnSpPr>
            <p:cNvPr id="118" name="Straight Connector 117">
              <a:extLst>
                <a:ext uri="{FF2B5EF4-FFF2-40B4-BE49-F238E27FC236}">
                  <a16:creationId xmlns:a16="http://schemas.microsoft.com/office/drawing/2014/main" id="{AADB219D-AC54-4FE3-972A-6409245C3FE1}"/>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6" name="Group 235">
            <a:extLst>
              <a:ext uri="{FF2B5EF4-FFF2-40B4-BE49-F238E27FC236}">
                <a16:creationId xmlns:a16="http://schemas.microsoft.com/office/drawing/2014/main" id="{87EFB658-D35E-4541-BA1B-8B544680345B}"/>
              </a:ext>
            </a:extLst>
          </p:cNvPr>
          <p:cNvGrpSpPr/>
          <p:nvPr/>
        </p:nvGrpSpPr>
        <p:grpSpPr>
          <a:xfrm>
            <a:off x="3293857" y="4993816"/>
            <a:ext cx="302858" cy="884070"/>
            <a:chOff x="3293857" y="4788186"/>
            <a:chExt cx="302858" cy="884070"/>
          </a:xfrm>
        </p:grpSpPr>
        <p:cxnSp>
          <p:nvCxnSpPr>
            <p:cNvPr id="114" name="Straight Connector 113">
              <a:extLst>
                <a:ext uri="{FF2B5EF4-FFF2-40B4-BE49-F238E27FC236}">
                  <a16:creationId xmlns:a16="http://schemas.microsoft.com/office/drawing/2014/main" id="{E828C2BE-0B39-4462-A993-56A4D9839E67}"/>
                </a:ext>
              </a:extLst>
            </p:cNvPr>
            <p:cNvCxnSpPr>
              <a:cxnSpLocks/>
            </p:cNvCxnSpPr>
            <p:nvPr/>
          </p:nvCxnSpPr>
          <p:spPr>
            <a:xfrm flipV="1">
              <a:off x="3445286" y="5485559"/>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917B7C3F-5EAB-4D83-A02A-9E76E19754A8}"/>
                </a:ext>
              </a:extLst>
            </p:cNvPr>
            <p:cNvGrpSpPr/>
            <p:nvPr/>
          </p:nvGrpSpPr>
          <p:grpSpPr>
            <a:xfrm>
              <a:off x="3293857" y="4788186"/>
              <a:ext cx="302858" cy="646331"/>
              <a:chOff x="2063036" y="4671565"/>
              <a:chExt cx="302858" cy="646331"/>
            </a:xfrm>
          </p:grpSpPr>
          <p:sp>
            <p:nvSpPr>
              <p:cNvPr id="120" name="Rectangle 119">
                <a:extLst>
                  <a:ext uri="{FF2B5EF4-FFF2-40B4-BE49-F238E27FC236}">
                    <a16:creationId xmlns:a16="http://schemas.microsoft.com/office/drawing/2014/main" id="{28367DDE-AE23-48F4-97FD-DF34BD12864F}"/>
                  </a:ext>
                </a:extLst>
              </p:cNvPr>
              <p:cNvSpPr/>
              <p:nvPr/>
            </p:nvSpPr>
            <p:spPr>
              <a:xfrm>
                <a:off x="2063036" y="4671565"/>
                <a:ext cx="302858" cy="646331"/>
              </a:xfrm>
              <a:prstGeom prst="rect">
                <a:avLst/>
              </a:prstGeom>
            </p:spPr>
            <p:txBody>
              <a:bodyPr wrap="square">
                <a:spAutoFit/>
              </a:bodyPr>
              <a:lstStyle/>
              <a:p>
                <a:pPr algn="ctr"/>
                <a:r>
                  <a:rPr lang="en-GB" dirty="0"/>
                  <a:t>2</a:t>
                </a:r>
              </a:p>
              <a:p>
                <a:pPr algn="ctr"/>
                <a:r>
                  <a:rPr lang="en-GB" dirty="0"/>
                  <a:t>4</a:t>
                </a:r>
              </a:p>
            </p:txBody>
          </p:sp>
          <p:cxnSp>
            <p:nvCxnSpPr>
              <p:cNvPr id="121" name="Straight Connector 120">
                <a:extLst>
                  <a:ext uri="{FF2B5EF4-FFF2-40B4-BE49-F238E27FC236}">
                    <a16:creationId xmlns:a16="http://schemas.microsoft.com/office/drawing/2014/main" id="{DE792F87-48C0-4E8E-9352-9E301BB2E1A9}"/>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7" name="Group 236">
            <a:extLst>
              <a:ext uri="{FF2B5EF4-FFF2-40B4-BE49-F238E27FC236}">
                <a16:creationId xmlns:a16="http://schemas.microsoft.com/office/drawing/2014/main" id="{523E6460-5C58-42BC-8D46-EC79C0C8CD8F}"/>
              </a:ext>
            </a:extLst>
          </p:cNvPr>
          <p:cNvGrpSpPr/>
          <p:nvPr/>
        </p:nvGrpSpPr>
        <p:grpSpPr>
          <a:xfrm>
            <a:off x="4430390" y="4993816"/>
            <a:ext cx="302858" cy="884070"/>
            <a:chOff x="4430390" y="4788186"/>
            <a:chExt cx="302858" cy="884070"/>
          </a:xfrm>
        </p:grpSpPr>
        <p:cxnSp>
          <p:nvCxnSpPr>
            <p:cNvPr id="111" name="Straight Connector 110">
              <a:extLst>
                <a:ext uri="{FF2B5EF4-FFF2-40B4-BE49-F238E27FC236}">
                  <a16:creationId xmlns:a16="http://schemas.microsoft.com/office/drawing/2014/main" id="{8F8BC504-AF3F-4F2A-A1A3-66300D2A0ACD}"/>
                </a:ext>
              </a:extLst>
            </p:cNvPr>
            <p:cNvCxnSpPr>
              <a:cxnSpLocks/>
            </p:cNvCxnSpPr>
            <p:nvPr/>
          </p:nvCxnSpPr>
          <p:spPr>
            <a:xfrm flipV="1">
              <a:off x="4572642" y="5485559"/>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E6DA3799-772A-4624-8757-8CEE5A6E5DBE}"/>
                </a:ext>
              </a:extLst>
            </p:cNvPr>
            <p:cNvGrpSpPr/>
            <p:nvPr/>
          </p:nvGrpSpPr>
          <p:grpSpPr>
            <a:xfrm>
              <a:off x="4430390" y="4788186"/>
              <a:ext cx="302858" cy="646331"/>
              <a:chOff x="2063036" y="4671565"/>
              <a:chExt cx="302858" cy="646331"/>
            </a:xfrm>
          </p:grpSpPr>
          <p:sp>
            <p:nvSpPr>
              <p:cNvPr id="123" name="Rectangle 122">
                <a:extLst>
                  <a:ext uri="{FF2B5EF4-FFF2-40B4-BE49-F238E27FC236}">
                    <a16:creationId xmlns:a16="http://schemas.microsoft.com/office/drawing/2014/main" id="{AA708877-B992-4E72-B8B5-7E25BD9930A8}"/>
                  </a:ext>
                </a:extLst>
              </p:cNvPr>
              <p:cNvSpPr/>
              <p:nvPr/>
            </p:nvSpPr>
            <p:spPr>
              <a:xfrm>
                <a:off x="2063036" y="4671565"/>
                <a:ext cx="302858" cy="646331"/>
              </a:xfrm>
              <a:prstGeom prst="rect">
                <a:avLst/>
              </a:prstGeom>
            </p:spPr>
            <p:txBody>
              <a:bodyPr wrap="square">
                <a:spAutoFit/>
              </a:bodyPr>
              <a:lstStyle/>
              <a:p>
                <a:pPr algn="ctr"/>
                <a:r>
                  <a:rPr lang="en-GB" dirty="0"/>
                  <a:t>3</a:t>
                </a:r>
              </a:p>
              <a:p>
                <a:pPr algn="ctr"/>
                <a:r>
                  <a:rPr lang="en-GB" dirty="0"/>
                  <a:t>4</a:t>
                </a:r>
              </a:p>
            </p:txBody>
          </p:sp>
          <p:cxnSp>
            <p:nvCxnSpPr>
              <p:cNvPr id="124" name="Straight Connector 123">
                <a:extLst>
                  <a:ext uri="{FF2B5EF4-FFF2-40B4-BE49-F238E27FC236}">
                    <a16:creationId xmlns:a16="http://schemas.microsoft.com/office/drawing/2014/main" id="{240857FB-896F-4119-9C27-FDF7380B5059}"/>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8" name="Group 237">
            <a:extLst>
              <a:ext uri="{FF2B5EF4-FFF2-40B4-BE49-F238E27FC236}">
                <a16:creationId xmlns:a16="http://schemas.microsoft.com/office/drawing/2014/main" id="{BCCF0F2F-FF9B-4213-B856-B054DF1F72CB}"/>
              </a:ext>
            </a:extLst>
          </p:cNvPr>
          <p:cNvGrpSpPr/>
          <p:nvPr/>
        </p:nvGrpSpPr>
        <p:grpSpPr>
          <a:xfrm>
            <a:off x="5538244" y="5003346"/>
            <a:ext cx="302858" cy="874540"/>
            <a:chOff x="5538244" y="4797716"/>
            <a:chExt cx="302858" cy="874540"/>
          </a:xfrm>
        </p:grpSpPr>
        <p:cxnSp>
          <p:nvCxnSpPr>
            <p:cNvPr id="113" name="Straight Connector 112">
              <a:extLst>
                <a:ext uri="{FF2B5EF4-FFF2-40B4-BE49-F238E27FC236}">
                  <a16:creationId xmlns:a16="http://schemas.microsoft.com/office/drawing/2014/main" id="{B88F84F2-D53E-4EBB-9FE5-47A843875325}"/>
                </a:ext>
              </a:extLst>
            </p:cNvPr>
            <p:cNvCxnSpPr>
              <a:cxnSpLocks/>
            </p:cNvCxnSpPr>
            <p:nvPr/>
          </p:nvCxnSpPr>
          <p:spPr>
            <a:xfrm flipV="1">
              <a:off x="5699997" y="5485559"/>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847F3B81-6737-4B0D-9D31-F73C7C05100A}"/>
                </a:ext>
              </a:extLst>
            </p:cNvPr>
            <p:cNvGrpSpPr/>
            <p:nvPr/>
          </p:nvGrpSpPr>
          <p:grpSpPr>
            <a:xfrm>
              <a:off x="5538244" y="4797716"/>
              <a:ext cx="302858" cy="646331"/>
              <a:chOff x="2063036" y="4671565"/>
              <a:chExt cx="302858" cy="646331"/>
            </a:xfrm>
          </p:grpSpPr>
          <p:sp>
            <p:nvSpPr>
              <p:cNvPr id="126" name="Rectangle 125">
                <a:extLst>
                  <a:ext uri="{FF2B5EF4-FFF2-40B4-BE49-F238E27FC236}">
                    <a16:creationId xmlns:a16="http://schemas.microsoft.com/office/drawing/2014/main" id="{E3A27BC2-C1B8-4DA5-B318-B003128F3EDA}"/>
                  </a:ext>
                </a:extLst>
              </p:cNvPr>
              <p:cNvSpPr/>
              <p:nvPr/>
            </p:nvSpPr>
            <p:spPr>
              <a:xfrm>
                <a:off x="2063036" y="4671565"/>
                <a:ext cx="302858" cy="646331"/>
              </a:xfrm>
              <a:prstGeom prst="rect">
                <a:avLst/>
              </a:prstGeom>
            </p:spPr>
            <p:txBody>
              <a:bodyPr wrap="square">
                <a:spAutoFit/>
              </a:bodyPr>
              <a:lstStyle/>
              <a:p>
                <a:pPr algn="ctr"/>
                <a:r>
                  <a:rPr lang="en-GB" dirty="0"/>
                  <a:t>4</a:t>
                </a:r>
              </a:p>
              <a:p>
                <a:pPr algn="ctr"/>
                <a:r>
                  <a:rPr lang="en-GB" dirty="0"/>
                  <a:t>4</a:t>
                </a:r>
              </a:p>
            </p:txBody>
          </p:sp>
          <p:cxnSp>
            <p:nvCxnSpPr>
              <p:cNvPr id="127" name="Straight Connector 126">
                <a:extLst>
                  <a:ext uri="{FF2B5EF4-FFF2-40B4-BE49-F238E27FC236}">
                    <a16:creationId xmlns:a16="http://schemas.microsoft.com/office/drawing/2014/main" id="{C79FF78F-8349-4C00-A417-29F6462DFB6F}"/>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9" name="Group 238">
            <a:extLst>
              <a:ext uri="{FF2B5EF4-FFF2-40B4-BE49-F238E27FC236}">
                <a16:creationId xmlns:a16="http://schemas.microsoft.com/office/drawing/2014/main" id="{90E53E58-BBC3-4503-8A20-0BA5A032FA85}"/>
              </a:ext>
            </a:extLst>
          </p:cNvPr>
          <p:cNvGrpSpPr/>
          <p:nvPr/>
        </p:nvGrpSpPr>
        <p:grpSpPr>
          <a:xfrm>
            <a:off x="6564043" y="4993816"/>
            <a:ext cx="487879" cy="884070"/>
            <a:chOff x="6564043" y="4788186"/>
            <a:chExt cx="487879" cy="884070"/>
          </a:xfrm>
        </p:grpSpPr>
        <p:cxnSp>
          <p:nvCxnSpPr>
            <p:cNvPr id="129" name="Straight Connector 128">
              <a:extLst>
                <a:ext uri="{FF2B5EF4-FFF2-40B4-BE49-F238E27FC236}">
                  <a16:creationId xmlns:a16="http://schemas.microsoft.com/office/drawing/2014/main" id="{67C5DE3D-83B2-4F7C-B9E0-AD542965CA5E}"/>
                </a:ext>
              </a:extLst>
            </p:cNvPr>
            <p:cNvCxnSpPr>
              <a:cxnSpLocks/>
            </p:cNvCxnSpPr>
            <p:nvPr/>
          </p:nvCxnSpPr>
          <p:spPr>
            <a:xfrm flipV="1">
              <a:off x="6808195" y="5485559"/>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745B3D1-5976-4376-86EF-19E86848F814}"/>
                </a:ext>
              </a:extLst>
            </p:cNvPr>
            <p:cNvGrpSpPr/>
            <p:nvPr/>
          </p:nvGrpSpPr>
          <p:grpSpPr>
            <a:xfrm>
              <a:off x="6564043" y="4788186"/>
              <a:ext cx="487879" cy="646331"/>
              <a:chOff x="6474516" y="4749744"/>
              <a:chExt cx="487879" cy="646331"/>
            </a:xfrm>
          </p:grpSpPr>
          <p:grpSp>
            <p:nvGrpSpPr>
              <p:cNvPr id="130" name="Group 129">
                <a:extLst>
                  <a:ext uri="{FF2B5EF4-FFF2-40B4-BE49-F238E27FC236}">
                    <a16:creationId xmlns:a16="http://schemas.microsoft.com/office/drawing/2014/main" id="{59765082-FDD3-46C8-B38E-E2D2F6189F27}"/>
                  </a:ext>
                </a:extLst>
              </p:cNvPr>
              <p:cNvGrpSpPr/>
              <p:nvPr/>
            </p:nvGrpSpPr>
            <p:grpSpPr>
              <a:xfrm>
                <a:off x="6659537" y="4749744"/>
                <a:ext cx="302858" cy="646331"/>
                <a:chOff x="2047796" y="4671565"/>
                <a:chExt cx="302858" cy="646331"/>
              </a:xfrm>
            </p:grpSpPr>
            <p:sp>
              <p:nvSpPr>
                <p:cNvPr id="131" name="Rectangle 130">
                  <a:extLst>
                    <a:ext uri="{FF2B5EF4-FFF2-40B4-BE49-F238E27FC236}">
                      <a16:creationId xmlns:a16="http://schemas.microsoft.com/office/drawing/2014/main" id="{316B131C-AC81-4689-A6C6-C945D96F8047}"/>
                    </a:ext>
                  </a:extLst>
                </p:cNvPr>
                <p:cNvSpPr/>
                <p:nvPr/>
              </p:nvSpPr>
              <p:spPr>
                <a:xfrm>
                  <a:off x="2047796" y="4671565"/>
                  <a:ext cx="302858" cy="646331"/>
                </a:xfrm>
                <a:prstGeom prst="rect">
                  <a:avLst/>
                </a:prstGeom>
              </p:spPr>
              <p:txBody>
                <a:bodyPr wrap="square">
                  <a:spAutoFit/>
                </a:bodyPr>
                <a:lstStyle/>
                <a:p>
                  <a:pPr algn="ctr"/>
                  <a:r>
                    <a:rPr lang="en-GB" dirty="0"/>
                    <a:t>1</a:t>
                  </a:r>
                </a:p>
                <a:p>
                  <a:pPr algn="ctr"/>
                  <a:r>
                    <a:rPr lang="en-GB" dirty="0"/>
                    <a:t>4</a:t>
                  </a:r>
                </a:p>
              </p:txBody>
            </p:sp>
            <p:cxnSp>
              <p:nvCxnSpPr>
                <p:cNvPr id="132" name="Straight Connector 131">
                  <a:extLst>
                    <a:ext uri="{FF2B5EF4-FFF2-40B4-BE49-F238E27FC236}">
                      <a16:creationId xmlns:a16="http://schemas.microsoft.com/office/drawing/2014/main" id="{A172314F-4447-4715-B306-EA025CFA3356}"/>
                    </a:ext>
                  </a:extLst>
                </p:cNvPr>
                <p:cNvCxnSpPr>
                  <a:cxnSpLocks/>
                </p:cNvCxnSpPr>
                <p:nvPr/>
              </p:nvCxnSpPr>
              <p:spPr>
                <a:xfrm>
                  <a:off x="212732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Rectangle 132">
                <a:extLst>
                  <a:ext uri="{FF2B5EF4-FFF2-40B4-BE49-F238E27FC236}">
                    <a16:creationId xmlns:a16="http://schemas.microsoft.com/office/drawing/2014/main" id="{9AF8137A-CE20-464F-89AA-8A6EB01EC3D3}"/>
                  </a:ext>
                </a:extLst>
              </p:cNvPr>
              <p:cNvSpPr/>
              <p:nvPr/>
            </p:nvSpPr>
            <p:spPr>
              <a:xfrm>
                <a:off x="6474516" y="4812033"/>
                <a:ext cx="285842" cy="523220"/>
              </a:xfrm>
              <a:prstGeom prst="rect">
                <a:avLst/>
              </a:prstGeom>
            </p:spPr>
            <p:txBody>
              <a:bodyPr wrap="square">
                <a:spAutoFit/>
              </a:bodyPr>
              <a:lstStyle/>
              <a:p>
                <a:pPr algn="ctr"/>
                <a:r>
                  <a:rPr lang="en-GB" sz="2800" dirty="0"/>
                  <a:t>1</a:t>
                </a:r>
              </a:p>
            </p:txBody>
          </p:sp>
        </p:grpSp>
      </p:grpSp>
      <p:cxnSp>
        <p:nvCxnSpPr>
          <p:cNvPr id="134" name="Straight Connector 133">
            <a:extLst>
              <a:ext uri="{FF2B5EF4-FFF2-40B4-BE49-F238E27FC236}">
                <a16:creationId xmlns:a16="http://schemas.microsoft.com/office/drawing/2014/main" id="{B0759BD4-E14E-49D4-9EF4-97A53991BF71}"/>
              </a:ext>
            </a:extLst>
          </p:cNvPr>
          <p:cNvCxnSpPr>
            <a:cxnSpLocks/>
          </p:cNvCxnSpPr>
          <p:nvPr/>
        </p:nvCxnSpPr>
        <p:spPr>
          <a:xfrm>
            <a:off x="1190575" y="4481863"/>
            <a:ext cx="1127356" cy="0"/>
          </a:xfrm>
          <a:prstGeom prst="line">
            <a:avLst/>
          </a:prstGeom>
          <a:ln w="3810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DE6D731-3FFE-4368-85E0-CB25CE20419C}"/>
              </a:ext>
            </a:extLst>
          </p:cNvPr>
          <p:cNvCxnSpPr>
            <a:cxnSpLocks/>
          </p:cNvCxnSpPr>
          <p:nvPr/>
        </p:nvCxnSpPr>
        <p:spPr>
          <a:xfrm>
            <a:off x="2317930" y="4481863"/>
            <a:ext cx="1127356" cy="0"/>
          </a:xfrm>
          <a:prstGeom prst="line">
            <a:avLst/>
          </a:prstGeom>
          <a:ln w="38100">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D2049A4-1E6E-4307-8512-9475E76366F2}"/>
              </a:ext>
            </a:extLst>
          </p:cNvPr>
          <p:cNvCxnSpPr>
            <a:cxnSpLocks/>
          </p:cNvCxnSpPr>
          <p:nvPr/>
        </p:nvCxnSpPr>
        <p:spPr>
          <a:xfrm>
            <a:off x="3444644" y="4481863"/>
            <a:ext cx="1127356" cy="0"/>
          </a:xfrm>
          <a:prstGeom prst="line">
            <a:avLst/>
          </a:prstGeom>
          <a:ln w="38100">
            <a:solidFill>
              <a:srgbClr val="8C368C"/>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AB78C50-9F0F-48C0-AFB6-0511A1B60586}"/>
              </a:ext>
            </a:extLst>
          </p:cNvPr>
          <p:cNvCxnSpPr>
            <a:cxnSpLocks/>
          </p:cNvCxnSpPr>
          <p:nvPr/>
        </p:nvCxnSpPr>
        <p:spPr>
          <a:xfrm>
            <a:off x="4572641" y="4481863"/>
            <a:ext cx="1127356" cy="0"/>
          </a:xfrm>
          <a:prstGeom prst="line">
            <a:avLst/>
          </a:prstGeom>
          <a:ln w="38100">
            <a:solidFill>
              <a:srgbClr val="E50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ADC3638-25C4-4FB3-9DF1-763530990D54}"/>
              </a:ext>
            </a:extLst>
          </p:cNvPr>
          <p:cNvCxnSpPr>
            <a:cxnSpLocks/>
          </p:cNvCxnSpPr>
          <p:nvPr/>
        </p:nvCxnSpPr>
        <p:spPr>
          <a:xfrm>
            <a:off x="1190575" y="5877886"/>
            <a:ext cx="1127356" cy="0"/>
          </a:xfrm>
          <a:prstGeom prst="line">
            <a:avLst/>
          </a:prstGeom>
          <a:ln w="3810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12C978D-12D0-4436-B541-4D08F068B61E}"/>
              </a:ext>
            </a:extLst>
          </p:cNvPr>
          <p:cNvCxnSpPr>
            <a:cxnSpLocks/>
          </p:cNvCxnSpPr>
          <p:nvPr/>
        </p:nvCxnSpPr>
        <p:spPr>
          <a:xfrm>
            <a:off x="2317930" y="5877886"/>
            <a:ext cx="1127356" cy="0"/>
          </a:xfrm>
          <a:prstGeom prst="line">
            <a:avLst/>
          </a:prstGeom>
          <a:ln w="38100">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C662D19-348D-4798-8B40-E142D6CBAF8F}"/>
              </a:ext>
            </a:extLst>
          </p:cNvPr>
          <p:cNvCxnSpPr>
            <a:cxnSpLocks/>
          </p:cNvCxnSpPr>
          <p:nvPr/>
        </p:nvCxnSpPr>
        <p:spPr>
          <a:xfrm>
            <a:off x="3444644" y="5877886"/>
            <a:ext cx="1127356" cy="0"/>
          </a:xfrm>
          <a:prstGeom prst="line">
            <a:avLst/>
          </a:prstGeom>
          <a:ln w="38100">
            <a:solidFill>
              <a:srgbClr val="8C368C"/>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9A6E8D2-1E93-49C1-AE14-ACAFA1E47F15}"/>
              </a:ext>
            </a:extLst>
          </p:cNvPr>
          <p:cNvCxnSpPr>
            <a:cxnSpLocks/>
          </p:cNvCxnSpPr>
          <p:nvPr/>
        </p:nvCxnSpPr>
        <p:spPr>
          <a:xfrm>
            <a:off x="4572641" y="5877886"/>
            <a:ext cx="1127356" cy="0"/>
          </a:xfrm>
          <a:prstGeom prst="line">
            <a:avLst/>
          </a:prstGeom>
          <a:ln w="38100">
            <a:solidFill>
              <a:srgbClr val="E5005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99C1737-A7A2-4C09-B3E1-0B6A31F89113}"/>
              </a:ext>
            </a:extLst>
          </p:cNvPr>
          <p:cNvCxnSpPr>
            <a:cxnSpLocks/>
          </p:cNvCxnSpPr>
          <p:nvPr/>
        </p:nvCxnSpPr>
        <p:spPr>
          <a:xfrm>
            <a:off x="5689673" y="5877886"/>
            <a:ext cx="1127356" cy="0"/>
          </a:xfrm>
          <a:prstGeom prst="line">
            <a:avLst/>
          </a:prstGeom>
          <a:ln w="38100">
            <a:solidFill>
              <a:srgbClr val="00A8E7"/>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8E33C507-DF27-464D-ACE4-5848ACCCBD21}"/>
              </a:ext>
            </a:extLst>
          </p:cNvPr>
          <p:cNvSpPr txBox="1"/>
          <p:nvPr/>
        </p:nvSpPr>
        <p:spPr>
          <a:xfrm>
            <a:off x="5002612" y="3241333"/>
            <a:ext cx="1394770" cy="369332"/>
          </a:xfrm>
          <a:prstGeom prst="rect">
            <a:avLst/>
          </a:prstGeom>
          <a:solidFill>
            <a:srgbClr val="CFB6D8"/>
          </a:solidFill>
        </p:spPr>
        <p:txBody>
          <a:bodyPr wrap="square" rtlCol="0">
            <a:spAutoFit/>
          </a:bodyPr>
          <a:lstStyle/>
          <a:p>
            <a:pPr algn="ctr"/>
            <a:r>
              <a:rPr lang="en-GB" dirty="0"/>
              <a:t>more than 1</a:t>
            </a:r>
          </a:p>
        </p:txBody>
      </p:sp>
      <p:sp>
        <p:nvSpPr>
          <p:cNvPr id="152" name="TextBox 151">
            <a:extLst>
              <a:ext uri="{FF2B5EF4-FFF2-40B4-BE49-F238E27FC236}">
                <a16:creationId xmlns:a16="http://schemas.microsoft.com/office/drawing/2014/main" id="{9D4ED473-6254-41CA-8AE9-42524A9C9BE0}"/>
              </a:ext>
            </a:extLst>
          </p:cNvPr>
          <p:cNvSpPr txBox="1"/>
          <p:nvPr/>
        </p:nvSpPr>
        <p:spPr>
          <a:xfrm>
            <a:off x="6110810" y="4646476"/>
            <a:ext cx="1394770" cy="369332"/>
          </a:xfrm>
          <a:prstGeom prst="rect">
            <a:avLst/>
          </a:prstGeom>
          <a:solidFill>
            <a:srgbClr val="CFB6D8"/>
          </a:solidFill>
        </p:spPr>
        <p:txBody>
          <a:bodyPr wrap="square" rtlCol="0">
            <a:spAutoFit/>
          </a:bodyPr>
          <a:lstStyle/>
          <a:p>
            <a:pPr algn="ctr"/>
            <a:r>
              <a:rPr lang="en-GB" dirty="0"/>
              <a:t>more than 1</a:t>
            </a:r>
          </a:p>
        </p:txBody>
      </p:sp>
      <p:grpSp>
        <p:nvGrpSpPr>
          <p:cNvPr id="249" name="Group 248">
            <a:extLst>
              <a:ext uri="{FF2B5EF4-FFF2-40B4-BE49-F238E27FC236}">
                <a16:creationId xmlns:a16="http://schemas.microsoft.com/office/drawing/2014/main" id="{8A2E5737-8AC3-4855-A74D-BA7116005D19}"/>
              </a:ext>
            </a:extLst>
          </p:cNvPr>
          <p:cNvGrpSpPr/>
          <p:nvPr/>
        </p:nvGrpSpPr>
        <p:grpSpPr>
          <a:xfrm>
            <a:off x="3204498" y="1406306"/>
            <a:ext cx="5088374" cy="1091778"/>
            <a:chOff x="3313435" y="1349694"/>
            <a:chExt cx="5088374" cy="1091778"/>
          </a:xfrm>
        </p:grpSpPr>
        <p:sp>
          <p:nvSpPr>
            <p:cNvPr id="88" name="Rectangle 87">
              <a:extLst>
                <a:ext uri="{FF2B5EF4-FFF2-40B4-BE49-F238E27FC236}">
                  <a16:creationId xmlns:a16="http://schemas.microsoft.com/office/drawing/2014/main" id="{BC7A53B7-6672-4372-800E-70378B2FF3B2}"/>
                </a:ext>
              </a:extLst>
            </p:cNvPr>
            <p:cNvSpPr/>
            <p:nvPr/>
          </p:nvSpPr>
          <p:spPr>
            <a:xfrm>
              <a:off x="3313435" y="1349694"/>
              <a:ext cx="5088374" cy="1064495"/>
            </a:xfrm>
            <a:prstGeom prst="rect">
              <a:avLst/>
            </a:prstGeom>
            <a:solidFill>
              <a:schemeClr val="bg1"/>
            </a:solidFill>
            <a:ln w="28575">
              <a:solidFill>
                <a:srgbClr val="689429"/>
              </a:solidFill>
            </a:ln>
          </p:spPr>
          <p:txBody>
            <a:bodyPr wrap="square" lIns="108000" tIns="108000" rIns="108000" bIns="108000" anchor="ctr">
              <a:spAutoFit/>
            </a:bodyPr>
            <a:lstStyle/>
            <a:p>
              <a:pPr>
                <a:lnSpc>
                  <a:spcPts val="2200"/>
                </a:lnSpc>
              </a:pPr>
              <a:r>
                <a:rPr lang="en-GB" sz="1600" b="1" dirty="0"/>
                <a:t>No. As you can see by the length of the number line, it takes more jumps to reach 1    (more than    )</a:t>
              </a:r>
              <a:br>
                <a:rPr lang="en-GB" sz="1600" b="1" dirty="0"/>
              </a:br>
              <a:r>
                <a:rPr lang="en-GB" sz="1600" b="1" dirty="0"/>
                <a:t>than it does it to reach 1   (more than    ).</a:t>
              </a:r>
            </a:p>
          </p:txBody>
        </p:sp>
        <p:grpSp>
          <p:nvGrpSpPr>
            <p:cNvPr id="246" name="Group 245">
              <a:extLst>
                <a:ext uri="{FF2B5EF4-FFF2-40B4-BE49-F238E27FC236}">
                  <a16:creationId xmlns:a16="http://schemas.microsoft.com/office/drawing/2014/main" id="{ABEA1CF3-2FC5-4D07-882F-B37DC70C96C5}"/>
                </a:ext>
              </a:extLst>
            </p:cNvPr>
            <p:cNvGrpSpPr/>
            <p:nvPr/>
          </p:nvGrpSpPr>
          <p:grpSpPr>
            <a:xfrm>
              <a:off x="6149953" y="1622712"/>
              <a:ext cx="302858" cy="523220"/>
              <a:chOff x="9151190" y="1788739"/>
              <a:chExt cx="302858" cy="523220"/>
            </a:xfrm>
          </p:grpSpPr>
          <p:sp>
            <p:nvSpPr>
              <p:cNvPr id="157" name="Rectangle 156">
                <a:extLst>
                  <a:ext uri="{FF2B5EF4-FFF2-40B4-BE49-F238E27FC236}">
                    <a16:creationId xmlns:a16="http://schemas.microsoft.com/office/drawing/2014/main" id="{B6956DA1-E52A-4B35-9DC1-E5062B2C94BC}"/>
                  </a:ext>
                </a:extLst>
              </p:cNvPr>
              <p:cNvSpPr/>
              <p:nvPr/>
            </p:nvSpPr>
            <p:spPr>
              <a:xfrm>
                <a:off x="9151190" y="1788739"/>
                <a:ext cx="302858" cy="523220"/>
              </a:xfrm>
              <a:prstGeom prst="rect">
                <a:avLst/>
              </a:prstGeom>
            </p:spPr>
            <p:txBody>
              <a:bodyPr wrap="square">
                <a:spAutoFit/>
              </a:bodyPr>
              <a:lstStyle/>
              <a:p>
                <a:pPr algn="ctr"/>
                <a:r>
                  <a:rPr lang="en-GB" sz="1400" b="1" dirty="0"/>
                  <a:t>1</a:t>
                </a:r>
              </a:p>
              <a:p>
                <a:pPr algn="ctr"/>
                <a:r>
                  <a:rPr lang="en-GB" sz="1400" b="1" dirty="0"/>
                  <a:t>4</a:t>
                </a:r>
              </a:p>
            </p:txBody>
          </p:sp>
          <p:cxnSp>
            <p:nvCxnSpPr>
              <p:cNvPr id="158" name="Straight Connector 157">
                <a:extLst>
                  <a:ext uri="{FF2B5EF4-FFF2-40B4-BE49-F238E27FC236}">
                    <a16:creationId xmlns:a16="http://schemas.microsoft.com/office/drawing/2014/main" id="{10514C63-76A2-4488-909C-1CCA4C60152A}"/>
                  </a:ext>
                </a:extLst>
              </p:cNvPr>
              <p:cNvCxnSpPr>
                <a:cxnSpLocks/>
              </p:cNvCxnSpPr>
              <p:nvPr/>
            </p:nvCxnSpPr>
            <p:spPr>
              <a:xfrm>
                <a:off x="9242227" y="2057138"/>
                <a:ext cx="120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85A8B328-15F0-4E67-AEEF-FEFD252427CA}"/>
                </a:ext>
              </a:extLst>
            </p:cNvPr>
            <p:cNvGrpSpPr/>
            <p:nvPr/>
          </p:nvGrpSpPr>
          <p:grpSpPr>
            <a:xfrm>
              <a:off x="7448316" y="1629062"/>
              <a:ext cx="302858" cy="523220"/>
              <a:chOff x="9151190" y="1788739"/>
              <a:chExt cx="302858" cy="523220"/>
            </a:xfrm>
          </p:grpSpPr>
          <p:sp>
            <p:nvSpPr>
              <p:cNvPr id="163" name="Rectangle 162">
                <a:extLst>
                  <a:ext uri="{FF2B5EF4-FFF2-40B4-BE49-F238E27FC236}">
                    <a16:creationId xmlns:a16="http://schemas.microsoft.com/office/drawing/2014/main" id="{D37EB985-E63B-4ABB-BC89-3E7CB33BEF52}"/>
                  </a:ext>
                </a:extLst>
              </p:cNvPr>
              <p:cNvSpPr/>
              <p:nvPr/>
            </p:nvSpPr>
            <p:spPr>
              <a:xfrm>
                <a:off x="9151190" y="1788739"/>
                <a:ext cx="302858" cy="523220"/>
              </a:xfrm>
              <a:prstGeom prst="rect">
                <a:avLst/>
              </a:prstGeom>
            </p:spPr>
            <p:txBody>
              <a:bodyPr wrap="square">
                <a:spAutoFit/>
              </a:bodyPr>
              <a:lstStyle/>
              <a:p>
                <a:pPr algn="ctr"/>
                <a:r>
                  <a:rPr lang="en-GB" sz="1400" b="1" dirty="0"/>
                  <a:t>4</a:t>
                </a:r>
              </a:p>
              <a:p>
                <a:pPr algn="ctr"/>
                <a:r>
                  <a:rPr lang="en-GB" sz="1400" b="1" dirty="0"/>
                  <a:t>4</a:t>
                </a:r>
              </a:p>
            </p:txBody>
          </p:sp>
          <p:cxnSp>
            <p:nvCxnSpPr>
              <p:cNvPr id="164" name="Straight Connector 163">
                <a:extLst>
                  <a:ext uri="{FF2B5EF4-FFF2-40B4-BE49-F238E27FC236}">
                    <a16:creationId xmlns:a16="http://schemas.microsoft.com/office/drawing/2014/main" id="{0A40591B-4A10-451E-9226-9553A6CE7852}"/>
                  </a:ext>
                </a:extLst>
              </p:cNvPr>
              <p:cNvCxnSpPr>
                <a:cxnSpLocks/>
              </p:cNvCxnSpPr>
              <p:nvPr/>
            </p:nvCxnSpPr>
            <p:spPr>
              <a:xfrm>
                <a:off x="9242227" y="2057138"/>
                <a:ext cx="120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98F564AB-49C8-4265-BC42-D597F9E571C7}"/>
                </a:ext>
              </a:extLst>
            </p:cNvPr>
            <p:cNvGrpSpPr/>
            <p:nvPr/>
          </p:nvGrpSpPr>
          <p:grpSpPr>
            <a:xfrm>
              <a:off x="5617774" y="1918252"/>
              <a:ext cx="302858" cy="523220"/>
              <a:chOff x="9151190" y="1788739"/>
              <a:chExt cx="302858" cy="523220"/>
            </a:xfrm>
          </p:grpSpPr>
          <p:sp>
            <p:nvSpPr>
              <p:cNvPr id="166" name="Rectangle 165">
                <a:extLst>
                  <a:ext uri="{FF2B5EF4-FFF2-40B4-BE49-F238E27FC236}">
                    <a16:creationId xmlns:a16="http://schemas.microsoft.com/office/drawing/2014/main" id="{DC7BAB82-4CC5-4FF4-946D-0D47B4914D58}"/>
                  </a:ext>
                </a:extLst>
              </p:cNvPr>
              <p:cNvSpPr/>
              <p:nvPr/>
            </p:nvSpPr>
            <p:spPr>
              <a:xfrm>
                <a:off x="9151190" y="1788739"/>
                <a:ext cx="302858" cy="523220"/>
              </a:xfrm>
              <a:prstGeom prst="rect">
                <a:avLst/>
              </a:prstGeom>
            </p:spPr>
            <p:txBody>
              <a:bodyPr wrap="square">
                <a:spAutoFit/>
              </a:bodyPr>
              <a:lstStyle/>
              <a:p>
                <a:pPr algn="ctr"/>
                <a:r>
                  <a:rPr lang="en-GB" sz="1400" b="1" dirty="0"/>
                  <a:t>1</a:t>
                </a:r>
              </a:p>
              <a:p>
                <a:pPr algn="ctr"/>
                <a:r>
                  <a:rPr lang="en-GB" sz="1400" b="1" dirty="0"/>
                  <a:t>3</a:t>
                </a:r>
              </a:p>
            </p:txBody>
          </p:sp>
          <p:cxnSp>
            <p:nvCxnSpPr>
              <p:cNvPr id="167" name="Straight Connector 166">
                <a:extLst>
                  <a:ext uri="{FF2B5EF4-FFF2-40B4-BE49-F238E27FC236}">
                    <a16:creationId xmlns:a16="http://schemas.microsoft.com/office/drawing/2014/main" id="{163A43FF-615F-40ED-822A-66C715AFC558}"/>
                  </a:ext>
                </a:extLst>
              </p:cNvPr>
              <p:cNvCxnSpPr>
                <a:cxnSpLocks/>
              </p:cNvCxnSpPr>
              <p:nvPr/>
            </p:nvCxnSpPr>
            <p:spPr>
              <a:xfrm>
                <a:off x="9242227" y="2057138"/>
                <a:ext cx="120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EA6D2DEB-378B-4298-9393-80EE345AC5AC}"/>
                </a:ext>
              </a:extLst>
            </p:cNvPr>
            <p:cNvGrpSpPr/>
            <p:nvPr/>
          </p:nvGrpSpPr>
          <p:grpSpPr>
            <a:xfrm>
              <a:off x="6872692" y="1918252"/>
              <a:ext cx="302858" cy="523220"/>
              <a:chOff x="9151190" y="1788739"/>
              <a:chExt cx="302858" cy="523220"/>
            </a:xfrm>
          </p:grpSpPr>
          <p:sp>
            <p:nvSpPr>
              <p:cNvPr id="169" name="Rectangle 168">
                <a:extLst>
                  <a:ext uri="{FF2B5EF4-FFF2-40B4-BE49-F238E27FC236}">
                    <a16:creationId xmlns:a16="http://schemas.microsoft.com/office/drawing/2014/main" id="{A771C9D8-F77F-4A75-8891-21CF3CB24539}"/>
                  </a:ext>
                </a:extLst>
              </p:cNvPr>
              <p:cNvSpPr/>
              <p:nvPr/>
            </p:nvSpPr>
            <p:spPr>
              <a:xfrm>
                <a:off x="9151190" y="1788739"/>
                <a:ext cx="302858" cy="523220"/>
              </a:xfrm>
              <a:prstGeom prst="rect">
                <a:avLst/>
              </a:prstGeom>
            </p:spPr>
            <p:txBody>
              <a:bodyPr wrap="square">
                <a:spAutoFit/>
              </a:bodyPr>
              <a:lstStyle/>
              <a:p>
                <a:pPr algn="ctr"/>
                <a:r>
                  <a:rPr lang="en-GB" sz="1400" b="1" dirty="0"/>
                  <a:t>3</a:t>
                </a:r>
              </a:p>
              <a:p>
                <a:pPr algn="ctr"/>
                <a:r>
                  <a:rPr lang="en-GB" sz="1400" b="1" dirty="0"/>
                  <a:t>3</a:t>
                </a:r>
              </a:p>
            </p:txBody>
          </p:sp>
          <p:cxnSp>
            <p:nvCxnSpPr>
              <p:cNvPr id="170" name="Straight Connector 169">
                <a:extLst>
                  <a:ext uri="{FF2B5EF4-FFF2-40B4-BE49-F238E27FC236}">
                    <a16:creationId xmlns:a16="http://schemas.microsoft.com/office/drawing/2014/main" id="{FBDE2C76-CB1D-4FB6-9C14-6806FE0EAC48}"/>
                  </a:ext>
                </a:extLst>
              </p:cNvPr>
              <p:cNvCxnSpPr>
                <a:cxnSpLocks/>
              </p:cNvCxnSpPr>
              <p:nvPr/>
            </p:nvCxnSpPr>
            <p:spPr>
              <a:xfrm>
                <a:off x="9242227" y="2057138"/>
                <a:ext cx="120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026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left)">
                                      <p:cBhvr>
                                        <p:cTn id="12" dur="500"/>
                                        <p:tgtEl>
                                          <p:spTgt spid="13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26"/>
                                        </p:tgtEl>
                                        <p:attrNameLst>
                                          <p:attrName>style.visibility</p:attrName>
                                        </p:attrNameLst>
                                      </p:cBhvr>
                                      <p:to>
                                        <p:strVal val="visible"/>
                                      </p:to>
                                    </p:set>
                                    <p:animEffect transition="in" filter="fade">
                                      <p:cBhvr>
                                        <p:cTn id="16" dur="500"/>
                                        <p:tgtEl>
                                          <p:spTgt spid="2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wipe(left)">
                                      <p:cBhvr>
                                        <p:cTn id="21" dur="500"/>
                                        <p:tgtEl>
                                          <p:spTgt spid="13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27"/>
                                        </p:tgtEl>
                                        <p:attrNameLst>
                                          <p:attrName>style.visibility</p:attrName>
                                        </p:attrNameLst>
                                      </p:cBhvr>
                                      <p:to>
                                        <p:strVal val="visible"/>
                                      </p:to>
                                    </p:set>
                                    <p:animEffect transition="in" filter="fade">
                                      <p:cBhvr>
                                        <p:cTn id="25" dur="500"/>
                                        <p:tgtEl>
                                          <p:spTgt spid="2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wipe(left)">
                                      <p:cBhvr>
                                        <p:cTn id="30" dur="500"/>
                                        <p:tgtEl>
                                          <p:spTgt spid="13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31"/>
                                        </p:tgtEl>
                                        <p:attrNameLst>
                                          <p:attrName>style.visibility</p:attrName>
                                        </p:attrNameLst>
                                      </p:cBhvr>
                                      <p:to>
                                        <p:strVal val="visible"/>
                                      </p:to>
                                    </p:set>
                                    <p:animEffect transition="in" filter="fade">
                                      <p:cBhvr>
                                        <p:cTn id="34" dur="500"/>
                                        <p:tgtEl>
                                          <p:spTgt spid="2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3"/>
                                        </p:tgtEl>
                                        <p:attrNameLst>
                                          <p:attrName>style.visibility</p:attrName>
                                        </p:attrNameLst>
                                      </p:cBhvr>
                                      <p:to>
                                        <p:strVal val="visible"/>
                                      </p:to>
                                    </p:set>
                                    <p:animEffect transition="in" filter="fade">
                                      <p:cBhvr>
                                        <p:cTn id="39" dur="500"/>
                                        <p:tgtEl>
                                          <p:spTgt spid="24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3"/>
                                        </p:tgtEl>
                                        <p:attrNameLst>
                                          <p:attrName>style.visibility</p:attrName>
                                        </p:attrNameLst>
                                      </p:cBhvr>
                                      <p:to>
                                        <p:strVal val="visible"/>
                                      </p:to>
                                    </p:set>
                                    <p:animEffect transition="in" filter="wipe(left)">
                                      <p:cBhvr>
                                        <p:cTn id="44" dur="500"/>
                                        <p:tgtEl>
                                          <p:spTgt spid="1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wipe(left)">
                                      <p:cBhvr>
                                        <p:cTn id="49" dur="500"/>
                                        <p:tgtEl>
                                          <p:spTgt spid="14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36"/>
                                        </p:tgtEl>
                                        <p:attrNameLst>
                                          <p:attrName>style.visibility</p:attrName>
                                        </p:attrNameLst>
                                      </p:cBhvr>
                                      <p:to>
                                        <p:strVal val="visible"/>
                                      </p:to>
                                    </p:set>
                                    <p:animEffect transition="in" filter="fade">
                                      <p:cBhvr>
                                        <p:cTn id="53" dur="500"/>
                                        <p:tgtEl>
                                          <p:spTgt spid="2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45"/>
                                        </p:tgtEl>
                                        <p:attrNameLst>
                                          <p:attrName>style.visibility</p:attrName>
                                        </p:attrNameLst>
                                      </p:cBhvr>
                                      <p:to>
                                        <p:strVal val="visible"/>
                                      </p:to>
                                    </p:set>
                                    <p:animEffect transition="in" filter="wipe(left)">
                                      <p:cBhvr>
                                        <p:cTn id="58" dur="500"/>
                                        <p:tgtEl>
                                          <p:spTgt spid="145"/>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37"/>
                                        </p:tgtEl>
                                        <p:attrNameLst>
                                          <p:attrName>style.visibility</p:attrName>
                                        </p:attrNameLst>
                                      </p:cBhvr>
                                      <p:to>
                                        <p:strVal val="visible"/>
                                      </p:to>
                                    </p:set>
                                    <p:animEffect transition="in" filter="fade">
                                      <p:cBhvr>
                                        <p:cTn id="62" dur="500"/>
                                        <p:tgtEl>
                                          <p:spTgt spid="23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wipe(left)">
                                      <p:cBhvr>
                                        <p:cTn id="67" dur="500"/>
                                        <p:tgtEl>
                                          <p:spTgt spid="146"/>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38"/>
                                        </p:tgtEl>
                                        <p:attrNameLst>
                                          <p:attrName>style.visibility</p:attrName>
                                        </p:attrNameLst>
                                      </p:cBhvr>
                                      <p:to>
                                        <p:strVal val="visible"/>
                                      </p:to>
                                    </p:set>
                                    <p:animEffect transition="in" filter="fade">
                                      <p:cBhvr>
                                        <p:cTn id="71" dur="500"/>
                                        <p:tgtEl>
                                          <p:spTgt spid="23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47"/>
                                        </p:tgtEl>
                                        <p:attrNameLst>
                                          <p:attrName>style.visibility</p:attrName>
                                        </p:attrNameLst>
                                      </p:cBhvr>
                                      <p:to>
                                        <p:strVal val="visible"/>
                                      </p:to>
                                    </p:set>
                                    <p:animEffect transition="in" filter="wipe(left)">
                                      <p:cBhvr>
                                        <p:cTn id="76" dur="500"/>
                                        <p:tgtEl>
                                          <p:spTgt spid="147"/>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239"/>
                                        </p:tgtEl>
                                        <p:attrNameLst>
                                          <p:attrName>style.visibility</p:attrName>
                                        </p:attrNameLst>
                                      </p:cBhvr>
                                      <p:to>
                                        <p:strVal val="visible"/>
                                      </p:to>
                                    </p:set>
                                    <p:animEffect transition="in" filter="fade">
                                      <p:cBhvr>
                                        <p:cTn id="80" dur="500"/>
                                        <p:tgtEl>
                                          <p:spTgt spid="23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fade">
                                      <p:cBhvr>
                                        <p:cTn id="85" dur="500"/>
                                        <p:tgtEl>
                                          <p:spTgt spid="15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49"/>
                                        </p:tgtEl>
                                        <p:attrNameLst>
                                          <p:attrName>style.visibility</p:attrName>
                                        </p:attrNameLst>
                                      </p:cBhvr>
                                      <p:to>
                                        <p:strVal val="visible"/>
                                      </p:to>
                                    </p:set>
                                    <p:animEffect transition="in" filter="fade">
                                      <p:cBhvr>
                                        <p:cTn id="90"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1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6EBE21A3-4110-4705-B719-82C3955F53F3}"/>
              </a:ext>
            </a:extLst>
          </p:cNvPr>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sp>
        <p:nvSpPr>
          <p:cNvPr id="75" name="Rectangle 74"/>
          <p:cNvSpPr/>
          <p:nvPr/>
        </p:nvSpPr>
        <p:spPr>
          <a:xfrm>
            <a:off x="336708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221ACE-39D5-4358-BF7F-6186E84FC9A0}"/>
              </a:ext>
            </a:extLst>
          </p:cNvPr>
          <p:cNvSpPr txBox="1"/>
          <p:nvPr/>
        </p:nvSpPr>
        <p:spPr>
          <a:xfrm>
            <a:off x="755650" y="1232955"/>
            <a:ext cx="7632700" cy="707886"/>
          </a:xfrm>
          <a:prstGeom prst="rect">
            <a:avLst/>
          </a:prstGeom>
          <a:noFill/>
        </p:spPr>
        <p:txBody>
          <a:bodyPr wrap="square" lIns="0" tIns="0" rIns="0" bIns="0" rtlCol="0">
            <a:spAutoFit/>
          </a:bodyPr>
          <a:lstStyle/>
          <a:p>
            <a:pPr>
              <a:spcAft>
                <a:spcPts val="1200"/>
              </a:spcAft>
            </a:pPr>
            <a:r>
              <a:rPr lang="en-GB" dirty="0"/>
              <a:t>Some shapes have been removed from a number line.</a:t>
            </a:r>
          </a:p>
          <a:p>
            <a:pPr>
              <a:spcAft>
                <a:spcPts val="1200"/>
              </a:spcAft>
            </a:pPr>
            <a:r>
              <a:rPr lang="en-GB" dirty="0"/>
              <a:t>Use the clues to work out where the shapes are placed on the number line.</a:t>
            </a:r>
          </a:p>
        </p:txBody>
      </p:sp>
      <p:cxnSp>
        <p:nvCxnSpPr>
          <p:cNvPr id="10" name="Straight Connector 9">
            <a:extLst>
              <a:ext uri="{FF2B5EF4-FFF2-40B4-BE49-F238E27FC236}">
                <a16:creationId xmlns:a16="http://schemas.microsoft.com/office/drawing/2014/main" id="{28FC7EB6-06C1-464E-819C-122F058D50DA}"/>
              </a:ext>
            </a:extLst>
          </p:cNvPr>
          <p:cNvCxnSpPr>
            <a:cxnSpLocks/>
          </p:cNvCxnSpPr>
          <p:nvPr/>
        </p:nvCxnSpPr>
        <p:spPr>
          <a:xfrm>
            <a:off x="1190575" y="2940280"/>
            <a:ext cx="67641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B71B99-AB13-45E7-B7C8-468173D894A7}"/>
              </a:ext>
            </a:extLst>
          </p:cNvPr>
          <p:cNvCxnSpPr/>
          <p:nvPr/>
        </p:nvCxnSpPr>
        <p:spPr>
          <a:xfrm flipV="1">
            <a:off x="1190575" y="2566904"/>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E490F13-2EB6-439A-AFFA-7EE8BB520EB5}"/>
              </a:ext>
            </a:extLst>
          </p:cNvPr>
          <p:cNvCxnSpPr/>
          <p:nvPr/>
        </p:nvCxnSpPr>
        <p:spPr>
          <a:xfrm flipV="1">
            <a:off x="7954710" y="2566904"/>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48E87-7457-4725-9890-E6310009AAC2}"/>
              </a:ext>
            </a:extLst>
          </p:cNvPr>
          <p:cNvCxnSpPr>
            <a:cxnSpLocks/>
          </p:cNvCxnSpPr>
          <p:nvPr/>
        </p:nvCxnSpPr>
        <p:spPr>
          <a:xfrm flipV="1">
            <a:off x="3727126" y="2678859"/>
            <a:ext cx="0" cy="26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0E8C2D-E5A0-48BA-9EA5-41F998C5BCF2}"/>
              </a:ext>
            </a:extLst>
          </p:cNvPr>
          <p:cNvCxnSpPr>
            <a:cxnSpLocks/>
          </p:cNvCxnSpPr>
          <p:nvPr/>
        </p:nvCxnSpPr>
        <p:spPr>
          <a:xfrm flipV="1">
            <a:off x="2036092" y="2678859"/>
            <a:ext cx="0" cy="26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3852CB-E14D-4C7F-96C2-85C200B1C338}"/>
              </a:ext>
            </a:extLst>
          </p:cNvPr>
          <p:cNvCxnSpPr>
            <a:cxnSpLocks/>
          </p:cNvCxnSpPr>
          <p:nvPr/>
        </p:nvCxnSpPr>
        <p:spPr>
          <a:xfrm flipV="1">
            <a:off x="7109194" y="2678859"/>
            <a:ext cx="0" cy="26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F138CF-31A4-4C43-B9CA-F4E2B354AD65}"/>
              </a:ext>
            </a:extLst>
          </p:cNvPr>
          <p:cNvCxnSpPr>
            <a:cxnSpLocks/>
          </p:cNvCxnSpPr>
          <p:nvPr/>
        </p:nvCxnSpPr>
        <p:spPr>
          <a:xfrm flipV="1">
            <a:off x="5418160" y="2678859"/>
            <a:ext cx="0" cy="26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F746F6-E077-4294-B358-E04086AC58FD}"/>
              </a:ext>
            </a:extLst>
          </p:cNvPr>
          <p:cNvCxnSpPr>
            <a:cxnSpLocks/>
          </p:cNvCxnSpPr>
          <p:nvPr/>
        </p:nvCxnSpPr>
        <p:spPr>
          <a:xfrm flipV="1">
            <a:off x="2881609" y="2678859"/>
            <a:ext cx="0" cy="26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86BB90-7DA7-4677-AA47-8463B1C67DA5}"/>
              </a:ext>
            </a:extLst>
          </p:cNvPr>
          <p:cNvCxnSpPr>
            <a:cxnSpLocks/>
          </p:cNvCxnSpPr>
          <p:nvPr/>
        </p:nvCxnSpPr>
        <p:spPr>
          <a:xfrm flipV="1">
            <a:off x="6263677" y="2678859"/>
            <a:ext cx="0" cy="26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A21C7F2-99B6-4D38-94CE-8F40DBE76BFE}"/>
              </a:ext>
            </a:extLst>
          </p:cNvPr>
          <p:cNvCxnSpPr>
            <a:cxnSpLocks/>
          </p:cNvCxnSpPr>
          <p:nvPr/>
        </p:nvCxnSpPr>
        <p:spPr>
          <a:xfrm flipV="1">
            <a:off x="4572643" y="2678859"/>
            <a:ext cx="0" cy="26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3A37B44D-322A-4F8A-AF60-34408FC5C4A9}"/>
              </a:ext>
            </a:extLst>
          </p:cNvPr>
          <p:cNvSpPr/>
          <p:nvPr/>
        </p:nvSpPr>
        <p:spPr>
          <a:xfrm>
            <a:off x="4343666" y="2110337"/>
            <a:ext cx="467436" cy="495910"/>
          </a:xfrm>
          <a:prstGeom prst="ellipse">
            <a:avLst/>
          </a:prstGeom>
          <a:solidFill>
            <a:srgbClr val="FFE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362B2EB-3076-4A3A-B217-D0604022EA94}"/>
              </a:ext>
            </a:extLst>
          </p:cNvPr>
          <p:cNvSpPr/>
          <p:nvPr/>
        </p:nvSpPr>
        <p:spPr>
          <a:xfrm>
            <a:off x="2622982" y="2216465"/>
            <a:ext cx="538255" cy="317266"/>
          </a:xfrm>
          <a:prstGeom prst="rect">
            <a:avLst/>
          </a:prstGeom>
          <a:solidFill>
            <a:srgbClr val="E50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02AD5685-6A94-40D1-BFA4-838DBA82A6D3}"/>
              </a:ext>
            </a:extLst>
          </p:cNvPr>
          <p:cNvSpPr/>
          <p:nvPr/>
        </p:nvSpPr>
        <p:spPr>
          <a:xfrm>
            <a:off x="3509401" y="2168935"/>
            <a:ext cx="441628" cy="378714"/>
          </a:xfrm>
          <a:prstGeom prst="hexagon">
            <a:avLst/>
          </a:prstGeom>
          <a:solidFill>
            <a:srgbClr val="0096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Hexagon 22">
            <a:extLst>
              <a:ext uri="{FF2B5EF4-FFF2-40B4-BE49-F238E27FC236}">
                <a16:creationId xmlns:a16="http://schemas.microsoft.com/office/drawing/2014/main" id="{4690C6DF-A766-4DFB-8431-58E3546CC480}"/>
              </a:ext>
            </a:extLst>
          </p:cNvPr>
          <p:cNvSpPr/>
          <p:nvPr/>
        </p:nvSpPr>
        <p:spPr>
          <a:xfrm>
            <a:off x="5200433" y="2196838"/>
            <a:ext cx="441628" cy="378714"/>
          </a:xfrm>
          <a:prstGeom prst="hexagon">
            <a:avLst/>
          </a:prstGeom>
          <a:solidFill>
            <a:srgbClr val="0096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FF2B5EF4-FFF2-40B4-BE49-F238E27FC236}">
                <a16:creationId xmlns:a16="http://schemas.microsoft.com/office/drawing/2014/main" id="{E8EC14BC-EC81-447B-A73B-C9269D89A0A6}"/>
              </a:ext>
            </a:extLst>
          </p:cNvPr>
          <p:cNvSpPr/>
          <p:nvPr/>
        </p:nvSpPr>
        <p:spPr>
          <a:xfrm>
            <a:off x="6054766" y="2150858"/>
            <a:ext cx="414333" cy="402896"/>
          </a:xfrm>
          <a:prstGeom prst="triangle">
            <a:avLst/>
          </a:prstGeom>
          <a:solidFill>
            <a:srgbClr val="00A8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98EC031D-C548-4217-B2AF-72945D26986E}"/>
              </a:ext>
            </a:extLst>
          </p:cNvPr>
          <p:cNvSpPr/>
          <p:nvPr/>
        </p:nvSpPr>
        <p:spPr>
          <a:xfrm>
            <a:off x="957748" y="1920016"/>
            <a:ext cx="471604" cy="646331"/>
          </a:xfrm>
          <a:prstGeom prst="rect">
            <a:avLst/>
          </a:prstGeom>
        </p:spPr>
        <p:txBody>
          <a:bodyPr wrap="none">
            <a:spAutoFit/>
          </a:bodyPr>
          <a:lstStyle/>
          <a:p>
            <a:pPr algn="ctr"/>
            <a:r>
              <a:rPr lang="en-GB" sz="3600" dirty="0"/>
              <a:t>0</a:t>
            </a:r>
          </a:p>
        </p:txBody>
      </p:sp>
      <p:sp>
        <p:nvSpPr>
          <p:cNvPr id="28" name="Rectangle 27">
            <a:extLst>
              <a:ext uri="{FF2B5EF4-FFF2-40B4-BE49-F238E27FC236}">
                <a16:creationId xmlns:a16="http://schemas.microsoft.com/office/drawing/2014/main" id="{219EE43F-F106-44EA-8D23-7BE64C5205F0}"/>
              </a:ext>
            </a:extLst>
          </p:cNvPr>
          <p:cNvSpPr/>
          <p:nvPr/>
        </p:nvSpPr>
        <p:spPr>
          <a:xfrm>
            <a:off x="7769434" y="1920016"/>
            <a:ext cx="360996" cy="646331"/>
          </a:xfrm>
          <a:prstGeom prst="rect">
            <a:avLst/>
          </a:prstGeom>
        </p:spPr>
        <p:txBody>
          <a:bodyPr wrap="none">
            <a:spAutoFit/>
          </a:bodyPr>
          <a:lstStyle/>
          <a:p>
            <a:pPr algn="ctr"/>
            <a:r>
              <a:rPr lang="en-GB" sz="3600" dirty="0"/>
              <a:t>1</a:t>
            </a:r>
          </a:p>
        </p:txBody>
      </p:sp>
      <p:grpSp>
        <p:nvGrpSpPr>
          <p:cNvPr id="51" name="Group 50">
            <a:extLst>
              <a:ext uri="{FF2B5EF4-FFF2-40B4-BE49-F238E27FC236}">
                <a16:creationId xmlns:a16="http://schemas.microsoft.com/office/drawing/2014/main" id="{AE1B61D5-4DF0-410C-9886-9E037516D4EF}"/>
              </a:ext>
            </a:extLst>
          </p:cNvPr>
          <p:cNvGrpSpPr/>
          <p:nvPr/>
        </p:nvGrpSpPr>
        <p:grpSpPr>
          <a:xfrm>
            <a:off x="4675425" y="3265689"/>
            <a:ext cx="3643853" cy="603293"/>
            <a:chOff x="4675425" y="3092530"/>
            <a:chExt cx="3643853" cy="603293"/>
          </a:xfrm>
        </p:grpSpPr>
        <p:sp>
          <p:nvSpPr>
            <p:cNvPr id="48" name="Rectangle 47">
              <a:extLst>
                <a:ext uri="{FF2B5EF4-FFF2-40B4-BE49-F238E27FC236}">
                  <a16:creationId xmlns:a16="http://schemas.microsoft.com/office/drawing/2014/main" id="{43734770-46C3-4F5C-B723-7231C9642833}"/>
                </a:ext>
              </a:extLst>
            </p:cNvPr>
            <p:cNvSpPr/>
            <p:nvPr/>
          </p:nvSpPr>
          <p:spPr>
            <a:xfrm>
              <a:off x="4675425" y="3092530"/>
              <a:ext cx="3643853" cy="603293"/>
            </a:xfrm>
            <a:prstGeom prst="rect">
              <a:avLst/>
            </a:prstGeom>
            <a:solidFill>
              <a:schemeClr val="bg1"/>
            </a:solidFill>
            <a:ln w="28575">
              <a:solidFill>
                <a:srgbClr val="25B7B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p>
          </p:txBody>
        </p:sp>
        <p:sp>
          <p:nvSpPr>
            <p:cNvPr id="40" name="Oval 39">
              <a:extLst>
                <a:ext uri="{FF2B5EF4-FFF2-40B4-BE49-F238E27FC236}">
                  <a16:creationId xmlns:a16="http://schemas.microsoft.com/office/drawing/2014/main" id="{D063AB59-8A2A-4D84-95BA-F6287E3D4A62}"/>
                </a:ext>
              </a:extLst>
            </p:cNvPr>
            <p:cNvSpPr/>
            <p:nvPr/>
          </p:nvSpPr>
          <p:spPr>
            <a:xfrm>
              <a:off x="4801930" y="3190037"/>
              <a:ext cx="384836" cy="40827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43" name="TextBox 42">
              <a:extLst>
                <a:ext uri="{FF2B5EF4-FFF2-40B4-BE49-F238E27FC236}">
                  <a16:creationId xmlns:a16="http://schemas.microsoft.com/office/drawing/2014/main" id="{9811482A-E64E-479E-BF46-1A5A94A5C216}"/>
                </a:ext>
              </a:extLst>
            </p:cNvPr>
            <p:cNvSpPr txBox="1"/>
            <p:nvPr/>
          </p:nvSpPr>
          <p:spPr>
            <a:xfrm>
              <a:off x="5286460" y="3209510"/>
              <a:ext cx="2985417" cy="369332"/>
            </a:xfrm>
            <a:prstGeom prst="rect">
              <a:avLst/>
            </a:prstGeom>
            <a:noFill/>
          </p:spPr>
          <p:txBody>
            <a:bodyPr wrap="square" rtlCol="0" anchor="ctr">
              <a:spAutoFit/>
            </a:bodyPr>
            <a:lstStyle/>
            <a:p>
              <a:r>
                <a:rPr lang="en-GB" dirty="0">
                  <a:latin typeface="Twinkl" pitchFamily="2" charset="0"/>
                </a:rPr>
                <a:t>I am at the half way point.</a:t>
              </a:r>
            </a:p>
          </p:txBody>
        </p:sp>
      </p:grpSp>
      <p:grpSp>
        <p:nvGrpSpPr>
          <p:cNvPr id="52" name="Group 51">
            <a:extLst>
              <a:ext uri="{FF2B5EF4-FFF2-40B4-BE49-F238E27FC236}">
                <a16:creationId xmlns:a16="http://schemas.microsoft.com/office/drawing/2014/main" id="{3FB40917-8691-438B-B3E7-FAB5335AC5AD}"/>
              </a:ext>
            </a:extLst>
          </p:cNvPr>
          <p:cNvGrpSpPr/>
          <p:nvPr/>
        </p:nvGrpSpPr>
        <p:grpSpPr>
          <a:xfrm>
            <a:off x="4675425" y="4009212"/>
            <a:ext cx="3645954" cy="624074"/>
            <a:chOff x="4675425" y="3836053"/>
            <a:chExt cx="3645954" cy="624074"/>
          </a:xfrm>
        </p:grpSpPr>
        <p:sp>
          <p:nvSpPr>
            <p:cNvPr id="50" name="Rectangle 49">
              <a:extLst>
                <a:ext uri="{FF2B5EF4-FFF2-40B4-BE49-F238E27FC236}">
                  <a16:creationId xmlns:a16="http://schemas.microsoft.com/office/drawing/2014/main" id="{AC388F47-D182-4B2D-AB40-03B423DC1C99}"/>
                </a:ext>
              </a:extLst>
            </p:cNvPr>
            <p:cNvSpPr/>
            <p:nvPr/>
          </p:nvSpPr>
          <p:spPr>
            <a:xfrm>
              <a:off x="4675425" y="3836053"/>
              <a:ext cx="3645954" cy="624074"/>
            </a:xfrm>
            <a:prstGeom prst="rect">
              <a:avLst/>
            </a:prstGeom>
            <a:solidFill>
              <a:schemeClr val="bg1"/>
            </a:solidFill>
            <a:ln w="28575">
              <a:solidFill>
                <a:srgbClr val="25B7B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p>
          </p:txBody>
        </p:sp>
        <p:sp>
          <p:nvSpPr>
            <p:cNvPr id="39" name="Isosceles Triangle 38">
              <a:extLst>
                <a:ext uri="{FF2B5EF4-FFF2-40B4-BE49-F238E27FC236}">
                  <a16:creationId xmlns:a16="http://schemas.microsoft.com/office/drawing/2014/main" id="{5063EB72-C280-4A89-AACF-CEFBAA2FEBFB}"/>
                </a:ext>
              </a:extLst>
            </p:cNvPr>
            <p:cNvSpPr/>
            <p:nvPr/>
          </p:nvSpPr>
          <p:spPr>
            <a:xfrm>
              <a:off x="4787182" y="3958733"/>
              <a:ext cx="414333" cy="378714"/>
            </a:xfrm>
            <a:prstGeom prst="triangle">
              <a:avLst/>
            </a:prstGeom>
            <a:solidFill>
              <a:srgbClr val="00A8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44" name="TextBox 43">
              <a:extLst>
                <a:ext uri="{FF2B5EF4-FFF2-40B4-BE49-F238E27FC236}">
                  <a16:creationId xmlns:a16="http://schemas.microsoft.com/office/drawing/2014/main" id="{D88BCE06-5CAB-4C55-8780-8F69B6B2C67B}"/>
                </a:ext>
              </a:extLst>
            </p:cNvPr>
            <p:cNvSpPr txBox="1"/>
            <p:nvPr/>
          </p:nvSpPr>
          <p:spPr>
            <a:xfrm>
              <a:off x="5286460" y="3963424"/>
              <a:ext cx="2632670" cy="369332"/>
            </a:xfrm>
            <a:prstGeom prst="rect">
              <a:avLst/>
            </a:prstGeom>
            <a:noFill/>
          </p:spPr>
          <p:txBody>
            <a:bodyPr wrap="square" rtlCol="0" anchor="ctr">
              <a:spAutoFit/>
            </a:bodyPr>
            <a:lstStyle/>
            <a:p>
              <a:r>
                <a:rPr lang="en-GB" dirty="0">
                  <a:latin typeface="Twinkl" pitchFamily="2" charset="0"/>
                </a:rPr>
                <a:t>I am two away from 1.</a:t>
              </a:r>
            </a:p>
          </p:txBody>
        </p:sp>
      </p:grpSp>
      <p:grpSp>
        <p:nvGrpSpPr>
          <p:cNvPr id="55" name="Group 54">
            <a:extLst>
              <a:ext uri="{FF2B5EF4-FFF2-40B4-BE49-F238E27FC236}">
                <a16:creationId xmlns:a16="http://schemas.microsoft.com/office/drawing/2014/main" id="{B5891D79-D007-4276-BB00-9EB2AEF9AF19}"/>
              </a:ext>
            </a:extLst>
          </p:cNvPr>
          <p:cNvGrpSpPr/>
          <p:nvPr/>
        </p:nvGrpSpPr>
        <p:grpSpPr>
          <a:xfrm>
            <a:off x="851027" y="3265689"/>
            <a:ext cx="3715311" cy="603293"/>
            <a:chOff x="851027" y="3092530"/>
            <a:chExt cx="3715311" cy="603293"/>
          </a:xfrm>
        </p:grpSpPr>
        <p:sp>
          <p:nvSpPr>
            <p:cNvPr id="49" name="Rectangle 48">
              <a:extLst>
                <a:ext uri="{FF2B5EF4-FFF2-40B4-BE49-F238E27FC236}">
                  <a16:creationId xmlns:a16="http://schemas.microsoft.com/office/drawing/2014/main" id="{803F8047-B2C4-4B7D-A698-15DAB329E768}"/>
                </a:ext>
              </a:extLst>
            </p:cNvPr>
            <p:cNvSpPr/>
            <p:nvPr/>
          </p:nvSpPr>
          <p:spPr>
            <a:xfrm>
              <a:off x="851027" y="3092530"/>
              <a:ext cx="3594882" cy="603293"/>
            </a:xfrm>
            <a:prstGeom prst="rect">
              <a:avLst/>
            </a:prstGeom>
            <a:solidFill>
              <a:schemeClr val="bg1"/>
            </a:solidFill>
            <a:ln w="28575">
              <a:solidFill>
                <a:srgbClr val="25B7B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p>
          </p:txBody>
        </p:sp>
        <p:sp>
          <p:nvSpPr>
            <p:cNvPr id="41" name="Rectangle 40">
              <a:extLst>
                <a:ext uri="{FF2B5EF4-FFF2-40B4-BE49-F238E27FC236}">
                  <a16:creationId xmlns:a16="http://schemas.microsoft.com/office/drawing/2014/main" id="{E7602EFF-075A-4CD0-B9F9-613F07596905}"/>
                </a:ext>
              </a:extLst>
            </p:cNvPr>
            <p:cNvSpPr/>
            <p:nvPr/>
          </p:nvSpPr>
          <p:spPr>
            <a:xfrm>
              <a:off x="979066" y="3265308"/>
              <a:ext cx="437262" cy="257736"/>
            </a:xfrm>
            <a:prstGeom prst="rect">
              <a:avLst/>
            </a:prstGeom>
            <a:solidFill>
              <a:srgbClr val="E50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5" name="TextBox 44">
              <a:extLst>
                <a:ext uri="{FF2B5EF4-FFF2-40B4-BE49-F238E27FC236}">
                  <a16:creationId xmlns:a16="http://schemas.microsoft.com/office/drawing/2014/main" id="{0321FDA0-7A00-4E50-BF26-C0875506E5E3}"/>
                </a:ext>
              </a:extLst>
            </p:cNvPr>
            <p:cNvSpPr txBox="1"/>
            <p:nvPr/>
          </p:nvSpPr>
          <p:spPr>
            <a:xfrm>
              <a:off x="1499288" y="3209510"/>
              <a:ext cx="3067050" cy="369332"/>
            </a:xfrm>
            <a:prstGeom prst="rect">
              <a:avLst/>
            </a:prstGeom>
            <a:noFill/>
          </p:spPr>
          <p:txBody>
            <a:bodyPr wrap="square" rtlCol="0" anchor="ctr">
              <a:spAutoFit/>
            </a:bodyPr>
            <a:lstStyle/>
            <a:p>
              <a:r>
                <a:rPr lang="en-GB" dirty="0">
                  <a:latin typeface="Twinkl" pitchFamily="2" charset="0"/>
                </a:rPr>
                <a:t>I am 4 away from triangle.</a:t>
              </a:r>
            </a:p>
          </p:txBody>
        </p:sp>
      </p:grpSp>
      <p:grpSp>
        <p:nvGrpSpPr>
          <p:cNvPr id="54" name="Group 53">
            <a:extLst>
              <a:ext uri="{FF2B5EF4-FFF2-40B4-BE49-F238E27FC236}">
                <a16:creationId xmlns:a16="http://schemas.microsoft.com/office/drawing/2014/main" id="{D4329230-C1CF-4FD0-8965-FFD8E030509A}"/>
              </a:ext>
            </a:extLst>
          </p:cNvPr>
          <p:cNvGrpSpPr/>
          <p:nvPr/>
        </p:nvGrpSpPr>
        <p:grpSpPr>
          <a:xfrm>
            <a:off x="851027" y="4009212"/>
            <a:ext cx="3664810" cy="624074"/>
            <a:chOff x="851027" y="3836053"/>
            <a:chExt cx="3664810" cy="624074"/>
          </a:xfrm>
        </p:grpSpPr>
        <p:sp>
          <p:nvSpPr>
            <p:cNvPr id="47" name="Rectangle 46">
              <a:extLst>
                <a:ext uri="{FF2B5EF4-FFF2-40B4-BE49-F238E27FC236}">
                  <a16:creationId xmlns:a16="http://schemas.microsoft.com/office/drawing/2014/main" id="{7D6FCB2B-7403-45A6-8EEA-34BDE3C0AB14}"/>
                </a:ext>
              </a:extLst>
            </p:cNvPr>
            <p:cNvSpPr/>
            <p:nvPr/>
          </p:nvSpPr>
          <p:spPr>
            <a:xfrm>
              <a:off x="851027" y="3836053"/>
              <a:ext cx="3594882" cy="624074"/>
            </a:xfrm>
            <a:prstGeom prst="rect">
              <a:avLst/>
            </a:prstGeom>
            <a:solidFill>
              <a:schemeClr val="bg1"/>
            </a:solidFill>
            <a:ln w="28575">
              <a:solidFill>
                <a:srgbClr val="25B7B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p>
          </p:txBody>
        </p:sp>
        <p:sp>
          <p:nvSpPr>
            <p:cNvPr id="42" name="Hexagon 41">
              <a:extLst>
                <a:ext uri="{FF2B5EF4-FFF2-40B4-BE49-F238E27FC236}">
                  <a16:creationId xmlns:a16="http://schemas.microsoft.com/office/drawing/2014/main" id="{250F45D8-7576-469A-A095-60C16F560D7D}"/>
                </a:ext>
              </a:extLst>
            </p:cNvPr>
            <p:cNvSpPr/>
            <p:nvPr/>
          </p:nvSpPr>
          <p:spPr>
            <a:xfrm>
              <a:off x="976882" y="3958733"/>
              <a:ext cx="441628" cy="378714"/>
            </a:xfrm>
            <a:prstGeom prst="hexagon">
              <a:avLst/>
            </a:prstGeom>
            <a:solidFill>
              <a:srgbClr val="0096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46" name="TextBox 45">
              <a:extLst>
                <a:ext uri="{FF2B5EF4-FFF2-40B4-BE49-F238E27FC236}">
                  <a16:creationId xmlns:a16="http://schemas.microsoft.com/office/drawing/2014/main" id="{452E6199-0FC6-4E40-A0C9-CEF973754B6A}"/>
                </a:ext>
              </a:extLst>
            </p:cNvPr>
            <p:cNvSpPr txBox="1"/>
            <p:nvPr/>
          </p:nvSpPr>
          <p:spPr>
            <a:xfrm>
              <a:off x="1499288" y="3963424"/>
              <a:ext cx="3016549" cy="369332"/>
            </a:xfrm>
            <a:prstGeom prst="rect">
              <a:avLst/>
            </a:prstGeom>
            <a:noFill/>
          </p:spPr>
          <p:txBody>
            <a:bodyPr wrap="square" rtlCol="0" anchor="ctr">
              <a:spAutoFit/>
            </a:bodyPr>
            <a:lstStyle/>
            <a:p>
              <a:r>
                <a:rPr lang="en-GB" dirty="0">
                  <a:latin typeface="Twinkl" pitchFamily="2" charset="0"/>
                </a:rPr>
                <a:t>I am between two shapes.</a:t>
              </a:r>
            </a:p>
          </p:txBody>
        </p:sp>
      </p:grpSp>
      <p:pic>
        <p:nvPicPr>
          <p:cNvPr id="3" name="Picture 2">
            <a:extLst>
              <a:ext uri="{FF2B5EF4-FFF2-40B4-BE49-F238E27FC236}">
                <a16:creationId xmlns:a16="http://schemas.microsoft.com/office/drawing/2014/main" id="{AF001D61-D860-4F02-8088-8B10AA66E2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488" y="4616020"/>
            <a:ext cx="1407724" cy="2903511"/>
          </a:xfrm>
          <a:prstGeom prst="rect">
            <a:avLst/>
          </a:prstGeom>
        </p:spPr>
      </p:pic>
      <p:pic>
        <p:nvPicPr>
          <p:cNvPr id="5" name="Picture 4">
            <a:extLst>
              <a:ext uri="{FF2B5EF4-FFF2-40B4-BE49-F238E27FC236}">
                <a16:creationId xmlns:a16="http://schemas.microsoft.com/office/drawing/2014/main" id="{EDCFCCA0-647E-4EA9-BC4B-7C7ACA3A58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82" y="4737466"/>
            <a:ext cx="1468534" cy="2906238"/>
          </a:xfrm>
          <a:prstGeom prst="rect">
            <a:avLst/>
          </a:prstGeom>
        </p:spPr>
      </p:pic>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2"/>
                                        </p:tgtEl>
                                      </p:cBhvr>
                                    </p:animEffect>
                                    <p:animScale>
                                      <p:cBhvr>
                                        <p:cTn id="17" dur="250" autoRev="1" fill="hold"/>
                                        <p:tgtEl>
                                          <p:spTgt spid="5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5"/>
                                        </p:tgtEl>
                                      </p:cBhvr>
                                    </p:animEffect>
                                    <p:animScale>
                                      <p:cBhvr>
                                        <p:cTn id="27" dur="250" autoRev="1" fill="hold"/>
                                        <p:tgtEl>
                                          <p:spTgt spid="5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54"/>
                                        </p:tgtEl>
                                      </p:cBhvr>
                                    </p:animEffect>
                                    <p:animScale>
                                      <p:cBhvr>
                                        <p:cTn id="37" dur="250" autoRev="1" fill="hold"/>
                                        <p:tgtEl>
                                          <p:spTgt spid="54"/>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a:extLst>
              <a:ext uri="{FF2B5EF4-FFF2-40B4-BE49-F238E27FC236}">
                <a16:creationId xmlns:a16="http://schemas.microsoft.com/office/drawing/2014/main" id="{167E2DFB-7740-4E0D-AB08-EF43FC01AA61}"/>
              </a:ext>
            </a:extLst>
          </p:cNvPr>
          <p:cNvSpPr txBox="1"/>
          <p:nvPr/>
        </p:nvSpPr>
        <p:spPr>
          <a:xfrm>
            <a:off x="755650" y="2392656"/>
            <a:ext cx="7632698" cy="3088566"/>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6EBE21A3-4110-4705-B719-82C3955F53F3}"/>
              </a:ext>
            </a:extLst>
          </p:cNvPr>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sp>
        <p:nvSpPr>
          <p:cNvPr id="75" name="Rectangle 74"/>
          <p:cNvSpPr/>
          <p:nvPr/>
        </p:nvSpPr>
        <p:spPr>
          <a:xfrm>
            <a:off x="336708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221ACE-39D5-4358-BF7F-6186E84FC9A0}"/>
              </a:ext>
            </a:extLst>
          </p:cNvPr>
          <p:cNvSpPr txBox="1"/>
          <p:nvPr/>
        </p:nvSpPr>
        <p:spPr>
          <a:xfrm>
            <a:off x="755650" y="1232955"/>
            <a:ext cx="6257624" cy="984885"/>
          </a:xfrm>
          <a:prstGeom prst="rect">
            <a:avLst/>
          </a:prstGeom>
          <a:noFill/>
        </p:spPr>
        <p:txBody>
          <a:bodyPr wrap="square" lIns="0" tIns="0" rIns="0" bIns="0" rtlCol="0">
            <a:spAutoFit/>
          </a:bodyPr>
          <a:lstStyle/>
          <a:p>
            <a:pPr>
              <a:spcAft>
                <a:spcPts val="1200"/>
              </a:spcAft>
            </a:pPr>
            <a:r>
              <a:rPr lang="en-GB" dirty="0"/>
              <a:t>Only a fraction of each line can be seen. The rest is hidden. Each line stops at a whole. Which whole line is longer?</a:t>
            </a:r>
          </a:p>
          <a:p>
            <a:pPr>
              <a:spcAft>
                <a:spcPts val="1200"/>
              </a:spcAft>
            </a:pPr>
            <a:r>
              <a:rPr lang="en-GB" dirty="0"/>
              <a:t>Explain your reasoning. </a:t>
            </a:r>
          </a:p>
        </p:txBody>
      </p:sp>
      <p:cxnSp>
        <p:nvCxnSpPr>
          <p:cNvPr id="57" name="Straight Connector 56">
            <a:extLst>
              <a:ext uri="{FF2B5EF4-FFF2-40B4-BE49-F238E27FC236}">
                <a16:creationId xmlns:a16="http://schemas.microsoft.com/office/drawing/2014/main" id="{35BE1DE1-5FA1-4045-82DE-7B66931B3C62}"/>
              </a:ext>
            </a:extLst>
          </p:cNvPr>
          <p:cNvCxnSpPr>
            <a:cxnSpLocks/>
          </p:cNvCxnSpPr>
          <p:nvPr/>
        </p:nvCxnSpPr>
        <p:spPr>
          <a:xfrm flipV="1">
            <a:off x="2356435" y="4979040"/>
            <a:ext cx="0" cy="280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55DFD71-22CF-41B1-9B6B-ABD1CB7D6EBD}"/>
              </a:ext>
            </a:extLst>
          </p:cNvPr>
          <p:cNvCxnSpPr>
            <a:cxnSpLocks/>
          </p:cNvCxnSpPr>
          <p:nvPr/>
        </p:nvCxnSpPr>
        <p:spPr>
          <a:xfrm flipV="1">
            <a:off x="3483791" y="5063008"/>
            <a:ext cx="0" cy="19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413B266D-B7AD-45F1-BE47-E279661F7EBD}"/>
              </a:ext>
            </a:extLst>
          </p:cNvPr>
          <p:cNvGrpSpPr/>
          <p:nvPr/>
        </p:nvGrpSpPr>
        <p:grpSpPr>
          <a:xfrm>
            <a:off x="3332361" y="4375008"/>
            <a:ext cx="302858" cy="646331"/>
            <a:chOff x="2063036" y="4671565"/>
            <a:chExt cx="302858" cy="646331"/>
          </a:xfrm>
        </p:grpSpPr>
        <p:sp>
          <p:nvSpPr>
            <p:cNvPr id="61" name="Rectangle 60">
              <a:extLst>
                <a:ext uri="{FF2B5EF4-FFF2-40B4-BE49-F238E27FC236}">
                  <a16:creationId xmlns:a16="http://schemas.microsoft.com/office/drawing/2014/main" id="{E092CAF5-FF01-4B2E-9528-FE4530D0484D}"/>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3</a:t>
              </a:r>
            </a:p>
          </p:txBody>
        </p:sp>
        <p:cxnSp>
          <p:nvCxnSpPr>
            <p:cNvPr id="62" name="Straight Connector 61">
              <a:extLst>
                <a:ext uri="{FF2B5EF4-FFF2-40B4-BE49-F238E27FC236}">
                  <a16:creationId xmlns:a16="http://schemas.microsoft.com/office/drawing/2014/main" id="{799ACE17-64F3-49FB-B455-C162715DC31A}"/>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D49410DF-DEAB-4D15-B306-D393F5CBEB99}"/>
              </a:ext>
            </a:extLst>
          </p:cNvPr>
          <p:cNvCxnSpPr>
            <a:cxnSpLocks/>
          </p:cNvCxnSpPr>
          <p:nvPr/>
        </p:nvCxnSpPr>
        <p:spPr>
          <a:xfrm>
            <a:off x="2356436" y="5259078"/>
            <a:ext cx="16843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388425-34FE-4318-899E-804CDD13FEE5}"/>
              </a:ext>
            </a:extLst>
          </p:cNvPr>
          <p:cNvCxnSpPr>
            <a:cxnSpLocks/>
          </p:cNvCxnSpPr>
          <p:nvPr/>
        </p:nvCxnSpPr>
        <p:spPr>
          <a:xfrm>
            <a:off x="2356436" y="3765538"/>
            <a:ext cx="16843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FDADDB8-1723-4A4E-B25F-ED128AC71701}"/>
              </a:ext>
            </a:extLst>
          </p:cNvPr>
          <p:cNvCxnSpPr>
            <a:cxnSpLocks/>
          </p:cNvCxnSpPr>
          <p:nvPr/>
        </p:nvCxnSpPr>
        <p:spPr>
          <a:xfrm flipV="1">
            <a:off x="2356435" y="3498886"/>
            <a:ext cx="0" cy="266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C1C6BAC-A336-4BAB-B3CA-CE82F0962507}"/>
              </a:ext>
            </a:extLst>
          </p:cNvPr>
          <p:cNvCxnSpPr>
            <a:cxnSpLocks/>
          </p:cNvCxnSpPr>
          <p:nvPr/>
        </p:nvCxnSpPr>
        <p:spPr>
          <a:xfrm flipV="1">
            <a:off x="3483791" y="3578840"/>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6697CA2A-F744-4C01-A46E-0E1E4EA34C74}"/>
              </a:ext>
            </a:extLst>
          </p:cNvPr>
          <p:cNvGrpSpPr/>
          <p:nvPr/>
        </p:nvGrpSpPr>
        <p:grpSpPr>
          <a:xfrm>
            <a:off x="3332361" y="2881467"/>
            <a:ext cx="302858" cy="646331"/>
            <a:chOff x="2063036" y="4671565"/>
            <a:chExt cx="302858" cy="646331"/>
          </a:xfrm>
        </p:grpSpPr>
        <p:sp>
          <p:nvSpPr>
            <p:cNvPr id="87" name="Rectangle 86">
              <a:extLst>
                <a:ext uri="{FF2B5EF4-FFF2-40B4-BE49-F238E27FC236}">
                  <a16:creationId xmlns:a16="http://schemas.microsoft.com/office/drawing/2014/main" id="{774260AA-89CC-416F-8EC8-4477B9237F42}"/>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4</a:t>
              </a:r>
            </a:p>
          </p:txBody>
        </p:sp>
        <p:cxnSp>
          <p:nvCxnSpPr>
            <p:cNvPr id="88" name="Straight Connector 87">
              <a:extLst>
                <a:ext uri="{FF2B5EF4-FFF2-40B4-BE49-F238E27FC236}">
                  <a16:creationId xmlns:a16="http://schemas.microsoft.com/office/drawing/2014/main" id="{5DD8EB71-926C-4D51-A49C-3BDE5ED96BAA}"/>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 name="TextBox 123">
            <a:extLst>
              <a:ext uri="{FF2B5EF4-FFF2-40B4-BE49-F238E27FC236}">
                <a16:creationId xmlns:a16="http://schemas.microsoft.com/office/drawing/2014/main" id="{2067E62E-EC23-4044-A4CD-2A40D9E33C76}"/>
              </a:ext>
            </a:extLst>
          </p:cNvPr>
          <p:cNvSpPr txBox="1"/>
          <p:nvPr/>
        </p:nvSpPr>
        <p:spPr>
          <a:xfrm>
            <a:off x="1126266" y="4900994"/>
            <a:ext cx="1055082" cy="369332"/>
          </a:xfrm>
          <a:prstGeom prst="rect">
            <a:avLst/>
          </a:prstGeom>
          <a:noFill/>
        </p:spPr>
        <p:txBody>
          <a:bodyPr wrap="square" rtlCol="0">
            <a:spAutoFit/>
          </a:bodyPr>
          <a:lstStyle/>
          <a:p>
            <a:pPr algn="ctr"/>
            <a:r>
              <a:rPr lang="en-GB" dirty="0"/>
              <a:t>Line B:</a:t>
            </a:r>
          </a:p>
        </p:txBody>
      </p:sp>
      <p:sp>
        <p:nvSpPr>
          <p:cNvPr id="125" name="TextBox 124">
            <a:extLst>
              <a:ext uri="{FF2B5EF4-FFF2-40B4-BE49-F238E27FC236}">
                <a16:creationId xmlns:a16="http://schemas.microsoft.com/office/drawing/2014/main" id="{744390A8-8795-46FB-A181-06ABD2C270EC}"/>
              </a:ext>
            </a:extLst>
          </p:cNvPr>
          <p:cNvSpPr txBox="1"/>
          <p:nvPr/>
        </p:nvSpPr>
        <p:spPr>
          <a:xfrm>
            <a:off x="1126266" y="3394582"/>
            <a:ext cx="1055082" cy="369332"/>
          </a:xfrm>
          <a:prstGeom prst="rect">
            <a:avLst/>
          </a:prstGeom>
          <a:noFill/>
        </p:spPr>
        <p:txBody>
          <a:bodyPr wrap="square" rtlCol="0">
            <a:spAutoFit/>
          </a:bodyPr>
          <a:lstStyle/>
          <a:p>
            <a:pPr algn="ctr"/>
            <a:r>
              <a:rPr lang="en-GB" dirty="0"/>
              <a:t>Line A:</a:t>
            </a:r>
          </a:p>
        </p:txBody>
      </p:sp>
      <p:sp>
        <p:nvSpPr>
          <p:cNvPr id="59" name="Rectangle 58">
            <a:extLst>
              <a:ext uri="{FF2B5EF4-FFF2-40B4-BE49-F238E27FC236}">
                <a16:creationId xmlns:a16="http://schemas.microsoft.com/office/drawing/2014/main" id="{B5271ECD-798B-44E9-9B16-6F517A051F62}"/>
              </a:ext>
            </a:extLst>
          </p:cNvPr>
          <p:cNvSpPr/>
          <p:nvPr/>
        </p:nvSpPr>
        <p:spPr>
          <a:xfrm>
            <a:off x="3686907" y="2881467"/>
            <a:ext cx="4115967" cy="2466064"/>
          </a:xfrm>
          <a:prstGeom prst="rect">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6222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a:extLst>
              <a:ext uri="{FF2B5EF4-FFF2-40B4-BE49-F238E27FC236}">
                <a16:creationId xmlns:a16="http://schemas.microsoft.com/office/drawing/2014/main" id="{167E2DFB-7740-4E0D-AB08-EF43FC01AA61}"/>
              </a:ext>
            </a:extLst>
          </p:cNvPr>
          <p:cNvSpPr txBox="1"/>
          <p:nvPr/>
        </p:nvSpPr>
        <p:spPr>
          <a:xfrm>
            <a:off x="755650" y="2305248"/>
            <a:ext cx="7632698" cy="3088566"/>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6EBE21A3-4110-4705-B719-82C3955F53F3}"/>
              </a:ext>
            </a:extLst>
          </p:cNvPr>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sp>
        <p:nvSpPr>
          <p:cNvPr id="75" name="Rectangle 74"/>
          <p:cNvSpPr/>
          <p:nvPr/>
        </p:nvSpPr>
        <p:spPr>
          <a:xfrm>
            <a:off x="336708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221ACE-39D5-4358-BF7F-6186E84FC9A0}"/>
              </a:ext>
            </a:extLst>
          </p:cNvPr>
          <p:cNvSpPr txBox="1"/>
          <p:nvPr/>
        </p:nvSpPr>
        <p:spPr>
          <a:xfrm>
            <a:off x="755650" y="1232955"/>
            <a:ext cx="5948451" cy="984885"/>
          </a:xfrm>
          <a:prstGeom prst="rect">
            <a:avLst/>
          </a:prstGeom>
          <a:noFill/>
        </p:spPr>
        <p:txBody>
          <a:bodyPr wrap="square" lIns="0" tIns="0" rIns="0" bIns="0" rtlCol="0">
            <a:spAutoFit/>
          </a:bodyPr>
          <a:lstStyle/>
          <a:p>
            <a:pPr>
              <a:spcAft>
                <a:spcPts val="1200"/>
              </a:spcAft>
            </a:pPr>
            <a:r>
              <a:rPr lang="en-GB" dirty="0"/>
              <a:t>Only a fraction of each line is seen. The rest is hidden. Each line stops at a whole. Which whole line is longer?</a:t>
            </a:r>
          </a:p>
          <a:p>
            <a:pPr>
              <a:spcAft>
                <a:spcPts val="1200"/>
              </a:spcAft>
            </a:pPr>
            <a:r>
              <a:rPr lang="en-GB" dirty="0"/>
              <a:t>Explain your reasoning. </a:t>
            </a:r>
          </a:p>
        </p:txBody>
      </p:sp>
      <p:cxnSp>
        <p:nvCxnSpPr>
          <p:cNvPr id="57" name="Straight Connector 56">
            <a:extLst>
              <a:ext uri="{FF2B5EF4-FFF2-40B4-BE49-F238E27FC236}">
                <a16:creationId xmlns:a16="http://schemas.microsoft.com/office/drawing/2014/main" id="{35BE1DE1-5FA1-4045-82DE-7B66931B3C62}"/>
              </a:ext>
            </a:extLst>
          </p:cNvPr>
          <p:cNvCxnSpPr>
            <a:cxnSpLocks/>
          </p:cNvCxnSpPr>
          <p:nvPr/>
        </p:nvCxnSpPr>
        <p:spPr>
          <a:xfrm flipV="1">
            <a:off x="2356435" y="4891632"/>
            <a:ext cx="0" cy="280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55DFD71-22CF-41B1-9B6B-ABD1CB7D6EBD}"/>
              </a:ext>
            </a:extLst>
          </p:cNvPr>
          <p:cNvCxnSpPr>
            <a:cxnSpLocks/>
          </p:cNvCxnSpPr>
          <p:nvPr/>
        </p:nvCxnSpPr>
        <p:spPr>
          <a:xfrm flipV="1">
            <a:off x="3483791" y="4975600"/>
            <a:ext cx="0" cy="19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413B266D-B7AD-45F1-BE47-E279661F7EBD}"/>
              </a:ext>
            </a:extLst>
          </p:cNvPr>
          <p:cNvGrpSpPr/>
          <p:nvPr/>
        </p:nvGrpSpPr>
        <p:grpSpPr>
          <a:xfrm>
            <a:off x="3332361" y="4287600"/>
            <a:ext cx="302858" cy="646331"/>
            <a:chOff x="2063036" y="4671565"/>
            <a:chExt cx="302858" cy="646331"/>
          </a:xfrm>
        </p:grpSpPr>
        <p:sp>
          <p:nvSpPr>
            <p:cNvPr id="61" name="Rectangle 60">
              <a:extLst>
                <a:ext uri="{FF2B5EF4-FFF2-40B4-BE49-F238E27FC236}">
                  <a16:creationId xmlns:a16="http://schemas.microsoft.com/office/drawing/2014/main" id="{E092CAF5-FF01-4B2E-9528-FE4530D0484D}"/>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3</a:t>
              </a:r>
            </a:p>
          </p:txBody>
        </p:sp>
        <p:cxnSp>
          <p:nvCxnSpPr>
            <p:cNvPr id="62" name="Straight Connector 61">
              <a:extLst>
                <a:ext uri="{FF2B5EF4-FFF2-40B4-BE49-F238E27FC236}">
                  <a16:creationId xmlns:a16="http://schemas.microsoft.com/office/drawing/2014/main" id="{799ACE17-64F3-49FB-B455-C162715DC31A}"/>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8112D9E0-F1F7-41E3-AF26-A792ADB1F41A}"/>
              </a:ext>
            </a:extLst>
          </p:cNvPr>
          <p:cNvGrpSpPr/>
          <p:nvPr/>
        </p:nvGrpSpPr>
        <p:grpSpPr>
          <a:xfrm>
            <a:off x="4459717" y="4287600"/>
            <a:ext cx="302858" cy="884069"/>
            <a:chOff x="3293857" y="3378487"/>
            <a:chExt cx="302858" cy="884069"/>
          </a:xfrm>
        </p:grpSpPr>
        <p:cxnSp>
          <p:nvCxnSpPr>
            <p:cNvPr id="64" name="Straight Connector 63">
              <a:extLst>
                <a:ext uri="{FF2B5EF4-FFF2-40B4-BE49-F238E27FC236}">
                  <a16:creationId xmlns:a16="http://schemas.microsoft.com/office/drawing/2014/main" id="{3ABBD829-EB71-458E-ACE2-C24C2ABD4C30}"/>
                </a:ext>
              </a:extLst>
            </p:cNvPr>
            <p:cNvCxnSpPr>
              <a:cxnSpLocks/>
            </p:cNvCxnSpPr>
            <p:nvPr/>
          </p:nvCxnSpPr>
          <p:spPr>
            <a:xfrm flipV="1">
              <a:off x="3445286" y="4066487"/>
              <a:ext cx="0" cy="19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450A6A9E-A53A-464B-B2C0-3B925D270588}"/>
                </a:ext>
              </a:extLst>
            </p:cNvPr>
            <p:cNvGrpSpPr/>
            <p:nvPr/>
          </p:nvGrpSpPr>
          <p:grpSpPr>
            <a:xfrm>
              <a:off x="3293857" y="3378487"/>
              <a:ext cx="302858" cy="646331"/>
              <a:chOff x="2063036" y="4671565"/>
              <a:chExt cx="302858" cy="646331"/>
            </a:xfrm>
          </p:grpSpPr>
          <p:sp>
            <p:nvSpPr>
              <p:cNvPr id="66" name="Rectangle 65">
                <a:extLst>
                  <a:ext uri="{FF2B5EF4-FFF2-40B4-BE49-F238E27FC236}">
                    <a16:creationId xmlns:a16="http://schemas.microsoft.com/office/drawing/2014/main" id="{DE70C870-6D44-4066-B877-9F16890C1796}"/>
                  </a:ext>
                </a:extLst>
              </p:cNvPr>
              <p:cNvSpPr/>
              <p:nvPr/>
            </p:nvSpPr>
            <p:spPr>
              <a:xfrm>
                <a:off x="2063036" y="4671565"/>
                <a:ext cx="302858" cy="646331"/>
              </a:xfrm>
              <a:prstGeom prst="rect">
                <a:avLst/>
              </a:prstGeom>
            </p:spPr>
            <p:txBody>
              <a:bodyPr wrap="square">
                <a:spAutoFit/>
              </a:bodyPr>
              <a:lstStyle/>
              <a:p>
                <a:pPr algn="ctr"/>
                <a:r>
                  <a:rPr lang="en-GB" dirty="0"/>
                  <a:t>2</a:t>
                </a:r>
              </a:p>
              <a:p>
                <a:pPr algn="ctr"/>
                <a:r>
                  <a:rPr lang="en-GB" dirty="0"/>
                  <a:t>3</a:t>
                </a:r>
              </a:p>
            </p:txBody>
          </p:sp>
          <p:cxnSp>
            <p:nvCxnSpPr>
              <p:cNvPr id="67" name="Straight Connector 66">
                <a:extLst>
                  <a:ext uri="{FF2B5EF4-FFF2-40B4-BE49-F238E27FC236}">
                    <a16:creationId xmlns:a16="http://schemas.microsoft.com/office/drawing/2014/main" id="{FFB3EF8B-EC76-4657-9B4D-AD53956D8592}"/>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8" name="Group 67">
            <a:extLst>
              <a:ext uri="{FF2B5EF4-FFF2-40B4-BE49-F238E27FC236}">
                <a16:creationId xmlns:a16="http://schemas.microsoft.com/office/drawing/2014/main" id="{E2A87E5D-1BD4-48BF-A6C4-B8E2CBF81DC9}"/>
              </a:ext>
            </a:extLst>
          </p:cNvPr>
          <p:cNvGrpSpPr/>
          <p:nvPr/>
        </p:nvGrpSpPr>
        <p:grpSpPr>
          <a:xfrm>
            <a:off x="5596250" y="4287600"/>
            <a:ext cx="302858" cy="884069"/>
            <a:chOff x="4430390" y="3378487"/>
            <a:chExt cx="302858" cy="884069"/>
          </a:xfrm>
        </p:grpSpPr>
        <p:cxnSp>
          <p:nvCxnSpPr>
            <p:cNvPr id="69" name="Straight Connector 68">
              <a:extLst>
                <a:ext uri="{FF2B5EF4-FFF2-40B4-BE49-F238E27FC236}">
                  <a16:creationId xmlns:a16="http://schemas.microsoft.com/office/drawing/2014/main" id="{BEFF9937-FEF5-480E-B41E-C2934F457D95}"/>
                </a:ext>
              </a:extLst>
            </p:cNvPr>
            <p:cNvCxnSpPr>
              <a:cxnSpLocks/>
            </p:cNvCxnSpPr>
            <p:nvPr/>
          </p:nvCxnSpPr>
          <p:spPr>
            <a:xfrm flipV="1">
              <a:off x="4572642" y="4066487"/>
              <a:ext cx="0" cy="19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D7C533FC-27CD-474F-9AE3-BE83CA75FB03}"/>
                </a:ext>
              </a:extLst>
            </p:cNvPr>
            <p:cNvGrpSpPr/>
            <p:nvPr/>
          </p:nvGrpSpPr>
          <p:grpSpPr>
            <a:xfrm>
              <a:off x="4430390" y="3378487"/>
              <a:ext cx="302858" cy="646331"/>
              <a:chOff x="2063036" y="4671565"/>
              <a:chExt cx="302858" cy="646331"/>
            </a:xfrm>
          </p:grpSpPr>
          <p:sp>
            <p:nvSpPr>
              <p:cNvPr id="71" name="Rectangle 70">
                <a:extLst>
                  <a:ext uri="{FF2B5EF4-FFF2-40B4-BE49-F238E27FC236}">
                    <a16:creationId xmlns:a16="http://schemas.microsoft.com/office/drawing/2014/main" id="{5321BBAF-4D19-422F-97AA-12BBA684A2CA}"/>
                  </a:ext>
                </a:extLst>
              </p:cNvPr>
              <p:cNvSpPr/>
              <p:nvPr/>
            </p:nvSpPr>
            <p:spPr>
              <a:xfrm>
                <a:off x="2063036" y="4671565"/>
                <a:ext cx="302858" cy="646331"/>
              </a:xfrm>
              <a:prstGeom prst="rect">
                <a:avLst/>
              </a:prstGeom>
            </p:spPr>
            <p:txBody>
              <a:bodyPr wrap="square">
                <a:spAutoFit/>
              </a:bodyPr>
              <a:lstStyle/>
              <a:p>
                <a:pPr algn="ctr"/>
                <a:r>
                  <a:rPr lang="en-GB" dirty="0"/>
                  <a:t>3</a:t>
                </a:r>
              </a:p>
              <a:p>
                <a:pPr algn="ctr"/>
                <a:r>
                  <a:rPr lang="en-GB" dirty="0"/>
                  <a:t>3</a:t>
                </a:r>
              </a:p>
            </p:txBody>
          </p:sp>
          <p:cxnSp>
            <p:nvCxnSpPr>
              <p:cNvPr id="72" name="Straight Connector 71">
                <a:extLst>
                  <a:ext uri="{FF2B5EF4-FFF2-40B4-BE49-F238E27FC236}">
                    <a16:creationId xmlns:a16="http://schemas.microsoft.com/office/drawing/2014/main" id="{01A17EFE-DB1C-4174-ADD5-0EE360F07F3D}"/>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6" name="Straight Connector 55">
            <a:extLst>
              <a:ext uri="{FF2B5EF4-FFF2-40B4-BE49-F238E27FC236}">
                <a16:creationId xmlns:a16="http://schemas.microsoft.com/office/drawing/2014/main" id="{D49410DF-DEAB-4D15-B306-D393F5CBEB99}"/>
              </a:ext>
            </a:extLst>
          </p:cNvPr>
          <p:cNvCxnSpPr>
            <a:cxnSpLocks/>
          </p:cNvCxnSpPr>
          <p:nvPr/>
        </p:nvCxnSpPr>
        <p:spPr>
          <a:xfrm>
            <a:off x="2356436" y="5171670"/>
            <a:ext cx="11267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388425-34FE-4318-899E-804CDD13FEE5}"/>
              </a:ext>
            </a:extLst>
          </p:cNvPr>
          <p:cNvCxnSpPr>
            <a:cxnSpLocks/>
          </p:cNvCxnSpPr>
          <p:nvPr/>
        </p:nvCxnSpPr>
        <p:spPr>
          <a:xfrm>
            <a:off x="2356436" y="3678130"/>
            <a:ext cx="11267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FDADDB8-1723-4A4E-B25F-ED128AC71701}"/>
              </a:ext>
            </a:extLst>
          </p:cNvPr>
          <p:cNvCxnSpPr>
            <a:cxnSpLocks/>
          </p:cNvCxnSpPr>
          <p:nvPr/>
        </p:nvCxnSpPr>
        <p:spPr>
          <a:xfrm flipV="1">
            <a:off x="2356435" y="3411478"/>
            <a:ext cx="0" cy="266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C1C6BAC-A336-4BAB-B3CA-CE82F0962507}"/>
              </a:ext>
            </a:extLst>
          </p:cNvPr>
          <p:cNvCxnSpPr>
            <a:cxnSpLocks/>
          </p:cNvCxnSpPr>
          <p:nvPr/>
        </p:nvCxnSpPr>
        <p:spPr>
          <a:xfrm flipV="1">
            <a:off x="3483791" y="3491432"/>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6697CA2A-F744-4C01-A46E-0E1E4EA34C74}"/>
              </a:ext>
            </a:extLst>
          </p:cNvPr>
          <p:cNvGrpSpPr/>
          <p:nvPr/>
        </p:nvGrpSpPr>
        <p:grpSpPr>
          <a:xfrm>
            <a:off x="3332361" y="2794059"/>
            <a:ext cx="302858" cy="646331"/>
            <a:chOff x="2063036" y="4671565"/>
            <a:chExt cx="302858" cy="646331"/>
          </a:xfrm>
        </p:grpSpPr>
        <p:sp>
          <p:nvSpPr>
            <p:cNvPr id="87" name="Rectangle 86">
              <a:extLst>
                <a:ext uri="{FF2B5EF4-FFF2-40B4-BE49-F238E27FC236}">
                  <a16:creationId xmlns:a16="http://schemas.microsoft.com/office/drawing/2014/main" id="{774260AA-89CC-416F-8EC8-4477B9237F42}"/>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4</a:t>
              </a:r>
            </a:p>
          </p:txBody>
        </p:sp>
        <p:cxnSp>
          <p:nvCxnSpPr>
            <p:cNvPr id="88" name="Straight Connector 87">
              <a:extLst>
                <a:ext uri="{FF2B5EF4-FFF2-40B4-BE49-F238E27FC236}">
                  <a16:creationId xmlns:a16="http://schemas.microsoft.com/office/drawing/2014/main" id="{5DD8EB71-926C-4D51-A49C-3BDE5ED96BAA}"/>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B81CEEB-8D88-4AD4-8DEA-324A3F0CAD54}"/>
              </a:ext>
            </a:extLst>
          </p:cNvPr>
          <p:cNvGrpSpPr/>
          <p:nvPr/>
        </p:nvGrpSpPr>
        <p:grpSpPr>
          <a:xfrm>
            <a:off x="4459717" y="2794059"/>
            <a:ext cx="302858" cy="884070"/>
            <a:chOff x="3293857" y="4788186"/>
            <a:chExt cx="302858" cy="884070"/>
          </a:xfrm>
        </p:grpSpPr>
        <p:cxnSp>
          <p:nvCxnSpPr>
            <p:cNvPr id="90" name="Straight Connector 89">
              <a:extLst>
                <a:ext uri="{FF2B5EF4-FFF2-40B4-BE49-F238E27FC236}">
                  <a16:creationId xmlns:a16="http://schemas.microsoft.com/office/drawing/2014/main" id="{932B7A10-9D6A-46F7-B86A-7FACEAFF60C5}"/>
                </a:ext>
              </a:extLst>
            </p:cNvPr>
            <p:cNvCxnSpPr>
              <a:cxnSpLocks/>
            </p:cNvCxnSpPr>
            <p:nvPr/>
          </p:nvCxnSpPr>
          <p:spPr>
            <a:xfrm flipV="1">
              <a:off x="3445286" y="5485559"/>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E76423F-AA62-4A56-846F-29D46590DB39}"/>
                </a:ext>
              </a:extLst>
            </p:cNvPr>
            <p:cNvGrpSpPr/>
            <p:nvPr/>
          </p:nvGrpSpPr>
          <p:grpSpPr>
            <a:xfrm>
              <a:off x="3293857" y="4788186"/>
              <a:ext cx="302858" cy="646331"/>
              <a:chOff x="2063036" y="4671565"/>
              <a:chExt cx="302858" cy="646331"/>
            </a:xfrm>
          </p:grpSpPr>
          <p:sp>
            <p:nvSpPr>
              <p:cNvPr id="92" name="Rectangle 91">
                <a:extLst>
                  <a:ext uri="{FF2B5EF4-FFF2-40B4-BE49-F238E27FC236}">
                    <a16:creationId xmlns:a16="http://schemas.microsoft.com/office/drawing/2014/main" id="{0E7D1026-4C21-4A94-8CCA-12E83641F1BA}"/>
                  </a:ext>
                </a:extLst>
              </p:cNvPr>
              <p:cNvSpPr/>
              <p:nvPr/>
            </p:nvSpPr>
            <p:spPr>
              <a:xfrm>
                <a:off x="2063036" y="4671565"/>
                <a:ext cx="302858" cy="646331"/>
              </a:xfrm>
              <a:prstGeom prst="rect">
                <a:avLst/>
              </a:prstGeom>
            </p:spPr>
            <p:txBody>
              <a:bodyPr wrap="square">
                <a:spAutoFit/>
              </a:bodyPr>
              <a:lstStyle/>
              <a:p>
                <a:pPr algn="ctr"/>
                <a:r>
                  <a:rPr lang="en-GB" dirty="0"/>
                  <a:t>2</a:t>
                </a:r>
              </a:p>
              <a:p>
                <a:pPr algn="ctr"/>
                <a:r>
                  <a:rPr lang="en-GB" dirty="0"/>
                  <a:t>4</a:t>
                </a:r>
              </a:p>
            </p:txBody>
          </p:sp>
          <p:cxnSp>
            <p:nvCxnSpPr>
              <p:cNvPr id="93" name="Straight Connector 92">
                <a:extLst>
                  <a:ext uri="{FF2B5EF4-FFF2-40B4-BE49-F238E27FC236}">
                    <a16:creationId xmlns:a16="http://schemas.microsoft.com/office/drawing/2014/main" id="{5557386F-1D6A-41EE-80EA-1BF682757537}"/>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142C382C-7040-418D-8BDA-6D5CA86DBF8A}"/>
              </a:ext>
            </a:extLst>
          </p:cNvPr>
          <p:cNvGrpSpPr/>
          <p:nvPr/>
        </p:nvGrpSpPr>
        <p:grpSpPr>
          <a:xfrm>
            <a:off x="5596250" y="2794059"/>
            <a:ext cx="302858" cy="884070"/>
            <a:chOff x="4430390" y="4788186"/>
            <a:chExt cx="302858" cy="884070"/>
          </a:xfrm>
        </p:grpSpPr>
        <p:cxnSp>
          <p:nvCxnSpPr>
            <p:cNvPr id="95" name="Straight Connector 94">
              <a:extLst>
                <a:ext uri="{FF2B5EF4-FFF2-40B4-BE49-F238E27FC236}">
                  <a16:creationId xmlns:a16="http://schemas.microsoft.com/office/drawing/2014/main" id="{DDBB5E79-D3EB-4073-B684-350338D8FFAC}"/>
                </a:ext>
              </a:extLst>
            </p:cNvPr>
            <p:cNvCxnSpPr>
              <a:cxnSpLocks/>
            </p:cNvCxnSpPr>
            <p:nvPr/>
          </p:nvCxnSpPr>
          <p:spPr>
            <a:xfrm flipV="1">
              <a:off x="4572642" y="5485559"/>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4BD57CB0-4EC0-46A3-B69E-94C3D9B5358D}"/>
                </a:ext>
              </a:extLst>
            </p:cNvPr>
            <p:cNvGrpSpPr/>
            <p:nvPr/>
          </p:nvGrpSpPr>
          <p:grpSpPr>
            <a:xfrm>
              <a:off x="4430390" y="4788186"/>
              <a:ext cx="302858" cy="646331"/>
              <a:chOff x="2063036" y="4671565"/>
              <a:chExt cx="302858" cy="646331"/>
            </a:xfrm>
          </p:grpSpPr>
          <p:sp>
            <p:nvSpPr>
              <p:cNvPr id="97" name="Rectangle 96">
                <a:extLst>
                  <a:ext uri="{FF2B5EF4-FFF2-40B4-BE49-F238E27FC236}">
                    <a16:creationId xmlns:a16="http://schemas.microsoft.com/office/drawing/2014/main" id="{A494DC20-3F99-4A73-B45A-5840C81A8F76}"/>
                  </a:ext>
                </a:extLst>
              </p:cNvPr>
              <p:cNvSpPr/>
              <p:nvPr/>
            </p:nvSpPr>
            <p:spPr>
              <a:xfrm>
                <a:off x="2063036" y="4671565"/>
                <a:ext cx="302858" cy="646331"/>
              </a:xfrm>
              <a:prstGeom prst="rect">
                <a:avLst/>
              </a:prstGeom>
            </p:spPr>
            <p:txBody>
              <a:bodyPr wrap="square">
                <a:spAutoFit/>
              </a:bodyPr>
              <a:lstStyle/>
              <a:p>
                <a:pPr algn="ctr"/>
                <a:r>
                  <a:rPr lang="en-GB" dirty="0"/>
                  <a:t>3</a:t>
                </a:r>
              </a:p>
              <a:p>
                <a:pPr algn="ctr"/>
                <a:r>
                  <a:rPr lang="en-GB" dirty="0"/>
                  <a:t>4</a:t>
                </a:r>
              </a:p>
            </p:txBody>
          </p:sp>
          <p:cxnSp>
            <p:nvCxnSpPr>
              <p:cNvPr id="98" name="Straight Connector 97">
                <a:extLst>
                  <a:ext uri="{FF2B5EF4-FFF2-40B4-BE49-F238E27FC236}">
                    <a16:creationId xmlns:a16="http://schemas.microsoft.com/office/drawing/2014/main" id="{E4D8FB04-0D2C-4B5D-A093-0474731F63EF}"/>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9" name="Group 98">
            <a:extLst>
              <a:ext uri="{FF2B5EF4-FFF2-40B4-BE49-F238E27FC236}">
                <a16:creationId xmlns:a16="http://schemas.microsoft.com/office/drawing/2014/main" id="{BD53C53D-AF09-4FAF-A8BD-D1AB4E4D9143}"/>
              </a:ext>
            </a:extLst>
          </p:cNvPr>
          <p:cNvGrpSpPr/>
          <p:nvPr/>
        </p:nvGrpSpPr>
        <p:grpSpPr>
          <a:xfrm>
            <a:off x="6704104" y="2803589"/>
            <a:ext cx="302858" cy="874540"/>
            <a:chOff x="5538244" y="4797716"/>
            <a:chExt cx="302858" cy="874540"/>
          </a:xfrm>
        </p:grpSpPr>
        <p:cxnSp>
          <p:nvCxnSpPr>
            <p:cNvPr id="100" name="Straight Connector 99">
              <a:extLst>
                <a:ext uri="{FF2B5EF4-FFF2-40B4-BE49-F238E27FC236}">
                  <a16:creationId xmlns:a16="http://schemas.microsoft.com/office/drawing/2014/main" id="{B22A0F61-BD34-4573-BDB8-81D2B048899B}"/>
                </a:ext>
              </a:extLst>
            </p:cNvPr>
            <p:cNvCxnSpPr>
              <a:cxnSpLocks/>
            </p:cNvCxnSpPr>
            <p:nvPr/>
          </p:nvCxnSpPr>
          <p:spPr>
            <a:xfrm flipV="1">
              <a:off x="5699997" y="5485559"/>
              <a:ext cx="0" cy="1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B372EBBC-2E15-46CC-978C-F4BDDDFC4A0F}"/>
                </a:ext>
              </a:extLst>
            </p:cNvPr>
            <p:cNvGrpSpPr/>
            <p:nvPr/>
          </p:nvGrpSpPr>
          <p:grpSpPr>
            <a:xfrm>
              <a:off x="5538244" y="4797716"/>
              <a:ext cx="302858" cy="646331"/>
              <a:chOff x="2063036" y="4671565"/>
              <a:chExt cx="302858" cy="646331"/>
            </a:xfrm>
          </p:grpSpPr>
          <p:sp>
            <p:nvSpPr>
              <p:cNvPr id="102" name="Rectangle 101">
                <a:extLst>
                  <a:ext uri="{FF2B5EF4-FFF2-40B4-BE49-F238E27FC236}">
                    <a16:creationId xmlns:a16="http://schemas.microsoft.com/office/drawing/2014/main" id="{480AFB31-ED40-4ECB-8374-F9A680695E33}"/>
                  </a:ext>
                </a:extLst>
              </p:cNvPr>
              <p:cNvSpPr/>
              <p:nvPr/>
            </p:nvSpPr>
            <p:spPr>
              <a:xfrm>
                <a:off x="2063036" y="4671565"/>
                <a:ext cx="302858" cy="646331"/>
              </a:xfrm>
              <a:prstGeom prst="rect">
                <a:avLst/>
              </a:prstGeom>
            </p:spPr>
            <p:txBody>
              <a:bodyPr wrap="square">
                <a:spAutoFit/>
              </a:bodyPr>
              <a:lstStyle/>
              <a:p>
                <a:pPr algn="ctr"/>
                <a:r>
                  <a:rPr lang="en-GB" dirty="0"/>
                  <a:t>4</a:t>
                </a:r>
              </a:p>
              <a:p>
                <a:pPr algn="ctr"/>
                <a:r>
                  <a:rPr lang="en-GB" dirty="0"/>
                  <a:t>4</a:t>
                </a:r>
              </a:p>
            </p:txBody>
          </p:sp>
          <p:cxnSp>
            <p:nvCxnSpPr>
              <p:cNvPr id="103" name="Straight Connector 102">
                <a:extLst>
                  <a:ext uri="{FF2B5EF4-FFF2-40B4-BE49-F238E27FC236}">
                    <a16:creationId xmlns:a16="http://schemas.microsoft.com/office/drawing/2014/main" id="{B2E5E2B3-106B-4988-BBF3-C2BF63EB9A2E}"/>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12" name="Straight Connector 111">
            <a:extLst>
              <a:ext uri="{FF2B5EF4-FFF2-40B4-BE49-F238E27FC236}">
                <a16:creationId xmlns:a16="http://schemas.microsoft.com/office/drawing/2014/main" id="{EC701F02-E78B-4688-8852-AB8C76846B34}"/>
              </a:ext>
            </a:extLst>
          </p:cNvPr>
          <p:cNvCxnSpPr>
            <a:cxnSpLocks/>
          </p:cNvCxnSpPr>
          <p:nvPr/>
        </p:nvCxnSpPr>
        <p:spPr>
          <a:xfrm>
            <a:off x="3483790" y="5171669"/>
            <a:ext cx="1127356" cy="0"/>
          </a:xfrm>
          <a:prstGeom prst="line">
            <a:avLst/>
          </a:prstGeom>
          <a:ln w="38100">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53AE7C-9BDF-4B91-92F3-5BB9057D1475}"/>
              </a:ext>
            </a:extLst>
          </p:cNvPr>
          <p:cNvCxnSpPr>
            <a:cxnSpLocks/>
          </p:cNvCxnSpPr>
          <p:nvPr/>
        </p:nvCxnSpPr>
        <p:spPr>
          <a:xfrm>
            <a:off x="4610504" y="5171669"/>
            <a:ext cx="1127356" cy="0"/>
          </a:xfrm>
          <a:prstGeom prst="line">
            <a:avLst/>
          </a:prstGeom>
          <a:ln w="38100">
            <a:solidFill>
              <a:srgbClr val="8C368C"/>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C28FB9A-5214-416D-BA35-42A992514D0D}"/>
              </a:ext>
            </a:extLst>
          </p:cNvPr>
          <p:cNvCxnSpPr>
            <a:cxnSpLocks/>
          </p:cNvCxnSpPr>
          <p:nvPr/>
        </p:nvCxnSpPr>
        <p:spPr>
          <a:xfrm>
            <a:off x="3483790" y="3678129"/>
            <a:ext cx="1127356" cy="0"/>
          </a:xfrm>
          <a:prstGeom prst="line">
            <a:avLst/>
          </a:prstGeom>
          <a:ln w="38100">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7EB3897-03C8-48F0-B6BD-B0E0E812B8ED}"/>
              </a:ext>
            </a:extLst>
          </p:cNvPr>
          <p:cNvCxnSpPr>
            <a:cxnSpLocks/>
          </p:cNvCxnSpPr>
          <p:nvPr/>
        </p:nvCxnSpPr>
        <p:spPr>
          <a:xfrm>
            <a:off x="4610504" y="3678129"/>
            <a:ext cx="1127356" cy="0"/>
          </a:xfrm>
          <a:prstGeom prst="line">
            <a:avLst/>
          </a:prstGeom>
          <a:ln w="38100">
            <a:solidFill>
              <a:srgbClr val="8C368C"/>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8A5460-4992-4BD8-B8E4-25F3484D098E}"/>
              </a:ext>
            </a:extLst>
          </p:cNvPr>
          <p:cNvCxnSpPr>
            <a:cxnSpLocks/>
          </p:cNvCxnSpPr>
          <p:nvPr/>
        </p:nvCxnSpPr>
        <p:spPr>
          <a:xfrm>
            <a:off x="5738501" y="3678129"/>
            <a:ext cx="1127356" cy="0"/>
          </a:xfrm>
          <a:prstGeom prst="line">
            <a:avLst/>
          </a:prstGeom>
          <a:ln w="38100">
            <a:solidFill>
              <a:srgbClr val="E5005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E130160-E013-4E7C-BB77-15488B4C81C3}"/>
              </a:ext>
            </a:extLst>
          </p:cNvPr>
          <p:cNvSpPr txBox="1"/>
          <p:nvPr/>
        </p:nvSpPr>
        <p:spPr>
          <a:xfrm>
            <a:off x="5040475" y="3931139"/>
            <a:ext cx="1394770" cy="369332"/>
          </a:xfrm>
          <a:prstGeom prst="rect">
            <a:avLst/>
          </a:prstGeom>
          <a:solidFill>
            <a:srgbClr val="CFB6D8"/>
          </a:solidFill>
        </p:spPr>
        <p:txBody>
          <a:bodyPr wrap="square" rtlCol="0">
            <a:spAutoFit/>
          </a:bodyPr>
          <a:lstStyle/>
          <a:p>
            <a:pPr algn="ctr"/>
            <a:r>
              <a:rPr lang="en-GB" dirty="0"/>
              <a:t>1 whole</a:t>
            </a:r>
          </a:p>
        </p:txBody>
      </p:sp>
      <p:sp>
        <p:nvSpPr>
          <p:cNvPr id="121" name="TextBox 120">
            <a:extLst>
              <a:ext uri="{FF2B5EF4-FFF2-40B4-BE49-F238E27FC236}">
                <a16:creationId xmlns:a16="http://schemas.microsoft.com/office/drawing/2014/main" id="{5769E5AA-E297-493D-87E8-938B18E22042}"/>
              </a:ext>
            </a:extLst>
          </p:cNvPr>
          <p:cNvSpPr txBox="1"/>
          <p:nvPr/>
        </p:nvSpPr>
        <p:spPr>
          <a:xfrm>
            <a:off x="6168472" y="2424727"/>
            <a:ext cx="1394770" cy="369332"/>
          </a:xfrm>
          <a:prstGeom prst="rect">
            <a:avLst/>
          </a:prstGeom>
          <a:solidFill>
            <a:srgbClr val="CFB6D8"/>
          </a:solidFill>
        </p:spPr>
        <p:txBody>
          <a:bodyPr wrap="square" rtlCol="0">
            <a:spAutoFit/>
          </a:bodyPr>
          <a:lstStyle/>
          <a:p>
            <a:pPr algn="ctr"/>
            <a:r>
              <a:rPr lang="en-GB" dirty="0"/>
              <a:t>1 whole</a:t>
            </a:r>
          </a:p>
        </p:txBody>
      </p:sp>
      <p:sp>
        <p:nvSpPr>
          <p:cNvPr id="124" name="TextBox 123">
            <a:extLst>
              <a:ext uri="{FF2B5EF4-FFF2-40B4-BE49-F238E27FC236}">
                <a16:creationId xmlns:a16="http://schemas.microsoft.com/office/drawing/2014/main" id="{2067E62E-EC23-4044-A4CD-2A40D9E33C76}"/>
              </a:ext>
            </a:extLst>
          </p:cNvPr>
          <p:cNvSpPr txBox="1"/>
          <p:nvPr/>
        </p:nvSpPr>
        <p:spPr>
          <a:xfrm>
            <a:off x="1126266" y="4813586"/>
            <a:ext cx="1055082" cy="369332"/>
          </a:xfrm>
          <a:prstGeom prst="rect">
            <a:avLst/>
          </a:prstGeom>
          <a:noFill/>
        </p:spPr>
        <p:txBody>
          <a:bodyPr wrap="square" rtlCol="0">
            <a:spAutoFit/>
          </a:bodyPr>
          <a:lstStyle/>
          <a:p>
            <a:pPr algn="ctr"/>
            <a:r>
              <a:rPr lang="en-GB" dirty="0"/>
              <a:t>Line B:</a:t>
            </a:r>
          </a:p>
        </p:txBody>
      </p:sp>
      <p:sp>
        <p:nvSpPr>
          <p:cNvPr id="125" name="TextBox 124">
            <a:extLst>
              <a:ext uri="{FF2B5EF4-FFF2-40B4-BE49-F238E27FC236}">
                <a16:creationId xmlns:a16="http://schemas.microsoft.com/office/drawing/2014/main" id="{744390A8-8795-46FB-A181-06ABD2C270EC}"/>
              </a:ext>
            </a:extLst>
          </p:cNvPr>
          <p:cNvSpPr txBox="1"/>
          <p:nvPr/>
        </p:nvSpPr>
        <p:spPr>
          <a:xfrm>
            <a:off x="1126266" y="3307174"/>
            <a:ext cx="1055082" cy="369332"/>
          </a:xfrm>
          <a:prstGeom prst="rect">
            <a:avLst/>
          </a:prstGeom>
          <a:noFill/>
        </p:spPr>
        <p:txBody>
          <a:bodyPr wrap="square" rtlCol="0">
            <a:spAutoFit/>
          </a:bodyPr>
          <a:lstStyle/>
          <a:p>
            <a:pPr algn="ctr"/>
            <a:r>
              <a:rPr lang="en-GB" dirty="0"/>
              <a:t>Line A:</a:t>
            </a:r>
          </a:p>
        </p:txBody>
      </p:sp>
      <p:sp>
        <p:nvSpPr>
          <p:cNvPr id="129" name="Rectangle 128">
            <a:extLst>
              <a:ext uri="{FF2B5EF4-FFF2-40B4-BE49-F238E27FC236}">
                <a16:creationId xmlns:a16="http://schemas.microsoft.com/office/drawing/2014/main" id="{3E17A43C-8FA0-4933-ABCE-F3EE4BBED519}"/>
              </a:ext>
            </a:extLst>
          </p:cNvPr>
          <p:cNvSpPr/>
          <p:nvPr/>
        </p:nvSpPr>
        <p:spPr>
          <a:xfrm>
            <a:off x="755650" y="5509076"/>
            <a:ext cx="7632700" cy="710552"/>
          </a:xfrm>
          <a:prstGeom prst="rect">
            <a:avLst/>
          </a:prstGeom>
          <a:solidFill>
            <a:schemeClr val="bg1"/>
          </a:solidFill>
          <a:ln w="28575">
            <a:solidFill>
              <a:srgbClr val="689429"/>
            </a:solidFill>
          </a:ln>
        </p:spPr>
        <p:txBody>
          <a:bodyPr wrap="square" lIns="108000" tIns="108000" rIns="108000" bIns="108000" anchor="ctr">
            <a:spAutoFit/>
          </a:bodyPr>
          <a:lstStyle/>
          <a:p>
            <a:r>
              <a:rPr lang="en-GB" sz="1600" b="1" dirty="0"/>
              <a:t>Line A needs 3 more parts to make a whole. Line B needs an extra 2.</a:t>
            </a:r>
            <a:br>
              <a:rPr lang="en-GB" sz="1600" b="1" dirty="0"/>
            </a:br>
            <a:r>
              <a:rPr lang="en-GB" sz="1600" b="1" dirty="0"/>
              <a:t>Therefore, Line A is longer than Line B.</a:t>
            </a:r>
          </a:p>
        </p:txBody>
      </p:sp>
    </p:spTree>
    <p:extLst>
      <p:ext uri="{BB962C8B-B14F-4D97-AF65-F5344CB8AC3E}">
        <p14:creationId xmlns:p14="http://schemas.microsoft.com/office/powerpoint/2010/main" val="309504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wipe(left)">
                                      <p:cBhvr>
                                        <p:cTn id="16" dur="500"/>
                                        <p:tgtEl>
                                          <p:spTgt spid="11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wipe(left)">
                                      <p:cBhvr>
                                        <p:cTn id="25" dur="500"/>
                                        <p:tgtEl>
                                          <p:spTgt spid="11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wipe(left)">
                                      <p:cBhvr>
                                        <p:cTn id="39" dur="500"/>
                                        <p:tgtEl>
                                          <p:spTgt spid="112"/>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wipe(left)">
                                      <p:cBhvr>
                                        <p:cTn id="48" dur="500"/>
                                        <p:tgtEl>
                                          <p:spTgt spid="113"/>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9"/>
                                        </p:tgtEl>
                                        <p:attrNameLst>
                                          <p:attrName>style.visibility</p:attrName>
                                        </p:attrNameLst>
                                      </p:cBhvr>
                                      <p:to>
                                        <p:strVal val="visible"/>
                                      </p:to>
                                    </p:set>
                                    <p:animEffect transition="in" filter="fade">
                                      <p:cBhvr>
                                        <p:cTn id="6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239" b="40346"/>
          <a:stretch/>
        </p:blipFill>
        <p:spPr>
          <a:xfrm rot="1560000">
            <a:off x="2737540" y="2873142"/>
            <a:ext cx="819977" cy="1390448"/>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41857"/>
          <a:stretch/>
        </p:blipFill>
        <p:spPr>
          <a:xfrm rot="1647127">
            <a:off x="995575" y="2267353"/>
            <a:ext cx="1685144" cy="1385925"/>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9" y="1928693"/>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a:extLst>
              <a:ext uri="{FF2B5EF4-FFF2-40B4-BE49-F238E27FC236}">
                <a16:creationId xmlns:a16="http://schemas.microsoft.com/office/drawing/2014/main" id="{73851763-D729-49E9-98E2-28B5FBEF5BA0}"/>
              </a:ext>
            </a:extLst>
          </p:cNvPr>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spTree>
    <p:extLst>
      <p:ext uri="{BB962C8B-B14F-4D97-AF65-F5344CB8AC3E}">
        <p14:creationId xmlns:p14="http://schemas.microsoft.com/office/powerpoint/2010/main" val="17712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2"/>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755650" y="1789800"/>
            <a:ext cx="7564566" cy="748923"/>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Roboto" panose="02000000000000000000" pitchFamily="2" charset="0"/>
                <a:ea typeface="Roboto" panose="02000000000000000000" pitchFamily="2" charset="0"/>
              </a:rPr>
              <a:t>Compare and order unit fractions and fractions with</a:t>
            </a:r>
            <a:br>
              <a:rPr lang="en-GB" sz="2000" b="1" dirty="0">
                <a:solidFill>
                  <a:srgbClr val="014482"/>
                </a:solidFill>
                <a:latin typeface="Roboto" panose="02000000000000000000" pitchFamily="2" charset="0"/>
                <a:ea typeface="Roboto" panose="02000000000000000000" pitchFamily="2" charset="0"/>
              </a:rPr>
            </a:br>
            <a:r>
              <a:rPr lang="en-GB" sz="2000" b="1" dirty="0">
                <a:solidFill>
                  <a:srgbClr val="014482"/>
                </a:solidFill>
                <a:latin typeface="Roboto" panose="02000000000000000000" pitchFamily="2" charset="0"/>
                <a:ea typeface="Roboto" panose="02000000000000000000" pitchFamily="2" charset="0"/>
              </a:rPr>
              <a:t>the same denominators.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91867E5-B677-4F5E-A6E8-9BB9537B48FC}"/>
              </a:ext>
            </a:extLst>
          </p:cNvPr>
          <p:cNvSpPr/>
          <p:nvPr/>
        </p:nvSpPr>
        <p:spPr>
          <a:xfrm>
            <a:off x="3821502" y="2937294"/>
            <a:ext cx="1500996" cy="9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Compare and order unit fractions, and fractions with the same denominators.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7B157AD-08F1-4A11-B315-A8E58AA011DE}"/>
              </a:ext>
            </a:extLst>
          </p:cNvPr>
          <p:cNvSpPr txBox="1"/>
          <p:nvPr/>
        </p:nvSpPr>
        <p:spPr>
          <a:xfrm>
            <a:off x="755650" y="2305142"/>
            <a:ext cx="7632700" cy="2225452"/>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sp>
        <p:nvSpPr>
          <p:cNvPr id="97" name="Rectangle 96"/>
          <p:cNvSpPr/>
          <p:nvPr/>
        </p:nvSpPr>
        <p:spPr>
          <a:xfrm>
            <a:off x="336708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cxnSp>
        <p:nvCxnSpPr>
          <p:cNvPr id="103" name="Straight Connector 102"/>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707886"/>
          </a:xfrm>
          <a:prstGeom prst="rect">
            <a:avLst/>
          </a:prstGeom>
          <a:noFill/>
        </p:spPr>
        <p:txBody>
          <a:bodyPr wrap="square" lIns="0" tIns="0" rIns="0" bIns="0" rtlCol="0">
            <a:spAutoFit/>
          </a:bodyPr>
          <a:lstStyle/>
          <a:p>
            <a:pPr>
              <a:spcAft>
                <a:spcPts val="1200"/>
              </a:spcAft>
            </a:pPr>
            <a:r>
              <a:rPr lang="en-GB" dirty="0"/>
              <a:t>The number line is divided into equal parts.</a:t>
            </a:r>
          </a:p>
          <a:p>
            <a:pPr>
              <a:spcAft>
                <a:spcPts val="1200"/>
              </a:spcAft>
            </a:pPr>
            <a:r>
              <a:rPr lang="en-GB" dirty="0"/>
              <a:t>What fraction belongs in the middle of the number line?</a:t>
            </a:r>
          </a:p>
        </p:txBody>
      </p:sp>
      <p:cxnSp>
        <p:nvCxnSpPr>
          <p:cNvPr id="26" name="Straight Connector 25">
            <a:extLst>
              <a:ext uri="{FF2B5EF4-FFF2-40B4-BE49-F238E27FC236}">
                <a16:creationId xmlns:a16="http://schemas.microsoft.com/office/drawing/2014/main" id="{2231C470-DE1B-4412-B426-91BB686C01D7}"/>
              </a:ext>
            </a:extLst>
          </p:cNvPr>
          <p:cNvCxnSpPr/>
          <p:nvPr/>
        </p:nvCxnSpPr>
        <p:spPr>
          <a:xfrm>
            <a:off x="1271452" y="4025769"/>
            <a:ext cx="66010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7CB20C-9210-430A-9D35-1D1598279C59}"/>
              </a:ext>
            </a:extLst>
          </p:cNvPr>
          <p:cNvCxnSpPr/>
          <p:nvPr/>
        </p:nvCxnSpPr>
        <p:spPr>
          <a:xfrm flipV="1">
            <a:off x="1271452" y="3652393"/>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6510A73-3408-4CBE-9D02-239EE29230A4}"/>
              </a:ext>
            </a:extLst>
          </p:cNvPr>
          <p:cNvCxnSpPr/>
          <p:nvPr/>
        </p:nvCxnSpPr>
        <p:spPr>
          <a:xfrm flipV="1">
            <a:off x="7872549" y="3652393"/>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D43B202-DCCB-4BF8-85FF-DFA692001E94}"/>
              </a:ext>
            </a:extLst>
          </p:cNvPr>
          <p:cNvSpPr/>
          <p:nvPr/>
        </p:nvSpPr>
        <p:spPr>
          <a:xfrm>
            <a:off x="1035651" y="2992344"/>
            <a:ext cx="471604" cy="646331"/>
          </a:xfrm>
          <a:prstGeom prst="rect">
            <a:avLst/>
          </a:prstGeom>
        </p:spPr>
        <p:txBody>
          <a:bodyPr wrap="none">
            <a:spAutoFit/>
          </a:bodyPr>
          <a:lstStyle/>
          <a:p>
            <a:pPr algn="ctr"/>
            <a:r>
              <a:rPr lang="en-GB" sz="3600" dirty="0"/>
              <a:t>0</a:t>
            </a:r>
          </a:p>
        </p:txBody>
      </p:sp>
      <p:sp>
        <p:nvSpPr>
          <p:cNvPr id="36" name="Rectangle 35">
            <a:extLst>
              <a:ext uri="{FF2B5EF4-FFF2-40B4-BE49-F238E27FC236}">
                <a16:creationId xmlns:a16="http://schemas.microsoft.com/office/drawing/2014/main" id="{F4D1EA9F-358B-4217-8A69-69C88C5A854C}"/>
              </a:ext>
            </a:extLst>
          </p:cNvPr>
          <p:cNvSpPr/>
          <p:nvPr/>
        </p:nvSpPr>
        <p:spPr>
          <a:xfrm>
            <a:off x="7692051" y="2992344"/>
            <a:ext cx="360997" cy="646331"/>
          </a:xfrm>
          <a:prstGeom prst="rect">
            <a:avLst/>
          </a:prstGeom>
        </p:spPr>
        <p:txBody>
          <a:bodyPr wrap="none">
            <a:spAutoFit/>
          </a:bodyPr>
          <a:lstStyle/>
          <a:p>
            <a:pPr algn="ctr"/>
            <a:r>
              <a:rPr lang="en-GB" sz="3600" dirty="0"/>
              <a:t>1</a:t>
            </a:r>
          </a:p>
        </p:txBody>
      </p:sp>
      <p:sp>
        <p:nvSpPr>
          <p:cNvPr id="37" name="Rectangle 36">
            <a:extLst>
              <a:ext uri="{FF2B5EF4-FFF2-40B4-BE49-F238E27FC236}">
                <a16:creationId xmlns:a16="http://schemas.microsoft.com/office/drawing/2014/main" id="{EB65BECE-EBD5-45ED-BC32-AAC2D30B2016}"/>
              </a:ext>
            </a:extLst>
          </p:cNvPr>
          <p:cNvSpPr/>
          <p:nvPr/>
        </p:nvSpPr>
        <p:spPr>
          <a:xfrm>
            <a:off x="3100070" y="5138718"/>
            <a:ext cx="5288280" cy="954107"/>
          </a:xfrm>
          <a:prstGeom prst="rect">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31CD962-5631-4A04-A907-557DB9B8A128}"/>
              </a:ext>
            </a:extLst>
          </p:cNvPr>
          <p:cNvSpPr/>
          <p:nvPr/>
        </p:nvSpPr>
        <p:spPr>
          <a:xfrm rot="10800000">
            <a:off x="4267200" y="2588970"/>
            <a:ext cx="609600"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55D59443-1544-4B80-BBAA-3DAA6D684560}"/>
              </a:ext>
            </a:extLst>
          </p:cNvPr>
          <p:cNvCxnSpPr>
            <a:cxnSpLocks/>
            <a:stCxn id="38" idx="0"/>
          </p:cNvCxnSpPr>
          <p:nvPr/>
        </p:nvCxnSpPr>
        <p:spPr>
          <a:xfrm rot="10800000" flipV="1">
            <a:off x="4572000" y="3480521"/>
            <a:ext cx="0" cy="3395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CF29DA4-5283-4947-9AAE-937CB0110BFD}"/>
              </a:ext>
            </a:extLst>
          </p:cNvPr>
          <p:cNvGrpSpPr/>
          <p:nvPr/>
        </p:nvGrpSpPr>
        <p:grpSpPr>
          <a:xfrm>
            <a:off x="4806010" y="5150993"/>
            <a:ext cx="584044" cy="954107"/>
            <a:chOff x="3373516" y="2736781"/>
            <a:chExt cx="584044" cy="954107"/>
          </a:xfrm>
        </p:grpSpPr>
        <p:sp>
          <p:nvSpPr>
            <p:cNvPr id="45" name="Rectangle 44">
              <a:extLst>
                <a:ext uri="{FF2B5EF4-FFF2-40B4-BE49-F238E27FC236}">
                  <a16:creationId xmlns:a16="http://schemas.microsoft.com/office/drawing/2014/main" id="{B02E085A-48E7-41D4-8A4B-D7A358896624}"/>
                </a:ext>
              </a:extLst>
            </p:cNvPr>
            <p:cNvSpPr/>
            <p:nvPr/>
          </p:nvSpPr>
          <p:spPr>
            <a:xfrm>
              <a:off x="3373516" y="2736781"/>
              <a:ext cx="584044" cy="954107"/>
            </a:xfrm>
            <a:prstGeom prst="rect">
              <a:avLst/>
            </a:prstGeom>
          </p:spPr>
          <p:txBody>
            <a:bodyPr wrap="square">
              <a:spAutoFit/>
            </a:bodyPr>
            <a:lstStyle/>
            <a:p>
              <a:pPr algn="ctr"/>
              <a:r>
                <a:rPr lang="en-GB" sz="2800" b="1" dirty="0"/>
                <a:t>1</a:t>
              </a:r>
            </a:p>
            <a:p>
              <a:pPr algn="ctr"/>
              <a:r>
                <a:rPr lang="en-GB" sz="2800" b="1" dirty="0"/>
                <a:t>5</a:t>
              </a:r>
            </a:p>
          </p:txBody>
        </p:sp>
        <p:cxnSp>
          <p:nvCxnSpPr>
            <p:cNvPr id="46" name="Straight Connector 45">
              <a:extLst>
                <a:ext uri="{FF2B5EF4-FFF2-40B4-BE49-F238E27FC236}">
                  <a16:creationId xmlns:a16="http://schemas.microsoft.com/office/drawing/2014/main" id="{374E2EDA-C5CD-4019-BC18-461CDB39F50A}"/>
                </a:ext>
              </a:extLst>
            </p:cNvPr>
            <p:cNvCxnSpPr>
              <a:cxnSpLocks/>
            </p:cNvCxnSpPr>
            <p:nvPr/>
          </p:nvCxnSpPr>
          <p:spPr>
            <a:xfrm>
              <a:off x="3482909" y="3213774"/>
              <a:ext cx="365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9712B9B-0782-4D17-B9FB-316987C04D2E}"/>
              </a:ext>
            </a:extLst>
          </p:cNvPr>
          <p:cNvGrpSpPr/>
          <p:nvPr/>
        </p:nvGrpSpPr>
        <p:grpSpPr>
          <a:xfrm>
            <a:off x="7390722" y="5150993"/>
            <a:ext cx="584044" cy="954107"/>
            <a:chOff x="5935933" y="2736781"/>
            <a:chExt cx="584044" cy="954107"/>
          </a:xfrm>
        </p:grpSpPr>
        <p:sp>
          <p:nvSpPr>
            <p:cNvPr id="48" name="Rectangle 47">
              <a:extLst>
                <a:ext uri="{FF2B5EF4-FFF2-40B4-BE49-F238E27FC236}">
                  <a16:creationId xmlns:a16="http://schemas.microsoft.com/office/drawing/2014/main" id="{2AB3268A-0D0C-43FC-AD95-B21AEB70DB28}"/>
                </a:ext>
              </a:extLst>
            </p:cNvPr>
            <p:cNvSpPr/>
            <p:nvPr/>
          </p:nvSpPr>
          <p:spPr>
            <a:xfrm>
              <a:off x="5935933" y="2736781"/>
              <a:ext cx="584044" cy="954107"/>
            </a:xfrm>
            <a:prstGeom prst="rect">
              <a:avLst/>
            </a:prstGeom>
          </p:spPr>
          <p:txBody>
            <a:bodyPr wrap="square">
              <a:spAutoFit/>
            </a:bodyPr>
            <a:lstStyle/>
            <a:p>
              <a:pPr algn="ctr"/>
              <a:r>
                <a:rPr lang="en-GB" sz="2800" b="1" dirty="0"/>
                <a:t>1</a:t>
              </a:r>
            </a:p>
            <a:p>
              <a:pPr algn="ctr"/>
              <a:r>
                <a:rPr lang="en-GB" sz="2800" b="1" dirty="0"/>
                <a:t>1</a:t>
              </a:r>
            </a:p>
          </p:txBody>
        </p:sp>
        <p:cxnSp>
          <p:nvCxnSpPr>
            <p:cNvPr id="49" name="Straight Connector 48">
              <a:extLst>
                <a:ext uri="{FF2B5EF4-FFF2-40B4-BE49-F238E27FC236}">
                  <a16:creationId xmlns:a16="http://schemas.microsoft.com/office/drawing/2014/main" id="{D040C72E-56B4-4F1A-BE92-A765E21ACF5B}"/>
                </a:ext>
              </a:extLst>
            </p:cNvPr>
            <p:cNvCxnSpPr>
              <a:cxnSpLocks/>
            </p:cNvCxnSpPr>
            <p:nvPr/>
          </p:nvCxnSpPr>
          <p:spPr>
            <a:xfrm>
              <a:off x="6045326" y="3213774"/>
              <a:ext cx="365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C5137970-E58F-4DEE-A34A-E9A78D0F0ED3}"/>
              </a:ext>
            </a:extLst>
          </p:cNvPr>
          <p:cNvGrpSpPr/>
          <p:nvPr/>
        </p:nvGrpSpPr>
        <p:grpSpPr>
          <a:xfrm>
            <a:off x="3513654" y="5150993"/>
            <a:ext cx="584044" cy="954107"/>
            <a:chOff x="3373516" y="2736781"/>
            <a:chExt cx="584044" cy="954107"/>
          </a:xfrm>
        </p:grpSpPr>
        <p:sp>
          <p:nvSpPr>
            <p:cNvPr id="51" name="Rectangle 50">
              <a:extLst>
                <a:ext uri="{FF2B5EF4-FFF2-40B4-BE49-F238E27FC236}">
                  <a16:creationId xmlns:a16="http://schemas.microsoft.com/office/drawing/2014/main" id="{59F64DE4-BB54-4097-8B4D-9253440DAEFD}"/>
                </a:ext>
              </a:extLst>
            </p:cNvPr>
            <p:cNvSpPr/>
            <p:nvPr/>
          </p:nvSpPr>
          <p:spPr>
            <a:xfrm>
              <a:off x="3373516" y="2736781"/>
              <a:ext cx="584044" cy="954107"/>
            </a:xfrm>
            <a:prstGeom prst="rect">
              <a:avLst/>
            </a:prstGeom>
          </p:spPr>
          <p:txBody>
            <a:bodyPr wrap="square">
              <a:spAutoFit/>
            </a:bodyPr>
            <a:lstStyle/>
            <a:p>
              <a:pPr algn="ctr"/>
              <a:r>
                <a:rPr lang="en-GB" sz="2800" b="1" dirty="0"/>
                <a:t>1</a:t>
              </a:r>
            </a:p>
            <a:p>
              <a:pPr algn="ctr"/>
              <a:r>
                <a:rPr lang="en-GB" sz="2800" b="1" dirty="0"/>
                <a:t>4</a:t>
              </a:r>
            </a:p>
          </p:txBody>
        </p:sp>
        <p:cxnSp>
          <p:nvCxnSpPr>
            <p:cNvPr id="52" name="Straight Connector 51">
              <a:extLst>
                <a:ext uri="{FF2B5EF4-FFF2-40B4-BE49-F238E27FC236}">
                  <a16:creationId xmlns:a16="http://schemas.microsoft.com/office/drawing/2014/main" id="{EEE49759-F8B5-4CF7-9CC6-5AC6093C9436}"/>
                </a:ext>
              </a:extLst>
            </p:cNvPr>
            <p:cNvCxnSpPr>
              <a:cxnSpLocks/>
            </p:cNvCxnSpPr>
            <p:nvPr/>
          </p:nvCxnSpPr>
          <p:spPr>
            <a:xfrm>
              <a:off x="3482909" y="3213774"/>
              <a:ext cx="365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8E54049-887B-4307-96A1-926978F4E722}"/>
              </a:ext>
            </a:extLst>
          </p:cNvPr>
          <p:cNvGrpSpPr/>
          <p:nvPr/>
        </p:nvGrpSpPr>
        <p:grpSpPr>
          <a:xfrm>
            <a:off x="6098366" y="5150993"/>
            <a:ext cx="584044" cy="954107"/>
            <a:chOff x="5935933" y="2736781"/>
            <a:chExt cx="584044" cy="954107"/>
          </a:xfrm>
        </p:grpSpPr>
        <p:sp>
          <p:nvSpPr>
            <p:cNvPr id="54" name="Rectangle 53">
              <a:extLst>
                <a:ext uri="{FF2B5EF4-FFF2-40B4-BE49-F238E27FC236}">
                  <a16:creationId xmlns:a16="http://schemas.microsoft.com/office/drawing/2014/main" id="{5F689FB1-7646-48A2-8771-CD16A86EACEA}"/>
                </a:ext>
              </a:extLst>
            </p:cNvPr>
            <p:cNvSpPr/>
            <p:nvPr/>
          </p:nvSpPr>
          <p:spPr>
            <a:xfrm>
              <a:off x="5935933" y="2736781"/>
              <a:ext cx="584044" cy="954107"/>
            </a:xfrm>
            <a:prstGeom prst="rect">
              <a:avLst/>
            </a:prstGeom>
          </p:spPr>
          <p:txBody>
            <a:bodyPr wrap="square">
              <a:spAutoFit/>
            </a:bodyPr>
            <a:lstStyle/>
            <a:p>
              <a:pPr algn="ctr"/>
              <a:r>
                <a:rPr lang="en-GB" sz="2800" b="1" dirty="0"/>
                <a:t>1</a:t>
              </a:r>
            </a:p>
            <a:p>
              <a:pPr algn="ctr"/>
              <a:r>
                <a:rPr lang="en-GB" sz="2800" b="1" dirty="0"/>
                <a:t>2</a:t>
              </a:r>
            </a:p>
          </p:txBody>
        </p:sp>
        <p:cxnSp>
          <p:nvCxnSpPr>
            <p:cNvPr id="55" name="Straight Connector 54">
              <a:extLst>
                <a:ext uri="{FF2B5EF4-FFF2-40B4-BE49-F238E27FC236}">
                  <a16:creationId xmlns:a16="http://schemas.microsoft.com/office/drawing/2014/main" id="{AE56E066-2C3E-41D2-94C9-9085FBC76FAB}"/>
                </a:ext>
              </a:extLst>
            </p:cNvPr>
            <p:cNvCxnSpPr>
              <a:cxnSpLocks/>
            </p:cNvCxnSpPr>
            <p:nvPr/>
          </p:nvCxnSpPr>
          <p:spPr>
            <a:xfrm>
              <a:off x="6045326" y="3213774"/>
              <a:ext cx="365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80DAECB8-8AE7-4720-8FE7-372B6D3B7D26}"/>
              </a:ext>
            </a:extLst>
          </p:cNvPr>
          <p:cNvCxnSpPr/>
          <p:nvPr/>
        </p:nvCxnSpPr>
        <p:spPr>
          <a:xfrm flipV="1">
            <a:off x="4572000" y="3892731"/>
            <a:ext cx="0" cy="13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EC66536-8F11-4B73-A214-E8608BF5F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81" y="4231438"/>
            <a:ext cx="2651582" cy="3353832"/>
          </a:xfrm>
          <a:prstGeom prst="rect">
            <a:avLst/>
          </a:prstGeom>
        </p:spPr>
      </p:pic>
    </p:spTree>
    <p:extLst>
      <p:ext uri="{BB962C8B-B14F-4D97-AF65-F5344CB8AC3E}">
        <p14:creationId xmlns:p14="http://schemas.microsoft.com/office/powerpoint/2010/main" val="3049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72222E-6 -1.85185E-6 L -0.19878 -0.37523 " pathEditMode="relative" rAng="0" ptsTypes="AA">
                                      <p:cBhvr>
                                        <p:cTn id="6" dur="2000" fill="hold"/>
                                        <p:tgtEl>
                                          <p:spTgt spid="53"/>
                                        </p:tgtEl>
                                        <p:attrNameLst>
                                          <p:attrName>ppt_x</p:attrName>
                                          <p:attrName>ppt_y</p:attrName>
                                        </p:attrNameLst>
                                      </p:cBhvr>
                                      <p:rCtr x="-9948" y="-18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7B157AD-08F1-4A11-B315-A8E58AA011DE}"/>
              </a:ext>
            </a:extLst>
          </p:cNvPr>
          <p:cNvSpPr txBox="1"/>
          <p:nvPr/>
        </p:nvSpPr>
        <p:spPr>
          <a:xfrm>
            <a:off x="755650" y="2115657"/>
            <a:ext cx="7632700" cy="2501497"/>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sp>
        <p:nvSpPr>
          <p:cNvPr id="97" name="Rectangle 96"/>
          <p:cNvSpPr/>
          <p:nvPr/>
        </p:nvSpPr>
        <p:spPr>
          <a:xfrm>
            <a:off x="336708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cxnSp>
        <p:nvCxnSpPr>
          <p:cNvPr id="103" name="Straight Connector 102"/>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707886"/>
          </a:xfrm>
          <a:prstGeom prst="rect">
            <a:avLst/>
          </a:prstGeom>
          <a:noFill/>
        </p:spPr>
        <p:txBody>
          <a:bodyPr wrap="square" lIns="0" tIns="0" rIns="0" bIns="0" rtlCol="0">
            <a:spAutoFit/>
          </a:bodyPr>
          <a:lstStyle/>
          <a:p>
            <a:pPr>
              <a:spcAft>
                <a:spcPts val="1200"/>
              </a:spcAft>
            </a:pPr>
            <a:r>
              <a:rPr lang="en-GB" dirty="0"/>
              <a:t>The number line is divided into equal parts.</a:t>
            </a:r>
          </a:p>
          <a:p>
            <a:pPr>
              <a:spcAft>
                <a:spcPts val="1200"/>
              </a:spcAft>
            </a:pPr>
            <a:r>
              <a:rPr lang="en-GB" dirty="0"/>
              <a:t>What fraction belongs here?</a:t>
            </a:r>
          </a:p>
        </p:txBody>
      </p:sp>
      <p:cxnSp>
        <p:nvCxnSpPr>
          <p:cNvPr id="26" name="Straight Connector 25">
            <a:extLst>
              <a:ext uri="{FF2B5EF4-FFF2-40B4-BE49-F238E27FC236}">
                <a16:creationId xmlns:a16="http://schemas.microsoft.com/office/drawing/2014/main" id="{2231C470-DE1B-4412-B426-91BB686C01D7}"/>
              </a:ext>
            </a:extLst>
          </p:cNvPr>
          <p:cNvCxnSpPr/>
          <p:nvPr/>
        </p:nvCxnSpPr>
        <p:spPr>
          <a:xfrm>
            <a:off x="1271452" y="4112329"/>
            <a:ext cx="66010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7CB20C-9210-430A-9D35-1D1598279C59}"/>
              </a:ext>
            </a:extLst>
          </p:cNvPr>
          <p:cNvCxnSpPr/>
          <p:nvPr/>
        </p:nvCxnSpPr>
        <p:spPr>
          <a:xfrm flipV="1">
            <a:off x="1271452" y="3738953"/>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6510A73-3408-4CBE-9D02-239EE29230A4}"/>
              </a:ext>
            </a:extLst>
          </p:cNvPr>
          <p:cNvCxnSpPr/>
          <p:nvPr/>
        </p:nvCxnSpPr>
        <p:spPr>
          <a:xfrm flipV="1">
            <a:off x="7872549" y="3738953"/>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D43B202-DCCB-4BF8-85FF-DFA692001E94}"/>
              </a:ext>
            </a:extLst>
          </p:cNvPr>
          <p:cNvSpPr/>
          <p:nvPr/>
        </p:nvSpPr>
        <p:spPr>
          <a:xfrm>
            <a:off x="1035651" y="3078904"/>
            <a:ext cx="471604" cy="646331"/>
          </a:xfrm>
          <a:prstGeom prst="rect">
            <a:avLst/>
          </a:prstGeom>
        </p:spPr>
        <p:txBody>
          <a:bodyPr wrap="none">
            <a:spAutoFit/>
          </a:bodyPr>
          <a:lstStyle/>
          <a:p>
            <a:pPr algn="ctr"/>
            <a:r>
              <a:rPr lang="en-GB" sz="3600" dirty="0"/>
              <a:t>0</a:t>
            </a:r>
          </a:p>
        </p:txBody>
      </p:sp>
      <p:sp>
        <p:nvSpPr>
          <p:cNvPr id="36" name="Rectangle 35">
            <a:extLst>
              <a:ext uri="{FF2B5EF4-FFF2-40B4-BE49-F238E27FC236}">
                <a16:creationId xmlns:a16="http://schemas.microsoft.com/office/drawing/2014/main" id="{F4D1EA9F-358B-4217-8A69-69C88C5A854C}"/>
              </a:ext>
            </a:extLst>
          </p:cNvPr>
          <p:cNvSpPr/>
          <p:nvPr/>
        </p:nvSpPr>
        <p:spPr>
          <a:xfrm>
            <a:off x="7692051" y="3078904"/>
            <a:ext cx="360997" cy="646331"/>
          </a:xfrm>
          <a:prstGeom prst="rect">
            <a:avLst/>
          </a:prstGeom>
        </p:spPr>
        <p:txBody>
          <a:bodyPr wrap="none">
            <a:spAutoFit/>
          </a:bodyPr>
          <a:lstStyle/>
          <a:p>
            <a:pPr algn="ctr"/>
            <a:r>
              <a:rPr lang="en-GB" sz="3600" dirty="0"/>
              <a:t>1</a:t>
            </a:r>
          </a:p>
        </p:txBody>
      </p:sp>
      <p:sp>
        <p:nvSpPr>
          <p:cNvPr id="37" name="Rectangle 36">
            <a:extLst>
              <a:ext uri="{FF2B5EF4-FFF2-40B4-BE49-F238E27FC236}">
                <a16:creationId xmlns:a16="http://schemas.microsoft.com/office/drawing/2014/main" id="{EB65BECE-EBD5-45ED-BC32-AAC2D30B2016}"/>
              </a:ext>
            </a:extLst>
          </p:cNvPr>
          <p:cNvSpPr/>
          <p:nvPr/>
        </p:nvSpPr>
        <p:spPr>
          <a:xfrm>
            <a:off x="3100070" y="5138718"/>
            <a:ext cx="5288280" cy="954107"/>
          </a:xfrm>
          <a:prstGeom prst="rect">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31CD962-5631-4A04-A907-557DB9B8A128}"/>
              </a:ext>
            </a:extLst>
          </p:cNvPr>
          <p:cNvSpPr/>
          <p:nvPr/>
        </p:nvSpPr>
        <p:spPr>
          <a:xfrm rot="10800000">
            <a:off x="3789258" y="2955791"/>
            <a:ext cx="609600"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4" name="Group 43">
            <a:extLst>
              <a:ext uri="{FF2B5EF4-FFF2-40B4-BE49-F238E27FC236}">
                <a16:creationId xmlns:a16="http://schemas.microsoft.com/office/drawing/2014/main" id="{0CF29DA4-5283-4947-9AAE-937CB0110BFD}"/>
              </a:ext>
            </a:extLst>
          </p:cNvPr>
          <p:cNvGrpSpPr/>
          <p:nvPr/>
        </p:nvGrpSpPr>
        <p:grpSpPr>
          <a:xfrm>
            <a:off x="4806010" y="5150993"/>
            <a:ext cx="584044" cy="954107"/>
            <a:chOff x="3373516" y="2736781"/>
            <a:chExt cx="584044" cy="954107"/>
          </a:xfrm>
        </p:grpSpPr>
        <p:sp>
          <p:nvSpPr>
            <p:cNvPr id="45" name="Rectangle 44">
              <a:extLst>
                <a:ext uri="{FF2B5EF4-FFF2-40B4-BE49-F238E27FC236}">
                  <a16:creationId xmlns:a16="http://schemas.microsoft.com/office/drawing/2014/main" id="{B02E085A-48E7-41D4-8A4B-D7A358896624}"/>
                </a:ext>
              </a:extLst>
            </p:cNvPr>
            <p:cNvSpPr/>
            <p:nvPr/>
          </p:nvSpPr>
          <p:spPr>
            <a:xfrm>
              <a:off x="3373516" y="2736781"/>
              <a:ext cx="584044" cy="954107"/>
            </a:xfrm>
            <a:prstGeom prst="rect">
              <a:avLst/>
            </a:prstGeom>
          </p:spPr>
          <p:txBody>
            <a:bodyPr wrap="square">
              <a:spAutoFit/>
            </a:bodyPr>
            <a:lstStyle/>
            <a:p>
              <a:pPr algn="ctr"/>
              <a:r>
                <a:rPr lang="en-GB" sz="2800" b="1" dirty="0"/>
                <a:t>2</a:t>
              </a:r>
            </a:p>
            <a:p>
              <a:pPr algn="ctr"/>
              <a:r>
                <a:rPr lang="en-GB" sz="2800" b="1" dirty="0"/>
                <a:t>7</a:t>
              </a:r>
            </a:p>
          </p:txBody>
        </p:sp>
        <p:cxnSp>
          <p:nvCxnSpPr>
            <p:cNvPr id="46" name="Straight Connector 45">
              <a:extLst>
                <a:ext uri="{FF2B5EF4-FFF2-40B4-BE49-F238E27FC236}">
                  <a16:creationId xmlns:a16="http://schemas.microsoft.com/office/drawing/2014/main" id="{374E2EDA-C5CD-4019-BC18-461CDB39F50A}"/>
                </a:ext>
              </a:extLst>
            </p:cNvPr>
            <p:cNvCxnSpPr>
              <a:cxnSpLocks/>
            </p:cNvCxnSpPr>
            <p:nvPr/>
          </p:nvCxnSpPr>
          <p:spPr>
            <a:xfrm>
              <a:off x="3482909" y="3213774"/>
              <a:ext cx="365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9712B9B-0782-4D17-B9FB-316987C04D2E}"/>
              </a:ext>
            </a:extLst>
          </p:cNvPr>
          <p:cNvGrpSpPr/>
          <p:nvPr/>
        </p:nvGrpSpPr>
        <p:grpSpPr>
          <a:xfrm>
            <a:off x="7390722" y="5150993"/>
            <a:ext cx="584044" cy="954107"/>
            <a:chOff x="5935933" y="2736781"/>
            <a:chExt cx="584044" cy="954107"/>
          </a:xfrm>
        </p:grpSpPr>
        <p:sp>
          <p:nvSpPr>
            <p:cNvPr id="48" name="Rectangle 47">
              <a:extLst>
                <a:ext uri="{FF2B5EF4-FFF2-40B4-BE49-F238E27FC236}">
                  <a16:creationId xmlns:a16="http://schemas.microsoft.com/office/drawing/2014/main" id="{2AB3268A-0D0C-43FC-AD95-B21AEB70DB28}"/>
                </a:ext>
              </a:extLst>
            </p:cNvPr>
            <p:cNvSpPr/>
            <p:nvPr/>
          </p:nvSpPr>
          <p:spPr>
            <a:xfrm>
              <a:off x="5935933" y="2736781"/>
              <a:ext cx="584044" cy="954107"/>
            </a:xfrm>
            <a:prstGeom prst="rect">
              <a:avLst/>
            </a:prstGeom>
          </p:spPr>
          <p:txBody>
            <a:bodyPr wrap="square">
              <a:spAutoFit/>
            </a:bodyPr>
            <a:lstStyle/>
            <a:p>
              <a:pPr algn="ctr"/>
              <a:r>
                <a:rPr lang="en-GB" sz="2800" b="1" dirty="0"/>
                <a:t>2</a:t>
              </a:r>
            </a:p>
            <a:p>
              <a:pPr algn="ctr"/>
              <a:r>
                <a:rPr lang="en-GB" sz="2800" b="1" dirty="0"/>
                <a:t>6</a:t>
              </a:r>
            </a:p>
          </p:txBody>
        </p:sp>
        <p:cxnSp>
          <p:nvCxnSpPr>
            <p:cNvPr id="49" name="Straight Connector 48">
              <a:extLst>
                <a:ext uri="{FF2B5EF4-FFF2-40B4-BE49-F238E27FC236}">
                  <a16:creationId xmlns:a16="http://schemas.microsoft.com/office/drawing/2014/main" id="{D040C72E-56B4-4F1A-BE92-A765E21ACF5B}"/>
                </a:ext>
              </a:extLst>
            </p:cNvPr>
            <p:cNvCxnSpPr>
              <a:cxnSpLocks/>
            </p:cNvCxnSpPr>
            <p:nvPr/>
          </p:nvCxnSpPr>
          <p:spPr>
            <a:xfrm>
              <a:off x="6045326" y="3213774"/>
              <a:ext cx="365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C5137970-E58F-4DEE-A34A-E9A78D0F0ED3}"/>
              </a:ext>
            </a:extLst>
          </p:cNvPr>
          <p:cNvGrpSpPr/>
          <p:nvPr/>
        </p:nvGrpSpPr>
        <p:grpSpPr>
          <a:xfrm>
            <a:off x="3513654" y="5150993"/>
            <a:ext cx="584044" cy="954107"/>
            <a:chOff x="3373516" y="2736781"/>
            <a:chExt cx="584044" cy="954107"/>
          </a:xfrm>
        </p:grpSpPr>
        <p:sp>
          <p:nvSpPr>
            <p:cNvPr id="51" name="Rectangle 50">
              <a:extLst>
                <a:ext uri="{FF2B5EF4-FFF2-40B4-BE49-F238E27FC236}">
                  <a16:creationId xmlns:a16="http://schemas.microsoft.com/office/drawing/2014/main" id="{59F64DE4-BB54-4097-8B4D-9253440DAEFD}"/>
                </a:ext>
              </a:extLst>
            </p:cNvPr>
            <p:cNvSpPr/>
            <p:nvPr/>
          </p:nvSpPr>
          <p:spPr>
            <a:xfrm>
              <a:off x="3373516" y="2736781"/>
              <a:ext cx="584044" cy="954107"/>
            </a:xfrm>
            <a:prstGeom prst="rect">
              <a:avLst/>
            </a:prstGeom>
          </p:spPr>
          <p:txBody>
            <a:bodyPr wrap="square">
              <a:spAutoFit/>
            </a:bodyPr>
            <a:lstStyle/>
            <a:p>
              <a:pPr algn="ctr"/>
              <a:r>
                <a:rPr lang="en-GB" sz="2800" b="1" dirty="0"/>
                <a:t>3</a:t>
              </a:r>
            </a:p>
            <a:p>
              <a:pPr algn="ctr"/>
              <a:r>
                <a:rPr lang="en-GB" sz="2800" b="1" dirty="0"/>
                <a:t>7</a:t>
              </a:r>
            </a:p>
          </p:txBody>
        </p:sp>
        <p:cxnSp>
          <p:nvCxnSpPr>
            <p:cNvPr id="52" name="Straight Connector 51">
              <a:extLst>
                <a:ext uri="{FF2B5EF4-FFF2-40B4-BE49-F238E27FC236}">
                  <a16:creationId xmlns:a16="http://schemas.microsoft.com/office/drawing/2014/main" id="{EEE49759-F8B5-4CF7-9CC6-5AC6093C9436}"/>
                </a:ext>
              </a:extLst>
            </p:cNvPr>
            <p:cNvCxnSpPr>
              <a:cxnSpLocks/>
            </p:cNvCxnSpPr>
            <p:nvPr/>
          </p:nvCxnSpPr>
          <p:spPr>
            <a:xfrm>
              <a:off x="3482909" y="3213774"/>
              <a:ext cx="365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8E54049-887B-4307-96A1-926978F4E722}"/>
              </a:ext>
            </a:extLst>
          </p:cNvPr>
          <p:cNvGrpSpPr/>
          <p:nvPr/>
        </p:nvGrpSpPr>
        <p:grpSpPr>
          <a:xfrm>
            <a:off x="6098366" y="5150993"/>
            <a:ext cx="584044" cy="954107"/>
            <a:chOff x="5935933" y="2736781"/>
            <a:chExt cx="584044" cy="954107"/>
          </a:xfrm>
        </p:grpSpPr>
        <p:sp>
          <p:nvSpPr>
            <p:cNvPr id="54" name="Rectangle 53">
              <a:extLst>
                <a:ext uri="{FF2B5EF4-FFF2-40B4-BE49-F238E27FC236}">
                  <a16:creationId xmlns:a16="http://schemas.microsoft.com/office/drawing/2014/main" id="{5F689FB1-7646-48A2-8771-CD16A86EACEA}"/>
                </a:ext>
              </a:extLst>
            </p:cNvPr>
            <p:cNvSpPr/>
            <p:nvPr/>
          </p:nvSpPr>
          <p:spPr>
            <a:xfrm>
              <a:off x="5935933" y="2736781"/>
              <a:ext cx="584044" cy="954107"/>
            </a:xfrm>
            <a:prstGeom prst="rect">
              <a:avLst/>
            </a:prstGeom>
          </p:spPr>
          <p:txBody>
            <a:bodyPr wrap="square">
              <a:spAutoFit/>
            </a:bodyPr>
            <a:lstStyle/>
            <a:p>
              <a:pPr algn="ctr"/>
              <a:r>
                <a:rPr lang="en-GB" sz="2800" b="1" dirty="0"/>
                <a:t>3</a:t>
              </a:r>
            </a:p>
            <a:p>
              <a:pPr algn="ctr"/>
              <a:r>
                <a:rPr lang="en-GB" sz="2800" b="1" dirty="0"/>
                <a:t>6</a:t>
              </a:r>
            </a:p>
          </p:txBody>
        </p:sp>
        <p:cxnSp>
          <p:nvCxnSpPr>
            <p:cNvPr id="55" name="Straight Connector 54">
              <a:extLst>
                <a:ext uri="{FF2B5EF4-FFF2-40B4-BE49-F238E27FC236}">
                  <a16:creationId xmlns:a16="http://schemas.microsoft.com/office/drawing/2014/main" id="{AE56E066-2C3E-41D2-94C9-9085FBC76FAB}"/>
                </a:ext>
              </a:extLst>
            </p:cNvPr>
            <p:cNvCxnSpPr>
              <a:cxnSpLocks/>
            </p:cNvCxnSpPr>
            <p:nvPr/>
          </p:nvCxnSpPr>
          <p:spPr>
            <a:xfrm>
              <a:off x="6045326" y="3213774"/>
              <a:ext cx="365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6B82FAEC-6340-4865-96CD-F3E15C4CAC66}"/>
              </a:ext>
            </a:extLst>
          </p:cNvPr>
          <p:cNvSpPr/>
          <p:nvPr/>
        </p:nvSpPr>
        <p:spPr>
          <a:xfrm rot="10800000">
            <a:off x="2850189" y="2955791"/>
            <a:ext cx="609600"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38487A6-86D7-4F76-86CE-4CCA86EAE409}"/>
              </a:ext>
            </a:extLst>
          </p:cNvPr>
          <p:cNvSpPr/>
          <p:nvPr/>
        </p:nvSpPr>
        <p:spPr>
          <a:xfrm rot="10800000">
            <a:off x="1907175" y="2955791"/>
            <a:ext cx="609600"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DADAD3E-9394-4841-B435-288191E2073D}"/>
              </a:ext>
            </a:extLst>
          </p:cNvPr>
          <p:cNvSpPr/>
          <p:nvPr/>
        </p:nvSpPr>
        <p:spPr>
          <a:xfrm rot="10800000">
            <a:off x="6622984" y="2955791"/>
            <a:ext cx="609600"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22E838DA-148D-42A7-B4EF-7733F46E3BB2}"/>
              </a:ext>
            </a:extLst>
          </p:cNvPr>
          <p:cNvSpPr/>
          <p:nvPr/>
        </p:nvSpPr>
        <p:spPr>
          <a:xfrm rot="10800000">
            <a:off x="5679061" y="2955791"/>
            <a:ext cx="609600"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1567D758-7539-425B-9307-46EBF37E6ABD}"/>
              </a:ext>
            </a:extLst>
          </p:cNvPr>
          <p:cNvSpPr/>
          <p:nvPr/>
        </p:nvSpPr>
        <p:spPr>
          <a:xfrm rot="10800000">
            <a:off x="4734159" y="2955791"/>
            <a:ext cx="609600"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8A5584E1-0E07-4A1F-A758-BF08CFBE3180}"/>
              </a:ext>
            </a:extLst>
          </p:cNvPr>
          <p:cNvGrpSpPr/>
          <p:nvPr/>
        </p:nvGrpSpPr>
        <p:grpSpPr>
          <a:xfrm>
            <a:off x="2214466" y="3850908"/>
            <a:ext cx="4715070" cy="261421"/>
            <a:chOff x="2214466" y="3892731"/>
            <a:chExt cx="4715070" cy="133038"/>
          </a:xfrm>
        </p:grpSpPr>
        <p:cxnSp>
          <p:nvCxnSpPr>
            <p:cNvPr id="12" name="Straight Connector 11">
              <a:extLst>
                <a:ext uri="{FF2B5EF4-FFF2-40B4-BE49-F238E27FC236}">
                  <a16:creationId xmlns:a16="http://schemas.microsoft.com/office/drawing/2014/main" id="{80DAECB8-8AE7-4720-8FE7-372B6D3B7D26}"/>
                </a:ext>
              </a:extLst>
            </p:cNvPr>
            <p:cNvCxnSpPr>
              <a:cxnSpLocks/>
            </p:cNvCxnSpPr>
            <p:nvPr/>
          </p:nvCxnSpPr>
          <p:spPr>
            <a:xfrm flipV="1">
              <a:off x="4100494" y="3892731"/>
              <a:ext cx="0" cy="13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F903350-2345-4320-B4BB-7574901B9149}"/>
                </a:ext>
              </a:extLst>
            </p:cNvPr>
            <p:cNvCxnSpPr>
              <a:cxnSpLocks/>
            </p:cNvCxnSpPr>
            <p:nvPr/>
          </p:nvCxnSpPr>
          <p:spPr>
            <a:xfrm flipV="1">
              <a:off x="3157480" y="3892731"/>
              <a:ext cx="0" cy="13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D0B7249-338A-44AA-9F3E-05F139DEFB6D}"/>
                </a:ext>
              </a:extLst>
            </p:cNvPr>
            <p:cNvCxnSpPr>
              <a:cxnSpLocks/>
            </p:cNvCxnSpPr>
            <p:nvPr/>
          </p:nvCxnSpPr>
          <p:spPr>
            <a:xfrm flipV="1">
              <a:off x="2214466" y="3892731"/>
              <a:ext cx="0" cy="13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C185A2-C5BA-43F6-BE4B-A8824907C2F6}"/>
                </a:ext>
              </a:extLst>
            </p:cNvPr>
            <p:cNvCxnSpPr>
              <a:cxnSpLocks/>
            </p:cNvCxnSpPr>
            <p:nvPr/>
          </p:nvCxnSpPr>
          <p:spPr>
            <a:xfrm flipV="1">
              <a:off x="6929536" y="3892731"/>
              <a:ext cx="0" cy="13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03DD70C-AF7E-4743-8AFF-B3A19D7F15E3}"/>
                </a:ext>
              </a:extLst>
            </p:cNvPr>
            <p:cNvCxnSpPr>
              <a:cxnSpLocks/>
            </p:cNvCxnSpPr>
            <p:nvPr/>
          </p:nvCxnSpPr>
          <p:spPr>
            <a:xfrm flipV="1">
              <a:off x="5986522" y="3892731"/>
              <a:ext cx="0" cy="13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45500B-1712-467D-A075-C100FB0605D3}"/>
                </a:ext>
              </a:extLst>
            </p:cNvPr>
            <p:cNvCxnSpPr>
              <a:cxnSpLocks/>
            </p:cNvCxnSpPr>
            <p:nvPr/>
          </p:nvCxnSpPr>
          <p:spPr>
            <a:xfrm flipV="1">
              <a:off x="5043508" y="3892731"/>
              <a:ext cx="0" cy="133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Arrow: Down 7">
            <a:extLst>
              <a:ext uri="{FF2B5EF4-FFF2-40B4-BE49-F238E27FC236}">
                <a16:creationId xmlns:a16="http://schemas.microsoft.com/office/drawing/2014/main" id="{80BF9850-7BDE-43FA-91B3-E3999A4B81EB}"/>
              </a:ext>
            </a:extLst>
          </p:cNvPr>
          <p:cNvSpPr/>
          <p:nvPr/>
        </p:nvSpPr>
        <p:spPr>
          <a:xfrm>
            <a:off x="3948919" y="2246344"/>
            <a:ext cx="290278" cy="606228"/>
          </a:xfrm>
          <a:prstGeom prst="downArrow">
            <a:avLst/>
          </a:prstGeom>
          <a:solidFill>
            <a:srgbClr val="6894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8BC166C-E18D-4D58-A344-8CF613A87D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432" y="4255747"/>
            <a:ext cx="2466246" cy="3311426"/>
          </a:xfrm>
          <a:prstGeom prst="rect">
            <a:avLst/>
          </a:prstGeom>
        </p:spPr>
      </p:pic>
    </p:spTree>
    <p:extLst>
      <p:ext uri="{BB962C8B-B14F-4D97-AF65-F5344CB8AC3E}">
        <p14:creationId xmlns:p14="http://schemas.microsoft.com/office/powerpoint/2010/main" val="27379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1.85185E-6 L 0.03211 -0.3206 " pathEditMode="relative" rAng="0" ptsTypes="AA">
                                      <p:cBhvr>
                                        <p:cTn id="6" dur="2000" fill="hold"/>
                                        <p:tgtEl>
                                          <p:spTgt spid="50"/>
                                        </p:tgtEl>
                                        <p:attrNameLst>
                                          <p:attrName>ppt_x</p:attrName>
                                          <p:attrName>ppt_y</p:attrName>
                                        </p:attrNameLst>
                                      </p:cBhvr>
                                      <p:rCtr x="1597" y="-1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7B157AD-08F1-4A11-B315-A8E58AA011DE}"/>
              </a:ext>
            </a:extLst>
          </p:cNvPr>
          <p:cNvSpPr txBox="1"/>
          <p:nvPr/>
        </p:nvSpPr>
        <p:spPr>
          <a:xfrm>
            <a:off x="755650" y="2058353"/>
            <a:ext cx="7632700" cy="2558802"/>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sp>
        <p:nvSpPr>
          <p:cNvPr id="97" name="Rectangle 96"/>
          <p:cNvSpPr/>
          <p:nvPr/>
        </p:nvSpPr>
        <p:spPr>
          <a:xfrm>
            <a:off x="336708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cxnSp>
        <p:nvCxnSpPr>
          <p:cNvPr id="103" name="Straight Connector 102"/>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707886"/>
          </a:xfrm>
          <a:prstGeom prst="rect">
            <a:avLst/>
          </a:prstGeom>
          <a:noFill/>
        </p:spPr>
        <p:txBody>
          <a:bodyPr wrap="square" lIns="0" tIns="0" rIns="0" bIns="0" rtlCol="0">
            <a:spAutoFit/>
          </a:bodyPr>
          <a:lstStyle/>
          <a:p>
            <a:pPr>
              <a:spcAft>
                <a:spcPts val="1200"/>
              </a:spcAft>
            </a:pPr>
            <a:r>
              <a:rPr lang="en-GB" dirty="0"/>
              <a:t>The number line is divided into equal parts.</a:t>
            </a:r>
          </a:p>
          <a:p>
            <a:pPr>
              <a:spcAft>
                <a:spcPts val="1200"/>
              </a:spcAft>
            </a:pPr>
            <a:r>
              <a:rPr lang="en-GB" dirty="0"/>
              <a:t>Where should 3    be placed?</a:t>
            </a:r>
          </a:p>
        </p:txBody>
      </p:sp>
      <p:cxnSp>
        <p:nvCxnSpPr>
          <p:cNvPr id="26" name="Straight Connector 25">
            <a:extLst>
              <a:ext uri="{FF2B5EF4-FFF2-40B4-BE49-F238E27FC236}">
                <a16:creationId xmlns:a16="http://schemas.microsoft.com/office/drawing/2014/main" id="{2231C470-DE1B-4412-B426-91BB686C01D7}"/>
              </a:ext>
            </a:extLst>
          </p:cNvPr>
          <p:cNvCxnSpPr/>
          <p:nvPr/>
        </p:nvCxnSpPr>
        <p:spPr>
          <a:xfrm>
            <a:off x="1271452" y="4112329"/>
            <a:ext cx="66010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7CB20C-9210-430A-9D35-1D1598279C59}"/>
              </a:ext>
            </a:extLst>
          </p:cNvPr>
          <p:cNvCxnSpPr/>
          <p:nvPr/>
        </p:nvCxnSpPr>
        <p:spPr>
          <a:xfrm flipV="1">
            <a:off x="1271452" y="3738953"/>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6510A73-3408-4CBE-9D02-239EE29230A4}"/>
              </a:ext>
            </a:extLst>
          </p:cNvPr>
          <p:cNvCxnSpPr/>
          <p:nvPr/>
        </p:nvCxnSpPr>
        <p:spPr>
          <a:xfrm flipV="1">
            <a:off x="7872549" y="3738953"/>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D43B202-DCCB-4BF8-85FF-DFA692001E94}"/>
              </a:ext>
            </a:extLst>
          </p:cNvPr>
          <p:cNvSpPr/>
          <p:nvPr/>
        </p:nvSpPr>
        <p:spPr>
          <a:xfrm>
            <a:off x="1062902" y="3078904"/>
            <a:ext cx="417102" cy="646331"/>
          </a:xfrm>
          <a:prstGeom prst="rect">
            <a:avLst/>
          </a:prstGeom>
        </p:spPr>
        <p:txBody>
          <a:bodyPr wrap="none">
            <a:spAutoFit/>
          </a:bodyPr>
          <a:lstStyle/>
          <a:p>
            <a:pPr algn="ctr"/>
            <a:r>
              <a:rPr lang="en-GB" sz="3600" dirty="0"/>
              <a:t>3</a:t>
            </a:r>
          </a:p>
        </p:txBody>
      </p:sp>
      <p:sp>
        <p:nvSpPr>
          <p:cNvPr id="36" name="Rectangle 35">
            <a:extLst>
              <a:ext uri="{FF2B5EF4-FFF2-40B4-BE49-F238E27FC236}">
                <a16:creationId xmlns:a16="http://schemas.microsoft.com/office/drawing/2014/main" id="{F4D1EA9F-358B-4217-8A69-69C88C5A854C}"/>
              </a:ext>
            </a:extLst>
          </p:cNvPr>
          <p:cNvSpPr/>
          <p:nvPr/>
        </p:nvSpPr>
        <p:spPr>
          <a:xfrm>
            <a:off x="7651175" y="3078904"/>
            <a:ext cx="442750" cy="646331"/>
          </a:xfrm>
          <a:prstGeom prst="rect">
            <a:avLst/>
          </a:prstGeom>
        </p:spPr>
        <p:txBody>
          <a:bodyPr wrap="none">
            <a:spAutoFit/>
          </a:bodyPr>
          <a:lstStyle/>
          <a:p>
            <a:pPr algn="ctr"/>
            <a:r>
              <a:rPr lang="en-GB" sz="3600" dirty="0"/>
              <a:t>4</a:t>
            </a:r>
          </a:p>
        </p:txBody>
      </p:sp>
      <p:sp>
        <p:nvSpPr>
          <p:cNvPr id="37" name="Rectangle 36">
            <a:extLst>
              <a:ext uri="{FF2B5EF4-FFF2-40B4-BE49-F238E27FC236}">
                <a16:creationId xmlns:a16="http://schemas.microsoft.com/office/drawing/2014/main" id="{EB65BECE-EBD5-45ED-BC32-AAC2D30B2016}"/>
              </a:ext>
            </a:extLst>
          </p:cNvPr>
          <p:cNvSpPr/>
          <p:nvPr/>
        </p:nvSpPr>
        <p:spPr>
          <a:xfrm>
            <a:off x="4100492" y="5138718"/>
            <a:ext cx="943016" cy="954107"/>
          </a:xfrm>
          <a:prstGeom prst="rect">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a:extLst>
              <a:ext uri="{FF2B5EF4-FFF2-40B4-BE49-F238E27FC236}">
                <a16:creationId xmlns:a16="http://schemas.microsoft.com/office/drawing/2014/main" id="{5F903350-2345-4320-B4BB-7574901B9149}"/>
              </a:ext>
            </a:extLst>
          </p:cNvPr>
          <p:cNvCxnSpPr>
            <a:cxnSpLocks/>
          </p:cNvCxnSpPr>
          <p:nvPr/>
        </p:nvCxnSpPr>
        <p:spPr>
          <a:xfrm flipV="1">
            <a:off x="3471818" y="3850908"/>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D0B7249-338A-44AA-9F3E-05F139DEFB6D}"/>
              </a:ext>
            </a:extLst>
          </p:cNvPr>
          <p:cNvCxnSpPr>
            <a:cxnSpLocks/>
          </p:cNvCxnSpPr>
          <p:nvPr/>
        </p:nvCxnSpPr>
        <p:spPr>
          <a:xfrm flipV="1">
            <a:off x="2371635" y="3850908"/>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C185A2-C5BA-43F6-BE4B-A8824907C2F6}"/>
              </a:ext>
            </a:extLst>
          </p:cNvPr>
          <p:cNvCxnSpPr>
            <a:cxnSpLocks/>
          </p:cNvCxnSpPr>
          <p:nvPr/>
        </p:nvCxnSpPr>
        <p:spPr>
          <a:xfrm flipV="1">
            <a:off x="6772367" y="3850908"/>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03DD70C-AF7E-4743-8AFF-B3A19D7F15E3}"/>
              </a:ext>
            </a:extLst>
          </p:cNvPr>
          <p:cNvCxnSpPr>
            <a:cxnSpLocks/>
          </p:cNvCxnSpPr>
          <p:nvPr/>
        </p:nvCxnSpPr>
        <p:spPr>
          <a:xfrm flipV="1">
            <a:off x="5672184" y="3850908"/>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45500B-1712-467D-A075-C100FB0605D3}"/>
              </a:ext>
            </a:extLst>
          </p:cNvPr>
          <p:cNvCxnSpPr>
            <a:cxnSpLocks/>
          </p:cNvCxnSpPr>
          <p:nvPr/>
        </p:nvCxnSpPr>
        <p:spPr>
          <a:xfrm flipV="1">
            <a:off x="4572001" y="3850908"/>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E23DE811-A0CD-40DB-9B7B-BD9414A72F77}"/>
              </a:ext>
            </a:extLst>
          </p:cNvPr>
          <p:cNvGrpSpPr/>
          <p:nvPr/>
        </p:nvGrpSpPr>
        <p:grpSpPr>
          <a:xfrm>
            <a:off x="2263642" y="1535132"/>
            <a:ext cx="331082" cy="523220"/>
            <a:chOff x="3328821" y="1207615"/>
            <a:chExt cx="449752" cy="523220"/>
          </a:xfrm>
        </p:grpSpPr>
        <p:sp>
          <p:nvSpPr>
            <p:cNvPr id="41" name="Rectangle 40">
              <a:extLst>
                <a:ext uri="{FF2B5EF4-FFF2-40B4-BE49-F238E27FC236}">
                  <a16:creationId xmlns:a16="http://schemas.microsoft.com/office/drawing/2014/main" id="{5919E510-6925-4B29-B271-A36C019CD246}"/>
                </a:ext>
              </a:extLst>
            </p:cNvPr>
            <p:cNvSpPr/>
            <p:nvPr/>
          </p:nvSpPr>
          <p:spPr>
            <a:xfrm>
              <a:off x="3328821" y="1207615"/>
              <a:ext cx="449752" cy="523220"/>
            </a:xfrm>
            <a:prstGeom prst="rect">
              <a:avLst/>
            </a:prstGeom>
          </p:spPr>
          <p:txBody>
            <a:bodyPr wrap="square">
              <a:spAutoFit/>
            </a:bodyPr>
            <a:lstStyle/>
            <a:p>
              <a:pPr algn="ctr"/>
              <a:r>
                <a:rPr lang="en-GB" sz="1400" dirty="0"/>
                <a:t>3</a:t>
              </a:r>
              <a:br>
                <a:rPr lang="en-GB" sz="1400" dirty="0"/>
              </a:br>
              <a:r>
                <a:rPr lang="en-GB" sz="1400" dirty="0"/>
                <a:t>6</a:t>
              </a:r>
            </a:p>
          </p:txBody>
        </p:sp>
        <p:cxnSp>
          <p:nvCxnSpPr>
            <p:cNvPr id="43" name="Straight Connector 42">
              <a:extLst>
                <a:ext uri="{FF2B5EF4-FFF2-40B4-BE49-F238E27FC236}">
                  <a16:creationId xmlns:a16="http://schemas.microsoft.com/office/drawing/2014/main" id="{C3EA8820-3E01-4ECB-B48E-93ACE778BE67}"/>
                </a:ext>
              </a:extLst>
            </p:cNvPr>
            <p:cNvCxnSpPr>
              <a:cxnSpLocks/>
            </p:cNvCxnSpPr>
            <p:nvPr/>
          </p:nvCxnSpPr>
          <p:spPr>
            <a:xfrm>
              <a:off x="3470356" y="1471425"/>
              <a:ext cx="1666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210FAB30-5BF2-4AAE-8682-A56029FFCC1E}"/>
              </a:ext>
            </a:extLst>
          </p:cNvPr>
          <p:cNvSpPr/>
          <p:nvPr/>
        </p:nvSpPr>
        <p:spPr>
          <a:xfrm>
            <a:off x="3112211" y="2487955"/>
            <a:ext cx="719214"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GB" dirty="0">
              <a:solidFill>
                <a:schemeClr val="tx1"/>
              </a:solidFill>
            </a:endParaRPr>
          </a:p>
        </p:txBody>
      </p:sp>
      <p:sp>
        <p:nvSpPr>
          <p:cNvPr id="62" name="Rectangle 61">
            <a:extLst>
              <a:ext uri="{FF2B5EF4-FFF2-40B4-BE49-F238E27FC236}">
                <a16:creationId xmlns:a16="http://schemas.microsoft.com/office/drawing/2014/main" id="{B75CEEA7-239E-460D-A95A-397DDC4F04EF}"/>
              </a:ext>
            </a:extLst>
          </p:cNvPr>
          <p:cNvSpPr/>
          <p:nvPr/>
        </p:nvSpPr>
        <p:spPr>
          <a:xfrm>
            <a:off x="4212393" y="2487955"/>
            <a:ext cx="719214"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GB" dirty="0">
              <a:solidFill>
                <a:schemeClr val="tx1"/>
              </a:solidFill>
            </a:endParaRPr>
          </a:p>
        </p:txBody>
      </p:sp>
      <p:sp>
        <p:nvSpPr>
          <p:cNvPr id="65" name="Rectangle 64">
            <a:extLst>
              <a:ext uri="{FF2B5EF4-FFF2-40B4-BE49-F238E27FC236}">
                <a16:creationId xmlns:a16="http://schemas.microsoft.com/office/drawing/2014/main" id="{885D4366-EE40-4C42-A178-181F35DF814D}"/>
              </a:ext>
            </a:extLst>
          </p:cNvPr>
          <p:cNvSpPr/>
          <p:nvPr/>
        </p:nvSpPr>
        <p:spPr>
          <a:xfrm>
            <a:off x="5312577" y="2487955"/>
            <a:ext cx="719214" cy="8915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GB" dirty="0">
              <a:solidFill>
                <a:schemeClr val="tx1"/>
              </a:solidFill>
            </a:endParaRPr>
          </a:p>
        </p:txBody>
      </p:sp>
      <p:cxnSp>
        <p:nvCxnSpPr>
          <p:cNvPr id="59" name="Straight Arrow Connector 58">
            <a:extLst>
              <a:ext uri="{FF2B5EF4-FFF2-40B4-BE49-F238E27FC236}">
                <a16:creationId xmlns:a16="http://schemas.microsoft.com/office/drawing/2014/main" id="{DE561584-7630-406D-BC00-96ECF9553273}"/>
              </a:ext>
            </a:extLst>
          </p:cNvPr>
          <p:cNvCxnSpPr>
            <a:cxnSpLocks/>
          </p:cNvCxnSpPr>
          <p:nvPr/>
        </p:nvCxnSpPr>
        <p:spPr>
          <a:xfrm>
            <a:off x="3471818" y="3379506"/>
            <a:ext cx="0" cy="3395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6B22937-C660-452B-959C-FBF53B637729}"/>
              </a:ext>
            </a:extLst>
          </p:cNvPr>
          <p:cNvCxnSpPr>
            <a:cxnSpLocks/>
          </p:cNvCxnSpPr>
          <p:nvPr/>
        </p:nvCxnSpPr>
        <p:spPr>
          <a:xfrm>
            <a:off x="4572000" y="3379506"/>
            <a:ext cx="0" cy="3395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22DA5C0-5BA4-4B99-AF14-8C7C7A3E23BA}"/>
              </a:ext>
            </a:extLst>
          </p:cNvPr>
          <p:cNvCxnSpPr>
            <a:cxnSpLocks/>
          </p:cNvCxnSpPr>
          <p:nvPr/>
        </p:nvCxnSpPr>
        <p:spPr>
          <a:xfrm>
            <a:off x="5672184" y="3379506"/>
            <a:ext cx="0" cy="3395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7F3992D-81FF-428D-A5FD-782B603DF6D8}"/>
              </a:ext>
            </a:extLst>
          </p:cNvPr>
          <p:cNvGrpSpPr/>
          <p:nvPr/>
        </p:nvGrpSpPr>
        <p:grpSpPr>
          <a:xfrm>
            <a:off x="4125528" y="5150993"/>
            <a:ext cx="892944" cy="954107"/>
            <a:chOff x="4150564" y="5150993"/>
            <a:chExt cx="892944" cy="954107"/>
          </a:xfrm>
        </p:grpSpPr>
        <p:grpSp>
          <p:nvGrpSpPr>
            <p:cNvPr id="9" name="Group 8">
              <a:extLst>
                <a:ext uri="{FF2B5EF4-FFF2-40B4-BE49-F238E27FC236}">
                  <a16:creationId xmlns:a16="http://schemas.microsoft.com/office/drawing/2014/main" id="{F4F66D03-972E-4589-BB36-798F7BF5A33D}"/>
                </a:ext>
              </a:extLst>
            </p:cNvPr>
            <p:cNvGrpSpPr/>
            <p:nvPr/>
          </p:nvGrpSpPr>
          <p:grpSpPr>
            <a:xfrm>
              <a:off x="4459464" y="5150993"/>
              <a:ext cx="584044" cy="954107"/>
              <a:chOff x="4279978" y="5150993"/>
              <a:chExt cx="584044" cy="954107"/>
            </a:xfrm>
          </p:grpSpPr>
          <p:sp>
            <p:nvSpPr>
              <p:cNvPr id="45" name="Rectangle 44">
                <a:extLst>
                  <a:ext uri="{FF2B5EF4-FFF2-40B4-BE49-F238E27FC236}">
                    <a16:creationId xmlns:a16="http://schemas.microsoft.com/office/drawing/2014/main" id="{B02E085A-48E7-41D4-8A4B-D7A358896624}"/>
                  </a:ext>
                </a:extLst>
              </p:cNvPr>
              <p:cNvSpPr/>
              <p:nvPr/>
            </p:nvSpPr>
            <p:spPr>
              <a:xfrm>
                <a:off x="4279978" y="5150993"/>
                <a:ext cx="584044" cy="954107"/>
              </a:xfrm>
              <a:prstGeom prst="rect">
                <a:avLst/>
              </a:prstGeom>
            </p:spPr>
            <p:txBody>
              <a:bodyPr wrap="square">
                <a:spAutoFit/>
              </a:bodyPr>
              <a:lstStyle/>
              <a:p>
                <a:pPr algn="ctr"/>
                <a:r>
                  <a:rPr lang="en-GB" sz="2800" b="1" dirty="0"/>
                  <a:t>3</a:t>
                </a:r>
              </a:p>
              <a:p>
                <a:pPr algn="ctr"/>
                <a:r>
                  <a:rPr lang="en-GB" sz="2800" b="1" dirty="0"/>
                  <a:t>6</a:t>
                </a:r>
              </a:p>
            </p:txBody>
          </p:sp>
          <p:cxnSp>
            <p:nvCxnSpPr>
              <p:cNvPr id="46" name="Straight Connector 45">
                <a:extLst>
                  <a:ext uri="{FF2B5EF4-FFF2-40B4-BE49-F238E27FC236}">
                    <a16:creationId xmlns:a16="http://schemas.microsoft.com/office/drawing/2014/main" id="{374E2EDA-C5CD-4019-BC18-461CDB39F50A}"/>
                  </a:ext>
                </a:extLst>
              </p:cNvPr>
              <p:cNvCxnSpPr>
                <a:cxnSpLocks/>
              </p:cNvCxnSpPr>
              <p:nvPr/>
            </p:nvCxnSpPr>
            <p:spPr>
              <a:xfrm>
                <a:off x="4442586" y="5627986"/>
                <a:ext cx="258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657B4D3C-3DCE-4F35-8C81-5998D6B16E78}"/>
                </a:ext>
              </a:extLst>
            </p:cNvPr>
            <p:cNvSpPr/>
            <p:nvPr/>
          </p:nvSpPr>
          <p:spPr>
            <a:xfrm>
              <a:off x="4150564" y="5304881"/>
              <a:ext cx="584044" cy="646331"/>
            </a:xfrm>
            <a:prstGeom prst="rect">
              <a:avLst/>
            </a:prstGeom>
          </p:spPr>
          <p:txBody>
            <a:bodyPr wrap="square">
              <a:spAutoFit/>
            </a:bodyPr>
            <a:lstStyle/>
            <a:p>
              <a:pPr algn="ctr"/>
              <a:r>
                <a:rPr lang="en-GB" sz="3600" b="1" dirty="0"/>
                <a:t>3</a:t>
              </a:r>
            </a:p>
          </p:txBody>
        </p:sp>
      </p:grpSp>
      <p:sp>
        <p:nvSpPr>
          <p:cNvPr id="20" name="Rectangle 19">
            <a:extLst>
              <a:ext uri="{FF2B5EF4-FFF2-40B4-BE49-F238E27FC236}">
                <a16:creationId xmlns:a16="http://schemas.microsoft.com/office/drawing/2014/main" id="{F612F16C-21E7-4C5D-A534-374A0AB7C9C8}"/>
              </a:ext>
            </a:extLst>
          </p:cNvPr>
          <p:cNvSpPr/>
          <p:nvPr/>
        </p:nvSpPr>
        <p:spPr>
          <a:xfrm>
            <a:off x="3316166" y="2134509"/>
            <a:ext cx="311304" cy="369332"/>
          </a:xfrm>
          <a:prstGeom prst="rect">
            <a:avLst/>
          </a:prstGeom>
        </p:spPr>
        <p:txBody>
          <a:bodyPr wrap="none">
            <a:spAutoFit/>
          </a:bodyPr>
          <a:lstStyle/>
          <a:p>
            <a:pPr algn="ctr"/>
            <a:r>
              <a:rPr lang="en-GB" dirty="0"/>
              <a:t>a</a:t>
            </a:r>
          </a:p>
        </p:txBody>
      </p:sp>
      <p:sp>
        <p:nvSpPr>
          <p:cNvPr id="50" name="Rectangle 49">
            <a:extLst>
              <a:ext uri="{FF2B5EF4-FFF2-40B4-BE49-F238E27FC236}">
                <a16:creationId xmlns:a16="http://schemas.microsoft.com/office/drawing/2014/main" id="{24B18ED8-6924-4D5B-838D-C400474CFD50}"/>
              </a:ext>
            </a:extLst>
          </p:cNvPr>
          <p:cNvSpPr/>
          <p:nvPr/>
        </p:nvSpPr>
        <p:spPr>
          <a:xfrm>
            <a:off x="4419153" y="2134509"/>
            <a:ext cx="308098" cy="369332"/>
          </a:xfrm>
          <a:prstGeom prst="rect">
            <a:avLst/>
          </a:prstGeom>
        </p:spPr>
        <p:txBody>
          <a:bodyPr wrap="none">
            <a:spAutoFit/>
          </a:bodyPr>
          <a:lstStyle/>
          <a:p>
            <a:pPr algn="ctr"/>
            <a:r>
              <a:rPr lang="en-GB" dirty="0"/>
              <a:t>b</a:t>
            </a:r>
          </a:p>
        </p:txBody>
      </p:sp>
      <p:sp>
        <p:nvSpPr>
          <p:cNvPr id="51" name="Rectangle 50">
            <a:extLst>
              <a:ext uri="{FF2B5EF4-FFF2-40B4-BE49-F238E27FC236}">
                <a16:creationId xmlns:a16="http://schemas.microsoft.com/office/drawing/2014/main" id="{6FF80955-A2EF-4D20-A69D-8E0CFEF4E409}"/>
              </a:ext>
            </a:extLst>
          </p:cNvPr>
          <p:cNvSpPr/>
          <p:nvPr/>
        </p:nvSpPr>
        <p:spPr>
          <a:xfrm>
            <a:off x="5528953" y="2134509"/>
            <a:ext cx="288861" cy="369332"/>
          </a:xfrm>
          <a:prstGeom prst="rect">
            <a:avLst/>
          </a:prstGeom>
        </p:spPr>
        <p:txBody>
          <a:bodyPr wrap="none">
            <a:spAutoFit/>
          </a:bodyPr>
          <a:lstStyle/>
          <a:p>
            <a:pPr algn="ctr"/>
            <a:r>
              <a:rPr lang="en-GB" dirty="0"/>
              <a:t>c</a:t>
            </a:r>
          </a:p>
        </p:txBody>
      </p:sp>
      <p:pic>
        <p:nvPicPr>
          <p:cNvPr id="4" name="Picture 3">
            <a:extLst>
              <a:ext uri="{FF2B5EF4-FFF2-40B4-BE49-F238E27FC236}">
                <a16:creationId xmlns:a16="http://schemas.microsoft.com/office/drawing/2014/main" id="{BFC12EFE-EA95-400A-AF7C-D43F0F96FC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750" y="4277432"/>
            <a:ext cx="2608898" cy="3364977"/>
          </a:xfrm>
          <a:prstGeom prst="rect">
            <a:avLst/>
          </a:prstGeom>
        </p:spPr>
      </p:pic>
    </p:spTree>
    <p:extLst>
      <p:ext uri="{BB962C8B-B14F-4D97-AF65-F5344CB8AC3E}">
        <p14:creationId xmlns:p14="http://schemas.microsoft.com/office/powerpoint/2010/main" val="25785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1.85185E-6 L 0 -0.3919 " pathEditMode="relative" rAng="0" ptsTypes="AA">
                                      <p:cBhvr>
                                        <p:cTn id="6" dur="2000" fill="hold"/>
                                        <p:tgtEl>
                                          <p:spTgt spid="10"/>
                                        </p:tgtEl>
                                        <p:attrNameLst>
                                          <p:attrName>ppt_x</p:attrName>
                                          <p:attrName>ppt_y</p:attrName>
                                        </p:attrNameLst>
                                      </p:cBhvr>
                                      <p:rCtr x="0" y="-19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7B157AD-08F1-4A11-B315-A8E58AA011DE}"/>
              </a:ext>
            </a:extLst>
          </p:cNvPr>
          <p:cNvSpPr txBox="1"/>
          <p:nvPr/>
        </p:nvSpPr>
        <p:spPr>
          <a:xfrm>
            <a:off x="755650" y="2825226"/>
            <a:ext cx="7632700" cy="3267598"/>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sp>
        <p:nvSpPr>
          <p:cNvPr id="97" name="Rectangle 96"/>
          <p:cNvSpPr/>
          <p:nvPr/>
        </p:nvSpPr>
        <p:spPr>
          <a:xfrm>
            <a:off x="336708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cxnSp>
        <p:nvCxnSpPr>
          <p:cNvPr id="103" name="Straight Connector 102"/>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618759"/>
          </a:xfrm>
          <a:prstGeom prst="rect">
            <a:avLst/>
          </a:prstGeom>
          <a:noFill/>
        </p:spPr>
        <p:txBody>
          <a:bodyPr wrap="square" lIns="0" tIns="0" rIns="0" bIns="0" rtlCol="0">
            <a:spAutoFit/>
          </a:bodyPr>
          <a:lstStyle/>
          <a:p>
            <a:pPr>
              <a:lnSpc>
                <a:spcPts val="2500"/>
              </a:lnSpc>
            </a:pPr>
            <a:r>
              <a:rPr lang="en-US" dirty="0"/>
              <a:t>Anna walked around the supermarket. She picked up some apples    of the way to the till. Then, she picked up some bread</a:t>
            </a:r>
            <a:r>
              <a:rPr lang="en-GB" dirty="0"/>
              <a:t>    </a:t>
            </a:r>
            <a:r>
              <a:rPr lang="en-US" dirty="0"/>
              <a:t>of the way to the till. </a:t>
            </a:r>
          </a:p>
        </p:txBody>
      </p:sp>
      <p:grpSp>
        <p:nvGrpSpPr>
          <p:cNvPr id="40" name="Group 39">
            <a:extLst>
              <a:ext uri="{FF2B5EF4-FFF2-40B4-BE49-F238E27FC236}">
                <a16:creationId xmlns:a16="http://schemas.microsoft.com/office/drawing/2014/main" id="{E23DE811-A0CD-40DB-9B7B-BD9414A72F77}"/>
              </a:ext>
            </a:extLst>
          </p:cNvPr>
          <p:cNvGrpSpPr/>
          <p:nvPr/>
        </p:nvGrpSpPr>
        <p:grpSpPr>
          <a:xfrm>
            <a:off x="7376162" y="1140589"/>
            <a:ext cx="331082" cy="523220"/>
            <a:chOff x="3328821" y="1207615"/>
            <a:chExt cx="449752" cy="523220"/>
          </a:xfrm>
        </p:grpSpPr>
        <p:sp>
          <p:nvSpPr>
            <p:cNvPr id="41" name="Rectangle 40">
              <a:extLst>
                <a:ext uri="{FF2B5EF4-FFF2-40B4-BE49-F238E27FC236}">
                  <a16:creationId xmlns:a16="http://schemas.microsoft.com/office/drawing/2014/main" id="{5919E510-6925-4B29-B271-A36C019CD246}"/>
                </a:ext>
              </a:extLst>
            </p:cNvPr>
            <p:cNvSpPr/>
            <p:nvPr/>
          </p:nvSpPr>
          <p:spPr>
            <a:xfrm>
              <a:off x="3328821" y="1207615"/>
              <a:ext cx="449752" cy="523220"/>
            </a:xfrm>
            <a:prstGeom prst="rect">
              <a:avLst/>
            </a:prstGeom>
          </p:spPr>
          <p:txBody>
            <a:bodyPr wrap="square">
              <a:spAutoFit/>
            </a:bodyPr>
            <a:lstStyle/>
            <a:p>
              <a:pPr algn="ctr"/>
              <a:r>
                <a:rPr lang="en-GB" sz="1400" dirty="0"/>
                <a:t>1</a:t>
              </a:r>
              <a:br>
                <a:rPr lang="en-GB" sz="1400" dirty="0"/>
              </a:br>
              <a:r>
                <a:rPr lang="en-GB" sz="1400" dirty="0"/>
                <a:t>7</a:t>
              </a:r>
            </a:p>
          </p:txBody>
        </p:sp>
        <p:cxnSp>
          <p:nvCxnSpPr>
            <p:cNvPr id="43" name="Straight Connector 42">
              <a:extLst>
                <a:ext uri="{FF2B5EF4-FFF2-40B4-BE49-F238E27FC236}">
                  <a16:creationId xmlns:a16="http://schemas.microsoft.com/office/drawing/2014/main" id="{C3EA8820-3E01-4ECB-B48E-93ACE778BE67}"/>
                </a:ext>
              </a:extLst>
            </p:cNvPr>
            <p:cNvCxnSpPr>
              <a:cxnSpLocks/>
            </p:cNvCxnSpPr>
            <p:nvPr/>
          </p:nvCxnSpPr>
          <p:spPr>
            <a:xfrm>
              <a:off x="3470356" y="1471425"/>
              <a:ext cx="1666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ACE797EA-F88A-4344-9F2E-F4C53A179338}"/>
              </a:ext>
            </a:extLst>
          </p:cNvPr>
          <p:cNvGrpSpPr/>
          <p:nvPr/>
        </p:nvGrpSpPr>
        <p:grpSpPr>
          <a:xfrm>
            <a:off x="5512437" y="1441025"/>
            <a:ext cx="331082" cy="523220"/>
            <a:chOff x="3328821" y="1207615"/>
            <a:chExt cx="449752" cy="523220"/>
          </a:xfrm>
        </p:grpSpPr>
        <p:sp>
          <p:nvSpPr>
            <p:cNvPr id="39" name="Rectangle 38">
              <a:extLst>
                <a:ext uri="{FF2B5EF4-FFF2-40B4-BE49-F238E27FC236}">
                  <a16:creationId xmlns:a16="http://schemas.microsoft.com/office/drawing/2014/main" id="{A580CD6F-95ED-41A9-B31E-BCB78BFFA9FD}"/>
                </a:ext>
              </a:extLst>
            </p:cNvPr>
            <p:cNvSpPr/>
            <p:nvPr/>
          </p:nvSpPr>
          <p:spPr>
            <a:xfrm>
              <a:off x="3328821" y="1207615"/>
              <a:ext cx="449752" cy="523220"/>
            </a:xfrm>
            <a:prstGeom prst="rect">
              <a:avLst/>
            </a:prstGeom>
          </p:spPr>
          <p:txBody>
            <a:bodyPr wrap="square">
              <a:spAutoFit/>
            </a:bodyPr>
            <a:lstStyle/>
            <a:p>
              <a:pPr algn="ctr"/>
              <a:r>
                <a:rPr lang="en-GB" sz="1400" dirty="0"/>
                <a:t>5</a:t>
              </a:r>
              <a:br>
                <a:rPr lang="en-GB" sz="1400" dirty="0"/>
              </a:br>
              <a:r>
                <a:rPr lang="en-GB" sz="1400" dirty="0"/>
                <a:t>7</a:t>
              </a:r>
            </a:p>
          </p:txBody>
        </p:sp>
        <p:cxnSp>
          <p:nvCxnSpPr>
            <p:cNvPr id="42" name="Straight Connector 41">
              <a:extLst>
                <a:ext uri="{FF2B5EF4-FFF2-40B4-BE49-F238E27FC236}">
                  <a16:creationId xmlns:a16="http://schemas.microsoft.com/office/drawing/2014/main" id="{47AECF72-636A-4C25-B443-6EB7E2B1F796}"/>
                </a:ext>
              </a:extLst>
            </p:cNvPr>
            <p:cNvCxnSpPr>
              <a:cxnSpLocks/>
            </p:cNvCxnSpPr>
            <p:nvPr/>
          </p:nvCxnSpPr>
          <p:spPr>
            <a:xfrm>
              <a:off x="3470356" y="1471425"/>
              <a:ext cx="1666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FD43B202-DCCB-4BF8-85FF-DFA692001E94}"/>
              </a:ext>
            </a:extLst>
          </p:cNvPr>
          <p:cNvSpPr/>
          <p:nvPr/>
        </p:nvSpPr>
        <p:spPr>
          <a:xfrm>
            <a:off x="1061232" y="4329662"/>
            <a:ext cx="471604" cy="646331"/>
          </a:xfrm>
          <a:prstGeom prst="rect">
            <a:avLst/>
          </a:prstGeom>
        </p:spPr>
        <p:txBody>
          <a:bodyPr wrap="none">
            <a:spAutoFit/>
          </a:bodyPr>
          <a:lstStyle/>
          <a:p>
            <a:pPr algn="ctr"/>
            <a:r>
              <a:rPr lang="en-GB" sz="3600" dirty="0"/>
              <a:t>0</a:t>
            </a:r>
          </a:p>
        </p:txBody>
      </p:sp>
      <p:sp>
        <p:nvSpPr>
          <p:cNvPr id="36" name="Rectangle 35">
            <a:extLst>
              <a:ext uri="{FF2B5EF4-FFF2-40B4-BE49-F238E27FC236}">
                <a16:creationId xmlns:a16="http://schemas.microsoft.com/office/drawing/2014/main" id="{F4D1EA9F-358B-4217-8A69-69C88C5A854C}"/>
              </a:ext>
            </a:extLst>
          </p:cNvPr>
          <p:cNvSpPr/>
          <p:nvPr/>
        </p:nvSpPr>
        <p:spPr>
          <a:xfrm>
            <a:off x="6750982" y="4329662"/>
            <a:ext cx="360996" cy="646331"/>
          </a:xfrm>
          <a:prstGeom prst="rect">
            <a:avLst/>
          </a:prstGeom>
        </p:spPr>
        <p:txBody>
          <a:bodyPr wrap="none">
            <a:spAutoFit/>
          </a:bodyPr>
          <a:lstStyle/>
          <a:p>
            <a:pPr algn="ctr"/>
            <a:r>
              <a:rPr lang="en-GB" sz="3600" dirty="0"/>
              <a:t>1</a:t>
            </a:r>
          </a:p>
        </p:txBody>
      </p:sp>
      <p:cxnSp>
        <p:nvCxnSpPr>
          <p:cNvPr id="26" name="Straight Connector 25">
            <a:extLst>
              <a:ext uri="{FF2B5EF4-FFF2-40B4-BE49-F238E27FC236}">
                <a16:creationId xmlns:a16="http://schemas.microsoft.com/office/drawing/2014/main" id="{2231C470-DE1B-4412-B426-91BB686C01D7}"/>
              </a:ext>
            </a:extLst>
          </p:cNvPr>
          <p:cNvCxnSpPr/>
          <p:nvPr/>
        </p:nvCxnSpPr>
        <p:spPr>
          <a:xfrm>
            <a:off x="1297033" y="5359342"/>
            <a:ext cx="56267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7CB20C-9210-430A-9D35-1D1598279C59}"/>
              </a:ext>
            </a:extLst>
          </p:cNvPr>
          <p:cNvCxnSpPr/>
          <p:nvPr/>
        </p:nvCxnSpPr>
        <p:spPr>
          <a:xfrm flipV="1">
            <a:off x="1297033" y="4985966"/>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6510A73-3408-4CBE-9D02-239EE29230A4}"/>
              </a:ext>
            </a:extLst>
          </p:cNvPr>
          <p:cNvCxnSpPr/>
          <p:nvPr/>
        </p:nvCxnSpPr>
        <p:spPr>
          <a:xfrm flipV="1">
            <a:off x="6923788" y="4985966"/>
            <a:ext cx="0" cy="373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674043A-529D-48F5-AB7A-0FEDBE3AE211}"/>
              </a:ext>
            </a:extLst>
          </p:cNvPr>
          <p:cNvGrpSpPr/>
          <p:nvPr/>
        </p:nvGrpSpPr>
        <p:grpSpPr>
          <a:xfrm>
            <a:off x="1940313" y="4329662"/>
            <a:ext cx="302858" cy="1029680"/>
            <a:chOff x="1940313" y="4329662"/>
            <a:chExt cx="302858" cy="1029680"/>
          </a:xfrm>
        </p:grpSpPr>
        <p:cxnSp>
          <p:nvCxnSpPr>
            <p:cNvPr id="70" name="Straight Connector 69">
              <a:extLst>
                <a:ext uri="{FF2B5EF4-FFF2-40B4-BE49-F238E27FC236}">
                  <a16:creationId xmlns:a16="http://schemas.microsoft.com/office/drawing/2014/main" id="{9D0B7249-338A-44AA-9F3E-05F139DEFB6D}"/>
                </a:ext>
              </a:extLst>
            </p:cNvPr>
            <p:cNvCxnSpPr>
              <a:cxnSpLocks/>
            </p:cNvCxnSpPr>
            <p:nvPr/>
          </p:nvCxnSpPr>
          <p:spPr>
            <a:xfrm flipV="1">
              <a:off x="2100855" y="5097921"/>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D06D6F9-BADF-4747-B9AF-43BA8D345D74}"/>
                </a:ext>
              </a:extLst>
            </p:cNvPr>
            <p:cNvGrpSpPr/>
            <p:nvPr/>
          </p:nvGrpSpPr>
          <p:grpSpPr>
            <a:xfrm>
              <a:off x="1940313" y="4329662"/>
              <a:ext cx="302858" cy="646331"/>
              <a:chOff x="2063036" y="4671565"/>
              <a:chExt cx="302858" cy="646331"/>
            </a:xfrm>
          </p:grpSpPr>
          <p:sp>
            <p:nvSpPr>
              <p:cNvPr id="48" name="Rectangle 47">
                <a:extLst>
                  <a:ext uri="{FF2B5EF4-FFF2-40B4-BE49-F238E27FC236}">
                    <a16:creationId xmlns:a16="http://schemas.microsoft.com/office/drawing/2014/main" id="{62A1790E-B3AD-4D64-A021-B8775BFD7396}"/>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7</a:t>
                </a:r>
              </a:p>
            </p:txBody>
          </p:sp>
          <p:cxnSp>
            <p:nvCxnSpPr>
              <p:cNvPr id="49" name="Straight Connector 48">
                <a:extLst>
                  <a:ext uri="{FF2B5EF4-FFF2-40B4-BE49-F238E27FC236}">
                    <a16:creationId xmlns:a16="http://schemas.microsoft.com/office/drawing/2014/main" id="{9AAEE09B-B955-4336-9A1D-0A32F0342FE9}"/>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A1E19191-A217-4437-9641-83E5C8109BB9}"/>
              </a:ext>
            </a:extLst>
          </p:cNvPr>
          <p:cNvGrpSpPr/>
          <p:nvPr/>
        </p:nvGrpSpPr>
        <p:grpSpPr>
          <a:xfrm>
            <a:off x="2746446" y="4329662"/>
            <a:ext cx="302858" cy="1029680"/>
            <a:chOff x="2746446" y="4329662"/>
            <a:chExt cx="302858" cy="1029680"/>
          </a:xfrm>
        </p:grpSpPr>
        <p:cxnSp>
          <p:nvCxnSpPr>
            <p:cNvPr id="44" name="Straight Connector 43">
              <a:extLst>
                <a:ext uri="{FF2B5EF4-FFF2-40B4-BE49-F238E27FC236}">
                  <a16:creationId xmlns:a16="http://schemas.microsoft.com/office/drawing/2014/main" id="{7B078126-2637-474D-8593-60A2353A92C0}"/>
                </a:ext>
              </a:extLst>
            </p:cNvPr>
            <p:cNvCxnSpPr>
              <a:cxnSpLocks/>
            </p:cNvCxnSpPr>
            <p:nvPr/>
          </p:nvCxnSpPr>
          <p:spPr>
            <a:xfrm flipV="1">
              <a:off x="2904678" y="5097921"/>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2D8F5E3-E05E-4A02-8650-ADB06B9FB869}"/>
                </a:ext>
              </a:extLst>
            </p:cNvPr>
            <p:cNvGrpSpPr/>
            <p:nvPr/>
          </p:nvGrpSpPr>
          <p:grpSpPr>
            <a:xfrm>
              <a:off x="2746446" y="4329662"/>
              <a:ext cx="302858" cy="646331"/>
              <a:chOff x="3006050" y="4671565"/>
              <a:chExt cx="302858" cy="646331"/>
            </a:xfrm>
          </p:grpSpPr>
          <p:sp>
            <p:nvSpPr>
              <p:cNvPr id="53" name="Rectangle 52">
                <a:extLst>
                  <a:ext uri="{FF2B5EF4-FFF2-40B4-BE49-F238E27FC236}">
                    <a16:creationId xmlns:a16="http://schemas.microsoft.com/office/drawing/2014/main" id="{A82F26C7-04ED-4363-AF0C-73788BCB0BF0}"/>
                  </a:ext>
                </a:extLst>
              </p:cNvPr>
              <p:cNvSpPr/>
              <p:nvPr/>
            </p:nvSpPr>
            <p:spPr>
              <a:xfrm>
                <a:off x="3006050" y="4671565"/>
                <a:ext cx="302858" cy="646331"/>
              </a:xfrm>
              <a:prstGeom prst="rect">
                <a:avLst/>
              </a:prstGeom>
            </p:spPr>
            <p:txBody>
              <a:bodyPr wrap="square">
                <a:spAutoFit/>
              </a:bodyPr>
              <a:lstStyle/>
              <a:p>
                <a:pPr algn="ctr"/>
                <a:r>
                  <a:rPr lang="en-GB" dirty="0"/>
                  <a:t>2</a:t>
                </a:r>
              </a:p>
              <a:p>
                <a:pPr algn="ctr"/>
                <a:r>
                  <a:rPr lang="en-GB" dirty="0"/>
                  <a:t>7</a:t>
                </a:r>
              </a:p>
            </p:txBody>
          </p:sp>
          <p:cxnSp>
            <p:nvCxnSpPr>
              <p:cNvPr id="54" name="Straight Connector 53">
                <a:extLst>
                  <a:ext uri="{FF2B5EF4-FFF2-40B4-BE49-F238E27FC236}">
                    <a16:creationId xmlns:a16="http://schemas.microsoft.com/office/drawing/2014/main" id="{D28741F6-4D1B-4A74-B597-00CA24180E1A}"/>
                  </a:ext>
                </a:extLst>
              </p:cNvPr>
              <p:cNvCxnSpPr>
                <a:cxnSpLocks/>
              </p:cNvCxnSpPr>
              <p:nvPr/>
            </p:nvCxnSpPr>
            <p:spPr>
              <a:xfrm>
                <a:off x="3085580"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321E34B4-8D0B-4172-88E4-73121309FE77}"/>
              </a:ext>
            </a:extLst>
          </p:cNvPr>
          <p:cNvGrpSpPr/>
          <p:nvPr/>
        </p:nvGrpSpPr>
        <p:grpSpPr>
          <a:xfrm>
            <a:off x="3552579" y="4329662"/>
            <a:ext cx="302858" cy="1029680"/>
            <a:chOff x="3552579" y="4329662"/>
            <a:chExt cx="302858" cy="1029680"/>
          </a:xfrm>
        </p:grpSpPr>
        <p:cxnSp>
          <p:nvCxnSpPr>
            <p:cNvPr id="69" name="Straight Connector 68">
              <a:extLst>
                <a:ext uri="{FF2B5EF4-FFF2-40B4-BE49-F238E27FC236}">
                  <a16:creationId xmlns:a16="http://schemas.microsoft.com/office/drawing/2014/main" id="{5F903350-2345-4320-B4BB-7574901B9149}"/>
                </a:ext>
              </a:extLst>
            </p:cNvPr>
            <p:cNvCxnSpPr>
              <a:cxnSpLocks/>
            </p:cNvCxnSpPr>
            <p:nvPr/>
          </p:nvCxnSpPr>
          <p:spPr>
            <a:xfrm flipV="1">
              <a:off x="3708500" y="5097921"/>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F24B1DC-D654-498F-AF30-71E4C6A457C6}"/>
                </a:ext>
              </a:extLst>
            </p:cNvPr>
            <p:cNvGrpSpPr/>
            <p:nvPr/>
          </p:nvGrpSpPr>
          <p:grpSpPr>
            <a:xfrm>
              <a:off x="3552579" y="4329662"/>
              <a:ext cx="302858" cy="646331"/>
              <a:chOff x="3949062" y="4671565"/>
              <a:chExt cx="302858" cy="646331"/>
            </a:xfrm>
          </p:grpSpPr>
          <p:sp>
            <p:nvSpPr>
              <p:cNvPr id="58" name="Rectangle 57">
                <a:extLst>
                  <a:ext uri="{FF2B5EF4-FFF2-40B4-BE49-F238E27FC236}">
                    <a16:creationId xmlns:a16="http://schemas.microsoft.com/office/drawing/2014/main" id="{B73053A4-EFE0-4B4A-B7BD-74F6865B4C5B}"/>
                  </a:ext>
                </a:extLst>
              </p:cNvPr>
              <p:cNvSpPr/>
              <p:nvPr/>
            </p:nvSpPr>
            <p:spPr>
              <a:xfrm>
                <a:off x="3949062" y="4671565"/>
                <a:ext cx="302858" cy="646331"/>
              </a:xfrm>
              <a:prstGeom prst="rect">
                <a:avLst/>
              </a:prstGeom>
            </p:spPr>
            <p:txBody>
              <a:bodyPr wrap="square">
                <a:spAutoFit/>
              </a:bodyPr>
              <a:lstStyle/>
              <a:p>
                <a:pPr algn="ctr"/>
                <a:r>
                  <a:rPr lang="en-GB" dirty="0"/>
                  <a:t>3</a:t>
                </a:r>
              </a:p>
              <a:p>
                <a:pPr algn="ctr"/>
                <a:r>
                  <a:rPr lang="en-GB" dirty="0"/>
                  <a:t>7</a:t>
                </a:r>
              </a:p>
            </p:txBody>
          </p:sp>
          <p:cxnSp>
            <p:nvCxnSpPr>
              <p:cNvPr id="60" name="Straight Connector 59">
                <a:extLst>
                  <a:ext uri="{FF2B5EF4-FFF2-40B4-BE49-F238E27FC236}">
                    <a16:creationId xmlns:a16="http://schemas.microsoft.com/office/drawing/2014/main" id="{255756EE-01C7-44CA-9EF9-9D5D8F4B76F0}"/>
                  </a:ext>
                </a:extLst>
              </p:cNvPr>
              <p:cNvCxnSpPr>
                <a:cxnSpLocks/>
              </p:cNvCxnSpPr>
              <p:nvPr/>
            </p:nvCxnSpPr>
            <p:spPr>
              <a:xfrm>
                <a:off x="4028592"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D08DBE6A-E6EA-462C-BE0E-FF3E28A7CDC4}"/>
              </a:ext>
            </a:extLst>
          </p:cNvPr>
          <p:cNvGrpSpPr/>
          <p:nvPr/>
        </p:nvGrpSpPr>
        <p:grpSpPr>
          <a:xfrm>
            <a:off x="4358712" y="4329662"/>
            <a:ext cx="302858" cy="1029680"/>
            <a:chOff x="4358712" y="4329662"/>
            <a:chExt cx="302858" cy="1029680"/>
          </a:xfrm>
        </p:grpSpPr>
        <p:cxnSp>
          <p:nvCxnSpPr>
            <p:cNvPr id="73" name="Straight Connector 72">
              <a:extLst>
                <a:ext uri="{FF2B5EF4-FFF2-40B4-BE49-F238E27FC236}">
                  <a16:creationId xmlns:a16="http://schemas.microsoft.com/office/drawing/2014/main" id="{3745500B-1712-467D-A075-C100FB0605D3}"/>
                </a:ext>
              </a:extLst>
            </p:cNvPr>
            <p:cNvCxnSpPr>
              <a:cxnSpLocks/>
            </p:cNvCxnSpPr>
            <p:nvPr/>
          </p:nvCxnSpPr>
          <p:spPr>
            <a:xfrm flipV="1">
              <a:off x="4512322" y="5097921"/>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92B915F-F4C1-438B-A347-BF8E1293BD68}"/>
                </a:ext>
              </a:extLst>
            </p:cNvPr>
            <p:cNvGrpSpPr/>
            <p:nvPr/>
          </p:nvGrpSpPr>
          <p:grpSpPr>
            <a:xfrm>
              <a:off x="4358712" y="4329662"/>
              <a:ext cx="302858" cy="646331"/>
              <a:chOff x="4868170" y="4671565"/>
              <a:chExt cx="302858" cy="646331"/>
            </a:xfrm>
          </p:grpSpPr>
          <p:sp>
            <p:nvSpPr>
              <p:cNvPr id="64" name="Rectangle 63">
                <a:extLst>
                  <a:ext uri="{FF2B5EF4-FFF2-40B4-BE49-F238E27FC236}">
                    <a16:creationId xmlns:a16="http://schemas.microsoft.com/office/drawing/2014/main" id="{8C81BBDB-18CE-4075-ADF4-49A11690CD0B}"/>
                  </a:ext>
                </a:extLst>
              </p:cNvPr>
              <p:cNvSpPr/>
              <p:nvPr/>
            </p:nvSpPr>
            <p:spPr>
              <a:xfrm>
                <a:off x="4868170" y="4671565"/>
                <a:ext cx="302858" cy="646331"/>
              </a:xfrm>
              <a:prstGeom prst="rect">
                <a:avLst/>
              </a:prstGeom>
            </p:spPr>
            <p:txBody>
              <a:bodyPr wrap="square">
                <a:spAutoFit/>
              </a:bodyPr>
              <a:lstStyle/>
              <a:p>
                <a:pPr algn="ctr"/>
                <a:r>
                  <a:rPr lang="en-GB" dirty="0"/>
                  <a:t>4</a:t>
                </a:r>
              </a:p>
              <a:p>
                <a:pPr algn="ctr"/>
                <a:r>
                  <a:rPr lang="en-GB" dirty="0"/>
                  <a:t>7</a:t>
                </a:r>
              </a:p>
            </p:txBody>
          </p:sp>
          <p:cxnSp>
            <p:nvCxnSpPr>
              <p:cNvPr id="67" name="Straight Connector 66">
                <a:extLst>
                  <a:ext uri="{FF2B5EF4-FFF2-40B4-BE49-F238E27FC236}">
                    <a16:creationId xmlns:a16="http://schemas.microsoft.com/office/drawing/2014/main" id="{C631B2BD-BDE8-4107-9620-6886641F9D15}"/>
                  </a:ext>
                </a:extLst>
              </p:cNvPr>
              <p:cNvCxnSpPr>
                <a:cxnSpLocks/>
              </p:cNvCxnSpPr>
              <p:nvPr/>
            </p:nvCxnSpPr>
            <p:spPr>
              <a:xfrm>
                <a:off x="4947700"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FF53AA6F-A924-42DD-BA72-5BC9A29EB7CD}"/>
              </a:ext>
            </a:extLst>
          </p:cNvPr>
          <p:cNvGrpSpPr/>
          <p:nvPr/>
        </p:nvGrpSpPr>
        <p:grpSpPr>
          <a:xfrm>
            <a:off x="5164845" y="4329662"/>
            <a:ext cx="302858" cy="1029680"/>
            <a:chOff x="5164845" y="4329662"/>
            <a:chExt cx="302858" cy="1029680"/>
          </a:xfrm>
        </p:grpSpPr>
        <p:cxnSp>
          <p:nvCxnSpPr>
            <p:cNvPr id="72" name="Straight Connector 71">
              <a:extLst>
                <a:ext uri="{FF2B5EF4-FFF2-40B4-BE49-F238E27FC236}">
                  <a16:creationId xmlns:a16="http://schemas.microsoft.com/office/drawing/2014/main" id="{D03DD70C-AF7E-4743-8AFF-B3A19D7F15E3}"/>
                </a:ext>
              </a:extLst>
            </p:cNvPr>
            <p:cNvCxnSpPr>
              <a:cxnSpLocks/>
            </p:cNvCxnSpPr>
            <p:nvPr/>
          </p:nvCxnSpPr>
          <p:spPr>
            <a:xfrm flipV="1">
              <a:off x="5316144" y="5097921"/>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6B54D82-53F3-4F8E-B767-6A70460FCBD3}"/>
                </a:ext>
              </a:extLst>
            </p:cNvPr>
            <p:cNvGrpSpPr/>
            <p:nvPr/>
          </p:nvGrpSpPr>
          <p:grpSpPr>
            <a:xfrm>
              <a:off x="5164845" y="4329662"/>
              <a:ext cx="302858" cy="646331"/>
              <a:chOff x="5811184" y="4671565"/>
              <a:chExt cx="302858" cy="646331"/>
            </a:xfrm>
          </p:grpSpPr>
          <p:sp>
            <p:nvSpPr>
              <p:cNvPr id="75" name="Rectangle 74">
                <a:extLst>
                  <a:ext uri="{FF2B5EF4-FFF2-40B4-BE49-F238E27FC236}">
                    <a16:creationId xmlns:a16="http://schemas.microsoft.com/office/drawing/2014/main" id="{4F91FFBC-8E58-4F5E-9EE1-614B69147995}"/>
                  </a:ext>
                </a:extLst>
              </p:cNvPr>
              <p:cNvSpPr/>
              <p:nvPr/>
            </p:nvSpPr>
            <p:spPr>
              <a:xfrm>
                <a:off x="5811184" y="4671565"/>
                <a:ext cx="302858" cy="646331"/>
              </a:xfrm>
              <a:prstGeom prst="rect">
                <a:avLst/>
              </a:prstGeom>
            </p:spPr>
            <p:txBody>
              <a:bodyPr wrap="square">
                <a:spAutoFit/>
              </a:bodyPr>
              <a:lstStyle/>
              <a:p>
                <a:pPr algn="ctr"/>
                <a:r>
                  <a:rPr lang="en-GB" dirty="0"/>
                  <a:t>5</a:t>
                </a:r>
              </a:p>
              <a:p>
                <a:pPr algn="ctr"/>
                <a:r>
                  <a:rPr lang="en-GB" dirty="0"/>
                  <a:t>7</a:t>
                </a:r>
              </a:p>
            </p:txBody>
          </p:sp>
          <p:cxnSp>
            <p:nvCxnSpPr>
              <p:cNvPr id="76" name="Straight Connector 75">
                <a:extLst>
                  <a:ext uri="{FF2B5EF4-FFF2-40B4-BE49-F238E27FC236}">
                    <a16:creationId xmlns:a16="http://schemas.microsoft.com/office/drawing/2014/main" id="{AF0118F1-DE28-48E6-846F-84FD9C8290E0}"/>
                  </a:ext>
                </a:extLst>
              </p:cNvPr>
              <p:cNvCxnSpPr>
                <a:cxnSpLocks/>
              </p:cNvCxnSpPr>
              <p:nvPr/>
            </p:nvCxnSpPr>
            <p:spPr>
              <a:xfrm>
                <a:off x="5890714"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A4A15DC0-6FB8-4BA6-BD65-D1F846B70D63}"/>
              </a:ext>
            </a:extLst>
          </p:cNvPr>
          <p:cNvGrpSpPr/>
          <p:nvPr/>
        </p:nvGrpSpPr>
        <p:grpSpPr>
          <a:xfrm>
            <a:off x="5970977" y="4329662"/>
            <a:ext cx="302858" cy="1029680"/>
            <a:chOff x="5970977" y="4329662"/>
            <a:chExt cx="302858" cy="1029680"/>
          </a:xfrm>
        </p:grpSpPr>
        <p:cxnSp>
          <p:nvCxnSpPr>
            <p:cNvPr id="71" name="Straight Connector 70">
              <a:extLst>
                <a:ext uri="{FF2B5EF4-FFF2-40B4-BE49-F238E27FC236}">
                  <a16:creationId xmlns:a16="http://schemas.microsoft.com/office/drawing/2014/main" id="{C5C185A2-C5BA-43F6-BE4B-A8824907C2F6}"/>
                </a:ext>
              </a:extLst>
            </p:cNvPr>
            <p:cNvCxnSpPr>
              <a:cxnSpLocks/>
            </p:cNvCxnSpPr>
            <p:nvPr/>
          </p:nvCxnSpPr>
          <p:spPr>
            <a:xfrm flipV="1">
              <a:off x="6119967" y="5097921"/>
              <a:ext cx="0" cy="261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E61871A-AE30-4325-8657-1DBFE6CC061E}"/>
                </a:ext>
              </a:extLst>
            </p:cNvPr>
            <p:cNvGrpSpPr/>
            <p:nvPr/>
          </p:nvGrpSpPr>
          <p:grpSpPr>
            <a:xfrm>
              <a:off x="5970977" y="4329662"/>
              <a:ext cx="302858" cy="646331"/>
              <a:chOff x="6754196" y="4671565"/>
              <a:chExt cx="302858" cy="646331"/>
            </a:xfrm>
          </p:grpSpPr>
          <p:sp>
            <p:nvSpPr>
              <p:cNvPr id="78" name="Rectangle 77">
                <a:extLst>
                  <a:ext uri="{FF2B5EF4-FFF2-40B4-BE49-F238E27FC236}">
                    <a16:creationId xmlns:a16="http://schemas.microsoft.com/office/drawing/2014/main" id="{387F33CB-9379-48B6-8F87-882212931497}"/>
                  </a:ext>
                </a:extLst>
              </p:cNvPr>
              <p:cNvSpPr/>
              <p:nvPr/>
            </p:nvSpPr>
            <p:spPr>
              <a:xfrm>
                <a:off x="6754196" y="4671565"/>
                <a:ext cx="302858" cy="646331"/>
              </a:xfrm>
              <a:prstGeom prst="rect">
                <a:avLst/>
              </a:prstGeom>
            </p:spPr>
            <p:txBody>
              <a:bodyPr wrap="square">
                <a:spAutoFit/>
              </a:bodyPr>
              <a:lstStyle/>
              <a:p>
                <a:pPr algn="ctr"/>
                <a:r>
                  <a:rPr lang="en-GB" dirty="0"/>
                  <a:t>6</a:t>
                </a:r>
              </a:p>
              <a:p>
                <a:pPr algn="ctr"/>
                <a:r>
                  <a:rPr lang="en-GB" dirty="0"/>
                  <a:t>7</a:t>
                </a:r>
              </a:p>
            </p:txBody>
          </p:sp>
          <p:cxnSp>
            <p:nvCxnSpPr>
              <p:cNvPr id="79" name="Straight Connector 78">
                <a:extLst>
                  <a:ext uri="{FF2B5EF4-FFF2-40B4-BE49-F238E27FC236}">
                    <a16:creationId xmlns:a16="http://schemas.microsoft.com/office/drawing/2014/main" id="{2C9713B6-0C73-4C7B-B5CB-EABD065328B1}"/>
                  </a:ext>
                </a:extLst>
              </p:cNvPr>
              <p:cNvCxnSpPr>
                <a:cxnSpLocks/>
              </p:cNvCxnSpPr>
              <p:nvPr/>
            </p:nvCxnSpPr>
            <p:spPr>
              <a:xfrm>
                <a:off x="683372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Rectangle 15">
            <a:extLst>
              <a:ext uri="{FF2B5EF4-FFF2-40B4-BE49-F238E27FC236}">
                <a16:creationId xmlns:a16="http://schemas.microsoft.com/office/drawing/2014/main" id="{7D14EF1C-4DAE-4739-BDEE-264C1BBE7702}"/>
              </a:ext>
            </a:extLst>
          </p:cNvPr>
          <p:cNvSpPr/>
          <p:nvPr/>
        </p:nvSpPr>
        <p:spPr>
          <a:xfrm>
            <a:off x="777617" y="5444712"/>
            <a:ext cx="1309974" cy="584775"/>
          </a:xfrm>
          <a:prstGeom prst="rect">
            <a:avLst/>
          </a:prstGeom>
        </p:spPr>
        <p:txBody>
          <a:bodyPr wrap="none">
            <a:spAutoFit/>
          </a:bodyPr>
          <a:lstStyle/>
          <a:p>
            <a:r>
              <a:rPr lang="en-GB" sz="1600" dirty="0"/>
              <a:t>enters</a:t>
            </a:r>
            <a:br>
              <a:rPr lang="en-GB" sz="1600" dirty="0"/>
            </a:br>
            <a:r>
              <a:rPr lang="en-GB" sz="1600" dirty="0"/>
              <a:t>supermarket</a:t>
            </a:r>
          </a:p>
        </p:txBody>
      </p:sp>
      <p:sp>
        <p:nvSpPr>
          <p:cNvPr id="80" name="Rectangle 79">
            <a:extLst>
              <a:ext uri="{FF2B5EF4-FFF2-40B4-BE49-F238E27FC236}">
                <a16:creationId xmlns:a16="http://schemas.microsoft.com/office/drawing/2014/main" id="{D9A85C1B-29BD-4749-BCD2-414A7C61F3ED}"/>
              </a:ext>
            </a:extLst>
          </p:cNvPr>
          <p:cNvSpPr/>
          <p:nvPr/>
        </p:nvSpPr>
        <p:spPr>
          <a:xfrm>
            <a:off x="6515716" y="5444712"/>
            <a:ext cx="813043" cy="584775"/>
          </a:xfrm>
          <a:prstGeom prst="rect">
            <a:avLst/>
          </a:prstGeom>
        </p:spPr>
        <p:txBody>
          <a:bodyPr wrap="none">
            <a:spAutoFit/>
          </a:bodyPr>
          <a:lstStyle/>
          <a:p>
            <a:pPr algn="r"/>
            <a:r>
              <a:rPr lang="en-GB" sz="1600" dirty="0"/>
              <a:t>arrives</a:t>
            </a:r>
            <a:br>
              <a:rPr lang="en-GB" sz="1600" dirty="0"/>
            </a:br>
            <a:r>
              <a:rPr lang="en-GB" sz="1600" dirty="0"/>
              <a:t>at till</a:t>
            </a:r>
          </a:p>
        </p:txBody>
      </p:sp>
      <p:sp>
        <p:nvSpPr>
          <p:cNvPr id="81" name="TextBox 80">
            <a:extLst>
              <a:ext uri="{FF2B5EF4-FFF2-40B4-BE49-F238E27FC236}">
                <a16:creationId xmlns:a16="http://schemas.microsoft.com/office/drawing/2014/main" id="{CC0A7EA6-7AC3-4D96-BF94-77CED9A21E8F}"/>
              </a:ext>
            </a:extLst>
          </p:cNvPr>
          <p:cNvSpPr txBox="1"/>
          <p:nvPr/>
        </p:nvSpPr>
        <p:spPr>
          <a:xfrm>
            <a:off x="755650" y="2120398"/>
            <a:ext cx="7632700" cy="298159"/>
          </a:xfrm>
          <a:prstGeom prst="rect">
            <a:avLst/>
          </a:prstGeom>
          <a:noFill/>
        </p:spPr>
        <p:txBody>
          <a:bodyPr wrap="square" lIns="0" tIns="0" rIns="0" bIns="0" rtlCol="0">
            <a:spAutoFit/>
          </a:bodyPr>
          <a:lstStyle/>
          <a:p>
            <a:pPr>
              <a:lnSpc>
                <a:spcPts val="2500"/>
              </a:lnSpc>
            </a:pPr>
            <a:r>
              <a:rPr lang="en-US" dirty="0"/>
              <a:t>Show Anna’s journey around the supermarket.</a:t>
            </a:r>
            <a:endParaRPr lang="en-GB" dirty="0"/>
          </a:p>
        </p:txBody>
      </p:sp>
      <p:grpSp>
        <p:nvGrpSpPr>
          <p:cNvPr id="6" name="Group 5">
            <a:extLst>
              <a:ext uri="{FF2B5EF4-FFF2-40B4-BE49-F238E27FC236}">
                <a16:creationId xmlns:a16="http://schemas.microsoft.com/office/drawing/2014/main" id="{30630BBB-D705-4D5E-87CB-25D7060259F0}"/>
              </a:ext>
            </a:extLst>
          </p:cNvPr>
          <p:cNvGrpSpPr/>
          <p:nvPr/>
        </p:nvGrpSpPr>
        <p:grpSpPr>
          <a:xfrm>
            <a:off x="4518850" y="2771032"/>
            <a:ext cx="1803736" cy="1488739"/>
            <a:chOff x="5209959" y="2658977"/>
            <a:chExt cx="1803736" cy="1488739"/>
          </a:xfrm>
        </p:grpSpPr>
        <p:pic>
          <p:nvPicPr>
            <p:cNvPr id="23" name="Picture 22">
              <a:extLst>
                <a:ext uri="{FF2B5EF4-FFF2-40B4-BE49-F238E27FC236}">
                  <a16:creationId xmlns:a16="http://schemas.microsoft.com/office/drawing/2014/main" id="{6D0F03CB-B513-40BB-8A0D-7D9AA1378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9706">
              <a:off x="5209959" y="2658977"/>
              <a:ext cx="1803736" cy="1275450"/>
            </a:xfrm>
            <a:prstGeom prst="rect">
              <a:avLst/>
            </a:prstGeom>
          </p:spPr>
        </p:pic>
        <p:cxnSp>
          <p:nvCxnSpPr>
            <p:cNvPr id="83" name="Straight Arrow Connector 82">
              <a:extLst>
                <a:ext uri="{FF2B5EF4-FFF2-40B4-BE49-F238E27FC236}">
                  <a16:creationId xmlns:a16="http://schemas.microsoft.com/office/drawing/2014/main" id="{FB82462C-5783-4553-9A52-29ABF4D3F51B}"/>
                </a:ext>
              </a:extLst>
            </p:cNvPr>
            <p:cNvCxnSpPr>
              <a:cxnSpLocks/>
              <a:stCxn id="85" idx="2"/>
            </p:cNvCxnSpPr>
            <p:nvPr/>
          </p:nvCxnSpPr>
          <p:spPr>
            <a:xfrm>
              <a:off x="6012103" y="3777809"/>
              <a:ext cx="0" cy="3699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9EC93AD-A83B-456A-B05E-6653DD426A7B}"/>
                </a:ext>
              </a:extLst>
            </p:cNvPr>
            <p:cNvSpPr/>
            <p:nvPr/>
          </p:nvSpPr>
          <p:spPr>
            <a:xfrm>
              <a:off x="5469326" y="3193034"/>
              <a:ext cx="1085554" cy="584775"/>
            </a:xfrm>
            <a:prstGeom prst="rect">
              <a:avLst/>
            </a:prstGeom>
            <a:solidFill>
              <a:schemeClr val="bg1">
                <a:alpha val="75000"/>
              </a:schemeClr>
            </a:solidFill>
            <a:ln w="19050">
              <a:solidFill>
                <a:schemeClr val="tx1"/>
              </a:solidFill>
            </a:ln>
          </p:spPr>
          <p:txBody>
            <a:bodyPr wrap="none">
              <a:spAutoFit/>
            </a:bodyPr>
            <a:lstStyle/>
            <a:p>
              <a:pPr algn="ctr"/>
              <a:r>
                <a:rPr lang="en-GB" sz="1600" b="1" dirty="0"/>
                <a:t>Picked up</a:t>
              </a:r>
              <a:br>
                <a:rPr lang="en-GB" sz="1600" b="1" dirty="0"/>
              </a:br>
              <a:r>
                <a:rPr lang="en-GB" sz="1600" b="1" dirty="0"/>
                <a:t>bread.</a:t>
              </a:r>
            </a:p>
          </p:txBody>
        </p:sp>
      </p:grpSp>
      <p:grpSp>
        <p:nvGrpSpPr>
          <p:cNvPr id="3" name="Group 2">
            <a:extLst>
              <a:ext uri="{FF2B5EF4-FFF2-40B4-BE49-F238E27FC236}">
                <a16:creationId xmlns:a16="http://schemas.microsoft.com/office/drawing/2014/main" id="{9BD68091-E0EE-4735-854E-032B0596715A}"/>
              </a:ext>
            </a:extLst>
          </p:cNvPr>
          <p:cNvGrpSpPr/>
          <p:nvPr/>
        </p:nvGrpSpPr>
        <p:grpSpPr>
          <a:xfrm>
            <a:off x="1554782" y="2653495"/>
            <a:ext cx="1085554" cy="1606272"/>
            <a:chOff x="1697264" y="2541440"/>
            <a:chExt cx="1085554" cy="1606272"/>
          </a:xfrm>
        </p:grpSpPr>
        <p:pic>
          <p:nvPicPr>
            <p:cNvPr id="21" name="Picture 20">
              <a:extLst>
                <a:ext uri="{FF2B5EF4-FFF2-40B4-BE49-F238E27FC236}">
                  <a16:creationId xmlns:a16="http://schemas.microsoft.com/office/drawing/2014/main" id="{C3E645A3-1A3D-40ED-9F20-6F3BAD4A3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4844">
              <a:off x="1849699" y="2541440"/>
              <a:ext cx="924483" cy="1363132"/>
            </a:xfrm>
            <a:prstGeom prst="rect">
              <a:avLst/>
            </a:prstGeom>
          </p:spPr>
        </p:pic>
        <p:grpSp>
          <p:nvGrpSpPr>
            <p:cNvPr id="18" name="Group 17">
              <a:extLst>
                <a:ext uri="{FF2B5EF4-FFF2-40B4-BE49-F238E27FC236}">
                  <a16:creationId xmlns:a16="http://schemas.microsoft.com/office/drawing/2014/main" id="{1875D07C-383A-4BE0-8560-351E01EF593F}"/>
                </a:ext>
              </a:extLst>
            </p:cNvPr>
            <p:cNvGrpSpPr/>
            <p:nvPr/>
          </p:nvGrpSpPr>
          <p:grpSpPr>
            <a:xfrm>
              <a:off x="1697264" y="3193034"/>
              <a:ext cx="1085554" cy="954678"/>
              <a:chOff x="1697264" y="3193034"/>
              <a:chExt cx="1085554" cy="954678"/>
            </a:xfrm>
          </p:grpSpPr>
          <p:cxnSp>
            <p:nvCxnSpPr>
              <p:cNvPr id="82" name="Straight Arrow Connector 81">
                <a:extLst>
                  <a:ext uri="{FF2B5EF4-FFF2-40B4-BE49-F238E27FC236}">
                    <a16:creationId xmlns:a16="http://schemas.microsoft.com/office/drawing/2014/main" id="{F9045040-650C-49E9-83E3-CA9C945B3673}"/>
                  </a:ext>
                </a:extLst>
              </p:cNvPr>
              <p:cNvCxnSpPr>
                <a:cxnSpLocks/>
              </p:cNvCxnSpPr>
              <p:nvPr/>
            </p:nvCxnSpPr>
            <p:spPr>
              <a:xfrm>
                <a:off x="2240047" y="3808131"/>
                <a:ext cx="0" cy="3395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A208E57-A346-46B4-ADF5-2EC33D61CD6A}"/>
                  </a:ext>
                </a:extLst>
              </p:cNvPr>
              <p:cNvSpPr/>
              <p:nvPr/>
            </p:nvSpPr>
            <p:spPr>
              <a:xfrm>
                <a:off x="1697264" y="3193034"/>
                <a:ext cx="1085554" cy="584775"/>
              </a:xfrm>
              <a:prstGeom prst="rect">
                <a:avLst/>
              </a:prstGeom>
              <a:solidFill>
                <a:schemeClr val="bg1">
                  <a:alpha val="75000"/>
                </a:schemeClr>
              </a:solidFill>
              <a:ln w="19050">
                <a:solidFill>
                  <a:schemeClr val="tx1"/>
                </a:solidFill>
              </a:ln>
            </p:spPr>
            <p:txBody>
              <a:bodyPr wrap="none">
                <a:spAutoFit/>
              </a:bodyPr>
              <a:lstStyle/>
              <a:p>
                <a:pPr algn="ctr"/>
                <a:r>
                  <a:rPr lang="en-GB" sz="1600" b="1" dirty="0"/>
                  <a:t>Picked up</a:t>
                </a:r>
                <a:br>
                  <a:rPr lang="en-GB" sz="1600" b="1" dirty="0"/>
                </a:br>
                <a:r>
                  <a:rPr lang="en-GB" sz="1600" b="1" dirty="0"/>
                  <a:t>apples.</a:t>
                </a:r>
              </a:p>
            </p:txBody>
          </p:sp>
        </p:grpSp>
      </p:grpSp>
      <p:pic>
        <p:nvPicPr>
          <p:cNvPr id="17" name="Picture 16">
            <a:extLst>
              <a:ext uri="{FF2B5EF4-FFF2-40B4-BE49-F238E27FC236}">
                <a16:creationId xmlns:a16="http://schemas.microsoft.com/office/drawing/2014/main" id="{F0079B64-5F4C-4BF9-A360-41F8AC9164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21945" y="2394371"/>
            <a:ext cx="1069606" cy="3365296"/>
          </a:xfrm>
          <a:prstGeom prst="rect">
            <a:avLst/>
          </a:prstGeom>
        </p:spPr>
      </p:pic>
      <p:pic>
        <p:nvPicPr>
          <p:cNvPr id="10" name="Picture 9">
            <a:extLst>
              <a:ext uri="{FF2B5EF4-FFF2-40B4-BE49-F238E27FC236}">
                <a16:creationId xmlns:a16="http://schemas.microsoft.com/office/drawing/2014/main" id="{891CE0C7-5E42-46BC-8039-4181787574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2520" y="3021874"/>
            <a:ext cx="968097" cy="2844800"/>
          </a:xfrm>
          <a:prstGeom prst="rect">
            <a:avLst/>
          </a:prstGeom>
        </p:spPr>
      </p:pic>
    </p:spTree>
    <p:extLst>
      <p:ext uri="{BB962C8B-B14F-4D97-AF65-F5344CB8AC3E}">
        <p14:creationId xmlns:p14="http://schemas.microsoft.com/office/powerpoint/2010/main" val="108674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529C7D-AD10-45CB-B3AB-6E8B340766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650" y="1326702"/>
            <a:ext cx="7632700" cy="2108755"/>
          </a:xfrm>
          <a:prstGeom prst="rect">
            <a:avLst/>
          </a:prstGeom>
        </p:spPr>
      </p:pic>
      <p:sp>
        <p:nvSpPr>
          <p:cNvPr id="68" name="TextBox 67">
            <a:extLst>
              <a:ext uri="{FF2B5EF4-FFF2-40B4-BE49-F238E27FC236}">
                <a16:creationId xmlns:a16="http://schemas.microsoft.com/office/drawing/2014/main" id="{BAC0DA17-1C29-4AA1-9F2C-61C1B7DCF8A9}"/>
              </a:ext>
            </a:extLst>
          </p:cNvPr>
          <p:cNvSpPr txBox="1"/>
          <p:nvPr/>
        </p:nvSpPr>
        <p:spPr>
          <a:xfrm>
            <a:off x="755650" y="3435458"/>
            <a:ext cx="7632700" cy="2657365"/>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sp>
        <p:nvSpPr>
          <p:cNvPr id="74" name="Rectangle 73">
            <a:extLst>
              <a:ext uri="{FF2B5EF4-FFF2-40B4-BE49-F238E27FC236}">
                <a16:creationId xmlns:a16="http://schemas.microsoft.com/office/drawing/2014/main" id="{A10A6175-867E-4233-A208-28B9C0860096}"/>
              </a:ext>
            </a:extLst>
          </p:cNvPr>
          <p:cNvSpPr/>
          <p:nvPr/>
        </p:nvSpPr>
        <p:spPr>
          <a:xfrm>
            <a:off x="965559" y="4111767"/>
            <a:ext cx="464855" cy="625547"/>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9C8D9ED-DEF2-4215-857E-B2CF0B6FC2C3}"/>
              </a:ext>
            </a:extLst>
          </p:cNvPr>
          <p:cNvSpPr/>
          <p:nvPr/>
        </p:nvSpPr>
        <p:spPr>
          <a:xfrm>
            <a:off x="3230604" y="4111767"/>
            <a:ext cx="464855" cy="625547"/>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4253DCB3-E2E1-43AD-A0CB-239B2231325E}"/>
              </a:ext>
            </a:extLst>
          </p:cNvPr>
          <p:cNvSpPr/>
          <p:nvPr/>
        </p:nvSpPr>
        <p:spPr>
          <a:xfrm>
            <a:off x="2073463" y="4111767"/>
            <a:ext cx="464855" cy="625547"/>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41313E20-5A4B-4622-A878-E6DE109C7A69}"/>
              </a:ext>
            </a:extLst>
          </p:cNvPr>
          <p:cNvSpPr txBox="1"/>
          <p:nvPr/>
        </p:nvSpPr>
        <p:spPr>
          <a:xfrm>
            <a:off x="755650" y="1326702"/>
            <a:ext cx="7632699" cy="2108754"/>
          </a:xfrm>
          <a:prstGeom prst="rect">
            <a:avLst/>
          </a:prstGeom>
          <a:noFill/>
          <a:ln w="28575">
            <a:solidFill>
              <a:srgbClr val="25B7BC"/>
            </a:solidFill>
          </a:ln>
        </p:spPr>
        <p:txBody>
          <a:bodyPr wrap="square" lIns="108000" tIns="108000" rIns="108000" bIns="108000" rtlCol="0">
            <a:noAutofit/>
          </a:bodyPr>
          <a:lstStyle/>
          <a:p>
            <a:pPr algn="ctr"/>
            <a:endParaRPr lang="en-GB" dirty="0"/>
          </a:p>
        </p:txBody>
      </p:sp>
      <p:sp>
        <p:nvSpPr>
          <p:cNvPr id="7" name="Rectangle 6">
            <a:extLst>
              <a:ext uri="{FF2B5EF4-FFF2-40B4-BE49-F238E27FC236}">
                <a16:creationId xmlns:a16="http://schemas.microsoft.com/office/drawing/2014/main" id="{702057EF-5110-442B-9163-F4C5D148F283}"/>
              </a:ext>
            </a:extLst>
          </p:cNvPr>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36708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ED58C50-2EB5-4EDB-A101-A12E1A06AFDF}"/>
              </a:ext>
            </a:extLst>
          </p:cNvPr>
          <p:cNvSpPr/>
          <p:nvPr/>
        </p:nvSpPr>
        <p:spPr>
          <a:xfrm>
            <a:off x="1017980" y="4111767"/>
            <a:ext cx="347762" cy="646331"/>
          </a:xfrm>
          <a:prstGeom prst="rect">
            <a:avLst/>
          </a:prstGeom>
        </p:spPr>
        <p:txBody>
          <a:bodyPr wrap="none">
            <a:spAutoFit/>
          </a:bodyPr>
          <a:lstStyle/>
          <a:p>
            <a:pPr algn="ctr"/>
            <a:r>
              <a:rPr lang="en-GB" sz="3600" dirty="0"/>
              <a:t>1</a:t>
            </a:r>
          </a:p>
        </p:txBody>
      </p:sp>
      <p:grpSp>
        <p:nvGrpSpPr>
          <p:cNvPr id="3" name="Group 2">
            <a:extLst>
              <a:ext uri="{FF2B5EF4-FFF2-40B4-BE49-F238E27FC236}">
                <a16:creationId xmlns:a16="http://schemas.microsoft.com/office/drawing/2014/main" id="{25C40327-BE36-4656-876F-E98E97AC02C1}"/>
              </a:ext>
            </a:extLst>
          </p:cNvPr>
          <p:cNvGrpSpPr/>
          <p:nvPr/>
        </p:nvGrpSpPr>
        <p:grpSpPr>
          <a:xfrm>
            <a:off x="1190575" y="4768071"/>
            <a:ext cx="6764135" cy="373376"/>
            <a:chOff x="1297033" y="4985966"/>
            <a:chExt cx="4897273" cy="373376"/>
          </a:xfrm>
        </p:grpSpPr>
        <p:cxnSp>
          <p:nvCxnSpPr>
            <p:cNvPr id="12" name="Straight Connector 11">
              <a:extLst>
                <a:ext uri="{FF2B5EF4-FFF2-40B4-BE49-F238E27FC236}">
                  <a16:creationId xmlns:a16="http://schemas.microsoft.com/office/drawing/2014/main" id="{24486B59-9CE4-4A64-86C0-8D2102004643}"/>
                </a:ext>
              </a:extLst>
            </p:cNvPr>
            <p:cNvCxnSpPr>
              <a:cxnSpLocks/>
            </p:cNvCxnSpPr>
            <p:nvPr/>
          </p:nvCxnSpPr>
          <p:spPr>
            <a:xfrm>
              <a:off x="1297033" y="5359342"/>
              <a:ext cx="48972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386D27-03C0-4715-9323-C1FDF2F01784}"/>
                </a:ext>
              </a:extLst>
            </p:cNvPr>
            <p:cNvCxnSpPr/>
            <p:nvPr/>
          </p:nvCxnSpPr>
          <p:spPr>
            <a:xfrm flipV="1">
              <a:off x="1297033" y="4985966"/>
              <a:ext cx="0" cy="373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2F353C-D8AB-4384-9FAA-E142C1DD7468}"/>
                </a:ext>
              </a:extLst>
            </p:cNvPr>
            <p:cNvCxnSpPr/>
            <p:nvPr/>
          </p:nvCxnSpPr>
          <p:spPr>
            <a:xfrm flipV="1">
              <a:off x="6194306" y="4985966"/>
              <a:ext cx="0" cy="373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8DF56B-9AAD-4EF5-A757-F8313581A4B6}"/>
                </a:ext>
              </a:extLst>
            </p:cNvPr>
            <p:cNvCxnSpPr>
              <a:cxnSpLocks/>
            </p:cNvCxnSpPr>
            <p:nvPr/>
          </p:nvCxnSpPr>
          <p:spPr>
            <a:xfrm flipV="1">
              <a:off x="3745669"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B2ED28-066A-4731-93D1-8C61B88B440A}"/>
                </a:ext>
              </a:extLst>
            </p:cNvPr>
            <p:cNvCxnSpPr>
              <a:cxnSpLocks/>
            </p:cNvCxnSpPr>
            <p:nvPr/>
          </p:nvCxnSpPr>
          <p:spPr>
            <a:xfrm flipV="1">
              <a:off x="2113245"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FCD22E-A469-4795-B941-90796271AD6D}"/>
                </a:ext>
              </a:extLst>
            </p:cNvPr>
            <p:cNvCxnSpPr>
              <a:cxnSpLocks/>
            </p:cNvCxnSpPr>
            <p:nvPr/>
          </p:nvCxnSpPr>
          <p:spPr>
            <a:xfrm flipV="1">
              <a:off x="5378093"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BC1FC5-085B-47A3-B9CE-8C454BAF0B73}"/>
                </a:ext>
              </a:extLst>
            </p:cNvPr>
            <p:cNvCxnSpPr>
              <a:cxnSpLocks/>
            </p:cNvCxnSpPr>
            <p:nvPr/>
          </p:nvCxnSpPr>
          <p:spPr>
            <a:xfrm flipV="1">
              <a:off x="4561881"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640562-1072-4EB9-A3BB-851AD434758A}"/>
                </a:ext>
              </a:extLst>
            </p:cNvPr>
            <p:cNvCxnSpPr>
              <a:cxnSpLocks/>
            </p:cNvCxnSpPr>
            <p:nvPr/>
          </p:nvCxnSpPr>
          <p:spPr>
            <a:xfrm flipV="1">
              <a:off x="2929457"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26549475-6A39-4536-921B-A269F4A9A51F}"/>
              </a:ext>
            </a:extLst>
          </p:cNvPr>
          <p:cNvGrpSpPr/>
          <p:nvPr/>
        </p:nvGrpSpPr>
        <p:grpSpPr>
          <a:xfrm>
            <a:off x="2048738" y="4111767"/>
            <a:ext cx="532808" cy="646331"/>
            <a:chOff x="1944432" y="4329662"/>
            <a:chExt cx="553084" cy="646331"/>
          </a:xfrm>
        </p:grpSpPr>
        <p:sp>
          <p:nvSpPr>
            <p:cNvPr id="8" name="Rectangle 7">
              <a:extLst>
                <a:ext uri="{FF2B5EF4-FFF2-40B4-BE49-F238E27FC236}">
                  <a16:creationId xmlns:a16="http://schemas.microsoft.com/office/drawing/2014/main" id="{7AAC1320-9EE6-433C-812A-D2C8AA5CF263}"/>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21" name="Group 20">
              <a:extLst>
                <a:ext uri="{FF2B5EF4-FFF2-40B4-BE49-F238E27FC236}">
                  <a16:creationId xmlns:a16="http://schemas.microsoft.com/office/drawing/2014/main" id="{A1C91C45-6E80-4923-9361-7E874FD8F3B7}"/>
                </a:ext>
              </a:extLst>
            </p:cNvPr>
            <p:cNvGrpSpPr/>
            <p:nvPr/>
          </p:nvGrpSpPr>
          <p:grpSpPr>
            <a:xfrm>
              <a:off x="2194658" y="4329662"/>
              <a:ext cx="302858" cy="646331"/>
              <a:chOff x="2063036" y="4671565"/>
              <a:chExt cx="302858" cy="646331"/>
            </a:xfrm>
          </p:grpSpPr>
          <p:sp>
            <p:nvSpPr>
              <p:cNvPr id="22" name="Rectangle 21">
                <a:extLst>
                  <a:ext uri="{FF2B5EF4-FFF2-40B4-BE49-F238E27FC236}">
                    <a16:creationId xmlns:a16="http://schemas.microsoft.com/office/drawing/2014/main" id="{09839446-9BF1-44F4-B29A-203559F18951}"/>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6</a:t>
                </a:r>
              </a:p>
            </p:txBody>
          </p:sp>
          <p:cxnSp>
            <p:nvCxnSpPr>
              <p:cNvPr id="23" name="Straight Connector 22">
                <a:extLst>
                  <a:ext uri="{FF2B5EF4-FFF2-40B4-BE49-F238E27FC236}">
                    <a16:creationId xmlns:a16="http://schemas.microsoft.com/office/drawing/2014/main" id="{283D94E6-54BC-4685-B092-E94C688D0C29}"/>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 name="Rectangle 38">
            <a:extLst>
              <a:ext uri="{FF2B5EF4-FFF2-40B4-BE49-F238E27FC236}">
                <a16:creationId xmlns:a16="http://schemas.microsoft.com/office/drawing/2014/main" id="{9AD2681A-DB52-4DD5-8398-84B0E8619B4E}"/>
              </a:ext>
            </a:extLst>
          </p:cNvPr>
          <p:cNvSpPr/>
          <p:nvPr/>
        </p:nvSpPr>
        <p:spPr>
          <a:xfrm>
            <a:off x="7748400" y="4111767"/>
            <a:ext cx="412620" cy="646331"/>
          </a:xfrm>
          <a:prstGeom prst="rect">
            <a:avLst/>
          </a:prstGeom>
        </p:spPr>
        <p:txBody>
          <a:bodyPr wrap="none">
            <a:spAutoFit/>
          </a:bodyPr>
          <a:lstStyle/>
          <a:p>
            <a:pPr algn="ctr"/>
            <a:r>
              <a:rPr lang="en-GB" sz="3600" dirty="0"/>
              <a:t>2</a:t>
            </a:r>
          </a:p>
        </p:txBody>
      </p:sp>
      <p:grpSp>
        <p:nvGrpSpPr>
          <p:cNvPr id="40" name="Group 39">
            <a:extLst>
              <a:ext uri="{FF2B5EF4-FFF2-40B4-BE49-F238E27FC236}">
                <a16:creationId xmlns:a16="http://schemas.microsoft.com/office/drawing/2014/main" id="{C9206073-EF4F-46F4-8672-21C4C96B7CDC}"/>
              </a:ext>
            </a:extLst>
          </p:cNvPr>
          <p:cNvGrpSpPr/>
          <p:nvPr/>
        </p:nvGrpSpPr>
        <p:grpSpPr>
          <a:xfrm>
            <a:off x="3178882" y="4111767"/>
            <a:ext cx="532808" cy="646331"/>
            <a:chOff x="1944432" y="4329662"/>
            <a:chExt cx="553084" cy="646331"/>
          </a:xfrm>
        </p:grpSpPr>
        <p:sp>
          <p:nvSpPr>
            <p:cNvPr id="41" name="Rectangle 40">
              <a:extLst>
                <a:ext uri="{FF2B5EF4-FFF2-40B4-BE49-F238E27FC236}">
                  <a16:creationId xmlns:a16="http://schemas.microsoft.com/office/drawing/2014/main" id="{DE447DC8-CA79-4067-B58E-D312D3298C88}"/>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42" name="Group 41">
              <a:extLst>
                <a:ext uri="{FF2B5EF4-FFF2-40B4-BE49-F238E27FC236}">
                  <a16:creationId xmlns:a16="http://schemas.microsoft.com/office/drawing/2014/main" id="{4935BC38-494B-4FFF-8A97-6C76B431012D}"/>
                </a:ext>
              </a:extLst>
            </p:cNvPr>
            <p:cNvGrpSpPr/>
            <p:nvPr/>
          </p:nvGrpSpPr>
          <p:grpSpPr>
            <a:xfrm>
              <a:off x="2194658" y="4329662"/>
              <a:ext cx="302858" cy="646331"/>
              <a:chOff x="2063036" y="4671565"/>
              <a:chExt cx="302858" cy="646331"/>
            </a:xfrm>
          </p:grpSpPr>
          <p:sp>
            <p:nvSpPr>
              <p:cNvPr id="43" name="Rectangle 42">
                <a:extLst>
                  <a:ext uri="{FF2B5EF4-FFF2-40B4-BE49-F238E27FC236}">
                    <a16:creationId xmlns:a16="http://schemas.microsoft.com/office/drawing/2014/main" id="{D09CEC7A-5C05-4E2D-919C-D3B64AF8632C}"/>
                  </a:ext>
                </a:extLst>
              </p:cNvPr>
              <p:cNvSpPr/>
              <p:nvPr/>
            </p:nvSpPr>
            <p:spPr>
              <a:xfrm>
                <a:off x="2063036" y="4671565"/>
                <a:ext cx="302858" cy="646331"/>
              </a:xfrm>
              <a:prstGeom prst="rect">
                <a:avLst/>
              </a:prstGeom>
            </p:spPr>
            <p:txBody>
              <a:bodyPr wrap="square">
                <a:spAutoFit/>
              </a:bodyPr>
              <a:lstStyle/>
              <a:p>
                <a:pPr algn="ctr"/>
                <a:r>
                  <a:rPr lang="en-GB" dirty="0"/>
                  <a:t>2</a:t>
                </a:r>
              </a:p>
              <a:p>
                <a:pPr algn="ctr"/>
                <a:r>
                  <a:rPr lang="en-GB" dirty="0"/>
                  <a:t>6</a:t>
                </a:r>
              </a:p>
            </p:txBody>
          </p:sp>
          <p:cxnSp>
            <p:nvCxnSpPr>
              <p:cNvPr id="44" name="Straight Connector 43">
                <a:extLst>
                  <a:ext uri="{FF2B5EF4-FFF2-40B4-BE49-F238E27FC236}">
                    <a16:creationId xmlns:a16="http://schemas.microsoft.com/office/drawing/2014/main" id="{0D28E050-2F09-4B7B-8D59-0B4FC1BC82F7}"/>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79E39776-38C0-4D9C-B31F-5514D7DED36E}"/>
              </a:ext>
            </a:extLst>
          </p:cNvPr>
          <p:cNvGrpSpPr/>
          <p:nvPr/>
        </p:nvGrpSpPr>
        <p:grpSpPr>
          <a:xfrm>
            <a:off x="4306237" y="4111767"/>
            <a:ext cx="532808" cy="646331"/>
            <a:chOff x="1944432" y="4329662"/>
            <a:chExt cx="553084" cy="646331"/>
          </a:xfrm>
        </p:grpSpPr>
        <p:sp>
          <p:nvSpPr>
            <p:cNvPr id="46" name="Rectangle 45">
              <a:extLst>
                <a:ext uri="{FF2B5EF4-FFF2-40B4-BE49-F238E27FC236}">
                  <a16:creationId xmlns:a16="http://schemas.microsoft.com/office/drawing/2014/main" id="{389A2F75-E5C0-4B3A-A702-F5CB74C55F6A}"/>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47" name="Group 46">
              <a:extLst>
                <a:ext uri="{FF2B5EF4-FFF2-40B4-BE49-F238E27FC236}">
                  <a16:creationId xmlns:a16="http://schemas.microsoft.com/office/drawing/2014/main" id="{EE8EFA08-B94F-44A5-BB73-9DC240BF92D2}"/>
                </a:ext>
              </a:extLst>
            </p:cNvPr>
            <p:cNvGrpSpPr/>
            <p:nvPr/>
          </p:nvGrpSpPr>
          <p:grpSpPr>
            <a:xfrm>
              <a:off x="2194658" y="4329662"/>
              <a:ext cx="302858" cy="646331"/>
              <a:chOff x="2063036" y="4671565"/>
              <a:chExt cx="302858" cy="646331"/>
            </a:xfrm>
          </p:grpSpPr>
          <p:sp>
            <p:nvSpPr>
              <p:cNvPr id="48" name="Rectangle 47">
                <a:extLst>
                  <a:ext uri="{FF2B5EF4-FFF2-40B4-BE49-F238E27FC236}">
                    <a16:creationId xmlns:a16="http://schemas.microsoft.com/office/drawing/2014/main" id="{09188CA8-5B4A-4B51-AF49-6FA82E9F7D27}"/>
                  </a:ext>
                </a:extLst>
              </p:cNvPr>
              <p:cNvSpPr/>
              <p:nvPr/>
            </p:nvSpPr>
            <p:spPr>
              <a:xfrm>
                <a:off x="2063036" y="4671565"/>
                <a:ext cx="302858" cy="646331"/>
              </a:xfrm>
              <a:prstGeom prst="rect">
                <a:avLst/>
              </a:prstGeom>
            </p:spPr>
            <p:txBody>
              <a:bodyPr wrap="square">
                <a:spAutoFit/>
              </a:bodyPr>
              <a:lstStyle/>
              <a:p>
                <a:pPr algn="ctr"/>
                <a:r>
                  <a:rPr lang="en-GB" dirty="0"/>
                  <a:t>3</a:t>
                </a:r>
              </a:p>
              <a:p>
                <a:pPr algn="ctr"/>
                <a:r>
                  <a:rPr lang="en-GB" dirty="0"/>
                  <a:t>6</a:t>
                </a:r>
              </a:p>
            </p:txBody>
          </p:sp>
          <p:cxnSp>
            <p:nvCxnSpPr>
              <p:cNvPr id="49" name="Straight Connector 48">
                <a:extLst>
                  <a:ext uri="{FF2B5EF4-FFF2-40B4-BE49-F238E27FC236}">
                    <a16:creationId xmlns:a16="http://schemas.microsoft.com/office/drawing/2014/main" id="{FBF2248B-94DF-4D2C-AA21-E949CACCB4BD}"/>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8EEBAAE8-5E3C-4D45-A49C-33DDC8D6C9D8}"/>
              </a:ext>
            </a:extLst>
          </p:cNvPr>
          <p:cNvGrpSpPr/>
          <p:nvPr/>
        </p:nvGrpSpPr>
        <p:grpSpPr>
          <a:xfrm>
            <a:off x="5433593" y="4111767"/>
            <a:ext cx="532808" cy="646331"/>
            <a:chOff x="1944432" y="4329662"/>
            <a:chExt cx="553084" cy="646331"/>
          </a:xfrm>
        </p:grpSpPr>
        <p:sp>
          <p:nvSpPr>
            <p:cNvPr id="51" name="Rectangle 50">
              <a:extLst>
                <a:ext uri="{FF2B5EF4-FFF2-40B4-BE49-F238E27FC236}">
                  <a16:creationId xmlns:a16="http://schemas.microsoft.com/office/drawing/2014/main" id="{C799566A-CC22-4DD3-8F30-C5398680A78F}"/>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52" name="Group 51">
              <a:extLst>
                <a:ext uri="{FF2B5EF4-FFF2-40B4-BE49-F238E27FC236}">
                  <a16:creationId xmlns:a16="http://schemas.microsoft.com/office/drawing/2014/main" id="{B99F5D0E-EE86-43FC-B995-9969891B026E}"/>
                </a:ext>
              </a:extLst>
            </p:cNvPr>
            <p:cNvGrpSpPr/>
            <p:nvPr/>
          </p:nvGrpSpPr>
          <p:grpSpPr>
            <a:xfrm>
              <a:off x="2194658" y="4329662"/>
              <a:ext cx="302858" cy="646331"/>
              <a:chOff x="2063036" y="4671565"/>
              <a:chExt cx="302858" cy="646331"/>
            </a:xfrm>
          </p:grpSpPr>
          <p:sp>
            <p:nvSpPr>
              <p:cNvPr id="53" name="Rectangle 52">
                <a:extLst>
                  <a:ext uri="{FF2B5EF4-FFF2-40B4-BE49-F238E27FC236}">
                    <a16:creationId xmlns:a16="http://schemas.microsoft.com/office/drawing/2014/main" id="{3E7BAF0B-054C-41BE-9BA3-E4227A19F6E1}"/>
                  </a:ext>
                </a:extLst>
              </p:cNvPr>
              <p:cNvSpPr/>
              <p:nvPr/>
            </p:nvSpPr>
            <p:spPr>
              <a:xfrm>
                <a:off x="2063036" y="4671565"/>
                <a:ext cx="302858" cy="646331"/>
              </a:xfrm>
              <a:prstGeom prst="rect">
                <a:avLst/>
              </a:prstGeom>
            </p:spPr>
            <p:txBody>
              <a:bodyPr wrap="square">
                <a:spAutoFit/>
              </a:bodyPr>
              <a:lstStyle/>
              <a:p>
                <a:pPr algn="ctr"/>
                <a:r>
                  <a:rPr lang="en-GB" dirty="0"/>
                  <a:t>4</a:t>
                </a:r>
              </a:p>
              <a:p>
                <a:pPr algn="ctr"/>
                <a:r>
                  <a:rPr lang="en-GB" dirty="0"/>
                  <a:t>6</a:t>
                </a:r>
              </a:p>
            </p:txBody>
          </p:sp>
          <p:cxnSp>
            <p:nvCxnSpPr>
              <p:cNvPr id="54" name="Straight Connector 53">
                <a:extLst>
                  <a:ext uri="{FF2B5EF4-FFF2-40B4-BE49-F238E27FC236}">
                    <a16:creationId xmlns:a16="http://schemas.microsoft.com/office/drawing/2014/main" id="{622AFDA8-23B6-4590-BFE5-747772F1DD58}"/>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FD0185D5-5A58-4DD1-8C7D-23364B3797BA}"/>
              </a:ext>
            </a:extLst>
          </p:cNvPr>
          <p:cNvGrpSpPr/>
          <p:nvPr/>
        </p:nvGrpSpPr>
        <p:grpSpPr>
          <a:xfrm>
            <a:off x="6560948" y="4111767"/>
            <a:ext cx="532808" cy="646331"/>
            <a:chOff x="1944432" y="4329662"/>
            <a:chExt cx="553084" cy="646331"/>
          </a:xfrm>
        </p:grpSpPr>
        <p:sp>
          <p:nvSpPr>
            <p:cNvPr id="56" name="Rectangle 55">
              <a:extLst>
                <a:ext uri="{FF2B5EF4-FFF2-40B4-BE49-F238E27FC236}">
                  <a16:creationId xmlns:a16="http://schemas.microsoft.com/office/drawing/2014/main" id="{4B13085E-3107-4471-80D4-197E3785309E}"/>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57" name="Group 56">
              <a:extLst>
                <a:ext uri="{FF2B5EF4-FFF2-40B4-BE49-F238E27FC236}">
                  <a16:creationId xmlns:a16="http://schemas.microsoft.com/office/drawing/2014/main" id="{FB2C405B-0045-4938-B6E0-EFFA13C0C5F2}"/>
                </a:ext>
              </a:extLst>
            </p:cNvPr>
            <p:cNvGrpSpPr/>
            <p:nvPr/>
          </p:nvGrpSpPr>
          <p:grpSpPr>
            <a:xfrm>
              <a:off x="2194658" y="4329662"/>
              <a:ext cx="302858" cy="646331"/>
              <a:chOff x="2063036" y="4671565"/>
              <a:chExt cx="302858" cy="646331"/>
            </a:xfrm>
          </p:grpSpPr>
          <p:sp>
            <p:nvSpPr>
              <p:cNvPr id="58" name="Rectangle 57">
                <a:extLst>
                  <a:ext uri="{FF2B5EF4-FFF2-40B4-BE49-F238E27FC236}">
                    <a16:creationId xmlns:a16="http://schemas.microsoft.com/office/drawing/2014/main" id="{2B348D8C-794C-44B2-A000-B2AF6CAB6E5B}"/>
                  </a:ext>
                </a:extLst>
              </p:cNvPr>
              <p:cNvSpPr/>
              <p:nvPr/>
            </p:nvSpPr>
            <p:spPr>
              <a:xfrm>
                <a:off x="2063036" y="4671565"/>
                <a:ext cx="302858" cy="646331"/>
              </a:xfrm>
              <a:prstGeom prst="rect">
                <a:avLst/>
              </a:prstGeom>
            </p:spPr>
            <p:txBody>
              <a:bodyPr wrap="square">
                <a:spAutoFit/>
              </a:bodyPr>
              <a:lstStyle/>
              <a:p>
                <a:pPr algn="ctr"/>
                <a:r>
                  <a:rPr lang="en-GB" dirty="0"/>
                  <a:t>5</a:t>
                </a:r>
              </a:p>
              <a:p>
                <a:pPr algn="ctr"/>
                <a:r>
                  <a:rPr lang="en-GB" dirty="0"/>
                  <a:t>6</a:t>
                </a:r>
              </a:p>
            </p:txBody>
          </p:sp>
          <p:cxnSp>
            <p:nvCxnSpPr>
              <p:cNvPr id="59" name="Straight Connector 58">
                <a:extLst>
                  <a:ext uri="{FF2B5EF4-FFF2-40B4-BE49-F238E27FC236}">
                    <a16:creationId xmlns:a16="http://schemas.microsoft.com/office/drawing/2014/main" id="{C61380CE-9698-4F39-82F0-60E67C0B6B87}"/>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1" name="Picture 60">
            <a:extLst>
              <a:ext uri="{FF2B5EF4-FFF2-40B4-BE49-F238E27FC236}">
                <a16:creationId xmlns:a16="http://schemas.microsoft.com/office/drawing/2014/main" id="{157EA4F4-29E0-4627-B050-8BC2D9827C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82835" y="1464611"/>
            <a:ext cx="2228855" cy="1967456"/>
          </a:xfrm>
          <a:prstGeom prst="rect">
            <a:avLst/>
          </a:prstGeom>
        </p:spPr>
      </p:pic>
      <p:sp>
        <p:nvSpPr>
          <p:cNvPr id="62" name="Speech Bubble: Rectangle 61">
            <a:extLst>
              <a:ext uri="{FF2B5EF4-FFF2-40B4-BE49-F238E27FC236}">
                <a16:creationId xmlns:a16="http://schemas.microsoft.com/office/drawing/2014/main" id="{6FE94457-7D55-4186-9F22-C13778168EB3}"/>
              </a:ext>
            </a:extLst>
          </p:cNvPr>
          <p:cNvSpPr/>
          <p:nvPr/>
        </p:nvSpPr>
        <p:spPr>
          <a:xfrm>
            <a:off x="4243341" y="1552622"/>
            <a:ext cx="3287637" cy="1258837"/>
          </a:xfrm>
          <a:prstGeom prst="wedgeRectCallout">
            <a:avLst>
              <a:gd name="adj1" fmla="val -78866"/>
              <a:gd name="adj2" fmla="val 27896"/>
            </a:avLst>
          </a:prstGeom>
          <a:solidFill>
            <a:srgbClr val="F9CB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Aft>
                <a:spcPts val="600"/>
              </a:spcAft>
            </a:pPr>
            <a:r>
              <a:rPr lang="en-GB" sz="1600" dirty="0">
                <a:solidFill>
                  <a:schemeClr val="tx1"/>
                </a:solidFill>
              </a:rPr>
              <a:t>On my number line, I start at 1.</a:t>
            </a:r>
            <a:br>
              <a:rPr lang="en-GB" sz="1600" dirty="0">
                <a:solidFill>
                  <a:schemeClr val="tx1"/>
                </a:solidFill>
              </a:rPr>
            </a:br>
            <a:r>
              <a:rPr lang="en-GB" sz="1600" dirty="0">
                <a:solidFill>
                  <a:schemeClr val="tx1"/>
                </a:solidFill>
              </a:rPr>
              <a:t>I move forwards 2 spaces, backwards 1 space and forwards</a:t>
            </a:r>
            <a:br>
              <a:rPr lang="en-GB" sz="1600" dirty="0">
                <a:solidFill>
                  <a:schemeClr val="tx1"/>
                </a:solidFill>
              </a:rPr>
            </a:br>
            <a:r>
              <a:rPr lang="en-GB" sz="1600" dirty="0">
                <a:solidFill>
                  <a:schemeClr val="tx1"/>
                </a:solidFill>
              </a:rPr>
              <a:t>5 more spaces.</a:t>
            </a:r>
          </a:p>
        </p:txBody>
      </p:sp>
      <p:sp>
        <p:nvSpPr>
          <p:cNvPr id="70" name="Arc 69">
            <a:extLst>
              <a:ext uri="{FF2B5EF4-FFF2-40B4-BE49-F238E27FC236}">
                <a16:creationId xmlns:a16="http://schemas.microsoft.com/office/drawing/2014/main" id="{B6FE9BDB-E7E7-4239-BC90-00A7EABA1790}"/>
              </a:ext>
            </a:extLst>
          </p:cNvPr>
          <p:cNvSpPr/>
          <p:nvPr/>
        </p:nvSpPr>
        <p:spPr>
          <a:xfrm>
            <a:off x="1187787" y="3742907"/>
            <a:ext cx="1130144" cy="625552"/>
          </a:xfrm>
          <a:prstGeom prst="arc">
            <a:avLst>
              <a:gd name="adj1" fmla="val 10975956"/>
              <a:gd name="adj2" fmla="val 21499429"/>
            </a:avLst>
          </a:prstGeom>
          <a:ln w="38100">
            <a:solidFill>
              <a:srgbClr val="8C368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Arc 71">
            <a:extLst>
              <a:ext uri="{FF2B5EF4-FFF2-40B4-BE49-F238E27FC236}">
                <a16:creationId xmlns:a16="http://schemas.microsoft.com/office/drawing/2014/main" id="{66BD1D25-B473-47D6-BE07-636814B27508}"/>
              </a:ext>
            </a:extLst>
          </p:cNvPr>
          <p:cNvSpPr/>
          <p:nvPr/>
        </p:nvSpPr>
        <p:spPr>
          <a:xfrm>
            <a:off x="2315142" y="3742907"/>
            <a:ext cx="1130144" cy="625552"/>
          </a:xfrm>
          <a:prstGeom prst="arc">
            <a:avLst>
              <a:gd name="adj1" fmla="val 10915184"/>
              <a:gd name="adj2" fmla="val 167149"/>
            </a:avLst>
          </a:prstGeom>
          <a:ln w="38100">
            <a:solidFill>
              <a:srgbClr val="8C368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6" name="Arc 75">
            <a:extLst>
              <a:ext uri="{FF2B5EF4-FFF2-40B4-BE49-F238E27FC236}">
                <a16:creationId xmlns:a16="http://schemas.microsoft.com/office/drawing/2014/main" id="{BAE63125-F456-4F69-9647-BE7CA2F90D5D}"/>
              </a:ext>
            </a:extLst>
          </p:cNvPr>
          <p:cNvSpPr/>
          <p:nvPr/>
        </p:nvSpPr>
        <p:spPr>
          <a:xfrm rot="10800000">
            <a:off x="2315142" y="4954759"/>
            <a:ext cx="1130144" cy="625552"/>
          </a:xfrm>
          <a:prstGeom prst="arc">
            <a:avLst>
              <a:gd name="adj1" fmla="val 10915184"/>
              <a:gd name="adj2" fmla="val 167149"/>
            </a:avLst>
          </a:prstGeom>
          <a:ln w="38100">
            <a:solidFill>
              <a:srgbClr val="E94E1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9" name="Arc 78">
            <a:extLst>
              <a:ext uri="{FF2B5EF4-FFF2-40B4-BE49-F238E27FC236}">
                <a16:creationId xmlns:a16="http://schemas.microsoft.com/office/drawing/2014/main" id="{D7617DA9-FFDC-4764-B208-D679149C0D98}"/>
              </a:ext>
            </a:extLst>
          </p:cNvPr>
          <p:cNvSpPr/>
          <p:nvPr/>
        </p:nvSpPr>
        <p:spPr>
          <a:xfrm flipV="1">
            <a:off x="2315141" y="5288883"/>
            <a:ext cx="1130144" cy="625552"/>
          </a:xfrm>
          <a:prstGeom prst="arc">
            <a:avLst>
              <a:gd name="adj1" fmla="val 10975956"/>
              <a:gd name="adj2" fmla="val 21499429"/>
            </a:avLst>
          </a:prstGeom>
          <a:ln w="38100">
            <a:solidFill>
              <a:srgbClr val="EA516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Arc 81">
            <a:extLst>
              <a:ext uri="{FF2B5EF4-FFF2-40B4-BE49-F238E27FC236}">
                <a16:creationId xmlns:a16="http://schemas.microsoft.com/office/drawing/2014/main" id="{07C91785-FF5E-43B5-B530-476BF1ABDD39}"/>
              </a:ext>
            </a:extLst>
          </p:cNvPr>
          <p:cNvSpPr/>
          <p:nvPr/>
        </p:nvSpPr>
        <p:spPr>
          <a:xfrm flipV="1">
            <a:off x="3450521" y="5288883"/>
            <a:ext cx="1130144" cy="625552"/>
          </a:xfrm>
          <a:prstGeom prst="arc">
            <a:avLst>
              <a:gd name="adj1" fmla="val 10975956"/>
              <a:gd name="adj2" fmla="val 21499429"/>
            </a:avLst>
          </a:prstGeom>
          <a:ln w="38100">
            <a:solidFill>
              <a:srgbClr val="EA516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a:extLst>
              <a:ext uri="{FF2B5EF4-FFF2-40B4-BE49-F238E27FC236}">
                <a16:creationId xmlns:a16="http://schemas.microsoft.com/office/drawing/2014/main" id="{80EC29B2-07B9-496D-AB9A-08AB59AAECCC}"/>
              </a:ext>
            </a:extLst>
          </p:cNvPr>
          <p:cNvSpPr/>
          <p:nvPr/>
        </p:nvSpPr>
        <p:spPr>
          <a:xfrm flipV="1">
            <a:off x="4570661" y="5288883"/>
            <a:ext cx="1130144" cy="625552"/>
          </a:xfrm>
          <a:prstGeom prst="arc">
            <a:avLst>
              <a:gd name="adj1" fmla="val 10975956"/>
              <a:gd name="adj2" fmla="val 21499429"/>
            </a:avLst>
          </a:prstGeom>
          <a:ln w="38100">
            <a:solidFill>
              <a:srgbClr val="EA516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Arc 85">
            <a:extLst>
              <a:ext uri="{FF2B5EF4-FFF2-40B4-BE49-F238E27FC236}">
                <a16:creationId xmlns:a16="http://schemas.microsoft.com/office/drawing/2014/main" id="{591A8D2E-33B4-4891-B7E0-A12A7E03784E}"/>
              </a:ext>
            </a:extLst>
          </p:cNvPr>
          <p:cNvSpPr/>
          <p:nvPr/>
        </p:nvSpPr>
        <p:spPr>
          <a:xfrm flipV="1">
            <a:off x="5706041" y="5288883"/>
            <a:ext cx="1130144" cy="625552"/>
          </a:xfrm>
          <a:prstGeom prst="arc">
            <a:avLst>
              <a:gd name="adj1" fmla="val 10975956"/>
              <a:gd name="adj2" fmla="val 21499429"/>
            </a:avLst>
          </a:prstGeom>
          <a:ln w="38100">
            <a:solidFill>
              <a:srgbClr val="EA516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Arc 86">
            <a:extLst>
              <a:ext uri="{FF2B5EF4-FFF2-40B4-BE49-F238E27FC236}">
                <a16:creationId xmlns:a16="http://schemas.microsoft.com/office/drawing/2014/main" id="{26FA4ABE-B82D-493E-9D2D-CB55FEFE1AD8}"/>
              </a:ext>
            </a:extLst>
          </p:cNvPr>
          <p:cNvSpPr/>
          <p:nvPr/>
        </p:nvSpPr>
        <p:spPr>
          <a:xfrm flipV="1">
            <a:off x="6841421" y="5288883"/>
            <a:ext cx="1130144" cy="625552"/>
          </a:xfrm>
          <a:prstGeom prst="arc">
            <a:avLst>
              <a:gd name="adj1" fmla="val 10975956"/>
              <a:gd name="adj2" fmla="val 81762"/>
            </a:avLst>
          </a:prstGeom>
          <a:ln w="38100">
            <a:solidFill>
              <a:srgbClr val="EA516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Rectangle 87">
            <a:extLst>
              <a:ext uri="{FF2B5EF4-FFF2-40B4-BE49-F238E27FC236}">
                <a16:creationId xmlns:a16="http://schemas.microsoft.com/office/drawing/2014/main" id="{BC7A53B7-6672-4372-800E-70378B2FF3B2}"/>
              </a:ext>
            </a:extLst>
          </p:cNvPr>
          <p:cNvSpPr/>
          <p:nvPr/>
        </p:nvSpPr>
        <p:spPr>
          <a:xfrm>
            <a:off x="5820523" y="2872052"/>
            <a:ext cx="1987825" cy="495108"/>
          </a:xfrm>
          <a:prstGeom prst="rect">
            <a:avLst/>
          </a:prstGeom>
          <a:solidFill>
            <a:schemeClr val="bg1"/>
          </a:solidFill>
          <a:ln w="28575">
            <a:solidFill>
              <a:srgbClr val="689429"/>
            </a:solidFill>
          </a:ln>
        </p:spPr>
        <p:txBody>
          <a:bodyPr wrap="none" lIns="108000" tIns="108000" rIns="108000" bIns="108000">
            <a:spAutoFit/>
          </a:bodyPr>
          <a:lstStyle/>
          <a:p>
            <a:pPr algn="r"/>
            <a:r>
              <a:rPr lang="en-GB" b="1" dirty="0">
                <a:latin typeface="Twinkl" pitchFamily="2" charset="0"/>
              </a:rPr>
              <a:t>Anna lands on 2.</a:t>
            </a:r>
          </a:p>
        </p:txBody>
      </p:sp>
      <p:sp>
        <p:nvSpPr>
          <p:cNvPr id="2" name="Rectangle 1">
            <a:extLst>
              <a:ext uri="{FF2B5EF4-FFF2-40B4-BE49-F238E27FC236}">
                <a16:creationId xmlns:a16="http://schemas.microsoft.com/office/drawing/2014/main" id="{65E4D95A-3228-48E3-B5F7-0101ED09A967}"/>
              </a:ext>
            </a:extLst>
          </p:cNvPr>
          <p:cNvSpPr/>
          <p:nvPr/>
        </p:nvSpPr>
        <p:spPr>
          <a:xfrm>
            <a:off x="2791943" y="2916808"/>
            <a:ext cx="856121" cy="443420"/>
          </a:xfrm>
          <a:prstGeom prst="rect">
            <a:avLst/>
          </a:prstGeom>
          <a:solidFill>
            <a:srgbClr val="FFE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Anna</a:t>
            </a:r>
          </a:p>
        </p:txBody>
      </p:sp>
      <p:sp>
        <p:nvSpPr>
          <p:cNvPr id="63" name="Rectangle 62">
            <a:extLst>
              <a:ext uri="{FF2B5EF4-FFF2-40B4-BE49-F238E27FC236}">
                <a16:creationId xmlns:a16="http://schemas.microsoft.com/office/drawing/2014/main" id="{08264EEB-AE99-4818-8B2B-7388753C3D80}"/>
              </a:ext>
            </a:extLst>
          </p:cNvPr>
          <p:cNvSpPr/>
          <p:nvPr/>
        </p:nvSpPr>
        <p:spPr>
          <a:xfrm>
            <a:off x="4580665" y="2940349"/>
            <a:ext cx="3807682" cy="495108"/>
          </a:xfrm>
          <a:prstGeom prst="rect">
            <a:avLst/>
          </a:prstGeom>
          <a:solidFill>
            <a:srgbClr val="25B7BC"/>
          </a:solidFill>
        </p:spPr>
        <p:txBody>
          <a:bodyPr wrap="square" lIns="108000" tIns="108000" rIns="108000" bIns="108000">
            <a:spAutoFit/>
          </a:bodyPr>
          <a:lstStyle/>
          <a:p>
            <a:pPr algn="r"/>
            <a:r>
              <a:rPr lang="en-GB" b="1" dirty="0">
                <a:solidFill>
                  <a:schemeClr val="bg1"/>
                </a:solidFill>
              </a:rPr>
              <a:t>What number does Anna land on?</a:t>
            </a:r>
            <a:endParaRPr lang="en-GB" sz="1200" b="1" dirty="0">
              <a:solidFill>
                <a:schemeClr val="bg1"/>
              </a:solidFill>
            </a:endParaRPr>
          </a:p>
        </p:txBody>
      </p:sp>
    </p:spTree>
    <p:extLst>
      <p:ext uri="{BB962C8B-B14F-4D97-AF65-F5344CB8AC3E}">
        <p14:creationId xmlns:p14="http://schemas.microsoft.com/office/powerpoint/2010/main" val="76759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1" nodeType="clickEffect">
                                  <p:stCondLst>
                                    <p:cond delay="0"/>
                                  </p:stCondLst>
                                  <p:childTnLst>
                                    <p:animMotion origin="layout" path="M -2.77778E-6 1.11111E-6 L 0.24809 1.11111E-6 " pathEditMode="relative" rAng="0" ptsTypes="AA">
                                      <p:cBhvr>
                                        <p:cTn id="21" dur="2000" fill="hold"/>
                                        <p:tgtEl>
                                          <p:spTgt spid="74"/>
                                        </p:tgtEl>
                                        <p:attrNameLst>
                                          <p:attrName>ppt_x</p:attrName>
                                          <p:attrName>ppt_y</p:attrName>
                                        </p:attrNameLst>
                                      </p:cBhvr>
                                      <p:rCtr x="12396" y="0"/>
                                    </p:animMotion>
                                  </p:childTnLst>
                                </p:cTn>
                              </p:par>
                            </p:childTnLst>
                          </p:cTn>
                        </p:par>
                        <p:par>
                          <p:cTn id="22" fill="hold">
                            <p:stCondLst>
                              <p:cond delay="2000"/>
                            </p:stCondLst>
                            <p:childTnLst>
                              <p:par>
                                <p:cTn id="23" presetID="1" presetClass="exit" presetSubtype="0" fill="hold" grpId="2" nodeType="afterEffect">
                                  <p:stCondLst>
                                    <p:cond delay="0"/>
                                  </p:stCondLst>
                                  <p:childTnLst>
                                    <p:set>
                                      <p:cBhvr>
                                        <p:cTn id="24" dur="1" fill="hold">
                                          <p:stCondLst>
                                            <p:cond delay="0"/>
                                          </p:stCondLst>
                                        </p:cTn>
                                        <p:tgtEl>
                                          <p:spTgt spid="74"/>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right)">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grpId="1" nodeType="clickEffect">
                                  <p:stCondLst>
                                    <p:cond delay="0"/>
                                  </p:stCondLst>
                                  <p:childTnLst>
                                    <p:animMotion origin="layout" path="M 4.16667E-6 1.11111E-6 L -0.12552 1.11111E-6 " pathEditMode="relative" rAng="0" ptsTypes="AA">
                                      <p:cBhvr>
                                        <p:cTn id="36" dur="2000" fill="hold"/>
                                        <p:tgtEl>
                                          <p:spTgt spid="77"/>
                                        </p:tgtEl>
                                        <p:attrNameLst>
                                          <p:attrName>ppt_x</p:attrName>
                                          <p:attrName>ppt_y</p:attrName>
                                        </p:attrNameLst>
                                      </p:cBhvr>
                                      <p:rCtr x="-6285" y="0"/>
                                    </p:animMotion>
                                  </p:childTnLst>
                                </p:cTn>
                              </p:par>
                            </p:childTnLst>
                          </p:cTn>
                        </p:par>
                        <p:par>
                          <p:cTn id="37" fill="hold">
                            <p:stCondLst>
                              <p:cond delay="2000"/>
                            </p:stCondLst>
                            <p:childTnLst>
                              <p:par>
                                <p:cTn id="38" presetID="1" presetClass="exit" presetSubtype="0" fill="hold" grpId="2" nodeType="afterEffect">
                                  <p:stCondLst>
                                    <p:cond delay="0"/>
                                  </p:stCondLst>
                                  <p:childTnLst>
                                    <p:set>
                                      <p:cBhvr>
                                        <p:cTn id="39" dur="1" fill="hold">
                                          <p:stCondLst>
                                            <p:cond delay="0"/>
                                          </p:stCondLst>
                                        </p:cTn>
                                        <p:tgtEl>
                                          <p:spTgt spid="77"/>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left)">
                                      <p:cBhvr>
                                        <p:cTn id="57" dur="5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left)">
                                      <p:cBhvr>
                                        <p:cTn id="62" dur="500"/>
                                        <p:tgtEl>
                                          <p:spTgt spid="8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wipe(left)">
                                      <p:cBhvr>
                                        <p:cTn id="67" dur="500"/>
                                        <p:tgtEl>
                                          <p:spTgt spid="87"/>
                                        </p:tgtEl>
                                      </p:cBhvr>
                                    </p:animEffect>
                                  </p:childTnLst>
                                </p:cTn>
                              </p:par>
                            </p:childTnLst>
                          </p:cTn>
                        </p:par>
                      </p:childTnLst>
                    </p:cTn>
                  </p:par>
                  <p:par>
                    <p:cTn id="68" fill="hold">
                      <p:stCondLst>
                        <p:cond delay="indefinite"/>
                      </p:stCondLst>
                      <p:childTnLst>
                        <p:par>
                          <p:cTn id="69" fill="hold">
                            <p:stCondLst>
                              <p:cond delay="0"/>
                            </p:stCondLst>
                            <p:childTnLst>
                              <p:par>
                                <p:cTn id="70" presetID="63" presetClass="path" presetSubtype="0" accel="50000" decel="50000" fill="hold" grpId="1" nodeType="clickEffect">
                                  <p:stCondLst>
                                    <p:cond delay="0"/>
                                  </p:stCondLst>
                                  <p:childTnLst>
                                    <p:animMotion origin="layout" path="M -3.33333E-6 1.11111E-6 L 0.61789 1.11111E-6 " pathEditMode="relative" rAng="0" ptsTypes="AA">
                                      <p:cBhvr>
                                        <p:cTn id="71" dur="2000" fill="hold"/>
                                        <p:tgtEl>
                                          <p:spTgt spid="78"/>
                                        </p:tgtEl>
                                        <p:attrNameLst>
                                          <p:attrName>ppt_x</p:attrName>
                                          <p:attrName>ppt_y</p:attrName>
                                        </p:attrNameLst>
                                      </p:cBhvr>
                                      <p:rCtr x="30885" y="0"/>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fade">
                                      <p:cBhvr>
                                        <p:cTn id="7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7" grpId="0" animBg="1"/>
      <p:bldP spid="77" grpId="1" animBg="1"/>
      <p:bldP spid="77" grpId="2" animBg="1"/>
      <p:bldP spid="78" grpId="0" animBg="1"/>
      <p:bldP spid="78" grpId="1" animBg="1"/>
      <p:bldP spid="70" grpId="0" animBg="1"/>
      <p:bldP spid="72" grpId="0" animBg="1"/>
      <p:bldP spid="76" grpId="0" animBg="1"/>
      <p:bldP spid="79" grpId="0" animBg="1"/>
      <p:bldP spid="82" grpId="0" animBg="1"/>
      <p:bldP spid="85" grpId="0" animBg="1"/>
      <p:bldP spid="86" grpId="0" animBg="1"/>
      <p:bldP spid="87"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529C7D-AD10-45CB-B3AB-6E8B340766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650" y="1326702"/>
            <a:ext cx="7632700" cy="2108755"/>
          </a:xfrm>
          <a:prstGeom prst="rect">
            <a:avLst/>
          </a:prstGeom>
        </p:spPr>
      </p:pic>
      <p:sp>
        <p:nvSpPr>
          <p:cNvPr id="68" name="TextBox 67">
            <a:extLst>
              <a:ext uri="{FF2B5EF4-FFF2-40B4-BE49-F238E27FC236}">
                <a16:creationId xmlns:a16="http://schemas.microsoft.com/office/drawing/2014/main" id="{BAC0DA17-1C29-4AA1-9F2C-61C1B7DCF8A9}"/>
              </a:ext>
            </a:extLst>
          </p:cNvPr>
          <p:cNvSpPr txBox="1"/>
          <p:nvPr/>
        </p:nvSpPr>
        <p:spPr>
          <a:xfrm>
            <a:off x="755650" y="3435458"/>
            <a:ext cx="7632698" cy="2657365"/>
          </a:xfrm>
          <a:prstGeom prst="rect">
            <a:avLst/>
          </a:prstGeom>
          <a:solidFill>
            <a:schemeClr val="bg1"/>
          </a:solidFill>
          <a:ln w="28575">
            <a:solidFill>
              <a:srgbClr val="25B7BC"/>
            </a:solidFill>
          </a:ln>
        </p:spPr>
        <p:txBody>
          <a:bodyPr wrap="square" lIns="108000" tIns="108000" rIns="108000" bIns="108000" rtlCol="0">
            <a:noAutofit/>
          </a:bodyPr>
          <a:lstStyle/>
          <a:p>
            <a:pPr algn="ctr"/>
            <a:endParaRPr lang="en-GB" dirty="0"/>
          </a:p>
        </p:txBody>
      </p:sp>
      <p:sp>
        <p:nvSpPr>
          <p:cNvPr id="69" name="TextBox 68">
            <a:extLst>
              <a:ext uri="{FF2B5EF4-FFF2-40B4-BE49-F238E27FC236}">
                <a16:creationId xmlns:a16="http://schemas.microsoft.com/office/drawing/2014/main" id="{41313E20-5A4B-4622-A878-E6DE109C7A69}"/>
              </a:ext>
            </a:extLst>
          </p:cNvPr>
          <p:cNvSpPr txBox="1"/>
          <p:nvPr/>
        </p:nvSpPr>
        <p:spPr>
          <a:xfrm>
            <a:off x="755650" y="1326702"/>
            <a:ext cx="7632699" cy="2108754"/>
          </a:xfrm>
          <a:prstGeom prst="rect">
            <a:avLst/>
          </a:prstGeom>
          <a:noFill/>
          <a:ln w="28575">
            <a:solidFill>
              <a:srgbClr val="25B7BC"/>
            </a:solidFill>
          </a:ln>
        </p:spPr>
        <p:txBody>
          <a:bodyPr wrap="square" lIns="108000" tIns="108000" rIns="108000" bIns="108000" rtlCol="0">
            <a:noAutofit/>
          </a:bodyPr>
          <a:lstStyle/>
          <a:p>
            <a:pPr algn="ctr"/>
            <a:endParaRPr lang="en-GB" dirty="0"/>
          </a:p>
        </p:txBody>
      </p:sp>
      <p:sp>
        <p:nvSpPr>
          <p:cNvPr id="7" name="Rectangle 6">
            <a:extLst>
              <a:ext uri="{FF2B5EF4-FFF2-40B4-BE49-F238E27FC236}">
                <a16:creationId xmlns:a16="http://schemas.microsoft.com/office/drawing/2014/main" id="{702057EF-5110-442B-9163-F4C5D148F283}"/>
              </a:ext>
            </a:extLst>
          </p:cNvPr>
          <p:cNvSpPr/>
          <p:nvPr/>
        </p:nvSpPr>
        <p:spPr>
          <a:xfrm>
            <a:off x="445575" y="702863"/>
            <a:ext cx="292151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Fractions on a Number Line</a:t>
            </a: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36708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3670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BAF755F9-EB22-4FBD-802E-BD57ED4D2506}"/>
              </a:ext>
            </a:extLst>
          </p:cNvPr>
          <p:cNvGrpSpPr/>
          <p:nvPr/>
        </p:nvGrpSpPr>
        <p:grpSpPr>
          <a:xfrm>
            <a:off x="1368821" y="4198592"/>
            <a:ext cx="6433350" cy="1029680"/>
            <a:chOff x="1368821" y="4198592"/>
            <a:chExt cx="6433350" cy="1029680"/>
          </a:xfrm>
        </p:grpSpPr>
        <p:sp>
          <p:nvSpPr>
            <p:cNvPr id="6" name="Rectangle 5">
              <a:extLst>
                <a:ext uri="{FF2B5EF4-FFF2-40B4-BE49-F238E27FC236}">
                  <a16:creationId xmlns:a16="http://schemas.microsoft.com/office/drawing/2014/main" id="{AED58C50-2EB5-4EDB-A101-A12E1A06AFDF}"/>
                </a:ext>
              </a:extLst>
            </p:cNvPr>
            <p:cNvSpPr/>
            <p:nvPr/>
          </p:nvSpPr>
          <p:spPr>
            <a:xfrm>
              <a:off x="1368821" y="4198592"/>
              <a:ext cx="347762" cy="646331"/>
            </a:xfrm>
            <a:prstGeom prst="rect">
              <a:avLst/>
            </a:prstGeom>
          </p:spPr>
          <p:txBody>
            <a:bodyPr wrap="none">
              <a:spAutoFit/>
            </a:bodyPr>
            <a:lstStyle/>
            <a:p>
              <a:pPr algn="ctr"/>
              <a:r>
                <a:rPr lang="en-GB" sz="3600" dirty="0"/>
                <a:t>1</a:t>
              </a:r>
            </a:p>
          </p:txBody>
        </p:sp>
        <p:grpSp>
          <p:nvGrpSpPr>
            <p:cNvPr id="3" name="Group 2">
              <a:extLst>
                <a:ext uri="{FF2B5EF4-FFF2-40B4-BE49-F238E27FC236}">
                  <a16:creationId xmlns:a16="http://schemas.microsoft.com/office/drawing/2014/main" id="{25C40327-BE36-4656-876F-E98E97AC02C1}"/>
                </a:ext>
              </a:extLst>
            </p:cNvPr>
            <p:cNvGrpSpPr/>
            <p:nvPr/>
          </p:nvGrpSpPr>
          <p:grpSpPr>
            <a:xfrm>
              <a:off x="1542702" y="4854896"/>
              <a:ext cx="6059882" cy="373376"/>
              <a:chOff x="1297033" y="4985966"/>
              <a:chExt cx="4897273" cy="373376"/>
            </a:xfrm>
          </p:grpSpPr>
          <p:cxnSp>
            <p:nvCxnSpPr>
              <p:cNvPr id="12" name="Straight Connector 11">
                <a:extLst>
                  <a:ext uri="{FF2B5EF4-FFF2-40B4-BE49-F238E27FC236}">
                    <a16:creationId xmlns:a16="http://schemas.microsoft.com/office/drawing/2014/main" id="{24486B59-9CE4-4A64-86C0-8D2102004643}"/>
                  </a:ext>
                </a:extLst>
              </p:cNvPr>
              <p:cNvCxnSpPr>
                <a:cxnSpLocks/>
              </p:cNvCxnSpPr>
              <p:nvPr/>
            </p:nvCxnSpPr>
            <p:spPr>
              <a:xfrm>
                <a:off x="1297033" y="5359342"/>
                <a:ext cx="48972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386D27-03C0-4715-9323-C1FDF2F01784}"/>
                  </a:ext>
                </a:extLst>
              </p:cNvPr>
              <p:cNvCxnSpPr/>
              <p:nvPr/>
            </p:nvCxnSpPr>
            <p:spPr>
              <a:xfrm flipV="1">
                <a:off x="1297033" y="4985966"/>
                <a:ext cx="0" cy="373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2F353C-D8AB-4384-9FAA-E142C1DD7468}"/>
                  </a:ext>
                </a:extLst>
              </p:cNvPr>
              <p:cNvCxnSpPr/>
              <p:nvPr/>
            </p:nvCxnSpPr>
            <p:spPr>
              <a:xfrm flipV="1">
                <a:off x="6194306" y="4985966"/>
                <a:ext cx="0" cy="373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8DF56B-9AAD-4EF5-A757-F8313581A4B6}"/>
                  </a:ext>
                </a:extLst>
              </p:cNvPr>
              <p:cNvCxnSpPr>
                <a:cxnSpLocks/>
              </p:cNvCxnSpPr>
              <p:nvPr/>
            </p:nvCxnSpPr>
            <p:spPr>
              <a:xfrm flipV="1">
                <a:off x="3745669"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B2ED28-066A-4731-93D1-8C61B88B440A}"/>
                  </a:ext>
                </a:extLst>
              </p:cNvPr>
              <p:cNvCxnSpPr>
                <a:cxnSpLocks/>
              </p:cNvCxnSpPr>
              <p:nvPr/>
            </p:nvCxnSpPr>
            <p:spPr>
              <a:xfrm flipV="1">
                <a:off x="2113245"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FCD22E-A469-4795-B941-90796271AD6D}"/>
                  </a:ext>
                </a:extLst>
              </p:cNvPr>
              <p:cNvCxnSpPr>
                <a:cxnSpLocks/>
              </p:cNvCxnSpPr>
              <p:nvPr/>
            </p:nvCxnSpPr>
            <p:spPr>
              <a:xfrm flipV="1">
                <a:off x="5378093"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BC1FC5-085B-47A3-B9CE-8C454BAF0B73}"/>
                  </a:ext>
                </a:extLst>
              </p:cNvPr>
              <p:cNvCxnSpPr>
                <a:cxnSpLocks/>
              </p:cNvCxnSpPr>
              <p:nvPr/>
            </p:nvCxnSpPr>
            <p:spPr>
              <a:xfrm flipV="1">
                <a:off x="4561881"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640562-1072-4EB9-A3BB-851AD434758A}"/>
                  </a:ext>
                </a:extLst>
              </p:cNvPr>
              <p:cNvCxnSpPr>
                <a:cxnSpLocks/>
              </p:cNvCxnSpPr>
              <p:nvPr/>
            </p:nvCxnSpPr>
            <p:spPr>
              <a:xfrm flipV="1">
                <a:off x="2929457" y="509792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26549475-6A39-4536-921B-A269F4A9A51F}"/>
                </a:ext>
              </a:extLst>
            </p:cNvPr>
            <p:cNvGrpSpPr/>
            <p:nvPr/>
          </p:nvGrpSpPr>
          <p:grpSpPr>
            <a:xfrm>
              <a:off x="2286278" y="4198592"/>
              <a:ext cx="532808" cy="646331"/>
              <a:chOff x="1944432" y="4329662"/>
              <a:chExt cx="553084" cy="646331"/>
            </a:xfrm>
          </p:grpSpPr>
          <p:sp>
            <p:nvSpPr>
              <p:cNvPr id="8" name="Rectangle 7">
                <a:extLst>
                  <a:ext uri="{FF2B5EF4-FFF2-40B4-BE49-F238E27FC236}">
                    <a16:creationId xmlns:a16="http://schemas.microsoft.com/office/drawing/2014/main" id="{7AAC1320-9EE6-433C-812A-D2C8AA5CF263}"/>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21" name="Group 20">
                <a:extLst>
                  <a:ext uri="{FF2B5EF4-FFF2-40B4-BE49-F238E27FC236}">
                    <a16:creationId xmlns:a16="http://schemas.microsoft.com/office/drawing/2014/main" id="{A1C91C45-6E80-4923-9361-7E874FD8F3B7}"/>
                  </a:ext>
                </a:extLst>
              </p:cNvPr>
              <p:cNvGrpSpPr/>
              <p:nvPr/>
            </p:nvGrpSpPr>
            <p:grpSpPr>
              <a:xfrm>
                <a:off x="2194658" y="4329662"/>
                <a:ext cx="302858" cy="646331"/>
                <a:chOff x="2063036" y="4671565"/>
                <a:chExt cx="302858" cy="646331"/>
              </a:xfrm>
            </p:grpSpPr>
            <p:sp>
              <p:nvSpPr>
                <p:cNvPr id="22" name="Rectangle 21">
                  <a:extLst>
                    <a:ext uri="{FF2B5EF4-FFF2-40B4-BE49-F238E27FC236}">
                      <a16:creationId xmlns:a16="http://schemas.microsoft.com/office/drawing/2014/main" id="{09839446-9BF1-44F4-B29A-203559F18951}"/>
                    </a:ext>
                  </a:extLst>
                </p:cNvPr>
                <p:cNvSpPr/>
                <p:nvPr/>
              </p:nvSpPr>
              <p:spPr>
                <a:xfrm>
                  <a:off x="2063036" y="4671565"/>
                  <a:ext cx="302858" cy="646331"/>
                </a:xfrm>
                <a:prstGeom prst="rect">
                  <a:avLst/>
                </a:prstGeom>
              </p:spPr>
              <p:txBody>
                <a:bodyPr wrap="square">
                  <a:spAutoFit/>
                </a:bodyPr>
                <a:lstStyle/>
                <a:p>
                  <a:pPr algn="ctr"/>
                  <a:r>
                    <a:rPr lang="en-GB" dirty="0"/>
                    <a:t>1</a:t>
                  </a:r>
                </a:p>
                <a:p>
                  <a:pPr algn="ctr"/>
                  <a:r>
                    <a:rPr lang="en-GB" dirty="0"/>
                    <a:t>6</a:t>
                  </a:r>
                </a:p>
              </p:txBody>
            </p:sp>
            <p:cxnSp>
              <p:nvCxnSpPr>
                <p:cNvPr id="23" name="Straight Connector 22">
                  <a:extLst>
                    <a:ext uri="{FF2B5EF4-FFF2-40B4-BE49-F238E27FC236}">
                      <a16:creationId xmlns:a16="http://schemas.microsoft.com/office/drawing/2014/main" id="{283D94E6-54BC-4685-B092-E94C688D0C29}"/>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 name="Rectangle 38">
              <a:extLst>
                <a:ext uri="{FF2B5EF4-FFF2-40B4-BE49-F238E27FC236}">
                  <a16:creationId xmlns:a16="http://schemas.microsoft.com/office/drawing/2014/main" id="{9AD2681A-DB52-4DD5-8398-84B0E8619B4E}"/>
                </a:ext>
              </a:extLst>
            </p:cNvPr>
            <p:cNvSpPr/>
            <p:nvPr/>
          </p:nvSpPr>
          <p:spPr>
            <a:xfrm>
              <a:off x="7389551" y="4198592"/>
              <a:ext cx="412620" cy="646331"/>
            </a:xfrm>
            <a:prstGeom prst="rect">
              <a:avLst/>
            </a:prstGeom>
          </p:spPr>
          <p:txBody>
            <a:bodyPr wrap="none">
              <a:spAutoFit/>
            </a:bodyPr>
            <a:lstStyle/>
            <a:p>
              <a:pPr algn="ctr"/>
              <a:r>
                <a:rPr lang="en-GB" sz="3600" dirty="0"/>
                <a:t>2</a:t>
              </a:r>
            </a:p>
          </p:txBody>
        </p:sp>
        <p:grpSp>
          <p:nvGrpSpPr>
            <p:cNvPr id="40" name="Group 39">
              <a:extLst>
                <a:ext uri="{FF2B5EF4-FFF2-40B4-BE49-F238E27FC236}">
                  <a16:creationId xmlns:a16="http://schemas.microsoft.com/office/drawing/2014/main" id="{C9206073-EF4F-46F4-8672-21C4C96B7CDC}"/>
                </a:ext>
              </a:extLst>
            </p:cNvPr>
            <p:cNvGrpSpPr/>
            <p:nvPr/>
          </p:nvGrpSpPr>
          <p:grpSpPr>
            <a:xfrm>
              <a:off x="3296258" y="4198592"/>
              <a:ext cx="532808" cy="646331"/>
              <a:chOff x="1944432" y="4329662"/>
              <a:chExt cx="553084" cy="646331"/>
            </a:xfrm>
          </p:grpSpPr>
          <p:sp>
            <p:nvSpPr>
              <p:cNvPr id="41" name="Rectangle 40">
                <a:extLst>
                  <a:ext uri="{FF2B5EF4-FFF2-40B4-BE49-F238E27FC236}">
                    <a16:creationId xmlns:a16="http://schemas.microsoft.com/office/drawing/2014/main" id="{DE447DC8-CA79-4067-B58E-D312D3298C88}"/>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42" name="Group 41">
                <a:extLst>
                  <a:ext uri="{FF2B5EF4-FFF2-40B4-BE49-F238E27FC236}">
                    <a16:creationId xmlns:a16="http://schemas.microsoft.com/office/drawing/2014/main" id="{4935BC38-494B-4FFF-8A97-6C76B431012D}"/>
                  </a:ext>
                </a:extLst>
              </p:cNvPr>
              <p:cNvGrpSpPr/>
              <p:nvPr/>
            </p:nvGrpSpPr>
            <p:grpSpPr>
              <a:xfrm>
                <a:off x="2194658" y="4329662"/>
                <a:ext cx="302858" cy="646331"/>
                <a:chOff x="2063036" y="4671565"/>
                <a:chExt cx="302858" cy="646331"/>
              </a:xfrm>
            </p:grpSpPr>
            <p:sp>
              <p:nvSpPr>
                <p:cNvPr id="43" name="Rectangle 42">
                  <a:extLst>
                    <a:ext uri="{FF2B5EF4-FFF2-40B4-BE49-F238E27FC236}">
                      <a16:creationId xmlns:a16="http://schemas.microsoft.com/office/drawing/2014/main" id="{D09CEC7A-5C05-4E2D-919C-D3B64AF8632C}"/>
                    </a:ext>
                  </a:extLst>
                </p:cNvPr>
                <p:cNvSpPr/>
                <p:nvPr/>
              </p:nvSpPr>
              <p:spPr>
                <a:xfrm>
                  <a:off x="2063036" y="4671565"/>
                  <a:ext cx="302858" cy="646331"/>
                </a:xfrm>
                <a:prstGeom prst="rect">
                  <a:avLst/>
                </a:prstGeom>
              </p:spPr>
              <p:txBody>
                <a:bodyPr wrap="square">
                  <a:spAutoFit/>
                </a:bodyPr>
                <a:lstStyle/>
                <a:p>
                  <a:pPr algn="ctr"/>
                  <a:r>
                    <a:rPr lang="en-GB" dirty="0"/>
                    <a:t>2</a:t>
                  </a:r>
                </a:p>
                <a:p>
                  <a:pPr algn="ctr"/>
                  <a:r>
                    <a:rPr lang="en-GB" dirty="0"/>
                    <a:t>6</a:t>
                  </a:r>
                </a:p>
              </p:txBody>
            </p:sp>
            <p:cxnSp>
              <p:nvCxnSpPr>
                <p:cNvPr id="44" name="Straight Connector 43">
                  <a:extLst>
                    <a:ext uri="{FF2B5EF4-FFF2-40B4-BE49-F238E27FC236}">
                      <a16:creationId xmlns:a16="http://schemas.microsoft.com/office/drawing/2014/main" id="{0D28E050-2F09-4B7B-8D59-0B4FC1BC82F7}"/>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79E39776-38C0-4D9C-B31F-5514D7DED36E}"/>
                </a:ext>
              </a:extLst>
            </p:cNvPr>
            <p:cNvGrpSpPr/>
            <p:nvPr/>
          </p:nvGrpSpPr>
          <p:grpSpPr>
            <a:xfrm>
              <a:off x="4306238" y="4198592"/>
              <a:ext cx="532808" cy="646331"/>
              <a:chOff x="1944432" y="4329662"/>
              <a:chExt cx="553084" cy="646331"/>
            </a:xfrm>
          </p:grpSpPr>
          <p:sp>
            <p:nvSpPr>
              <p:cNvPr id="46" name="Rectangle 45">
                <a:extLst>
                  <a:ext uri="{FF2B5EF4-FFF2-40B4-BE49-F238E27FC236}">
                    <a16:creationId xmlns:a16="http://schemas.microsoft.com/office/drawing/2014/main" id="{389A2F75-E5C0-4B3A-A702-F5CB74C55F6A}"/>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47" name="Group 46">
                <a:extLst>
                  <a:ext uri="{FF2B5EF4-FFF2-40B4-BE49-F238E27FC236}">
                    <a16:creationId xmlns:a16="http://schemas.microsoft.com/office/drawing/2014/main" id="{EE8EFA08-B94F-44A5-BB73-9DC240BF92D2}"/>
                  </a:ext>
                </a:extLst>
              </p:cNvPr>
              <p:cNvGrpSpPr/>
              <p:nvPr/>
            </p:nvGrpSpPr>
            <p:grpSpPr>
              <a:xfrm>
                <a:off x="2194658" y="4329662"/>
                <a:ext cx="302858" cy="646331"/>
                <a:chOff x="2063036" y="4671565"/>
                <a:chExt cx="302858" cy="646331"/>
              </a:xfrm>
            </p:grpSpPr>
            <p:sp>
              <p:nvSpPr>
                <p:cNvPr id="48" name="Rectangle 47">
                  <a:extLst>
                    <a:ext uri="{FF2B5EF4-FFF2-40B4-BE49-F238E27FC236}">
                      <a16:creationId xmlns:a16="http://schemas.microsoft.com/office/drawing/2014/main" id="{09188CA8-5B4A-4B51-AF49-6FA82E9F7D27}"/>
                    </a:ext>
                  </a:extLst>
                </p:cNvPr>
                <p:cNvSpPr/>
                <p:nvPr/>
              </p:nvSpPr>
              <p:spPr>
                <a:xfrm>
                  <a:off x="2063036" y="4671565"/>
                  <a:ext cx="302858" cy="646331"/>
                </a:xfrm>
                <a:prstGeom prst="rect">
                  <a:avLst/>
                </a:prstGeom>
              </p:spPr>
              <p:txBody>
                <a:bodyPr wrap="square">
                  <a:spAutoFit/>
                </a:bodyPr>
                <a:lstStyle/>
                <a:p>
                  <a:pPr algn="ctr"/>
                  <a:r>
                    <a:rPr lang="en-GB" dirty="0"/>
                    <a:t>3</a:t>
                  </a:r>
                </a:p>
                <a:p>
                  <a:pPr algn="ctr"/>
                  <a:r>
                    <a:rPr lang="en-GB" dirty="0"/>
                    <a:t>6</a:t>
                  </a:r>
                </a:p>
              </p:txBody>
            </p:sp>
            <p:cxnSp>
              <p:nvCxnSpPr>
                <p:cNvPr id="49" name="Straight Connector 48">
                  <a:extLst>
                    <a:ext uri="{FF2B5EF4-FFF2-40B4-BE49-F238E27FC236}">
                      <a16:creationId xmlns:a16="http://schemas.microsoft.com/office/drawing/2014/main" id="{FBF2248B-94DF-4D2C-AA21-E949CACCB4BD}"/>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8EEBAAE8-5E3C-4D45-A49C-33DDC8D6C9D8}"/>
                </a:ext>
              </a:extLst>
            </p:cNvPr>
            <p:cNvGrpSpPr/>
            <p:nvPr/>
          </p:nvGrpSpPr>
          <p:grpSpPr>
            <a:xfrm>
              <a:off x="5316218" y="4198592"/>
              <a:ext cx="532808" cy="646331"/>
              <a:chOff x="1944432" y="4329662"/>
              <a:chExt cx="553084" cy="646331"/>
            </a:xfrm>
          </p:grpSpPr>
          <p:sp>
            <p:nvSpPr>
              <p:cNvPr id="51" name="Rectangle 50">
                <a:extLst>
                  <a:ext uri="{FF2B5EF4-FFF2-40B4-BE49-F238E27FC236}">
                    <a16:creationId xmlns:a16="http://schemas.microsoft.com/office/drawing/2014/main" id="{C799566A-CC22-4DD3-8F30-C5398680A78F}"/>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52" name="Group 51">
                <a:extLst>
                  <a:ext uri="{FF2B5EF4-FFF2-40B4-BE49-F238E27FC236}">
                    <a16:creationId xmlns:a16="http://schemas.microsoft.com/office/drawing/2014/main" id="{B99F5D0E-EE86-43FC-B995-9969891B026E}"/>
                  </a:ext>
                </a:extLst>
              </p:cNvPr>
              <p:cNvGrpSpPr/>
              <p:nvPr/>
            </p:nvGrpSpPr>
            <p:grpSpPr>
              <a:xfrm>
                <a:off x="2194658" y="4329662"/>
                <a:ext cx="302858" cy="646331"/>
                <a:chOff x="2063036" y="4671565"/>
                <a:chExt cx="302858" cy="646331"/>
              </a:xfrm>
            </p:grpSpPr>
            <p:sp>
              <p:nvSpPr>
                <p:cNvPr id="53" name="Rectangle 52">
                  <a:extLst>
                    <a:ext uri="{FF2B5EF4-FFF2-40B4-BE49-F238E27FC236}">
                      <a16:creationId xmlns:a16="http://schemas.microsoft.com/office/drawing/2014/main" id="{3E7BAF0B-054C-41BE-9BA3-E4227A19F6E1}"/>
                    </a:ext>
                  </a:extLst>
                </p:cNvPr>
                <p:cNvSpPr/>
                <p:nvPr/>
              </p:nvSpPr>
              <p:spPr>
                <a:xfrm>
                  <a:off x="2063036" y="4671565"/>
                  <a:ext cx="302858" cy="646331"/>
                </a:xfrm>
                <a:prstGeom prst="rect">
                  <a:avLst/>
                </a:prstGeom>
              </p:spPr>
              <p:txBody>
                <a:bodyPr wrap="square">
                  <a:spAutoFit/>
                </a:bodyPr>
                <a:lstStyle/>
                <a:p>
                  <a:pPr algn="ctr"/>
                  <a:r>
                    <a:rPr lang="en-GB" dirty="0"/>
                    <a:t>4</a:t>
                  </a:r>
                </a:p>
                <a:p>
                  <a:pPr algn="ctr"/>
                  <a:r>
                    <a:rPr lang="en-GB" dirty="0"/>
                    <a:t>6</a:t>
                  </a:r>
                </a:p>
              </p:txBody>
            </p:sp>
            <p:cxnSp>
              <p:nvCxnSpPr>
                <p:cNvPr id="54" name="Straight Connector 53">
                  <a:extLst>
                    <a:ext uri="{FF2B5EF4-FFF2-40B4-BE49-F238E27FC236}">
                      <a16:creationId xmlns:a16="http://schemas.microsoft.com/office/drawing/2014/main" id="{622AFDA8-23B6-4590-BFE5-747772F1DD58}"/>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FD0185D5-5A58-4DD1-8C7D-23364B3797BA}"/>
                </a:ext>
              </a:extLst>
            </p:cNvPr>
            <p:cNvGrpSpPr/>
            <p:nvPr/>
          </p:nvGrpSpPr>
          <p:grpSpPr>
            <a:xfrm>
              <a:off x="6326199" y="4198592"/>
              <a:ext cx="532808" cy="646331"/>
              <a:chOff x="1944432" y="4329662"/>
              <a:chExt cx="553084" cy="646331"/>
            </a:xfrm>
          </p:grpSpPr>
          <p:sp>
            <p:nvSpPr>
              <p:cNvPr id="56" name="Rectangle 55">
                <a:extLst>
                  <a:ext uri="{FF2B5EF4-FFF2-40B4-BE49-F238E27FC236}">
                    <a16:creationId xmlns:a16="http://schemas.microsoft.com/office/drawing/2014/main" id="{4B13085E-3107-4471-80D4-197E3785309E}"/>
                  </a:ext>
                </a:extLst>
              </p:cNvPr>
              <p:cNvSpPr/>
              <p:nvPr/>
            </p:nvSpPr>
            <p:spPr>
              <a:xfrm>
                <a:off x="1944432" y="4329662"/>
                <a:ext cx="360996" cy="646331"/>
              </a:xfrm>
              <a:prstGeom prst="rect">
                <a:avLst/>
              </a:prstGeom>
            </p:spPr>
            <p:txBody>
              <a:bodyPr wrap="none">
                <a:spAutoFit/>
              </a:bodyPr>
              <a:lstStyle/>
              <a:p>
                <a:pPr algn="ctr"/>
                <a:r>
                  <a:rPr lang="en-GB" sz="3600" dirty="0"/>
                  <a:t>1</a:t>
                </a:r>
              </a:p>
            </p:txBody>
          </p:sp>
          <p:grpSp>
            <p:nvGrpSpPr>
              <p:cNvPr id="57" name="Group 56">
                <a:extLst>
                  <a:ext uri="{FF2B5EF4-FFF2-40B4-BE49-F238E27FC236}">
                    <a16:creationId xmlns:a16="http://schemas.microsoft.com/office/drawing/2014/main" id="{FB2C405B-0045-4938-B6E0-EFFA13C0C5F2}"/>
                  </a:ext>
                </a:extLst>
              </p:cNvPr>
              <p:cNvGrpSpPr/>
              <p:nvPr/>
            </p:nvGrpSpPr>
            <p:grpSpPr>
              <a:xfrm>
                <a:off x="2194658" y="4329662"/>
                <a:ext cx="302858" cy="646331"/>
                <a:chOff x="2063036" y="4671565"/>
                <a:chExt cx="302858" cy="646331"/>
              </a:xfrm>
            </p:grpSpPr>
            <p:sp>
              <p:nvSpPr>
                <p:cNvPr id="58" name="Rectangle 57">
                  <a:extLst>
                    <a:ext uri="{FF2B5EF4-FFF2-40B4-BE49-F238E27FC236}">
                      <a16:creationId xmlns:a16="http://schemas.microsoft.com/office/drawing/2014/main" id="{2B348D8C-794C-44B2-A000-B2AF6CAB6E5B}"/>
                    </a:ext>
                  </a:extLst>
                </p:cNvPr>
                <p:cNvSpPr/>
                <p:nvPr/>
              </p:nvSpPr>
              <p:spPr>
                <a:xfrm>
                  <a:off x="2063036" y="4671565"/>
                  <a:ext cx="302858" cy="646331"/>
                </a:xfrm>
                <a:prstGeom prst="rect">
                  <a:avLst/>
                </a:prstGeom>
              </p:spPr>
              <p:txBody>
                <a:bodyPr wrap="square">
                  <a:spAutoFit/>
                </a:bodyPr>
                <a:lstStyle/>
                <a:p>
                  <a:pPr algn="ctr"/>
                  <a:r>
                    <a:rPr lang="en-GB" dirty="0"/>
                    <a:t>5</a:t>
                  </a:r>
                </a:p>
                <a:p>
                  <a:pPr algn="ctr"/>
                  <a:r>
                    <a:rPr lang="en-GB" dirty="0"/>
                    <a:t>6</a:t>
                  </a:r>
                </a:p>
              </p:txBody>
            </p:sp>
            <p:cxnSp>
              <p:nvCxnSpPr>
                <p:cNvPr id="59" name="Straight Connector 58">
                  <a:extLst>
                    <a:ext uri="{FF2B5EF4-FFF2-40B4-BE49-F238E27FC236}">
                      <a16:creationId xmlns:a16="http://schemas.microsoft.com/office/drawing/2014/main" id="{C61380CE-9698-4F39-82F0-60E67C0B6B87}"/>
                    </a:ext>
                  </a:extLst>
                </p:cNvPr>
                <p:cNvCxnSpPr>
                  <a:cxnSpLocks/>
                </p:cNvCxnSpPr>
                <p:nvPr/>
              </p:nvCxnSpPr>
              <p:spPr>
                <a:xfrm>
                  <a:off x="2142566" y="4994730"/>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9" name="Picture 8">
            <a:extLst>
              <a:ext uri="{FF2B5EF4-FFF2-40B4-BE49-F238E27FC236}">
                <a16:creationId xmlns:a16="http://schemas.microsoft.com/office/drawing/2014/main" id="{DF22B2AA-0F59-4E07-B746-438D0DB8F8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0027" y="1462272"/>
            <a:ext cx="1895436" cy="1966728"/>
          </a:xfrm>
          <a:prstGeom prst="rect">
            <a:avLst/>
          </a:prstGeom>
        </p:spPr>
      </p:pic>
      <p:sp>
        <p:nvSpPr>
          <p:cNvPr id="62" name="Speech Bubble: Rectangle 61">
            <a:extLst>
              <a:ext uri="{FF2B5EF4-FFF2-40B4-BE49-F238E27FC236}">
                <a16:creationId xmlns:a16="http://schemas.microsoft.com/office/drawing/2014/main" id="{6FE94457-7D55-4186-9F22-C13778168EB3}"/>
              </a:ext>
            </a:extLst>
          </p:cNvPr>
          <p:cNvSpPr/>
          <p:nvPr/>
        </p:nvSpPr>
        <p:spPr>
          <a:xfrm>
            <a:off x="3604138" y="1564070"/>
            <a:ext cx="3658910" cy="949876"/>
          </a:xfrm>
          <a:prstGeom prst="wedgeRectCallout">
            <a:avLst>
              <a:gd name="adj1" fmla="val -69054"/>
              <a:gd name="adj2" fmla="val 32228"/>
            </a:avLst>
          </a:prstGeom>
          <a:solidFill>
            <a:srgbClr val="CFB6D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2600"/>
              </a:lnSpc>
              <a:spcAft>
                <a:spcPts val="600"/>
              </a:spcAft>
            </a:pPr>
            <a:r>
              <a:rPr lang="en-GB" sz="1600" dirty="0">
                <a:solidFill>
                  <a:schemeClr val="tx1"/>
                </a:solidFill>
              </a:rPr>
              <a:t>If I start at 1 and move backwards    ,</a:t>
            </a:r>
            <a:br>
              <a:rPr lang="en-GB" sz="1600" dirty="0">
                <a:solidFill>
                  <a:schemeClr val="tx1"/>
                </a:solidFill>
              </a:rPr>
            </a:br>
            <a:r>
              <a:rPr lang="en-GB" sz="1600" dirty="0">
                <a:solidFill>
                  <a:schemeClr val="tx1"/>
                </a:solidFill>
              </a:rPr>
              <a:t>I would land on zero.</a:t>
            </a:r>
          </a:p>
        </p:txBody>
      </p:sp>
      <p:grpSp>
        <p:nvGrpSpPr>
          <p:cNvPr id="65" name="Group 64">
            <a:extLst>
              <a:ext uri="{FF2B5EF4-FFF2-40B4-BE49-F238E27FC236}">
                <a16:creationId xmlns:a16="http://schemas.microsoft.com/office/drawing/2014/main" id="{09F16119-4A34-4A27-A6B7-35F5512227C4}"/>
              </a:ext>
            </a:extLst>
          </p:cNvPr>
          <p:cNvGrpSpPr/>
          <p:nvPr/>
        </p:nvGrpSpPr>
        <p:grpSpPr>
          <a:xfrm>
            <a:off x="6824094" y="1605741"/>
            <a:ext cx="302858" cy="584775"/>
            <a:chOff x="2063036" y="4671565"/>
            <a:chExt cx="302858" cy="584775"/>
          </a:xfrm>
        </p:grpSpPr>
        <p:sp>
          <p:nvSpPr>
            <p:cNvPr id="67" name="Rectangle 66">
              <a:extLst>
                <a:ext uri="{FF2B5EF4-FFF2-40B4-BE49-F238E27FC236}">
                  <a16:creationId xmlns:a16="http://schemas.microsoft.com/office/drawing/2014/main" id="{B71C40AE-9D66-4368-959A-989C9E215452}"/>
                </a:ext>
              </a:extLst>
            </p:cNvPr>
            <p:cNvSpPr/>
            <p:nvPr/>
          </p:nvSpPr>
          <p:spPr>
            <a:xfrm>
              <a:off x="2063036" y="4671565"/>
              <a:ext cx="302858" cy="584775"/>
            </a:xfrm>
            <a:prstGeom prst="rect">
              <a:avLst/>
            </a:prstGeom>
          </p:spPr>
          <p:txBody>
            <a:bodyPr wrap="square">
              <a:spAutoFit/>
            </a:bodyPr>
            <a:lstStyle/>
            <a:p>
              <a:pPr algn="ctr"/>
              <a:r>
                <a:rPr lang="en-GB" sz="1600" dirty="0"/>
                <a:t>1</a:t>
              </a:r>
            </a:p>
            <a:p>
              <a:pPr algn="ctr"/>
              <a:r>
                <a:rPr lang="en-GB" sz="1600" dirty="0"/>
                <a:t>6</a:t>
              </a:r>
            </a:p>
          </p:txBody>
        </p:sp>
        <p:cxnSp>
          <p:nvCxnSpPr>
            <p:cNvPr id="73" name="Straight Connector 72">
              <a:extLst>
                <a:ext uri="{FF2B5EF4-FFF2-40B4-BE49-F238E27FC236}">
                  <a16:creationId xmlns:a16="http://schemas.microsoft.com/office/drawing/2014/main" id="{C2AA8B1E-DFD0-49AC-B078-6682C649A29E}"/>
                </a:ext>
              </a:extLst>
            </p:cNvPr>
            <p:cNvCxnSpPr>
              <a:cxnSpLocks/>
            </p:cNvCxnSpPr>
            <p:nvPr/>
          </p:nvCxnSpPr>
          <p:spPr>
            <a:xfrm>
              <a:off x="2142566" y="4966155"/>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7425B8C-3DA1-4B87-9DAD-7C7371368F20}"/>
              </a:ext>
            </a:extLst>
          </p:cNvPr>
          <p:cNvGrpSpPr/>
          <p:nvPr/>
        </p:nvGrpSpPr>
        <p:grpSpPr>
          <a:xfrm>
            <a:off x="1010298" y="4966850"/>
            <a:ext cx="1009980" cy="261421"/>
            <a:chOff x="525752" y="4966851"/>
            <a:chExt cx="1009980" cy="261421"/>
          </a:xfrm>
        </p:grpSpPr>
        <p:cxnSp>
          <p:nvCxnSpPr>
            <p:cNvPr id="224" name="Straight Connector 223">
              <a:extLst>
                <a:ext uri="{FF2B5EF4-FFF2-40B4-BE49-F238E27FC236}">
                  <a16:creationId xmlns:a16="http://schemas.microsoft.com/office/drawing/2014/main" id="{0CA040C5-6728-4C00-8034-1733979CDE67}"/>
                </a:ext>
              </a:extLst>
            </p:cNvPr>
            <p:cNvCxnSpPr>
              <a:cxnSpLocks/>
            </p:cNvCxnSpPr>
            <p:nvPr/>
          </p:nvCxnSpPr>
          <p:spPr>
            <a:xfrm>
              <a:off x="525752" y="5228272"/>
              <a:ext cx="1009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160A79C-771D-48F3-A829-51C6F056F408}"/>
                </a:ext>
              </a:extLst>
            </p:cNvPr>
            <p:cNvCxnSpPr>
              <a:cxnSpLocks/>
            </p:cNvCxnSpPr>
            <p:nvPr/>
          </p:nvCxnSpPr>
          <p:spPr>
            <a:xfrm flipV="1">
              <a:off x="525752" y="4966851"/>
              <a:ext cx="0" cy="26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E0316E5-A87F-43C7-8E4C-1A93A50C42DC}"/>
              </a:ext>
            </a:extLst>
          </p:cNvPr>
          <p:cNvGrpSpPr/>
          <p:nvPr/>
        </p:nvGrpSpPr>
        <p:grpSpPr>
          <a:xfrm>
            <a:off x="864420" y="4198592"/>
            <a:ext cx="291755" cy="646331"/>
            <a:chOff x="6719652" y="4350992"/>
            <a:chExt cx="291755" cy="646331"/>
          </a:xfrm>
        </p:grpSpPr>
        <p:sp>
          <p:nvSpPr>
            <p:cNvPr id="232" name="Rectangle 231">
              <a:extLst>
                <a:ext uri="{FF2B5EF4-FFF2-40B4-BE49-F238E27FC236}">
                  <a16:creationId xmlns:a16="http://schemas.microsoft.com/office/drawing/2014/main" id="{C974A9B3-D984-42A2-9070-A49CA93B7CC3}"/>
                </a:ext>
              </a:extLst>
            </p:cNvPr>
            <p:cNvSpPr/>
            <p:nvPr/>
          </p:nvSpPr>
          <p:spPr>
            <a:xfrm>
              <a:off x="6719652" y="4350992"/>
              <a:ext cx="291755" cy="646331"/>
            </a:xfrm>
            <a:prstGeom prst="rect">
              <a:avLst/>
            </a:prstGeom>
          </p:spPr>
          <p:txBody>
            <a:bodyPr wrap="square">
              <a:spAutoFit/>
            </a:bodyPr>
            <a:lstStyle/>
            <a:p>
              <a:pPr algn="ctr"/>
              <a:r>
                <a:rPr lang="en-GB" b="1" dirty="0">
                  <a:solidFill>
                    <a:srgbClr val="689429"/>
                  </a:solidFill>
                </a:rPr>
                <a:t>5</a:t>
              </a:r>
            </a:p>
            <a:p>
              <a:pPr algn="ctr"/>
              <a:r>
                <a:rPr lang="en-GB" b="1" dirty="0">
                  <a:solidFill>
                    <a:srgbClr val="689429"/>
                  </a:solidFill>
                </a:rPr>
                <a:t>6</a:t>
              </a:r>
            </a:p>
          </p:txBody>
        </p:sp>
        <p:cxnSp>
          <p:nvCxnSpPr>
            <p:cNvPr id="233" name="Straight Connector 232">
              <a:extLst>
                <a:ext uri="{FF2B5EF4-FFF2-40B4-BE49-F238E27FC236}">
                  <a16:creationId xmlns:a16="http://schemas.microsoft.com/office/drawing/2014/main" id="{7320BC1A-6D30-4313-8A77-F041DF15FE01}"/>
                </a:ext>
              </a:extLst>
            </p:cNvPr>
            <p:cNvCxnSpPr>
              <a:cxnSpLocks/>
            </p:cNvCxnSpPr>
            <p:nvPr/>
          </p:nvCxnSpPr>
          <p:spPr>
            <a:xfrm>
              <a:off x="6796266" y="4674157"/>
              <a:ext cx="138527" cy="0"/>
            </a:xfrm>
            <a:prstGeom prst="line">
              <a:avLst/>
            </a:prstGeom>
            <a:ln w="19050">
              <a:solidFill>
                <a:srgbClr val="689429"/>
              </a:solidFill>
            </a:ln>
          </p:spPr>
          <p:style>
            <a:lnRef idx="1">
              <a:schemeClr val="accent1"/>
            </a:lnRef>
            <a:fillRef idx="0">
              <a:schemeClr val="accent1"/>
            </a:fillRef>
            <a:effectRef idx="0">
              <a:schemeClr val="accent1"/>
            </a:effectRef>
            <a:fontRef idx="minor">
              <a:schemeClr val="tx1"/>
            </a:fontRef>
          </p:style>
        </p:cxnSp>
      </p:grpSp>
      <p:sp>
        <p:nvSpPr>
          <p:cNvPr id="234" name="Arc 233">
            <a:extLst>
              <a:ext uri="{FF2B5EF4-FFF2-40B4-BE49-F238E27FC236}">
                <a16:creationId xmlns:a16="http://schemas.microsoft.com/office/drawing/2014/main" id="{B2E32757-1748-4220-B537-30256BA0672C}"/>
              </a:ext>
            </a:extLst>
          </p:cNvPr>
          <p:cNvSpPr/>
          <p:nvPr/>
        </p:nvSpPr>
        <p:spPr>
          <a:xfrm flipH="1">
            <a:off x="1010297" y="3802375"/>
            <a:ext cx="979561" cy="625552"/>
          </a:xfrm>
          <a:prstGeom prst="arc">
            <a:avLst>
              <a:gd name="adj1" fmla="val 10915184"/>
              <a:gd name="adj2" fmla="val 167149"/>
            </a:avLst>
          </a:prstGeom>
          <a:ln w="38100">
            <a:solidFill>
              <a:srgbClr val="8C368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C6CDDDD6-51D9-4EFC-A3A8-D18D6EB1B121}"/>
              </a:ext>
            </a:extLst>
          </p:cNvPr>
          <p:cNvSpPr/>
          <p:nvPr/>
        </p:nvSpPr>
        <p:spPr>
          <a:xfrm>
            <a:off x="4141390" y="2950692"/>
            <a:ext cx="4246958" cy="495108"/>
          </a:xfrm>
          <a:prstGeom prst="rect">
            <a:avLst/>
          </a:prstGeom>
          <a:solidFill>
            <a:srgbClr val="25B7BC"/>
          </a:solidFill>
        </p:spPr>
        <p:txBody>
          <a:bodyPr wrap="square" lIns="108000" tIns="108000" rIns="108000" bIns="108000">
            <a:spAutoFit/>
          </a:bodyPr>
          <a:lstStyle/>
          <a:p>
            <a:pPr algn="r"/>
            <a:r>
              <a:rPr lang="en-GB" b="1" dirty="0">
                <a:solidFill>
                  <a:schemeClr val="bg1"/>
                </a:solidFill>
              </a:rPr>
              <a:t>Do you agree? Explain your reasoning</a:t>
            </a:r>
            <a:r>
              <a:rPr lang="en-GB" sz="1200" b="1" dirty="0">
                <a:solidFill>
                  <a:schemeClr val="bg1"/>
                </a:solidFill>
              </a:rPr>
              <a:t>. </a:t>
            </a:r>
          </a:p>
        </p:txBody>
      </p:sp>
      <p:grpSp>
        <p:nvGrpSpPr>
          <p:cNvPr id="17" name="Group 16">
            <a:extLst>
              <a:ext uri="{FF2B5EF4-FFF2-40B4-BE49-F238E27FC236}">
                <a16:creationId xmlns:a16="http://schemas.microsoft.com/office/drawing/2014/main" id="{EABCF3ED-D022-461D-A078-49FE37ADDD32}"/>
              </a:ext>
            </a:extLst>
          </p:cNvPr>
          <p:cNvGrpSpPr/>
          <p:nvPr/>
        </p:nvGrpSpPr>
        <p:grpSpPr>
          <a:xfrm>
            <a:off x="1439826" y="2674457"/>
            <a:ext cx="6798437" cy="635116"/>
            <a:chOff x="1439826" y="2674457"/>
            <a:chExt cx="6798437" cy="635116"/>
          </a:xfrm>
        </p:grpSpPr>
        <p:sp>
          <p:nvSpPr>
            <p:cNvPr id="88" name="Rectangle 87">
              <a:extLst>
                <a:ext uri="{FF2B5EF4-FFF2-40B4-BE49-F238E27FC236}">
                  <a16:creationId xmlns:a16="http://schemas.microsoft.com/office/drawing/2014/main" id="{BC7A53B7-6672-4372-800E-70378B2FF3B2}"/>
                </a:ext>
              </a:extLst>
            </p:cNvPr>
            <p:cNvSpPr/>
            <p:nvPr/>
          </p:nvSpPr>
          <p:spPr>
            <a:xfrm>
              <a:off x="1439826" y="2674457"/>
              <a:ext cx="6798437" cy="635116"/>
            </a:xfrm>
            <a:prstGeom prst="rect">
              <a:avLst/>
            </a:prstGeom>
            <a:solidFill>
              <a:schemeClr val="bg1"/>
            </a:solidFill>
            <a:ln w="28575">
              <a:solidFill>
                <a:srgbClr val="689429"/>
              </a:solidFill>
            </a:ln>
          </p:spPr>
          <p:txBody>
            <a:bodyPr wrap="none" lIns="108000" tIns="108000" rIns="108000" bIns="108000" anchor="ctr">
              <a:noAutofit/>
            </a:bodyPr>
            <a:lstStyle/>
            <a:p>
              <a:pPr algn="ctr"/>
              <a:r>
                <a:rPr lang="en-GB" b="1" dirty="0"/>
                <a:t>No. 1 represents   . Moving backwards by    will put you onto   .</a:t>
              </a:r>
            </a:p>
          </p:txBody>
        </p:sp>
        <p:grpSp>
          <p:nvGrpSpPr>
            <p:cNvPr id="80" name="Group 79">
              <a:extLst>
                <a:ext uri="{FF2B5EF4-FFF2-40B4-BE49-F238E27FC236}">
                  <a16:creationId xmlns:a16="http://schemas.microsoft.com/office/drawing/2014/main" id="{4E3CBD92-D639-4DF6-95BC-00042967200D}"/>
                </a:ext>
              </a:extLst>
            </p:cNvPr>
            <p:cNvGrpSpPr/>
            <p:nvPr/>
          </p:nvGrpSpPr>
          <p:grpSpPr>
            <a:xfrm>
              <a:off x="3157605" y="2699628"/>
              <a:ext cx="302858" cy="584775"/>
              <a:chOff x="2082086" y="4671565"/>
              <a:chExt cx="302858" cy="584775"/>
            </a:xfrm>
          </p:grpSpPr>
          <p:sp>
            <p:nvSpPr>
              <p:cNvPr id="81" name="Rectangle 80">
                <a:extLst>
                  <a:ext uri="{FF2B5EF4-FFF2-40B4-BE49-F238E27FC236}">
                    <a16:creationId xmlns:a16="http://schemas.microsoft.com/office/drawing/2014/main" id="{50498F1D-A57E-4EA3-BA30-DEF62321CA36}"/>
                  </a:ext>
                </a:extLst>
              </p:cNvPr>
              <p:cNvSpPr/>
              <p:nvPr/>
            </p:nvSpPr>
            <p:spPr>
              <a:xfrm>
                <a:off x="2082086" y="4671565"/>
                <a:ext cx="302858" cy="584775"/>
              </a:xfrm>
              <a:prstGeom prst="rect">
                <a:avLst/>
              </a:prstGeom>
            </p:spPr>
            <p:txBody>
              <a:bodyPr wrap="square">
                <a:spAutoFit/>
              </a:bodyPr>
              <a:lstStyle/>
              <a:p>
                <a:pPr algn="ctr"/>
                <a:r>
                  <a:rPr lang="en-GB" sz="1600" b="1" dirty="0"/>
                  <a:t>6</a:t>
                </a:r>
              </a:p>
              <a:p>
                <a:pPr algn="ctr"/>
                <a:r>
                  <a:rPr lang="en-GB" sz="1600" b="1" dirty="0"/>
                  <a:t>6</a:t>
                </a:r>
              </a:p>
            </p:txBody>
          </p:sp>
          <p:cxnSp>
            <p:nvCxnSpPr>
              <p:cNvPr id="83" name="Straight Connector 82">
                <a:extLst>
                  <a:ext uri="{FF2B5EF4-FFF2-40B4-BE49-F238E27FC236}">
                    <a16:creationId xmlns:a16="http://schemas.microsoft.com/office/drawing/2014/main" id="{BF3892D6-8E81-4296-ADA1-D0A2CC0DAAC1}"/>
                  </a:ext>
                </a:extLst>
              </p:cNvPr>
              <p:cNvCxnSpPr>
                <a:cxnSpLocks/>
              </p:cNvCxnSpPr>
              <p:nvPr/>
            </p:nvCxnSpPr>
            <p:spPr>
              <a:xfrm>
                <a:off x="2161616" y="4966155"/>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C6F13646-D248-4B92-B053-3B079C1AB572}"/>
                </a:ext>
              </a:extLst>
            </p:cNvPr>
            <p:cNvGrpSpPr/>
            <p:nvPr/>
          </p:nvGrpSpPr>
          <p:grpSpPr>
            <a:xfrm>
              <a:off x="5786081" y="2699628"/>
              <a:ext cx="302858" cy="584775"/>
              <a:chOff x="2063036" y="4671565"/>
              <a:chExt cx="302858" cy="584775"/>
            </a:xfrm>
          </p:grpSpPr>
          <p:sp>
            <p:nvSpPr>
              <p:cNvPr id="89" name="Rectangle 88">
                <a:extLst>
                  <a:ext uri="{FF2B5EF4-FFF2-40B4-BE49-F238E27FC236}">
                    <a16:creationId xmlns:a16="http://schemas.microsoft.com/office/drawing/2014/main" id="{49DAFE0F-1615-4FC5-A087-3E51EF06675E}"/>
                  </a:ext>
                </a:extLst>
              </p:cNvPr>
              <p:cNvSpPr/>
              <p:nvPr/>
            </p:nvSpPr>
            <p:spPr>
              <a:xfrm>
                <a:off x="2063036" y="4671565"/>
                <a:ext cx="302858" cy="584775"/>
              </a:xfrm>
              <a:prstGeom prst="rect">
                <a:avLst/>
              </a:prstGeom>
            </p:spPr>
            <p:txBody>
              <a:bodyPr wrap="square">
                <a:spAutoFit/>
              </a:bodyPr>
              <a:lstStyle/>
              <a:p>
                <a:pPr algn="ctr"/>
                <a:r>
                  <a:rPr lang="en-GB" sz="1600" b="1" dirty="0"/>
                  <a:t>1</a:t>
                </a:r>
              </a:p>
              <a:p>
                <a:pPr algn="ctr"/>
                <a:r>
                  <a:rPr lang="en-GB" sz="1600" b="1" dirty="0"/>
                  <a:t>6</a:t>
                </a:r>
              </a:p>
            </p:txBody>
          </p:sp>
          <p:cxnSp>
            <p:nvCxnSpPr>
              <p:cNvPr id="90" name="Straight Connector 89">
                <a:extLst>
                  <a:ext uri="{FF2B5EF4-FFF2-40B4-BE49-F238E27FC236}">
                    <a16:creationId xmlns:a16="http://schemas.microsoft.com/office/drawing/2014/main" id="{A0C80D09-21E9-4659-A16D-407982271EE6}"/>
                  </a:ext>
                </a:extLst>
              </p:cNvPr>
              <p:cNvCxnSpPr>
                <a:cxnSpLocks/>
              </p:cNvCxnSpPr>
              <p:nvPr/>
            </p:nvCxnSpPr>
            <p:spPr>
              <a:xfrm>
                <a:off x="2142566" y="4966155"/>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F26939E2-9EA4-4DAE-9C4C-522359BE031E}"/>
                </a:ext>
              </a:extLst>
            </p:cNvPr>
            <p:cNvGrpSpPr/>
            <p:nvPr/>
          </p:nvGrpSpPr>
          <p:grpSpPr>
            <a:xfrm>
              <a:off x="7838493" y="2699628"/>
              <a:ext cx="302858" cy="584775"/>
              <a:chOff x="2063036" y="4671565"/>
              <a:chExt cx="302858" cy="584775"/>
            </a:xfrm>
          </p:grpSpPr>
          <p:sp>
            <p:nvSpPr>
              <p:cNvPr id="92" name="Rectangle 91">
                <a:extLst>
                  <a:ext uri="{FF2B5EF4-FFF2-40B4-BE49-F238E27FC236}">
                    <a16:creationId xmlns:a16="http://schemas.microsoft.com/office/drawing/2014/main" id="{ADD8D453-3311-485F-862E-A160D7532E9C}"/>
                  </a:ext>
                </a:extLst>
              </p:cNvPr>
              <p:cNvSpPr/>
              <p:nvPr/>
            </p:nvSpPr>
            <p:spPr>
              <a:xfrm>
                <a:off x="2063036" y="4671565"/>
                <a:ext cx="302858" cy="584775"/>
              </a:xfrm>
              <a:prstGeom prst="rect">
                <a:avLst/>
              </a:prstGeom>
            </p:spPr>
            <p:txBody>
              <a:bodyPr wrap="square">
                <a:spAutoFit/>
              </a:bodyPr>
              <a:lstStyle/>
              <a:p>
                <a:pPr algn="ctr"/>
                <a:r>
                  <a:rPr lang="en-GB" sz="1600" b="1" dirty="0"/>
                  <a:t>5</a:t>
                </a:r>
              </a:p>
              <a:p>
                <a:pPr algn="ctr"/>
                <a:r>
                  <a:rPr lang="en-GB" sz="1600" b="1" dirty="0"/>
                  <a:t>6</a:t>
                </a:r>
              </a:p>
            </p:txBody>
          </p:sp>
          <p:cxnSp>
            <p:nvCxnSpPr>
              <p:cNvPr id="93" name="Straight Connector 92">
                <a:extLst>
                  <a:ext uri="{FF2B5EF4-FFF2-40B4-BE49-F238E27FC236}">
                    <a16:creationId xmlns:a16="http://schemas.microsoft.com/office/drawing/2014/main" id="{3BD4A00E-2C64-4DF2-87D9-4E73C062BA36}"/>
                  </a:ext>
                </a:extLst>
              </p:cNvPr>
              <p:cNvCxnSpPr>
                <a:cxnSpLocks/>
              </p:cNvCxnSpPr>
              <p:nvPr/>
            </p:nvCxnSpPr>
            <p:spPr>
              <a:xfrm>
                <a:off x="2142566" y="4966155"/>
                <a:ext cx="1437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766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1.11111E-6 1.48148E-6 L 0.04913 1.48148E-6 " pathEditMode="relative" rAng="0" ptsTypes="AA">
                                      <p:cBhvr>
                                        <p:cTn id="11" dur="1000" fill="hold"/>
                                        <p:tgtEl>
                                          <p:spTgt spid="24"/>
                                        </p:tgtEl>
                                        <p:attrNameLst>
                                          <p:attrName>ppt_x</p:attrName>
                                          <p:attrName>ppt_y</p:attrName>
                                        </p:attrNameLst>
                                      </p:cBhvr>
                                      <p:rCtr x="2448" y="0"/>
                                    </p:animMotion>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34"/>
                                        </p:tgtEl>
                                        <p:attrNameLst>
                                          <p:attrName>style.visibility</p:attrName>
                                        </p:attrNameLst>
                                      </p:cBhvr>
                                      <p:to>
                                        <p:strVal val="visible"/>
                                      </p:to>
                                    </p:set>
                                    <p:animEffect transition="in" filter="wipe(right)">
                                      <p:cBhvr>
                                        <p:cTn id="20" dur="500"/>
                                        <p:tgtEl>
                                          <p:spTgt spid="2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492</TotalTime>
  <Words>815</Words>
  <Application>Microsoft Office PowerPoint</Application>
  <PresentationFormat>On-screen Show (4:3)</PresentationFormat>
  <Paragraphs>219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Twinkl</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Tarjinder Momi</cp:lastModifiedBy>
  <cp:revision>288</cp:revision>
  <dcterms:created xsi:type="dcterms:W3CDTF">2020-03-16T10:49:47Z</dcterms:created>
  <dcterms:modified xsi:type="dcterms:W3CDTF">2020-03-20T09:53:52Z</dcterms:modified>
</cp:coreProperties>
</file>