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75" r:id="rId2"/>
    <p:sldId id="276" r:id="rId3"/>
    <p:sldId id="278" r:id="rId4"/>
    <p:sldId id="279" r:id="rId5"/>
    <p:sldId id="289" r:id="rId6"/>
    <p:sldId id="290" r:id="rId7"/>
    <p:sldId id="282" r:id="rId8"/>
    <p:sldId id="291" r:id="rId9"/>
    <p:sldId id="292" r:id="rId10"/>
    <p:sldId id="293" r:id="rId11"/>
    <p:sldId id="284" r:id="rId12"/>
    <p:sldId id="294" r:id="rId13"/>
    <p:sldId id="288" r:id="rId14"/>
    <p:sldId id="277" r:id="rId15"/>
    <p:sldId id="286" r:id="rId16"/>
  </p:sldIdLst>
  <p:sldSz cx="9144000" cy="6858000" type="screen4x3"/>
  <p:notesSz cx="6858000" cy="9144000"/>
  <p:embeddedFontLst>
    <p:embeddedFont>
      <p:font typeface="Roboto" panose="02000000000000000000" pitchFamily="2" charset="0"/>
      <p:regular r:id="rId19"/>
      <p:bold r:id="rId20"/>
      <p:italic r:id="rId21"/>
      <p:boldItalic r:id="rId22"/>
    </p:embeddedFont>
    <p:embeddedFont>
      <p:font typeface="Twinkl" pitchFamily="2" charset="0"/>
      <p:regular r:id="rId23"/>
      <p:bold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9CCD"/>
    <a:srgbClr val="0079C3"/>
    <a:srgbClr val="689429"/>
    <a:srgbClr val="AFDEF9"/>
    <a:srgbClr val="EDBCD9"/>
    <a:srgbClr val="CFB6D8"/>
    <a:srgbClr val="11743A"/>
    <a:srgbClr val="009640"/>
    <a:srgbClr val="87BD31"/>
    <a:srgbClr val="FFE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948" y="108"/>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pring-block-5-fractions-year-3-white-rose-maths-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winkl.co.uk/resources/planit-maths-primary-teaching-resources-year-3/planit-maths-primary-teaching-resources-year-3-number---fractions/planit-maths-primary-teaching-resources-year-3-number---fractions-count-up-and-down-in-tenths-recognise-that-tenths-arise-from-dividing-an-object-into-10-equal-parts-and-in-dividing-one-digit-numbers-or-quantities-by-10" TargetMode="Externa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pring-block-5-fractions-year-3-white-rose-maths-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397137" y="5518792"/>
            <a:ext cx="1098957" cy="1098957"/>
          </a:xfrm>
          <a:prstGeom prst="rect">
            <a:avLst/>
          </a:prstGeom>
          <a:solidFill>
            <a:srgbClr val="18A0DB">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40903"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1039277"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sp>
        <p:nvSpPr>
          <p:cNvPr id="10" name="Rectangle 9"/>
          <p:cNvSpPr/>
          <p:nvPr/>
        </p:nvSpPr>
        <p:spPr>
          <a:xfrm>
            <a:off x="1484851"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148485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ular Callout 1"/>
          <p:cNvSpPr/>
          <p:nvPr/>
        </p:nvSpPr>
        <p:spPr>
          <a:xfrm>
            <a:off x="4068663" y="1619075"/>
            <a:ext cx="2827658" cy="1191237"/>
          </a:xfrm>
          <a:prstGeom prst="wedgeRectCallout">
            <a:avLst>
              <a:gd name="adj1" fmla="val -57356"/>
              <a:gd name="adj2" fmla="val 26825"/>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rPr>
              <a:t>My fraction is    less than a whole.</a:t>
            </a:r>
          </a:p>
        </p:txBody>
      </p:sp>
      <p:grpSp>
        <p:nvGrpSpPr>
          <p:cNvPr id="6" name="Group 5"/>
          <p:cNvGrpSpPr/>
          <p:nvPr/>
        </p:nvGrpSpPr>
        <p:grpSpPr>
          <a:xfrm>
            <a:off x="1491286" y="4243008"/>
            <a:ext cx="750527" cy="1446550"/>
            <a:chOff x="1588831" y="5207751"/>
            <a:chExt cx="361549" cy="696843"/>
          </a:xfrm>
        </p:grpSpPr>
        <p:sp>
          <p:nvSpPr>
            <p:cNvPr id="32" name="Rectangle 31"/>
            <p:cNvSpPr/>
            <p:nvPr/>
          </p:nvSpPr>
          <p:spPr>
            <a:xfrm>
              <a:off x="1588831" y="5207751"/>
              <a:ext cx="361549" cy="696843"/>
            </a:xfrm>
            <a:prstGeom prst="rect">
              <a:avLst/>
            </a:prstGeom>
          </p:spPr>
          <p:txBody>
            <a:bodyPr wrap="none">
              <a:spAutoFit/>
            </a:bodyPr>
            <a:lstStyle/>
            <a:p>
              <a:pPr algn="ctr"/>
              <a:r>
                <a:rPr lang="en-GB" sz="4400" dirty="0"/>
                <a:t>3</a:t>
              </a:r>
              <a:br>
                <a:rPr lang="en-GB" sz="4400" dirty="0"/>
              </a:br>
              <a:r>
                <a:rPr lang="en-GB" sz="4400" dirty="0"/>
                <a:t>10</a:t>
              </a:r>
            </a:p>
          </p:txBody>
        </p:sp>
        <p:cxnSp>
          <p:nvCxnSpPr>
            <p:cNvPr id="33" name="Straight Connector 32"/>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942581"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p:nvGrpSpPr>
        <p:grpSpPr>
          <a:xfrm>
            <a:off x="3292964" y="4243008"/>
            <a:ext cx="750527" cy="1446550"/>
            <a:chOff x="1588831" y="5207751"/>
            <a:chExt cx="361549" cy="696843"/>
          </a:xfrm>
        </p:grpSpPr>
        <p:sp>
          <p:nvSpPr>
            <p:cNvPr id="36" name="Rectangle 35"/>
            <p:cNvSpPr/>
            <p:nvPr/>
          </p:nvSpPr>
          <p:spPr>
            <a:xfrm>
              <a:off x="1588831" y="5207751"/>
              <a:ext cx="361549" cy="696843"/>
            </a:xfrm>
            <a:prstGeom prst="rect">
              <a:avLst/>
            </a:prstGeom>
          </p:spPr>
          <p:txBody>
            <a:bodyPr wrap="none">
              <a:spAutoFit/>
            </a:bodyPr>
            <a:lstStyle/>
            <a:p>
              <a:pPr algn="ctr"/>
              <a:r>
                <a:rPr lang="en-GB" sz="4400" dirty="0"/>
                <a:t>5</a:t>
              </a:r>
              <a:br>
                <a:rPr lang="en-GB" sz="4400" dirty="0"/>
              </a:br>
              <a:r>
                <a:rPr lang="en-GB" sz="4400" dirty="0"/>
                <a:t>10</a:t>
              </a:r>
            </a:p>
          </p:txBody>
        </p:sp>
        <p:cxnSp>
          <p:nvCxnSpPr>
            <p:cNvPr id="37" name="Straight Connector 36"/>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4744259"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a:off x="5094642" y="4243008"/>
            <a:ext cx="750527" cy="1446550"/>
            <a:chOff x="1588831" y="5207751"/>
            <a:chExt cx="361549" cy="696843"/>
          </a:xfrm>
        </p:grpSpPr>
        <p:sp>
          <p:nvSpPr>
            <p:cNvPr id="40" name="Rectangle 39"/>
            <p:cNvSpPr/>
            <p:nvPr/>
          </p:nvSpPr>
          <p:spPr>
            <a:xfrm>
              <a:off x="1588831" y="5207751"/>
              <a:ext cx="361549" cy="696843"/>
            </a:xfrm>
            <a:prstGeom prst="rect">
              <a:avLst/>
            </a:prstGeom>
          </p:spPr>
          <p:txBody>
            <a:bodyPr wrap="none">
              <a:spAutoFit/>
            </a:bodyPr>
            <a:lstStyle/>
            <a:p>
              <a:pPr algn="ctr"/>
              <a:r>
                <a:rPr lang="en-GB" sz="4400" dirty="0"/>
                <a:t>7</a:t>
              </a:r>
              <a:br>
                <a:rPr lang="en-GB" sz="4400" dirty="0"/>
              </a:br>
              <a:r>
                <a:rPr lang="en-GB" sz="4400" dirty="0"/>
                <a:t>10</a:t>
              </a:r>
            </a:p>
          </p:txBody>
        </p:sp>
        <p:cxnSp>
          <p:nvCxnSpPr>
            <p:cNvPr id="41" name="Straight Connector 40"/>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6545937"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6896320" y="4243008"/>
            <a:ext cx="750527" cy="1446550"/>
            <a:chOff x="1588831" y="5207751"/>
            <a:chExt cx="361549" cy="696843"/>
          </a:xfrm>
        </p:grpSpPr>
        <p:sp>
          <p:nvSpPr>
            <p:cNvPr id="44" name="Rectangle 43"/>
            <p:cNvSpPr/>
            <p:nvPr/>
          </p:nvSpPr>
          <p:spPr>
            <a:xfrm>
              <a:off x="1588831" y="5207751"/>
              <a:ext cx="361549" cy="696843"/>
            </a:xfrm>
            <a:prstGeom prst="rect">
              <a:avLst/>
            </a:prstGeom>
          </p:spPr>
          <p:txBody>
            <a:bodyPr wrap="none">
              <a:spAutoFit/>
            </a:bodyPr>
            <a:lstStyle/>
            <a:p>
              <a:pPr algn="ctr"/>
              <a:r>
                <a:rPr lang="en-GB" sz="4400" dirty="0"/>
                <a:t>9</a:t>
              </a:r>
              <a:br>
                <a:rPr lang="en-GB" sz="4400" dirty="0"/>
              </a:br>
              <a:r>
                <a:rPr lang="en-GB" sz="4400" dirty="0"/>
                <a:t>10</a:t>
              </a:r>
            </a:p>
          </p:txBody>
        </p:sp>
        <p:cxnSp>
          <p:nvCxnSpPr>
            <p:cNvPr id="45" name="Straight Connector 44"/>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5575019" y="1833128"/>
            <a:ext cx="340157" cy="461665"/>
          </a:xfrm>
          <a:prstGeom prst="rect">
            <a:avLst/>
          </a:prstGeom>
        </p:spPr>
        <p:txBody>
          <a:bodyPr wrap="none">
            <a:spAutoFit/>
          </a:bodyPr>
          <a:lstStyle/>
          <a:p>
            <a:pPr algn="ctr"/>
            <a:r>
              <a:rPr lang="en-GB" sz="1200" dirty="0"/>
              <a:t>3</a:t>
            </a:r>
            <a:br>
              <a:rPr lang="en-GB" sz="1200" dirty="0"/>
            </a:br>
            <a:r>
              <a:rPr lang="en-GB" sz="1200" dirty="0"/>
              <a:t>10</a:t>
            </a:r>
          </a:p>
        </p:txBody>
      </p:sp>
      <p:cxnSp>
        <p:nvCxnSpPr>
          <p:cNvPr id="25" name="Straight Connector 24"/>
          <p:cNvCxnSpPr/>
          <p:nvPr/>
        </p:nvCxnSpPr>
        <p:spPr>
          <a:xfrm>
            <a:off x="5691365" y="2063960"/>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73303"/>
          <a:stretch/>
        </p:blipFill>
        <p:spPr>
          <a:xfrm flipH="1">
            <a:off x="855131" y="1194159"/>
            <a:ext cx="2861191" cy="2255324"/>
          </a:xfrm>
          <a:prstGeom prst="rect">
            <a:avLst/>
          </a:prstGeom>
        </p:spPr>
      </p:pic>
    </p:spTree>
    <p:extLst>
      <p:ext uri="{BB962C8B-B14F-4D97-AF65-F5344CB8AC3E}">
        <p14:creationId xmlns:p14="http://schemas.microsoft.com/office/powerpoint/2010/main" val="36523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38"/>
                                        </p:tgtEl>
                                        <p:attrNameLst>
                                          <p:attrName>stroke.color</p:attrName>
                                        </p:attrNameLst>
                                      </p:cBhvr>
                                      <p:to>
                                        <a:srgbClr val="689429"/>
                                      </p:to>
                                    </p:animClr>
                                    <p:set>
                                      <p:cBhvr>
                                        <p:cTn id="7" dur="1000" fill="hold"/>
                                        <p:tgtEl>
                                          <p:spTgt spid="38"/>
                                        </p:tgtEl>
                                        <p:attrNameLst>
                                          <p:attrName>stroke.on</p:attrName>
                                        </p:attrNameLst>
                                      </p:cBhvr>
                                      <p:to>
                                        <p:strVal val="true"/>
                                      </p:to>
                                    </p:set>
                                  </p:childTnLst>
                                </p:cTn>
                              </p:par>
                              <p:par>
                                <p:cTn id="8" presetID="1" presetClass="emph" presetSubtype="2" fill="hold" nodeType="withEffect">
                                  <p:stCondLst>
                                    <p:cond delay="0"/>
                                  </p:stCondLst>
                                  <p:childTnLst>
                                    <p:animClr clrSpc="rgb" dir="cw">
                                      <p:cBhvr>
                                        <p:cTn id="9" dur="1000" fill="hold"/>
                                        <p:tgtEl>
                                          <p:spTgt spid="38"/>
                                        </p:tgtEl>
                                        <p:attrNameLst>
                                          <p:attrName>fillcolor</p:attrName>
                                        </p:attrNameLst>
                                      </p:cBhvr>
                                      <p:to>
                                        <a:srgbClr val="AED289"/>
                                      </p:to>
                                    </p:animClr>
                                    <p:set>
                                      <p:cBhvr>
                                        <p:cTn id="10" dur="1000" fill="hold"/>
                                        <p:tgtEl>
                                          <p:spTgt spid="38"/>
                                        </p:tgtEl>
                                        <p:attrNameLst>
                                          <p:attrName>fill.type</p:attrName>
                                        </p:attrNameLst>
                                      </p:cBhvr>
                                      <p:to>
                                        <p:strVal val="solid"/>
                                      </p:to>
                                    </p:set>
                                    <p:set>
                                      <p:cBhvr>
                                        <p:cTn id="11" dur="1000" fill="hold"/>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574" y="702863"/>
            <a:ext cx="1005721"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145129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145129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5650" y="1394213"/>
            <a:ext cx="7632700" cy="495108"/>
          </a:xfrm>
          <a:prstGeom prst="rect">
            <a:avLst/>
          </a:prstGeom>
          <a:solidFill>
            <a:srgbClr val="AFDEF9"/>
          </a:solidFill>
          <a:ln w="28575">
            <a:noFill/>
          </a:ln>
        </p:spPr>
        <p:txBody>
          <a:bodyPr wrap="square" lIns="108000" tIns="108000" rIns="108000" bIns="108000" rtlCol="0">
            <a:spAutoFit/>
          </a:bodyPr>
          <a:lstStyle/>
          <a:p>
            <a:pPr algn="ctr"/>
            <a:r>
              <a:rPr lang="en-GB" dirty="0"/>
              <a:t>There are 10 outfield footballers in a team. </a:t>
            </a:r>
          </a:p>
        </p:txBody>
      </p:sp>
      <p:sp>
        <p:nvSpPr>
          <p:cNvPr id="10" name="TextBox 9"/>
          <p:cNvSpPr txBox="1"/>
          <p:nvPr/>
        </p:nvSpPr>
        <p:spPr>
          <a:xfrm>
            <a:off x="755650" y="4448087"/>
            <a:ext cx="7632700" cy="1049106"/>
          </a:xfrm>
          <a:prstGeom prst="rect">
            <a:avLst/>
          </a:prstGeom>
          <a:solidFill>
            <a:srgbClr val="AFDEF9"/>
          </a:solidFill>
          <a:ln w="28575">
            <a:noFill/>
          </a:ln>
        </p:spPr>
        <p:txBody>
          <a:bodyPr wrap="square" lIns="108000" tIns="108000" rIns="108000" bIns="108000" rtlCol="0">
            <a:spAutoFit/>
          </a:bodyPr>
          <a:lstStyle/>
          <a:p>
            <a:r>
              <a:rPr lang="en-GB" dirty="0"/>
              <a:t>After the match, Gary interviewed half of the team but</a:t>
            </a:r>
            <a:br>
              <a:rPr lang="en-GB" dirty="0"/>
            </a:br>
            <a:r>
              <a:rPr lang="en-GB" dirty="0"/>
              <a:t>they were all players from the same two positions.</a:t>
            </a:r>
          </a:p>
          <a:p>
            <a:r>
              <a:rPr lang="en-GB" dirty="0"/>
              <a:t>Which players might have been interviewed.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389" y="1748479"/>
            <a:ext cx="1957616" cy="3748714"/>
          </a:xfrm>
          <a:prstGeom prst="rect">
            <a:avLst/>
          </a:prstGeom>
        </p:spPr>
      </p:pic>
      <p:sp>
        <p:nvSpPr>
          <p:cNvPr id="3" name="Rectangle 2"/>
          <p:cNvSpPr/>
          <p:nvPr/>
        </p:nvSpPr>
        <p:spPr>
          <a:xfrm>
            <a:off x="755650" y="2038525"/>
            <a:ext cx="3682126" cy="461394"/>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of the team played in defence.</a:t>
            </a:r>
          </a:p>
        </p:txBody>
      </p:sp>
      <p:sp>
        <p:nvSpPr>
          <p:cNvPr id="11" name="Rectangle 10"/>
          <p:cNvSpPr/>
          <p:nvPr/>
        </p:nvSpPr>
        <p:spPr>
          <a:xfrm>
            <a:off x="751648" y="2649123"/>
            <a:ext cx="4684417" cy="461394"/>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of the team played in central midfield.</a:t>
            </a:r>
          </a:p>
        </p:txBody>
      </p:sp>
      <p:sp>
        <p:nvSpPr>
          <p:cNvPr id="12" name="Rectangle 11"/>
          <p:cNvSpPr/>
          <p:nvPr/>
        </p:nvSpPr>
        <p:spPr>
          <a:xfrm>
            <a:off x="747648" y="3259721"/>
            <a:ext cx="4403192" cy="461394"/>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of the team played attacking midfield.</a:t>
            </a:r>
          </a:p>
        </p:txBody>
      </p:sp>
      <p:sp>
        <p:nvSpPr>
          <p:cNvPr id="13" name="Rectangle 12"/>
          <p:cNvSpPr/>
          <p:nvPr/>
        </p:nvSpPr>
        <p:spPr>
          <a:xfrm>
            <a:off x="743646" y="3870319"/>
            <a:ext cx="4927311" cy="461394"/>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of the team played in the striker’s position.</a:t>
            </a:r>
          </a:p>
        </p:txBody>
      </p:sp>
      <p:grpSp>
        <p:nvGrpSpPr>
          <p:cNvPr id="4" name="Group 3"/>
          <p:cNvGrpSpPr/>
          <p:nvPr/>
        </p:nvGrpSpPr>
        <p:grpSpPr>
          <a:xfrm>
            <a:off x="818461" y="2048735"/>
            <a:ext cx="340157" cy="461665"/>
            <a:chOff x="818461" y="2048735"/>
            <a:chExt cx="340157" cy="461665"/>
          </a:xfrm>
        </p:grpSpPr>
        <p:sp>
          <p:nvSpPr>
            <p:cNvPr id="14" name="Rectangle 13"/>
            <p:cNvSpPr/>
            <p:nvPr/>
          </p:nvSpPr>
          <p:spPr>
            <a:xfrm>
              <a:off x="818461" y="2048735"/>
              <a:ext cx="340157" cy="461665"/>
            </a:xfrm>
            <a:prstGeom prst="rect">
              <a:avLst/>
            </a:prstGeom>
          </p:spPr>
          <p:txBody>
            <a:bodyPr wrap="none">
              <a:spAutoFit/>
            </a:bodyPr>
            <a:lstStyle/>
            <a:p>
              <a:pPr algn="ctr"/>
              <a:r>
                <a:rPr lang="en-GB" sz="1200" dirty="0"/>
                <a:t>3</a:t>
              </a:r>
              <a:br>
                <a:rPr lang="en-GB" sz="1200" dirty="0"/>
              </a:br>
              <a:r>
                <a:rPr lang="en-GB" sz="1200" dirty="0"/>
                <a:t>10</a:t>
              </a:r>
            </a:p>
          </p:txBody>
        </p:sp>
        <p:cxnSp>
          <p:nvCxnSpPr>
            <p:cNvPr id="15" name="Straight Connector 14"/>
            <p:cNvCxnSpPr/>
            <p:nvPr/>
          </p:nvCxnSpPr>
          <p:spPr>
            <a:xfrm>
              <a:off x="934807" y="2279567"/>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818459" y="2671255"/>
            <a:ext cx="340157" cy="461665"/>
            <a:chOff x="818461" y="2048735"/>
            <a:chExt cx="340157" cy="461665"/>
          </a:xfrm>
        </p:grpSpPr>
        <p:sp>
          <p:nvSpPr>
            <p:cNvPr id="18" name="Rectangle 17"/>
            <p:cNvSpPr/>
            <p:nvPr/>
          </p:nvSpPr>
          <p:spPr>
            <a:xfrm>
              <a:off x="818461" y="2048735"/>
              <a:ext cx="340157" cy="461665"/>
            </a:xfrm>
            <a:prstGeom prst="rect">
              <a:avLst/>
            </a:prstGeom>
          </p:spPr>
          <p:txBody>
            <a:bodyPr wrap="none">
              <a:spAutoFit/>
            </a:bodyPr>
            <a:lstStyle/>
            <a:p>
              <a:pPr algn="ctr"/>
              <a:r>
                <a:rPr lang="en-GB" sz="1200" dirty="0"/>
                <a:t>4</a:t>
              </a:r>
              <a:br>
                <a:rPr lang="en-GB" sz="1200" dirty="0"/>
              </a:br>
              <a:r>
                <a:rPr lang="en-GB" sz="1200" dirty="0"/>
                <a:t>10</a:t>
              </a:r>
            </a:p>
          </p:txBody>
        </p:sp>
        <p:cxnSp>
          <p:nvCxnSpPr>
            <p:cNvPr id="19" name="Straight Connector 18"/>
            <p:cNvCxnSpPr/>
            <p:nvPr/>
          </p:nvCxnSpPr>
          <p:spPr>
            <a:xfrm>
              <a:off x="934807" y="2279567"/>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818457" y="3259585"/>
            <a:ext cx="340157" cy="461665"/>
            <a:chOff x="818461" y="2048735"/>
            <a:chExt cx="340157" cy="461665"/>
          </a:xfrm>
        </p:grpSpPr>
        <p:sp>
          <p:nvSpPr>
            <p:cNvPr id="21" name="Rectangle 20"/>
            <p:cNvSpPr/>
            <p:nvPr/>
          </p:nvSpPr>
          <p:spPr>
            <a:xfrm>
              <a:off x="818461" y="2048735"/>
              <a:ext cx="340157" cy="461665"/>
            </a:xfrm>
            <a:prstGeom prst="rect">
              <a:avLst/>
            </a:prstGeom>
          </p:spPr>
          <p:txBody>
            <a:bodyPr wrap="none">
              <a:spAutoFit/>
            </a:bodyPr>
            <a:lstStyle/>
            <a:p>
              <a:pPr algn="ctr"/>
              <a:r>
                <a:rPr lang="en-GB" sz="1200" dirty="0"/>
                <a:t>2</a:t>
              </a:r>
              <a:br>
                <a:rPr lang="en-GB" sz="1200" dirty="0"/>
              </a:br>
              <a:r>
                <a:rPr lang="en-GB" sz="1200" dirty="0"/>
                <a:t>10</a:t>
              </a:r>
            </a:p>
          </p:txBody>
        </p:sp>
        <p:cxnSp>
          <p:nvCxnSpPr>
            <p:cNvPr id="22" name="Straight Connector 21"/>
            <p:cNvCxnSpPr/>
            <p:nvPr/>
          </p:nvCxnSpPr>
          <p:spPr>
            <a:xfrm>
              <a:off x="934807" y="2279567"/>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818457" y="3863869"/>
            <a:ext cx="340157" cy="461665"/>
            <a:chOff x="818461" y="2048735"/>
            <a:chExt cx="340157" cy="461665"/>
          </a:xfrm>
        </p:grpSpPr>
        <p:sp>
          <p:nvSpPr>
            <p:cNvPr id="24" name="Rectangle 23"/>
            <p:cNvSpPr/>
            <p:nvPr/>
          </p:nvSpPr>
          <p:spPr>
            <a:xfrm>
              <a:off x="818461" y="2048735"/>
              <a:ext cx="340157" cy="461665"/>
            </a:xfrm>
            <a:prstGeom prst="rect">
              <a:avLst/>
            </a:prstGeom>
          </p:spPr>
          <p:txBody>
            <a:bodyPr wrap="none">
              <a:spAutoFit/>
            </a:bodyPr>
            <a:lstStyle/>
            <a:p>
              <a:pPr algn="ctr"/>
              <a:r>
                <a:rPr lang="en-GB" sz="1200" dirty="0"/>
                <a:t>1</a:t>
              </a:r>
              <a:br>
                <a:rPr lang="en-GB" sz="1200" dirty="0"/>
              </a:br>
              <a:r>
                <a:rPr lang="en-GB" sz="1200" dirty="0"/>
                <a:t>10</a:t>
              </a:r>
            </a:p>
          </p:txBody>
        </p:sp>
        <p:cxnSp>
          <p:nvCxnSpPr>
            <p:cNvPr id="25" name="Straight Connector 24"/>
            <p:cNvCxnSpPr/>
            <p:nvPr/>
          </p:nvCxnSpPr>
          <p:spPr>
            <a:xfrm>
              <a:off x="934807" y="2279567"/>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755650" y="5597717"/>
            <a:ext cx="7632700" cy="495108"/>
            <a:chOff x="755650" y="5597717"/>
            <a:chExt cx="7632700" cy="495108"/>
          </a:xfrm>
        </p:grpSpPr>
        <p:sp>
          <p:nvSpPr>
            <p:cNvPr id="7" name="TextBox 6"/>
            <p:cNvSpPr txBox="1"/>
            <p:nvPr/>
          </p:nvSpPr>
          <p:spPr>
            <a:xfrm>
              <a:off x="755650" y="5597717"/>
              <a:ext cx="7632700" cy="495108"/>
            </a:xfrm>
            <a:prstGeom prst="rect">
              <a:avLst/>
            </a:prstGeom>
            <a:solidFill>
              <a:schemeClr val="bg1"/>
            </a:solidFill>
            <a:ln w="28575">
              <a:solidFill>
                <a:srgbClr val="689429"/>
              </a:solidFill>
            </a:ln>
          </p:spPr>
          <p:txBody>
            <a:bodyPr wrap="square" lIns="108000" tIns="108000" rIns="108000" bIns="108000" rtlCol="0">
              <a:spAutoFit/>
            </a:bodyPr>
            <a:lstStyle/>
            <a:p>
              <a:r>
                <a:rPr lang="en-GB" dirty="0"/>
                <a:t>defence and attacking midfield =           central midfield and striker =</a:t>
              </a:r>
            </a:p>
          </p:txBody>
        </p:sp>
        <p:grpSp>
          <p:nvGrpSpPr>
            <p:cNvPr id="26" name="Group 25"/>
            <p:cNvGrpSpPr/>
            <p:nvPr/>
          </p:nvGrpSpPr>
          <p:grpSpPr>
            <a:xfrm>
              <a:off x="4177118" y="5597717"/>
              <a:ext cx="340157" cy="461665"/>
              <a:chOff x="818461" y="2048735"/>
              <a:chExt cx="340157" cy="461665"/>
            </a:xfrm>
          </p:grpSpPr>
          <p:sp>
            <p:nvSpPr>
              <p:cNvPr id="27" name="Rectangle 26"/>
              <p:cNvSpPr/>
              <p:nvPr/>
            </p:nvSpPr>
            <p:spPr>
              <a:xfrm>
                <a:off x="818461" y="2048735"/>
                <a:ext cx="340157" cy="461665"/>
              </a:xfrm>
              <a:prstGeom prst="rect">
                <a:avLst/>
              </a:prstGeom>
            </p:spPr>
            <p:txBody>
              <a:bodyPr wrap="none">
                <a:spAutoFit/>
              </a:bodyPr>
              <a:lstStyle/>
              <a:p>
                <a:pPr algn="ctr"/>
                <a:r>
                  <a:rPr lang="en-GB" sz="1200" dirty="0"/>
                  <a:t>5</a:t>
                </a:r>
                <a:br>
                  <a:rPr lang="en-GB" sz="1200" dirty="0"/>
                </a:br>
                <a:r>
                  <a:rPr lang="en-GB" sz="1200" dirty="0"/>
                  <a:t>10</a:t>
                </a:r>
              </a:p>
            </p:txBody>
          </p:sp>
          <p:cxnSp>
            <p:nvCxnSpPr>
              <p:cNvPr id="28" name="Straight Connector 27"/>
              <p:cNvCxnSpPr/>
              <p:nvPr/>
            </p:nvCxnSpPr>
            <p:spPr>
              <a:xfrm>
                <a:off x="934807" y="2279567"/>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7938743" y="5608524"/>
              <a:ext cx="340157" cy="461665"/>
              <a:chOff x="818461" y="2048735"/>
              <a:chExt cx="340157" cy="461665"/>
            </a:xfrm>
          </p:grpSpPr>
          <p:sp>
            <p:nvSpPr>
              <p:cNvPr id="30" name="Rectangle 29"/>
              <p:cNvSpPr/>
              <p:nvPr/>
            </p:nvSpPr>
            <p:spPr>
              <a:xfrm>
                <a:off x="818461" y="2048735"/>
                <a:ext cx="340157" cy="461665"/>
              </a:xfrm>
              <a:prstGeom prst="rect">
                <a:avLst/>
              </a:prstGeom>
            </p:spPr>
            <p:txBody>
              <a:bodyPr wrap="none">
                <a:spAutoFit/>
              </a:bodyPr>
              <a:lstStyle/>
              <a:p>
                <a:pPr algn="ctr"/>
                <a:r>
                  <a:rPr lang="en-GB" sz="1200" dirty="0"/>
                  <a:t>5</a:t>
                </a:r>
                <a:br>
                  <a:rPr lang="en-GB" sz="1200" dirty="0"/>
                </a:br>
                <a:r>
                  <a:rPr lang="en-GB" sz="1200" dirty="0"/>
                  <a:t>10</a:t>
                </a:r>
              </a:p>
            </p:txBody>
          </p:sp>
          <p:cxnSp>
            <p:nvCxnSpPr>
              <p:cNvPr id="31" name="Straight Connector 30"/>
              <p:cNvCxnSpPr/>
              <p:nvPr/>
            </p:nvCxnSpPr>
            <p:spPr>
              <a:xfrm>
                <a:off x="934807" y="2279567"/>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572000" y="2113176"/>
            <a:ext cx="3749879" cy="1077884"/>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45574" y="702863"/>
            <a:ext cx="1005721"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145129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145129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5650" y="1394213"/>
            <a:ext cx="7632700" cy="495108"/>
          </a:xfrm>
          <a:prstGeom prst="rect">
            <a:avLst/>
          </a:prstGeom>
          <a:solidFill>
            <a:srgbClr val="AFDEF9"/>
          </a:solidFill>
          <a:ln w="28575">
            <a:noFill/>
          </a:ln>
        </p:spPr>
        <p:txBody>
          <a:bodyPr wrap="square" lIns="108000" tIns="108000" rIns="108000" bIns="108000" rtlCol="0">
            <a:spAutoFit/>
          </a:bodyPr>
          <a:lstStyle/>
          <a:p>
            <a:pPr algn="ctr"/>
            <a:r>
              <a:rPr lang="en-GB" dirty="0"/>
              <a:t>Put these fractions into the part-whole model.</a:t>
            </a:r>
          </a:p>
        </p:txBody>
      </p:sp>
      <p:grpSp>
        <p:nvGrpSpPr>
          <p:cNvPr id="33" name="Group 32">
            <a:extLst>
              <a:ext uri="{FF2B5EF4-FFF2-40B4-BE49-F238E27FC236}">
                <a16:creationId xmlns:a16="http://schemas.microsoft.com/office/drawing/2014/main" id="{28BF4E1F-DD12-4B58-8A0F-BEC04D112A91}"/>
              </a:ext>
            </a:extLst>
          </p:cNvPr>
          <p:cNvGrpSpPr/>
          <p:nvPr/>
        </p:nvGrpSpPr>
        <p:grpSpPr>
          <a:xfrm>
            <a:off x="1303771" y="2225395"/>
            <a:ext cx="4140484" cy="3453952"/>
            <a:chOff x="371559" y="6215245"/>
            <a:chExt cx="2776332" cy="2315990"/>
          </a:xfrm>
        </p:grpSpPr>
        <p:sp>
          <p:nvSpPr>
            <p:cNvPr id="34" name="Oval 33">
              <a:extLst>
                <a:ext uri="{FF2B5EF4-FFF2-40B4-BE49-F238E27FC236}">
                  <a16:creationId xmlns:a16="http://schemas.microsoft.com/office/drawing/2014/main" id="{5492E694-7706-41E6-A72B-85D709DFEF52}"/>
                </a:ext>
              </a:extLst>
            </p:cNvPr>
            <p:cNvSpPr/>
            <p:nvPr/>
          </p:nvSpPr>
          <p:spPr>
            <a:xfrm>
              <a:off x="987564" y="6215245"/>
              <a:ext cx="673606" cy="645384"/>
            </a:xfrm>
            <a:prstGeom prst="ellipse">
              <a:avLst/>
            </a:prstGeom>
            <a:ln w="28575">
              <a:solidFill>
                <a:srgbClr val="9D9CC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900" dirty="0">
                <a:ln>
                  <a:solidFill>
                    <a:schemeClr val="tx1">
                      <a:lumMod val="95000"/>
                      <a:lumOff val="5000"/>
                    </a:schemeClr>
                  </a:solidFill>
                </a:ln>
              </a:endParaRPr>
            </a:p>
          </p:txBody>
        </p:sp>
        <p:cxnSp>
          <p:nvCxnSpPr>
            <p:cNvPr id="35" name="Straight Connector 34">
              <a:extLst>
                <a:ext uri="{FF2B5EF4-FFF2-40B4-BE49-F238E27FC236}">
                  <a16:creationId xmlns:a16="http://schemas.microsoft.com/office/drawing/2014/main" id="{0C224074-0B24-4D5D-8B1F-9A9F5E154109}"/>
                </a:ext>
              </a:extLst>
            </p:cNvPr>
            <p:cNvCxnSpPr>
              <a:cxnSpLocks/>
              <a:stCxn id="34" idx="5"/>
            </p:cNvCxnSpPr>
            <p:nvPr/>
          </p:nvCxnSpPr>
          <p:spPr>
            <a:xfrm>
              <a:off x="1562523" y="6766115"/>
              <a:ext cx="286768" cy="247336"/>
            </a:xfrm>
            <a:prstGeom prst="line">
              <a:avLst/>
            </a:prstGeom>
            <a:ln w="28575">
              <a:solidFill>
                <a:srgbClr val="0079C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39000B-039D-4A27-B60B-FF8E95DABABF}"/>
                </a:ext>
              </a:extLst>
            </p:cNvPr>
            <p:cNvCxnSpPr>
              <a:cxnSpLocks/>
            </p:cNvCxnSpPr>
            <p:nvPr/>
          </p:nvCxnSpPr>
          <p:spPr>
            <a:xfrm>
              <a:off x="2325603" y="7469807"/>
              <a:ext cx="487430" cy="416044"/>
            </a:xfrm>
            <a:prstGeom prst="line">
              <a:avLst/>
            </a:prstGeom>
            <a:ln w="28575">
              <a:solidFill>
                <a:srgbClr val="0079C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4C75B-DDA8-4D3C-80CE-1EB856C90DBB}"/>
                </a:ext>
              </a:extLst>
            </p:cNvPr>
            <p:cNvCxnSpPr>
              <a:cxnSpLocks/>
            </p:cNvCxnSpPr>
            <p:nvPr/>
          </p:nvCxnSpPr>
          <p:spPr>
            <a:xfrm flipH="1">
              <a:off x="868637" y="6761374"/>
              <a:ext cx="196808" cy="252077"/>
            </a:xfrm>
            <a:prstGeom prst="line">
              <a:avLst/>
            </a:prstGeom>
            <a:ln w="28575">
              <a:solidFill>
                <a:srgbClr val="0079C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F51BCD-199B-4E68-8E84-D8F6B8280BC2}"/>
                </a:ext>
              </a:extLst>
            </p:cNvPr>
            <p:cNvCxnSpPr>
              <a:cxnSpLocks/>
            </p:cNvCxnSpPr>
            <p:nvPr/>
          </p:nvCxnSpPr>
          <p:spPr>
            <a:xfrm flipH="1">
              <a:off x="1661170" y="7469807"/>
              <a:ext cx="188121" cy="456595"/>
            </a:xfrm>
            <a:prstGeom prst="line">
              <a:avLst/>
            </a:prstGeom>
            <a:ln w="28575">
              <a:solidFill>
                <a:srgbClr val="0079C3"/>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DF320A4-0F11-4AB8-A484-1EC3F34F7823}"/>
                </a:ext>
              </a:extLst>
            </p:cNvPr>
            <p:cNvSpPr/>
            <p:nvPr/>
          </p:nvSpPr>
          <p:spPr>
            <a:xfrm>
              <a:off x="1702327" y="6958326"/>
              <a:ext cx="673606" cy="645384"/>
            </a:xfrm>
            <a:prstGeom prst="ellipse">
              <a:avLst/>
            </a:prstGeom>
            <a:ln w="28575">
              <a:solidFill>
                <a:srgbClr val="9D9CC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900" dirty="0">
                <a:ln>
                  <a:solidFill>
                    <a:schemeClr val="tx1">
                      <a:lumMod val="95000"/>
                      <a:lumOff val="5000"/>
                    </a:schemeClr>
                  </a:solidFill>
                </a:ln>
              </a:endParaRPr>
            </a:p>
          </p:txBody>
        </p:sp>
        <p:sp>
          <p:nvSpPr>
            <p:cNvPr id="40" name="Oval 39">
              <a:extLst>
                <a:ext uri="{FF2B5EF4-FFF2-40B4-BE49-F238E27FC236}">
                  <a16:creationId xmlns:a16="http://schemas.microsoft.com/office/drawing/2014/main" id="{3E6DEBF4-5422-406E-B725-120BC2D3CA9D}"/>
                </a:ext>
              </a:extLst>
            </p:cNvPr>
            <p:cNvSpPr/>
            <p:nvPr/>
          </p:nvSpPr>
          <p:spPr>
            <a:xfrm>
              <a:off x="2474285" y="7885851"/>
              <a:ext cx="673606" cy="645384"/>
            </a:xfrm>
            <a:prstGeom prst="ellipse">
              <a:avLst/>
            </a:prstGeom>
            <a:ln w="28575">
              <a:solidFill>
                <a:srgbClr val="9D9CC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900" dirty="0">
                <a:ln>
                  <a:solidFill>
                    <a:schemeClr val="tx1">
                      <a:lumMod val="95000"/>
                      <a:lumOff val="5000"/>
                    </a:schemeClr>
                  </a:solidFill>
                </a:ln>
              </a:endParaRPr>
            </a:p>
          </p:txBody>
        </p:sp>
        <p:sp>
          <p:nvSpPr>
            <p:cNvPr id="41" name="Oval 40">
              <a:extLst>
                <a:ext uri="{FF2B5EF4-FFF2-40B4-BE49-F238E27FC236}">
                  <a16:creationId xmlns:a16="http://schemas.microsoft.com/office/drawing/2014/main" id="{3B9DDD05-3604-4ECC-A7D6-A6DC32F8A554}"/>
                </a:ext>
              </a:extLst>
            </p:cNvPr>
            <p:cNvSpPr/>
            <p:nvPr/>
          </p:nvSpPr>
          <p:spPr>
            <a:xfrm>
              <a:off x="1324367" y="7885851"/>
              <a:ext cx="673606" cy="645384"/>
            </a:xfrm>
            <a:prstGeom prst="ellipse">
              <a:avLst/>
            </a:prstGeom>
            <a:ln w="28575">
              <a:solidFill>
                <a:srgbClr val="9D9CC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900" dirty="0">
                <a:ln>
                  <a:solidFill>
                    <a:schemeClr val="tx1">
                      <a:lumMod val="95000"/>
                      <a:lumOff val="5000"/>
                    </a:schemeClr>
                  </a:solidFill>
                </a:ln>
              </a:endParaRPr>
            </a:p>
          </p:txBody>
        </p:sp>
        <p:sp>
          <p:nvSpPr>
            <p:cNvPr id="42" name="Oval 41">
              <a:extLst>
                <a:ext uri="{FF2B5EF4-FFF2-40B4-BE49-F238E27FC236}">
                  <a16:creationId xmlns:a16="http://schemas.microsoft.com/office/drawing/2014/main" id="{AC2E96C7-2073-4549-8CCD-1FA9AABC7256}"/>
                </a:ext>
              </a:extLst>
            </p:cNvPr>
            <p:cNvSpPr/>
            <p:nvPr/>
          </p:nvSpPr>
          <p:spPr>
            <a:xfrm>
              <a:off x="371559" y="6926920"/>
              <a:ext cx="673606" cy="645384"/>
            </a:xfrm>
            <a:prstGeom prst="ellipse">
              <a:avLst/>
            </a:prstGeom>
            <a:ln w="28575">
              <a:solidFill>
                <a:srgbClr val="9D9CC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900" dirty="0">
                <a:ln>
                  <a:solidFill>
                    <a:schemeClr val="tx1">
                      <a:lumMod val="95000"/>
                      <a:lumOff val="5000"/>
                    </a:schemeClr>
                  </a:solidFill>
                </a:ln>
              </a:endParaRPr>
            </a:p>
          </p:txBody>
        </p:sp>
      </p:grpSp>
      <p:grpSp>
        <p:nvGrpSpPr>
          <p:cNvPr id="16" name="Group 15"/>
          <p:cNvGrpSpPr/>
          <p:nvPr/>
        </p:nvGrpSpPr>
        <p:grpSpPr>
          <a:xfrm>
            <a:off x="4959211" y="2230862"/>
            <a:ext cx="494046" cy="830997"/>
            <a:chOff x="4987234" y="2094289"/>
            <a:chExt cx="494046" cy="830997"/>
          </a:xfrm>
        </p:grpSpPr>
        <p:sp>
          <p:nvSpPr>
            <p:cNvPr id="43" name="Rectangle 42"/>
            <p:cNvSpPr/>
            <p:nvPr/>
          </p:nvSpPr>
          <p:spPr>
            <a:xfrm>
              <a:off x="4987234" y="2094289"/>
              <a:ext cx="494046" cy="830997"/>
            </a:xfrm>
            <a:prstGeom prst="rect">
              <a:avLst/>
            </a:prstGeom>
          </p:spPr>
          <p:txBody>
            <a:bodyPr wrap="none">
              <a:spAutoFit/>
            </a:bodyPr>
            <a:lstStyle/>
            <a:p>
              <a:pPr algn="ctr"/>
              <a:r>
                <a:rPr lang="en-GB" sz="2400" dirty="0"/>
                <a:t>10</a:t>
              </a:r>
              <a:br>
                <a:rPr lang="en-GB" sz="2400" dirty="0"/>
              </a:br>
              <a:r>
                <a:rPr lang="en-GB" sz="2400" dirty="0"/>
                <a:t>10</a:t>
              </a:r>
            </a:p>
          </p:txBody>
        </p:sp>
        <p:cxnSp>
          <p:nvCxnSpPr>
            <p:cNvPr id="44" name="Straight Connector 43"/>
            <p:cNvCxnSpPr/>
            <p:nvPr/>
          </p:nvCxnSpPr>
          <p:spPr>
            <a:xfrm>
              <a:off x="5120117" y="2509787"/>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586140" y="2230862"/>
            <a:ext cx="494046" cy="830997"/>
            <a:chOff x="4987234" y="2094289"/>
            <a:chExt cx="494046" cy="830997"/>
          </a:xfrm>
        </p:grpSpPr>
        <p:sp>
          <p:nvSpPr>
            <p:cNvPr id="51" name="Rectangle 50"/>
            <p:cNvSpPr/>
            <p:nvPr/>
          </p:nvSpPr>
          <p:spPr>
            <a:xfrm>
              <a:off x="4987234" y="2094289"/>
              <a:ext cx="494046" cy="830997"/>
            </a:xfrm>
            <a:prstGeom prst="rect">
              <a:avLst/>
            </a:prstGeom>
          </p:spPr>
          <p:txBody>
            <a:bodyPr wrap="none">
              <a:spAutoFit/>
            </a:bodyPr>
            <a:lstStyle/>
            <a:p>
              <a:pPr algn="ctr"/>
              <a:r>
                <a:rPr lang="en-GB" sz="2400" dirty="0"/>
                <a:t>3</a:t>
              </a:r>
              <a:br>
                <a:rPr lang="en-GB" sz="2400" dirty="0"/>
              </a:br>
              <a:r>
                <a:rPr lang="en-GB" sz="2400" dirty="0"/>
                <a:t>10</a:t>
              </a:r>
            </a:p>
          </p:txBody>
        </p:sp>
        <p:cxnSp>
          <p:nvCxnSpPr>
            <p:cNvPr id="52" name="Straight Connector 51"/>
            <p:cNvCxnSpPr/>
            <p:nvPr/>
          </p:nvCxnSpPr>
          <p:spPr>
            <a:xfrm>
              <a:off x="5120117" y="2509787"/>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213069" y="2230862"/>
            <a:ext cx="494046" cy="830997"/>
            <a:chOff x="4987234" y="2094289"/>
            <a:chExt cx="494046" cy="830997"/>
          </a:xfrm>
        </p:grpSpPr>
        <p:sp>
          <p:nvSpPr>
            <p:cNvPr id="54" name="Rectangle 53"/>
            <p:cNvSpPr/>
            <p:nvPr/>
          </p:nvSpPr>
          <p:spPr>
            <a:xfrm>
              <a:off x="4987234" y="2094289"/>
              <a:ext cx="494046" cy="830997"/>
            </a:xfrm>
            <a:prstGeom prst="rect">
              <a:avLst/>
            </a:prstGeom>
          </p:spPr>
          <p:txBody>
            <a:bodyPr wrap="none">
              <a:spAutoFit/>
            </a:bodyPr>
            <a:lstStyle/>
            <a:p>
              <a:pPr algn="ctr"/>
              <a:r>
                <a:rPr lang="en-GB" sz="2400" dirty="0"/>
                <a:t>1</a:t>
              </a:r>
              <a:br>
                <a:rPr lang="en-GB" sz="2400" dirty="0"/>
              </a:br>
              <a:r>
                <a:rPr lang="en-GB" sz="2400" dirty="0"/>
                <a:t>10</a:t>
              </a:r>
            </a:p>
          </p:txBody>
        </p:sp>
        <p:cxnSp>
          <p:nvCxnSpPr>
            <p:cNvPr id="55" name="Straight Connector 54"/>
            <p:cNvCxnSpPr/>
            <p:nvPr/>
          </p:nvCxnSpPr>
          <p:spPr>
            <a:xfrm>
              <a:off x="5120117" y="2509787"/>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6839998" y="2230862"/>
            <a:ext cx="494046" cy="830997"/>
            <a:chOff x="4987234" y="2094289"/>
            <a:chExt cx="494046" cy="830997"/>
          </a:xfrm>
        </p:grpSpPr>
        <p:sp>
          <p:nvSpPr>
            <p:cNvPr id="57" name="Rectangle 56"/>
            <p:cNvSpPr/>
            <p:nvPr/>
          </p:nvSpPr>
          <p:spPr>
            <a:xfrm>
              <a:off x="4987234" y="2094289"/>
              <a:ext cx="494046" cy="830997"/>
            </a:xfrm>
            <a:prstGeom prst="rect">
              <a:avLst/>
            </a:prstGeom>
          </p:spPr>
          <p:txBody>
            <a:bodyPr wrap="none">
              <a:spAutoFit/>
            </a:bodyPr>
            <a:lstStyle/>
            <a:p>
              <a:pPr algn="ctr"/>
              <a:r>
                <a:rPr lang="en-GB" sz="2400" dirty="0"/>
                <a:t>7</a:t>
              </a:r>
              <a:br>
                <a:rPr lang="en-GB" sz="2400" dirty="0"/>
              </a:br>
              <a:r>
                <a:rPr lang="en-GB" sz="2400" dirty="0"/>
                <a:t>10</a:t>
              </a:r>
            </a:p>
          </p:txBody>
        </p:sp>
        <p:cxnSp>
          <p:nvCxnSpPr>
            <p:cNvPr id="58" name="Straight Connector 57"/>
            <p:cNvCxnSpPr/>
            <p:nvPr/>
          </p:nvCxnSpPr>
          <p:spPr>
            <a:xfrm>
              <a:off x="5120117" y="2509787"/>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7466927" y="2230862"/>
            <a:ext cx="494046" cy="830997"/>
            <a:chOff x="4987234" y="2094289"/>
            <a:chExt cx="494046" cy="830997"/>
          </a:xfrm>
        </p:grpSpPr>
        <p:sp>
          <p:nvSpPr>
            <p:cNvPr id="60" name="Rectangle 59"/>
            <p:cNvSpPr/>
            <p:nvPr/>
          </p:nvSpPr>
          <p:spPr>
            <a:xfrm>
              <a:off x="4987234" y="2094289"/>
              <a:ext cx="494046" cy="830997"/>
            </a:xfrm>
            <a:prstGeom prst="rect">
              <a:avLst/>
            </a:prstGeom>
          </p:spPr>
          <p:txBody>
            <a:bodyPr wrap="none">
              <a:spAutoFit/>
            </a:bodyPr>
            <a:lstStyle/>
            <a:p>
              <a:pPr algn="ctr"/>
              <a:r>
                <a:rPr lang="en-GB" sz="2400" dirty="0"/>
                <a:t>6</a:t>
              </a:r>
              <a:br>
                <a:rPr lang="en-GB" sz="2400" dirty="0"/>
              </a:br>
              <a:r>
                <a:rPr lang="en-GB" sz="2400" dirty="0"/>
                <a:t>10</a:t>
              </a:r>
            </a:p>
          </p:txBody>
        </p:sp>
        <p:cxnSp>
          <p:nvCxnSpPr>
            <p:cNvPr id="61" name="Straight Connector 60"/>
            <p:cNvCxnSpPr/>
            <p:nvPr/>
          </p:nvCxnSpPr>
          <p:spPr>
            <a:xfrm>
              <a:off x="5120117" y="2509787"/>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301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7037E-7 L -0.27135 0.00949 " pathEditMode="relative" rAng="0" ptsTypes="AA">
                                      <p:cBhvr>
                                        <p:cTn id="6" dur="2000" fill="hold"/>
                                        <p:tgtEl>
                                          <p:spTgt spid="16"/>
                                        </p:tgtEl>
                                        <p:attrNameLst>
                                          <p:attrName>ppt_x</p:attrName>
                                          <p:attrName>ppt_y</p:attrName>
                                        </p:attrNameLst>
                                      </p:cBhvr>
                                      <p:rCtr x="-13576" y="46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6 3.7037E-7 L -0.43976 0.15972 " pathEditMode="relative" rAng="0" ptsTypes="AA">
                                      <p:cBhvr>
                                        <p:cTn id="10" dur="2000" fill="hold"/>
                                        <p:tgtEl>
                                          <p:spTgt spid="50"/>
                                        </p:tgtEl>
                                        <p:attrNameLst>
                                          <p:attrName>ppt_x</p:attrName>
                                          <p:attrName>ppt_y</p:attrName>
                                        </p:attrNameLst>
                                      </p:cBhvr>
                                      <p:rCtr x="-21997" y="798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3.7037E-7 L -0.35851 0.16991 " pathEditMode="relative" rAng="0" ptsTypes="AA">
                                      <p:cBhvr>
                                        <p:cTn id="14" dur="2000" fill="hold"/>
                                        <p:tgtEl>
                                          <p:spTgt spid="56"/>
                                        </p:tgtEl>
                                        <p:attrNameLst>
                                          <p:attrName>ppt_x</p:attrName>
                                          <p:attrName>ppt_y</p:attrName>
                                        </p:attrNameLst>
                                      </p:cBhvr>
                                      <p:rCtr x="-17934" y="849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61111E-6 3.7037E-7 L -0.35347 0.3713 " pathEditMode="relative" rAng="0" ptsTypes="AA">
                                      <p:cBhvr>
                                        <p:cTn id="18" dur="2000" fill="hold"/>
                                        <p:tgtEl>
                                          <p:spTgt spid="53"/>
                                        </p:tgtEl>
                                        <p:attrNameLst>
                                          <p:attrName>ppt_x</p:attrName>
                                          <p:attrName>ppt_y</p:attrName>
                                        </p:attrNameLst>
                                      </p:cBhvr>
                                      <p:rCtr x="-17674" y="1856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61111E-6 3.7037E-7 L -0.30122 0.37245 " pathEditMode="relative" rAng="0" ptsTypes="AA">
                                      <p:cBhvr>
                                        <p:cTn id="22" dur="2000" fill="hold"/>
                                        <p:tgtEl>
                                          <p:spTgt spid="59"/>
                                        </p:tgtEl>
                                        <p:attrNameLst>
                                          <p:attrName>ppt_x</p:attrName>
                                          <p:attrName>ppt_y</p:attrName>
                                        </p:attrNameLst>
                                      </p:cBhvr>
                                      <p:rCtr x="-15069" y="1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0898"/>
            <a:ext cx="2722089" cy="3850440"/>
          </a:xfrm>
          <a:prstGeom prst="rect">
            <a:avLst/>
          </a:prstGeom>
          <a:effectLst>
            <a:outerShdw blurRad="63500" sx="102000" sy="102000" algn="ctr" rotWithShape="0">
              <a:prstClr val="black">
                <a:alpha val="20000"/>
              </a:prstClr>
            </a:outerShdw>
          </a:effectLst>
        </p:spPr>
      </p:pic>
      <p:sp>
        <p:nvSpPr>
          <p:cNvPr id="14" name="Rectangle 13"/>
          <p:cNvSpPr/>
          <p:nvPr/>
        </p:nvSpPr>
        <p:spPr>
          <a:xfrm>
            <a:off x="445574" y="702863"/>
            <a:ext cx="1072833" cy="355276"/>
          </a:xfrm>
          <a:prstGeom prst="rect">
            <a:avLst/>
          </a:prstGeom>
          <a:solidFill>
            <a:srgbClr val="072F54"/>
          </a:solidFill>
        </p:spPr>
        <p:txBody>
          <a:bodyPr wrap="square" lIns="180000" tIns="36000" rIns="180000" bIns="72000" anchor="ctr">
            <a:spAutoFit/>
          </a:bodyPr>
          <a:lstStyle/>
          <a:p>
            <a:r>
              <a:rPr lang="en-GB" sz="1600" b="1">
                <a:solidFill>
                  <a:schemeClr val="bg1"/>
                </a:solidFill>
              </a:rPr>
              <a:t>Tenths</a:t>
            </a:r>
            <a:endParaRPr lang="en-GB" sz="1600" b="1" dirty="0">
              <a:solidFill>
                <a:schemeClr val="bg1"/>
              </a:solidFill>
            </a:endParaRPr>
          </a:p>
        </p:txBody>
      </p:sp>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275" y="2030898"/>
            <a:ext cx="2722089" cy="3850440"/>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426" y="2030898"/>
            <a:ext cx="2722089" cy="3850440"/>
          </a:xfrm>
          <a:prstGeom prst="rect">
            <a:avLst/>
          </a:prstGeom>
          <a:effectLst>
            <a:outerShdw blurRad="63500" sx="102000" sy="102000" algn="ctr" rotWithShape="0">
              <a:prstClr val="black">
                <a:alpha val="20000"/>
              </a:prstClr>
            </a:outerShdw>
          </a:effectLst>
        </p:spPr>
      </p:pic>
      <p:pic>
        <p:nvPicPr>
          <p:cNvPr id="17" name="Picture 16">
            <a:extLst>
              <a:ext uri="{FF2B5EF4-FFF2-40B4-BE49-F238E27FC236}">
                <a16:creationId xmlns:a16="http://schemas.microsoft.com/office/drawing/2014/main" id="{A410F3B9-A120-4B78-B8FC-DBBE2542D0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05" t="3774" r="3925" b="32318"/>
          <a:stretch/>
        </p:blipFill>
        <p:spPr>
          <a:xfrm rot="1588452">
            <a:off x="1068722" y="2390691"/>
            <a:ext cx="1508873" cy="1487934"/>
          </a:xfrm>
          <a:prstGeom prst="rect">
            <a:avLst/>
          </a:prstGeom>
          <a:effectLst>
            <a:outerShdw blurRad="63500" sx="102000" sy="102000" algn="ctr" rotWithShape="0">
              <a:prstClr val="black">
                <a:alpha val="20000"/>
              </a:prstClr>
            </a:outerShdw>
          </a:effectLst>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880" t="1122" r="51763" b="22742"/>
          <a:stretch/>
        </p:blipFill>
        <p:spPr>
          <a:xfrm rot="1566717">
            <a:off x="2689628" y="2961842"/>
            <a:ext cx="616536" cy="1432332"/>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 t="622" r="32362"/>
          <a:stretch/>
        </p:blipFill>
        <p:spPr>
          <a:xfrm>
            <a:off x="751919" y="1928692"/>
            <a:ext cx="4038155" cy="4164130"/>
          </a:xfrm>
          <a:prstGeom prst="rect">
            <a:avLst/>
          </a:prstGeom>
        </p:spPr>
      </p:pic>
    </p:spTree>
    <p:extLst>
      <p:ext uri="{BB962C8B-B14F-4D97-AF65-F5344CB8AC3E}">
        <p14:creationId xmlns:p14="http://schemas.microsoft.com/office/powerpoint/2010/main" val="177127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78710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987963"/>
          </a:xfrm>
          <a:prstGeom prst="rect">
            <a:avLst/>
          </a:prstGeom>
          <a:solidFill>
            <a:schemeClr val="bg1"/>
          </a:solidFill>
        </p:spPr>
        <p:txBody>
          <a:bodyPr wrap="square">
            <a:spAutoFit/>
          </a:bodyPr>
          <a:lstStyle/>
          <a:p>
            <a:pPr lvl="0" algn="ctr">
              <a:lnSpc>
                <a:spcPct val="110000"/>
              </a:lnSpc>
            </a:pPr>
            <a:r>
              <a:rPr lang="en-GB" b="1" dirty="0">
                <a:solidFill>
                  <a:srgbClr val="014482"/>
                </a:solidFill>
                <a:latin typeface="Roboto" panose="02000000000000000000" pitchFamily="2" charset="0"/>
                <a:ea typeface="Roboto" panose="02000000000000000000" pitchFamily="2" charset="0"/>
              </a:rPr>
              <a:t>Count up and down in tenths; recognise that tenths arise from dividing an object into 10 equal parts and in dividing one-digit numbers or quantities by 10.</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022521" y="2879521"/>
            <a:ext cx="1098957" cy="1098957"/>
          </a:xfrm>
          <a:prstGeom prst="rect">
            <a:avLst/>
          </a:prstGeom>
          <a:solidFill>
            <a:srgbClr val="18A0DB">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Count up and down in tenths; recognise that tenths arise from dividing an object into 10 equal parts and in dividing one-digit numbers or quantities by 10.</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734462" y="5170121"/>
            <a:ext cx="3816349" cy="772107"/>
          </a:xfrm>
          <a:prstGeom prst="rect">
            <a:avLst/>
          </a:prstGeom>
          <a:solidFill>
            <a:srgbClr val="AFDEF9"/>
          </a:solidFill>
          <a:ln w="28575">
            <a:noFill/>
          </a:ln>
        </p:spPr>
        <p:txBody>
          <a:bodyPr wrap="square" lIns="108000" tIns="108000" rIns="108000" bIns="108000" rtlCol="0">
            <a:spAutoFit/>
          </a:bodyPr>
          <a:lstStyle/>
          <a:p>
            <a:r>
              <a:rPr lang="en-GB" dirty="0"/>
              <a:t>What fraction of Morgan’s chocolate is circled?</a:t>
            </a:r>
          </a:p>
        </p:txBody>
      </p:sp>
      <p:sp>
        <p:nvSpPr>
          <p:cNvPr id="97" name="Rectangle 96"/>
          <p:cNvSpPr/>
          <p:nvPr/>
        </p:nvSpPr>
        <p:spPr>
          <a:xfrm>
            <a:off x="145278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1007211"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cxnSp>
        <p:nvCxnSpPr>
          <p:cNvPr id="103" name="Straight Connector 102"/>
          <p:cNvCxnSpPr/>
          <p:nvPr/>
        </p:nvCxnSpPr>
        <p:spPr>
          <a:xfrm>
            <a:off x="145278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94213"/>
            <a:ext cx="7632700" cy="495108"/>
          </a:xfrm>
          <a:prstGeom prst="rect">
            <a:avLst/>
          </a:prstGeom>
          <a:solidFill>
            <a:srgbClr val="AFDEF9"/>
          </a:solidFill>
          <a:ln w="28575">
            <a:noFill/>
          </a:ln>
        </p:spPr>
        <p:txBody>
          <a:bodyPr wrap="square" lIns="108000" tIns="108000" rIns="108000" bIns="108000" rtlCol="0">
            <a:spAutoFit/>
          </a:bodyPr>
          <a:lstStyle/>
          <a:p>
            <a:pPr algn="ctr"/>
            <a:r>
              <a:rPr lang="en-GB" dirty="0"/>
              <a:t>Morgan’s chocolate is broken into pieces.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815" y="2803020"/>
            <a:ext cx="3434746" cy="405497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7358" y="2225395"/>
            <a:ext cx="473769" cy="46579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693" y="2570125"/>
            <a:ext cx="473769" cy="46579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900" y="3111409"/>
            <a:ext cx="473769" cy="4657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6627" y="3577199"/>
            <a:ext cx="473769" cy="46579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7369" y="4042989"/>
            <a:ext cx="473769" cy="4657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923" y="3111409"/>
            <a:ext cx="473769" cy="46579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477" y="2179829"/>
            <a:ext cx="473769" cy="46579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450" y="2645619"/>
            <a:ext cx="473769" cy="46579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475" y="3296826"/>
            <a:ext cx="473769" cy="4657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733" y="4028884"/>
            <a:ext cx="473769" cy="465790"/>
          </a:xfrm>
          <a:prstGeom prst="rect">
            <a:avLst/>
          </a:prstGeom>
        </p:spPr>
      </p:pic>
      <p:sp>
        <p:nvSpPr>
          <p:cNvPr id="6" name="Oval 5"/>
          <p:cNvSpPr/>
          <p:nvPr/>
        </p:nvSpPr>
        <p:spPr>
          <a:xfrm>
            <a:off x="922914" y="1963889"/>
            <a:ext cx="2195673" cy="2665874"/>
          </a:xfrm>
          <a:prstGeom prst="ellipse">
            <a:avLst/>
          </a:prstGeom>
          <a:noFill/>
          <a:ln w="38100">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1066610" y="5140674"/>
            <a:ext cx="1443410" cy="830997"/>
            <a:chOff x="1066610" y="5140674"/>
            <a:chExt cx="1443410" cy="830997"/>
          </a:xfrm>
        </p:grpSpPr>
        <p:sp>
          <p:nvSpPr>
            <p:cNvPr id="7" name="Rectangle 6"/>
            <p:cNvSpPr/>
            <p:nvPr/>
          </p:nvSpPr>
          <p:spPr>
            <a:xfrm>
              <a:off x="1066610" y="5180314"/>
              <a:ext cx="1443410" cy="751719"/>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p:cNvGrpSpPr/>
            <p:nvPr/>
          </p:nvGrpSpPr>
          <p:grpSpPr>
            <a:xfrm>
              <a:off x="1522581" y="5140674"/>
              <a:ext cx="494046" cy="830997"/>
              <a:chOff x="1477803" y="5140674"/>
              <a:chExt cx="494046" cy="830997"/>
            </a:xfrm>
          </p:grpSpPr>
          <p:sp>
            <p:nvSpPr>
              <p:cNvPr id="11" name="Rectangle 10"/>
              <p:cNvSpPr/>
              <p:nvPr/>
            </p:nvSpPr>
            <p:spPr>
              <a:xfrm>
                <a:off x="1477803" y="5140674"/>
                <a:ext cx="494046" cy="830997"/>
              </a:xfrm>
              <a:prstGeom prst="rect">
                <a:avLst/>
              </a:prstGeom>
            </p:spPr>
            <p:txBody>
              <a:bodyPr wrap="none">
                <a:spAutoFit/>
              </a:bodyPr>
              <a:lstStyle/>
              <a:p>
                <a:pPr algn="ctr"/>
                <a:r>
                  <a:rPr lang="en-GB" sz="2400" dirty="0"/>
                  <a:t>4</a:t>
                </a:r>
                <a:br>
                  <a:rPr lang="en-GB" sz="2400" dirty="0"/>
                </a:br>
                <a:r>
                  <a:rPr lang="en-GB" sz="2400" dirty="0"/>
                  <a:t>10</a:t>
                </a:r>
              </a:p>
            </p:txBody>
          </p:sp>
          <p:cxnSp>
            <p:nvCxnSpPr>
              <p:cNvPr id="24" name="Straight Connector 23"/>
              <p:cNvCxnSpPr/>
              <p:nvPr/>
            </p:nvCxnSpPr>
            <p:spPr>
              <a:xfrm>
                <a:off x="1610686" y="5556172"/>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734462" y="5170121"/>
            <a:ext cx="3816349" cy="772107"/>
          </a:xfrm>
          <a:prstGeom prst="rect">
            <a:avLst/>
          </a:prstGeom>
          <a:solidFill>
            <a:srgbClr val="AFDEF9"/>
          </a:solidFill>
          <a:ln w="28575">
            <a:noFill/>
          </a:ln>
        </p:spPr>
        <p:txBody>
          <a:bodyPr wrap="square" lIns="108000" tIns="108000" rIns="108000" bIns="108000" rtlCol="0">
            <a:spAutoFit/>
          </a:bodyPr>
          <a:lstStyle/>
          <a:p>
            <a:r>
              <a:rPr lang="en-GB" dirty="0"/>
              <a:t>What fraction of Morgan’s chocolate is circled?</a:t>
            </a:r>
          </a:p>
        </p:txBody>
      </p:sp>
      <p:sp>
        <p:nvSpPr>
          <p:cNvPr id="97" name="Rectangle 96"/>
          <p:cNvSpPr/>
          <p:nvPr/>
        </p:nvSpPr>
        <p:spPr>
          <a:xfrm>
            <a:off x="145278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1007211"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cxnSp>
        <p:nvCxnSpPr>
          <p:cNvPr id="103" name="Straight Connector 102"/>
          <p:cNvCxnSpPr/>
          <p:nvPr/>
        </p:nvCxnSpPr>
        <p:spPr>
          <a:xfrm>
            <a:off x="145278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94213"/>
            <a:ext cx="7632700" cy="495108"/>
          </a:xfrm>
          <a:prstGeom prst="rect">
            <a:avLst/>
          </a:prstGeom>
          <a:solidFill>
            <a:srgbClr val="AFDEF9"/>
          </a:solidFill>
          <a:ln w="28575">
            <a:noFill/>
          </a:ln>
        </p:spPr>
        <p:txBody>
          <a:bodyPr wrap="square" lIns="108000" tIns="108000" rIns="108000" bIns="108000" rtlCol="0">
            <a:spAutoFit/>
          </a:bodyPr>
          <a:lstStyle/>
          <a:p>
            <a:pPr algn="ctr"/>
            <a:r>
              <a:rPr lang="en-GB" dirty="0"/>
              <a:t>Morgan’s chocolate is broken into pieces.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815" y="2803020"/>
            <a:ext cx="3434746" cy="405497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568" y="2360178"/>
            <a:ext cx="473769" cy="46579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453" y="2773685"/>
            <a:ext cx="473769" cy="46579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900" y="3111409"/>
            <a:ext cx="473769" cy="4657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1544" y="3460220"/>
            <a:ext cx="473769" cy="46579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568" y="4028884"/>
            <a:ext cx="473769" cy="4657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087" y="3788560"/>
            <a:ext cx="473769" cy="46579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477" y="2179829"/>
            <a:ext cx="473769" cy="46579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450" y="2645619"/>
            <a:ext cx="473769" cy="46579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475" y="3296826"/>
            <a:ext cx="473769" cy="4657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733" y="4028884"/>
            <a:ext cx="473769" cy="465790"/>
          </a:xfrm>
          <a:prstGeom prst="rect">
            <a:avLst/>
          </a:prstGeom>
        </p:spPr>
      </p:pic>
      <p:sp>
        <p:nvSpPr>
          <p:cNvPr id="6" name="Oval 5"/>
          <p:cNvSpPr/>
          <p:nvPr/>
        </p:nvSpPr>
        <p:spPr>
          <a:xfrm>
            <a:off x="894887" y="2146203"/>
            <a:ext cx="3347082" cy="2665874"/>
          </a:xfrm>
          <a:prstGeom prst="ellipse">
            <a:avLst/>
          </a:prstGeom>
          <a:noFill/>
          <a:ln w="38100">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1066610" y="5140674"/>
            <a:ext cx="1443410" cy="830997"/>
            <a:chOff x="1066610" y="5140674"/>
            <a:chExt cx="1443410" cy="830997"/>
          </a:xfrm>
        </p:grpSpPr>
        <p:sp>
          <p:nvSpPr>
            <p:cNvPr id="7" name="Rectangle 6"/>
            <p:cNvSpPr/>
            <p:nvPr/>
          </p:nvSpPr>
          <p:spPr>
            <a:xfrm>
              <a:off x="1066610" y="5180314"/>
              <a:ext cx="1443410" cy="751719"/>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p:cNvGrpSpPr/>
            <p:nvPr/>
          </p:nvGrpSpPr>
          <p:grpSpPr>
            <a:xfrm>
              <a:off x="1522581" y="5140674"/>
              <a:ext cx="494046" cy="830997"/>
              <a:chOff x="1477803" y="5140674"/>
              <a:chExt cx="494046" cy="830997"/>
            </a:xfrm>
          </p:grpSpPr>
          <p:sp>
            <p:nvSpPr>
              <p:cNvPr id="11" name="Rectangle 10"/>
              <p:cNvSpPr/>
              <p:nvPr/>
            </p:nvSpPr>
            <p:spPr>
              <a:xfrm>
                <a:off x="1477803" y="5140674"/>
                <a:ext cx="494046" cy="830997"/>
              </a:xfrm>
              <a:prstGeom prst="rect">
                <a:avLst/>
              </a:prstGeom>
            </p:spPr>
            <p:txBody>
              <a:bodyPr wrap="none">
                <a:spAutoFit/>
              </a:bodyPr>
              <a:lstStyle/>
              <a:p>
                <a:pPr algn="ctr"/>
                <a:r>
                  <a:rPr lang="en-GB" sz="2400" dirty="0"/>
                  <a:t>6</a:t>
                </a:r>
                <a:br>
                  <a:rPr lang="en-GB" sz="2400" dirty="0"/>
                </a:br>
                <a:r>
                  <a:rPr lang="en-GB" sz="2400" dirty="0"/>
                  <a:t>10</a:t>
                </a:r>
              </a:p>
            </p:txBody>
          </p:sp>
          <p:cxnSp>
            <p:nvCxnSpPr>
              <p:cNvPr id="24" name="Straight Connector 23"/>
              <p:cNvCxnSpPr/>
              <p:nvPr/>
            </p:nvCxnSpPr>
            <p:spPr>
              <a:xfrm>
                <a:off x="1610686" y="5556172"/>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380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734462" y="5170121"/>
            <a:ext cx="3816349" cy="772107"/>
          </a:xfrm>
          <a:prstGeom prst="rect">
            <a:avLst/>
          </a:prstGeom>
          <a:solidFill>
            <a:srgbClr val="AFDEF9"/>
          </a:solidFill>
          <a:ln w="28575">
            <a:noFill/>
          </a:ln>
        </p:spPr>
        <p:txBody>
          <a:bodyPr wrap="square" lIns="108000" tIns="108000" rIns="108000" bIns="108000" rtlCol="0">
            <a:spAutoFit/>
          </a:bodyPr>
          <a:lstStyle/>
          <a:p>
            <a:r>
              <a:rPr lang="en-GB" dirty="0"/>
              <a:t>What fraction of Morgan’s chocolate </a:t>
            </a:r>
            <a:r>
              <a:rPr lang="en-GB" b="1" dirty="0"/>
              <a:t>is not </a:t>
            </a:r>
            <a:r>
              <a:rPr lang="en-GB" dirty="0"/>
              <a:t>circled?</a:t>
            </a:r>
          </a:p>
        </p:txBody>
      </p:sp>
      <p:sp>
        <p:nvSpPr>
          <p:cNvPr id="97" name="Rectangle 96"/>
          <p:cNvSpPr/>
          <p:nvPr/>
        </p:nvSpPr>
        <p:spPr>
          <a:xfrm>
            <a:off x="145278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1007211"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cxnSp>
        <p:nvCxnSpPr>
          <p:cNvPr id="103" name="Straight Connector 102"/>
          <p:cNvCxnSpPr/>
          <p:nvPr/>
        </p:nvCxnSpPr>
        <p:spPr>
          <a:xfrm>
            <a:off x="145278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94213"/>
            <a:ext cx="7632700" cy="495108"/>
          </a:xfrm>
          <a:prstGeom prst="rect">
            <a:avLst/>
          </a:prstGeom>
          <a:solidFill>
            <a:srgbClr val="AFDEF9"/>
          </a:solidFill>
          <a:ln w="28575">
            <a:noFill/>
          </a:ln>
        </p:spPr>
        <p:txBody>
          <a:bodyPr wrap="square" lIns="108000" tIns="108000" rIns="108000" bIns="108000" rtlCol="0">
            <a:spAutoFit/>
          </a:bodyPr>
          <a:lstStyle/>
          <a:p>
            <a:pPr algn="ctr"/>
            <a:r>
              <a:rPr lang="en-GB" dirty="0"/>
              <a:t>Morgan’s chocolate is broken into pieces.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815" y="2803020"/>
            <a:ext cx="3434746" cy="405497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547" y="2493312"/>
            <a:ext cx="473769" cy="46579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354" y="2185099"/>
            <a:ext cx="473769" cy="46579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8316" y="3555665"/>
            <a:ext cx="473769" cy="4657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3985" y="4404287"/>
            <a:ext cx="473769" cy="46579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568" y="4028884"/>
            <a:ext cx="473769" cy="4657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7369" y="3920443"/>
            <a:ext cx="473769" cy="46579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4161" y="2538882"/>
            <a:ext cx="473769" cy="46579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7848" y="2379544"/>
            <a:ext cx="473769" cy="46579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7393" y="2602006"/>
            <a:ext cx="473769" cy="4657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815" y="3811930"/>
            <a:ext cx="473769" cy="465790"/>
          </a:xfrm>
          <a:prstGeom prst="rect">
            <a:avLst/>
          </a:prstGeom>
        </p:spPr>
      </p:pic>
      <p:sp>
        <p:nvSpPr>
          <p:cNvPr id="6" name="Oval 5"/>
          <p:cNvSpPr/>
          <p:nvPr/>
        </p:nvSpPr>
        <p:spPr>
          <a:xfrm>
            <a:off x="1788314" y="1971837"/>
            <a:ext cx="4662819" cy="1448745"/>
          </a:xfrm>
          <a:prstGeom prst="ellipse">
            <a:avLst/>
          </a:prstGeom>
          <a:noFill/>
          <a:ln w="38100">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1066610" y="5140674"/>
            <a:ext cx="1443410" cy="830997"/>
            <a:chOff x="1066610" y="5140674"/>
            <a:chExt cx="1443410" cy="830997"/>
          </a:xfrm>
        </p:grpSpPr>
        <p:sp>
          <p:nvSpPr>
            <p:cNvPr id="7" name="Rectangle 6"/>
            <p:cNvSpPr/>
            <p:nvPr/>
          </p:nvSpPr>
          <p:spPr>
            <a:xfrm>
              <a:off x="1066610" y="5180314"/>
              <a:ext cx="1443410" cy="751719"/>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p:cNvGrpSpPr/>
            <p:nvPr/>
          </p:nvGrpSpPr>
          <p:grpSpPr>
            <a:xfrm>
              <a:off x="1522581" y="5140674"/>
              <a:ext cx="494046" cy="830997"/>
              <a:chOff x="1477803" y="5140674"/>
              <a:chExt cx="494046" cy="830997"/>
            </a:xfrm>
          </p:grpSpPr>
          <p:sp>
            <p:nvSpPr>
              <p:cNvPr id="11" name="Rectangle 10"/>
              <p:cNvSpPr/>
              <p:nvPr/>
            </p:nvSpPr>
            <p:spPr>
              <a:xfrm>
                <a:off x="1477803" y="5140674"/>
                <a:ext cx="494046" cy="830997"/>
              </a:xfrm>
              <a:prstGeom prst="rect">
                <a:avLst/>
              </a:prstGeom>
            </p:spPr>
            <p:txBody>
              <a:bodyPr wrap="none">
                <a:spAutoFit/>
              </a:bodyPr>
              <a:lstStyle/>
              <a:p>
                <a:pPr algn="ctr"/>
                <a:r>
                  <a:rPr lang="en-GB" sz="2400" dirty="0"/>
                  <a:t>5</a:t>
                </a:r>
                <a:br>
                  <a:rPr lang="en-GB" sz="2400" dirty="0"/>
                </a:br>
                <a:r>
                  <a:rPr lang="en-GB" sz="2400" dirty="0"/>
                  <a:t>10</a:t>
                </a:r>
              </a:p>
            </p:txBody>
          </p:sp>
          <p:cxnSp>
            <p:nvCxnSpPr>
              <p:cNvPr id="24" name="Straight Connector 23"/>
              <p:cNvCxnSpPr/>
              <p:nvPr/>
            </p:nvCxnSpPr>
            <p:spPr>
              <a:xfrm>
                <a:off x="1610686" y="5556172"/>
                <a:ext cx="226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787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1039277"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sp>
        <p:nvSpPr>
          <p:cNvPr id="10" name="Rectangle 9"/>
          <p:cNvSpPr/>
          <p:nvPr/>
        </p:nvSpPr>
        <p:spPr>
          <a:xfrm>
            <a:off x="1484851"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148485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650" y="3458315"/>
            <a:ext cx="7632700" cy="772107"/>
          </a:xfrm>
          <a:prstGeom prst="rect">
            <a:avLst/>
          </a:prstGeom>
          <a:solidFill>
            <a:srgbClr val="AFDEF9"/>
          </a:solidFill>
          <a:ln w="28575">
            <a:noFill/>
          </a:ln>
        </p:spPr>
        <p:txBody>
          <a:bodyPr wrap="square" lIns="108000" tIns="108000" rIns="108000" bIns="108000" rtlCol="0">
            <a:spAutoFit/>
          </a:bodyPr>
          <a:lstStyle/>
          <a:p>
            <a:pPr algn="ctr"/>
            <a:r>
              <a:rPr lang="en-GB" dirty="0"/>
              <a:t>What could Morgan’s fraction be?</a:t>
            </a:r>
          </a:p>
          <a:p>
            <a:pPr algn="ctr"/>
            <a:r>
              <a:rPr lang="en-GB" dirty="0"/>
              <a:t>Explain with reasoning.</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32148"/>
          <a:stretch/>
        </p:blipFill>
        <p:spPr>
          <a:xfrm flipH="1">
            <a:off x="956799" y="1087454"/>
            <a:ext cx="2923141" cy="2341546"/>
          </a:xfrm>
          <a:prstGeom prst="rect">
            <a:avLst/>
          </a:prstGeom>
        </p:spPr>
      </p:pic>
      <p:sp>
        <p:nvSpPr>
          <p:cNvPr id="2" name="Rectangular Callout 1"/>
          <p:cNvSpPr/>
          <p:nvPr/>
        </p:nvSpPr>
        <p:spPr>
          <a:xfrm>
            <a:off x="3196207" y="1619075"/>
            <a:ext cx="3724710" cy="1191237"/>
          </a:xfrm>
          <a:prstGeom prst="wedgeRectCallout">
            <a:avLst>
              <a:gd name="adj1" fmla="val -57356"/>
              <a:gd name="adj2" fmla="val 26825"/>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rPr>
              <a:t>My denominator is 10. My numerator is under 7 but over 1. </a:t>
            </a:r>
          </a:p>
        </p:txBody>
      </p:sp>
      <p:grpSp>
        <p:nvGrpSpPr>
          <p:cNvPr id="18" name="Group 17"/>
          <p:cNvGrpSpPr/>
          <p:nvPr/>
        </p:nvGrpSpPr>
        <p:grpSpPr>
          <a:xfrm>
            <a:off x="755650" y="4367257"/>
            <a:ext cx="7632700" cy="772107"/>
            <a:chOff x="755650" y="4367257"/>
            <a:chExt cx="7632700" cy="772107"/>
          </a:xfrm>
        </p:grpSpPr>
        <p:sp>
          <p:nvSpPr>
            <p:cNvPr id="31" name="TextBox 30"/>
            <p:cNvSpPr txBox="1"/>
            <p:nvPr/>
          </p:nvSpPr>
          <p:spPr>
            <a:xfrm>
              <a:off x="755650" y="4367257"/>
              <a:ext cx="7632700" cy="772107"/>
            </a:xfrm>
            <a:prstGeom prst="rect">
              <a:avLst/>
            </a:prstGeom>
            <a:solidFill>
              <a:schemeClr val="bg1"/>
            </a:solidFill>
            <a:ln w="28575">
              <a:solidFill>
                <a:srgbClr val="689429"/>
              </a:solidFill>
            </a:ln>
          </p:spPr>
          <p:txBody>
            <a:bodyPr wrap="square" lIns="108000" tIns="108000" rIns="108000" bIns="108000" rtlCol="0">
              <a:spAutoFit/>
            </a:bodyPr>
            <a:lstStyle/>
            <a:p>
              <a:pPr algn="ctr"/>
              <a:r>
                <a:rPr lang="en-GB" dirty="0"/>
                <a:t>,   ,   ,   or</a:t>
              </a:r>
            </a:p>
            <a:p>
              <a:pPr algn="ctr"/>
              <a:r>
                <a:rPr lang="en-GB" dirty="0"/>
                <a:t>These all have numerators greater than 1 and less than 7.</a:t>
              </a:r>
            </a:p>
          </p:txBody>
        </p:sp>
        <p:grpSp>
          <p:nvGrpSpPr>
            <p:cNvPr id="17" name="Group 16"/>
            <p:cNvGrpSpPr/>
            <p:nvPr/>
          </p:nvGrpSpPr>
          <p:grpSpPr>
            <a:xfrm>
              <a:off x="3769754" y="4383382"/>
              <a:ext cx="340157" cy="461665"/>
              <a:chOff x="4080147" y="1560890"/>
              <a:chExt cx="340157" cy="461665"/>
            </a:xfrm>
          </p:grpSpPr>
          <p:sp>
            <p:nvSpPr>
              <p:cNvPr id="3" name="Rectangle 2"/>
              <p:cNvSpPr/>
              <p:nvPr/>
            </p:nvSpPr>
            <p:spPr>
              <a:xfrm>
                <a:off x="4080147" y="1560890"/>
                <a:ext cx="340157" cy="461665"/>
              </a:xfrm>
              <a:prstGeom prst="rect">
                <a:avLst/>
              </a:prstGeom>
            </p:spPr>
            <p:txBody>
              <a:bodyPr wrap="none">
                <a:spAutoFit/>
              </a:bodyPr>
              <a:lstStyle/>
              <a:p>
                <a:pPr algn="ctr"/>
                <a:r>
                  <a:rPr lang="en-GB" sz="1200" dirty="0"/>
                  <a:t>2</a:t>
                </a:r>
                <a:br>
                  <a:rPr lang="en-GB" sz="1200" dirty="0"/>
                </a:br>
                <a:r>
                  <a:rPr lang="en-GB" sz="1200" dirty="0"/>
                  <a:t>10</a:t>
                </a:r>
              </a:p>
            </p:txBody>
          </p:sp>
          <p:cxnSp>
            <p:nvCxnSpPr>
              <p:cNvPr id="15" name="Straight Connector 14"/>
              <p:cNvCxnSpPr/>
              <p:nvPr/>
            </p:nvCxnSpPr>
            <p:spPr>
              <a:xfrm>
                <a:off x="4196493" y="1791722"/>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047789" y="4383382"/>
              <a:ext cx="340157" cy="461665"/>
              <a:chOff x="4071758" y="1560890"/>
              <a:chExt cx="340157" cy="461665"/>
            </a:xfrm>
          </p:grpSpPr>
          <p:sp>
            <p:nvSpPr>
              <p:cNvPr id="20" name="Rectangle 19"/>
              <p:cNvSpPr/>
              <p:nvPr/>
            </p:nvSpPr>
            <p:spPr>
              <a:xfrm>
                <a:off x="4071758" y="1560890"/>
                <a:ext cx="340157" cy="461665"/>
              </a:xfrm>
              <a:prstGeom prst="rect">
                <a:avLst/>
              </a:prstGeom>
            </p:spPr>
            <p:txBody>
              <a:bodyPr wrap="none">
                <a:spAutoFit/>
              </a:bodyPr>
              <a:lstStyle/>
              <a:p>
                <a:pPr algn="ctr"/>
                <a:r>
                  <a:rPr lang="en-GB" sz="1200" dirty="0"/>
                  <a:t>3</a:t>
                </a:r>
                <a:br>
                  <a:rPr lang="en-GB" sz="1200" dirty="0"/>
                </a:br>
                <a:r>
                  <a:rPr lang="en-GB" sz="1200" dirty="0"/>
                  <a:t>10</a:t>
                </a:r>
              </a:p>
            </p:txBody>
          </p:sp>
          <p:cxnSp>
            <p:nvCxnSpPr>
              <p:cNvPr id="21" name="Straight Connector 20"/>
              <p:cNvCxnSpPr/>
              <p:nvPr/>
            </p:nvCxnSpPr>
            <p:spPr>
              <a:xfrm>
                <a:off x="4188104" y="1791722"/>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325824" y="4383382"/>
              <a:ext cx="340157" cy="461665"/>
              <a:chOff x="4063369" y="1560890"/>
              <a:chExt cx="340157" cy="461665"/>
            </a:xfrm>
          </p:grpSpPr>
          <p:sp>
            <p:nvSpPr>
              <p:cNvPr id="23" name="Rectangle 22"/>
              <p:cNvSpPr/>
              <p:nvPr/>
            </p:nvSpPr>
            <p:spPr>
              <a:xfrm>
                <a:off x="4063369" y="1560890"/>
                <a:ext cx="340157" cy="461665"/>
              </a:xfrm>
              <a:prstGeom prst="rect">
                <a:avLst/>
              </a:prstGeom>
            </p:spPr>
            <p:txBody>
              <a:bodyPr wrap="none">
                <a:spAutoFit/>
              </a:bodyPr>
              <a:lstStyle/>
              <a:p>
                <a:pPr algn="ctr"/>
                <a:r>
                  <a:rPr lang="en-GB" sz="1200" dirty="0"/>
                  <a:t>4</a:t>
                </a:r>
                <a:br>
                  <a:rPr lang="en-GB" sz="1200" dirty="0"/>
                </a:br>
                <a:r>
                  <a:rPr lang="en-GB" sz="1200" dirty="0"/>
                  <a:t>10</a:t>
                </a:r>
              </a:p>
            </p:txBody>
          </p:sp>
          <p:cxnSp>
            <p:nvCxnSpPr>
              <p:cNvPr id="24" name="Straight Connector 23"/>
              <p:cNvCxnSpPr/>
              <p:nvPr/>
            </p:nvCxnSpPr>
            <p:spPr>
              <a:xfrm>
                <a:off x="4179715" y="1791722"/>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603859" y="4383382"/>
              <a:ext cx="340157" cy="461665"/>
              <a:chOff x="4054980" y="1560890"/>
              <a:chExt cx="340157" cy="461665"/>
            </a:xfrm>
          </p:grpSpPr>
          <p:sp>
            <p:nvSpPr>
              <p:cNvPr id="26" name="Rectangle 25"/>
              <p:cNvSpPr/>
              <p:nvPr/>
            </p:nvSpPr>
            <p:spPr>
              <a:xfrm>
                <a:off x="4054980" y="1560890"/>
                <a:ext cx="340157" cy="461665"/>
              </a:xfrm>
              <a:prstGeom prst="rect">
                <a:avLst/>
              </a:prstGeom>
            </p:spPr>
            <p:txBody>
              <a:bodyPr wrap="none">
                <a:spAutoFit/>
              </a:bodyPr>
              <a:lstStyle/>
              <a:p>
                <a:pPr algn="ctr"/>
                <a:r>
                  <a:rPr lang="en-GB" sz="1200" dirty="0"/>
                  <a:t>5</a:t>
                </a:r>
                <a:br>
                  <a:rPr lang="en-GB" sz="1200" dirty="0"/>
                </a:br>
                <a:r>
                  <a:rPr lang="en-GB" sz="1200" dirty="0"/>
                  <a:t>10</a:t>
                </a:r>
              </a:p>
            </p:txBody>
          </p:sp>
          <p:cxnSp>
            <p:nvCxnSpPr>
              <p:cNvPr id="27" name="Straight Connector 26"/>
              <p:cNvCxnSpPr/>
              <p:nvPr/>
            </p:nvCxnSpPr>
            <p:spPr>
              <a:xfrm>
                <a:off x="4171326" y="1791722"/>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046389" y="4383381"/>
              <a:ext cx="340157" cy="461665"/>
              <a:chOff x="4080147" y="1560890"/>
              <a:chExt cx="340157" cy="461665"/>
            </a:xfrm>
          </p:grpSpPr>
          <p:sp>
            <p:nvSpPr>
              <p:cNvPr id="29" name="Rectangle 28"/>
              <p:cNvSpPr/>
              <p:nvPr/>
            </p:nvSpPr>
            <p:spPr>
              <a:xfrm>
                <a:off x="4080147" y="1560890"/>
                <a:ext cx="340157" cy="461665"/>
              </a:xfrm>
              <a:prstGeom prst="rect">
                <a:avLst/>
              </a:prstGeom>
            </p:spPr>
            <p:txBody>
              <a:bodyPr wrap="none">
                <a:spAutoFit/>
              </a:bodyPr>
              <a:lstStyle/>
              <a:p>
                <a:pPr algn="ctr"/>
                <a:r>
                  <a:rPr lang="en-GB" sz="1200" dirty="0"/>
                  <a:t>6</a:t>
                </a:r>
                <a:br>
                  <a:rPr lang="en-GB" sz="1200" dirty="0"/>
                </a:br>
                <a:r>
                  <a:rPr lang="en-GB" sz="1200" dirty="0"/>
                  <a:t>10</a:t>
                </a:r>
              </a:p>
            </p:txBody>
          </p:sp>
          <p:cxnSp>
            <p:nvCxnSpPr>
              <p:cNvPr id="30" name="Straight Connector 29"/>
              <p:cNvCxnSpPr/>
              <p:nvPr/>
            </p:nvCxnSpPr>
            <p:spPr>
              <a:xfrm>
                <a:off x="4196493" y="1791722"/>
                <a:ext cx="107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40903"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1039277"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sp>
        <p:nvSpPr>
          <p:cNvPr id="10" name="Rectangle 9"/>
          <p:cNvSpPr/>
          <p:nvPr/>
        </p:nvSpPr>
        <p:spPr>
          <a:xfrm>
            <a:off x="1484851"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148485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ular Callout 1"/>
          <p:cNvSpPr/>
          <p:nvPr/>
        </p:nvSpPr>
        <p:spPr>
          <a:xfrm>
            <a:off x="4068662" y="1619075"/>
            <a:ext cx="2965979" cy="1191237"/>
          </a:xfrm>
          <a:prstGeom prst="wedgeRectCallout">
            <a:avLst>
              <a:gd name="adj1" fmla="val -57356"/>
              <a:gd name="adj2" fmla="val 26825"/>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rPr>
              <a:t>My numerator is half of the denominator.</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75413"/>
          <a:stretch/>
        </p:blipFill>
        <p:spPr>
          <a:xfrm>
            <a:off x="1412205" y="1110380"/>
            <a:ext cx="2731956" cy="2318620"/>
          </a:xfrm>
          <a:prstGeom prst="rect">
            <a:avLst/>
          </a:prstGeom>
        </p:spPr>
      </p:pic>
      <p:grpSp>
        <p:nvGrpSpPr>
          <p:cNvPr id="6" name="Group 5"/>
          <p:cNvGrpSpPr/>
          <p:nvPr/>
        </p:nvGrpSpPr>
        <p:grpSpPr>
          <a:xfrm>
            <a:off x="1491286" y="4243008"/>
            <a:ext cx="750527" cy="1446550"/>
            <a:chOff x="1588831" y="5207751"/>
            <a:chExt cx="361549" cy="696843"/>
          </a:xfrm>
        </p:grpSpPr>
        <p:sp>
          <p:nvSpPr>
            <p:cNvPr id="32" name="Rectangle 31"/>
            <p:cNvSpPr/>
            <p:nvPr/>
          </p:nvSpPr>
          <p:spPr>
            <a:xfrm>
              <a:off x="1588831" y="5207751"/>
              <a:ext cx="361549" cy="696843"/>
            </a:xfrm>
            <a:prstGeom prst="rect">
              <a:avLst/>
            </a:prstGeom>
          </p:spPr>
          <p:txBody>
            <a:bodyPr wrap="none">
              <a:spAutoFit/>
            </a:bodyPr>
            <a:lstStyle/>
            <a:p>
              <a:pPr algn="ctr"/>
              <a:r>
                <a:rPr lang="en-GB" sz="4400" dirty="0"/>
                <a:t>2</a:t>
              </a:r>
              <a:br>
                <a:rPr lang="en-GB" sz="4400" dirty="0"/>
              </a:br>
              <a:r>
                <a:rPr lang="en-GB" sz="4400" dirty="0"/>
                <a:t>10</a:t>
              </a:r>
            </a:p>
          </p:txBody>
        </p:sp>
        <p:cxnSp>
          <p:nvCxnSpPr>
            <p:cNvPr id="33" name="Straight Connector 32"/>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942581"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p:nvGrpSpPr>
        <p:grpSpPr>
          <a:xfrm>
            <a:off x="3292964" y="4243008"/>
            <a:ext cx="750527" cy="1446550"/>
            <a:chOff x="1588831" y="5207751"/>
            <a:chExt cx="361549" cy="696843"/>
          </a:xfrm>
        </p:grpSpPr>
        <p:sp>
          <p:nvSpPr>
            <p:cNvPr id="36" name="Rectangle 35"/>
            <p:cNvSpPr/>
            <p:nvPr/>
          </p:nvSpPr>
          <p:spPr>
            <a:xfrm>
              <a:off x="1588831" y="5207751"/>
              <a:ext cx="361549" cy="696843"/>
            </a:xfrm>
            <a:prstGeom prst="rect">
              <a:avLst/>
            </a:prstGeom>
          </p:spPr>
          <p:txBody>
            <a:bodyPr wrap="none">
              <a:spAutoFit/>
            </a:bodyPr>
            <a:lstStyle/>
            <a:p>
              <a:pPr algn="ctr"/>
              <a:r>
                <a:rPr lang="en-GB" sz="4400" dirty="0"/>
                <a:t>5</a:t>
              </a:r>
              <a:br>
                <a:rPr lang="en-GB" sz="4400" dirty="0"/>
              </a:br>
              <a:r>
                <a:rPr lang="en-GB" sz="4400" dirty="0"/>
                <a:t>10</a:t>
              </a:r>
            </a:p>
          </p:txBody>
        </p:sp>
        <p:cxnSp>
          <p:nvCxnSpPr>
            <p:cNvPr id="37" name="Straight Connector 36"/>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4744259"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a:off x="5094642" y="4243008"/>
            <a:ext cx="750527" cy="1446550"/>
            <a:chOff x="1588831" y="5207751"/>
            <a:chExt cx="361549" cy="696843"/>
          </a:xfrm>
        </p:grpSpPr>
        <p:sp>
          <p:nvSpPr>
            <p:cNvPr id="40" name="Rectangle 39"/>
            <p:cNvSpPr/>
            <p:nvPr/>
          </p:nvSpPr>
          <p:spPr>
            <a:xfrm>
              <a:off x="1588831" y="5207751"/>
              <a:ext cx="361549" cy="696843"/>
            </a:xfrm>
            <a:prstGeom prst="rect">
              <a:avLst/>
            </a:prstGeom>
          </p:spPr>
          <p:txBody>
            <a:bodyPr wrap="none">
              <a:spAutoFit/>
            </a:bodyPr>
            <a:lstStyle/>
            <a:p>
              <a:pPr algn="ctr"/>
              <a:r>
                <a:rPr lang="en-GB" sz="4400" dirty="0"/>
                <a:t>7</a:t>
              </a:r>
              <a:br>
                <a:rPr lang="en-GB" sz="4400" dirty="0"/>
              </a:br>
              <a:r>
                <a:rPr lang="en-GB" sz="4400" dirty="0"/>
                <a:t>10</a:t>
              </a:r>
            </a:p>
          </p:txBody>
        </p:sp>
        <p:cxnSp>
          <p:nvCxnSpPr>
            <p:cNvPr id="41" name="Straight Connector 40"/>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6545937"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6896320" y="4243008"/>
            <a:ext cx="750527" cy="1446550"/>
            <a:chOff x="1588831" y="5207751"/>
            <a:chExt cx="361549" cy="696843"/>
          </a:xfrm>
        </p:grpSpPr>
        <p:sp>
          <p:nvSpPr>
            <p:cNvPr id="44" name="Rectangle 43"/>
            <p:cNvSpPr/>
            <p:nvPr/>
          </p:nvSpPr>
          <p:spPr>
            <a:xfrm>
              <a:off x="1588831" y="5207751"/>
              <a:ext cx="361549" cy="696843"/>
            </a:xfrm>
            <a:prstGeom prst="rect">
              <a:avLst/>
            </a:prstGeom>
          </p:spPr>
          <p:txBody>
            <a:bodyPr wrap="none">
              <a:spAutoFit/>
            </a:bodyPr>
            <a:lstStyle/>
            <a:p>
              <a:pPr algn="ctr"/>
              <a:r>
                <a:rPr lang="en-GB" sz="4400" dirty="0"/>
                <a:t>6</a:t>
              </a:r>
              <a:br>
                <a:rPr lang="en-GB" sz="4400" dirty="0"/>
              </a:br>
              <a:r>
                <a:rPr lang="en-GB" sz="4400" dirty="0"/>
                <a:t>10</a:t>
              </a:r>
            </a:p>
          </p:txBody>
        </p:sp>
        <p:cxnSp>
          <p:nvCxnSpPr>
            <p:cNvPr id="45" name="Straight Connector 44"/>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964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34"/>
                                        </p:tgtEl>
                                        <p:attrNameLst>
                                          <p:attrName>stroke.color</p:attrName>
                                        </p:attrNameLst>
                                      </p:cBhvr>
                                      <p:to>
                                        <a:srgbClr val="689429"/>
                                      </p:to>
                                    </p:animClr>
                                    <p:set>
                                      <p:cBhvr>
                                        <p:cTn id="7" dur="1000" fill="hold"/>
                                        <p:tgtEl>
                                          <p:spTgt spid="34"/>
                                        </p:tgtEl>
                                        <p:attrNameLst>
                                          <p:attrName>stroke.on</p:attrName>
                                        </p:attrNameLst>
                                      </p:cBhvr>
                                      <p:to>
                                        <p:strVal val="true"/>
                                      </p:to>
                                    </p:set>
                                  </p:childTnLst>
                                </p:cTn>
                              </p:par>
                              <p:par>
                                <p:cTn id="8" presetID="1" presetClass="emph" presetSubtype="2" fill="hold" nodeType="withEffect">
                                  <p:stCondLst>
                                    <p:cond delay="0"/>
                                  </p:stCondLst>
                                  <p:childTnLst>
                                    <p:animClr clrSpc="rgb" dir="cw">
                                      <p:cBhvr>
                                        <p:cTn id="9" dur="1000" fill="hold"/>
                                        <p:tgtEl>
                                          <p:spTgt spid="34"/>
                                        </p:tgtEl>
                                        <p:attrNameLst>
                                          <p:attrName>fillcolor</p:attrName>
                                        </p:attrNameLst>
                                      </p:cBhvr>
                                      <p:to>
                                        <a:srgbClr val="AED289"/>
                                      </p:to>
                                    </p:animClr>
                                    <p:set>
                                      <p:cBhvr>
                                        <p:cTn id="10" dur="1000" fill="hold"/>
                                        <p:tgtEl>
                                          <p:spTgt spid="34"/>
                                        </p:tgtEl>
                                        <p:attrNameLst>
                                          <p:attrName>fill.type</p:attrName>
                                        </p:attrNameLst>
                                      </p:cBhvr>
                                      <p:to>
                                        <p:strVal val="solid"/>
                                      </p:to>
                                    </p:set>
                                    <p:set>
                                      <p:cBhvr>
                                        <p:cTn id="11" dur="1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40903"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1039277"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Tenths</a:t>
            </a:r>
          </a:p>
        </p:txBody>
      </p:sp>
      <p:sp>
        <p:nvSpPr>
          <p:cNvPr id="10" name="Rectangle 9"/>
          <p:cNvSpPr/>
          <p:nvPr/>
        </p:nvSpPr>
        <p:spPr>
          <a:xfrm>
            <a:off x="1484851"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148485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ular Callout 1"/>
          <p:cNvSpPr/>
          <p:nvPr/>
        </p:nvSpPr>
        <p:spPr>
          <a:xfrm>
            <a:off x="4068662" y="1619075"/>
            <a:ext cx="3436169" cy="1191237"/>
          </a:xfrm>
          <a:prstGeom prst="wedgeRectCallout">
            <a:avLst>
              <a:gd name="adj1" fmla="val -57356"/>
              <a:gd name="adj2" fmla="val 26825"/>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rPr>
              <a:t>My fraction is made up of 3 unit fractions.</a:t>
            </a:r>
          </a:p>
        </p:txBody>
      </p:sp>
      <p:grpSp>
        <p:nvGrpSpPr>
          <p:cNvPr id="6" name="Group 5"/>
          <p:cNvGrpSpPr/>
          <p:nvPr/>
        </p:nvGrpSpPr>
        <p:grpSpPr>
          <a:xfrm>
            <a:off x="1491286" y="4243008"/>
            <a:ext cx="750527" cy="1446550"/>
            <a:chOff x="1588831" y="5207751"/>
            <a:chExt cx="361549" cy="696843"/>
          </a:xfrm>
        </p:grpSpPr>
        <p:sp>
          <p:nvSpPr>
            <p:cNvPr id="32" name="Rectangle 31"/>
            <p:cNvSpPr/>
            <p:nvPr/>
          </p:nvSpPr>
          <p:spPr>
            <a:xfrm>
              <a:off x="1588831" y="5207751"/>
              <a:ext cx="361549" cy="696843"/>
            </a:xfrm>
            <a:prstGeom prst="rect">
              <a:avLst/>
            </a:prstGeom>
          </p:spPr>
          <p:txBody>
            <a:bodyPr wrap="none">
              <a:spAutoFit/>
            </a:bodyPr>
            <a:lstStyle/>
            <a:p>
              <a:pPr algn="ctr"/>
              <a:r>
                <a:rPr lang="en-GB" sz="4400" dirty="0"/>
                <a:t>1</a:t>
              </a:r>
              <a:br>
                <a:rPr lang="en-GB" sz="4400" dirty="0"/>
              </a:br>
              <a:r>
                <a:rPr lang="en-GB" sz="4400" dirty="0"/>
                <a:t>10</a:t>
              </a:r>
            </a:p>
          </p:txBody>
        </p:sp>
        <p:cxnSp>
          <p:nvCxnSpPr>
            <p:cNvPr id="33" name="Straight Connector 32"/>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942581"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p:nvGrpSpPr>
        <p:grpSpPr>
          <a:xfrm>
            <a:off x="3292964" y="4243008"/>
            <a:ext cx="750527" cy="1446550"/>
            <a:chOff x="1588831" y="5207751"/>
            <a:chExt cx="361549" cy="696843"/>
          </a:xfrm>
        </p:grpSpPr>
        <p:sp>
          <p:nvSpPr>
            <p:cNvPr id="36" name="Rectangle 35"/>
            <p:cNvSpPr/>
            <p:nvPr/>
          </p:nvSpPr>
          <p:spPr>
            <a:xfrm>
              <a:off x="1588831" y="5207751"/>
              <a:ext cx="361549" cy="696843"/>
            </a:xfrm>
            <a:prstGeom prst="rect">
              <a:avLst/>
            </a:prstGeom>
          </p:spPr>
          <p:txBody>
            <a:bodyPr wrap="none">
              <a:spAutoFit/>
            </a:bodyPr>
            <a:lstStyle/>
            <a:p>
              <a:pPr algn="ctr"/>
              <a:r>
                <a:rPr lang="en-GB" sz="4400" dirty="0"/>
                <a:t>2</a:t>
              </a:r>
              <a:br>
                <a:rPr lang="en-GB" sz="4400" dirty="0"/>
              </a:br>
              <a:r>
                <a:rPr lang="en-GB" sz="4400" dirty="0"/>
                <a:t>10</a:t>
              </a:r>
            </a:p>
          </p:txBody>
        </p:sp>
        <p:cxnSp>
          <p:nvCxnSpPr>
            <p:cNvPr id="37" name="Straight Connector 36"/>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4744259"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a:off x="5094642" y="4243008"/>
            <a:ext cx="750527" cy="1446550"/>
            <a:chOff x="1588831" y="5207751"/>
            <a:chExt cx="361549" cy="696843"/>
          </a:xfrm>
        </p:grpSpPr>
        <p:sp>
          <p:nvSpPr>
            <p:cNvPr id="40" name="Rectangle 39"/>
            <p:cNvSpPr/>
            <p:nvPr/>
          </p:nvSpPr>
          <p:spPr>
            <a:xfrm>
              <a:off x="1588831" y="5207751"/>
              <a:ext cx="361549" cy="696843"/>
            </a:xfrm>
            <a:prstGeom prst="rect">
              <a:avLst/>
            </a:prstGeom>
          </p:spPr>
          <p:txBody>
            <a:bodyPr wrap="none">
              <a:spAutoFit/>
            </a:bodyPr>
            <a:lstStyle/>
            <a:p>
              <a:pPr algn="ctr"/>
              <a:r>
                <a:rPr lang="en-GB" sz="4400" dirty="0"/>
                <a:t>3</a:t>
              </a:r>
              <a:br>
                <a:rPr lang="en-GB" sz="4400" dirty="0"/>
              </a:br>
              <a:r>
                <a:rPr lang="en-GB" sz="4400" dirty="0"/>
                <a:t>10</a:t>
              </a:r>
            </a:p>
          </p:txBody>
        </p:sp>
        <p:cxnSp>
          <p:nvCxnSpPr>
            <p:cNvPr id="41" name="Straight Connector 40"/>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6545937" y="4009938"/>
            <a:ext cx="1451295" cy="1912690"/>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6896320" y="4243008"/>
            <a:ext cx="750527" cy="1446550"/>
            <a:chOff x="1588831" y="5207751"/>
            <a:chExt cx="361549" cy="696843"/>
          </a:xfrm>
        </p:grpSpPr>
        <p:sp>
          <p:nvSpPr>
            <p:cNvPr id="44" name="Rectangle 43"/>
            <p:cNvSpPr/>
            <p:nvPr/>
          </p:nvSpPr>
          <p:spPr>
            <a:xfrm>
              <a:off x="1588831" y="5207751"/>
              <a:ext cx="361549" cy="696843"/>
            </a:xfrm>
            <a:prstGeom prst="rect">
              <a:avLst/>
            </a:prstGeom>
          </p:spPr>
          <p:txBody>
            <a:bodyPr wrap="none">
              <a:spAutoFit/>
            </a:bodyPr>
            <a:lstStyle/>
            <a:p>
              <a:pPr algn="ctr"/>
              <a:r>
                <a:rPr lang="en-GB" sz="4400" dirty="0"/>
                <a:t>4</a:t>
              </a:r>
              <a:br>
                <a:rPr lang="en-GB" sz="4400" dirty="0"/>
              </a:br>
              <a:r>
                <a:rPr lang="en-GB" sz="4400" dirty="0"/>
                <a:t>10</a:t>
              </a:r>
            </a:p>
          </p:txBody>
        </p:sp>
        <p:cxnSp>
          <p:nvCxnSpPr>
            <p:cNvPr id="45" name="Straight Connector 44"/>
            <p:cNvCxnSpPr/>
            <p:nvPr/>
          </p:nvCxnSpPr>
          <p:spPr>
            <a:xfrm>
              <a:off x="1655464" y="5556172"/>
              <a:ext cx="226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4679"/>
          <a:stretch/>
        </p:blipFill>
        <p:spPr>
          <a:xfrm>
            <a:off x="1484850" y="1263775"/>
            <a:ext cx="2909025" cy="2167048"/>
          </a:xfrm>
          <a:prstGeom prst="rect">
            <a:avLst/>
          </a:prstGeom>
        </p:spPr>
      </p:pic>
    </p:spTree>
    <p:extLst>
      <p:ext uri="{BB962C8B-B14F-4D97-AF65-F5344CB8AC3E}">
        <p14:creationId xmlns:p14="http://schemas.microsoft.com/office/powerpoint/2010/main" val="19711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38"/>
                                        </p:tgtEl>
                                        <p:attrNameLst>
                                          <p:attrName>stroke.color</p:attrName>
                                        </p:attrNameLst>
                                      </p:cBhvr>
                                      <p:to>
                                        <a:srgbClr val="689429"/>
                                      </p:to>
                                    </p:animClr>
                                    <p:set>
                                      <p:cBhvr>
                                        <p:cTn id="7" dur="1000" fill="hold"/>
                                        <p:tgtEl>
                                          <p:spTgt spid="38"/>
                                        </p:tgtEl>
                                        <p:attrNameLst>
                                          <p:attrName>stroke.on</p:attrName>
                                        </p:attrNameLst>
                                      </p:cBhvr>
                                      <p:to>
                                        <p:strVal val="true"/>
                                      </p:to>
                                    </p:set>
                                  </p:childTnLst>
                                </p:cTn>
                              </p:par>
                              <p:par>
                                <p:cTn id="8" presetID="1" presetClass="emph" presetSubtype="2" fill="hold" nodeType="withEffect">
                                  <p:stCondLst>
                                    <p:cond delay="0"/>
                                  </p:stCondLst>
                                  <p:childTnLst>
                                    <p:animClr clrSpc="rgb" dir="cw">
                                      <p:cBhvr>
                                        <p:cTn id="9" dur="1000" fill="hold"/>
                                        <p:tgtEl>
                                          <p:spTgt spid="38"/>
                                        </p:tgtEl>
                                        <p:attrNameLst>
                                          <p:attrName>fillcolor</p:attrName>
                                        </p:attrNameLst>
                                      </p:cBhvr>
                                      <p:to>
                                        <a:srgbClr val="AED289"/>
                                      </p:to>
                                    </p:animClr>
                                    <p:set>
                                      <p:cBhvr>
                                        <p:cTn id="10" dur="1000" fill="hold"/>
                                        <p:tgtEl>
                                          <p:spTgt spid="38"/>
                                        </p:tgtEl>
                                        <p:attrNameLst>
                                          <p:attrName>fill.type</p:attrName>
                                        </p:attrNameLst>
                                      </p:cBhvr>
                                      <p:to>
                                        <p:strVal val="solid"/>
                                      </p:to>
                                    </p:set>
                                    <p:set>
                                      <p:cBhvr>
                                        <p:cTn id="11" dur="1000" fill="hold"/>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23</TotalTime>
  <Words>403</Words>
  <Application>Microsoft Office PowerPoint</Application>
  <PresentationFormat>On-screen Show (4:3)</PresentationFormat>
  <Paragraphs>92</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Roboto</vt: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Rachel Leather</cp:lastModifiedBy>
  <cp:revision>4</cp:revision>
  <dcterms:created xsi:type="dcterms:W3CDTF">2020-03-04T08:44:15Z</dcterms:created>
  <dcterms:modified xsi:type="dcterms:W3CDTF">2020-03-09T09:10:08Z</dcterms:modified>
</cp:coreProperties>
</file>