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5" r:id="rId2"/>
    <p:sldId id="276" r:id="rId3"/>
    <p:sldId id="278" r:id="rId4"/>
    <p:sldId id="279" r:id="rId5"/>
    <p:sldId id="289" r:id="rId6"/>
    <p:sldId id="290" r:id="rId7"/>
    <p:sldId id="291" r:id="rId8"/>
    <p:sldId id="282" r:id="rId9"/>
    <p:sldId id="292" r:id="rId10"/>
    <p:sldId id="293" r:id="rId11"/>
    <p:sldId id="294" r:id="rId12"/>
    <p:sldId id="295" r:id="rId13"/>
    <p:sldId id="288" r:id="rId14"/>
    <p:sldId id="277" r:id="rId15"/>
    <p:sldId id="286"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429"/>
    <a:srgbClr val="F58A4D"/>
    <a:srgbClr val="0079C3"/>
    <a:srgbClr val="FFE76D"/>
    <a:srgbClr val="FFE000"/>
    <a:srgbClr val="FFE864"/>
    <a:srgbClr val="F8BD95"/>
    <a:srgbClr val="11743A"/>
    <a:srgbClr val="009640"/>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948"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number---fractions/planit-maths-primary-teaching-resources-year-3-number---fractions-recognise-and-use-fractions-as-numbers-unit-fractions-and-non-unit-fractions-with-small-denominators" TargetMode="Externa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36201" y="5513985"/>
            <a:ext cx="1157680" cy="1157680"/>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5574" y="702863"/>
            <a:ext cx="2037567"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sp>
        <p:nvSpPr>
          <p:cNvPr id="7" name="TextBox 6"/>
          <p:cNvSpPr txBox="1"/>
          <p:nvPr/>
        </p:nvSpPr>
        <p:spPr>
          <a:xfrm>
            <a:off x="755650" y="1376996"/>
            <a:ext cx="7632700" cy="772107"/>
          </a:xfrm>
          <a:prstGeom prst="rect">
            <a:avLst/>
          </a:prstGeom>
          <a:solidFill>
            <a:srgbClr val="FFE864"/>
          </a:solidFill>
          <a:ln w="28575">
            <a:noFill/>
          </a:ln>
        </p:spPr>
        <p:txBody>
          <a:bodyPr wrap="square" lIns="108000" tIns="108000" rIns="108000" bIns="108000" rtlCol="0">
            <a:spAutoFit/>
          </a:bodyPr>
          <a:lstStyle/>
          <a:p>
            <a:pPr algn="ctr"/>
            <a:r>
              <a:rPr lang="en-GB" dirty="0"/>
              <a:t>The shape is divided into four equal parts that add together to make a whole. Do you agree?</a:t>
            </a:r>
          </a:p>
        </p:txBody>
      </p:sp>
      <p:grpSp>
        <p:nvGrpSpPr>
          <p:cNvPr id="3" name="Group 2"/>
          <p:cNvGrpSpPr/>
          <p:nvPr/>
        </p:nvGrpSpPr>
        <p:grpSpPr>
          <a:xfrm>
            <a:off x="3254928" y="2533475"/>
            <a:ext cx="2634143" cy="2270813"/>
            <a:chOff x="1719743" y="2835479"/>
            <a:chExt cx="2634143" cy="2270813"/>
          </a:xfrm>
        </p:grpSpPr>
        <p:sp>
          <p:nvSpPr>
            <p:cNvPr id="2" name="Isosceles Triangle 1"/>
            <p:cNvSpPr/>
            <p:nvPr/>
          </p:nvSpPr>
          <p:spPr>
            <a:xfrm rot="10800000">
              <a:off x="1719743" y="2835479"/>
              <a:ext cx="2634143" cy="227081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2385784" y="2843868"/>
              <a:ext cx="1305371" cy="11325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755650" y="5341738"/>
            <a:ext cx="7632700" cy="523220"/>
            <a:chOff x="755650" y="5341738"/>
            <a:chExt cx="7632700" cy="523220"/>
          </a:xfrm>
        </p:grpSpPr>
        <p:sp>
          <p:nvSpPr>
            <p:cNvPr id="48" name="TextBox 47"/>
            <p:cNvSpPr txBox="1"/>
            <p:nvPr/>
          </p:nvSpPr>
          <p:spPr>
            <a:xfrm>
              <a:off x="755650" y="5355794"/>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All four parts are equal and total   altogether.</a:t>
              </a:r>
            </a:p>
          </p:txBody>
        </p:sp>
        <p:grpSp>
          <p:nvGrpSpPr>
            <p:cNvPr id="49" name="Group 48"/>
            <p:cNvGrpSpPr/>
            <p:nvPr/>
          </p:nvGrpSpPr>
          <p:grpSpPr>
            <a:xfrm>
              <a:off x="5569859" y="5341738"/>
              <a:ext cx="285656" cy="523220"/>
              <a:chOff x="6577737" y="3659512"/>
              <a:chExt cx="285656" cy="523220"/>
            </a:xfrm>
          </p:grpSpPr>
          <p:sp>
            <p:nvSpPr>
              <p:cNvPr id="50" name="Rectangle 49"/>
              <p:cNvSpPr/>
              <p:nvPr/>
            </p:nvSpPr>
            <p:spPr>
              <a:xfrm>
                <a:off x="6577737" y="3659512"/>
                <a:ext cx="285656" cy="523220"/>
              </a:xfrm>
              <a:prstGeom prst="rect">
                <a:avLst/>
              </a:prstGeom>
            </p:spPr>
            <p:txBody>
              <a:bodyPr wrap="none">
                <a:spAutoFit/>
              </a:bodyPr>
              <a:lstStyle/>
              <a:p>
                <a:pPr algn="ctr"/>
                <a:r>
                  <a:rPr lang="en-GB" sz="1400" dirty="0"/>
                  <a:t>4</a:t>
                </a:r>
                <a:br>
                  <a:rPr lang="en-GB" sz="1400" dirty="0"/>
                </a:br>
                <a:r>
                  <a:rPr lang="en-GB" sz="1400" dirty="0"/>
                  <a:t>4</a:t>
                </a:r>
              </a:p>
            </p:txBody>
          </p:sp>
          <p:cxnSp>
            <p:nvCxnSpPr>
              <p:cNvPr id="51" name="Straight Connector 50"/>
              <p:cNvCxnSpPr/>
              <p:nvPr/>
            </p:nvCxnSpPr>
            <p:spPr>
              <a:xfrm>
                <a:off x="6666029" y="3921122"/>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3728448" y="2467960"/>
            <a:ext cx="385042" cy="954107"/>
            <a:chOff x="2163022" y="2140191"/>
            <a:chExt cx="385042" cy="954107"/>
          </a:xfrm>
        </p:grpSpPr>
        <p:sp>
          <p:nvSpPr>
            <p:cNvPr id="52" name="Rectangle 51"/>
            <p:cNvSpPr/>
            <p:nvPr/>
          </p:nvSpPr>
          <p:spPr>
            <a:xfrm>
              <a:off x="2163022" y="2140191"/>
              <a:ext cx="385042" cy="954107"/>
            </a:xfrm>
            <a:prstGeom prst="rect">
              <a:avLst/>
            </a:prstGeom>
          </p:spPr>
          <p:txBody>
            <a:bodyPr wrap="none">
              <a:spAutoFit/>
            </a:bodyPr>
            <a:lstStyle/>
            <a:p>
              <a:pPr algn="ctr"/>
              <a:r>
                <a:rPr lang="en-GB" sz="2800" dirty="0">
                  <a:solidFill>
                    <a:srgbClr val="689429"/>
                  </a:solidFill>
                </a:rPr>
                <a:t>1</a:t>
              </a:r>
              <a:br>
                <a:rPr lang="en-GB" sz="2800" dirty="0">
                  <a:solidFill>
                    <a:srgbClr val="689429"/>
                  </a:solidFill>
                </a:rPr>
              </a:br>
              <a:r>
                <a:rPr lang="en-GB" sz="2800" dirty="0">
                  <a:solidFill>
                    <a:srgbClr val="689429"/>
                  </a:solidFill>
                </a:rPr>
                <a:t>4</a:t>
              </a:r>
            </a:p>
          </p:txBody>
        </p:sp>
        <p:cxnSp>
          <p:nvCxnSpPr>
            <p:cNvPr id="53" name="Straight Connector 52"/>
            <p:cNvCxnSpPr/>
            <p:nvPr/>
          </p:nvCxnSpPr>
          <p:spPr>
            <a:xfrm>
              <a:off x="2246471" y="2617244"/>
              <a:ext cx="201337" cy="0"/>
            </a:xfrm>
            <a:prstGeom prst="line">
              <a:avLst/>
            </a:prstGeom>
            <a:ln w="19050">
              <a:solidFill>
                <a:srgbClr val="689429"/>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388560" y="2714775"/>
            <a:ext cx="385042" cy="954107"/>
            <a:chOff x="2163022" y="2140191"/>
            <a:chExt cx="385042" cy="954107"/>
          </a:xfrm>
        </p:grpSpPr>
        <p:sp>
          <p:nvSpPr>
            <p:cNvPr id="55" name="Rectangle 54"/>
            <p:cNvSpPr/>
            <p:nvPr/>
          </p:nvSpPr>
          <p:spPr>
            <a:xfrm>
              <a:off x="2163022" y="2140191"/>
              <a:ext cx="385042" cy="954107"/>
            </a:xfrm>
            <a:prstGeom prst="rect">
              <a:avLst/>
            </a:prstGeom>
          </p:spPr>
          <p:txBody>
            <a:bodyPr wrap="none">
              <a:spAutoFit/>
            </a:bodyPr>
            <a:lstStyle/>
            <a:p>
              <a:pPr algn="ctr"/>
              <a:r>
                <a:rPr lang="en-GB" sz="2800" dirty="0">
                  <a:solidFill>
                    <a:srgbClr val="689429"/>
                  </a:solidFill>
                </a:rPr>
                <a:t>1</a:t>
              </a:r>
              <a:br>
                <a:rPr lang="en-GB" sz="2800" dirty="0">
                  <a:solidFill>
                    <a:srgbClr val="689429"/>
                  </a:solidFill>
                </a:rPr>
              </a:br>
              <a:r>
                <a:rPr lang="en-GB" sz="2800" dirty="0">
                  <a:solidFill>
                    <a:srgbClr val="689429"/>
                  </a:solidFill>
                </a:rPr>
                <a:t>4</a:t>
              </a:r>
            </a:p>
          </p:txBody>
        </p:sp>
        <p:cxnSp>
          <p:nvCxnSpPr>
            <p:cNvPr id="56" name="Straight Connector 55"/>
            <p:cNvCxnSpPr/>
            <p:nvPr/>
          </p:nvCxnSpPr>
          <p:spPr>
            <a:xfrm>
              <a:off x="2246471" y="2617244"/>
              <a:ext cx="201337" cy="0"/>
            </a:xfrm>
            <a:prstGeom prst="line">
              <a:avLst/>
            </a:prstGeom>
            <a:ln w="19050">
              <a:solidFill>
                <a:srgbClr val="689429"/>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048672" y="2474893"/>
            <a:ext cx="385042" cy="954107"/>
            <a:chOff x="2163022" y="2140191"/>
            <a:chExt cx="385042" cy="954107"/>
          </a:xfrm>
        </p:grpSpPr>
        <p:sp>
          <p:nvSpPr>
            <p:cNvPr id="58" name="Rectangle 57"/>
            <p:cNvSpPr/>
            <p:nvPr/>
          </p:nvSpPr>
          <p:spPr>
            <a:xfrm>
              <a:off x="2163022" y="2140191"/>
              <a:ext cx="385042" cy="954107"/>
            </a:xfrm>
            <a:prstGeom prst="rect">
              <a:avLst/>
            </a:prstGeom>
          </p:spPr>
          <p:txBody>
            <a:bodyPr wrap="none">
              <a:spAutoFit/>
            </a:bodyPr>
            <a:lstStyle/>
            <a:p>
              <a:pPr algn="ctr"/>
              <a:r>
                <a:rPr lang="en-GB" sz="2800" dirty="0">
                  <a:solidFill>
                    <a:srgbClr val="689429"/>
                  </a:solidFill>
                </a:rPr>
                <a:t>1</a:t>
              </a:r>
              <a:br>
                <a:rPr lang="en-GB" sz="2800" dirty="0">
                  <a:solidFill>
                    <a:srgbClr val="689429"/>
                  </a:solidFill>
                </a:rPr>
              </a:br>
              <a:r>
                <a:rPr lang="en-GB" sz="2800" dirty="0">
                  <a:solidFill>
                    <a:srgbClr val="689429"/>
                  </a:solidFill>
                </a:rPr>
                <a:t>4</a:t>
              </a:r>
            </a:p>
          </p:txBody>
        </p:sp>
        <p:cxnSp>
          <p:nvCxnSpPr>
            <p:cNvPr id="59" name="Straight Connector 58"/>
            <p:cNvCxnSpPr/>
            <p:nvPr/>
          </p:nvCxnSpPr>
          <p:spPr>
            <a:xfrm>
              <a:off x="2246471" y="2617244"/>
              <a:ext cx="201337" cy="0"/>
            </a:xfrm>
            <a:prstGeom prst="line">
              <a:avLst/>
            </a:prstGeom>
            <a:ln w="19050">
              <a:solidFill>
                <a:srgbClr val="689429"/>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388560" y="3640874"/>
            <a:ext cx="385042" cy="954107"/>
            <a:chOff x="2163022" y="2140191"/>
            <a:chExt cx="385042" cy="954107"/>
          </a:xfrm>
        </p:grpSpPr>
        <p:sp>
          <p:nvSpPr>
            <p:cNvPr id="61" name="Rectangle 60"/>
            <p:cNvSpPr/>
            <p:nvPr/>
          </p:nvSpPr>
          <p:spPr>
            <a:xfrm>
              <a:off x="2163022" y="2140191"/>
              <a:ext cx="385042" cy="954107"/>
            </a:xfrm>
            <a:prstGeom prst="rect">
              <a:avLst/>
            </a:prstGeom>
          </p:spPr>
          <p:txBody>
            <a:bodyPr wrap="none">
              <a:spAutoFit/>
            </a:bodyPr>
            <a:lstStyle/>
            <a:p>
              <a:pPr algn="ctr"/>
              <a:r>
                <a:rPr lang="en-GB" sz="2800" dirty="0">
                  <a:solidFill>
                    <a:srgbClr val="689429"/>
                  </a:solidFill>
                </a:rPr>
                <a:t>1</a:t>
              </a:r>
              <a:br>
                <a:rPr lang="en-GB" sz="2800" dirty="0">
                  <a:solidFill>
                    <a:srgbClr val="689429"/>
                  </a:solidFill>
                </a:rPr>
              </a:br>
              <a:r>
                <a:rPr lang="en-GB" sz="2800" dirty="0">
                  <a:solidFill>
                    <a:srgbClr val="689429"/>
                  </a:solidFill>
                </a:rPr>
                <a:t>4</a:t>
              </a:r>
            </a:p>
          </p:txBody>
        </p:sp>
        <p:cxnSp>
          <p:nvCxnSpPr>
            <p:cNvPr id="62" name="Straight Connector 61"/>
            <p:cNvCxnSpPr/>
            <p:nvPr/>
          </p:nvCxnSpPr>
          <p:spPr>
            <a:xfrm>
              <a:off x="2246471" y="2617244"/>
              <a:ext cx="201337" cy="0"/>
            </a:xfrm>
            <a:prstGeom prst="line">
              <a:avLst/>
            </a:prstGeom>
            <a:ln w="19050">
              <a:solidFill>
                <a:srgbClr val="689429"/>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248314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64" name="Straight Connector 63"/>
          <p:cNvCxnSpPr/>
          <p:nvPr/>
        </p:nvCxnSpPr>
        <p:spPr>
          <a:xfrm>
            <a:off x="2483141"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Tree>
    <p:extLst>
      <p:ext uri="{BB962C8B-B14F-4D97-AF65-F5344CB8AC3E}">
        <p14:creationId xmlns:p14="http://schemas.microsoft.com/office/powerpoint/2010/main" val="325883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633" y="2499466"/>
            <a:ext cx="3260732" cy="3271711"/>
          </a:xfrm>
          <a:prstGeom prst="rect">
            <a:avLst/>
          </a:prstGeom>
        </p:spPr>
      </p:pic>
      <p:sp>
        <p:nvSpPr>
          <p:cNvPr id="8" name="Rectangle 7"/>
          <p:cNvSpPr/>
          <p:nvPr/>
        </p:nvSpPr>
        <p:spPr>
          <a:xfrm>
            <a:off x="445574" y="702863"/>
            <a:ext cx="2037567"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sp>
        <p:nvSpPr>
          <p:cNvPr id="7" name="TextBox 6"/>
          <p:cNvSpPr txBox="1"/>
          <p:nvPr/>
        </p:nvSpPr>
        <p:spPr>
          <a:xfrm>
            <a:off x="755650" y="1376996"/>
            <a:ext cx="7632700" cy="772107"/>
          </a:xfrm>
          <a:prstGeom prst="rect">
            <a:avLst/>
          </a:prstGeom>
          <a:solidFill>
            <a:srgbClr val="FFE864"/>
          </a:solidFill>
          <a:ln w="28575">
            <a:noFill/>
          </a:ln>
        </p:spPr>
        <p:txBody>
          <a:bodyPr wrap="square" lIns="108000" tIns="108000" rIns="108000" bIns="108000" rtlCol="0">
            <a:spAutoFit/>
          </a:bodyPr>
          <a:lstStyle/>
          <a:p>
            <a:pPr algn="ctr"/>
            <a:r>
              <a:rPr lang="en-GB" dirty="0"/>
              <a:t>Cici ate   of a pizza, Woody ate   and </a:t>
            </a:r>
            <a:r>
              <a:rPr lang="en-GB" dirty="0" err="1"/>
              <a:t>Rustie</a:t>
            </a:r>
            <a:r>
              <a:rPr lang="en-GB" dirty="0"/>
              <a:t> ate the rest. How much pizza did each person eat? Draw and label your answer.</a:t>
            </a:r>
          </a:p>
        </p:txBody>
      </p:sp>
      <p:sp>
        <p:nvSpPr>
          <p:cNvPr id="63" name="Rectangle 62"/>
          <p:cNvSpPr/>
          <p:nvPr/>
        </p:nvSpPr>
        <p:spPr>
          <a:xfrm>
            <a:off x="248314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64" name="Straight Connector 63"/>
          <p:cNvCxnSpPr/>
          <p:nvPr/>
        </p:nvCxnSpPr>
        <p:spPr>
          <a:xfrm>
            <a:off x="2483141"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grpSp>
        <p:nvGrpSpPr>
          <p:cNvPr id="5" name="Group 4"/>
          <p:cNvGrpSpPr/>
          <p:nvPr/>
        </p:nvGrpSpPr>
        <p:grpSpPr>
          <a:xfrm>
            <a:off x="1884314" y="1362940"/>
            <a:ext cx="287258" cy="523220"/>
            <a:chOff x="6213033" y="4117927"/>
            <a:chExt cx="287258" cy="523220"/>
          </a:xfrm>
        </p:grpSpPr>
        <p:sp>
          <p:nvSpPr>
            <p:cNvPr id="28" name="Rectangle 27"/>
            <p:cNvSpPr/>
            <p:nvPr/>
          </p:nvSpPr>
          <p:spPr>
            <a:xfrm>
              <a:off x="6213033" y="4117927"/>
              <a:ext cx="287258" cy="523220"/>
            </a:xfrm>
            <a:prstGeom prst="rect">
              <a:avLst/>
            </a:prstGeom>
          </p:spPr>
          <p:txBody>
            <a:bodyPr wrap="none">
              <a:spAutoFit/>
            </a:bodyPr>
            <a:lstStyle/>
            <a:p>
              <a:pPr algn="ctr"/>
              <a:r>
                <a:rPr lang="en-GB" sz="1400" dirty="0"/>
                <a:t>1</a:t>
              </a:r>
              <a:br>
                <a:rPr lang="en-GB" sz="1400" dirty="0"/>
              </a:br>
              <a:r>
                <a:rPr lang="en-GB" sz="1400" dirty="0"/>
                <a:t>8</a:t>
              </a:r>
            </a:p>
          </p:txBody>
        </p:sp>
        <p:cxnSp>
          <p:nvCxnSpPr>
            <p:cNvPr id="29" name="Straight Connector 28"/>
            <p:cNvCxnSpPr/>
            <p:nvPr/>
          </p:nvCxnSpPr>
          <p:spPr>
            <a:xfrm>
              <a:off x="6302126" y="4379537"/>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286343" y="1371500"/>
            <a:ext cx="285656" cy="523220"/>
            <a:chOff x="6213834" y="4117927"/>
            <a:chExt cx="285656" cy="523220"/>
          </a:xfrm>
        </p:grpSpPr>
        <p:sp>
          <p:nvSpPr>
            <p:cNvPr id="33" name="Rectangle 32"/>
            <p:cNvSpPr/>
            <p:nvPr/>
          </p:nvSpPr>
          <p:spPr>
            <a:xfrm>
              <a:off x="6213834" y="4117927"/>
              <a:ext cx="285656" cy="523220"/>
            </a:xfrm>
            <a:prstGeom prst="rect">
              <a:avLst/>
            </a:prstGeom>
          </p:spPr>
          <p:txBody>
            <a:bodyPr wrap="none">
              <a:spAutoFit/>
            </a:bodyPr>
            <a:lstStyle/>
            <a:p>
              <a:pPr algn="ctr"/>
              <a:r>
                <a:rPr lang="en-GB" sz="1400" dirty="0"/>
                <a:t>1</a:t>
              </a:r>
              <a:br>
                <a:rPr lang="en-GB" sz="1400" dirty="0"/>
              </a:br>
              <a:r>
                <a:rPr lang="en-GB" sz="1400" dirty="0"/>
                <a:t>4</a:t>
              </a:r>
            </a:p>
          </p:txBody>
        </p:sp>
        <p:cxnSp>
          <p:nvCxnSpPr>
            <p:cNvPr id="34" name="Straight Connector 33"/>
            <p:cNvCxnSpPr/>
            <p:nvPr/>
          </p:nvCxnSpPr>
          <p:spPr>
            <a:xfrm>
              <a:off x="6302126" y="4379537"/>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615" y="2491077"/>
            <a:ext cx="3260733" cy="3271711"/>
          </a:xfrm>
          <a:prstGeom prst="rect">
            <a:avLst/>
          </a:prstGeom>
        </p:spPr>
      </p:pic>
      <p:grpSp>
        <p:nvGrpSpPr>
          <p:cNvPr id="17" name="Group 16"/>
          <p:cNvGrpSpPr/>
          <p:nvPr/>
        </p:nvGrpSpPr>
        <p:grpSpPr>
          <a:xfrm>
            <a:off x="5192785" y="2413119"/>
            <a:ext cx="2896672" cy="632085"/>
            <a:chOff x="5192785" y="2413119"/>
            <a:chExt cx="2896672" cy="632085"/>
          </a:xfrm>
        </p:grpSpPr>
        <p:cxnSp>
          <p:nvCxnSpPr>
            <p:cNvPr id="15" name="Straight Arrow Connector 14"/>
            <p:cNvCxnSpPr/>
            <p:nvPr/>
          </p:nvCxnSpPr>
          <p:spPr>
            <a:xfrm flipH="1">
              <a:off x="5192785" y="2617365"/>
              <a:ext cx="1216404" cy="4278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09189" y="2413119"/>
              <a:ext cx="1680268" cy="369332"/>
            </a:xfrm>
            <a:prstGeom prst="rect">
              <a:avLst/>
            </a:prstGeom>
          </p:spPr>
          <p:txBody>
            <a:bodyPr wrap="none">
              <a:spAutoFit/>
            </a:bodyPr>
            <a:lstStyle/>
            <a:p>
              <a:r>
                <a:rPr lang="en-GB" dirty="0">
                  <a:solidFill>
                    <a:srgbClr val="689429"/>
                  </a:solidFill>
                </a:rPr>
                <a:t>Cici ate 1 slice.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3599" y="2482687"/>
            <a:ext cx="3285551" cy="3296613"/>
          </a:xfrm>
          <a:prstGeom prst="rect">
            <a:avLst/>
          </a:prstGeom>
        </p:spPr>
      </p:pic>
      <p:grpSp>
        <p:nvGrpSpPr>
          <p:cNvPr id="65" name="Group 64"/>
          <p:cNvGrpSpPr/>
          <p:nvPr/>
        </p:nvGrpSpPr>
        <p:grpSpPr>
          <a:xfrm>
            <a:off x="944699" y="4609131"/>
            <a:ext cx="2539497" cy="932215"/>
            <a:chOff x="6291743" y="1869816"/>
            <a:chExt cx="2539497" cy="932215"/>
          </a:xfrm>
        </p:grpSpPr>
        <p:cxnSp>
          <p:nvCxnSpPr>
            <p:cNvPr id="67" name="Straight Arrow Connector 66"/>
            <p:cNvCxnSpPr/>
            <p:nvPr/>
          </p:nvCxnSpPr>
          <p:spPr>
            <a:xfrm flipV="1">
              <a:off x="8325441" y="1869816"/>
              <a:ext cx="505799" cy="74755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291743" y="2432699"/>
              <a:ext cx="2130711" cy="369332"/>
            </a:xfrm>
            <a:prstGeom prst="rect">
              <a:avLst/>
            </a:prstGeom>
          </p:spPr>
          <p:txBody>
            <a:bodyPr wrap="none">
              <a:spAutoFit/>
            </a:bodyPr>
            <a:lstStyle/>
            <a:p>
              <a:r>
                <a:rPr lang="en-GB" dirty="0">
                  <a:solidFill>
                    <a:schemeClr val="accent2"/>
                  </a:solidFill>
                </a:rPr>
                <a:t>Woody ate 2 slices.</a:t>
              </a: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3599" y="2491077"/>
            <a:ext cx="3278766" cy="3289805"/>
          </a:xfrm>
          <a:prstGeom prst="rect">
            <a:avLst/>
          </a:prstGeom>
        </p:spPr>
      </p:pic>
      <p:grpSp>
        <p:nvGrpSpPr>
          <p:cNvPr id="44" name="Group 43"/>
          <p:cNvGrpSpPr/>
          <p:nvPr/>
        </p:nvGrpSpPr>
        <p:grpSpPr>
          <a:xfrm>
            <a:off x="5528345" y="4609131"/>
            <a:ext cx="2924993" cy="599004"/>
            <a:chOff x="5528345" y="2183447"/>
            <a:chExt cx="2924993" cy="599004"/>
          </a:xfrm>
        </p:grpSpPr>
        <p:cxnSp>
          <p:nvCxnSpPr>
            <p:cNvPr id="45" name="Straight Arrow Connector 44"/>
            <p:cNvCxnSpPr/>
            <p:nvPr/>
          </p:nvCxnSpPr>
          <p:spPr>
            <a:xfrm flipH="1" flipV="1">
              <a:off x="5528345" y="2183447"/>
              <a:ext cx="880844" cy="43391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09189" y="2413119"/>
              <a:ext cx="2044149" cy="369332"/>
            </a:xfrm>
            <a:prstGeom prst="rect">
              <a:avLst/>
            </a:prstGeom>
          </p:spPr>
          <p:txBody>
            <a:bodyPr wrap="none">
              <a:spAutoFit/>
            </a:bodyPr>
            <a:lstStyle/>
            <a:p>
              <a:r>
                <a:rPr lang="en-GB" dirty="0" err="1">
                  <a:solidFill>
                    <a:srgbClr val="00B0F0"/>
                  </a:solidFill>
                </a:rPr>
                <a:t>Rustie</a:t>
              </a:r>
              <a:r>
                <a:rPr lang="en-GB" dirty="0">
                  <a:solidFill>
                    <a:srgbClr val="00B0F0"/>
                  </a:solidFill>
                </a:rPr>
                <a:t> ate 5 slices.</a:t>
              </a:r>
            </a:p>
          </p:txBody>
        </p:sp>
      </p:grpSp>
    </p:spTree>
    <p:extLst>
      <p:ext uri="{BB962C8B-B14F-4D97-AF65-F5344CB8AC3E}">
        <p14:creationId xmlns:p14="http://schemas.microsoft.com/office/powerpoint/2010/main" val="403551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5574" y="702863"/>
            <a:ext cx="2037567"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sp>
        <p:nvSpPr>
          <p:cNvPr id="7" name="TextBox 6"/>
          <p:cNvSpPr txBox="1"/>
          <p:nvPr/>
        </p:nvSpPr>
        <p:spPr>
          <a:xfrm>
            <a:off x="755650" y="2845069"/>
            <a:ext cx="7632700" cy="772107"/>
          </a:xfrm>
          <a:prstGeom prst="rect">
            <a:avLst/>
          </a:prstGeom>
          <a:solidFill>
            <a:srgbClr val="FFE864"/>
          </a:solidFill>
          <a:ln w="28575">
            <a:noFill/>
          </a:ln>
        </p:spPr>
        <p:txBody>
          <a:bodyPr wrap="square" lIns="108000" tIns="108000" rIns="108000" bIns="108000" rtlCol="0">
            <a:spAutoFit/>
          </a:bodyPr>
          <a:lstStyle/>
          <a:p>
            <a:pPr algn="ctr"/>
            <a:r>
              <a:rPr lang="en-GB" dirty="0"/>
              <a:t>What three fractions could Simon be thinking of?</a:t>
            </a:r>
          </a:p>
          <a:p>
            <a:pPr algn="ctr"/>
            <a:r>
              <a:rPr lang="en-GB" dirty="0"/>
              <a:t>Explain your answer using reasoning.</a:t>
            </a:r>
          </a:p>
        </p:txBody>
      </p:sp>
      <p:sp>
        <p:nvSpPr>
          <p:cNvPr id="63" name="Rectangle 62"/>
          <p:cNvSpPr/>
          <p:nvPr/>
        </p:nvSpPr>
        <p:spPr>
          <a:xfrm>
            <a:off x="248314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64" name="Straight Connector 63"/>
          <p:cNvCxnSpPr/>
          <p:nvPr/>
        </p:nvCxnSpPr>
        <p:spPr>
          <a:xfrm>
            <a:off x="2483141"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2232"/>
          <a:stretch/>
        </p:blipFill>
        <p:spPr>
          <a:xfrm>
            <a:off x="817183" y="1201279"/>
            <a:ext cx="2571969" cy="1643790"/>
          </a:xfrm>
          <a:prstGeom prst="rect">
            <a:avLst/>
          </a:prstGeom>
        </p:spPr>
      </p:pic>
      <p:sp>
        <p:nvSpPr>
          <p:cNvPr id="25" name="Rectangular Callout 24"/>
          <p:cNvSpPr/>
          <p:nvPr/>
        </p:nvSpPr>
        <p:spPr>
          <a:xfrm>
            <a:off x="2827090" y="1453267"/>
            <a:ext cx="3909270" cy="996673"/>
          </a:xfrm>
          <a:prstGeom prst="wedgeRectCallout">
            <a:avLst>
              <a:gd name="adj1" fmla="val -55808"/>
              <a:gd name="adj2" fmla="val -2311"/>
            </a:avLst>
          </a:prstGeom>
          <a:solidFill>
            <a:schemeClr val="bg1"/>
          </a:solidFill>
          <a:ln w="28575">
            <a:solidFill>
              <a:srgbClr val="F5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add three non-unit fractions together to make a whole.</a:t>
            </a:r>
          </a:p>
        </p:txBody>
      </p:sp>
      <p:grpSp>
        <p:nvGrpSpPr>
          <p:cNvPr id="26" name="Group 25"/>
          <p:cNvGrpSpPr/>
          <p:nvPr/>
        </p:nvGrpSpPr>
        <p:grpSpPr>
          <a:xfrm>
            <a:off x="755650" y="3846176"/>
            <a:ext cx="7632700" cy="818230"/>
            <a:chOff x="755650" y="5355794"/>
            <a:chExt cx="7632700" cy="818230"/>
          </a:xfrm>
        </p:grpSpPr>
        <p:sp>
          <p:nvSpPr>
            <p:cNvPr id="30" name="TextBox 29"/>
            <p:cNvSpPr txBox="1"/>
            <p:nvPr/>
          </p:nvSpPr>
          <p:spPr>
            <a:xfrm>
              <a:off x="755650" y="5355794"/>
              <a:ext cx="7632700" cy="772107"/>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You may have found many possible answers.</a:t>
              </a:r>
            </a:p>
            <a:p>
              <a:pPr algn="ctr"/>
              <a:r>
                <a:rPr lang="en-GB" dirty="0"/>
                <a:t>For example:   +   +  =</a:t>
              </a:r>
            </a:p>
          </p:txBody>
        </p:sp>
        <p:grpSp>
          <p:nvGrpSpPr>
            <p:cNvPr id="31" name="Group 30"/>
            <p:cNvGrpSpPr/>
            <p:nvPr/>
          </p:nvGrpSpPr>
          <p:grpSpPr>
            <a:xfrm>
              <a:off x="4673840" y="5650804"/>
              <a:ext cx="1240088" cy="523220"/>
              <a:chOff x="5681718" y="3968578"/>
              <a:chExt cx="1240088" cy="523220"/>
            </a:xfrm>
          </p:grpSpPr>
          <p:sp>
            <p:nvSpPr>
              <p:cNvPr id="35" name="Rectangle 34"/>
              <p:cNvSpPr/>
              <p:nvPr/>
            </p:nvSpPr>
            <p:spPr>
              <a:xfrm>
                <a:off x="5681718" y="3968578"/>
                <a:ext cx="282450" cy="523220"/>
              </a:xfrm>
              <a:prstGeom prst="rect">
                <a:avLst/>
              </a:prstGeom>
            </p:spPr>
            <p:txBody>
              <a:bodyPr wrap="none">
                <a:spAutoFit/>
              </a:bodyPr>
              <a:lstStyle/>
              <a:p>
                <a:pPr algn="ctr"/>
                <a:r>
                  <a:rPr lang="en-GB" sz="1400" dirty="0"/>
                  <a:t>2</a:t>
                </a:r>
                <a:br>
                  <a:rPr lang="en-GB" sz="1400" dirty="0"/>
                </a:br>
                <a:r>
                  <a:rPr lang="en-GB" sz="1400" dirty="0"/>
                  <a:t>9</a:t>
                </a:r>
              </a:p>
            </p:txBody>
          </p:sp>
          <p:cxnSp>
            <p:nvCxnSpPr>
              <p:cNvPr id="36" name="Straight Connector 35"/>
              <p:cNvCxnSpPr/>
              <p:nvPr/>
            </p:nvCxnSpPr>
            <p:spPr>
              <a:xfrm>
                <a:off x="5768407" y="4230188"/>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026098" y="3968578"/>
                <a:ext cx="282450" cy="523220"/>
              </a:xfrm>
              <a:prstGeom prst="rect">
                <a:avLst/>
              </a:prstGeom>
            </p:spPr>
            <p:txBody>
              <a:bodyPr wrap="none">
                <a:spAutoFit/>
              </a:bodyPr>
              <a:lstStyle/>
              <a:p>
                <a:pPr algn="ctr"/>
                <a:r>
                  <a:rPr lang="en-GB" sz="1400" dirty="0"/>
                  <a:t>3</a:t>
                </a:r>
                <a:br>
                  <a:rPr lang="en-GB" sz="1400" dirty="0"/>
                </a:br>
                <a:r>
                  <a:rPr lang="en-GB" sz="1400" dirty="0"/>
                  <a:t>9</a:t>
                </a:r>
              </a:p>
            </p:txBody>
          </p:sp>
          <p:cxnSp>
            <p:nvCxnSpPr>
              <p:cNvPr id="38" name="Straight Connector 37"/>
              <p:cNvCxnSpPr/>
              <p:nvPr/>
            </p:nvCxnSpPr>
            <p:spPr>
              <a:xfrm>
                <a:off x="6104398" y="4230188"/>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52097" y="3968578"/>
                <a:ext cx="285656" cy="523220"/>
              </a:xfrm>
              <a:prstGeom prst="rect">
                <a:avLst/>
              </a:prstGeom>
            </p:spPr>
            <p:txBody>
              <a:bodyPr wrap="none">
                <a:spAutoFit/>
              </a:bodyPr>
              <a:lstStyle/>
              <a:p>
                <a:pPr algn="ctr"/>
                <a:r>
                  <a:rPr lang="en-GB" sz="1400" dirty="0"/>
                  <a:t>4</a:t>
                </a:r>
                <a:br>
                  <a:rPr lang="en-GB" sz="1400" dirty="0"/>
                </a:br>
                <a:r>
                  <a:rPr lang="en-GB" sz="1400" dirty="0"/>
                  <a:t>9</a:t>
                </a:r>
              </a:p>
            </p:txBody>
          </p:sp>
          <p:cxnSp>
            <p:nvCxnSpPr>
              <p:cNvPr id="40" name="Straight Connector 39"/>
              <p:cNvCxnSpPr/>
              <p:nvPr/>
            </p:nvCxnSpPr>
            <p:spPr>
              <a:xfrm>
                <a:off x="6432000" y="4230188"/>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39356" y="3968578"/>
                <a:ext cx="282450" cy="523220"/>
              </a:xfrm>
              <a:prstGeom prst="rect">
                <a:avLst/>
              </a:prstGeom>
            </p:spPr>
            <p:txBody>
              <a:bodyPr wrap="none">
                <a:spAutoFit/>
              </a:bodyPr>
              <a:lstStyle/>
              <a:p>
                <a:pPr algn="ctr"/>
                <a:r>
                  <a:rPr lang="en-GB" sz="1400" dirty="0"/>
                  <a:t>9</a:t>
                </a:r>
                <a:br>
                  <a:rPr lang="en-GB" sz="1400" dirty="0"/>
                </a:br>
                <a:r>
                  <a:rPr lang="en-GB" sz="1400" dirty="0"/>
                  <a:t>9</a:t>
                </a:r>
              </a:p>
            </p:txBody>
          </p:sp>
          <p:cxnSp>
            <p:nvCxnSpPr>
              <p:cNvPr id="42" name="Straight Connector 41"/>
              <p:cNvCxnSpPr/>
              <p:nvPr/>
            </p:nvCxnSpPr>
            <p:spPr>
              <a:xfrm>
                <a:off x="6726045" y="4230188"/>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665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sp>
        <p:nvSpPr>
          <p:cNvPr id="14" name="Rectangle 13"/>
          <p:cNvSpPr/>
          <p:nvPr/>
        </p:nvSpPr>
        <p:spPr>
          <a:xfrm>
            <a:off x="445575" y="702863"/>
            <a:ext cx="2129846"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pic>
        <p:nvPicPr>
          <p:cNvPr id="17" name="Picture 16">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28" t="3942" r="4034" b="30224"/>
          <a:stretch/>
        </p:blipFill>
        <p:spPr>
          <a:xfrm rot="1603028">
            <a:off x="1042282" y="2310908"/>
            <a:ext cx="1493240" cy="1514131"/>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551" t="1224" r="52077" b="17798"/>
          <a:stretch/>
        </p:blipFill>
        <p:spPr>
          <a:xfrm rot="1452833">
            <a:off x="2676325" y="2964366"/>
            <a:ext cx="641574" cy="1584785"/>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48923"/>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Roboto" panose="02000000000000000000" pitchFamily="2" charset="0"/>
                <a:ea typeface="Roboto" panose="02000000000000000000" pitchFamily="2" charset="0"/>
              </a:rPr>
              <a:t>Recognise and use fractions as numbers: unit fractions and non-unit fractions with small denominators.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993160" y="2850160"/>
            <a:ext cx="1157680" cy="1157680"/>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Recognise and use fractions as numbers: unit fractions and non-unit fractions with small denominators.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529555"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0839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cxnSp>
        <p:nvCxnSpPr>
          <p:cNvPr id="103" name="Straight Connector 102"/>
          <p:cNvCxnSpPr/>
          <p:nvPr/>
        </p:nvCxnSpPr>
        <p:spPr>
          <a:xfrm>
            <a:off x="25295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2609995"/>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What fraction of the counters are yellow?</a:t>
            </a:r>
          </a:p>
        </p:txBody>
      </p:sp>
      <p:sp>
        <p:nvSpPr>
          <p:cNvPr id="3" name="Oval 2"/>
          <p:cNvSpPr/>
          <p:nvPr/>
        </p:nvSpPr>
        <p:spPr>
          <a:xfrm>
            <a:off x="2144994" y="1420962"/>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34882" y="1420961"/>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24770" y="1420960"/>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114658" y="1420959"/>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104546" y="1420958"/>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34497" y="3429003"/>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69066" y="3429002"/>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03635" y="3429001"/>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38204" y="3429000"/>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2052730" y="3643709"/>
            <a:ext cx="402674" cy="1077218"/>
            <a:chOff x="2052730" y="3659512"/>
            <a:chExt cx="402674" cy="1077218"/>
          </a:xfrm>
        </p:grpSpPr>
        <p:sp>
          <p:nvSpPr>
            <p:cNvPr id="6" name="Rectangle 5"/>
            <p:cNvSpPr/>
            <p:nvPr/>
          </p:nvSpPr>
          <p:spPr>
            <a:xfrm>
              <a:off x="2052730" y="3659512"/>
              <a:ext cx="402674" cy="1077218"/>
            </a:xfrm>
            <a:prstGeom prst="rect">
              <a:avLst/>
            </a:prstGeom>
          </p:spPr>
          <p:txBody>
            <a:bodyPr wrap="none">
              <a:spAutoFit/>
            </a:bodyPr>
            <a:lstStyle/>
            <a:p>
              <a:pPr algn="ctr"/>
              <a:r>
                <a:rPr lang="en-GB" sz="3200" dirty="0"/>
                <a:t>3</a:t>
              </a:r>
              <a:br>
                <a:rPr lang="en-GB" sz="3200" dirty="0"/>
              </a:br>
              <a:r>
                <a:rPr lang="en-GB" sz="3200" dirty="0"/>
                <a:t>5</a:t>
              </a:r>
            </a:p>
          </p:txBody>
        </p:sp>
        <p:cxnSp>
          <p:nvCxnSpPr>
            <p:cNvPr id="15" name="Straight Connector 1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88100" y="3648419"/>
            <a:ext cx="401071" cy="1077218"/>
            <a:chOff x="2053531" y="3659512"/>
            <a:chExt cx="401071" cy="1077218"/>
          </a:xfrm>
        </p:grpSpPr>
        <p:sp>
          <p:nvSpPr>
            <p:cNvPr id="24" name="Rectangle 23"/>
            <p:cNvSpPr/>
            <p:nvPr/>
          </p:nvSpPr>
          <p:spPr>
            <a:xfrm>
              <a:off x="2053531" y="3659512"/>
              <a:ext cx="401071" cy="1077218"/>
            </a:xfrm>
            <a:prstGeom prst="rect">
              <a:avLst/>
            </a:prstGeom>
          </p:spPr>
          <p:txBody>
            <a:bodyPr wrap="none">
              <a:spAutoFit/>
            </a:bodyPr>
            <a:lstStyle/>
            <a:p>
              <a:pPr algn="ctr"/>
              <a:r>
                <a:rPr lang="en-GB" sz="3200" dirty="0"/>
                <a:t>2</a:t>
              </a:r>
              <a:br>
                <a:rPr lang="en-GB" sz="3200" dirty="0"/>
              </a:br>
              <a:r>
                <a:rPr lang="en-GB" sz="3200" dirty="0"/>
                <a:t>5</a:t>
              </a:r>
            </a:p>
          </p:txBody>
        </p:sp>
        <p:cxnSp>
          <p:nvCxnSpPr>
            <p:cNvPr id="25" name="Straight Connector 2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21868" y="3653129"/>
            <a:ext cx="402674" cy="1077218"/>
            <a:chOff x="2052730" y="3659512"/>
            <a:chExt cx="402674" cy="1077218"/>
          </a:xfrm>
        </p:grpSpPr>
        <p:sp>
          <p:nvSpPr>
            <p:cNvPr id="27" name="Rectangle 26"/>
            <p:cNvSpPr/>
            <p:nvPr/>
          </p:nvSpPr>
          <p:spPr>
            <a:xfrm>
              <a:off x="2052730" y="3659512"/>
              <a:ext cx="402674" cy="1077218"/>
            </a:xfrm>
            <a:prstGeom prst="rect">
              <a:avLst/>
            </a:prstGeom>
          </p:spPr>
          <p:txBody>
            <a:bodyPr wrap="none">
              <a:spAutoFit/>
            </a:bodyPr>
            <a:lstStyle/>
            <a:p>
              <a:pPr algn="ctr"/>
              <a:r>
                <a:rPr lang="en-GB" sz="3200" dirty="0"/>
                <a:t>5</a:t>
              </a:r>
              <a:br>
                <a:rPr lang="en-GB" sz="3200" dirty="0"/>
              </a:br>
              <a:r>
                <a:rPr lang="en-GB" sz="3200" dirty="0"/>
                <a:t>5</a:t>
              </a:r>
            </a:p>
          </p:txBody>
        </p:sp>
        <p:cxnSp>
          <p:nvCxnSpPr>
            <p:cNvPr id="28" name="Straight Connector 27"/>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656437" y="3657839"/>
            <a:ext cx="402674" cy="1077218"/>
            <a:chOff x="2052730" y="3659512"/>
            <a:chExt cx="402674" cy="1077218"/>
          </a:xfrm>
        </p:grpSpPr>
        <p:sp>
          <p:nvSpPr>
            <p:cNvPr id="30" name="Rectangle 29"/>
            <p:cNvSpPr/>
            <p:nvPr/>
          </p:nvSpPr>
          <p:spPr>
            <a:xfrm>
              <a:off x="2052730" y="3659512"/>
              <a:ext cx="402674" cy="1077218"/>
            </a:xfrm>
            <a:prstGeom prst="rect">
              <a:avLst/>
            </a:prstGeom>
          </p:spPr>
          <p:txBody>
            <a:bodyPr wrap="none">
              <a:spAutoFit/>
            </a:bodyPr>
            <a:lstStyle/>
            <a:p>
              <a:pPr algn="ctr"/>
              <a:r>
                <a:rPr lang="en-GB" sz="3200" dirty="0"/>
                <a:t>1</a:t>
              </a:r>
              <a:br>
                <a:rPr lang="en-GB" sz="3200" dirty="0"/>
              </a:br>
              <a:r>
                <a:rPr lang="en-GB" sz="3200" dirty="0"/>
                <a:t>5</a:t>
              </a:r>
            </a:p>
          </p:txBody>
        </p:sp>
        <p:cxnSp>
          <p:nvCxnSpPr>
            <p:cNvPr id="31" name="Straight Connector 30"/>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4"/>
                                        </p:tgtEl>
                                        <p:attrNameLst>
                                          <p:attrName>stroke.color</p:attrName>
                                        </p:attrNameLst>
                                      </p:cBhvr>
                                      <p:to>
                                        <a:srgbClr val="689429"/>
                                      </p:to>
                                    </p:animClr>
                                    <p:set>
                                      <p:cBhvr>
                                        <p:cTn id="7" dur="1000" fill="hold"/>
                                        <p:tgtEl>
                                          <p:spTgt spid="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4"/>
                                        </p:tgtEl>
                                        <p:attrNameLst>
                                          <p:attrName>fillcolor</p:attrName>
                                        </p:attrNameLst>
                                      </p:cBhvr>
                                      <p:to>
                                        <a:srgbClr val="C9E1B0"/>
                                      </p:to>
                                    </p:animClr>
                                    <p:set>
                                      <p:cBhvr>
                                        <p:cTn id="10" dur="1000" fill="hold"/>
                                        <p:tgtEl>
                                          <p:spTgt spid="4"/>
                                        </p:tgtEl>
                                        <p:attrNameLst>
                                          <p:attrName>fill.type</p:attrName>
                                        </p:attrNameLst>
                                      </p:cBhvr>
                                      <p:to>
                                        <p:strVal val="solid"/>
                                      </p:to>
                                    </p:set>
                                    <p:set>
                                      <p:cBhvr>
                                        <p:cTn id="11"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529555"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0839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cxnSp>
        <p:nvCxnSpPr>
          <p:cNvPr id="103" name="Straight Connector 102"/>
          <p:cNvCxnSpPr/>
          <p:nvPr/>
        </p:nvCxnSpPr>
        <p:spPr>
          <a:xfrm>
            <a:off x="25295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2609995"/>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What fraction of the counters are blue?</a:t>
            </a:r>
          </a:p>
        </p:txBody>
      </p:sp>
      <p:sp>
        <p:nvSpPr>
          <p:cNvPr id="3" name="Oval 2"/>
          <p:cNvSpPr/>
          <p:nvPr/>
        </p:nvSpPr>
        <p:spPr>
          <a:xfrm>
            <a:off x="2144994" y="1420962"/>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34882" y="1420961"/>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24770" y="1420960"/>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114658" y="1420959"/>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104546" y="1420958"/>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34497" y="3429003"/>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69066" y="3429002"/>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03635" y="3429001"/>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38204" y="3429000"/>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2052730" y="3643709"/>
            <a:ext cx="402674" cy="1077218"/>
            <a:chOff x="2052730" y="3659512"/>
            <a:chExt cx="402674" cy="1077218"/>
          </a:xfrm>
        </p:grpSpPr>
        <p:sp>
          <p:nvSpPr>
            <p:cNvPr id="6" name="Rectangle 5"/>
            <p:cNvSpPr/>
            <p:nvPr/>
          </p:nvSpPr>
          <p:spPr>
            <a:xfrm>
              <a:off x="2052730" y="3659512"/>
              <a:ext cx="402674" cy="1077218"/>
            </a:xfrm>
            <a:prstGeom prst="rect">
              <a:avLst/>
            </a:prstGeom>
          </p:spPr>
          <p:txBody>
            <a:bodyPr wrap="none">
              <a:spAutoFit/>
            </a:bodyPr>
            <a:lstStyle/>
            <a:p>
              <a:pPr algn="ctr"/>
              <a:r>
                <a:rPr lang="en-GB" sz="3200" dirty="0"/>
                <a:t>3</a:t>
              </a:r>
              <a:br>
                <a:rPr lang="en-GB" sz="3200" dirty="0"/>
              </a:br>
              <a:r>
                <a:rPr lang="en-GB" sz="3200" dirty="0"/>
                <a:t>5</a:t>
              </a:r>
            </a:p>
          </p:txBody>
        </p:sp>
        <p:cxnSp>
          <p:nvCxnSpPr>
            <p:cNvPr id="15" name="Straight Connector 1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88100" y="3648419"/>
            <a:ext cx="401071" cy="1077218"/>
            <a:chOff x="2053531" y="3659512"/>
            <a:chExt cx="401071" cy="1077218"/>
          </a:xfrm>
        </p:grpSpPr>
        <p:sp>
          <p:nvSpPr>
            <p:cNvPr id="24" name="Rectangle 23"/>
            <p:cNvSpPr/>
            <p:nvPr/>
          </p:nvSpPr>
          <p:spPr>
            <a:xfrm>
              <a:off x="2053531" y="3659512"/>
              <a:ext cx="401071" cy="1077218"/>
            </a:xfrm>
            <a:prstGeom prst="rect">
              <a:avLst/>
            </a:prstGeom>
          </p:spPr>
          <p:txBody>
            <a:bodyPr wrap="none">
              <a:spAutoFit/>
            </a:bodyPr>
            <a:lstStyle/>
            <a:p>
              <a:pPr algn="ctr"/>
              <a:r>
                <a:rPr lang="en-GB" sz="3200" dirty="0"/>
                <a:t>2</a:t>
              </a:r>
              <a:br>
                <a:rPr lang="en-GB" sz="3200" dirty="0"/>
              </a:br>
              <a:r>
                <a:rPr lang="en-GB" sz="3200" dirty="0"/>
                <a:t>5</a:t>
              </a:r>
            </a:p>
          </p:txBody>
        </p:sp>
        <p:cxnSp>
          <p:nvCxnSpPr>
            <p:cNvPr id="25" name="Straight Connector 2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21868" y="3653129"/>
            <a:ext cx="402674" cy="1077218"/>
            <a:chOff x="2052730" y="3659512"/>
            <a:chExt cx="402674" cy="1077218"/>
          </a:xfrm>
        </p:grpSpPr>
        <p:sp>
          <p:nvSpPr>
            <p:cNvPr id="27" name="Rectangle 26"/>
            <p:cNvSpPr/>
            <p:nvPr/>
          </p:nvSpPr>
          <p:spPr>
            <a:xfrm>
              <a:off x="2052730" y="3659512"/>
              <a:ext cx="402674" cy="1077218"/>
            </a:xfrm>
            <a:prstGeom prst="rect">
              <a:avLst/>
            </a:prstGeom>
          </p:spPr>
          <p:txBody>
            <a:bodyPr wrap="none">
              <a:spAutoFit/>
            </a:bodyPr>
            <a:lstStyle/>
            <a:p>
              <a:pPr algn="ctr"/>
              <a:r>
                <a:rPr lang="en-GB" sz="3200" dirty="0"/>
                <a:t>5</a:t>
              </a:r>
              <a:br>
                <a:rPr lang="en-GB" sz="3200" dirty="0"/>
              </a:br>
              <a:r>
                <a:rPr lang="en-GB" sz="3200" dirty="0"/>
                <a:t>5</a:t>
              </a:r>
            </a:p>
          </p:txBody>
        </p:sp>
        <p:cxnSp>
          <p:nvCxnSpPr>
            <p:cNvPr id="28" name="Straight Connector 27"/>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656437" y="3657839"/>
            <a:ext cx="402674" cy="1077218"/>
            <a:chOff x="2052730" y="3659512"/>
            <a:chExt cx="402674" cy="1077218"/>
          </a:xfrm>
        </p:grpSpPr>
        <p:sp>
          <p:nvSpPr>
            <p:cNvPr id="30" name="Rectangle 29"/>
            <p:cNvSpPr/>
            <p:nvPr/>
          </p:nvSpPr>
          <p:spPr>
            <a:xfrm>
              <a:off x="2052730" y="3659512"/>
              <a:ext cx="402674" cy="1077218"/>
            </a:xfrm>
            <a:prstGeom prst="rect">
              <a:avLst/>
            </a:prstGeom>
          </p:spPr>
          <p:txBody>
            <a:bodyPr wrap="none">
              <a:spAutoFit/>
            </a:bodyPr>
            <a:lstStyle/>
            <a:p>
              <a:pPr algn="ctr"/>
              <a:r>
                <a:rPr lang="en-GB" sz="3200" dirty="0"/>
                <a:t>1</a:t>
              </a:r>
              <a:br>
                <a:rPr lang="en-GB" sz="3200" dirty="0"/>
              </a:br>
              <a:r>
                <a:rPr lang="en-GB" sz="3200" dirty="0"/>
                <a:t>5</a:t>
              </a:r>
            </a:p>
          </p:txBody>
        </p:sp>
        <p:cxnSp>
          <p:nvCxnSpPr>
            <p:cNvPr id="31" name="Straight Connector 30"/>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81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6"/>
                                        </p:tgtEl>
                                        <p:attrNameLst>
                                          <p:attrName>stroke.color</p:attrName>
                                        </p:attrNameLst>
                                      </p:cBhvr>
                                      <p:to>
                                        <a:srgbClr val="689429"/>
                                      </p:to>
                                    </p:animClr>
                                    <p:set>
                                      <p:cBhvr>
                                        <p:cTn id="7" dur="1000" fill="hold"/>
                                        <p:tgtEl>
                                          <p:spTgt spid="16"/>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6"/>
                                        </p:tgtEl>
                                        <p:attrNameLst>
                                          <p:attrName>fillcolor</p:attrName>
                                        </p:attrNameLst>
                                      </p:cBhvr>
                                      <p:to>
                                        <a:srgbClr val="C9E1B0"/>
                                      </p:to>
                                    </p:animClr>
                                    <p:set>
                                      <p:cBhvr>
                                        <p:cTn id="10" dur="1000" fill="hold"/>
                                        <p:tgtEl>
                                          <p:spTgt spid="16"/>
                                        </p:tgtEl>
                                        <p:attrNameLst>
                                          <p:attrName>fill.type</p:attrName>
                                        </p:attrNameLst>
                                      </p:cBhvr>
                                      <p:to>
                                        <p:strVal val="solid"/>
                                      </p:to>
                                    </p:set>
                                    <p:set>
                                      <p:cBhvr>
                                        <p:cTn id="11" dur="1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529555"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0839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cxnSp>
        <p:nvCxnSpPr>
          <p:cNvPr id="103" name="Straight Connector 102"/>
          <p:cNvCxnSpPr/>
          <p:nvPr/>
        </p:nvCxnSpPr>
        <p:spPr>
          <a:xfrm>
            <a:off x="25295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2609995"/>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What fraction of the counters are blue and yellow?</a:t>
            </a:r>
          </a:p>
        </p:txBody>
      </p:sp>
      <p:sp>
        <p:nvSpPr>
          <p:cNvPr id="3" name="Oval 2"/>
          <p:cNvSpPr/>
          <p:nvPr/>
        </p:nvSpPr>
        <p:spPr>
          <a:xfrm>
            <a:off x="2144994" y="1420962"/>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34882" y="1420961"/>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24770" y="1420960"/>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114658" y="1420959"/>
            <a:ext cx="909903" cy="909903"/>
          </a:xfrm>
          <a:prstGeom prst="ellipse">
            <a:avLst/>
          </a:prstGeom>
          <a:solidFill>
            <a:srgbClr val="FFE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104546" y="1420958"/>
            <a:ext cx="909903" cy="909903"/>
          </a:xfrm>
          <a:prstGeom prst="ellipse">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34497" y="3429003"/>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69066" y="3429002"/>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03635" y="3429001"/>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38204" y="3429000"/>
            <a:ext cx="1239141" cy="15382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2052730" y="3643709"/>
            <a:ext cx="402674" cy="1077218"/>
            <a:chOff x="2052730" y="3659512"/>
            <a:chExt cx="402674" cy="1077218"/>
          </a:xfrm>
        </p:grpSpPr>
        <p:sp>
          <p:nvSpPr>
            <p:cNvPr id="6" name="Rectangle 5"/>
            <p:cNvSpPr/>
            <p:nvPr/>
          </p:nvSpPr>
          <p:spPr>
            <a:xfrm>
              <a:off x="2052730" y="3659512"/>
              <a:ext cx="402674" cy="1077218"/>
            </a:xfrm>
            <a:prstGeom prst="rect">
              <a:avLst/>
            </a:prstGeom>
          </p:spPr>
          <p:txBody>
            <a:bodyPr wrap="none">
              <a:spAutoFit/>
            </a:bodyPr>
            <a:lstStyle/>
            <a:p>
              <a:pPr algn="ctr"/>
              <a:r>
                <a:rPr lang="en-GB" sz="3200" dirty="0"/>
                <a:t>3</a:t>
              </a:r>
              <a:br>
                <a:rPr lang="en-GB" sz="3200" dirty="0"/>
              </a:br>
              <a:r>
                <a:rPr lang="en-GB" sz="3200" dirty="0"/>
                <a:t>5</a:t>
              </a:r>
            </a:p>
          </p:txBody>
        </p:sp>
        <p:cxnSp>
          <p:nvCxnSpPr>
            <p:cNvPr id="15" name="Straight Connector 1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88100" y="3648419"/>
            <a:ext cx="401071" cy="1077218"/>
            <a:chOff x="2053531" y="3659512"/>
            <a:chExt cx="401071" cy="1077218"/>
          </a:xfrm>
        </p:grpSpPr>
        <p:sp>
          <p:nvSpPr>
            <p:cNvPr id="24" name="Rectangle 23"/>
            <p:cNvSpPr/>
            <p:nvPr/>
          </p:nvSpPr>
          <p:spPr>
            <a:xfrm>
              <a:off x="2053531" y="3659512"/>
              <a:ext cx="401071" cy="1077218"/>
            </a:xfrm>
            <a:prstGeom prst="rect">
              <a:avLst/>
            </a:prstGeom>
          </p:spPr>
          <p:txBody>
            <a:bodyPr wrap="none">
              <a:spAutoFit/>
            </a:bodyPr>
            <a:lstStyle/>
            <a:p>
              <a:pPr algn="ctr"/>
              <a:r>
                <a:rPr lang="en-GB" sz="3200" dirty="0"/>
                <a:t>2</a:t>
              </a:r>
              <a:br>
                <a:rPr lang="en-GB" sz="3200" dirty="0"/>
              </a:br>
              <a:r>
                <a:rPr lang="en-GB" sz="3200" dirty="0"/>
                <a:t>5</a:t>
              </a:r>
            </a:p>
          </p:txBody>
        </p:sp>
        <p:cxnSp>
          <p:nvCxnSpPr>
            <p:cNvPr id="25" name="Straight Connector 24"/>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21868" y="3653129"/>
            <a:ext cx="402674" cy="1077218"/>
            <a:chOff x="2052730" y="3659512"/>
            <a:chExt cx="402674" cy="1077218"/>
          </a:xfrm>
        </p:grpSpPr>
        <p:sp>
          <p:nvSpPr>
            <p:cNvPr id="27" name="Rectangle 26"/>
            <p:cNvSpPr/>
            <p:nvPr/>
          </p:nvSpPr>
          <p:spPr>
            <a:xfrm>
              <a:off x="2052730" y="3659512"/>
              <a:ext cx="402674" cy="1077218"/>
            </a:xfrm>
            <a:prstGeom prst="rect">
              <a:avLst/>
            </a:prstGeom>
          </p:spPr>
          <p:txBody>
            <a:bodyPr wrap="none">
              <a:spAutoFit/>
            </a:bodyPr>
            <a:lstStyle/>
            <a:p>
              <a:pPr algn="ctr"/>
              <a:r>
                <a:rPr lang="en-GB" sz="3200" dirty="0"/>
                <a:t>5</a:t>
              </a:r>
              <a:br>
                <a:rPr lang="en-GB" sz="3200" dirty="0"/>
              </a:br>
              <a:r>
                <a:rPr lang="en-GB" sz="3200" dirty="0"/>
                <a:t>5</a:t>
              </a:r>
            </a:p>
          </p:txBody>
        </p:sp>
        <p:cxnSp>
          <p:nvCxnSpPr>
            <p:cNvPr id="28" name="Straight Connector 27"/>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656437" y="3657839"/>
            <a:ext cx="402674" cy="1077218"/>
            <a:chOff x="2052730" y="3659512"/>
            <a:chExt cx="402674" cy="1077218"/>
          </a:xfrm>
        </p:grpSpPr>
        <p:sp>
          <p:nvSpPr>
            <p:cNvPr id="30" name="Rectangle 29"/>
            <p:cNvSpPr/>
            <p:nvPr/>
          </p:nvSpPr>
          <p:spPr>
            <a:xfrm>
              <a:off x="2052730" y="3659512"/>
              <a:ext cx="402674" cy="1077218"/>
            </a:xfrm>
            <a:prstGeom prst="rect">
              <a:avLst/>
            </a:prstGeom>
          </p:spPr>
          <p:txBody>
            <a:bodyPr wrap="none">
              <a:spAutoFit/>
            </a:bodyPr>
            <a:lstStyle/>
            <a:p>
              <a:pPr algn="ctr"/>
              <a:r>
                <a:rPr lang="en-GB" sz="3200" dirty="0"/>
                <a:t>1</a:t>
              </a:r>
              <a:br>
                <a:rPr lang="en-GB" sz="3200" dirty="0"/>
              </a:br>
              <a:r>
                <a:rPr lang="en-GB" sz="3200" dirty="0"/>
                <a:t>5</a:t>
              </a:r>
            </a:p>
          </p:txBody>
        </p:sp>
        <p:cxnSp>
          <p:nvCxnSpPr>
            <p:cNvPr id="31" name="Straight Connector 30"/>
            <p:cNvCxnSpPr/>
            <p:nvPr/>
          </p:nvCxnSpPr>
          <p:spPr>
            <a:xfrm>
              <a:off x="2144994" y="4198121"/>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5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7"/>
                                        </p:tgtEl>
                                        <p:attrNameLst>
                                          <p:attrName>stroke.color</p:attrName>
                                        </p:attrNameLst>
                                      </p:cBhvr>
                                      <p:to>
                                        <a:srgbClr val="689429"/>
                                      </p:to>
                                    </p:animClr>
                                    <p:set>
                                      <p:cBhvr>
                                        <p:cTn id="7" dur="1000" fill="hold"/>
                                        <p:tgtEl>
                                          <p:spTgt spid="17"/>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7"/>
                                        </p:tgtEl>
                                        <p:attrNameLst>
                                          <p:attrName>fillcolor</p:attrName>
                                        </p:attrNameLst>
                                      </p:cBhvr>
                                      <p:to>
                                        <a:srgbClr val="C9E1B0"/>
                                      </p:to>
                                    </p:animClr>
                                    <p:set>
                                      <p:cBhvr>
                                        <p:cTn id="10" dur="1000" fill="hold"/>
                                        <p:tgtEl>
                                          <p:spTgt spid="17"/>
                                        </p:tgtEl>
                                        <p:attrNameLst>
                                          <p:attrName>fill.type</p:attrName>
                                        </p:attrNameLst>
                                      </p:cBhvr>
                                      <p:to>
                                        <p:strVal val="solid"/>
                                      </p:to>
                                    </p:set>
                                    <p:set>
                                      <p:cBhvr>
                                        <p:cTn id="11"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7674" y="2677987"/>
            <a:ext cx="3757959" cy="92928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529555"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0839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cxnSp>
        <p:nvCxnSpPr>
          <p:cNvPr id="103" name="Straight Connector 102"/>
          <p:cNvCxnSpPr/>
          <p:nvPr/>
        </p:nvCxnSpPr>
        <p:spPr>
          <a:xfrm>
            <a:off x="25295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2007681"/>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Which number sentence satisfies the bar model?</a:t>
            </a:r>
          </a:p>
        </p:txBody>
      </p:sp>
      <p:grpSp>
        <p:nvGrpSpPr>
          <p:cNvPr id="19" name="Group 18"/>
          <p:cNvGrpSpPr/>
          <p:nvPr/>
        </p:nvGrpSpPr>
        <p:grpSpPr>
          <a:xfrm>
            <a:off x="3006283" y="2653160"/>
            <a:ext cx="373820" cy="954107"/>
            <a:chOff x="2067156" y="3659512"/>
            <a:chExt cx="373820" cy="954107"/>
          </a:xfrm>
        </p:grpSpPr>
        <p:sp>
          <p:nvSpPr>
            <p:cNvPr id="6" name="Rectangle 5"/>
            <p:cNvSpPr/>
            <p:nvPr/>
          </p:nvSpPr>
          <p:spPr>
            <a:xfrm>
              <a:off x="2067156" y="3659512"/>
              <a:ext cx="373820" cy="954107"/>
            </a:xfrm>
            <a:prstGeom prst="rect">
              <a:avLst/>
            </a:prstGeom>
          </p:spPr>
          <p:txBody>
            <a:bodyPr wrap="none">
              <a:spAutoFit/>
            </a:bodyPr>
            <a:lstStyle/>
            <a:p>
              <a:pPr algn="ctr"/>
              <a:r>
                <a:rPr lang="en-GB" sz="2800" dirty="0"/>
                <a:t>2</a:t>
              </a:r>
              <a:br>
                <a:rPr lang="en-GB" sz="2800" dirty="0"/>
              </a:br>
              <a:r>
                <a:rPr lang="en-GB" sz="2800" dirty="0"/>
                <a:t>7</a:t>
              </a:r>
            </a:p>
          </p:txBody>
        </p:sp>
        <p:cxnSp>
          <p:nvCxnSpPr>
            <p:cNvPr id="15" name="Straight Connector 14"/>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2257960041"/>
              </p:ext>
            </p:extLst>
          </p:nvPr>
        </p:nvGraphicFramePr>
        <p:xfrm>
          <a:off x="1524000" y="1397000"/>
          <a:ext cx="6095999" cy="519374"/>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352957249"/>
                    </a:ext>
                  </a:extLst>
                </a:gridCol>
                <a:gridCol w="870857">
                  <a:extLst>
                    <a:ext uri="{9D8B030D-6E8A-4147-A177-3AD203B41FA5}">
                      <a16:colId xmlns:a16="http://schemas.microsoft.com/office/drawing/2014/main" val="603832378"/>
                    </a:ext>
                  </a:extLst>
                </a:gridCol>
                <a:gridCol w="870857">
                  <a:extLst>
                    <a:ext uri="{9D8B030D-6E8A-4147-A177-3AD203B41FA5}">
                      <a16:colId xmlns:a16="http://schemas.microsoft.com/office/drawing/2014/main" val="225281038"/>
                    </a:ext>
                  </a:extLst>
                </a:gridCol>
                <a:gridCol w="870857">
                  <a:extLst>
                    <a:ext uri="{9D8B030D-6E8A-4147-A177-3AD203B41FA5}">
                      <a16:colId xmlns:a16="http://schemas.microsoft.com/office/drawing/2014/main" val="2242724583"/>
                    </a:ext>
                  </a:extLst>
                </a:gridCol>
                <a:gridCol w="870857">
                  <a:extLst>
                    <a:ext uri="{9D8B030D-6E8A-4147-A177-3AD203B41FA5}">
                      <a16:colId xmlns:a16="http://schemas.microsoft.com/office/drawing/2014/main" val="3912880732"/>
                    </a:ext>
                  </a:extLst>
                </a:gridCol>
                <a:gridCol w="870857">
                  <a:extLst>
                    <a:ext uri="{9D8B030D-6E8A-4147-A177-3AD203B41FA5}">
                      <a16:colId xmlns:a16="http://schemas.microsoft.com/office/drawing/2014/main" val="3102542311"/>
                    </a:ext>
                  </a:extLst>
                </a:gridCol>
                <a:gridCol w="870857">
                  <a:extLst>
                    <a:ext uri="{9D8B030D-6E8A-4147-A177-3AD203B41FA5}">
                      <a16:colId xmlns:a16="http://schemas.microsoft.com/office/drawing/2014/main" val="1253134463"/>
                    </a:ext>
                  </a:extLst>
                </a:gridCol>
              </a:tblGrid>
              <a:tr h="51937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9729175"/>
                  </a:ext>
                </a:extLst>
              </a:tr>
            </a:tbl>
          </a:graphicData>
        </a:graphic>
      </p:graphicFrame>
      <p:sp>
        <p:nvSpPr>
          <p:cNvPr id="35" name="Rectangle 34"/>
          <p:cNvSpPr/>
          <p:nvPr/>
        </p:nvSpPr>
        <p:spPr>
          <a:xfrm>
            <a:off x="3457941" y="2868603"/>
            <a:ext cx="396262" cy="523220"/>
          </a:xfrm>
          <a:prstGeom prst="rect">
            <a:avLst/>
          </a:prstGeom>
        </p:spPr>
        <p:txBody>
          <a:bodyPr wrap="none">
            <a:spAutoFit/>
          </a:bodyPr>
          <a:lstStyle/>
          <a:p>
            <a:pPr algn="ctr"/>
            <a:r>
              <a:rPr lang="en-GB" sz="2800" dirty="0"/>
              <a:t>+</a:t>
            </a:r>
          </a:p>
        </p:txBody>
      </p:sp>
      <p:grpSp>
        <p:nvGrpSpPr>
          <p:cNvPr id="37" name="Group 36"/>
          <p:cNvGrpSpPr/>
          <p:nvPr/>
        </p:nvGrpSpPr>
        <p:grpSpPr>
          <a:xfrm>
            <a:off x="3888131" y="2653160"/>
            <a:ext cx="373820" cy="954107"/>
            <a:chOff x="2067156" y="3659512"/>
            <a:chExt cx="373820" cy="954107"/>
          </a:xfrm>
        </p:grpSpPr>
        <p:sp>
          <p:nvSpPr>
            <p:cNvPr id="38" name="Rectangle 37"/>
            <p:cNvSpPr/>
            <p:nvPr/>
          </p:nvSpPr>
          <p:spPr>
            <a:xfrm>
              <a:off x="2067156" y="3659512"/>
              <a:ext cx="373820" cy="954107"/>
            </a:xfrm>
            <a:prstGeom prst="rect">
              <a:avLst/>
            </a:prstGeom>
          </p:spPr>
          <p:txBody>
            <a:bodyPr wrap="none">
              <a:spAutoFit/>
            </a:bodyPr>
            <a:lstStyle/>
            <a:p>
              <a:pPr algn="ctr"/>
              <a:r>
                <a:rPr lang="en-GB" sz="2800" dirty="0"/>
                <a:t>2</a:t>
              </a:r>
              <a:br>
                <a:rPr lang="en-GB" sz="2800" dirty="0"/>
              </a:br>
              <a:r>
                <a:rPr lang="en-GB" sz="2800" dirty="0"/>
                <a:t>7</a:t>
              </a:r>
            </a:p>
          </p:txBody>
        </p:sp>
        <p:cxnSp>
          <p:nvCxnSpPr>
            <p:cNvPr id="39" name="Straight Connector 3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339789" y="2868603"/>
            <a:ext cx="396262" cy="523220"/>
          </a:xfrm>
          <a:prstGeom prst="rect">
            <a:avLst/>
          </a:prstGeom>
        </p:spPr>
        <p:txBody>
          <a:bodyPr wrap="none">
            <a:spAutoFit/>
          </a:bodyPr>
          <a:lstStyle/>
          <a:p>
            <a:pPr algn="ctr"/>
            <a:r>
              <a:rPr lang="en-GB" sz="2800" dirty="0"/>
              <a:t>+</a:t>
            </a:r>
          </a:p>
        </p:txBody>
      </p:sp>
      <p:grpSp>
        <p:nvGrpSpPr>
          <p:cNvPr id="41" name="Group 40"/>
          <p:cNvGrpSpPr/>
          <p:nvPr/>
        </p:nvGrpSpPr>
        <p:grpSpPr>
          <a:xfrm>
            <a:off x="4769979" y="2644771"/>
            <a:ext cx="373820" cy="954107"/>
            <a:chOff x="2067156" y="3659512"/>
            <a:chExt cx="373820" cy="954107"/>
          </a:xfrm>
        </p:grpSpPr>
        <p:sp>
          <p:nvSpPr>
            <p:cNvPr id="42" name="Rectangle 41"/>
            <p:cNvSpPr/>
            <p:nvPr/>
          </p:nvSpPr>
          <p:spPr>
            <a:xfrm>
              <a:off x="2067156" y="3659512"/>
              <a:ext cx="373820" cy="954107"/>
            </a:xfrm>
            <a:prstGeom prst="rect">
              <a:avLst/>
            </a:prstGeom>
          </p:spPr>
          <p:txBody>
            <a:bodyPr wrap="none">
              <a:spAutoFit/>
            </a:bodyPr>
            <a:lstStyle/>
            <a:p>
              <a:pPr algn="ctr"/>
              <a:r>
                <a:rPr lang="en-GB" sz="2800" dirty="0"/>
                <a:t>3</a:t>
              </a:r>
              <a:br>
                <a:rPr lang="en-GB" sz="2800" dirty="0"/>
              </a:br>
              <a:r>
                <a:rPr lang="en-GB" sz="2800" dirty="0"/>
                <a:t>7</a:t>
              </a:r>
            </a:p>
          </p:txBody>
        </p:sp>
        <p:cxnSp>
          <p:nvCxnSpPr>
            <p:cNvPr id="43" name="Straight Connector 42"/>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5221637" y="2868603"/>
            <a:ext cx="396262" cy="523220"/>
          </a:xfrm>
          <a:prstGeom prst="rect">
            <a:avLst/>
          </a:prstGeom>
        </p:spPr>
        <p:txBody>
          <a:bodyPr wrap="none">
            <a:spAutoFit/>
          </a:bodyPr>
          <a:lstStyle/>
          <a:p>
            <a:pPr algn="ctr"/>
            <a:r>
              <a:rPr lang="en-GB" sz="2800" dirty="0"/>
              <a:t>=</a:t>
            </a:r>
          </a:p>
        </p:txBody>
      </p:sp>
      <p:grpSp>
        <p:nvGrpSpPr>
          <p:cNvPr id="45" name="Group 44"/>
          <p:cNvGrpSpPr/>
          <p:nvPr/>
        </p:nvGrpSpPr>
        <p:grpSpPr>
          <a:xfrm>
            <a:off x="5643866" y="2644771"/>
            <a:ext cx="356188" cy="954107"/>
            <a:chOff x="2075972" y="3659512"/>
            <a:chExt cx="356188" cy="954107"/>
          </a:xfrm>
        </p:grpSpPr>
        <p:sp>
          <p:nvSpPr>
            <p:cNvPr id="46" name="Rectangle 45"/>
            <p:cNvSpPr/>
            <p:nvPr/>
          </p:nvSpPr>
          <p:spPr>
            <a:xfrm>
              <a:off x="2075972" y="3659512"/>
              <a:ext cx="356188" cy="954107"/>
            </a:xfrm>
            <a:prstGeom prst="rect">
              <a:avLst/>
            </a:prstGeom>
          </p:spPr>
          <p:txBody>
            <a:bodyPr wrap="none">
              <a:spAutoFit/>
            </a:bodyPr>
            <a:lstStyle/>
            <a:p>
              <a:pPr algn="ctr"/>
              <a:r>
                <a:rPr lang="en-GB" sz="2800" dirty="0"/>
                <a:t>7</a:t>
              </a:r>
              <a:br>
                <a:rPr lang="en-GB" sz="2800" dirty="0"/>
              </a:br>
              <a:r>
                <a:rPr lang="en-GB" sz="2800" dirty="0"/>
                <a:t>7</a:t>
              </a:r>
            </a:p>
          </p:txBody>
        </p:sp>
        <p:cxnSp>
          <p:nvCxnSpPr>
            <p:cNvPr id="47" name="Straight Connector 46"/>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2617674" y="3789494"/>
            <a:ext cx="3757959" cy="92928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3006283" y="3764667"/>
            <a:ext cx="373820" cy="954107"/>
            <a:chOff x="2067156" y="3659512"/>
            <a:chExt cx="373820" cy="954107"/>
          </a:xfrm>
        </p:grpSpPr>
        <p:sp>
          <p:nvSpPr>
            <p:cNvPr id="50" name="Rectangle 49"/>
            <p:cNvSpPr/>
            <p:nvPr/>
          </p:nvSpPr>
          <p:spPr>
            <a:xfrm>
              <a:off x="2067156" y="3659512"/>
              <a:ext cx="373820" cy="954107"/>
            </a:xfrm>
            <a:prstGeom prst="rect">
              <a:avLst/>
            </a:prstGeom>
          </p:spPr>
          <p:txBody>
            <a:bodyPr wrap="none">
              <a:spAutoFit/>
            </a:bodyPr>
            <a:lstStyle/>
            <a:p>
              <a:pPr algn="ctr"/>
              <a:r>
                <a:rPr lang="en-GB" sz="2800" dirty="0"/>
                <a:t>2</a:t>
              </a:r>
              <a:br>
                <a:rPr lang="en-GB" sz="2800" dirty="0"/>
              </a:br>
              <a:r>
                <a:rPr lang="en-GB" sz="2800" dirty="0"/>
                <a:t>7</a:t>
              </a:r>
            </a:p>
          </p:txBody>
        </p:sp>
        <p:cxnSp>
          <p:nvCxnSpPr>
            <p:cNvPr id="51" name="Straight Connector 50"/>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3457941" y="3980110"/>
            <a:ext cx="396262" cy="523220"/>
          </a:xfrm>
          <a:prstGeom prst="rect">
            <a:avLst/>
          </a:prstGeom>
        </p:spPr>
        <p:txBody>
          <a:bodyPr wrap="none">
            <a:spAutoFit/>
          </a:bodyPr>
          <a:lstStyle/>
          <a:p>
            <a:pPr algn="ctr"/>
            <a:r>
              <a:rPr lang="en-GB" sz="2800" dirty="0"/>
              <a:t>+</a:t>
            </a:r>
          </a:p>
        </p:txBody>
      </p:sp>
      <p:grpSp>
        <p:nvGrpSpPr>
          <p:cNvPr id="53" name="Group 52"/>
          <p:cNvGrpSpPr/>
          <p:nvPr/>
        </p:nvGrpSpPr>
        <p:grpSpPr>
          <a:xfrm>
            <a:off x="3892138" y="3764667"/>
            <a:ext cx="365806" cy="954107"/>
            <a:chOff x="2071163" y="3659512"/>
            <a:chExt cx="365806" cy="954107"/>
          </a:xfrm>
        </p:grpSpPr>
        <p:sp>
          <p:nvSpPr>
            <p:cNvPr id="54" name="Rectangle 53"/>
            <p:cNvSpPr/>
            <p:nvPr/>
          </p:nvSpPr>
          <p:spPr>
            <a:xfrm>
              <a:off x="2071163" y="3659512"/>
              <a:ext cx="365806" cy="954107"/>
            </a:xfrm>
            <a:prstGeom prst="rect">
              <a:avLst/>
            </a:prstGeom>
          </p:spPr>
          <p:txBody>
            <a:bodyPr wrap="none">
              <a:spAutoFit/>
            </a:bodyPr>
            <a:lstStyle/>
            <a:p>
              <a:pPr algn="ctr"/>
              <a:r>
                <a:rPr lang="en-GB" sz="2800" dirty="0"/>
                <a:t>3</a:t>
              </a:r>
              <a:br>
                <a:rPr lang="en-GB" sz="2800" dirty="0"/>
              </a:br>
              <a:r>
                <a:rPr lang="en-GB" sz="2800" dirty="0"/>
                <a:t>7</a:t>
              </a:r>
            </a:p>
          </p:txBody>
        </p:sp>
        <p:cxnSp>
          <p:nvCxnSpPr>
            <p:cNvPr id="55" name="Straight Connector 54"/>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4339789" y="3980110"/>
            <a:ext cx="396262" cy="523220"/>
          </a:xfrm>
          <a:prstGeom prst="rect">
            <a:avLst/>
          </a:prstGeom>
        </p:spPr>
        <p:txBody>
          <a:bodyPr wrap="none">
            <a:spAutoFit/>
          </a:bodyPr>
          <a:lstStyle/>
          <a:p>
            <a:pPr algn="ctr"/>
            <a:r>
              <a:rPr lang="en-GB" sz="2800" dirty="0"/>
              <a:t>+</a:t>
            </a:r>
          </a:p>
        </p:txBody>
      </p:sp>
      <p:grpSp>
        <p:nvGrpSpPr>
          <p:cNvPr id="57" name="Group 56"/>
          <p:cNvGrpSpPr/>
          <p:nvPr/>
        </p:nvGrpSpPr>
        <p:grpSpPr>
          <a:xfrm>
            <a:off x="4778795" y="3756278"/>
            <a:ext cx="356188" cy="954107"/>
            <a:chOff x="2075972" y="3659512"/>
            <a:chExt cx="356188" cy="954107"/>
          </a:xfrm>
        </p:grpSpPr>
        <p:sp>
          <p:nvSpPr>
            <p:cNvPr id="58" name="Rectangle 57"/>
            <p:cNvSpPr/>
            <p:nvPr/>
          </p:nvSpPr>
          <p:spPr>
            <a:xfrm>
              <a:off x="2075972" y="3659512"/>
              <a:ext cx="356188" cy="954107"/>
            </a:xfrm>
            <a:prstGeom prst="rect">
              <a:avLst/>
            </a:prstGeom>
          </p:spPr>
          <p:txBody>
            <a:bodyPr wrap="none">
              <a:spAutoFit/>
            </a:bodyPr>
            <a:lstStyle/>
            <a:p>
              <a:pPr algn="ctr"/>
              <a:r>
                <a:rPr lang="en-GB" sz="2800" dirty="0"/>
                <a:t>1</a:t>
              </a:r>
              <a:br>
                <a:rPr lang="en-GB" sz="2800" dirty="0"/>
              </a:br>
              <a:r>
                <a:rPr lang="en-GB" sz="2800" dirty="0"/>
                <a:t>7</a:t>
              </a:r>
            </a:p>
          </p:txBody>
        </p:sp>
        <p:cxnSp>
          <p:nvCxnSpPr>
            <p:cNvPr id="59" name="Straight Connector 5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5221637" y="3980110"/>
            <a:ext cx="396262" cy="523220"/>
          </a:xfrm>
          <a:prstGeom prst="rect">
            <a:avLst/>
          </a:prstGeom>
        </p:spPr>
        <p:txBody>
          <a:bodyPr wrap="none">
            <a:spAutoFit/>
          </a:bodyPr>
          <a:lstStyle/>
          <a:p>
            <a:pPr algn="ctr"/>
            <a:r>
              <a:rPr lang="en-GB" sz="2800" dirty="0"/>
              <a:t>=</a:t>
            </a:r>
          </a:p>
        </p:txBody>
      </p:sp>
      <p:grpSp>
        <p:nvGrpSpPr>
          <p:cNvPr id="61" name="Group 60"/>
          <p:cNvGrpSpPr/>
          <p:nvPr/>
        </p:nvGrpSpPr>
        <p:grpSpPr>
          <a:xfrm>
            <a:off x="5643866" y="3756278"/>
            <a:ext cx="356188" cy="954107"/>
            <a:chOff x="2075972" y="3659512"/>
            <a:chExt cx="356188" cy="954107"/>
          </a:xfrm>
        </p:grpSpPr>
        <p:sp>
          <p:nvSpPr>
            <p:cNvPr id="62" name="Rectangle 61"/>
            <p:cNvSpPr/>
            <p:nvPr/>
          </p:nvSpPr>
          <p:spPr>
            <a:xfrm>
              <a:off x="2075972" y="3659512"/>
              <a:ext cx="356188" cy="954107"/>
            </a:xfrm>
            <a:prstGeom prst="rect">
              <a:avLst/>
            </a:prstGeom>
          </p:spPr>
          <p:txBody>
            <a:bodyPr wrap="none">
              <a:spAutoFit/>
            </a:bodyPr>
            <a:lstStyle/>
            <a:p>
              <a:pPr algn="ctr"/>
              <a:r>
                <a:rPr lang="en-GB" sz="2800" dirty="0"/>
                <a:t>7</a:t>
              </a:r>
              <a:br>
                <a:rPr lang="en-GB" sz="2800" dirty="0"/>
              </a:br>
              <a:r>
                <a:rPr lang="en-GB" sz="2800" dirty="0"/>
                <a:t>7</a:t>
              </a:r>
            </a:p>
          </p:txBody>
        </p:sp>
        <p:cxnSp>
          <p:nvCxnSpPr>
            <p:cNvPr id="63" name="Straight Connector 62"/>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2617674" y="4901001"/>
            <a:ext cx="3757959" cy="92928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3010290" y="4876174"/>
            <a:ext cx="365806" cy="954107"/>
            <a:chOff x="2071163" y="3659512"/>
            <a:chExt cx="365806" cy="954107"/>
          </a:xfrm>
        </p:grpSpPr>
        <p:sp>
          <p:nvSpPr>
            <p:cNvPr id="66" name="Rectangle 65"/>
            <p:cNvSpPr/>
            <p:nvPr/>
          </p:nvSpPr>
          <p:spPr>
            <a:xfrm>
              <a:off x="2071163" y="3659512"/>
              <a:ext cx="365806" cy="954107"/>
            </a:xfrm>
            <a:prstGeom prst="rect">
              <a:avLst/>
            </a:prstGeom>
          </p:spPr>
          <p:txBody>
            <a:bodyPr wrap="none">
              <a:spAutoFit/>
            </a:bodyPr>
            <a:lstStyle/>
            <a:p>
              <a:pPr algn="ctr"/>
              <a:r>
                <a:rPr lang="en-GB" sz="2800" dirty="0"/>
                <a:t>3</a:t>
              </a:r>
              <a:br>
                <a:rPr lang="en-GB" sz="2800" dirty="0"/>
              </a:br>
              <a:r>
                <a:rPr lang="en-GB" sz="2800" dirty="0"/>
                <a:t>7</a:t>
              </a:r>
            </a:p>
          </p:txBody>
        </p:sp>
        <p:cxnSp>
          <p:nvCxnSpPr>
            <p:cNvPr id="67" name="Straight Connector 66"/>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457941" y="5091617"/>
            <a:ext cx="396262" cy="523220"/>
          </a:xfrm>
          <a:prstGeom prst="rect">
            <a:avLst/>
          </a:prstGeom>
        </p:spPr>
        <p:txBody>
          <a:bodyPr wrap="none">
            <a:spAutoFit/>
          </a:bodyPr>
          <a:lstStyle/>
          <a:p>
            <a:pPr algn="ctr"/>
            <a:r>
              <a:rPr lang="en-GB" sz="2800" dirty="0"/>
              <a:t>+</a:t>
            </a:r>
          </a:p>
        </p:txBody>
      </p:sp>
      <p:grpSp>
        <p:nvGrpSpPr>
          <p:cNvPr id="69" name="Group 68"/>
          <p:cNvGrpSpPr/>
          <p:nvPr/>
        </p:nvGrpSpPr>
        <p:grpSpPr>
          <a:xfrm>
            <a:off x="3892138" y="4876174"/>
            <a:ext cx="365806" cy="954107"/>
            <a:chOff x="2071163" y="3659512"/>
            <a:chExt cx="365806" cy="954107"/>
          </a:xfrm>
        </p:grpSpPr>
        <p:sp>
          <p:nvSpPr>
            <p:cNvPr id="70" name="Rectangle 69"/>
            <p:cNvSpPr/>
            <p:nvPr/>
          </p:nvSpPr>
          <p:spPr>
            <a:xfrm>
              <a:off x="2071163" y="3659512"/>
              <a:ext cx="365806" cy="954107"/>
            </a:xfrm>
            <a:prstGeom prst="rect">
              <a:avLst/>
            </a:prstGeom>
          </p:spPr>
          <p:txBody>
            <a:bodyPr wrap="none">
              <a:spAutoFit/>
            </a:bodyPr>
            <a:lstStyle/>
            <a:p>
              <a:pPr algn="ctr"/>
              <a:r>
                <a:rPr lang="en-GB" sz="2800" dirty="0"/>
                <a:t>3</a:t>
              </a:r>
              <a:br>
                <a:rPr lang="en-GB" sz="2800" dirty="0"/>
              </a:br>
              <a:r>
                <a:rPr lang="en-GB" sz="2800" dirty="0"/>
                <a:t>7</a:t>
              </a:r>
            </a:p>
          </p:txBody>
        </p:sp>
        <p:cxnSp>
          <p:nvCxnSpPr>
            <p:cNvPr id="71" name="Straight Connector 70"/>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4339789" y="5091617"/>
            <a:ext cx="396262" cy="523220"/>
          </a:xfrm>
          <a:prstGeom prst="rect">
            <a:avLst/>
          </a:prstGeom>
        </p:spPr>
        <p:txBody>
          <a:bodyPr wrap="none">
            <a:spAutoFit/>
          </a:bodyPr>
          <a:lstStyle/>
          <a:p>
            <a:pPr algn="ctr"/>
            <a:r>
              <a:rPr lang="en-GB" sz="2800" dirty="0"/>
              <a:t>+</a:t>
            </a:r>
          </a:p>
        </p:txBody>
      </p:sp>
      <p:grpSp>
        <p:nvGrpSpPr>
          <p:cNvPr id="73" name="Group 72"/>
          <p:cNvGrpSpPr/>
          <p:nvPr/>
        </p:nvGrpSpPr>
        <p:grpSpPr>
          <a:xfrm>
            <a:off x="4778795" y="4867785"/>
            <a:ext cx="356188" cy="954107"/>
            <a:chOff x="2075972" y="3659512"/>
            <a:chExt cx="356188" cy="954107"/>
          </a:xfrm>
        </p:grpSpPr>
        <p:sp>
          <p:nvSpPr>
            <p:cNvPr id="74" name="Rectangle 73"/>
            <p:cNvSpPr/>
            <p:nvPr/>
          </p:nvSpPr>
          <p:spPr>
            <a:xfrm>
              <a:off x="2075972" y="3659512"/>
              <a:ext cx="356188" cy="954107"/>
            </a:xfrm>
            <a:prstGeom prst="rect">
              <a:avLst/>
            </a:prstGeom>
          </p:spPr>
          <p:txBody>
            <a:bodyPr wrap="none">
              <a:spAutoFit/>
            </a:bodyPr>
            <a:lstStyle/>
            <a:p>
              <a:pPr algn="ctr"/>
              <a:r>
                <a:rPr lang="en-GB" sz="2800" dirty="0"/>
                <a:t>1</a:t>
              </a:r>
              <a:br>
                <a:rPr lang="en-GB" sz="2800" dirty="0"/>
              </a:br>
              <a:r>
                <a:rPr lang="en-GB" sz="2800" dirty="0"/>
                <a:t>7</a:t>
              </a:r>
            </a:p>
          </p:txBody>
        </p:sp>
        <p:cxnSp>
          <p:nvCxnSpPr>
            <p:cNvPr id="75" name="Straight Connector 74"/>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5221637" y="5091617"/>
            <a:ext cx="396262" cy="523220"/>
          </a:xfrm>
          <a:prstGeom prst="rect">
            <a:avLst/>
          </a:prstGeom>
        </p:spPr>
        <p:txBody>
          <a:bodyPr wrap="none">
            <a:spAutoFit/>
          </a:bodyPr>
          <a:lstStyle/>
          <a:p>
            <a:pPr algn="ctr"/>
            <a:r>
              <a:rPr lang="en-GB" sz="2800" dirty="0"/>
              <a:t>=</a:t>
            </a:r>
          </a:p>
        </p:txBody>
      </p:sp>
      <p:grpSp>
        <p:nvGrpSpPr>
          <p:cNvPr id="77" name="Group 76"/>
          <p:cNvGrpSpPr/>
          <p:nvPr/>
        </p:nvGrpSpPr>
        <p:grpSpPr>
          <a:xfrm>
            <a:off x="5643866" y="4867785"/>
            <a:ext cx="356188" cy="954107"/>
            <a:chOff x="2075972" y="3659512"/>
            <a:chExt cx="356188" cy="954107"/>
          </a:xfrm>
        </p:grpSpPr>
        <p:sp>
          <p:nvSpPr>
            <p:cNvPr id="78" name="Rectangle 77"/>
            <p:cNvSpPr/>
            <p:nvPr/>
          </p:nvSpPr>
          <p:spPr>
            <a:xfrm>
              <a:off x="2075972" y="3659512"/>
              <a:ext cx="356188" cy="954107"/>
            </a:xfrm>
            <a:prstGeom prst="rect">
              <a:avLst/>
            </a:prstGeom>
          </p:spPr>
          <p:txBody>
            <a:bodyPr wrap="none">
              <a:spAutoFit/>
            </a:bodyPr>
            <a:lstStyle/>
            <a:p>
              <a:pPr algn="ctr"/>
              <a:r>
                <a:rPr lang="en-GB" sz="2800" dirty="0"/>
                <a:t>7</a:t>
              </a:r>
              <a:br>
                <a:rPr lang="en-GB" sz="2800" dirty="0"/>
              </a:br>
              <a:r>
                <a:rPr lang="en-GB" sz="2800" dirty="0"/>
                <a:t>7</a:t>
              </a:r>
            </a:p>
          </p:txBody>
        </p:sp>
        <p:cxnSp>
          <p:nvCxnSpPr>
            <p:cNvPr id="79" name="Straight Connector 7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67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4"/>
                                        </p:tgtEl>
                                        <p:attrNameLst>
                                          <p:attrName>stroke.color</p:attrName>
                                        </p:attrNameLst>
                                      </p:cBhvr>
                                      <p:to>
                                        <a:srgbClr val="689429"/>
                                      </p:to>
                                    </p:animClr>
                                    <p:set>
                                      <p:cBhvr>
                                        <p:cTn id="7" dur="1000" fill="hold"/>
                                        <p:tgtEl>
                                          <p:spTgt spid="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4"/>
                                        </p:tgtEl>
                                        <p:attrNameLst>
                                          <p:attrName>fillcolor</p:attrName>
                                        </p:attrNameLst>
                                      </p:cBhvr>
                                      <p:to>
                                        <a:srgbClr val="C9E1B0"/>
                                      </p:to>
                                    </p:animClr>
                                    <p:set>
                                      <p:cBhvr>
                                        <p:cTn id="10" dur="1000" fill="hold"/>
                                        <p:tgtEl>
                                          <p:spTgt spid="4"/>
                                        </p:tgtEl>
                                        <p:attrNameLst>
                                          <p:attrName>fill.type</p:attrName>
                                        </p:attrNameLst>
                                      </p:cBhvr>
                                      <p:to>
                                        <p:strVal val="solid"/>
                                      </p:to>
                                    </p:set>
                                    <p:set>
                                      <p:cBhvr>
                                        <p:cTn id="11"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4" y="702863"/>
            <a:ext cx="2037567"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sp>
        <p:nvSpPr>
          <p:cNvPr id="10" name="Rectangle 9"/>
          <p:cNvSpPr/>
          <p:nvPr/>
        </p:nvSpPr>
        <p:spPr>
          <a:xfrm>
            <a:off x="248314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83141"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2401964"/>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Does Brianne have any chocolate left? Explain with reasoning.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3700"/>
          <a:stretch/>
        </p:blipFill>
        <p:spPr>
          <a:xfrm>
            <a:off x="332087" y="1119331"/>
            <a:ext cx="1907774" cy="1282633"/>
          </a:xfrm>
          <a:prstGeom prst="rect">
            <a:avLst/>
          </a:prstGeom>
        </p:spPr>
      </p:pic>
      <p:sp>
        <p:nvSpPr>
          <p:cNvPr id="3" name="Rectangular Callout 2"/>
          <p:cNvSpPr/>
          <p:nvPr/>
        </p:nvSpPr>
        <p:spPr>
          <a:xfrm>
            <a:off x="2382473" y="1234799"/>
            <a:ext cx="3959604" cy="996673"/>
          </a:xfrm>
          <a:prstGeom prst="wedgeRectCallout">
            <a:avLst>
              <a:gd name="adj1" fmla="val -55808"/>
              <a:gd name="adj2" fmla="val -2311"/>
            </a:avLst>
          </a:prstGeom>
          <a:solidFill>
            <a:schemeClr val="bg1"/>
          </a:solidFill>
          <a:ln w="28575">
            <a:solidFill>
              <a:srgbClr val="F5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chocolate bar is broken into 9 equal pieces. I eat 4 pieces and Alex eats 5.</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696" y="1279200"/>
            <a:ext cx="1717554" cy="107836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951453240"/>
              </p:ext>
            </p:extLst>
          </p:nvPr>
        </p:nvGraphicFramePr>
        <p:xfrm>
          <a:off x="1054217" y="4623680"/>
          <a:ext cx="6095997" cy="575861"/>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352957249"/>
                    </a:ext>
                  </a:extLst>
                </a:gridCol>
                <a:gridCol w="677333">
                  <a:extLst>
                    <a:ext uri="{9D8B030D-6E8A-4147-A177-3AD203B41FA5}">
                      <a16:colId xmlns:a16="http://schemas.microsoft.com/office/drawing/2014/main" val="603832378"/>
                    </a:ext>
                  </a:extLst>
                </a:gridCol>
                <a:gridCol w="677333">
                  <a:extLst>
                    <a:ext uri="{9D8B030D-6E8A-4147-A177-3AD203B41FA5}">
                      <a16:colId xmlns:a16="http://schemas.microsoft.com/office/drawing/2014/main" val="225281038"/>
                    </a:ext>
                  </a:extLst>
                </a:gridCol>
                <a:gridCol w="677333">
                  <a:extLst>
                    <a:ext uri="{9D8B030D-6E8A-4147-A177-3AD203B41FA5}">
                      <a16:colId xmlns:a16="http://schemas.microsoft.com/office/drawing/2014/main" val="2242724583"/>
                    </a:ext>
                  </a:extLst>
                </a:gridCol>
                <a:gridCol w="677333">
                  <a:extLst>
                    <a:ext uri="{9D8B030D-6E8A-4147-A177-3AD203B41FA5}">
                      <a16:colId xmlns:a16="http://schemas.microsoft.com/office/drawing/2014/main" val="3912880732"/>
                    </a:ext>
                  </a:extLst>
                </a:gridCol>
                <a:gridCol w="677333">
                  <a:extLst>
                    <a:ext uri="{9D8B030D-6E8A-4147-A177-3AD203B41FA5}">
                      <a16:colId xmlns:a16="http://schemas.microsoft.com/office/drawing/2014/main" val="3102542311"/>
                    </a:ext>
                  </a:extLst>
                </a:gridCol>
                <a:gridCol w="677333">
                  <a:extLst>
                    <a:ext uri="{9D8B030D-6E8A-4147-A177-3AD203B41FA5}">
                      <a16:colId xmlns:a16="http://schemas.microsoft.com/office/drawing/2014/main" val="1253134463"/>
                    </a:ext>
                  </a:extLst>
                </a:gridCol>
                <a:gridCol w="677333">
                  <a:extLst>
                    <a:ext uri="{9D8B030D-6E8A-4147-A177-3AD203B41FA5}">
                      <a16:colId xmlns:a16="http://schemas.microsoft.com/office/drawing/2014/main" val="732101005"/>
                    </a:ext>
                  </a:extLst>
                </a:gridCol>
                <a:gridCol w="677333">
                  <a:extLst>
                    <a:ext uri="{9D8B030D-6E8A-4147-A177-3AD203B41FA5}">
                      <a16:colId xmlns:a16="http://schemas.microsoft.com/office/drawing/2014/main" val="1720429315"/>
                    </a:ext>
                  </a:extLst>
                </a:gridCol>
              </a:tblGrid>
              <a:tr h="57586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9729175"/>
                  </a:ext>
                </a:extLst>
              </a:tr>
            </a:tbl>
          </a:graphicData>
        </a:graphic>
      </p:graphicFrame>
      <p:grpSp>
        <p:nvGrpSpPr>
          <p:cNvPr id="16" name="Group 15"/>
          <p:cNvGrpSpPr/>
          <p:nvPr/>
        </p:nvGrpSpPr>
        <p:grpSpPr>
          <a:xfrm>
            <a:off x="1054217" y="3939741"/>
            <a:ext cx="2712443" cy="595620"/>
            <a:chOff x="1524000" y="4320328"/>
            <a:chExt cx="2712443" cy="595620"/>
          </a:xfrm>
        </p:grpSpPr>
        <p:sp>
          <p:nvSpPr>
            <p:cNvPr id="9" name="Right Bracket 8"/>
            <p:cNvSpPr/>
            <p:nvPr/>
          </p:nvSpPr>
          <p:spPr>
            <a:xfrm rot="16200000">
              <a:off x="2754387" y="3433891"/>
              <a:ext cx="251670" cy="2712443"/>
            </a:xfrm>
            <a:prstGeom prst="rightBracket">
              <a:avLst/>
            </a:prstGeom>
            <a:ln w="38100">
              <a:solidFill>
                <a:srgbClr val="0079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p:nvPr/>
          </p:nvCxnSpPr>
          <p:spPr>
            <a:xfrm>
              <a:off x="2894202" y="4320328"/>
              <a:ext cx="0" cy="343949"/>
            </a:xfrm>
            <a:prstGeom prst="line">
              <a:avLst/>
            </a:prstGeom>
            <a:ln w="38100">
              <a:solidFill>
                <a:srgbClr val="0079C3"/>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231898" y="2941474"/>
            <a:ext cx="385041" cy="954107"/>
            <a:chOff x="2061545" y="3659512"/>
            <a:chExt cx="385041" cy="954107"/>
          </a:xfrm>
        </p:grpSpPr>
        <p:sp>
          <p:nvSpPr>
            <p:cNvPr id="18" name="Rectangle 17"/>
            <p:cNvSpPr/>
            <p:nvPr/>
          </p:nvSpPr>
          <p:spPr>
            <a:xfrm>
              <a:off x="2061545" y="3659512"/>
              <a:ext cx="385041" cy="954107"/>
            </a:xfrm>
            <a:prstGeom prst="rect">
              <a:avLst/>
            </a:prstGeom>
          </p:spPr>
          <p:txBody>
            <a:bodyPr wrap="none">
              <a:spAutoFit/>
            </a:bodyPr>
            <a:lstStyle/>
            <a:p>
              <a:pPr algn="ctr"/>
              <a:r>
                <a:rPr lang="en-GB" sz="2800" dirty="0"/>
                <a:t>4</a:t>
              </a:r>
              <a:br>
                <a:rPr lang="en-GB" sz="2800" dirty="0"/>
              </a:br>
              <a:r>
                <a:rPr lang="en-GB" sz="2800" dirty="0"/>
                <a:t>9</a:t>
              </a:r>
            </a:p>
          </p:txBody>
        </p:sp>
        <p:cxnSp>
          <p:nvCxnSpPr>
            <p:cNvPr id="19" name="Straight Connector 1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584124" y="3033806"/>
            <a:ext cx="518091" cy="769441"/>
          </a:xfrm>
          <a:prstGeom prst="rect">
            <a:avLst/>
          </a:prstGeom>
        </p:spPr>
        <p:txBody>
          <a:bodyPr wrap="none">
            <a:spAutoFit/>
          </a:bodyPr>
          <a:lstStyle/>
          <a:p>
            <a:pPr algn="ctr"/>
            <a:r>
              <a:rPr lang="en-GB" sz="4400" dirty="0"/>
              <a:t>+</a:t>
            </a:r>
          </a:p>
        </p:txBody>
      </p:sp>
      <p:grpSp>
        <p:nvGrpSpPr>
          <p:cNvPr id="22" name="Group 21"/>
          <p:cNvGrpSpPr/>
          <p:nvPr/>
        </p:nvGrpSpPr>
        <p:grpSpPr>
          <a:xfrm>
            <a:off x="3794623" y="3939741"/>
            <a:ext cx="3355593" cy="595620"/>
            <a:chOff x="1524001" y="4320328"/>
            <a:chExt cx="3355593" cy="595620"/>
          </a:xfrm>
        </p:grpSpPr>
        <p:sp>
          <p:nvSpPr>
            <p:cNvPr id="23" name="Right Bracket 22"/>
            <p:cNvSpPr/>
            <p:nvPr/>
          </p:nvSpPr>
          <p:spPr>
            <a:xfrm rot="16200000">
              <a:off x="3075963" y="3112316"/>
              <a:ext cx="251670" cy="3355593"/>
            </a:xfrm>
            <a:prstGeom prst="rightBracket">
              <a:avLst/>
            </a:prstGeom>
            <a:ln w="38100">
              <a:solidFill>
                <a:srgbClr val="0079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Connector 23"/>
            <p:cNvCxnSpPr/>
            <p:nvPr/>
          </p:nvCxnSpPr>
          <p:spPr>
            <a:xfrm>
              <a:off x="3204595" y="4320328"/>
              <a:ext cx="0" cy="343949"/>
            </a:xfrm>
            <a:prstGeom prst="line">
              <a:avLst/>
            </a:prstGeom>
            <a:ln w="38100">
              <a:solidFill>
                <a:srgbClr val="0079C3"/>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79899" y="2955282"/>
            <a:ext cx="385041" cy="954107"/>
            <a:chOff x="2061545" y="3659512"/>
            <a:chExt cx="385041" cy="954107"/>
          </a:xfrm>
        </p:grpSpPr>
        <p:sp>
          <p:nvSpPr>
            <p:cNvPr id="26" name="Rectangle 25"/>
            <p:cNvSpPr/>
            <p:nvPr/>
          </p:nvSpPr>
          <p:spPr>
            <a:xfrm>
              <a:off x="2061545" y="3659512"/>
              <a:ext cx="385041" cy="954107"/>
            </a:xfrm>
            <a:prstGeom prst="rect">
              <a:avLst/>
            </a:prstGeom>
          </p:spPr>
          <p:txBody>
            <a:bodyPr wrap="none">
              <a:spAutoFit/>
            </a:bodyPr>
            <a:lstStyle/>
            <a:p>
              <a:pPr algn="ctr"/>
              <a:r>
                <a:rPr lang="en-GB" sz="2800" dirty="0"/>
                <a:t>5</a:t>
              </a:r>
              <a:br>
                <a:rPr lang="en-GB" sz="2800" dirty="0"/>
              </a:br>
              <a:r>
                <a:rPr lang="en-GB" sz="2800" dirty="0"/>
                <a:t>9</a:t>
              </a:r>
            </a:p>
          </p:txBody>
        </p:sp>
        <p:cxnSp>
          <p:nvCxnSpPr>
            <p:cNvPr id="27" name="Straight Connector 26"/>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6765175" y="3059302"/>
            <a:ext cx="518091" cy="769441"/>
          </a:xfrm>
          <a:prstGeom prst="rect">
            <a:avLst/>
          </a:prstGeom>
        </p:spPr>
        <p:txBody>
          <a:bodyPr wrap="none">
            <a:spAutoFit/>
          </a:bodyPr>
          <a:lstStyle/>
          <a:p>
            <a:pPr algn="ctr"/>
            <a:r>
              <a:rPr lang="en-GB" sz="4400" dirty="0"/>
              <a:t>=</a:t>
            </a:r>
          </a:p>
        </p:txBody>
      </p:sp>
      <p:grpSp>
        <p:nvGrpSpPr>
          <p:cNvPr id="29" name="Group 28"/>
          <p:cNvGrpSpPr/>
          <p:nvPr/>
        </p:nvGrpSpPr>
        <p:grpSpPr>
          <a:xfrm>
            <a:off x="7283266" y="2966968"/>
            <a:ext cx="385041" cy="954107"/>
            <a:chOff x="2061545" y="3659512"/>
            <a:chExt cx="385041" cy="954107"/>
          </a:xfrm>
        </p:grpSpPr>
        <p:sp>
          <p:nvSpPr>
            <p:cNvPr id="30" name="Rectangle 29"/>
            <p:cNvSpPr/>
            <p:nvPr/>
          </p:nvSpPr>
          <p:spPr>
            <a:xfrm>
              <a:off x="2061545" y="3659512"/>
              <a:ext cx="385041" cy="954107"/>
            </a:xfrm>
            <a:prstGeom prst="rect">
              <a:avLst/>
            </a:prstGeom>
          </p:spPr>
          <p:txBody>
            <a:bodyPr wrap="none">
              <a:spAutoFit/>
            </a:bodyPr>
            <a:lstStyle/>
            <a:p>
              <a:pPr algn="ctr"/>
              <a:r>
                <a:rPr lang="en-GB" sz="2800" dirty="0"/>
                <a:t>9</a:t>
              </a:r>
              <a:br>
                <a:rPr lang="en-GB" sz="2800" dirty="0"/>
              </a:br>
              <a:r>
                <a:rPr lang="en-GB" sz="2800" dirty="0"/>
                <a:t>9</a:t>
              </a:r>
            </a:p>
          </p:txBody>
        </p:sp>
        <p:cxnSp>
          <p:nvCxnSpPr>
            <p:cNvPr id="31" name="Straight Connector 30"/>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165799" y="5341738"/>
            <a:ext cx="6812402" cy="523220"/>
            <a:chOff x="755650" y="5341738"/>
            <a:chExt cx="7632700" cy="523220"/>
          </a:xfrm>
        </p:grpSpPr>
        <p:sp>
          <p:nvSpPr>
            <p:cNvPr id="32" name="TextBox 31"/>
            <p:cNvSpPr txBox="1"/>
            <p:nvPr/>
          </p:nvSpPr>
          <p:spPr>
            <a:xfrm>
              <a:off x="755650" y="5355794"/>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All   of the chocolate have been eaten. There is no chocolate left.</a:t>
              </a:r>
            </a:p>
          </p:txBody>
        </p:sp>
        <p:grpSp>
          <p:nvGrpSpPr>
            <p:cNvPr id="33" name="Group 32"/>
            <p:cNvGrpSpPr/>
            <p:nvPr/>
          </p:nvGrpSpPr>
          <p:grpSpPr>
            <a:xfrm>
              <a:off x="1161354" y="5341738"/>
              <a:ext cx="282450" cy="523220"/>
              <a:chOff x="2169232" y="3659512"/>
              <a:chExt cx="282450" cy="523220"/>
            </a:xfrm>
          </p:grpSpPr>
          <p:sp>
            <p:nvSpPr>
              <p:cNvPr id="34" name="Rectangle 33"/>
              <p:cNvSpPr/>
              <p:nvPr/>
            </p:nvSpPr>
            <p:spPr>
              <a:xfrm>
                <a:off x="2169232" y="3659512"/>
                <a:ext cx="282450" cy="523220"/>
              </a:xfrm>
              <a:prstGeom prst="rect">
                <a:avLst/>
              </a:prstGeom>
            </p:spPr>
            <p:txBody>
              <a:bodyPr wrap="none">
                <a:spAutoFit/>
              </a:bodyPr>
              <a:lstStyle/>
              <a:p>
                <a:pPr algn="ctr"/>
                <a:r>
                  <a:rPr lang="en-GB" sz="1400" dirty="0"/>
                  <a:t>9</a:t>
                </a:r>
                <a:br>
                  <a:rPr lang="en-GB" sz="1400" dirty="0"/>
                </a:br>
                <a:r>
                  <a:rPr lang="en-GB" sz="1400" dirty="0"/>
                  <a:t>9</a:t>
                </a:r>
              </a:p>
            </p:txBody>
          </p:sp>
          <p:cxnSp>
            <p:nvCxnSpPr>
              <p:cNvPr id="35" name="Straight Connector 34"/>
              <p:cNvCxnSpPr/>
              <p:nvPr/>
            </p:nvCxnSpPr>
            <p:spPr>
              <a:xfrm>
                <a:off x="2255923" y="3921122"/>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4217" y="1971413"/>
            <a:ext cx="7158605" cy="1308682"/>
          </a:xfrm>
          <a:prstGeom prst="rect">
            <a:avLst/>
          </a:prstGeom>
          <a:solidFill>
            <a:schemeClr val="bg1"/>
          </a:solidFill>
          <a:ln w="28575">
            <a:solidFill>
              <a:srgbClr val="F5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4" y="702863"/>
            <a:ext cx="2037567"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Making the Whole</a:t>
            </a:r>
          </a:p>
        </p:txBody>
      </p:sp>
      <p:sp>
        <p:nvSpPr>
          <p:cNvPr id="10" name="Rectangle 9"/>
          <p:cNvSpPr/>
          <p:nvPr/>
        </p:nvSpPr>
        <p:spPr>
          <a:xfrm>
            <a:off x="248314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83141"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76996"/>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True or false?</a:t>
            </a:r>
          </a:p>
        </p:txBody>
      </p:sp>
      <p:graphicFrame>
        <p:nvGraphicFramePr>
          <p:cNvPr id="12" name="Table 11"/>
          <p:cNvGraphicFramePr>
            <a:graphicFrameLocks noGrp="1"/>
          </p:cNvGraphicFramePr>
          <p:nvPr>
            <p:extLst>
              <p:ext uri="{D42A27DB-BD31-4B8C-83A1-F6EECF244321}">
                <p14:modId xmlns:p14="http://schemas.microsoft.com/office/powerpoint/2010/main" val="2751421469"/>
              </p:ext>
            </p:extLst>
          </p:nvPr>
        </p:nvGraphicFramePr>
        <p:xfrm>
          <a:off x="1309917" y="4313649"/>
          <a:ext cx="2709332" cy="575861"/>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352957249"/>
                    </a:ext>
                  </a:extLst>
                </a:gridCol>
                <a:gridCol w="677333">
                  <a:extLst>
                    <a:ext uri="{9D8B030D-6E8A-4147-A177-3AD203B41FA5}">
                      <a16:colId xmlns:a16="http://schemas.microsoft.com/office/drawing/2014/main" val="603832378"/>
                    </a:ext>
                  </a:extLst>
                </a:gridCol>
                <a:gridCol w="677333">
                  <a:extLst>
                    <a:ext uri="{9D8B030D-6E8A-4147-A177-3AD203B41FA5}">
                      <a16:colId xmlns:a16="http://schemas.microsoft.com/office/drawing/2014/main" val="225281038"/>
                    </a:ext>
                  </a:extLst>
                </a:gridCol>
                <a:gridCol w="677333">
                  <a:extLst>
                    <a:ext uri="{9D8B030D-6E8A-4147-A177-3AD203B41FA5}">
                      <a16:colId xmlns:a16="http://schemas.microsoft.com/office/drawing/2014/main" val="2242724583"/>
                    </a:ext>
                  </a:extLst>
                </a:gridCol>
              </a:tblGrid>
              <a:tr h="57586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9729175"/>
                  </a:ext>
                </a:extLst>
              </a:tr>
            </a:tbl>
          </a:graphicData>
        </a:graphic>
      </p:graphicFrame>
      <p:grpSp>
        <p:nvGrpSpPr>
          <p:cNvPr id="13" name="Group 12"/>
          <p:cNvGrpSpPr/>
          <p:nvPr/>
        </p:nvGrpSpPr>
        <p:grpSpPr>
          <a:xfrm>
            <a:off x="1054217" y="5167846"/>
            <a:ext cx="3220732" cy="523220"/>
            <a:chOff x="755650" y="5341738"/>
            <a:chExt cx="3220732" cy="523220"/>
          </a:xfrm>
        </p:grpSpPr>
        <p:sp>
          <p:nvSpPr>
            <p:cNvPr id="32" name="TextBox 31"/>
            <p:cNvSpPr txBox="1"/>
            <p:nvPr/>
          </p:nvSpPr>
          <p:spPr>
            <a:xfrm>
              <a:off x="755650" y="5355794"/>
              <a:ext cx="3220732"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   is equivalent to one whole</a:t>
              </a:r>
            </a:p>
          </p:txBody>
        </p:sp>
        <p:grpSp>
          <p:nvGrpSpPr>
            <p:cNvPr id="33" name="Group 32"/>
            <p:cNvGrpSpPr/>
            <p:nvPr/>
          </p:nvGrpSpPr>
          <p:grpSpPr>
            <a:xfrm>
              <a:off x="775229" y="5341738"/>
              <a:ext cx="285656" cy="523220"/>
              <a:chOff x="2111235" y="3659512"/>
              <a:chExt cx="285656" cy="523220"/>
            </a:xfrm>
          </p:grpSpPr>
          <p:sp>
            <p:nvSpPr>
              <p:cNvPr id="34" name="Rectangle 33"/>
              <p:cNvSpPr/>
              <p:nvPr/>
            </p:nvSpPr>
            <p:spPr>
              <a:xfrm>
                <a:off x="2111235" y="3659512"/>
                <a:ext cx="285656" cy="523220"/>
              </a:xfrm>
              <a:prstGeom prst="rect">
                <a:avLst/>
              </a:prstGeom>
            </p:spPr>
            <p:txBody>
              <a:bodyPr wrap="none">
                <a:spAutoFit/>
              </a:bodyPr>
              <a:lstStyle/>
              <a:p>
                <a:pPr algn="ctr"/>
                <a:r>
                  <a:rPr lang="en-GB" sz="1400" dirty="0"/>
                  <a:t>4</a:t>
                </a:r>
                <a:br>
                  <a:rPr lang="en-GB" sz="1400" dirty="0"/>
                </a:br>
                <a:r>
                  <a:rPr lang="en-GB" sz="1400" dirty="0"/>
                  <a:t>4</a:t>
                </a:r>
              </a:p>
            </p:txBody>
          </p:sp>
          <p:cxnSp>
            <p:nvCxnSpPr>
              <p:cNvPr id="35" name="Straight Connector 34"/>
              <p:cNvCxnSpPr/>
              <p:nvPr/>
            </p:nvCxnSpPr>
            <p:spPr>
              <a:xfrm>
                <a:off x="2199527" y="3921122"/>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2163022" y="2140190"/>
            <a:ext cx="1703537" cy="954108"/>
            <a:chOff x="1636279" y="2140192"/>
            <a:chExt cx="1703537" cy="954108"/>
          </a:xfrm>
        </p:grpSpPr>
        <p:grpSp>
          <p:nvGrpSpPr>
            <p:cNvPr id="17" name="Group 16"/>
            <p:cNvGrpSpPr/>
            <p:nvPr/>
          </p:nvGrpSpPr>
          <p:grpSpPr>
            <a:xfrm>
              <a:off x="1636279" y="2140193"/>
              <a:ext cx="385041" cy="954107"/>
              <a:chOff x="2061545" y="3659512"/>
              <a:chExt cx="385041" cy="954107"/>
            </a:xfrm>
          </p:grpSpPr>
          <p:sp>
            <p:nvSpPr>
              <p:cNvPr id="18" name="Rectangle 17"/>
              <p:cNvSpPr/>
              <p:nvPr/>
            </p:nvSpPr>
            <p:spPr>
              <a:xfrm>
                <a:off x="2061545" y="3659512"/>
                <a:ext cx="385041" cy="954107"/>
              </a:xfrm>
              <a:prstGeom prst="rect">
                <a:avLst/>
              </a:prstGeom>
            </p:spPr>
            <p:txBody>
              <a:bodyPr wrap="none">
                <a:spAutoFit/>
              </a:bodyPr>
              <a:lstStyle/>
              <a:p>
                <a:pPr algn="ctr"/>
                <a:r>
                  <a:rPr lang="en-GB" sz="2800" dirty="0"/>
                  <a:t>4</a:t>
                </a:r>
                <a:br>
                  <a:rPr lang="en-GB" sz="2800" dirty="0"/>
                </a:br>
                <a:r>
                  <a:rPr lang="en-GB" sz="2800" dirty="0"/>
                  <a:t>4</a:t>
                </a:r>
              </a:p>
            </p:txBody>
          </p:sp>
          <p:cxnSp>
            <p:nvCxnSpPr>
              <p:cNvPr id="19" name="Straight Connector 1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104769" y="2303627"/>
              <a:ext cx="785793" cy="523220"/>
            </a:xfrm>
            <a:prstGeom prst="rect">
              <a:avLst/>
            </a:prstGeom>
          </p:spPr>
          <p:txBody>
            <a:bodyPr wrap="none">
              <a:spAutoFit/>
            </a:bodyPr>
            <a:lstStyle/>
            <a:p>
              <a:pPr algn="ctr"/>
              <a:r>
                <a:rPr lang="en-GB" sz="2800" dirty="0"/>
                <a:t>and</a:t>
              </a:r>
            </a:p>
          </p:txBody>
        </p:sp>
        <p:grpSp>
          <p:nvGrpSpPr>
            <p:cNvPr id="37" name="Group 36"/>
            <p:cNvGrpSpPr/>
            <p:nvPr/>
          </p:nvGrpSpPr>
          <p:grpSpPr>
            <a:xfrm>
              <a:off x="2974011" y="2140192"/>
              <a:ext cx="365805" cy="954107"/>
              <a:chOff x="2071163" y="3659512"/>
              <a:chExt cx="365805" cy="954107"/>
            </a:xfrm>
          </p:grpSpPr>
          <p:sp>
            <p:nvSpPr>
              <p:cNvPr id="38" name="Rectangle 37"/>
              <p:cNvSpPr/>
              <p:nvPr/>
            </p:nvSpPr>
            <p:spPr>
              <a:xfrm>
                <a:off x="2071163" y="3659512"/>
                <a:ext cx="365805" cy="954107"/>
              </a:xfrm>
              <a:prstGeom prst="rect">
                <a:avLst/>
              </a:prstGeom>
            </p:spPr>
            <p:txBody>
              <a:bodyPr wrap="none">
                <a:spAutoFit/>
              </a:bodyPr>
              <a:lstStyle/>
              <a:p>
                <a:pPr algn="ctr"/>
                <a:r>
                  <a:rPr lang="en-GB" sz="2800" dirty="0"/>
                  <a:t>3</a:t>
                </a:r>
                <a:br>
                  <a:rPr lang="en-GB" sz="2800" dirty="0"/>
                </a:br>
                <a:r>
                  <a:rPr lang="en-GB" sz="2800" dirty="0"/>
                  <a:t>3</a:t>
                </a:r>
              </a:p>
            </p:txBody>
          </p:sp>
          <p:cxnSp>
            <p:nvCxnSpPr>
              <p:cNvPr id="39" name="Straight Connector 38"/>
              <p:cNvCxnSpPr/>
              <p:nvPr/>
            </p:nvCxnSpPr>
            <p:spPr>
              <a:xfrm>
                <a:off x="2144994" y="4136565"/>
                <a:ext cx="201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Rectangle 39"/>
          <p:cNvSpPr/>
          <p:nvPr/>
        </p:nvSpPr>
        <p:spPr>
          <a:xfrm>
            <a:off x="4819250" y="2278395"/>
            <a:ext cx="2685939" cy="646331"/>
          </a:xfrm>
          <a:prstGeom prst="rect">
            <a:avLst/>
          </a:prstGeom>
        </p:spPr>
        <p:txBody>
          <a:bodyPr wrap="square">
            <a:spAutoFit/>
          </a:bodyPr>
          <a:lstStyle/>
          <a:p>
            <a:r>
              <a:rPr lang="en-GB" dirty="0"/>
              <a:t>Both of these fractions are equal to one whole. </a:t>
            </a:r>
          </a:p>
        </p:txBody>
      </p:sp>
      <p:sp>
        <p:nvSpPr>
          <p:cNvPr id="41" name="TextBox 40"/>
          <p:cNvSpPr txBox="1"/>
          <p:nvPr/>
        </p:nvSpPr>
        <p:spPr>
          <a:xfrm>
            <a:off x="755650" y="3403226"/>
            <a:ext cx="7632700" cy="495108"/>
          </a:xfrm>
          <a:prstGeom prst="rect">
            <a:avLst/>
          </a:prstGeom>
          <a:solidFill>
            <a:srgbClr val="FFE864"/>
          </a:solidFill>
          <a:ln w="28575">
            <a:noFill/>
          </a:ln>
        </p:spPr>
        <p:txBody>
          <a:bodyPr wrap="square" lIns="108000" tIns="108000" rIns="108000" bIns="108000" rtlCol="0">
            <a:spAutoFit/>
          </a:bodyPr>
          <a:lstStyle/>
          <a:p>
            <a:pPr algn="ctr"/>
            <a:r>
              <a:rPr lang="en-GB" dirty="0"/>
              <a:t>Choose an appropriate method and explain with reasoning.</a:t>
            </a:r>
          </a:p>
        </p:txBody>
      </p:sp>
      <p:graphicFrame>
        <p:nvGraphicFramePr>
          <p:cNvPr id="42" name="Table 41"/>
          <p:cNvGraphicFramePr>
            <a:graphicFrameLocks noGrp="1"/>
          </p:cNvGraphicFramePr>
          <p:nvPr>
            <p:extLst>
              <p:ext uri="{D42A27DB-BD31-4B8C-83A1-F6EECF244321}">
                <p14:modId xmlns:p14="http://schemas.microsoft.com/office/powerpoint/2010/main" val="3492643274"/>
              </p:ext>
            </p:extLst>
          </p:nvPr>
        </p:nvGraphicFramePr>
        <p:xfrm>
          <a:off x="5531584" y="4299593"/>
          <a:ext cx="2031999" cy="575861"/>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352957249"/>
                    </a:ext>
                  </a:extLst>
                </a:gridCol>
                <a:gridCol w="677333">
                  <a:extLst>
                    <a:ext uri="{9D8B030D-6E8A-4147-A177-3AD203B41FA5}">
                      <a16:colId xmlns:a16="http://schemas.microsoft.com/office/drawing/2014/main" val="603832378"/>
                    </a:ext>
                  </a:extLst>
                </a:gridCol>
                <a:gridCol w="677333">
                  <a:extLst>
                    <a:ext uri="{9D8B030D-6E8A-4147-A177-3AD203B41FA5}">
                      <a16:colId xmlns:a16="http://schemas.microsoft.com/office/drawing/2014/main" val="225281038"/>
                    </a:ext>
                  </a:extLst>
                </a:gridCol>
              </a:tblGrid>
              <a:tr h="57586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6D"/>
                    </a:solidFill>
                  </a:tcPr>
                </a:tc>
                <a:extLst>
                  <a:ext uri="{0D108BD9-81ED-4DB2-BD59-A6C34878D82A}">
                    <a16:rowId xmlns:a16="http://schemas.microsoft.com/office/drawing/2014/main" val="169729175"/>
                  </a:ext>
                </a:extLst>
              </a:tr>
            </a:tbl>
          </a:graphicData>
        </a:graphic>
      </p:graphicFrame>
      <p:grpSp>
        <p:nvGrpSpPr>
          <p:cNvPr id="43" name="Group 42"/>
          <p:cNvGrpSpPr/>
          <p:nvPr/>
        </p:nvGrpSpPr>
        <p:grpSpPr>
          <a:xfrm>
            <a:off x="4937218" y="5153790"/>
            <a:ext cx="3220732" cy="523220"/>
            <a:chOff x="755650" y="5341738"/>
            <a:chExt cx="3220732" cy="523220"/>
          </a:xfrm>
        </p:grpSpPr>
        <p:sp>
          <p:nvSpPr>
            <p:cNvPr id="44" name="TextBox 43"/>
            <p:cNvSpPr txBox="1"/>
            <p:nvPr/>
          </p:nvSpPr>
          <p:spPr>
            <a:xfrm>
              <a:off x="755650" y="5355794"/>
              <a:ext cx="3220732"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   is equivalent to one whole</a:t>
              </a:r>
            </a:p>
          </p:txBody>
        </p:sp>
        <p:grpSp>
          <p:nvGrpSpPr>
            <p:cNvPr id="45" name="Group 44"/>
            <p:cNvGrpSpPr/>
            <p:nvPr/>
          </p:nvGrpSpPr>
          <p:grpSpPr>
            <a:xfrm>
              <a:off x="780840" y="5341738"/>
              <a:ext cx="274434" cy="523220"/>
              <a:chOff x="2116846" y="3659512"/>
              <a:chExt cx="274434" cy="523220"/>
            </a:xfrm>
          </p:grpSpPr>
          <p:sp>
            <p:nvSpPr>
              <p:cNvPr id="46" name="Rectangle 45"/>
              <p:cNvSpPr/>
              <p:nvPr/>
            </p:nvSpPr>
            <p:spPr>
              <a:xfrm>
                <a:off x="2116846" y="3659512"/>
                <a:ext cx="274434" cy="523220"/>
              </a:xfrm>
              <a:prstGeom prst="rect">
                <a:avLst/>
              </a:prstGeom>
            </p:spPr>
            <p:txBody>
              <a:bodyPr wrap="none">
                <a:spAutoFit/>
              </a:bodyPr>
              <a:lstStyle/>
              <a:p>
                <a:pPr algn="ctr"/>
                <a:r>
                  <a:rPr lang="en-GB" sz="1400" dirty="0"/>
                  <a:t>3</a:t>
                </a:r>
                <a:br>
                  <a:rPr lang="en-GB" sz="1400" dirty="0"/>
                </a:br>
                <a:r>
                  <a:rPr lang="en-GB" sz="1400" dirty="0"/>
                  <a:t>3</a:t>
                </a:r>
              </a:p>
            </p:txBody>
          </p:sp>
          <p:cxnSp>
            <p:nvCxnSpPr>
              <p:cNvPr id="47" name="Straight Connector 46"/>
              <p:cNvCxnSpPr/>
              <p:nvPr/>
            </p:nvCxnSpPr>
            <p:spPr>
              <a:xfrm>
                <a:off x="2199527" y="3921122"/>
                <a:ext cx="109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781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96</TotalTime>
  <Words>460</Words>
  <Application>Microsoft Office PowerPoint</Application>
  <PresentationFormat>On-screen Show (4:3)</PresentationFormat>
  <Paragraphs>115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Roboto</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11</cp:revision>
  <dcterms:created xsi:type="dcterms:W3CDTF">2020-02-27T09:11:24Z</dcterms:created>
  <dcterms:modified xsi:type="dcterms:W3CDTF">2020-03-02T14:34:32Z</dcterms:modified>
</cp:coreProperties>
</file>