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7" r:id="rId3"/>
    <p:sldId id="257" r:id="rId4"/>
    <p:sldId id="258" r:id="rId5"/>
    <p:sldId id="259" r:id="rId6"/>
    <p:sldId id="260" r:id="rId7"/>
    <p:sldId id="261" r:id="rId8"/>
    <p:sldId id="262" r:id="rId9"/>
    <p:sldId id="263" r:id="rId10"/>
    <p:sldId id="264" r:id="rId11"/>
    <p:sldId id="266" r:id="rId12"/>
    <p:sldId id="276" r:id="rId13"/>
    <p:sldId id="268" r:id="rId14"/>
    <p:sldId id="267"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3ACA06-6D35-4982-98FD-1274E9A9F5C9}" type="datetimeFigureOut">
              <a:rPr lang="en-GB" smtClean="0"/>
              <a:t>19/04/2020</a:t>
            </a:fld>
            <a:endParaRPr lang="en-GB"/>
          </a:p>
        </p:txBody>
      </p:sp>
      <p:sp>
        <p:nvSpPr>
          <p:cNvPr id="5" name="Footer Placeholder 4"/>
          <p:cNvSpPr>
            <a:spLocks noGrp="1"/>
          </p:cNvSpPr>
          <p:nvPr>
            <p:ph type="ftr" sz="quarter" idx="11"/>
          </p:nvPr>
        </p:nvSpPr>
        <p:spPr>
          <a:xfrm>
            <a:off x="812805" y="6272785"/>
            <a:ext cx="4745736" cy="365125"/>
          </a:xfrm>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78F2B39-2965-40F7-B033-5D4D464C111B}" type="slidenum">
              <a:rPr lang="en-GB" smtClean="0"/>
              <a:t>‹#›</a:t>
            </a:fld>
            <a:endParaRPr lang="en-GB"/>
          </a:p>
        </p:txBody>
      </p:sp>
    </p:spTree>
    <p:extLst>
      <p:ext uri="{BB962C8B-B14F-4D97-AF65-F5344CB8AC3E}">
        <p14:creationId xmlns:p14="http://schemas.microsoft.com/office/powerpoint/2010/main" val="108697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ACA06-6D35-4982-98FD-1274E9A9F5C9}"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171909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ACA06-6D35-4982-98FD-1274E9A9F5C9}"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137350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ACA06-6D35-4982-98FD-1274E9A9F5C9}"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425369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13ACA06-6D35-4982-98FD-1274E9A9F5C9}" type="datetimeFigureOut">
              <a:rPr lang="en-GB" smtClean="0"/>
              <a:t>19/04/2020</a:t>
            </a:fld>
            <a:endParaRPr lang="en-GB"/>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78F2B39-2965-40F7-B033-5D4D464C111B}" type="slidenum">
              <a:rPr lang="en-GB" smtClean="0"/>
              <a:t>‹#›</a:t>
            </a:fld>
            <a:endParaRPr lang="en-GB"/>
          </a:p>
        </p:txBody>
      </p:sp>
    </p:spTree>
    <p:extLst>
      <p:ext uri="{BB962C8B-B14F-4D97-AF65-F5344CB8AC3E}">
        <p14:creationId xmlns:p14="http://schemas.microsoft.com/office/powerpoint/2010/main" val="10422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3ACA06-6D35-4982-98FD-1274E9A9F5C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14618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ACA06-6D35-4982-98FD-1274E9A9F5C9}"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246667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13ACA06-6D35-4982-98FD-1274E9A9F5C9}" type="datetimeFigureOut">
              <a:rPr lang="en-GB" smtClean="0"/>
              <a:t>19/04/2020</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336592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ACA06-6D35-4982-98FD-1274E9A9F5C9}"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39155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13ACA06-6D35-4982-98FD-1274E9A9F5C9}" type="datetimeFigureOut">
              <a:rPr lang="en-GB" smtClean="0"/>
              <a:t>19/04/2020</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278928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13ACA06-6D35-4982-98FD-1274E9A9F5C9}" type="datetimeFigureOut">
              <a:rPr lang="en-GB" smtClean="0"/>
              <a:t>19/04/2020</a:t>
            </a:fld>
            <a:endParaRPr lang="en-GB"/>
          </a:p>
        </p:txBody>
      </p:sp>
      <p:sp>
        <p:nvSpPr>
          <p:cNvPr id="10" name="Slide Number Placeholder 9"/>
          <p:cNvSpPr>
            <a:spLocks noGrp="1"/>
          </p:cNvSpPr>
          <p:nvPr>
            <p:ph type="sldNum" sz="quarter" idx="12"/>
          </p:nvPr>
        </p:nvSpPr>
        <p:spPr/>
        <p:txBody>
          <a:bodyPr/>
          <a:lstStyle/>
          <a:p>
            <a:fld id="{C78F2B39-2965-40F7-B033-5D4D464C111B}" type="slidenum">
              <a:rPr lang="en-GB" smtClean="0"/>
              <a:t>‹#›</a:t>
            </a:fld>
            <a:endParaRPr lang="en-GB"/>
          </a:p>
        </p:txBody>
      </p:sp>
    </p:spTree>
    <p:extLst>
      <p:ext uri="{BB962C8B-B14F-4D97-AF65-F5344CB8AC3E}">
        <p14:creationId xmlns:p14="http://schemas.microsoft.com/office/powerpoint/2010/main" val="222476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13ACA06-6D35-4982-98FD-1274E9A9F5C9}" type="datetimeFigureOut">
              <a:rPr lang="en-GB" smtClean="0"/>
              <a:t>19/04/2020</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78F2B39-2965-40F7-B033-5D4D464C111B}" type="slidenum">
              <a:rPr lang="en-GB" smtClean="0"/>
              <a:t>‹#›</a:t>
            </a:fld>
            <a:endParaRPr lang="en-GB"/>
          </a:p>
        </p:txBody>
      </p:sp>
    </p:spTree>
    <p:extLst>
      <p:ext uri="{BB962C8B-B14F-4D97-AF65-F5344CB8AC3E}">
        <p14:creationId xmlns:p14="http://schemas.microsoft.com/office/powerpoint/2010/main" val="41538908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6AC2vzAA5N8" TargetMode="External"/><Relationship Id="rId1" Type="http://schemas.openxmlformats.org/officeDocument/2006/relationships/slideLayout" Target="../slideLayouts/slideLayout1.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youtube.com/watch?v=gtzrA2VfV7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179512" y="260648"/>
            <a:ext cx="8780942" cy="6120680"/>
          </a:xfrm>
          <a:prstGeom prst="rect">
            <a:avLst/>
          </a:prstGeom>
        </p:spPr>
      </p:pic>
      <p:sp>
        <p:nvSpPr>
          <p:cNvPr id="2" name="Title 1"/>
          <p:cNvSpPr>
            <a:spLocks noGrp="1"/>
          </p:cNvSpPr>
          <p:nvPr>
            <p:ph type="ctrTitle"/>
          </p:nvPr>
        </p:nvSpPr>
        <p:spPr>
          <a:xfrm>
            <a:off x="611560" y="4293096"/>
            <a:ext cx="8229600" cy="1828800"/>
          </a:xfrm>
        </p:spPr>
        <p:txBody>
          <a:bodyPr>
            <a:normAutofit/>
          </a:bodyPr>
          <a:lstStyle/>
          <a:p>
            <a:r>
              <a:rPr lang="en-GB" dirty="0" smtClean="0">
                <a:solidFill>
                  <a:schemeClr val="bg1"/>
                </a:solidFill>
              </a:rPr>
              <a:t>VE Day</a:t>
            </a:r>
            <a:endParaRPr lang="en-GB" dirty="0">
              <a:solidFill>
                <a:schemeClr val="bg1"/>
              </a:solidFill>
            </a:endParaRPr>
          </a:p>
        </p:txBody>
      </p:sp>
    </p:spTree>
    <p:extLst>
      <p:ext uri="{BB962C8B-B14F-4D97-AF65-F5344CB8AC3E}">
        <p14:creationId xmlns:p14="http://schemas.microsoft.com/office/powerpoint/2010/main" val="166642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1368152"/>
          </a:xfrm>
        </p:spPr>
        <p:txBody>
          <a:bodyPr/>
          <a:lstStyle/>
          <a:p>
            <a:pPr marL="137160" indent="0">
              <a:buNone/>
            </a:pPr>
            <a:r>
              <a:rPr lang="en-GB" dirty="0" smtClean="0"/>
              <a:t>Everyone stayed up and there were bonfires and fireworks to celebrate. </a:t>
            </a:r>
            <a:endParaRPr lang="en-GB" dirty="0"/>
          </a:p>
          <a:p>
            <a:pPr marL="137160" indent="0">
              <a:buNone/>
            </a:pPr>
            <a:endParaRPr lang="en-GB" dirty="0" smtClean="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988840"/>
            <a:ext cx="3096344" cy="3715613"/>
          </a:xfrm>
          <a:prstGeom prst="rect">
            <a:avLst/>
          </a:prstGeom>
        </p:spPr>
      </p:pic>
    </p:spTree>
    <p:extLst>
      <p:ext uri="{BB962C8B-B14F-4D97-AF65-F5344CB8AC3E}">
        <p14:creationId xmlns:p14="http://schemas.microsoft.com/office/powerpoint/2010/main" val="133578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39" y="785321"/>
            <a:ext cx="8229600" cy="4709160"/>
          </a:xfrm>
          <a:solidFill>
            <a:schemeClr val="bg1"/>
          </a:solidFill>
        </p:spPr>
        <p:txBody>
          <a:bodyPr/>
          <a:lstStyle/>
          <a:p>
            <a:pPr marL="137160" indent="0">
              <a:buNone/>
            </a:pPr>
            <a:r>
              <a:rPr lang="en-GB" dirty="0" smtClean="0"/>
              <a:t>Your task is to </a:t>
            </a:r>
            <a:r>
              <a:rPr lang="en-GB" dirty="0" smtClean="0"/>
              <a:t>write a ‘Postcard from the Past’ </a:t>
            </a:r>
            <a:endParaRPr lang="en-GB" dirty="0" smtClean="0"/>
          </a:p>
          <a:p>
            <a:pPr>
              <a:buFont typeface="Wingdings" panose="05000000000000000000" pitchFamily="2" charset="2"/>
              <a:buChar char="§"/>
            </a:pPr>
            <a:endParaRPr lang="en-GB" dirty="0" smtClean="0"/>
          </a:p>
          <a:p>
            <a:pPr>
              <a:buFont typeface="Wingdings" panose="05000000000000000000" pitchFamily="2" charset="2"/>
              <a:buChar char="§"/>
            </a:pPr>
            <a:r>
              <a:rPr lang="en-GB" dirty="0" smtClean="0"/>
              <a:t>Imagine you were at the first VE day and heard the news that the war had ended. </a:t>
            </a:r>
          </a:p>
          <a:p>
            <a:pPr>
              <a:buFont typeface="Wingdings" panose="05000000000000000000" pitchFamily="2" charset="2"/>
              <a:buChar char="§"/>
            </a:pPr>
            <a:r>
              <a:rPr lang="en-GB" dirty="0" smtClean="0"/>
              <a:t>What might you tell your family about what you heard? What you did? What you ate?</a:t>
            </a:r>
          </a:p>
          <a:p>
            <a:pPr>
              <a:buFont typeface="Wingdings" panose="05000000000000000000" pitchFamily="2" charset="2"/>
              <a:buChar char="§"/>
            </a:pPr>
            <a:r>
              <a:rPr lang="en-GB" dirty="0" smtClean="0"/>
              <a:t>Draw a picture on the reverse showing what happened.  </a:t>
            </a:r>
            <a:endParaRPr lang="en-GB" dirty="0"/>
          </a:p>
        </p:txBody>
      </p:sp>
      <p:sp>
        <p:nvSpPr>
          <p:cNvPr id="5" name="Text Box 4"/>
          <p:cNvSpPr txBox="1">
            <a:spLocks noChangeArrowheads="1"/>
          </p:cNvSpPr>
          <p:nvPr/>
        </p:nvSpPr>
        <p:spPr bwMode="auto">
          <a:xfrm>
            <a:off x="357986" y="185157"/>
            <a:ext cx="83991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smtClean="0">
                <a:latin typeface="Comic Sans MS" panose="030F0702030302020204" pitchFamily="66" charset="0"/>
              </a:rPr>
              <a:t>TASK 1: </a:t>
            </a:r>
          </a:p>
          <a:p>
            <a:pPr>
              <a:spcBef>
                <a:spcPct val="50000"/>
              </a:spcBef>
            </a:pPr>
            <a:endParaRPr lang="en-GB" altLang="en-US" b="1" dirty="0">
              <a:solidFill>
                <a:schemeClr val="bg1"/>
              </a:solidFill>
              <a:latin typeface="Comic Sans MS" panose="030F0702030302020204" pitchFamily="66" charset="0"/>
            </a:endParaRPr>
          </a:p>
          <a:p>
            <a:pPr>
              <a:spcBef>
                <a:spcPct val="50000"/>
              </a:spcBef>
            </a:pPr>
            <a:r>
              <a:rPr lang="en-GB" altLang="en-US" b="1" dirty="0" smtClean="0">
                <a:solidFill>
                  <a:schemeClr val="bg1"/>
                </a:solidFill>
                <a:latin typeface="Comic Sans MS" panose="030F0702030302020204" pitchFamily="66" charset="0"/>
              </a:rPr>
              <a:t> </a:t>
            </a:r>
            <a:endParaRPr lang="en-GB" altLang="en-US" b="1" dirty="0">
              <a:solidFill>
                <a:schemeClr val="bg1"/>
              </a:solidFill>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251520" y="3717032"/>
            <a:ext cx="4865564" cy="2717785"/>
          </a:xfrm>
          <a:prstGeom prst="rect">
            <a:avLst/>
          </a:prstGeom>
        </p:spPr>
      </p:pic>
    </p:spTree>
    <p:extLst>
      <p:ext uri="{BB962C8B-B14F-4D97-AF65-F5344CB8AC3E}">
        <p14:creationId xmlns:p14="http://schemas.microsoft.com/office/powerpoint/2010/main" val="358880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57986" y="185157"/>
            <a:ext cx="83991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smtClean="0">
                <a:latin typeface="Comic Sans MS" panose="030F0702030302020204" pitchFamily="66" charset="0"/>
              </a:rPr>
              <a:t>TASK 2: </a:t>
            </a:r>
          </a:p>
          <a:p>
            <a:pPr>
              <a:spcBef>
                <a:spcPct val="50000"/>
              </a:spcBef>
            </a:pPr>
            <a:endParaRPr lang="en-GB" altLang="en-US" b="1" dirty="0">
              <a:solidFill>
                <a:schemeClr val="bg1"/>
              </a:solidFill>
              <a:latin typeface="Comic Sans MS" panose="030F0702030302020204" pitchFamily="66" charset="0"/>
            </a:endParaRPr>
          </a:p>
          <a:p>
            <a:pPr>
              <a:spcBef>
                <a:spcPct val="50000"/>
              </a:spcBef>
            </a:pPr>
            <a:r>
              <a:rPr lang="en-GB" altLang="en-US" b="1" dirty="0" smtClean="0">
                <a:solidFill>
                  <a:schemeClr val="bg1"/>
                </a:solidFill>
                <a:latin typeface="Comic Sans MS" panose="030F0702030302020204" pitchFamily="66" charset="0"/>
              </a:rPr>
              <a:t> </a:t>
            </a:r>
            <a:endParaRPr lang="en-GB" altLang="en-US"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19145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52"/>
            <a:ext cx="91440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 Box 3"/>
          <p:cNvSpPr txBox="1">
            <a:spLocks noChangeArrowheads="1"/>
          </p:cNvSpPr>
          <p:nvPr/>
        </p:nvSpPr>
        <p:spPr bwMode="auto">
          <a:xfrm>
            <a:off x="395536" y="260648"/>
            <a:ext cx="8604448" cy="201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000" b="1" dirty="0">
                <a:solidFill>
                  <a:schemeClr val="bg1"/>
                </a:solidFill>
              </a:rPr>
              <a:t>The slide shows one of the thousands of telegrams sent to Winston Churchill after Victory in Europe was announced.  Explain that the impression given by the telegram is that Churchill’s job has been done.  However, Churchill knew that this was far from being the case and that there were still a number of challenges Churchill and the rest of the British Government faced.</a:t>
            </a:r>
          </a:p>
        </p:txBody>
      </p:sp>
    </p:spTree>
    <p:extLst>
      <p:ext uri="{BB962C8B-B14F-4D97-AF65-F5344CB8AC3E}">
        <p14:creationId xmlns:p14="http://schemas.microsoft.com/office/powerpoint/2010/main" val="238747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475"/>
            <a:ext cx="91440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2963"/>
            <a:ext cx="914400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 Box 5"/>
          <p:cNvSpPr txBox="1">
            <a:spLocks noChangeArrowheads="1"/>
          </p:cNvSpPr>
          <p:nvPr/>
        </p:nvSpPr>
        <p:spPr bwMode="auto">
          <a:xfrm>
            <a:off x="179512" y="5877272"/>
            <a:ext cx="91440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GB" altLang="en-US" sz="3600" b="1" dirty="0" smtClean="0">
                <a:solidFill>
                  <a:schemeClr val="bg1"/>
                </a:solidFill>
              </a:rPr>
              <a:t>Shows bomb damage in London, 1944</a:t>
            </a:r>
            <a:r>
              <a:rPr lang="en-GB" altLang="en-US" sz="3600" b="1" dirty="0" smtClean="0">
                <a:solidFill>
                  <a:schemeClr val="folHlink"/>
                </a:solidFill>
              </a:rPr>
              <a:t>.</a:t>
            </a:r>
            <a:endParaRPr lang="en-GB" altLang="en-US" sz="3600" b="1" dirty="0">
              <a:solidFill>
                <a:schemeClr val="folHlink"/>
              </a:solidFill>
            </a:endParaRPr>
          </a:p>
          <a:p>
            <a:pPr>
              <a:spcBef>
                <a:spcPct val="50000"/>
              </a:spcBef>
            </a:pPr>
            <a:endParaRPr lang="en-GB" altLang="en-US" sz="3600" b="1" dirty="0">
              <a:solidFill>
                <a:schemeClr val="folHlink"/>
              </a:solidFill>
            </a:endParaRPr>
          </a:p>
        </p:txBody>
      </p:sp>
    </p:spTree>
    <p:extLst>
      <p:ext uri="{BB962C8B-B14F-4D97-AF65-F5344CB8AC3E}">
        <p14:creationId xmlns:p14="http://schemas.microsoft.com/office/powerpoint/2010/main" val="101967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85725"/>
            <a:ext cx="9169400" cy="703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p:cNvSpPr txBox="1">
            <a:spLocks noChangeArrowheads="1"/>
          </p:cNvSpPr>
          <p:nvPr/>
        </p:nvSpPr>
        <p:spPr bwMode="auto">
          <a:xfrm>
            <a:off x="2771800" y="5517232"/>
            <a:ext cx="5976664"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20000"/>
              </a:spcBef>
            </a:pPr>
            <a:r>
              <a:rPr lang="en-GB" altLang="en-US" sz="3200" b="1" dirty="0" smtClean="0">
                <a:solidFill>
                  <a:schemeClr val="bg1"/>
                </a:solidFill>
              </a:rPr>
              <a:t>Traitors </a:t>
            </a:r>
            <a:r>
              <a:rPr lang="en-GB" altLang="en-US" sz="3200" b="1" dirty="0">
                <a:solidFill>
                  <a:schemeClr val="bg1"/>
                </a:solidFill>
              </a:rPr>
              <a:t>being rounded up in the Netherlands in 1945.</a:t>
            </a:r>
          </a:p>
          <a:p>
            <a:pPr algn="ctr">
              <a:spcBef>
                <a:spcPct val="50000"/>
              </a:spcBef>
            </a:pPr>
            <a:endParaRPr lang="en-GB" altLang="en-US" sz="3200" b="1" dirty="0">
              <a:solidFill>
                <a:schemeClr val="folHlink"/>
              </a:solidFill>
            </a:endParaRPr>
          </a:p>
        </p:txBody>
      </p:sp>
    </p:spTree>
    <p:extLst>
      <p:ext uri="{BB962C8B-B14F-4D97-AF65-F5344CB8AC3E}">
        <p14:creationId xmlns:p14="http://schemas.microsoft.com/office/powerpoint/2010/main" val="318435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W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539552" y="548680"/>
            <a:ext cx="7632848"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pPr>
            <a:r>
              <a:rPr lang="en-GB" altLang="en-US" sz="3600" b="1" dirty="0">
                <a:solidFill>
                  <a:schemeClr val="bg1"/>
                </a:solidFill>
              </a:rPr>
              <a:t>Two British soldiers and their girlfriends on VE Day.</a:t>
            </a:r>
          </a:p>
          <a:p>
            <a:pPr>
              <a:spcBef>
                <a:spcPct val="50000"/>
              </a:spcBef>
            </a:pPr>
            <a:endParaRPr lang="en-GB" altLang="en-US" sz="3600" b="1" dirty="0">
              <a:solidFill>
                <a:schemeClr val="folHlink"/>
              </a:solidFill>
            </a:endParaRPr>
          </a:p>
        </p:txBody>
      </p:sp>
    </p:spTree>
    <p:extLst>
      <p:ext uri="{BB962C8B-B14F-4D97-AF65-F5344CB8AC3E}">
        <p14:creationId xmlns:p14="http://schemas.microsoft.com/office/powerpoint/2010/main" val="318767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2738"/>
            <a:ext cx="91440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4292600"/>
            <a:ext cx="9145588"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34050"/>
            <a:ext cx="91440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 Box 7"/>
          <p:cNvSpPr txBox="1">
            <a:spLocks noChangeArrowheads="1"/>
          </p:cNvSpPr>
          <p:nvPr/>
        </p:nvSpPr>
        <p:spPr bwMode="auto">
          <a:xfrm>
            <a:off x="1403648" y="2405336"/>
            <a:ext cx="662473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GB" altLang="en-US" sz="2800" b="1" dirty="0">
                <a:solidFill>
                  <a:schemeClr val="bg1"/>
                </a:solidFill>
              </a:rPr>
              <a:t>Taken on May 8th 1945 (VE Day).  Shows a crowd waiting in front of the Ministry of Health building in Whitehall for Churchill to make an official announcement of the end of the war from the balcony.</a:t>
            </a:r>
          </a:p>
          <a:p>
            <a:pPr>
              <a:spcBef>
                <a:spcPct val="50000"/>
              </a:spcBef>
            </a:pPr>
            <a:endParaRPr lang="en-GB" altLang="en-US" sz="2800" b="1" dirty="0">
              <a:solidFill>
                <a:schemeClr val="folHlink"/>
              </a:solidFill>
            </a:endParaRPr>
          </a:p>
        </p:txBody>
      </p:sp>
    </p:spTree>
    <p:extLst>
      <p:ext uri="{BB962C8B-B14F-4D97-AF65-F5344CB8AC3E}">
        <p14:creationId xmlns:p14="http://schemas.microsoft.com/office/powerpoint/2010/main" val="2525140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91440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4"/>
          <p:cNvSpPr txBox="1">
            <a:spLocks noChangeArrowheads="1"/>
          </p:cNvSpPr>
          <p:nvPr/>
        </p:nvSpPr>
        <p:spPr bwMode="auto">
          <a:xfrm>
            <a:off x="5796136" y="1154460"/>
            <a:ext cx="29876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dirty="0">
                <a:solidFill>
                  <a:schemeClr val="bg1"/>
                </a:solidFill>
              </a:rPr>
              <a:t>Labour election poster 1945.  A General Election was held in 1945.  Churchill was a member of the Conservative Party.</a:t>
            </a:r>
          </a:p>
        </p:txBody>
      </p:sp>
    </p:spTree>
    <p:extLst>
      <p:ext uri="{BB962C8B-B14F-4D97-AF65-F5344CB8AC3E}">
        <p14:creationId xmlns:p14="http://schemas.microsoft.com/office/powerpoint/2010/main" val="114283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67544" y="332656"/>
            <a:ext cx="8064500" cy="5770811"/>
          </a:xfrm>
          <a:prstGeom prst="rect">
            <a:avLst/>
          </a:prstGeom>
          <a:solidFill>
            <a:schemeClr val="bg1"/>
          </a:solid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GB" altLang="en-US" dirty="0" smtClean="0">
                <a:latin typeface="Comic Sans MS" panose="030F0702030302020204" pitchFamily="66" charset="0"/>
              </a:rPr>
              <a:t>Churchill – despite winning the war – still faced many challenges: </a:t>
            </a:r>
          </a:p>
          <a:p>
            <a:pPr>
              <a:spcBef>
                <a:spcPct val="50000"/>
              </a:spcBef>
              <a:buFontTx/>
              <a:buAutoNum type="arabicPeriod"/>
            </a:pPr>
            <a:endParaRPr lang="en-GB" altLang="en-US" dirty="0" smtClean="0">
              <a:latin typeface="Comic Sans MS" panose="030F0702030302020204" pitchFamily="66" charset="0"/>
            </a:endParaRPr>
          </a:p>
          <a:p>
            <a:pPr>
              <a:spcBef>
                <a:spcPct val="50000"/>
              </a:spcBef>
              <a:buFontTx/>
              <a:buAutoNum type="arabicPeriod"/>
            </a:pPr>
            <a:r>
              <a:rPr lang="en-GB" altLang="en-US" dirty="0" smtClean="0">
                <a:latin typeface="Comic Sans MS" panose="030F0702030302020204" pitchFamily="66" charset="0"/>
              </a:rPr>
              <a:t>Thousands </a:t>
            </a:r>
            <a:r>
              <a:rPr lang="en-GB" altLang="en-US" dirty="0">
                <a:latin typeface="Comic Sans MS" panose="030F0702030302020204" pitchFamily="66" charset="0"/>
              </a:rPr>
              <a:t>of people were still homeless from the extensive bombing </a:t>
            </a:r>
          </a:p>
          <a:p>
            <a:pPr>
              <a:spcBef>
                <a:spcPct val="50000"/>
              </a:spcBef>
            </a:pPr>
            <a:r>
              <a:rPr lang="en-GB" altLang="en-US" dirty="0">
                <a:latin typeface="Comic Sans MS" panose="030F0702030302020204" pitchFamily="66" charset="0"/>
              </a:rPr>
              <a:t>      British cities had received.</a:t>
            </a:r>
          </a:p>
          <a:p>
            <a:pPr>
              <a:spcBef>
                <a:spcPct val="50000"/>
              </a:spcBef>
            </a:pPr>
            <a:endParaRPr lang="en-GB" altLang="en-US" dirty="0">
              <a:latin typeface="Comic Sans MS" panose="030F0702030302020204" pitchFamily="66" charset="0"/>
            </a:endParaRPr>
          </a:p>
          <a:p>
            <a:pPr>
              <a:spcBef>
                <a:spcPct val="50000"/>
              </a:spcBef>
              <a:buFontTx/>
              <a:buAutoNum type="arabicPeriod" startAt="2"/>
            </a:pPr>
            <a:r>
              <a:rPr lang="en-GB" altLang="en-US" dirty="0">
                <a:latin typeface="Comic Sans MS" panose="030F0702030302020204" pitchFamily="66" charset="0"/>
              </a:rPr>
              <a:t>Collaborators and leading Nazis needed to be put on trial for war crimes.</a:t>
            </a:r>
          </a:p>
          <a:p>
            <a:pPr>
              <a:spcBef>
                <a:spcPct val="50000"/>
              </a:spcBef>
              <a:buFontTx/>
              <a:buAutoNum type="arabicPeriod" startAt="2"/>
            </a:pPr>
            <a:endParaRPr lang="en-GB" altLang="en-US" dirty="0">
              <a:latin typeface="Comic Sans MS" panose="030F0702030302020204" pitchFamily="66" charset="0"/>
            </a:endParaRPr>
          </a:p>
          <a:p>
            <a:pPr>
              <a:spcBef>
                <a:spcPct val="50000"/>
              </a:spcBef>
              <a:buFontTx/>
              <a:buAutoNum type="arabicPeriod" startAt="2"/>
            </a:pPr>
            <a:r>
              <a:rPr lang="en-GB" altLang="en-US" dirty="0">
                <a:latin typeface="Comic Sans MS" panose="030F0702030302020204" pitchFamily="66" charset="0"/>
              </a:rPr>
              <a:t>Society had changed since the war began.  Social ‘rules’ had become more relaxed.  The Government had to take this into account.</a:t>
            </a:r>
          </a:p>
          <a:p>
            <a:pPr>
              <a:spcBef>
                <a:spcPct val="50000"/>
              </a:spcBef>
              <a:buFontTx/>
              <a:buAutoNum type="arabicPeriod" startAt="2"/>
            </a:pPr>
            <a:endParaRPr lang="en-GB" altLang="en-US" dirty="0">
              <a:latin typeface="Comic Sans MS" panose="030F0702030302020204" pitchFamily="66" charset="0"/>
            </a:endParaRPr>
          </a:p>
          <a:p>
            <a:pPr>
              <a:spcBef>
                <a:spcPct val="50000"/>
              </a:spcBef>
              <a:buFontTx/>
              <a:buAutoNum type="arabicPeriod" startAt="2"/>
            </a:pPr>
            <a:r>
              <a:rPr lang="en-GB" altLang="en-US" dirty="0">
                <a:latin typeface="Comic Sans MS" panose="030F0702030302020204" pitchFamily="66" charset="0"/>
              </a:rPr>
              <a:t>Many people were keen for change and hoped for a new future.</a:t>
            </a:r>
          </a:p>
          <a:p>
            <a:pPr>
              <a:spcBef>
                <a:spcPct val="50000"/>
              </a:spcBef>
              <a:buFontTx/>
              <a:buAutoNum type="arabicPeriod" startAt="2"/>
            </a:pPr>
            <a:endParaRPr lang="en-GB" altLang="en-US" dirty="0">
              <a:latin typeface="Comic Sans MS" panose="030F0702030302020204" pitchFamily="66" charset="0"/>
            </a:endParaRPr>
          </a:p>
          <a:p>
            <a:pPr>
              <a:spcBef>
                <a:spcPct val="50000"/>
              </a:spcBef>
              <a:buFontTx/>
              <a:buAutoNum type="arabicPeriod" startAt="2"/>
            </a:pPr>
            <a:r>
              <a:rPr lang="en-GB" altLang="en-US" dirty="0">
                <a:latin typeface="Comic Sans MS" panose="030F0702030302020204" pitchFamily="66" charset="0"/>
              </a:rPr>
              <a:t>Churchill had to persuade the public that he was not just a good war-time Prime Minister, but he could be a good peace-time PM also.</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417613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57986" y="185157"/>
            <a:ext cx="83991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smtClean="0">
                <a:latin typeface="Comic Sans MS" panose="030F0702030302020204" pitchFamily="66" charset="0"/>
              </a:rPr>
              <a:t>TASK 1: </a:t>
            </a:r>
          </a:p>
          <a:p>
            <a:pPr>
              <a:spcBef>
                <a:spcPct val="50000"/>
              </a:spcBef>
            </a:pPr>
            <a:endParaRPr lang="en-GB" altLang="en-US" b="1" dirty="0">
              <a:solidFill>
                <a:schemeClr val="bg1"/>
              </a:solidFill>
              <a:latin typeface="Comic Sans MS" panose="030F0702030302020204" pitchFamily="66" charset="0"/>
            </a:endParaRPr>
          </a:p>
          <a:p>
            <a:pPr>
              <a:spcBef>
                <a:spcPct val="50000"/>
              </a:spcBef>
            </a:pPr>
            <a:r>
              <a:rPr lang="en-GB" altLang="en-US" b="1" dirty="0" smtClean="0">
                <a:solidFill>
                  <a:schemeClr val="bg1"/>
                </a:solidFill>
                <a:latin typeface="Comic Sans MS" panose="030F0702030302020204" pitchFamily="66" charset="0"/>
              </a:rPr>
              <a:t> </a:t>
            </a:r>
            <a:endParaRPr lang="en-GB" altLang="en-US"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8414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539552" y="548680"/>
            <a:ext cx="79216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smtClean="0">
                <a:latin typeface="Comic Sans MS" panose="030F0702030302020204" pitchFamily="66" charset="0"/>
              </a:rPr>
              <a:t>On top of this, Churchill also faced other challenges like:  </a:t>
            </a:r>
          </a:p>
          <a:p>
            <a:pPr>
              <a:spcBef>
                <a:spcPct val="50000"/>
              </a:spcBef>
              <a:buFontTx/>
              <a:buChar char="•"/>
            </a:pPr>
            <a:endParaRPr lang="en-GB" altLang="en-US" sz="1900" dirty="0">
              <a:latin typeface="Comic Sans MS" panose="030F0702030302020204" pitchFamily="66" charset="0"/>
            </a:endParaRPr>
          </a:p>
          <a:p>
            <a:pPr>
              <a:spcBef>
                <a:spcPct val="50000"/>
              </a:spcBef>
              <a:buFontTx/>
              <a:buChar char="•"/>
            </a:pPr>
            <a:r>
              <a:rPr lang="en-GB" altLang="en-US" sz="1900" dirty="0" smtClean="0">
                <a:latin typeface="Comic Sans MS" panose="030F0702030302020204" pitchFamily="66" charset="0"/>
              </a:rPr>
              <a:t>The </a:t>
            </a:r>
            <a:r>
              <a:rPr lang="en-GB" altLang="en-US" sz="1900" dirty="0">
                <a:latin typeface="Comic Sans MS" panose="030F0702030302020204" pitchFamily="66" charset="0"/>
              </a:rPr>
              <a:t>Allies were still at war with Japan.</a:t>
            </a:r>
          </a:p>
          <a:p>
            <a:pPr>
              <a:spcBef>
                <a:spcPct val="50000"/>
              </a:spcBef>
              <a:buFontTx/>
              <a:buChar char="•"/>
            </a:pPr>
            <a:endParaRPr lang="en-GB" altLang="en-US" sz="1900" dirty="0">
              <a:latin typeface="Comic Sans MS" panose="030F0702030302020204" pitchFamily="66" charset="0"/>
            </a:endParaRPr>
          </a:p>
          <a:p>
            <a:pPr>
              <a:spcBef>
                <a:spcPct val="50000"/>
              </a:spcBef>
              <a:buFontTx/>
              <a:buChar char="•"/>
            </a:pPr>
            <a:r>
              <a:rPr lang="en-GB" altLang="en-US" sz="1900" dirty="0">
                <a:latin typeface="Comic Sans MS" panose="030F0702030302020204" pitchFamily="66" charset="0"/>
              </a:rPr>
              <a:t> Rationing was still needed.  Would the British public continue to</a:t>
            </a:r>
          </a:p>
          <a:p>
            <a:pPr>
              <a:spcBef>
                <a:spcPct val="50000"/>
              </a:spcBef>
            </a:pPr>
            <a:r>
              <a:rPr lang="en-GB" altLang="en-US" sz="1900" dirty="0">
                <a:latin typeface="Comic Sans MS" panose="030F0702030302020204" pitchFamily="66" charset="0"/>
              </a:rPr>
              <a:t>  accept it now the war was over?</a:t>
            </a:r>
          </a:p>
          <a:p>
            <a:pPr>
              <a:spcBef>
                <a:spcPct val="50000"/>
              </a:spcBef>
            </a:pPr>
            <a:endParaRPr lang="en-GB" altLang="en-US" sz="1900" dirty="0">
              <a:latin typeface="Comic Sans MS" panose="030F0702030302020204" pitchFamily="66" charset="0"/>
            </a:endParaRPr>
          </a:p>
          <a:p>
            <a:pPr>
              <a:spcBef>
                <a:spcPct val="50000"/>
              </a:spcBef>
              <a:buFontTx/>
              <a:buChar char="•"/>
            </a:pPr>
            <a:r>
              <a:rPr lang="en-GB" altLang="en-US" sz="1900" dirty="0">
                <a:latin typeface="Comic Sans MS" panose="030F0702030302020204" pitchFamily="66" charset="0"/>
              </a:rPr>
              <a:t> Millions of people had been killed.  How would that change society?</a:t>
            </a:r>
          </a:p>
          <a:p>
            <a:pPr>
              <a:spcBef>
                <a:spcPct val="50000"/>
              </a:spcBef>
              <a:buFontTx/>
              <a:buChar char="•"/>
            </a:pPr>
            <a:endParaRPr lang="en-GB" altLang="en-US" sz="1900" dirty="0">
              <a:latin typeface="Comic Sans MS" panose="030F0702030302020204" pitchFamily="66" charset="0"/>
            </a:endParaRPr>
          </a:p>
          <a:p>
            <a:pPr>
              <a:spcBef>
                <a:spcPct val="50000"/>
              </a:spcBef>
              <a:buFontTx/>
              <a:buChar char="•"/>
            </a:pPr>
            <a:r>
              <a:rPr lang="en-GB" altLang="en-US" sz="1900" dirty="0">
                <a:latin typeface="Comic Sans MS" panose="030F0702030302020204" pitchFamily="66" charset="0"/>
              </a:rPr>
              <a:t> Evacuated children needed to be returned to their parents.  Not </a:t>
            </a:r>
          </a:p>
          <a:p>
            <a:pPr>
              <a:spcBef>
                <a:spcPct val="50000"/>
              </a:spcBef>
            </a:pPr>
            <a:r>
              <a:rPr lang="en-GB" altLang="en-US" sz="1900" dirty="0">
                <a:latin typeface="Comic Sans MS" panose="030F0702030302020204" pitchFamily="66" charset="0"/>
              </a:rPr>
              <a:t>  all of the parents were still alive, some were missing and some just</a:t>
            </a:r>
          </a:p>
          <a:p>
            <a:pPr>
              <a:spcBef>
                <a:spcPct val="50000"/>
              </a:spcBef>
            </a:pPr>
            <a:r>
              <a:rPr lang="en-GB" altLang="en-US" sz="1900" dirty="0">
                <a:latin typeface="Comic Sans MS" panose="030F0702030302020204" pitchFamily="66" charset="0"/>
              </a:rPr>
              <a:t>  did not want their children back.  What should be done with those </a:t>
            </a:r>
          </a:p>
          <a:p>
            <a:pPr>
              <a:spcBef>
                <a:spcPct val="50000"/>
              </a:spcBef>
            </a:pPr>
            <a:r>
              <a:rPr lang="en-GB" altLang="en-US" sz="1900" dirty="0">
                <a:latin typeface="Comic Sans MS" panose="030F0702030302020204" pitchFamily="66" charset="0"/>
              </a:rPr>
              <a:t>  children?</a:t>
            </a:r>
            <a:endParaRPr lang="en-US" altLang="en-US" sz="1900" dirty="0">
              <a:latin typeface="Comic Sans MS" panose="030F0702030302020204" pitchFamily="66" charset="0"/>
            </a:endParaRPr>
          </a:p>
        </p:txBody>
      </p:sp>
    </p:spTree>
    <p:extLst>
      <p:ext uri="{BB962C8B-B14F-4D97-AF65-F5344CB8AC3E}">
        <p14:creationId xmlns:p14="http://schemas.microsoft.com/office/powerpoint/2010/main" val="165383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77629" y="2132856"/>
            <a:ext cx="84794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smtClean="0">
                <a:solidFill>
                  <a:srgbClr val="0000CC"/>
                </a:solidFill>
                <a:latin typeface="Comic Sans MS" panose="030F0702030302020204" pitchFamily="66" charset="0"/>
              </a:rPr>
              <a:t>For example ….</a:t>
            </a:r>
          </a:p>
          <a:p>
            <a:endParaRPr lang="en-GB" altLang="en-US" dirty="0">
              <a:solidFill>
                <a:srgbClr val="0000CC"/>
              </a:solidFill>
              <a:latin typeface="Comic Sans MS" panose="030F0702030302020204" pitchFamily="66" charset="0"/>
            </a:endParaRPr>
          </a:p>
          <a:p>
            <a:r>
              <a:rPr lang="en-GB" altLang="en-US" dirty="0" smtClean="0">
                <a:solidFill>
                  <a:srgbClr val="0000CC"/>
                </a:solidFill>
                <a:latin typeface="Comic Sans MS" panose="030F0702030302020204" pitchFamily="66" charset="0"/>
              </a:rPr>
              <a:t>Dear </a:t>
            </a:r>
            <a:r>
              <a:rPr lang="en-GB" altLang="en-US" dirty="0">
                <a:solidFill>
                  <a:srgbClr val="0000CC"/>
                </a:solidFill>
                <a:latin typeface="Comic Sans MS" panose="030F0702030302020204" pitchFamily="66" charset="0"/>
              </a:rPr>
              <a:t>Sir, </a:t>
            </a:r>
          </a:p>
          <a:p>
            <a:endParaRPr lang="en-GB" altLang="en-US" dirty="0">
              <a:solidFill>
                <a:srgbClr val="0000CC"/>
              </a:solidFill>
              <a:latin typeface="Comic Sans MS" panose="030F0702030302020204" pitchFamily="66" charset="0"/>
            </a:endParaRPr>
          </a:p>
          <a:p>
            <a:r>
              <a:rPr lang="en-GB" altLang="en-US" dirty="0">
                <a:solidFill>
                  <a:srgbClr val="0000CC"/>
                </a:solidFill>
                <a:latin typeface="Comic Sans MS" panose="030F0702030302020204" pitchFamily="66" charset="0"/>
              </a:rPr>
              <a:t>Thank you for your telegram of May 9th 1945. I am grateful for your kind words. However, I should stress there is much still to do. To begin </a:t>
            </a:r>
            <a:r>
              <a:rPr lang="en-GB" altLang="en-US" dirty="0" smtClean="0">
                <a:solidFill>
                  <a:srgbClr val="0000CC"/>
                </a:solidFill>
                <a:latin typeface="Comic Sans MS" panose="030F0702030302020204" pitchFamily="66" charset="0"/>
              </a:rPr>
              <a:t>with …</a:t>
            </a:r>
          </a:p>
          <a:p>
            <a:endParaRPr lang="en-GB" altLang="en-US" dirty="0">
              <a:solidFill>
                <a:srgbClr val="0000CC"/>
              </a:solidFill>
              <a:latin typeface="Comic Sans MS" panose="030F0702030302020204" pitchFamily="66" charset="0"/>
            </a:endParaRPr>
          </a:p>
          <a:p>
            <a:r>
              <a:rPr lang="en-GB" altLang="en-US" dirty="0">
                <a:solidFill>
                  <a:srgbClr val="0000CC"/>
                </a:solidFill>
                <a:latin typeface="Comic Sans MS" panose="030F0702030302020204" pitchFamily="66" charset="0"/>
              </a:rPr>
              <a:t>We also face many challenges here in Britain and in Europe. For example …</a:t>
            </a:r>
          </a:p>
        </p:txBody>
      </p:sp>
      <p:sp>
        <p:nvSpPr>
          <p:cNvPr id="5" name="Text Box 4"/>
          <p:cNvSpPr txBox="1">
            <a:spLocks noChangeArrowheads="1"/>
          </p:cNvSpPr>
          <p:nvPr/>
        </p:nvSpPr>
        <p:spPr bwMode="auto">
          <a:xfrm>
            <a:off x="357986" y="185157"/>
            <a:ext cx="83991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smtClean="0">
                <a:latin typeface="Comic Sans MS" panose="030F0702030302020204" pitchFamily="66" charset="0"/>
              </a:rPr>
              <a:t>TASK 2: </a:t>
            </a:r>
          </a:p>
          <a:p>
            <a:pPr>
              <a:spcBef>
                <a:spcPct val="50000"/>
              </a:spcBef>
            </a:pPr>
            <a:endParaRPr lang="en-GB" altLang="en-US" b="1" dirty="0">
              <a:solidFill>
                <a:schemeClr val="bg1"/>
              </a:solidFill>
              <a:latin typeface="Comic Sans MS" panose="030F0702030302020204" pitchFamily="66" charset="0"/>
            </a:endParaRPr>
          </a:p>
          <a:p>
            <a:pPr>
              <a:spcBef>
                <a:spcPct val="50000"/>
              </a:spcBef>
            </a:pPr>
            <a:r>
              <a:rPr lang="en-GB" altLang="en-US" b="1" dirty="0" smtClean="0">
                <a:solidFill>
                  <a:schemeClr val="bg1"/>
                </a:solidFill>
                <a:latin typeface="Comic Sans MS" panose="030F0702030302020204" pitchFamily="66" charset="0"/>
              </a:rPr>
              <a:t> </a:t>
            </a:r>
            <a:endParaRPr lang="en-GB" altLang="en-US" b="1" dirty="0">
              <a:solidFill>
                <a:schemeClr val="bg1"/>
              </a:solidFill>
              <a:latin typeface="Comic Sans MS" panose="030F0702030302020204" pitchFamily="66" charset="0"/>
            </a:endParaRPr>
          </a:p>
        </p:txBody>
      </p:sp>
      <p:sp>
        <p:nvSpPr>
          <p:cNvPr id="6" name="Content Placeholder 2"/>
          <p:cNvSpPr txBox="1">
            <a:spLocks/>
          </p:cNvSpPr>
          <p:nvPr/>
        </p:nvSpPr>
        <p:spPr>
          <a:xfrm>
            <a:off x="179512" y="788198"/>
            <a:ext cx="8229600" cy="873096"/>
          </a:xfrm>
          <a:prstGeom prst="rect">
            <a:avLst/>
          </a:prstGeom>
          <a:solidFill>
            <a:schemeClr val="bg1"/>
          </a:solidFill>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GB" sz="2000" dirty="0" smtClean="0"/>
              <a:t>Your task is to write a telegram reply from Churchill.  </a:t>
            </a:r>
          </a:p>
          <a:p>
            <a:pPr marL="137160" indent="0">
              <a:buNone/>
            </a:pPr>
            <a:endParaRPr lang="en-GB" dirty="0" smtClean="0">
              <a:solidFill>
                <a:schemeClr val="bg1"/>
              </a:solidFill>
            </a:endParaRPr>
          </a:p>
          <a:p>
            <a:pPr marL="137160" indent="0">
              <a:buNone/>
            </a:pPr>
            <a:endParaRPr lang="en-GB" dirty="0" smtClean="0">
              <a:solidFill>
                <a:schemeClr val="bg1"/>
              </a:solidFill>
            </a:endParaRPr>
          </a:p>
        </p:txBody>
      </p:sp>
    </p:spTree>
    <p:extLst>
      <p:ext uri="{BB962C8B-B14F-4D97-AF65-F5344CB8AC3E}">
        <p14:creationId xmlns:p14="http://schemas.microsoft.com/office/powerpoint/2010/main" val="2632757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801" y="369404"/>
            <a:ext cx="8229600" cy="1180728"/>
          </a:xfrm>
        </p:spPr>
        <p:txBody>
          <a:bodyPr>
            <a:normAutofit fontScale="90000"/>
          </a:bodyPr>
          <a:lstStyle/>
          <a:p>
            <a:r>
              <a:rPr lang="en-GB" dirty="0" smtClean="0"/>
              <a:t>Victory in Europe (</a:t>
            </a:r>
            <a:r>
              <a:rPr lang="en-GB" dirty="0" smtClean="0"/>
              <a:t>VE) </a:t>
            </a:r>
            <a:r>
              <a:rPr lang="en-GB" dirty="0" smtClean="0"/>
              <a:t>Day.</a:t>
            </a:r>
            <a:endParaRPr lang="en-GB" dirty="0"/>
          </a:p>
        </p:txBody>
      </p:sp>
      <p:sp>
        <p:nvSpPr>
          <p:cNvPr id="3" name="Subtitle 2"/>
          <p:cNvSpPr>
            <a:spLocks noGrp="1"/>
          </p:cNvSpPr>
          <p:nvPr>
            <p:ph type="subTitle" idx="1"/>
          </p:nvPr>
        </p:nvSpPr>
        <p:spPr>
          <a:xfrm>
            <a:off x="1187624" y="1751248"/>
            <a:ext cx="3672408" cy="4414056"/>
          </a:xfrm>
        </p:spPr>
        <p:txBody>
          <a:bodyPr>
            <a:normAutofit/>
          </a:bodyPr>
          <a:lstStyle/>
          <a:p>
            <a:r>
              <a:rPr lang="en-GB" dirty="0">
                <a:latin typeface="Comic Sans MS" panose="030F0702030302020204" pitchFamily="66" charset="0"/>
              </a:rPr>
              <a:t>Victory in Europe Day, generally known as VE Day or V-E Day, is a day celebrating the formal acceptance by the Allies of World War II of Nazi Germany's unconditional surrender of its armed forces on 8 </a:t>
            </a:r>
            <a:r>
              <a:rPr lang="en-GB" dirty="0" smtClean="0">
                <a:latin typeface="Comic Sans MS" panose="030F0702030302020204" pitchFamily="66" charset="0"/>
              </a:rPr>
              <a:t>May.</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726028"/>
            <a:ext cx="2825630" cy="2232248"/>
          </a:xfrm>
          <a:prstGeom prst="rect">
            <a:avLst/>
          </a:prstGeom>
        </p:spPr>
      </p:pic>
    </p:spTree>
    <p:extLst>
      <p:ext uri="{BB962C8B-B14F-4D97-AF65-F5344CB8AC3E}">
        <p14:creationId xmlns:p14="http://schemas.microsoft.com/office/powerpoint/2010/main" val="179962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1872208"/>
          </a:xfrm>
        </p:spPr>
        <p:txBody>
          <a:bodyPr/>
          <a:lstStyle/>
          <a:p>
            <a:pPr marL="137160" indent="0">
              <a:buNone/>
            </a:pPr>
            <a:r>
              <a:rPr lang="en-GB" dirty="0" smtClean="0"/>
              <a:t>They </a:t>
            </a:r>
            <a:r>
              <a:rPr lang="en-GB" dirty="0" smtClean="0"/>
              <a:t>agreed that they had lost the war and that the fighting should stop. </a:t>
            </a:r>
          </a:p>
          <a:p>
            <a:pPr marL="137160" indent="0">
              <a:buNone/>
            </a:pPr>
            <a:endParaRPr lang="en-GB" dirty="0" smtClean="0"/>
          </a:p>
          <a:p>
            <a:pPr marL="137160" indent="0">
              <a:buNone/>
            </a:pPr>
            <a:r>
              <a:rPr lang="en-GB" dirty="0" smtClean="0"/>
              <a:t>Millions </a:t>
            </a:r>
            <a:r>
              <a:rPr lang="en-GB" dirty="0" smtClean="0"/>
              <a:t>of people had died in WWII so everyone was really happy that the fighting was over.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748" y="2996952"/>
            <a:ext cx="5665192" cy="3536176"/>
          </a:xfrm>
          <a:prstGeom prst="rect">
            <a:avLst/>
          </a:prstGeom>
        </p:spPr>
      </p:pic>
    </p:spTree>
    <p:extLst>
      <p:ext uri="{BB962C8B-B14F-4D97-AF65-F5344CB8AC3E}">
        <p14:creationId xmlns:p14="http://schemas.microsoft.com/office/powerpoint/2010/main" val="3810072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1656184"/>
          </a:xfrm>
        </p:spPr>
        <p:txBody>
          <a:bodyPr>
            <a:normAutofit/>
          </a:bodyPr>
          <a:lstStyle/>
          <a:p>
            <a:pPr marL="137160" indent="0">
              <a:buNone/>
            </a:pPr>
            <a:r>
              <a:rPr lang="en-GB" dirty="0" smtClean="0"/>
              <a:t>Many people found out about it because the church bells started ringing. </a:t>
            </a:r>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60848"/>
            <a:ext cx="6696744" cy="3766919"/>
          </a:xfrm>
          <a:prstGeom prst="rect">
            <a:avLst/>
          </a:prstGeom>
        </p:spPr>
      </p:pic>
    </p:spTree>
    <p:extLst>
      <p:ext uri="{BB962C8B-B14F-4D97-AF65-F5344CB8AC3E}">
        <p14:creationId xmlns:p14="http://schemas.microsoft.com/office/powerpoint/2010/main" val="134127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8" y="1015146"/>
            <a:ext cx="4834880" cy="4709160"/>
          </a:xfrm>
        </p:spPr>
        <p:txBody>
          <a:bodyPr/>
          <a:lstStyle/>
          <a:p>
            <a:pPr marL="137160" indent="0">
              <a:buNone/>
            </a:pPr>
            <a:r>
              <a:rPr lang="en-GB" dirty="0" smtClean="0"/>
              <a:t>Lots of people came out onto the street dressed in red, white and blue. </a:t>
            </a:r>
          </a:p>
          <a:p>
            <a:pPr marL="137160" indent="0">
              <a:buNone/>
            </a:pPr>
            <a:r>
              <a:rPr lang="en-GB" dirty="0" smtClean="0"/>
              <a:t>They held parties in the street to celebrate with everyone that the war was over.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378" y="764704"/>
            <a:ext cx="4071752" cy="2952328"/>
          </a:xfrm>
          <a:prstGeom prst="rect">
            <a:avLst/>
          </a:prstGeom>
        </p:spPr>
      </p:pic>
    </p:spTree>
    <p:extLst>
      <p:ext uri="{BB962C8B-B14F-4D97-AF65-F5344CB8AC3E}">
        <p14:creationId xmlns:p14="http://schemas.microsoft.com/office/powerpoint/2010/main" val="4002318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34140"/>
            <a:ext cx="8229600" cy="1570724"/>
          </a:xfrm>
        </p:spPr>
        <p:txBody>
          <a:bodyPr/>
          <a:lstStyle/>
          <a:p>
            <a:pPr marL="137160" indent="0">
              <a:buNone/>
            </a:pPr>
            <a:r>
              <a:rPr lang="en-GB" dirty="0" smtClean="0"/>
              <a:t>Because of rationing there wasn’t lots of food for sale so everyone coming to the party had to bring something.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182" y="1772816"/>
            <a:ext cx="5150324" cy="3869279"/>
          </a:xfrm>
          <a:prstGeom prst="rect">
            <a:avLst/>
          </a:prstGeom>
        </p:spPr>
      </p:pic>
    </p:spTree>
    <p:extLst>
      <p:ext uri="{BB962C8B-B14F-4D97-AF65-F5344CB8AC3E}">
        <p14:creationId xmlns:p14="http://schemas.microsoft.com/office/powerpoint/2010/main" val="382009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8640"/>
            <a:ext cx="8229600" cy="4709160"/>
          </a:xfrm>
        </p:spPr>
        <p:txBody>
          <a:bodyPr/>
          <a:lstStyle/>
          <a:p>
            <a:pPr marL="137160" indent="0">
              <a:buNone/>
            </a:pPr>
            <a:r>
              <a:rPr lang="en-GB" dirty="0"/>
              <a:t>T</a:t>
            </a:r>
            <a:r>
              <a:rPr lang="en-GB" dirty="0" smtClean="0"/>
              <a:t>he </a:t>
            </a:r>
            <a:r>
              <a:rPr lang="en-GB" dirty="0" smtClean="0"/>
              <a:t>King and Queen waved to everyone from the balcony of Buckingham palace. </a:t>
            </a:r>
            <a:endParaRPr lang="en-GB" dirty="0" smtClean="0"/>
          </a:p>
          <a:p>
            <a:pPr marL="137160" indent="0">
              <a:buNone/>
            </a:pPr>
            <a:endParaRPr lang="en-GB" dirty="0" smtClean="0"/>
          </a:p>
          <a:p>
            <a:pPr marL="137160" indent="0">
              <a:buNone/>
            </a:pPr>
            <a:r>
              <a:rPr lang="en-GB" dirty="0" smtClean="0"/>
              <a:t>Our current Queen and her sister went out and joined the party in the street! No-one knew who they were!</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289" b="10218"/>
          <a:stretch/>
        </p:blipFill>
        <p:spPr>
          <a:xfrm>
            <a:off x="2051720" y="2420888"/>
            <a:ext cx="5080000" cy="3066756"/>
          </a:xfrm>
          <a:prstGeom prst="rect">
            <a:avLst/>
          </a:prstGeom>
        </p:spPr>
      </p:pic>
    </p:spTree>
    <p:extLst>
      <p:ext uri="{BB962C8B-B14F-4D97-AF65-F5344CB8AC3E}">
        <p14:creationId xmlns:p14="http://schemas.microsoft.com/office/powerpoint/2010/main" val="445785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4709160"/>
          </a:xfrm>
        </p:spPr>
        <p:txBody>
          <a:bodyPr/>
          <a:lstStyle/>
          <a:p>
            <a:pPr marL="137160" indent="0">
              <a:buNone/>
            </a:pPr>
            <a:r>
              <a:rPr lang="en-GB" dirty="0" smtClean="0"/>
              <a:t>Winston Churchill went on the radio and told everyone about Germany surrendering. At the end of his speech he said </a:t>
            </a:r>
          </a:p>
          <a:p>
            <a:endParaRPr lang="en-GB" dirty="0"/>
          </a:p>
          <a:p>
            <a:pPr marL="137160" indent="0">
              <a:buNone/>
            </a:pPr>
            <a:r>
              <a:rPr lang="en-GB" dirty="0"/>
              <a:t>“This is your victory… Advance Britannia”.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948" y="2132856"/>
            <a:ext cx="4950775" cy="3626443"/>
          </a:xfrm>
          <a:prstGeom prst="rect">
            <a:avLst/>
          </a:prstGeom>
        </p:spPr>
      </p:pic>
    </p:spTree>
    <p:extLst>
      <p:ext uri="{BB962C8B-B14F-4D97-AF65-F5344CB8AC3E}">
        <p14:creationId xmlns:p14="http://schemas.microsoft.com/office/powerpoint/2010/main" val="4252398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115</TotalTime>
  <Words>734</Words>
  <Application>Microsoft Office PowerPoint</Application>
  <PresentationFormat>On-screen Show (4:3)</PresentationFormat>
  <Paragraphs>73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Comic Sans MS</vt:lpstr>
      <vt:lpstr>Rockwell</vt:lpstr>
      <vt:lpstr>Rockwell Condensed</vt:lpstr>
      <vt:lpstr>Wingdings</vt:lpstr>
      <vt:lpstr>Wingdings 2</vt:lpstr>
      <vt:lpstr>Wood Type</vt:lpstr>
      <vt:lpstr>VE Day</vt:lpstr>
      <vt:lpstr>PowerPoint Presentation</vt:lpstr>
      <vt:lpstr>Victory in Europe (VE)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 Day.</dc:title>
  <dc:creator>siddlel</dc:creator>
  <cp:lastModifiedBy>Phil Bull</cp:lastModifiedBy>
  <cp:revision>12</cp:revision>
  <dcterms:created xsi:type="dcterms:W3CDTF">2013-05-07T07:12:40Z</dcterms:created>
  <dcterms:modified xsi:type="dcterms:W3CDTF">2020-04-19T14:29:03Z</dcterms:modified>
</cp:coreProperties>
</file>