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26"/>
  </p:notesMasterIdLst>
  <p:sldIdLst>
    <p:sldId id="256" r:id="rId2"/>
    <p:sldId id="276" r:id="rId3"/>
    <p:sldId id="288" r:id="rId4"/>
    <p:sldId id="275" r:id="rId5"/>
    <p:sldId id="257" r:id="rId6"/>
    <p:sldId id="270" r:id="rId7"/>
    <p:sldId id="272" r:id="rId8"/>
    <p:sldId id="271" r:id="rId9"/>
    <p:sldId id="278" r:id="rId10"/>
    <p:sldId id="279" r:id="rId11"/>
    <p:sldId id="280" r:id="rId12"/>
    <p:sldId id="289" r:id="rId13"/>
    <p:sldId id="281" r:id="rId14"/>
    <p:sldId id="266" r:id="rId15"/>
    <p:sldId id="267" r:id="rId16"/>
    <p:sldId id="282" r:id="rId17"/>
    <p:sldId id="283" r:id="rId18"/>
    <p:sldId id="260" r:id="rId19"/>
    <p:sldId id="261" r:id="rId20"/>
    <p:sldId id="284" r:id="rId21"/>
    <p:sldId id="285" r:id="rId22"/>
    <p:sldId id="286" r:id="rId23"/>
    <p:sldId id="264" r:id="rId24"/>
    <p:sldId id="265" r:id="rId25"/>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4" name="Google Shape;194;p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b48748bae_0_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b48748bae_0_6: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19858a930_0_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ge19858a930_0_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72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8" name="Google Shape;148;p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651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96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36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cxnSp>
          <p:nvCxnSpPr>
            <p:cNvPr id="24" name="Google Shape;24;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3" name="Google Shape;103;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rgbClr val="BFE47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rgbClr val="BFE471"/>
                </a:solidFill>
                <a:latin typeface="Arial"/>
                <a:ea typeface="Arial"/>
                <a:cs typeface="Arial"/>
                <a:sym typeface="Arial"/>
              </a:rPr>
              <a:t>”</a:t>
            </a:r>
            <a:endParaRPr sz="1800" b="0" i="0" u="none" strike="noStrike" cap="non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8" name="Google Shape;118;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rgbClr val="BFE47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8000" b="0" i="0" u="none" strike="noStrike" cap="none">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 name="Google Shape;48;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5"/>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6"/>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6"/>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6"/>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86" name="Google Shape;86;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mailto:owls@woodlands.cheshire.sch.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badgers@woodlands.cheshire.sch.uk" TargetMode="External"/><Relationship Id="rId4" Type="http://schemas.openxmlformats.org/officeDocument/2006/relationships/hyperlink" Target="mailto:Class2@woodlands.cheshire.sch.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hyperlink" Target="http://www.cheshirewestandchester.gov.uk/EYpupilpremiu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8"/>
          <p:cNvPicPr preferRelativeResize="0"/>
          <p:nvPr/>
        </p:nvPicPr>
        <p:blipFill rotWithShape="1">
          <a:blip r:embed="rId3">
            <a:alphaModFix/>
          </a:blip>
          <a:srcRect/>
          <a:stretch/>
        </p:blipFill>
        <p:spPr>
          <a:xfrm>
            <a:off x="4189501" y="3103418"/>
            <a:ext cx="2862463" cy="2353499"/>
          </a:xfrm>
          <a:prstGeom prst="rect">
            <a:avLst/>
          </a:prstGeom>
          <a:noFill/>
          <a:ln>
            <a:noFill/>
          </a:ln>
        </p:spPr>
      </p:pic>
      <p:sp>
        <p:nvSpPr>
          <p:cNvPr id="144" name="Google Shape;144;p18"/>
          <p:cNvSpPr txBox="1"/>
          <p:nvPr/>
        </p:nvSpPr>
        <p:spPr>
          <a:xfrm>
            <a:off x="1894114" y="467729"/>
            <a:ext cx="7733211"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400" b="1" dirty="0" smtClean="0">
                <a:solidFill>
                  <a:schemeClr val="dk1"/>
                </a:solidFill>
                <a:latin typeface="Trebuchet MS" panose="020B0603020202020204" pitchFamily="34" charset="0"/>
              </a:rPr>
              <a:t>A Warm Welcome to </a:t>
            </a:r>
            <a:r>
              <a:rPr lang="en-GB" sz="4400" b="1" i="0" u="none" strike="noStrike" cap="none" dirty="0" smtClean="0">
                <a:solidFill>
                  <a:schemeClr val="dk1"/>
                </a:solidFill>
                <a:latin typeface="Trebuchet MS" panose="020B0603020202020204" pitchFamily="34" charset="0"/>
                <a:sym typeface="Arial"/>
              </a:rPr>
              <a:t>Reception</a:t>
            </a:r>
            <a:endParaRPr sz="4400" b="1" i="0" u="none" strike="noStrike" cap="none" dirty="0">
              <a:solidFill>
                <a:schemeClr val="dk1"/>
              </a:solidFill>
              <a:latin typeface="Trebuchet MS" panose="020B0603020202020204" pitchFamily="34" charset="0"/>
              <a:sym typeface="Arial"/>
            </a:endParaRPr>
          </a:p>
          <a:p>
            <a:pPr marL="0" marR="0" lvl="0" indent="0" algn="ctr" rtl="0">
              <a:spcBef>
                <a:spcPts val="0"/>
              </a:spcBef>
              <a:spcAft>
                <a:spcPts val="0"/>
              </a:spcAft>
              <a:buNone/>
            </a:pPr>
            <a:r>
              <a:rPr lang="en-GB" sz="4400" b="1" i="0" u="none" strike="noStrike" cap="none" dirty="0">
                <a:solidFill>
                  <a:schemeClr val="dk1"/>
                </a:solidFill>
                <a:latin typeface="Trebuchet MS" panose="020B0603020202020204" pitchFamily="34" charset="0"/>
                <a:sym typeface="Arial"/>
              </a:rPr>
              <a:t>September </a:t>
            </a:r>
            <a:r>
              <a:rPr lang="en-GB" sz="4400" b="1" i="0" u="none" strike="noStrike" cap="none" dirty="0" smtClean="0">
                <a:solidFill>
                  <a:schemeClr val="dk1"/>
                </a:solidFill>
                <a:latin typeface="Trebuchet MS" panose="020B0603020202020204" pitchFamily="34" charset="0"/>
                <a:sym typeface="Arial"/>
              </a:rPr>
              <a:t>2021</a:t>
            </a:r>
            <a:endParaRPr sz="4400" b="1" i="0" u="none" strike="noStrike" cap="none" dirty="0">
              <a:solidFill>
                <a:schemeClr val="dk1"/>
              </a:solidFill>
              <a:latin typeface="Trebuchet MS" panose="020B0603020202020204" pitchFamily="34" charset="0"/>
              <a:sym typeface="Arial"/>
            </a:endParaRPr>
          </a:p>
        </p:txBody>
      </p:sp>
      <p:sp>
        <p:nvSpPr>
          <p:cNvPr id="145" name="Google Shape;145;p18"/>
          <p:cNvSpPr txBox="1"/>
          <p:nvPr/>
        </p:nvSpPr>
        <p:spPr>
          <a:xfrm>
            <a:off x="1894113" y="5456917"/>
            <a:ext cx="77332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u="none" strike="noStrike" cap="none" dirty="0">
                <a:solidFill>
                  <a:srgbClr val="3F7818"/>
                </a:solidFill>
                <a:latin typeface="Trebuchet MS" panose="020B0603020202020204" pitchFamily="34" charset="0"/>
                <a:sym typeface="Arial"/>
              </a:rPr>
              <a:t>Woodlands Primary School</a:t>
            </a:r>
            <a:endParaRPr dirty="0">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rgbClr val="92D050"/>
                </a:solidFill>
              </a:rPr>
              <a:t>7 Areas of Learning in EYFS</a:t>
            </a:r>
            <a:endParaRPr lang="en-GB" b="1" dirty="0">
              <a:solidFill>
                <a:srgbClr val="92D050"/>
              </a:solidFill>
            </a:endParaRPr>
          </a:p>
        </p:txBody>
      </p:sp>
      <p:sp>
        <p:nvSpPr>
          <p:cNvPr id="3" name="Content Placeholder 2"/>
          <p:cNvSpPr>
            <a:spLocks noGrp="1"/>
          </p:cNvSpPr>
          <p:nvPr>
            <p:ph idx="1"/>
          </p:nvPr>
        </p:nvSpPr>
        <p:spPr>
          <a:xfrm>
            <a:off x="404950" y="1593274"/>
            <a:ext cx="11220994" cy="4925092"/>
          </a:xfrm>
        </p:spPr>
        <p:txBody>
          <a:bodyPr>
            <a:normAutofit/>
          </a:bodyPr>
          <a:lstStyle/>
          <a:p>
            <a:pPr marL="137160" indent="0">
              <a:buNone/>
            </a:pPr>
            <a:r>
              <a:rPr lang="en-GB" dirty="0" smtClean="0">
                <a:solidFill>
                  <a:schemeClr val="tx1"/>
                </a:solidFill>
              </a:rPr>
              <a:t>3 ‘Prime’ areas: these areas are </a:t>
            </a:r>
            <a:r>
              <a:rPr lang="en-GB" dirty="0">
                <a:solidFill>
                  <a:schemeClr val="tx1"/>
                </a:solidFill>
              </a:rPr>
              <a:t>particularly important for building a foundation for igniting children’s curiosity and enthusiasm for learning, forming relationships and </a:t>
            </a:r>
            <a:r>
              <a:rPr lang="en-GB" dirty="0" smtClean="0">
                <a:solidFill>
                  <a:schemeClr val="tx1"/>
                </a:solidFill>
              </a:rPr>
              <a:t>thriving:</a:t>
            </a:r>
          </a:p>
          <a:p>
            <a:pPr marL="137160" indent="0">
              <a:buNone/>
            </a:pPr>
            <a:r>
              <a:rPr lang="en-GB" dirty="0" smtClean="0">
                <a:solidFill>
                  <a:schemeClr val="tx1"/>
                </a:solidFill>
              </a:rPr>
              <a:t>Communication </a:t>
            </a:r>
            <a:r>
              <a:rPr lang="en-GB" dirty="0">
                <a:solidFill>
                  <a:schemeClr val="tx1"/>
                </a:solidFill>
              </a:rPr>
              <a:t>and </a:t>
            </a:r>
            <a:r>
              <a:rPr lang="en-GB" dirty="0" smtClean="0">
                <a:solidFill>
                  <a:schemeClr val="tx1"/>
                </a:solidFill>
              </a:rPr>
              <a:t>Language </a:t>
            </a:r>
            <a:endParaRPr lang="en-GB" dirty="0">
              <a:solidFill>
                <a:schemeClr val="tx1"/>
              </a:solidFill>
            </a:endParaRPr>
          </a:p>
          <a:p>
            <a:pPr marL="137160" indent="0">
              <a:buNone/>
            </a:pPr>
            <a:r>
              <a:rPr lang="en-GB" dirty="0" smtClean="0">
                <a:solidFill>
                  <a:schemeClr val="tx1"/>
                </a:solidFill>
              </a:rPr>
              <a:t>Physical Development </a:t>
            </a:r>
          </a:p>
          <a:p>
            <a:pPr marL="0" indent="0">
              <a:buNone/>
            </a:pPr>
            <a:r>
              <a:rPr lang="en-GB" dirty="0">
                <a:solidFill>
                  <a:schemeClr val="tx1"/>
                </a:solidFill>
              </a:rPr>
              <a:t> </a:t>
            </a:r>
            <a:r>
              <a:rPr lang="en-GB" dirty="0" smtClean="0">
                <a:solidFill>
                  <a:schemeClr val="tx1"/>
                </a:solidFill>
              </a:rPr>
              <a:t> Personal</a:t>
            </a:r>
            <a:r>
              <a:rPr lang="en-GB" dirty="0">
                <a:solidFill>
                  <a:schemeClr val="tx1"/>
                </a:solidFill>
              </a:rPr>
              <a:t>, </a:t>
            </a:r>
            <a:r>
              <a:rPr lang="en-GB" dirty="0" smtClean="0">
                <a:solidFill>
                  <a:schemeClr val="tx1"/>
                </a:solidFill>
              </a:rPr>
              <a:t>Social </a:t>
            </a:r>
            <a:r>
              <a:rPr lang="en-GB" dirty="0">
                <a:solidFill>
                  <a:schemeClr val="tx1"/>
                </a:solidFill>
              </a:rPr>
              <a:t>and </a:t>
            </a:r>
            <a:r>
              <a:rPr lang="en-GB" dirty="0" smtClean="0">
                <a:solidFill>
                  <a:schemeClr val="tx1"/>
                </a:solidFill>
              </a:rPr>
              <a:t>Emotional Development  </a:t>
            </a:r>
          </a:p>
          <a:p>
            <a:pPr marL="137160" indent="0">
              <a:buNone/>
            </a:pPr>
            <a:endParaRPr lang="en-GB" dirty="0" smtClean="0">
              <a:solidFill>
                <a:schemeClr val="accent1">
                  <a:lumMod val="50000"/>
                </a:schemeClr>
              </a:solidFill>
            </a:endParaRPr>
          </a:p>
          <a:p>
            <a:pPr marL="137160" indent="0">
              <a:buNone/>
            </a:pPr>
            <a:r>
              <a:rPr lang="en-GB" dirty="0" smtClean="0">
                <a:solidFill>
                  <a:schemeClr val="tx1"/>
                </a:solidFill>
              </a:rPr>
              <a:t>4 ‘Specific’ areas: these areas support and strengthen the </a:t>
            </a:r>
            <a:r>
              <a:rPr lang="en-GB" dirty="0">
                <a:solidFill>
                  <a:schemeClr val="tx1"/>
                </a:solidFill>
              </a:rPr>
              <a:t>three prime areas are strengthened </a:t>
            </a:r>
            <a:r>
              <a:rPr lang="en-GB" dirty="0" smtClean="0">
                <a:solidFill>
                  <a:schemeClr val="tx1"/>
                </a:solidFill>
              </a:rPr>
              <a:t>and are: </a:t>
            </a:r>
          </a:p>
          <a:p>
            <a:pPr marL="0" indent="0">
              <a:buNone/>
            </a:pPr>
            <a:r>
              <a:rPr lang="en-GB" dirty="0">
                <a:solidFill>
                  <a:schemeClr val="tx1"/>
                </a:solidFill>
              </a:rPr>
              <a:t> </a:t>
            </a:r>
            <a:r>
              <a:rPr lang="en-GB" dirty="0" smtClean="0">
                <a:solidFill>
                  <a:schemeClr val="tx1"/>
                </a:solidFill>
              </a:rPr>
              <a:t> Literacy </a:t>
            </a:r>
          </a:p>
          <a:p>
            <a:pPr marL="0" indent="0">
              <a:buNone/>
            </a:pPr>
            <a:r>
              <a:rPr lang="en-GB" dirty="0">
                <a:solidFill>
                  <a:schemeClr val="tx1"/>
                </a:solidFill>
              </a:rPr>
              <a:t> </a:t>
            </a:r>
            <a:r>
              <a:rPr lang="en-GB" dirty="0" smtClean="0">
                <a:solidFill>
                  <a:schemeClr val="tx1"/>
                </a:solidFill>
              </a:rPr>
              <a:t> Mathematics </a:t>
            </a:r>
          </a:p>
          <a:p>
            <a:pPr marL="0" indent="0">
              <a:buNone/>
            </a:pPr>
            <a:r>
              <a:rPr lang="en-GB" dirty="0">
                <a:solidFill>
                  <a:schemeClr val="tx1"/>
                </a:solidFill>
              </a:rPr>
              <a:t> </a:t>
            </a:r>
            <a:r>
              <a:rPr lang="en-GB" dirty="0" smtClean="0">
                <a:solidFill>
                  <a:schemeClr val="tx1"/>
                </a:solidFill>
              </a:rPr>
              <a:t> Understanding </a:t>
            </a:r>
            <a:r>
              <a:rPr lang="en-GB" dirty="0">
                <a:solidFill>
                  <a:schemeClr val="tx1"/>
                </a:solidFill>
              </a:rPr>
              <a:t>the </a:t>
            </a:r>
            <a:r>
              <a:rPr lang="en-GB" dirty="0" smtClean="0">
                <a:solidFill>
                  <a:schemeClr val="tx1"/>
                </a:solidFill>
              </a:rPr>
              <a:t>World </a:t>
            </a:r>
          </a:p>
          <a:p>
            <a:pPr marL="0" indent="0">
              <a:buNone/>
            </a:pPr>
            <a:r>
              <a:rPr lang="en-GB" dirty="0">
                <a:solidFill>
                  <a:schemeClr val="tx1"/>
                </a:solidFill>
              </a:rPr>
              <a:t> </a:t>
            </a:r>
            <a:r>
              <a:rPr lang="en-GB" dirty="0" smtClean="0">
                <a:solidFill>
                  <a:schemeClr val="tx1"/>
                </a:solidFill>
              </a:rPr>
              <a:t> Expressive Arts </a:t>
            </a:r>
            <a:r>
              <a:rPr lang="en-GB" dirty="0">
                <a:solidFill>
                  <a:schemeClr val="tx1"/>
                </a:solidFill>
              </a:rPr>
              <a:t>and </a:t>
            </a:r>
            <a:r>
              <a:rPr lang="en-GB" dirty="0" smtClean="0">
                <a:solidFill>
                  <a:schemeClr val="tx1"/>
                </a:solidFill>
              </a:rPr>
              <a:t>Design</a:t>
            </a:r>
            <a:endParaRPr lang="en-GB" dirty="0">
              <a:solidFill>
                <a:schemeClr val="tx1"/>
              </a:solidFill>
            </a:endParaRPr>
          </a:p>
        </p:txBody>
      </p:sp>
    </p:spTree>
    <p:extLst>
      <p:ext uri="{BB962C8B-B14F-4D97-AF65-F5344CB8AC3E}">
        <p14:creationId xmlns:p14="http://schemas.microsoft.com/office/powerpoint/2010/main" val="3343203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92D050"/>
                </a:solidFill>
              </a:rPr>
              <a:t>The areas of learning are </a:t>
            </a:r>
            <a:r>
              <a:rPr lang="en-GB" b="1" dirty="0" smtClean="0">
                <a:solidFill>
                  <a:srgbClr val="92D050"/>
                </a:solidFill>
              </a:rPr>
              <a:t>further broken down into:</a:t>
            </a:r>
            <a:endParaRPr lang="en-GB" b="1" dirty="0">
              <a:solidFill>
                <a:srgbClr val="92D050"/>
              </a:solidFill>
            </a:endParaRPr>
          </a:p>
        </p:txBody>
      </p:sp>
      <p:sp>
        <p:nvSpPr>
          <p:cNvPr id="3" name="Content Placeholder 2"/>
          <p:cNvSpPr>
            <a:spLocks noGrp="1"/>
          </p:cNvSpPr>
          <p:nvPr>
            <p:ph idx="1"/>
          </p:nvPr>
        </p:nvSpPr>
        <p:spPr>
          <a:xfrm>
            <a:off x="404950" y="1853248"/>
            <a:ext cx="11220994" cy="4665117"/>
          </a:xfrm>
        </p:spPr>
        <p:txBody>
          <a:bodyPr>
            <a:normAutofit/>
          </a:bodyPr>
          <a:lstStyle/>
          <a:p>
            <a:pPr marL="137160" indent="0">
              <a:buNone/>
            </a:pPr>
            <a:r>
              <a:rPr lang="en-GB" dirty="0">
                <a:solidFill>
                  <a:schemeClr val="accent1">
                    <a:lumMod val="50000"/>
                  </a:schemeClr>
                </a:solidFill>
              </a:rPr>
              <a:t>T</a:t>
            </a:r>
            <a:r>
              <a:rPr lang="en-GB" dirty="0" smtClean="0">
                <a:solidFill>
                  <a:schemeClr val="accent1">
                    <a:lumMod val="50000"/>
                  </a:schemeClr>
                </a:solidFill>
              </a:rPr>
              <a:t>he 3 prime areas: </a:t>
            </a:r>
          </a:p>
          <a:p>
            <a:pPr marL="0" indent="0">
              <a:buNone/>
            </a:pPr>
            <a:r>
              <a:rPr lang="en-GB" dirty="0" smtClean="0">
                <a:solidFill>
                  <a:schemeClr val="accent1">
                    <a:lumMod val="50000"/>
                  </a:schemeClr>
                </a:solidFill>
              </a:rPr>
              <a:t>• </a:t>
            </a:r>
            <a:r>
              <a:rPr lang="en-GB" b="1" dirty="0" smtClean="0">
                <a:solidFill>
                  <a:schemeClr val="accent1">
                    <a:lumMod val="50000"/>
                  </a:schemeClr>
                </a:solidFill>
              </a:rPr>
              <a:t>Communication </a:t>
            </a:r>
            <a:r>
              <a:rPr lang="en-GB" b="1" dirty="0">
                <a:solidFill>
                  <a:schemeClr val="accent1">
                    <a:lumMod val="50000"/>
                  </a:schemeClr>
                </a:solidFill>
              </a:rPr>
              <a:t>and L</a:t>
            </a:r>
            <a:r>
              <a:rPr lang="en-GB" b="1" dirty="0" smtClean="0">
                <a:solidFill>
                  <a:schemeClr val="accent1">
                    <a:lumMod val="50000"/>
                  </a:schemeClr>
                </a:solidFill>
              </a:rPr>
              <a:t>anguage</a:t>
            </a:r>
            <a:r>
              <a:rPr lang="en-GB" dirty="0" smtClean="0">
                <a:solidFill>
                  <a:schemeClr val="accent1">
                    <a:lumMod val="50000"/>
                  </a:schemeClr>
                </a:solidFill>
              </a:rPr>
              <a:t>: Listening, Attention and Understanding/Speaking</a:t>
            </a:r>
          </a:p>
          <a:p>
            <a:pPr marL="0" indent="0">
              <a:buNone/>
            </a:pPr>
            <a:r>
              <a:rPr lang="en-GB" dirty="0" smtClean="0">
                <a:solidFill>
                  <a:schemeClr val="accent1">
                    <a:lumMod val="50000"/>
                  </a:schemeClr>
                </a:solidFill>
              </a:rPr>
              <a:t>• </a:t>
            </a:r>
            <a:r>
              <a:rPr lang="en-GB" b="1" dirty="0" smtClean="0">
                <a:solidFill>
                  <a:schemeClr val="accent1">
                    <a:lumMod val="50000"/>
                  </a:schemeClr>
                </a:solidFill>
              </a:rPr>
              <a:t>Physical </a:t>
            </a:r>
            <a:r>
              <a:rPr lang="en-GB" b="1" dirty="0">
                <a:solidFill>
                  <a:schemeClr val="accent1">
                    <a:lumMod val="50000"/>
                  </a:schemeClr>
                </a:solidFill>
              </a:rPr>
              <a:t>D</a:t>
            </a:r>
            <a:r>
              <a:rPr lang="en-GB" b="1" dirty="0" smtClean="0">
                <a:solidFill>
                  <a:schemeClr val="accent1">
                    <a:lumMod val="50000"/>
                  </a:schemeClr>
                </a:solidFill>
              </a:rPr>
              <a:t>evelopment</a:t>
            </a:r>
            <a:r>
              <a:rPr lang="en-GB" dirty="0" smtClean="0">
                <a:solidFill>
                  <a:schemeClr val="accent1">
                    <a:lumMod val="50000"/>
                  </a:schemeClr>
                </a:solidFill>
              </a:rPr>
              <a:t>: Gross Motor Skills/Fine Motor Skills</a:t>
            </a:r>
          </a:p>
          <a:p>
            <a:pPr marL="0" indent="0">
              <a:buNone/>
            </a:pPr>
            <a:r>
              <a:rPr lang="en-GB" dirty="0" smtClean="0">
                <a:solidFill>
                  <a:schemeClr val="accent1">
                    <a:lumMod val="50000"/>
                  </a:schemeClr>
                </a:solidFill>
              </a:rPr>
              <a:t>• </a:t>
            </a:r>
            <a:r>
              <a:rPr lang="en-GB" b="1" dirty="0" smtClean="0">
                <a:solidFill>
                  <a:schemeClr val="accent1">
                    <a:lumMod val="50000"/>
                  </a:schemeClr>
                </a:solidFill>
              </a:rPr>
              <a:t>Personal</a:t>
            </a:r>
            <a:r>
              <a:rPr lang="en-GB" b="1" dirty="0">
                <a:solidFill>
                  <a:schemeClr val="accent1">
                    <a:lumMod val="50000"/>
                  </a:schemeClr>
                </a:solidFill>
              </a:rPr>
              <a:t>, </a:t>
            </a:r>
            <a:r>
              <a:rPr lang="en-GB" b="1" dirty="0" smtClean="0">
                <a:solidFill>
                  <a:schemeClr val="accent1">
                    <a:lumMod val="50000"/>
                  </a:schemeClr>
                </a:solidFill>
              </a:rPr>
              <a:t>Social </a:t>
            </a:r>
            <a:r>
              <a:rPr lang="en-GB" b="1" dirty="0">
                <a:solidFill>
                  <a:schemeClr val="accent1">
                    <a:lumMod val="50000"/>
                  </a:schemeClr>
                </a:solidFill>
              </a:rPr>
              <a:t>and </a:t>
            </a:r>
            <a:r>
              <a:rPr lang="en-GB" b="1" dirty="0" smtClean="0">
                <a:solidFill>
                  <a:schemeClr val="accent1">
                    <a:lumMod val="50000"/>
                  </a:schemeClr>
                </a:solidFill>
              </a:rPr>
              <a:t>Emotional </a:t>
            </a:r>
            <a:r>
              <a:rPr lang="en-GB" b="1" dirty="0">
                <a:solidFill>
                  <a:schemeClr val="accent1">
                    <a:lumMod val="50000"/>
                  </a:schemeClr>
                </a:solidFill>
              </a:rPr>
              <a:t>D</a:t>
            </a:r>
            <a:r>
              <a:rPr lang="en-GB" b="1" dirty="0" smtClean="0">
                <a:solidFill>
                  <a:schemeClr val="accent1">
                    <a:lumMod val="50000"/>
                  </a:schemeClr>
                </a:solidFill>
              </a:rPr>
              <a:t>evelopment</a:t>
            </a:r>
            <a:r>
              <a:rPr lang="en-GB" dirty="0" smtClean="0">
                <a:solidFill>
                  <a:schemeClr val="accent1">
                    <a:lumMod val="50000"/>
                  </a:schemeClr>
                </a:solidFill>
              </a:rPr>
              <a:t>:  Building Relationships/Managing Self/Self – Regulation </a:t>
            </a:r>
          </a:p>
          <a:p>
            <a:pPr marL="0" indent="0">
              <a:buNone/>
            </a:pPr>
            <a:endParaRPr lang="en-GB" dirty="0" smtClean="0">
              <a:solidFill>
                <a:schemeClr val="accent1">
                  <a:lumMod val="50000"/>
                </a:schemeClr>
              </a:solidFill>
            </a:endParaRPr>
          </a:p>
          <a:p>
            <a:pPr marL="137160" indent="0">
              <a:buNone/>
            </a:pPr>
            <a:r>
              <a:rPr lang="en-GB" dirty="0" smtClean="0">
                <a:solidFill>
                  <a:schemeClr val="accent1">
                    <a:lumMod val="50000"/>
                  </a:schemeClr>
                </a:solidFill>
              </a:rPr>
              <a:t>The 4 specific </a:t>
            </a:r>
            <a:r>
              <a:rPr lang="en-GB" dirty="0">
                <a:solidFill>
                  <a:schemeClr val="accent1">
                    <a:lumMod val="50000"/>
                  </a:schemeClr>
                </a:solidFill>
              </a:rPr>
              <a:t>areas </a:t>
            </a:r>
            <a:r>
              <a:rPr lang="en-GB" dirty="0" smtClean="0">
                <a:solidFill>
                  <a:schemeClr val="accent1">
                    <a:lumMod val="50000"/>
                  </a:schemeClr>
                </a:solidFill>
              </a:rPr>
              <a:t>are: </a:t>
            </a:r>
          </a:p>
          <a:p>
            <a:pPr marL="0" indent="0">
              <a:buNone/>
            </a:pPr>
            <a:r>
              <a:rPr lang="en-GB" dirty="0" smtClean="0">
                <a:solidFill>
                  <a:schemeClr val="accent1">
                    <a:lumMod val="50000"/>
                  </a:schemeClr>
                </a:solidFill>
              </a:rPr>
              <a:t>•</a:t>
            </a:r>
            <a:r>
              <a:rPr lang="en-GB" b="1" dirty="0" smtClean="0">
                <a:solidFill>
                  <a:schemeClr val="accent1">
                    <a:lumMod val="50000"/>
                  </a:schemeClr>
                </a:solidFill>
              </a:rPr>
              <a:t> Literacy</a:t>
            </a:r>
            <a:r>
              <a:rPr lang="en-GB" dirty="0" smtClean="0">
                <a:solidFill>
                  <a:schemeClr val="accent1">
                    <a:lumMod val="50000"/>
                  </a:schemeClr>
                </a:solidFill>
              </a:rPr>
              <a:t>: Comprehension/Word Reading/ Writing</a:t>
            </a:r>
          </a:p>
          <a:p>
            <a:pPr marL="0" indent="0">
              <a:buNone/>
            </a:pPr>
            <a:r>
              <a:rPr lang="en-GB" dirty="0" smtClean="0">
                <a:solidFill>
                  <a:schemeClr val="accent1">
                    <a:lumMod val="50000"/>
                  </a:schemeClr>
                </a:solidFill>
              </a:rPr>
              <a:t>• </a:t>
            </a:r>
            <a:r>
              <a:rPr lang="en-GB" b="1" dirty="0">
                <a:solidFill>
                  <a:schemeClr val="accent1">
                    <a:lumMod val="50000"/>
                  </a:schemeClr>
                </a:solidFill>
              </a:rPr>
              <a:t>M</a:t>
            </a:r>
            <a:r>
              <a:rPr lang="en-GB" b="1" dirty="0" smtClean="0">
                <a:solidFill>
                  <a:schemeClr val="accent1">
                    <a:lumMod val="50000"/>
                  </a:schemeClr>
                </a:solidFill>
              </a:rPr>
              <a:t>athematics</a:t>
            </a:r>
            <a:r>
              <a:rPr lang="en-GB" dirty="0" smtClean="0">
                <a:solidFill>
                  <a:schemeClr val="accent1">
                    <a:lumMod val="50000"/>
                  </a:schemeClr>
                </a:solidFill>
              </a:rPr>
              <a:t>: Number/Numerical Patterns</a:t>
            </a:r>
          </a:p>
          <a:p>
            <a:pPr marL="0" indent="0">
              <a:buNone/>
            </a:pPr>
            <a:r>
              <a:rPr lang="en-GB" dirty="0" smtClean="0">
                <a:solidFill>
                  <a:schemeClr val="accent1">
                    <a:lumMod val="50000"/>
                  </a:schemeClr>
                </a:solidFill>
              </a:rPr>
              <a:t>• </a:t>
            </a:r>
            <a:r>
              <a:rPr lang="en-GB" b="1" dirty="0" smtClean="0">
                <a:solidFill>
                  <a:schemeClr val="accent1">
                    <a:lumMod val="50000"/>
                  </a:schemeClr>
                </a:solidFill>
              </a:rPr>
              <a:t>Understanding </a:t>
            </a:r>
            <a:r>
              <a:rPr lang="en-GB" b="1" dirty="0">
                <a:solidFill>
                  <a:schemeClr val="accent1">
                    <a:lumMod val="50000"/>
                  </a:schemeClr>
                </a:solidFill>
              </a:rPr>
              <a:t>the W</a:t>
            </a:r>
            <a:r>
              <a:rPr lang="en-GB" b="1" dirty="0" smtClean="0">
                <a:solidFill>
                  <a:schemeClr val="accent1">
                    <a:lumMod val="50000"/>
                  </a:schemeClr>
                </a:solidFill>
              </a:rPr>
              <a:t>orld</a:t>
            </a:r>
            <a:r>
              <a:rPr lang="en-GB" dirty="0" smtClean="0">
                <a:solidFill>
                  <a:schemeClr val="accent1">
                    <a:lumMod val="50000"/>
                  </a:schemeClr>
                </a:solidFill>
              </a:rPr>
              <a:t>: People, Culture and Communities/ </a:t>
            </a:r>
            <a:r>
              <a:rPr lang="en-GB" dirty="0">
                <a:solidFill>
                  <a:schemeClr val="accent1">
                    <a:lumMod val="50000"/>
                  </a:schemeClr>
                </a:solidFill>
              </a:rPr>
              <a:t>The Natural </a:t>
            </a:r>
            <a:r>
              <a:rPr lang="en-GB" dirty="0" smtClean="0">
                <a:solidFill>
                  <a:schemeClr val="accent1">
                    <a:lumMod val="50000"/>
                  </a:schemeClr>
                </a:solidFill>
              </a:rPr>
              <a:t>World/Past and Present</a:t>
            </a:r>
          </a:p>
          <a:p>
            <a:pPr marL="0" indent="0">
              <a:buNone/>
            </a:pPr>
            <a:r>
              <a:rPr lang="en-GB" b="1" dirty="0" smtClean="0">
                <a:solidFill>
                  <a:schemeClr val="accent1">
                    <a:lumMod val="50000"/>
                  </a:schemeClr>
                </a:solidFill>
              </a:rPr>
              <a:t>• Expressive Arts </a:t>
            </a:r>
            <a:r>
              <a:rPr lang="en-GB" b="1" dirty="0">
                <a:solidFill>
                  <a:schemeClr val="accent1">
                    <a:lumMod val="50000"/>
                  </a:schemeClr>
                </a:solidFill>
              </a:rPr>
              <a:t>and D</a:t>
            </a:r>
            <a:r>
              <a:rPr lang="en-GB" b="1" dirty="0" smtClean="0">
                <a:solidFill>
                  <a:schemeClr val="accent1">
                    <a:lumMod val="50000"/>
                  </a:schemeClr>
                </a:solidFill>
              </a:rPr>
              <a:t>esign</a:t>
            </a:r>
            <a:r>
              <a:rPr lang="en-GB" dirty="0" smtClean="0">
                <a:solidFill>
                  <a:schemeClr val="accent1">
                    <a:lumMod val="50000"/>
                  </a:schemeClr>
                </a:solidFill>
              </a:rPr>
              <a:t>: Creating with Materials/Being Imaginative and Expressive</a:t>
            </a:r>
            <a:endParaRPr lang="en-GB" dirty="0">
              <a:solidFill>
                <a:schemeClr val="accent1">
                  <a:lumMod val="50000"/>
                </a:schemeClr>
              </a:solidFill>
            </a:endParaRPr>
          </a:p>
        </p:txBody>
      </p:sp>
    </p:spTree>
    <p:extLst>
      <p:ext uri="{BB962C8B-B14F-4D97-AF65-F5344CB8AC3E}">
        <p14:creationId xmlns:p14="http://schemas.microsoft.com/office/powerpoint/2010/main" val="2420178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6600" dirty="0" smtClean="0"/>
              <a:t>BASELINE ASSESSMENT</a:t>
            </a:r>
            <a:endParaRPr lang="en-GB" sz="6600" dirty="0"/>
          </a:p>
        </p:txBody>
      </p:sp>
      <p:sp>
        <p:nvSpPr>
          <p:cNvPr id="3" name="Text Placeholder 2"/>
          <p:cNvSpPr>
            <a:spLocks noGrp="1"/>
          </p:cNvSpPr>
          <p:nvPr>
            <p:ph type="body" idx="1"/>
          </p:nvPr>
        </p:nvSpPr>
        <p:spPr/>
        <p:txBody>
          <a:bodyPr/>
          <a:lstStyle/>
          <a:p>
            <a:r>
              <a:rPr lang="en-GB" dirty="0" smtClean="0"/>
              <a:t>Baseline for all Reception children will take place within the first six weeks of beginning school in September.</a:t>
            </a:r>
          </a:p>
          <a:p>
            <a:endParaRPr lang="en-GB" dirty="0"/>
          </a:p>
          <a:p>
            <a:r>
              <a:rPr lang="en-GB" dirty="0"/>
              <a:t>The assessment must be administered on a one-to-one </a:t>
            </a:r>
            <a:r>
              <a:rPr lang="en-GB" dirty="0" smtClean="0"/>
              <a:t>basis.</a:t>
            </a:r>
          </a:p>
          <a:p>
            <a:endParaRPr lang="en-GB" dirty="0"/>
          </a:p>
          <a:p>
            <a:r>
              <a:rPr lang="en-GB" dirty="0" smtClean="0"/>
              <a:t>This will be an electronics assessment.</a:t>
            </a:r>
          </a:p>
          <a:p>
            <a:endParaRPr lang="en-GB" dirty="0"/>
          </a:p>
          <a:p>
            <a:r>
              <a:rPr lang="en-GB" dirty="0" smtClean="0"/>
              <a:t>The Baseline assessment will be measured against progress at the end of Year 6 for all children that are in Reception </a:t>
            </a:r>
            <a:r>
              <a:rPr lang="en-GB" smtClean="0"/>
              <a:t>in September 2021. </a:t>
            </a:r>
            <a:endParaRPr lang="en-GB" dirty="0"/>
          </a:p>
        </p:txBody>
      </p:sp>
    </p:spTree>
    <p:extLst>
      <p:ext uri="{BB962C8B-B14F-4D97-AF65-F5344CB8AC3E}">
        <p14:creationId xmlns:p14="http://schemas.microsoft.com/office/powerpoint/2010/main" val="1709113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92D050"/>
                </a:solidFill>
              </a:rPr>
              <a:t>Tapestry:</a:t>
            </a:r>
            <a:endParaRPr lang="en-GB" b="1" dirty="0">
              <a:solidFill>
                <a:srgbClr val="92D050"/>
              </a:solidFill>
            </a:endParaRPr>
          </a:p>
        </p:txBody>
      </p:sp>
      <p:sp>
        <p:nvSpPr>
          <p:cNvPr id="3" name="Content Placeholder 2"/>
          <p:cNvSpPr>
            <a:spLocks noGrp="1"/>
          </p:cNvSpPr>
          <p:nvPr>
            <p:ph idx="1"/>
          </p:nvPr>
        </p:nvSpPr>
        <p:spPr>
          <a:xfrm>
            <a:off x="1103312" y="1413164"/>
            <a:ext cx="8946541" cy="4835235"/>
          </a:xfrm>
        </p:spPr>
        <p:txBody>
          <a:bodyPr>
            <a:normAutofit lnSpcReduction="10000"/>
          </a:bodyPr>
          <a:lstStyle/>
          <a:p>
            <a:pPr>
              <a:lnSpc>
                <a:spcPct val="150000"/>
              </a:lnSpc>
            </a:pPr>
            <a:r>
              <a:rPr lang="en-GB" sz="2400" dirty="0" smtClean="0">
                <a:solidFill>
                  <a:schemeClr val="accent2">
                    <a:lumMod val="50000"/>
                  </a:schemeClr>
                </a:solidFill>
              </a:rPr>
              <a:t>Tapestry is an online learning journal which we use across Nursery and Reception. </a:t>
            </a:r>
          </a:p>
          <a:p>
            <a:pPr>
              <a:lnSpc>
                <a:spcPct val="150000"/>
              </a:lnSpc>
            </a:pPr>
            <a:r>
              <a:rPr lang="en-GB" sz="2400" dirty="0" smtClean="0">
                <a:solidFill>
                  <a:schemeClr val="accent2">
                    <a:lumMod val="50000"/>
                  </a:schemeClr>
                </a:solidFill>
              </a:rPr>
              <a:t>This means that all children in EYFS have a personal online learning journal which records photos, observations and comments to build a record of their experiences during their time with us. </a:t>
            </a:r>
          </a:p>
          <a:p>
            <a:pPr>
              <a:lnSpc>
                <a:spcPct val="150000"/>
              </a:lnSpc>
            </a:pPr>
            <a:r>
              <a:rPr lang="en-GB" sz="2400" dirty="0" smtClean="0">
                <a:solidFill>
                  <a:schemeClr val="accent2">
                    <a:lumMod val="50000"/>
                  </a:schemeClr>
                </a:solidFill>
              </a:rPr>
              <a:t>You will be invited to join this portal in the Autumn term to be able to view and comment on your child’s EYFS journey.</a:t>
            </a:r>
            <a:endParaRPr lang="en-GB" sz="2400" dirty="0">
              <a:solidFill>
                <a:schemeClr val="accent2">
                  <a:lumMod val="50000"/>
                </a:schemeClr>
              </a:solidFill>
            </a:endParaRPr>
          </a:p>
        </p:txBody>
      </p:sp>
    </p:spTree>
    <p:extLst>
      <p:ext uri="{BB962C8B-B14F-4D97-AF65-F5344CB8AC3E}">
        <p14:creationId xmlns:p14="http://schemas.microsoft.com/office/powerpoint/2010/main" val="3748723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School uniform and other belongings </a:t>
            </a:r>
            <a:endParaRPr lang="en-GB" b="1" dirty="0"/>
          </a:p>
        </p:txBody>
      </p:sp>
      <p:sp>
        <p:nvSpPr>
          <p:cNvPr id="3" name="Text Placeholder 2"/>
          <p:cNvSpPr>
            <a:spLocks noGrp="1"/>
          </p:cNvSpPr>
          <p:nvPr>
            <p:ph type="body" idx="1"/>
          </p:nvPr>
        </p:nvSpPr>
        <p:spPr>
          <a:xfrm>
            <a:off x="677333" y="1814945"/>
            <a:ext cx="9214811" cy="4475019"/>
          </a:xfrm>
        </p:spPr>
        <p:txBody>
          <a:bodyPr/>
          <a:lstStyle/>
          <a:p>
            <a:pPr eaLnBrk="1" hangingPunct="1">
              <a:defRPr/>
            </a:pPr>
            <a:r>
              <a:rPr lang="en-GB" sz="2400" dirty="0">
                <a:latin typeface="Trebuchet MS" panose="020B0603020202020204" pitchFamily="34" charset="0"/>
              </a:rPr>
              <a:t>Please label </a:t>
            </a:r>
            <a:r>
              <a:rPr lang="en-GB" sz="2400" dirty="0" smtClean="0">
                <a:latin typeface="Trebuchet MS" panose="020B0603020202020204" pitchFamily="34" charset="0"/>
              </a:rPr>
              <a:t>all of your child’s belongings including: water bottles, lunchboxes, coats and school uniform.</a:t>
            </a:r>
          </a:p>
          <a:p>
            <a:pPr eaLnBrk="1" hangingPunct="1">
              <a:defRPr/>
            </a:pPr>
            <a:r>
              <a:rPr lang="en-GB" sz="2400" dirty="0" smtClean="0">
                <a:latin typeface="Trebuchet MS" panose="020B0603020202020204" pitchFamily="34" charset="0"/>
              </a:rPr>
              <a:t>Please limit your child’s bags to one backpack and a lunch box </a:t>
            </a:r>
            <a:r>
              <a:rPr lang="en-GB" sz="2400" b="1" dirty="0" smtClean="0">
                <a:latin typeface="Trebuchet MS" panose="020B0603020202020204" pitchFamily="34" charset="0"/>
              </a:rPr>
              <a:t>or</a:t>
            </a:r>
            <a:r>
              <a:rPr lang="en-GB" sz="2400" dirty="0" smtClean="0">
                <a:latin typeface="Trebuchet MS" panose="020B0603020202020204" pitchFamily="34" charset="0"/>
              </a:rPr>
              <a:t> one book bag and a lunchbox.</a:t>
            </a:r>
            <a:endParaRPr lang="en-GB" sz="2400" dirty="0">
              <a:latin typeface="Trebuchet MS" panose="020B0603020202020204" pitchFamily="34" charset="0"/>
            </a:endParaRPr>
          </a:p>
          <a:p>
            <a:pPr eaLnBrk="1" hangingPunct="1">
              <a:defRPr/>
            </a:pPr>
            <a:r>
              <a:rPr lang="en-GB" sz="2400" dirty="0">
                <a:latin typeface="Trebuchet MS" panose="020B0603020202020204" pitchFamily="34" charset="0"/>
              </a:rPr>
              <a:t>Shoes which </a:t>
            </a:r>
            <a:r>
              <a:rPr lang="en-GB" sz="2400" dirty="0" smtClean="0">
                <a:latin typeface="Trebuchet MS" panose="020B0603020202020204" pitchFamily="34" charset="0"/>
              </a:rPr>
              <a:t>your child </a:t>
            </a:r>
            <a:r>
              <a:rPr lang="en-GB" sz="2400" dirty="0">
                <a:latin typeface="Trebuchet MS" panose="020B0603020202020204" pitchFamily="34" charset="0"/>
              </a:rPr>
              <a:t>can put on and </a:t>
            </a:r>
            <a:r>
              <a:rPr lang="en-GB" sz="2400" dirty="0" smtClean="0">
                <a:latin typeface="Trebuchet MS" panose="020B0603020202020204" pitchFamily="34" charset="0"/>
              </a:rPr>
              <a:t>take off </a:t>
            </a:r>
            <a:r>
              <a:rPr lang="en-GB" sz="2400" dirty="0">
                <a:latin typeface="Trebuchet MS" panose="020B0603020202020204" pitchFamily="34" charset="0"/>
              </a:rPr>
              <a:t>on their </a:t>
            </a:r>
            <a:r>
              <a:rPr lang="en-GB" sz="2400" dirty="0" smtClean="0">
                <a:latin typeface="Trebuchet MS" panose="020B0603020202020204" pitchFamily="34" charset="0"/>
              </a:rPr>
              <a:t>own.</a:t>
            </a:r>
            <a:endParaRPr lang="en-GB" sz="2400" dirty="0">
              <a:latin typeface="Trebuchet MS" panose="020B0603020202020204" pitchFamily="34" charset="0"/>
            </a:endParaRPr>
          </a:p>
          <a:p>
            <a:pPr eaLnBrk="1" hangingPunct="1">
              <a:defRPr/>
            </a:pPr>
            <a:r>
              <a:rPr lang="en-GB" sz="2400" dirty="0">
                <a:latin typeface="Trebuchet MS" panose="020B0603020202020204" pitchFamily="34" charset="0"/>
              </a:rPr>
              <a:t>Over the </a:t>
            </a:r>
            <a:r>
              <a:rPr lang="en-GB" sz="2400" dirty="0" smtClean="0">
                <a:latin typeface="Trebuchet MS" panose="020B0603020202020204" pitchFamily="34" charset="0"/>
              </a:rPr>
              <a:t>summer holidays please encourage </a:t>
            </a:r>
            <a:r>
              <a:rPr lang="en-GB" sz="2400" dirty="0">
                <a:latin typeface="Trebuchet MS" panose="020B0603020202020204" pitchFamily="34" charset="0"/>
              </a:rPr>
              <a:t>your </a:t>
            </a:r>
            <a:r>
              <a:rPr lang="en-GB" sz="2400" dirty="0" smtClean="0">
                <a:latin typeface="Trebuchet MS" panose="020B0603020202020204" pitchFamily="34" charset="0"/>
              </a:rPr>
              <a:t>child’s independent skills such as putting </a:t>
            </a:r>
            <a:r>
              <a:rPr lang="en-GB" sz="2400" dirty="0">
                <a:latin typeface="Trebuchet MS" panose="020B0603020202020204" pitchFamily="34" charset="0"/>
              </a:rPr>
              <a:t>on and </a:t>
            </a:r>
            <a:r>
              <a:rPr lang="en-GB" sz="2400" dirty="0" smtClean="0">
                <a:latin typeface="Trebuchet MS" panose="020B0603020202020204" pitchFamily="34" charset="0"/>
              </a:rPr>
              <a:t>fastening </a:t>
            </a:r>
            <a:r>
              <a:rPr lang="en-GB" sz="2400" dirty="0">
                <a:latin typeface="Trebuchet MS" panose="020B0603020202020204" pitchFamily="34" charset="0"/>
              </a:rPr>
              <a:t>their coats</a:t>
            </a:r>
            <a:r>
              <a:rPr lang="en-GB" sz="2400" dirty="0" smtClean="0">
                <a:latin typeface="Trebuchet MS" panose="020B0603020202020204" pitchFamily="34" charset="0"/>
              </a:rPr>
              <a:t>, fastening trousers and managing buttons</a:t>
            </a:r>
            <a:r>
              <a:rPr lang="en-GB" sz="2400" dirty="0">
                <a:latin typeface="Trebuchet MS" panose="020B0603020202020204" pitchFamily="34" charset="0"/>
              </a:rPr>
              <a:t> </a:t>
            </a:r>
            <a:r>
              <a:rPr lang="en-GB" sz="2400" dirty="0" smtClean="0">
                <a:latin typeface="Trebuchet MS" panose="020B0603020202020204" pitchFamily="34" charset="0"/>
              </a:rPr>
              <a:t>and zips.</a:t>
            </a:r>
          </a:p>
          <a:p>
            <a:pPr eaLnBrk="1" hangingPunct="1">
              <a:defRPr/>
            </a:pPr>
            <a:endParaRPr lang="en-GB" sz="2800" dirty="0"/>
          </a:p>
          <a:p>
            <a:endParaRPr lang="en-GB" dirty="0"/>
          </a:p>
        </p:txBody>
      </p:sp>
    </p:spTree>
    <p:extLst>
      <p:ext uri="{BB962C8B-B14F-4D97-AF65-F5344CB8AC3E}">
        <p14:creationId xmlns:p14="http://schemas.microsoft.com/office/powerpoint/2010/main" val="4085755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When will my child start school?</a:t>
            </a:r>
            <a:endParaRPr lang="en-GB" b="1" dirty="0"/>
          </a:p>
        </p:txBody>
      </p:sp>
      <p:sp>
        <p:nvSpPr>
          <p:cNvPr id="3" name="Text Placeholder 2"/>
          <p:cNvSpPr>
            <a:spLocks noGrp="1"/>
          </p:cNvSpPr>
          <p:nvPr>
            <p:ph type="body" idx="1"/>
          </p:nvPr>
        </p:nvSpPr>
        <p:spPr>
          <a:xfrm>
            <a:off x="271280" y="1270000"/>
            <a:ext cx="9408775" cy="4254126"/>
          </a:xfrm>
        </p:spPr>
        <p:txBody>
          <a:bodyPr/>
          <a:lstStyle/>
          <a:p>
            <a:pPr>
              <a:lnSpc>
                <a:spcPct val="150000"/>
              </a:lnSpc>
            </a:pPr>
            <a:r>
              <a:rPr lang="en-GB" sz="2200" dirty="0" smtClean="0"/>
              <a:t>In September, to enable a smooth transition we stagger start dates. You will be advised of your child’s starting date/time before the 20</a:t>
            </a:r>
            <a:r>
              <a:rPr lang="en-GB" sz="2200" baseline="30000" dirty="0" smtClean="0"/>
              <a:t>th</a:t>
            </a:r>
            <a:r>
              <a:rPr lang="en-GB" sz="2200" dirty="0" smtClean="0"/>
              <a:t> July. </a:t>
            </a:r>
          </a:p>
          <a:p>
            <a:pPr>
              <a:lnSpc>
                <a:spcPct val="150000"/>
              </a:lnSpc>
            </a:pPr>
            <a:r>
              <a:rPr lang="en-GB" sz="2200" dirty="0"/>
              <a:t>T</a:t>
            </a:r>
            <a:r>
              <a:rPr lang="en-GB" sz="2200" dirty="0" smtClean="0"/>
              <a:t>he first group will start on Thursday 2nd September and the rest of the class will join them on Friday 3</a:t>
            </a:r>
            <a:r>
              <a:rPr lang="en-GB" sz="2200" baseline="30000" dirty="0" smtClean="0"/>
              <a:t>rd</a:t>
            </a:r>
            <a:r>
              <a:rPr lang="en-GB" sz="2200" dirty="0" smtClean="0"/>
              <a:t> September. </a:t>
            </a:r>
          </a:p>
          <a:p>
            <a:pPr>
              <a:lnSpc>
                <a:spcPct val="150000"/>
              </a:lnSpc>
            </a:pPr>
            <a:r>
              <a:rPr lang="en-GB" sz="2200" dirty="0" smtClean="0"/>
              <a:t>From your child’s first day they will continue to attend each day</a:t>
            </a:r>
          </a:p>
          <a:p>
            <a:pPr>
              <a:lnSpc>
                <a:spcPct val="150000"/>
              </a:lnSpc>
            </a:pPr>
            <a:r>
              <a:rPr lang="en-GB" sz="2200" dirty="0" smtClean="0"/>
              <a:t>Please follow all the guidance that will be sent about dropping off and collecting your child, to keep them safe.</a:t>
            </a:r>
            <a:endParaRPr lang="en-GB" sz="2200" dirty="0"/>
          </a:p>
          <a:p>
            <a:endParaRPr lang="en-GB" dirty="0"/>
          </a:p>
        </p:txBody>
      </p:sp>
    </p:spTree>
    <p:extLst>
      <p:ext uri="{BB962C8B-B14F-4D97-AF65-F5344CB8AC3E}">
        <p14:creationId xmlns:p14="http://schemas.microsoft.com/office/powerpoint/2010/main" val="3485591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4752108" y="506364"/>
            <a:ext cx="452189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Arial"/>
              <a:buNone/>
            </a:pPr>
            <a:r>
              <a:rPr lang="en-GB" b="1" dirty="0">
                <a:solidFill>
                  <a:schemeClr val="accent1">
                    <a:lumMod val="50000"/>
                  </a:schemeClr>
                </a:solidFill>
                <a:latin typeface="Century Gothic" panose="020B0502020202020204" pitchFamily="34" charset="0"/>
                <a:ea typeface="Arial"/>
                <a:cs typeface="Arial"/>
                <a:sym typeface="Arial"/>
              </a:rPr>
              <a:t>School lunches</a:t>
            </a:r>
            <a:endParaRPr b="1" dirty="0">
              <a:solidFill>
                <a:schemeClr val="accent1">
                  <a:lumMod val="50000"/>
                </a:schemeClr>
              </a:solidFill>
              <a:latin typeface="Century Gothic" panose="020B0502020202020204" pitchFamily="34" charset="0"/>
              <a:ea typeface="Arial"/>
              <a:cs typeface="Arial"/>
              <a:sym typeface="Arial"/>
            </a:endParaRPr>
          </a:p>
        </p:txBody>
      </p:sp>
      <p:pic>
        <p:nvPicPr>
          <p:cNvPr id="190" name="Google Shape;190;p25"/>
          <p:cNvPicPr preferRelativeResize="0"/>
          <p:nvPr/>
        </p:nvPicPr>
        <p:blipFill rotWithShape="1">
          <a:blip r:embed="rId3">
            <a:alphaModFix/>
          </a:blip>
          <a:srcRect l="18023" t="17742" r="19065" b="8669"/>
          <a:stretch/>
        </p:blipFill>
        <p:spPr>
          <a:xfrm>
            <a:off x="3378776" y="1257894"/>
            <a:ext cx="8185355" cy="5383162"/>
          </a:xfrm>
          <a:prstGeom prst="rect">
            <a:avLst/>
          </a:prstGeom>
          <a:noFill/>
          <a:ln>
            <a:noFill/>
          </a:ln>
        </p:spPr>
      </p:pic>
      <p:sp>
        <p:nvSpPr>
          <p:cNvPr id="191" name="Google Shape;191;p25"/>
          <p:cNvSpPr txBox="1"/>
          <p:nvPr/>
        </p:nvSpPr>
        <p:spPr>
          <a:xfrm>
            <a:off x="465873" y="207818"/>
            <a:ext cx="2803800" cy="24440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chemeClr val="tx1"/>
                </a:solidFill>
                <a:latin typeface="Trebuchet MS" panose="020B0603020202020204" pitchFamily="34" charset="0"/>
                <a:ea typeface="Trebuchet MS"/>
                <a:cs typeface="Trebuchet MS"/>
                <a:sym typeface="Trebuchet MS"/>
              </a:rPr>
              <a:t>Please find the lunch options on our </a:t>
            </a:r>
            <a:r>
              <a:rPr lang="en-GB" b="1" dirty="0" smtClean="0">
                <a:solidFill>
                  <a:schemeClr val="tx1"/>
                </a:solidFill>
                <a:latin typeface="Trebuchet MS" panose="020B0603020202020204" pitchFamily="34" charset="0"/>
                <a:ea typeface="Trebuchet MS"/>
                <a:cs typeface="Trebuchet MS"/>
                <a:sym typeface="Trebuchet MS"/>
              </a:rPr>
              <a:t>website. </a:t>
            </a:r>
            <a:endParaRPr lang="en-GB" b="1" dirty="0">
              <a:solidFill>
                <a:schemeClr val="tx1"/>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r>
              <a:rPr lang="en-GB" b="1" dirty="0" smtClean="0">
                <a:solidFill>
                  <a:schemeClr val="tx1"/>
                </a:solidFill>
                <a:latin typeface="Trebuchet MS" panose="020B0603020202020204" pitchFamily="34" charset="0"/>
                <a:ea typeface="Trebuchet MS"/>
                <a:cs typeface="Trebuchet MS"/>
                <a:sym typeface="Trebuchet MS"/>
              </a:rPr>
              <a:t>There will an exciting new menu from September with meals voted for by the current children in school. </a:t>
            </a:r>
          </a:p>
          <a:p>
            <a:pPr marL="0" lvl="0" indent="0" algn="ctr" rtl="0">
              <a:spcBef>
                <a:spcPts val="0"/>
              </a:spcBef>
              <a:spcAft>
                <a:spcPts val="0"/>
              </a:spcAft>
              <a:buNone/>
            </a:pPr>
            <a:endParaRPr lang="en-GB" b="1" dirty="0" smtClean="0">
              <a:solidFill>
                <a:schemeClr val="tx1"/>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r>
              <a:rPr lang="en-GB" b="1" dirty="0" smtClean="0">
                <a:solidFill>
                  <a:schemeClr val="tx1"/>
                </a:solidFill>
                <a:latin typeface="Trebuchet MS" panose="020B0603020202020204" pitchFamily="34" charset="0"/>
                <a:ea typeface="Trebuchet MS"/>
                <a:cs typeface="Trebuchet MS"/>
                <a:sym typeface="Trebuchet MS"/>
              </a:rPr>
              <a:t> We </a:t>
            </a:r>
            <a:r>
              <a:rPr lang="en-GB" b="1" dirty="0">
                <a:solidFill>
                  <a:schemeClr val="tx1"/>
                </a:solidFill>
                <a:latin typeface="Trebuchet MS" panose="020B0603020202020204" pitchFamily="34" charset="0"/>
                <a:ea typeface="Trebuchet MS"/>
                <a:cs typeface="Trebuchet MS"/>
                <a:sym typeface="Trebuchet MS"/>
              </a:rPr>
              <a:t>encourage the children to make their own lunch choices, so </a:t>
            </a:r>
            <a:r>
              <a:rPr lang="en-GB" b="1" dirty="0" smtClean="0">
                <a:solidFill>
                  <a:schemeClr val="tx1"/>
                </a:solidFill>
                <a:latin typeface="Trebuchet MS" panose="020B0603020202020204" pitchFamily="34" charset="0"/>
                <a:ea typeface="Trebuchet MS"/>
                <a:cs typeface="Trebuchet MS"/>
                <a:sym typeface="Trebuchet MS"/>
              </a:rPr>
              <a:t>please support </a:t>
            </a:r>
            <a:r>
              <a:rPr lang="en-GB" b="1" dirty="0">
                <a:solidFill>
                  <a:schemeClr val="tx1"/>
                </a:solidFill>
                <a:latin typeface="Trebuchet MS" panose="020B0603020202020204" pitchFamily="34" charset="0"/>
                <a:ea typeface="Trebuchet MS"/>
                <a:cs typeface="Trebuchet MS"/>
                <a:sym typeface="Trebuchet MS"/>
              </a:rPr>
              <a:t>your child in making their decision before coming into school each morning</a:t>
            </a:r>
            <a:r>
              <a:rPr lang="en-GB" b="1">
                <a:solidFill>
                  <a:schemeClr val="tx1"/>
                </a:solidFill>
                <a:latin typeface="Trebuchet MS" panose="020B0603020202020204" pitchFamily="34" charset="0"/>
                <a:ea typeface="Trebuchet MS"/>
                <a:cs typeface="Trebuchet MS"/>
                <a:sym typeface="Trebuchet MS"/>
              </a:rPr>
              <a:t>. </a:t>
            </a:r>
            <a:endParaRPr lang="en-GB" b="1" smtClean="0">
              <a:solidFill>
                <a:schemeClr val="tx1"/>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endParaRPr lang="en-GB" b="1" dirty="0" smtClean="0">
              <a:solidFill>
                <a:schemeClr val="tx1"/>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r>
              <a:rPr lang="en-GB" b="1" dirty="0" smtClean="0">
                <a:solidFill>
                  <a:schemeClr val="tx1"/>
                </a:solidFill>
                <a:latin typeface="Trebuchet MS" panose="020B0603020202020204" pitchFamily="34" charset="0"/>
                <a:ea typeface="Trebuchet MS"/>
                <a:cs typeface="Trebuchet MS"/>
                <a:sym typeface="Trebuchet MS"/>
              </a:rPr>
              <a:t>Lunches rotate on a 3 week cycle. </a:t>
            </a:r>
          </a:p>
          <a:p>
            <a:pPr marL="0" lvl="0" indent="0" algn="ctr" rtl="0">
              <a:spcBef>
                <a:spcPts val="0"/>
              </a:spcBef>
              <a:spcAft>
                <a:spcPts val="0"/>
              </a:spcAft>
              <a:buNone/>
            </a:pPr>
            <a:endParaRPr lang="en-GB" dirty="0">
              <a:solidFill>
                <a:schemeClr val="accent1">
                  <a:lumMod val="50000"/>
                </a:schemeClr>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r>
              <a:rPr lang="en-GB" b="1" dirty="0" smtClean="0">
                <a:solidFill>
                  <a:schemeClr val="accent1">
                    <a:lumMod val="50000"/>
                  </a:schemeClr>
                </a:solidFill>
                <a:latin typeface="Trebuchet MS" panose="020B0603020202020204" pitchFamily="34" charset="0"/>
                <a:ea typeface="Trebuchet MS"/>
                <a:cs typeface="Trebuchet MS"/>
                <a:sym typeface="Trebuchet MS"/>
              </a:rPr>
              <a:t>Children in Reception &amp; KS1 receive universal free meals but when they get to KS2 there will a charge for school meals taken. </a:t>
            </a:r>
          </a:p>
          <a:p>
            <a:pPr marL="0" lvl="0" indent="0" algn="ctr" rtl="0">
              <a:spcBef>
                <a:spcPts val="0"/>
              </a:spcBef>
              <a:spcAft>
                <a:spcPts val="0"/>
              </a:spcAft>
              <a:buNone/>
            </a:pPr>
            <a:endParaRPr lang="en-GB" b="1" dirty="0">
              <a:solidFill>
                <a:schemeClr val="accent1">
                  <a:lumMod val="50000"/>
                </a:schemeClr>
              </a:solidFill>
              <a:latin typeface="Trebuchet MS" panose="020B0603020202020204" pitchFamily="34" charset="0"/>
              <a:ea typeface="Trebuchet MS"/>
              <a:cs typeface="Trebuchet MS"/>
              <a:sym typeface="Trebuchet MS"/>
            </a:endParaRPr>
          </a:p>
          <a:p>
            <a:pPr lvl="0" algn="ctr"/>
            <a:r>
              <a:rPr lang="en-GB" b="1" dirty="0">
                <a:solidFill>
                  <a:schemeClr val="accent1">
                    <a:lumMod val="50000"/>
                  </a:schemeClr>
                </a:solidFill>
                <a:latin typeface="Trebuchet MS" panose="020B0603020202020204" pitchFamily="34" charset="0"/>
                <a:ea typeface="Trebuchet MS"/>
                <a:cs typeface="Trebuchet MS"/>
                <a:sym typeface="Trebuchet MS"/>
              </a:rPr>
              <a:t>Please note</a:t>
            </a:r>
          </a:p>
          <a:p>
            <a:pPr lvl="0" algn="ctr"/>
            <a:r>
              <a:rPr lang="en-GB" b="1" dirty="0">
                <a:solidFill>
                  <a:schemeClr val="accent1">
                    <a:lumMod val="50000"/>
                  </a:schemeClr>
                </a:solidFill>
                <a:latin typeface="Trebuchet MS" panose="020B0603020202020204" pitchFamily="34" charset="0"/>
                <a:ea typeface="Trebuchet MS"/>
                <a:cs typeface="Trebuchet MS"/>
                <a:sym typeface="Trebuchet MS"/>
              </a:rPr>
              <a:t>there may be limited options in September dependent on Covid-19. </a:t>
            </a:r>
          </a:p>
          <a:p>
            <a:pPr marL="0" lvl="0" indent="0" algn="ctr" rtl="0">
              <a:spcBef>
                <a:spcPts val="0"/>
              </a:spcBef>
              <a:spcAft>
                <a:spcPts val="0"/>
              </a:spcAft>
              <a:buNone/>
            </a:pPr>
            <a:endParaRPr b="1" dirty="0">
              <a:solidFill>
                <a:schemeClr val="accent1">
                  <a:lumMod val="50000"/>
                </a:schemeClr>
              </a:solidFill>
              <a:latin typeface="Trebuchet MS" panose="020B0603020202020204" pitchFamily="34" charset="0"/>
              <a:ea typeface="Trebuchet MS"/>
              <a:cs typeface="Trebuchet MS"/>
              <a:sym typeface="Trebuchet MS"/>
            </a:endParaRPr>
          </a:p>
        </p:txBody>
      </p:sp>
    </p:spTree>
    <p:extLst>
      <p:ext uri="{BB962C8B-B14F-4D97-AF65-F5344CB8AC3E}">
        <p14:creationId xmlns:p14="http://schemas.microsoft.com/office/powerpoint/2010/main" val="436657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21"/>
          <p:cNvSpPr txBox="1">
            <a:spLocks noGrp="1"/>
          </p:cNvSpPr>
          <p:nvPr>
            <p:ph type="title"/>
          </p:nvPr>
        </p:nvSpPr>
        <p:spPr>
          <a:xfrm>
            <a:off x="173567" y="383104"/>
            <a:ext cx="3150293"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GB" b="1" dirty="0">
                <a:solidFill>
                  <a:schemeClr val="accent1">
                    <a:lumMod val="50000"/>
                  </a:schemeClr>
                </a:solidFill>
                <a:latin typeface="Trebuchet MS" panose="020B0603020202020204" pitchFamily="34" charset="0"/>
                <a:ea typeface="Arial"/>
                <a:cs typeface="Arial"/>
                <a:sym typeface="Arial"/>
              </a:rPr>
              <a:t>Our school </a:t>
            </a:r>
            <a:r>
              <a:rPr lang="en-GB" b="1" dirty="0" smtClean="0">
                <a:solidFill>
                  <a:schemeClr val="accent1">
                    <a:lumMod val="50000"/>
                  </a:schemeClr>
                </a:solidFill>
                <a:latin typeface="Trebuchet MS" panose="020B0603020202020204" pitchFamily="34" charset="0"/>
                <a:ea typeface="Arial"/>
                <a:cs typeface="Arial"/>
                <a:sym typeface="Arial"/>
              </a:rPr>
              <a:t/>
            </a:r>
            <a:br>
              <a:rPr lang="en-GB" b="1" dirty="0" smtClean="0">
                <a:solidFill>
                  <a:schemeClr val="accent1">
                    <a:lumMod val="50000"/>
                  </a:schemeClr>
                </a:solidFill>
                <a:latin typeface="Trebuchet MS" panose="020B0603020202020204" pitchFamily="34" charset="0"/>
                <a:ea typeface="Arial"/>
                <a:cs typeface="Arial"/>
                <a:sym typeface="Arial"/>
              </a:rPr>
            </a:br>
            <a:r>
              <a:rPr lang="en-GB" b="1" dirty="0" smtClean="0">
                <a:solidFill>
                  <a:schemeClr val="accent1">
                    <a:lumMod val="50000"/>
                  </a:schemeClr>
                </a:solidFill>
                <a:latin typeface="Trebuchet MS" panose="020B0603020202020204" pitchFamily="34" charset="0"/>
                <a:ea typeface="Arial"/>
                <a:cs typeface="Arial"/>
                <a:sym typeface="Arial"/>
              </a:rPr>
              <a:t>website</a:t>
            </a:r>
            <a:endParaRPr b="1" dirty="0">
              <a:solidFill>
                <a:schemeClr val="accent1">
                  <a:lumMod val="50000"/>
                </a:schemeClr>
              </a:solidFill>
              <a:latin typeface="Trebuchet MS" panose="020B0603020202020204" pitchFamily="34" charset="0"/>
              <a:ea typeface="Arial"/>
              <a:cs typeface="Arial"/>
              <a:sym typeface="Arial"/>
            </a:endParaRPr>
          </a:p>
        </p:txBody>
      </p:sp>
      <p:sp>
        <p:nvSpPr>
          <p:cNvPr id="162" name="Google Shape;162;p21"/>
          <p:cNvSpPr txBox="1"/>
          <p:nvPr/>
        </p:nvSpPr>
        <p:spPr>
          <a:xfrm>
            <a:off x="564503" y="1887514"/>
            <a:ext cx="2693700" cy="339106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dirty="0">
                <a:solidFill>
                  <a:schemeClr val="tx1"/>
                </a:solidFill>
                <a:latin typeface="Trebuchet MS" panose="020B0603020202020204" pitchFamily="34" charset="0"/>
                <a:ea typeface="Trebuchet MS"/>
                <a:cs typeface="Trebuchet MS"/>
                <a:sym typeface="Trebuchet MS"/>
              </a:rPr>
              <a:t>This is our school website where you can access information about class pages, contact </a:t>
            </a:r>
            <a:r>
              <a:rPr lang="en-GB" sz="2200" dirty="0" smtClean="0">
                <a:solidFill>
                  <a:schemeClr val="tx1"/>
                </a:solidFill>
                <a:latin typeface="Trebuchet MS" panose="020B0603020202020204" pitchFamily="34" charset="0"/>
                <a:ea typeface="Trebuchet MS"/>
                <a:cs typeface="Trebuchet MS"/>
                <a:sym typeface="Trebuchet MS"/>
              </a:rPr>
              <a:t>details, school </a:t>
            </a:r>
            <a:r>
              <a:rPr lang="en-GB" sz="2200" dirty="0">
                <a:solidFill>
                  <a:schemeClr val="tx1"/>
                </a:solidFill>
                <a:latin typeface="Trebuchet MS" panose="020B0603020202020204" pitchFamily="34" charset="0"/>
                <a:ea typeface="Trebuchet MS"/>
                <a:cs typeface="Trebuchet MS"/>
                <a:sym typeface="Trebuchet MS"/>
              </a:rPr>
              <a:t>menus, termly updates, and school events</a:t>
            </a:r>
            <a:r>
              <a:rPr lang="en-GB" sz="2200" dirty="0" smtClean="0">
                <a:solidFill>
                  <a:schemeClr val="tx1"/>
                </a:solidFill>
                <a:latin typeface="Trebuchet MS" panose="020B0603020202020204" pitchFamily="34" charset="0"/>
                <a:ea typeface="Trebuchet MS"/>
                <a:cs typeface="Trebuchet MS"/>
                <a:sym typeface="Trebuchet MS"/>
              </a:rPr>
              <a:t>.</a:t>
            </a:r>
          </a:p>
          <a:p>
            <a:pPr marL="0" lvl="0" indent="0" algn="ctr" rtl="0">
              <a:spcBef>
                <a:spcPts val="0"/>
              </a:spcBef>
              <a:spcAft>
                <a:spcPts val="0"/>
              </a:spcAft>
              <a:buNone/>
            </a:pPr>
            <a:endParaRPr lang="en-GB" sz="2200" dirty="0">
              <a:solidFill>
                <a:schemeClr val="accent1">
                  <a:lumMod val="50000"/>
                </a:schemeClr>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r>
              <a:rPr lang="en-GB" sz="2200" dirty="0" smtClean="0">
                <a:solidFill>
                  <a:schemeClr val="accent1">
                    <a:lumMod val="50000"/>
                  </a:schemeClr>
                </a:solidFill>
                <a:latin typeface="Trebuchet MS" panose="020B0603020202020204" pitchFamily="34" charset="0"/>
                <a:ea typeface="Trebuchet MS"/>
                <a:cs typeface="Trebuchet MS"/>
                <a:sym typeface="Trebuchet MS"/>
              </a:rPr>
              <a:t>Please feel free to have a browse</a:t>
            </a:r>
            <a:r>
              <a:rPr lang="en-GB" dirty="0" smtClean="0">
                <a:solidFill>
                  <a:schemeClr val="accent1">
                    <a:lumMod val="50000"/>
                  </a:schemeClr>
                </a:solidFill>
                <a:latin typeface="Trebuchet MS" panose="020B0603020202020204" pitchFamily="34" charset="0"/>
                <a:ea typeface="Trebuchet MS"/>
                <a:cs typeface="Trebuchet MS"/>
                <a:sym typeface="Trebuchet MS"/>
              </a:rPr>
              <a:t> </a:t>
            </a:r>
            <a:endParaRPr dirty="0">
              <a:solidFill>
                <a:schemeClr val="accent1">
                  <a:lumMod val="50000"/>
                </a:schemeClr>
              </a:solidFill>
              <a:latin typeface="Trebuchet MS" panose="020B0603020202020204" pitchFamily="34" charset="0"/>
              <a:ea typeface="Trebuchet MS"/>
              <a:cs typeface="Trebuchet MS"/>
              <a:sym typeface="Trebuchet MS"/>
            </a:endParaRPr>
          </a:p>
        </p:txBody>
      </p:sp>
      <p:pic>
        <p:nvPicPr>
          <p:cNvPr id="2" name="Picture 1"/>
          <p:cNvPicPr>
            <a:picLocks noChangeAspect="1"/>
          </p:cNvPicPr>
          <p:nvPr/>
        </p:nvPicPr>
        <p:blipFill rotWithShape="1">
          <a:blip r:embed="rId3"/>
          <a:srcRect l="4045" t="9565" r="1881" b="14488"/>
          <a:stretch/>
        </p:blipFill>
        <p:spPr>
          <a:xfrm>
            <a:off x="3491345" y="0"/>
            <a:ext cx="8700655" cy="6858000"/>
          </a:xfrm>
          <a:prstGeom prst="rect">
            <a:avLst/>
          </a:prstGeom>
        </p:spPr>
      </p:pic>
      <p:sp>
        <p:nvSpPr>
          <p:cNvPr id="3" name="Rectangle 2"/>
          <p:cNvSpPr/>
          <p:nvPr/>
        </p:nvSpPr>
        <p:spPr>
          <a:xfrm>
            <a:off x="331360" y="6435510"/>
            <a:ext cx="3450169" cy="307777"/>
          </a:xfrm>
          <a:prstGeom prst="rect">
            <a:avLst/>
          </a:prstGeom>
        </p:spPr>
        <p:txBody>
          <a:bodyPr wrap="square">
            <a:spAutoFit/>
          </a:bodyPr>
          <a:lstStyle/>
          <a:p>
            <a:r>
              <a:rPr lang="en-GB" dirty="0" smtClean="0"/>
              <a:t>www.woodlands.cheshire.sch.uk</a:t>
            </a:r>
            <a:endParaRPr lang="en-GB" dirty="0"/>
          </a:p>
        </p:txBody>
      </p:sp>
    </p:spTree>
    <p:extLst>
      <p:ext uri="{BB962C8B-B14F-4D97-AF65-F5344CB8AC3E}">
        <p14:creationId xmlns:p14="http://schemas.microsoft.com/office/powerpoint/2010/main" val="3229933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677334" y="609600"/>
            <a:ext cx="4337118" cy="79149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40"/>
              <a:buFont typeface="Arial"/>
              <a:buNone/>
            </a:pPr>
            <a:r>
              <a:rPr lang="en-GB" sz="3240" b="1" dirty="0">
                <a:solidFill>
                  <a:schemeClr val="tx1"/>
                </a:solidFill>
                <a:latin typeface="Arial"/>
                <a:ea typeface="Arial"/>
                <a:cs typeface="Arial"/>
                <a:sym typeface="Arial"/>
              </a:rPr>
              <a:t>Emails from parents</a:t>
            </a:r>
            <a:endParaRPr sz="3240" b="1" dirty="0">
              <a:solidFill>
                <a:schemeClr val="tx1"/>
              </a:solidFill>
              <a:latin typeface="Arial"/>
              <a:ea typeface="Arial"/>
              <a:cs typeface="Arial"/>
              <a:sym typeface="Arial"/>
            </a:endParaRPr>
          </a:p>
        </p:txBody>
      </p:sp>
      <p:pic>
        <p:nvPicPr>
          <p:cNvPr id="168" name="Google Shape;168;p22"/>
          <p:cNvPicPr preferRelativeResize="0"/>
          <p:nvPr/>
        </p:nvPicPr>
        <p:blipFill rotWithShape="1">
          <a:blip r:embed="rId3">
            <a:alphaModFix/>
          </a:blip>
          <a:srcRect l="35000" t="16230" r="35528" b="15019"/>
          <a:stretch/>
        </p:blipFill>
        <p:spPr>
          <a:xfrm>
            <a:off x="693169" y="1592832"/>
            <a:ext cx="3279583" cy="4301301"/>
          </a:xfrm>
          <a:prstGeom prst="rect">
            <a:avLst/>
          </a:prstGeom>
          <a:noFill/>
          <a:ln>
            <a:noFill/>
          </a:ln>
        </p:spPr>
      </p:pic>
      <p:pic>
        <p:nvPicPr>
          <p:cNvPr id="169" name="Google Shape;169;p22"/>
          <p:cNvPicPr preferRelativeResize="0"/>
          <p:nvPr/>
        </p:nvPicPr>
        <p:blipFill rotWithShape="1">
          <a:blip r:embed="rId4">
            <a:alphaModFix/>
          </a:blip>
          <a:srcRect l="35340" t="17641" r="37342" b="14012"/>
          <a:stretch/>
        </p:blipFill>
        <p:spPr>
          <a:xfrm>
            <a:off x="4898948" y="2771807"/>
            <a:ext cx="2261375" cy="3180945"/>
          </a:xfrm>
          <a:prstGeom prst="rect">
            <a:avLst/>
          </a:prstGeom>
          <a:noFill/>
          <a:ln>
            <a:noFill/>
          </a:ln>
        </p:spPr>
      </p:pic>
      <p:pic>
        <p:nvPicPr>
          <p:cNvPr id="170" name="Google Shape;170;p22"/>
          <p:cNvPicPr preferRelativeResize="0"/>
          <p:nvPr/>
        </p:nvPicPr>
        <p:blipFill rotWithShape="1">
          <a:blip r:embed="rId5">
            <a:alphaModFix/>
          </a:blip>
          <a:srcRect l="35226" t="15826" r="35416" b="13205"/>
          <a:stretch/>
        </p:blipFill>
        <p:spPr>
          <a:xfrm>
            <a:off x="8265247" y="2825602"/>
            <a:ext cx="2261375" cy="3073375"/>
          </a:xfrm>
          <a:prstGeom prst="rect">
            <a:avLst/>
          </a:prstGeom>
          <a:noFill/>
          <a:ln>
            <a:noFill/>
          </a:ln>
        </p:spPr>
      </p:pic>
      <p:sp>
        <p:nvSpPr>
          <p:cNvPr id="171" name="Google Shape;171;p22"/>
          <p:cNvSpPr txBox="1"/>
          <p:nvPr/>
        </p:nvSpPr>
        <p:spPr>
          <a:xfrm>
            <a:off x="5139375" y="462700"/>
            <a:ext cx="3966000" cy="19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100" dirty="0">
                <a:latin typeface="Trebuchet MS"/>
                <a:ea typeface="Trebuchet MS"/>
                <a:cs typeface="Trebuchet MS"/>
                <a:sym typeface="Trebuchet MS"/>
              </a:rPr>
              <a:t>Please feel free to send your news, pictures and achievements that you would like to share with your class teachers and friends. </a:t>
            </a:r>
            <a:endParaRPr sz="2100" dirty="0">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body" idx="1"/>
          </p:nvPr>
        </p:nvSpPr>
        <p:spPr>
          <a:xfrm>
            <a:off x="692082" y="2140876"/>
            <a:ext cx="8596800" cy="3880800"/>
          </a:xfrm>
          <a:prstGeom prst="rect">
            <a:avLst/>
          </a:prstGeom>
          <a:noFill/>
          <a:ln>
            <a:noFill/>
          </a:ln>
        </p:spPr>
        <p:txBody>
          <a:bodyPr spcFirstLastPara="1" wrap="square" lIns="91425" tIns="45700" rIns="91425" bIns="45700" anchor="t" anchorCtr="0">
            <a:noAutofit/>
          </a:bodyPr>
          <a:lstStyle/>
          <a:p>
            <a:pPr marL="342900" lvl="0" indent="-342900" algn="l" rtl="0">
              <a:lnSpc>
                <a:spcPct val="200000"/>
              </a:lnSpc>
              <a:spcBef>
                <a:spcPts val="0"/>
              </a:spcBef>
              <a:spcAft>
                <a:spcPts val="0"/>
              </a:spcAft>
              <a:buSzPts val="3200"/>
              <a:buChar char="►"/>
            </a:pPr>
            <a:r>
              <a:rPr lang="en-GB" sz="3400" u="sng" dirty="0">
                <a:solidFill>
                  <a:schemeClr val="hlink"/>
                </a:solidFill>
                <a:latin typeface="Arial"/>
                <a:ea typeface="Arial"/>
                <a:cs typeface="Arial"/>
                <a:sym typeface="Arial"/>
                <a:hlinkClick r:id="rId3"/>
              </a:rPr>
              <a:t>owls@woodlands.cheshire.sch.uk</a:t>
            </a:r>
            <a:endParaRPr sz="3400" dirty="0">
              <a:latin typeface="Arial"/>
              <a:ea typeface="Arial"/>
              <a:cs typeface="Arial"/>
              <a:sym typeface="Arial"/>
            </a:endParaRPr>
          </a:p>
          <a:p>
            <a:pPr marL="342900" lvl="0" indent="-342900" algn="l" rtl="0">
              <a:lnSpc>
                <a:spcPct val="200000"/>
              </a:lnSpc>
              <a:spcBef>
                <a:spcPts val="1000"/>
              </a:spcBef>
              <a:spcAft>
                <a:spcPts val="0"/>
              </a:spcAft>
              <a:buSzPts val="2880"/>
              <a:buChar char="►"/>
            </a:pPr>
            <a:r>
              <a:rPr lang="en-GB" sz="3400" u="sng" dirty="0">
                <a:solidFill>
                  <a:schemeClr val="hlink"/>
                </a:solidFill>
                <a:latin typeface="Arial"/>
                <a:ea typeface="Arial"/>
                <a:cs typeface="Arial"/>
                <a:sym typeface="Arial"/>
                <a:hlinkClick r:id="rId4"/>
              </a:rPr>
              <a:t>hedgehogs@woodlands.cheshire.sch.uk</a:t>
            </a:r>
            <a:endParaRPr sz="3400" dirty="0">
              <a:latin typeface="Arial"/>
              <a:ea typeface="Arial"/>
              <a:cs typeface="Arial"/>
              <a:sym typeface="Arial"/>
            </a:endParaRPr>
          </a:p>
          <a:p>
            <a:pPr marL="342900" lvl="0" indent="-342900" algn="l" rtl="0">
              <a:lnSpc>
                <a:spcPct val="200000"/>
              </a:lnSpc>
              <a:spcBef>
                <a:spcPts val="1000"/>
              </a:spcBef>
              <a:spcAft>
                <a:spcPts val="0"/>
              </a:spcAft>
              <a:buSzPts val="3200"/>
              <a:buChar char="►"/>
            </a:pPr>
            <a:r>
              <a:rPr lang="en-GB" sz="3400" u="sng" dirty="0">
                <a:solidFill>
                  <a:schemeClr val="hlink"/>
                </a:solidFill>
                <a:latin typeface="Arial"/>
                <a:ea typeface="Arial"/>
                <a:cs typeface="Arial"/>
                <a:sym typeface="Arial"/>
                <a:hlinkClick r:id="rId5"/>
              </a:rPr>
              <a:t>badgers@woodlands.cheshire.sch.uk</a:t>
            </a:r>
            <a:endParaRPr sz="3400" dirty="0">
              <a:latin typeface="Arial"/>
              <a:ea typeface="Arial"/>
              <a:cs typeface="Arial"/>
              <a:sym typeface="Arial"/>
            </a:endParaRPr>
          </a:p>
          <a:p>
            <a:pPr marL="342900" lvl="0" indent="-251459" algn="l" rtl="0">
              <a:lnSpc>
                <a:spcPct val="150000"/>
              </a:lnSpc>
              <a:spcBef>
                <a:spcPts val="1000"/>
              </a:spcBef>
              <a:spcAft>
                <a:spcPts val="0"/>
              </a:spcAft>
              <a:buSzPts val="1440"/>
              <a:buNone/>
            </a:pPr>
            <a:endParaRPr dirty="0"/>
          </a:p>
          <a:p>
            <a:pPr marL="342900" lvl="0" indent="-251459" algn="l" rtl="0">
              <a:lnSpc>
                <a:spcPct val="90000"/>
              </a:lnSpc>
              <a:spcBef>
                <a:spcPts val="1000"/>
              </a:spcBef>
              <a:spcAft>
                <a:spcPts val="0"/>
              </a:spcAft>
              <a:buSzPts val="1440"/>
              <a:buNone/>
            </a:pPr>
            <a:endParaRPr dirty="0"/>
          </a:p>
          <a:p>
            <a:pPr marL="342900" lvl="0" indent="-251459" algn="l" rtl="0">
              <a:lnSpc>
                <a:spcPct val="90000"/>
              </a:lnSpc>
              <a:spcBef>
                <a:spcPts val="1000"/>
              </a:spcBef>
              <a:spcAft>
                <a:spcPts val="0"/>
              </a:spcAft>
              <a:buSzPts val="1440"/>
              <a:buNone/>
            </a:pPr>
            <a:endParaRPr dirty="0"/>
          </a:p>
        </p:txBody>
      </p:sp>
      <p:sp>
        <p:nvSpPr>
          <p:cNvPr id="177" name="Google Shape;177;p23"/>
          <p:cNvSpPr txBox="1"/>
          <p:nvPr/>
        </p:nvSpPr>
        <p:spPr>
          <a:xfrm>
            <a:off x="692082" y="203641"/>
            <a:ext cx="8165400" cy="8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700" dirty="0">
                <a:latin typeface="Trebuchet MS"/>
                <a:ea typeface="Trebuchet MS"/>
                <a:cs typeface="Trebuchet MS"/>
                <a:sym typeface="Trebuchet MS"/>
              </a:rPr>
              <a:t>These are </a:t>
            </a:r>
            <a:r>
              <a:rPr lang="en-GB" sz="4700" dirty="0" smtClean="0">
                <a:latin typeface="Trebuchet MS"/>
                <a:ea typeface="Trebuchet MS"/>
                <a:cs typeface="Trebuchet MS"/>
                <a:sym typeface="Trebuchet MS"/>
              </a:rPr>
              <a:t>our </a:t>
            </a:r>
            <a:r>
              <a:rPr lang="en-GB" sz="4700" dirty="0">
                <a:latin typeface="Trebuchet MS"/>
                <a:ea typeface="Trebuchet MS"/>
                <a:cs typeface="Trebuchet MS"/>
                <a:sym typeface="Trebuchet MS"/>
              </a:rPr>
              <a:t>class emails </a:t>
            </a:r>
            <a:endParaRPr lang="en-GB" sz="4700" dirty="0" smtClean="0">
              <a:latin typeface="Trebuchet MS"/>
              <a:ea typeface="Trebuchet MS"/>
              <a:cs typeface="Trebuchet MS"/>
              <a:sym typeface="Trebuchet MS"/>
            </a:endParaRPr>
          </a:p>
          <a:p>
            <a:pPr marL="0" lvl="0" indent="0" algn="l" rtl="0">
              <a:spcBef>
                <a:spcPts val="0"/>
              </a:spcBef>
              <a:spcAft>
                <a:spcPts val="0"/>
              </a:spcAft>
              <a:buNone/>
            </a:pPr>
            <a:endParaRPr lang="en-GB" sz="4700" dirty="0">
              <a:latin typeface="Trebuchet MS"/>
              <a:ea typeface="Trebuchet MS"/>
              <a:cs typeface="Trebuchet MS"/>
              <a:sym typeface="Trebuchet MS"/>
            </a:endParaRPr>
          </a:p>
          <a:p>
            <a:pPr marL="0" lvl="0" indent="0" algn="l" rtl="0">
              <a:spcBef>
                <a:spcPts val="0"/>
              </a:spcBef>
              <a:spcAft>
                <a:spcPts val="0"/>
              </a:spcAft>
              <a:buNone/>
            </a:pPr>
            <a:endParaRPr sz="4700" dirty="0">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lumMod val="50000"/>
                  </a:schemeClr>
                </a:solidFill>
              </a:rPr>
              <a:t>Meet the Teachers:</a:t>
            </a:r>
            <a:endParaRPr lang="en-GB" b="1" dirty="0">
              <a:solidFill>
                <a:schemeClr val="accent1">
                  <a:lumMod val="50000"/>
                </a:schemeClr>
              </a:solidFill>
            </a:endParaRPr>
          </a:p>
        </p:txBody>
      </p:sp>
      <p:pic>
        <p:nvPicPr>
          <p:cNvPr id="1026" name="Picture 2" descr="Mrs Ahmad HEDGEHOGS"/>
          <p:cNvPicPr>
            <a:picLocks noChangeAspect="1" noChangeArrowheads="1"/>
          </p:cNvPicPr>
          <p:nvPr/>
        </p:nvPicPr>
        <p:blipFill rotWithShape="1">
          <a:blip r:embed="rId2">
            <a:extLst>
              <a:ext uri="{28A0092B-C50C-407E-A947-70E740481C1C}">
                <a14:useLocalDpi xmlns:a14="http://schemas.microsoft.com/office/drawing/2010/main" val="0"/>
              </a:ext>
            </a:extLst>
          </a:blip>
          <a:srcRect l="27127" r="28611" b="2951"/>
          <a:stretch/>
        </p:blipFill>
        <p:spPr bwMode="auto">
          <a:xfrm>
            <a:off x="102542" y="1431633"/>
            <a:ext cx="1997660" cy="22952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85" y="3814756"/>
            <a:ext cx="2420612" cy="738664"/>
          </a:xfrm>
          <a:prstGeom prst="rect">
            <a:avLst/>
          </a:prstGeom>
          <a:noFill/>
        </p:spPr>
        <p:txBody>
          <a:bodyPr wrap="square" rtlCol="0">
            <a:spAutoFit/>
          </a:bodyPr>
          <a:lstStyle/>
          <a:p>
            <a:pPr algn="ctr"/>
            <a:r>
              <a:rPr lang="en-GB" dirty="0" smtClean="0"/>
              <a:t>Mrs Ahmad</a:t>
            </a:r>
          </a:p>
          <a:p>
            <a:pPr algn="ctr"/>
            <a:r>
              <a:rPr lang="en-GB" dirty="0" smtClean="0"/>
              <a:t>EYFS Lead &amp; Hedgehogs Teacher</a:t>
            </a:r>
            <a:endParaRPr lang="en-GB" dirty="0"/>
          </a:p>
        </p:txBody>
      </p:sp>
      <p:pic>
        <p:nvPicPr>
          <p:cNvPr id="3" name="Picture 2" descr="Mrs Webster  BAD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481" y="1431633"/>
            <a:ext cx="2303247" cy="22952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oodlands.cheshire.sch.uk/uploads/56/files/Carmel%20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093" y="1380803"/>
            <a:ext cx="2176554" cy="2346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ss Rowland  FOX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3656" y="1405540"/>
            <a:ext cx="2370177" cy="23213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89958" y="3814755"/>
            <a:ext cx="2420612" cy="523220"/>
          </a:xfrm>
          <a:prstGeom prst="rect">
            <a:avLst/>
          </a:prstGeom>
          <a:noFill/>
        </p:spPr>
        <p:txBody>
          <a:bodyPr wrap="square" rtlCol="0">
            <a:spAutoFit/>
          </a:bodyPr>
          <a:lstStyle/>
          <a:p>
            <a:pPr algn="ctr"/>
            <a:r>
              <a:rPr lang="en-GB" dirty="0" smtClean="0"/>
              <a:t>Mrs Webster</a:t>
            </a:r>
          </a:p>
          <a:p>
            <a:pPr algn="ctr"/>
            <a:r>
              <a:rPr lang="en-GB" dirty="0" smtClean="0"/>
              <a:t>Badgers Teacher</a:t>
            </a:r>
            <a:endParaRPr lang="en-GB" dirty="0"/>
          </a:p>
        </p:txBody>
      </p:sp>
      <p:sp>
        <p:nvSpPr>
          <p:cNvPr id="11" name="TextBox 10"/>
          <p:cNvSpPr txBox="1"/>
          <p:nvPr/>
        </p:nvSpPr>
        <p:spPr>
          <a:xfrm>
            <a:off x="4464728" y="3814756"/>
            <a:ext cx="2420612" cy="523220"/>
          </a:xfrm>
          <a:prstGeom prst="rect">
            <a:avLst/>
          </a:prstGeom>
          <a:noFill/>
        </p:spPr>
        <p:txBody>
          <a:bodyPr wrap="square" rtlCol="0">
            <a:spAutoFit/>
          </a:bodyPr>
          <a:lstStyle/>
          <a:p>
            <a:pPr algn="ctr"/>
            <a:r>
              <a:rPr lang="en-GB" dirty="0" smtClean="0"/>
              <a:t>Mrs Donoghue</a:t>
            </a:r>
          </a:p>
          <a:p>
            <a:pPr algn="ctr"/>
            <a:r>
              <a:rPr lang="en-GB" dirty="0" smtClean="0"/>
              <a:t>Foxes Teacher</a:t>
            </a:r>
            <a:endParaRPr lang="en-GB" dirty="0"/>
          </a:p>
        </p:txBody>
      </p:sp>
      <p:sp>
        <p:nvSpPr>
          <p:cNvPr id="12" name="TextBox 11"/>
          <p:cNvSpPr txBox="1"/>
          <p:nvPr/>
        </p:nvSpPr>
        <p:spPr>
          <a:xfrm>
            <a:off x="6993656" y="3816397"/>
            <a:ext cx="2420612" cy="523220"/>
          </a:xfrm>
          <a:prstGeom prst="rect">
            <a:avLst/>
          </a:prstGeom>
          <a:noFill/>
        </p:spPr>
        <p:txBody>
          <a:bodyPr wrap="square" rtlCol="0">
            <a:spAutoFit/>
          </a:bodyPr>
          <a:lstStyle/>
          <a:p>
            <a:pPr algn="ctr"/>
            <a:r>
              <a:rPr lang="en-GB" dirty="0" smtClean="0"/>
              <a:t>Miss Rowland</a:t>
            </a:r>
          </a:p>
          <a:p>
            <a:pPr algn="ctr"/>
            <a:r>
              <a:rPr lang="en-GB" dirty="0" smtClean="0"/>
              <a:t>Foxes Teacher</a:t>
            </a:r>
            <a:endParaRPr lang="en-GB" dirty="0"/>
          </a:p>
        </p:txBody>
      </p:sp>
      <p:pic>
        <p:nvPicPr>
          <p:cNvPr id="5" name="Picture 2" descr="Mr Barnes    3PB"/>
          <p:cNvPicPr>
            <a:picLocks noChangeAspect="1" noChangeArrowheads="1"/>
          </p:cNvPicPr>
          <p:nvPr/>
        </p:nvPicPr>
        <p:blipFill rotWithShape="1">
          <a:blip r:embed="rId6">
            <a:extLst>
              <a:ext uri="{28A0092B-C50C-407E-A947-70E740481C1C}">
                <a14:useLocalDpi xmlns:a14="http://schemas.microsoft.com/office/drawing/2010/main" val="0"/>
              </a:ext>
            </a:extLst>
          </a:blip>
          <a:srcRect l="23566" r="23931"/>
          <a:stretch/>
        </p:blipFill>
        <p:spPr bwMode="auto">
          <a:xfrm>
            <a:off x="9797766" y="1415090"/>
            <a:ext cx="1743070" cy="23118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414268" y="3814755"/>
            <a:ext cx="2420612" cy="523220"/>
          </a:xfrm>
          <a:prstGeom prst="rect">
            <a:avLst/>
          </a:prstGeom>
          <a:noFill/>
        </p:spPr>
        <p:txBody>
          <a:bodyPr wrap="square" rtlCol="0">
            <a:spAutoFit/>
          </a:bodyPr>
          <a:lstStyle/>
          <a:p>
            <a:pPr algn="ctr"/>
            <a:r>
              <a:rPr lang="en-GB" dirty="0" smtClean="0"/>
              <a:t>Mr Barnes</a:t>
            </a:r>
          </a:p>
          <a:p>
            <a:pPr algn="ctr"/>
            <a:r>
              <a:rPr lang="en-GB" dirty="0" smtClean="0"/>
              <a:t>Owls Teacher</a:t>
            </a:r>
            <a:endParaRPr lang="en-GB" dirty="0"/>
          </a:p>
        </p:txBody>
      </p:sp>
    </p:spTree>
    <p:extLst>
      <p:ext uri="{BB962C8B-B14F-4D97-AF65-F5344CB8AC3E}">
        <p14:creationId xmlns:p14="http://schemas.microsoft.com/office/powerpoint/2010/main" val="3369145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4"/>
          <p:cNvPicPr preferRelativeResize="0"/>
          <p:nvPr/>
        </p:nvPicPr>
        <p:blipFill rotWithShape="1">
          <a:blip r:embed="rId3">
            <a:alphaModFix/>
          </a:blip>
          <a:srcRect l="57582" t="29033" r="12266" b="53024"/>
          <a:stretch/>
        </p:blipFill>
        <p:spPr>
          <a:xfrm>
            <a:off x="3626614" y="0"/>
            <a:ext cx="6700080" cy="2241754"/>
          </a:xfrm>
          <a:prstGeom prst="rect">
            <a:avLst/>
          </a:prstGeom>
          <a:noFill/>
          <a:ln>
            <a:noFill/>
          </a:ln>
        </p:spPr>
      </p:pic>
      <p:pic>
        <p:nvPicPr>
          <p:cNvPr id="183" name="Google Shape;183;p24"/>
          <p:cNvPicPr preferRelativeResize="0"/>
          <p:nvPr/>
        </p:nvPicPr>
        <p:blipFill rotWithShape="1">
          <a:blip r:embed="rId4">
            <a:alphaModFix/>
          </a:blip>
          <a:srcRect l="33015" t="15927" r="33114" b="13105"/>
          <a:stretch/>
        </p:blipFill>
        <p:spPr>
          <a:xfrm rot="5400000">
            <a:off x="5566925" y="1370416"/>
            <a:ext cx="3870784" cy="6082662"/>
          </a:xfrm>
          <a:prstGeom prst="rect">
            <a:avLst/>
          </a:prstGeom>
          <a:noFill/>
          <a:ln>
            <a:noFill/>
          </a:ln>
        </p:spPr>
      </p:pic>
      <p:sp>
        <p:nvSpPr>
          <p:cNvPr id="184" name="Google Shape;184;p24"/>
          <p:cNvSpPr txBox="1"/>
          <p:nvPr/>
        </p:nvSpPr>
        <p:spPr>
          <a:xfrm>
            <a:off x="555505" y="175271"/>
            <a:ext cx="2610900" cy="307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100" dirty="0">
                <a:solidFill>
                  <a:schemeClr val="tx1"/>
                </a:solidFill>
                <a:latin typeface="Trebuchet MS" panose="020B0603020202020204" pitchFamily="34" charset="0"/>
                <a:ea typeface="Trebuchet MS"/>
                <a:cs typeface="Trebuchet MS"/>
                <a:sym typeface="Trebuchet MS"/>
              </a:rPr>
              <a:t>This is a fun way to learn phonics and it is used throughout the school. If you would like to support your child further at home with their phonics skills, you can read more about this online.  </a:t>
            </a:r>
            <a:endParaRPr lang="en-GB" sz="2100" dirty="0" smtClean="0">
              <a:solidFill>
                <a:schemeClr val="tx1"/>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endParaRPr lang="en-GB" sz="2100" dirty="0" smtClean="0">
              <a:solidFill>
                <a:schemeClr val="tx1"/>
              </a:solidFill>
              <a:latin typeface="Trebuchet MS" panose="020B0603020202020204" pitchFamily="34" charset="0"/>
              <a:ea typeface="Trebuchet MS"/>
              <a:cs typeface="Trebuchet MS"/>
              <a:sym typeface="Trebuchet MS"/>
            </a:endParaRPr>
          </a:p>
          <a:p>
            <a:pPr marL="0" lvl="0" indent="0" algn="ctr" rtl="0">
              <a:spcBef>
                <a:spcPts val="0"/>
              </a:spcBef>
              <a:spcAft>
                <a:spcPts val="0"/>
              </a:spcAft>
              <a:buNone/>
            </a:pPr>
            <a:r>
              <a:rPr lang="en-GB" sz="2100" dirty="0" smtClean="0">
                <a:solidFill>
                  <a:schemeClr val="tx1"/>
                </a:solidFill>
                <a:latin typeface="Trebuchet MS" panose="020B0603020202020204" pitchFamily="34" charset="0"/>
                <a:ea typeface="Trebuchet MS"/>
                <a:cs typeface="Trebuchet MS"/>
                <a:sym typeface="Trebuchet MS"/>
              </a:rPr>
              <a:t>We will have a reading information Meeting in the Autumn term to support you and your child</a:t>
            </a:r>
            <a:endParaRPr sz="2100" dirty="0">
              <a:solidFill>
                <a:schemeClr val="tx1"/>
              </a:solidFill>
              <a:latin typeface="Trebuchet MS" panose="020B0603020202020204" pitchFamily="34" charset="0"/>
              <a:ea typeface="Trebuchet MS"/>
              <a:cs typeface="Trebuchet MS"/>
              <a:sym typeface="Trebuchet MS"/>
            </a:endParaRPr>
          </a:p>
        </p:txBody>
      </p:sp>
    </p:spTree>
    <p:extLst>
      <p:ext uri="{BB962C8B-B14F-4D97-AF65-F5344CB8AC3E}">
        <p14:creationId xmlns:p14="http://schemas.microsoft.com/office/powerpoint/2010/main" val="3855495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92D050"/>
                </a:solidFill>
              </a:rPr>
              <a:t>Important information:</a:t>
            </a:r>
            <a:endParaRPr lang="en-GB" b="1" dirty="0">
              <a:solidFill>
                <a:srgbClr val="92D050"/>
              </a:solidFill>
            </a:endParaRPr>
          </a:p>
        </p:txBody>
      </p:sp>
      <p:sp>
        <p:nvSpPr>
          <p:cNvPr id="3" name="Content Placeholder 2"/>
          <p:cNvSpPr>
            <a:spLocks noGrp="1"/>
          </p:cNvSpPr>
          <p:nvPr>
            <p:ph idx="1"/>
          </p:nvPr>
        </p:nvSpPr>
        <p:spPr>
          <a:xfrm>
            <a:off x="1103312" y="1427018"/>
            <a:ext cx="8946541" cy="4821381"/>
          </a:xfrm>
        </p:spPr>
        <p:txBody>
          <a:bodyPr>
            <a:normAutofit lnSpcReduction="10000"/>
          </a:bodyPr>
          <a:lstStyle/>
          <a:p>
            <a:r>
              <a:rPr lang="en-GB" b="1" dirty="0" smtClean="0">
                <a:solidFill>
                  <a:schemeClr val="accent1">
                    <a:lumMod val="50000"/>
                  </a:schemeClr>
                </a:solidFill>
              </a:rPr>
              <a:t>Early Years Pupil Premium </a:t>
            </a:r>
            <a:r>
              <a:rPr lang="en-GB" dirty="0" smtClean="0">
                <a:solidFill>
                  <a:schemeClr val="accent1">
                    <a:lumMod val="50000"/>
                  </a:schemeClr>
                </a:solidFill>
              </a:rPr>
              <a:t>– Is extra funding paid to school to improve outcomes for eligible children. If you are in receipt of certain benefits, your child may also be entitled to receive free school meals. To check your child’s eligibility please visit the following site and follow the links for Early Years Pupil Premium:</a:t>
            </a:r>
          </a:p>
          <a:p>
            <a:pPr marL="0" indent="0" algn="ctr">
              <a:buNone/>
            </a:pPr>
            <a:r>
              <a:rPr lang="en-GB" b="1" dirty="0" smtClean="0">
                <a:solidFill>
                  <a:schemeClr val="accent2">
                    <a:lumMod val="50000"/>
                  </a:schemeClr>
                </a:solidFill>
                <a:hlinkClick r:id="rId2"/>
              </a:rPr>
              <a:t>www.cheshirewestandchester.gov.uk/EYpupilpremium</a:t>
            </a:r>
            <a:r>
              <a:rPr lang="en-GB" b="1" dirty="0" smtClean="0">
                <a:solidFill>
                  <a:schemeClr val="accent2">
                    <a:lumMod val="50000"/>
                  </a:schemeClr>
                </a:solidFill>
              </a:rPr>
              <a:t> </a:t>
            </a:r>
          </a:p>
          <a:p>
            <a:r>
              <a:rPr lang="en-GB" b="1" dirty="0" smtClean="0">
                <a:solidFill>
                  <a:schemeClr val="accent1">
                    <a:lumMod val="50000"/>
                  </a:schemeClr>
                </a:solidFill>
              </a:rPr>
              <a:t>Attendance</a:t>
            </a:r>
            <a:r>
              <a:rPr lang="en-GB" dirty="0" smtClean="0">
                <a:solidFill>
                  <a:schemeClr val="accent1">
                    <a:lumMod val="50000"/>
                  </a:schemeClr>
                </a:solidFill>
              </a:rPr>
              <a:t> – It is imperative that your child attends school regularly and on time. Research shows that time missed from school directly impacts on learning and may cause undue stress on the child.</a:t>
            </a:r>
          </a:p>
          <a:p>
            <a:r>
              <a:rPr lang="en-GB" b="1" dirty="0" smtClean="0">
                <a:solidFill>
                  <a:schemeClr val="accent1">
                    <a:lumMod val="50000"/>
                  </a:schemeClr>
                </a:solidFill>
              </a:rPr>
              <a:t>ParentPay </a:t>
            </a:r>
            <a:r>
              <a:rPr lang="en-GB" dirty="0" smtClean="0">
                <a:solidFill>
                  <a:schemeClr val="accent1">
                    <a:lumMod val="50000"/>
                  </a:schemeClr>
                </a:solidFill>
              </a:rPr>
              <a:t>– This is our online tool used for the delivery of parent communications, permission slips, newsletters and any costs such as dinner money, trips and visits and additional Nursery fees, etc. Your child will be allocated a unique login and details will be sent via a letter following your child's start date.</a:t>
            </a:r>
          </a:p>
          <a:p>
            <a:r>
              <a:rPr lang="en-GB" b="1" dirty="0" smtClean="0">
                <a:solidFill>
                  <a:schemeClr val="accent1">
                    <a:lumMod val="50000"/>
                  </a:schemeClr>
                </a:solidFill>
              </a:rPr>
              <a:t>S4YC </a:t>
            </a:r>
            <a:r>
              <a:rPr lang="en-GB" dirty="0" smtClean="0">
                <a:solidFill>
                  <a:schemeClr val="accent1">
                    <a:lumMod val="50000"/>
                  </a:schemeClr>
                </a:solidFill>
              </a:rPr>
              <a:t>– This is a company that works closely with Woodlands and other local school offering onsite breakfast, after school and holiday clubs. </a:t>
            </a:r>
            <a:endParaRPr lang="en-GB" dirty="0">
              <a:solidFill>
                <a:schemeClr val="accent1">
                  <a:lumMod val="50000"/>
                </a:schemeClr>
              </a:solidFill>
            </a:endParaRPr>
          </a:p>
        </p:txBody>
      </p:sp>
    </p:spTree>
    <p:extLst>
      <p:ext uri="{BB962C8B-B14F-4D97-AF65-F5344CB8AC3E}">
        <p14:creationId xmlns:p14="http://schemas.microsoft.com/office/powerpoint/2010/main" val="1851257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000" b="1" dirty="0" smtClean="0">
                <a:solidFill>
                  <a:schemeClr val="accent1">
                    <a:lumMod val="50000"/>
                  </a:schemeClr>
                </a:solidFill>
              </a:rPr>
              <a:t>Covid-19</a:t>
            </a:r>
            <a:endParaRPr lang="en-GB" sz="6000" b="1" dirty="0">
              <a:solidFill>
                <a:schemeClr val="accent1">
                  <a:lumMod val="50000"/>
                </a:schemeClr>
              </a:solidFill>
            </a:endParaRPr>
          </a:p>
        </p:txBody>
      </p:sp>
      <p:sp>
        <p:nvSpPr>
          <p:cNvPr id="3" name="Content Placeholder 2"/>
          <p:cNvSpPr>
            <a:spLocks noGrp="1"/>
          </p:cNvSpPr>
          <p:nvPr>
            <p:ph idx="1"/>
          </p:nvPr>
        </p:nvSpPr>
        <p:spPr/>
        <p:txBody>
          <a:bodyPr>
            <a:noAutofit/>
          </a:bodyPr>
          <a:lstStyle/>
          <a:p>
            <a:r>
              <a:rPr lang="en-GB" sz="3200" dirty="0" smtClean="0">
                <a:solidFill>
                  <a:schemeClr val="accent2">
                    <a:lumMod val="50000"/>
                  </a:schemeClr>
                </a:solidFill>
              </a:rPr>
              <a:t>We adhere to the latest government guidelines and adjust our risk </a:t>
            </a:r>
            <a:r>
              <a:rPr lang="en-GB" sz="3200" dirty="0">
                <a:solidFill>
                  <a:schemeClr val="accent2">
                    <a:lumMod val="50000"/>
                  </a:schemeClr>
                </a:solidFill>
              </a:rPr>
              <a:t>a</a:t>
            </a:r>
            <a:r>
              <a:rPr lang="en-GB" sz="3200" dirty="0" smtClean="0">
                <a:solidFill>
                  <a:schemeClr val="accent2">
                    <a:lumMod val="50000"/>
                  </a:schemeClr>
                </a:solidFill>
              </a:rPr>
              <a:t>ssessments in accordance which can be found on our school website.</a:t>
            </a:r>
          </a:p>
          <a:p>
            <a:pPr marL="137160" indent="0">
              <a:buNone/>
            </a:pPr>
            <a:endParaRPr lang="en-GB" sz="2400" dirty="0" smtClean="0">
              <a:solidFill>
                <a:schemeClr val="accent2">
                  <a:lumMod val="50000"/>
                </a:schemeClr>
              </a:solidFill>
            </a:endParaRPr>
          </a:p>
          <a:p>
            <a:r>
              <a:rPr lang="en-GB" sz="3200" dirty="0" smtClean="0">
                <a:solidFill>
                  <a:schemeClr val="accent2">
                    <a:lumMod val="50000"/>
                  </a:schemeClr>
                </a:solidFill>
              </a:rPr>
              <a:t>You will be notified of any changes which affect school, via email/ParentPay/text message.</a:t>
            </a:r>
          </a:p>
        </p:txBody>
      </p:sp>
    </p:spTree>
    <p:extLst>
      <p:ext uri="{BB962C8B-B14F-4D97-AF65-F5344CB8AC3E}">
        <p14:creationId xmlns:p14="http://schemas.microsoft.com/office/powerpoint/2010/main" val="1631534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Picture 1"/>
          <p:cNvPicPr>
            <a:picLocks noChangeAspect="1"/>
          </p:cNvPicPr>
          <p:nvPr/>
        </p:nvPicPr>
        <p:blipFill rotWithShape="1">
          <a:blip r:embed="rId3"/>
          <a:srcRect l="35979" t="18983" r="35280" b="13666"/>
          <a:stretch/>
        </p:blipFill>
        <p:spPr>
          <a:xfrm>
            <a:off x="368489" y="272956"/>
            <a:ext cx="3739487" cy="4926841"/>
          </a:xfrm>
          <a:prstGeom prst="rect">
            <a:avLst/>
          </a:prstGeom>
        </p:spPr>
      </p:pic>
      <p:sp>
        <p:nvSpPr>
          <p:cNvPr id="5" name="TextBox 4"/>
          <p:cNvSpPr txBox="1"/>
          <p:nvPr/>
        </p:nvSpPr>
        <p:spPr>
          <a:xfrm rot="10800000" flipH="1" flipV="1">
            <a:off x="4738255" y="-84130"/>
            <a:ext cx="2313709" cy="1785104"/>
          </a:xfrm>
          <a:prstGeom prst="rect">
            <a:avLst/>
          </a:prstGeom>
          <a:noFill/>
        </p:spPr>
        <p:txBody>
          <a:bodyPr wrap="square" rtlCol="0">
            <a:spAutoFit/>
          </a:bodyPr>
          <a:lstStyle/>
          <a:p>
            <a:pPr algn="ctr"/>
            <a:endParaRPr lang="en-GB" sz="2400" dirty="0" smtClean="0">
              <a:latin typeface="Comic Sans MS" panose="030F0702030302020204" pitchFamily="66" charset="0"/>
            </a:endParaRPr>
          </a:p>
          <a:p>
            <a:pPr algn="ctr"/>
            <a:r>
              <a:rPr lang="en-GB" sz="2400" b="1" smtClean="0">
                <a:solidFill>
                  <a:srgbClr val="92D050"/>
                </a:solidFill>
                <a:latin typeface="Trebuchet MS" panose="020B0603020202020204" pitchFamily="34" charset="0"/>
              </a:rPr>
              <a:t>Outdoor learning </a:t>
            </a:r>
            <a:r>
              <a:rPr lang="en-GB" sz="2400" b="1" dirty="0" smtClean="0">
                <a:solidFill>
                  <a:srgbClr val="92D050"/>
                </a:solidFill>
                <a:latin typeface="Trebuchet MS" panose="020B0603020202020204" pitchFamily="34" charset="0"/>
              </a:rPr>
              <a:t>in Reception</a:t>
            </a:r>
          </a:p>
          <a:p>
            <a:pPr algn="ctr"/>
            <a:endParaRPr lang="en-GB" dirty="0">
              <a:latin typeface="Comic Sans MS" panose="030F0702030302020204" pitchFamily="66"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70812" y="2286941"/>
            <a:ext cx="4630554" cy="345862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202" y="1036985"/>
            <a:ext cx="3830303" cy="383030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GB" b="1" dirty="0"/>
              <a:t>We look forward to welcoming your children in </a:t>
            </a:r>
            <a:r>
              <a:rPr lang="en-GB" b="1" dirty="0" smtClean="0"/>
              <a:t>September</a:t>
            </a:r>
            <a:endParaRPr b="1" dirty="0"/>
          </a:p>
        </p:txBody>
      </p:sp>
      <p:sp>
        <p:nvSpPr>
          <p:cNvPr id="201" name="Google Shape;201;p27"/>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GB" dirty="0"/>
              <a:t>If you have any </a:t>
            </a:r>
            <a:r>
              <a:rPr lang="en-GB" dirty="0" smtClean="0"/>
              <a:t>queries, please do not hesitate to contact us. We will be more than happy to help! </a:t>
            </a:r>
          </a:p>
          <a:p>
            <a:pPr marL="0" lvl="0" indent="0" algn="ctr" rtl="0">
              <a:spcBef>
                <a:spcPts val="1000"/>
              </a:spcBef>
              <a:spcAft>
                <a:spcPts val="0"/>
              </a:spcAft>
              <a:buNone/>
            </a:pPr>
            <a:endParaRPr lang="en-GB" dirty="0" smtClean="0"/>
          </a:p>
          <a:p>
            <a:pPr marL="0" lvl="0" indent="0" algn="ctr" rtl="0">
              <a:spcBef>
                <a:spcPts val="1000"/>
              </a:spcBef>
              <a:spcAft>
                <a:spcPts val="0"/>
              </a:spcAft>
              <a:buNone/>
            </a:pPr>
            <a:r>
              <a:rPr lang="en-GB" dirty="0" smtClean="0"/>
              <a:t>To accompany this presentation </a:t>
            </a:r>
            <a:r>
              <a:rPr lang="en-GB" dirty="0"/>
              <a:t>t</a:t>
            </a:r>
            <a:r>
              <a:rPr lang="en-GB" dirty="0" smtClean="0"/>
              <a:t>he EYFS team have recorded a video for you and your child so that you can see what the learning environment looks like, to help you prepare for September. </a:t>
            </a:r>
          </a:p>
          <a:p>
            <a:pPr marL="0" lvl="0" indent="0" algn="ctr" rtl="0">
              <a:spcBef>
                <a:spcPts val="1000"/>
              </a:spcBef>
              <a:spcAft>
                <a:spcPts val="0"/>
              </a:spcAft>
              <a:buNone/>
            </a:pPr>
            <a:r>
              <a:rPr lang="en-GB" dirty="0" smtClean="0"/>
              <a:t>Please take a moment to watch the video. </a:t>
            </a:r>
            <a:r>
              <a:rPr lang="en-GB" dirty="0"/>
              <a:t>I</a:t>
            </a:r>
            <a:r>
              <a:rPr lang="en-GB" dirty="0" smtClean="0"/>
              <a:t>t can be found on our website under September 2021 on our Reception tab.</a:t>
            </a:r>
          </a:p>
          <a:p>
            <a:pPr marL="0" lvl="0" indent="0" algn="l" rtl="0">
              <a:spcBef>
                <a:spcPts val="1000"/>
              </a:spcBef>
              <a:spcAft>
                <a:spcPts val="0"/>
              </a:spcAft>
              <a:buNone/>
            </a:pPr>
            <a:r>
              <a:rPr lang="en-GB" dirty="0" smtClean="0"/>
              <a:t> </a:t>
            </a:r>
            <a:endParaRPr lang="en-GB" dirty="0"/>
          </a:p>
          <a:p>
            <a:pPr marL="0" lvl="0" indent="0" algn="ctr" rtl="0">
              <a:spcBef>
                <a:spcPts val="1000"/>
              </a:spcBef>
              <a:spcAft>
                <a:spcPts val="0"/>
              </a:spcAft>
              <a:buNone/>
            </a:pPr>
            <a:r>
              <a:rPr lang="en-GB" b="1" dirty="0" smtClean="0"/>
              <a:t>Have a lovely summer, see you all soon</a:t>
            </a:r>
            <a:r>
              <a:rPr lang="en-GB" b="1" dirty="0"/>
              <a:t>.</a:t>
            </a:r>
            <a:endParaRPr lang="en-GB" b="1" dirty="0" smtClean="0"/>
          </a:p>
          <a:p>
            <a:pPr marL="0" lvl="0" indent="0" algn="ctr" rtl="0">
              <a:spcBef>
                <a:spcPts val="1000"/>
              </a:spcBef>
              <a:spcAft>
                <a:spcPts val="0"/>
              </a:spcAft>
              <a:buNone/>
            </a:pPr>
            <a:r>
              <a:rPr lang="en-GB" b="1" dirty="0" smtClean="0"/>
              <a:t>The Early Years Team. </a:t>
            </a:r>
            <a:endParaRPr lang="en-GB"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e19858a930_0_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A4F1C"/>
              </a:buClr>
              <a:buSzPts val="4200"/>
              <a:buFont typeface="Century Gothic"/>
              <a:buNone/>
            </a:pPr>
            <a:r>
              <a:rPr lang="en-GB" b="1">
                <a:solidFill>
                  <a:srgbClr val="2A4F1C"/>
                </a:solidFill>
              </a:rPr>
              <a:t>Meet the EYFS Team:</a:t>
            </a:r>
            <a:endParaRPr b="1">
              <a:solidFill>
                <a:srgbClr val="2A4F1C"/>
              </a:solidFill>
            </a:endParaRPr>
          </a:p>
        </p:txBody>
      </p:sp>
      <p:sp>
        <p:nvSpPr>
          <p:cNvPr id="188" name="Google Shape;188;ge19858a930_0_5"/>
          <p:cNvSpPr txBox="1"/>
          <p:nvPr/>
        </p:nvSpPr>
        <p:spPr>
          <a:xfrm>
            <a:off x="19025" y="6566500"/>
            <a:ext cx="2420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a:t>
            </a:r>
            <a:r>
              <a:rPr lang="en-GB"/>
              <a:t>iss Powell</a:t>
            </a:r>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ge19858a930_0_5"/>
          <p:cNvSpPr txBox="1"/>
          <p:nvPr/>
        </p:nvSpPr>
        <p:spPr>
          <a:xfrm>
            <a:off x="4235275" y="6541502"/>
            <a:ext cx="2420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M</a:t>
            </a:r>
            <a:r>
              <a:rPr lang="en-GB" dirty="0"/>
              <a:t>rs </a:t>
            </a:r>
            <a:r>
              <a:rPr lang="en-GB" dirty="0" err="1"/>
              <a:t>Plage</a:t>
            </a:r>
            <a:endParaRPr dirty="0"/>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90" name="Google Shape;190;ge19858a930_0_5"/>
          <p:cNvSpPr txBox="1"/>
          <p:nvPr/>
        </p:nvSpPr>
        <p:spPr>
          <a:xfrm>
            <a:off x="4527475" y="3936850"/>
            <a:ext cx="18363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Mrs </a:t>
            </a:r>
            <a:r>
              <a:rPr lang="en-GB"/>
              <a:t>Griffiths</a:t>
            </a:r>
            <a:endParaRPr sz="1400" b="0" i="0" u="none" strike="noStrike" cap="none">
              <a:solidFill>
                <a:srgbClr val="000000"/>
              </a:solidFill>
              <a:latin typeface="Arial"/>
              <a:ea typeface="Arial"/>
              <a:cs typeface="Arial"/>
              <a:sym typeface="Arial"/>
            </a:endParaRPr>
          </a:p>
        </p:txBody>
      </p:sp>
      <p:sp>
        <p:nvSpPr>
          <p:cNvPr id="191" name="Google Shape;191;ge19858a930_0_5"/>
          <p:cNvSpPr txBox="1"/>
          <p:nvPr/>
        </p:nvSpPr>
        <p:spPr>
          <a:xfrm>
            <a:off x="7170116" y="3834600"/>
            <a:ext cx="242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Miss</a:t>
            </a:r>
            <a:r>
              <a:rPr lang="en-GB" dirty="0"/>
              <a:t> </a:t>
            </a:r>
            <a:r>
              <a:rPr lang="en-GB" dirty="0" err="1"/>
              <a:t>Morfoot</a:t>
            </a:r>
            <a:endParaRPr sz="1400" b="0" i="0" u="none" strike="noStrike" cap="none" dirty="0">
              <a:solidFill>
                <a:srgbClr val="000000"/>
              </a:solidFill>
              <a:latin typeface="Arial"/>
              <a:ea typeface="Arial"/>
              <a:cs typeface="Arial"/>
              <a:sym typeface="Arial"/>
            </a:endParaRPr>
          </a:p>
        </p:txBody>
      </p:sp>
      <p:sp>
        <p:nvSpPr>
          <p:cNvPr id="192" name="Google Shape;192;ge19858a930_0_5"/>
          <p:cNvSpPr txBox="1"/>
          <p:nvPr/>
        </p:nvSpPr>
        <p:spPr>
          <a:xfrm>
            <a:off x="2237529" y="6538237"/>
            <a:ext cx="242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M</a:t>
            </a:r>
            <a:r>
              <a:rPr lang="en-GB" dirty="0"/>
              <a:t>iss Wharton</a:t>
            </a:r>
            <a:endParaRPr sz="1400" b="0" i="0" u="none" strike="noStrike" cap="none" dirty="0">
              <a:solidFill>
                <a:srgbClr val="000000"/>
              </a:solidFill>
              <a:latin typeface="Arial"/>
              <a:ea typeface="Arial"/>
              <a:cs typeface="Arial"/>
              <a:sym typeface="Arial"/>
            </a:endParaRPr>
          </a:p>
        </p:txBody>
      </p:sp>
      <p:pic>
        <p:nvPicPr>
          <p:cNvPr id="193" name="Google Shape;193;ge19858a930_0_5"/>
          <p:cNvPicPr preferRelativeResize="0"/>
          <p:nvPr/>
        </p:nvPicPr>
        <p:blipFill>
          <a:blip r:embed="rId3">
            <a:alphaModFix/>
          </a:blip>
          <a:stretch>
            <a:fillRect/>
          </a:stretch>
        </p:blipFill>
        <p:spPr>
          <a:xfrm>
            <a:off x="449665" y="4351255"/>
            <a:ext cx="1757702" cy="2215245"/>
          </a:xfrm>
          <a:prstGeom prst="rect">
            <a:avLst/>
          </a:prstGeom>
          <a:noFill/>
          <a:ln>
            <a:noFill/>
          </a:ln>
        </p:spPr>
      </p:pic>
      <p:pic>
        <p:nvPicPr>
          <p:cNvPr id="194" name="Google Shape;194;ge19858a930_0_5"/>
          <p:cNvPicPr preferRelativeResize="0"/>
          <p:nvPr/>
        </p:nvPicPr>
        <p:blipFill>
          <a:blip r:embed="rId4">
            <a:alphaModFix/>
          </a:blip>
          <a:stretch>
            <a:fillRect/>
          </a:stretch>
        </p:blipFill>
        <p:spPr>
          <a:xfrm>
            <a:off x="4658229" y="4281569"/>
            <a:ext cx="1836399" cy="2215250"/>
          </a:xfrm>
          <a:prstGeom prst="rect">
            <a:avLst/>
          </a:prstGeom>
          <a:noFill/>
          <a:ln>
            <a:noFill/>
          </a:ln>
        </p:spPr>
      </p:pic>
      <p:pic>
        <p:nvPicPr>
          <p:cNvPr id="195" name="Google Shape;195;ge19858a930_0_5"/>
          <p:cNvPicPr preferRelativeResize="0"/>
          <p:nvPr/>
        </p:nvPicPr>
        <p:blipFill>
          <a:blip r:embed="rId5">
            <a:alphaModFix/>
          </a:blip>
          <a:stretch>
            <a:fillRect/>
          </a:stretch>
        </p:blipFill>
        <p:spPr>
          <a:xfrm>
            <a:off x="4527475" y="1614999"/>
            <a:ext cx="1836399" cy="2215250"/>
          </a:xfrm>
          <a:prstGeom prst="rect">
            <a:avLst/>
          </a:prstGeom>
          <a:noFill/>
          <a:ln>
            <a:noFill/>
          </a:ln>
        </p:spPr>
      </p:pic>
      <p:sp>
        <p:nvSpPr>
          <p:cNvPr id="196" name="Google Shape;196;ge19858a930_0_5"/>
          <p:cNvSpPr txBox="1"/>
          <p:nvPr/>
        </p:nvSpPr>
        <p:spPr>
          <a:xfrm>
            <a:off x="6655975" y="6550200"/>
            <a:ext cx="242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M</a:t>
            </a:r>
            <a:r>
              <a:rPr lang="en-GB" dirty="0"/>
              <a:t>rs Thompson</a:t>
            </a:r>
            <a:endParaRPr sz="1400" b="0" i="0" u="none" strike="noStrike" cap="none" dirty="0">
              <a:solidFill>
                <a:srgbClr val="000000"/>
              </a:solidFill>
              <a:latin typeface="Arial"/>
              <a:ea typeface="Arial"/>
              <a:cs typeface="Arial"/>
              <a:sym typeface="Arial"/>
            </a:endParaRPr>
          </a:p>
        </p:txBody>
      </p:sp>
      <p:sp>
        <p:nvSpPr>
          <p:cNvPr id="197" name="Google Shape;197;ge19858a930_0_5"/>
          <p:cNvSpPr txBox="1"/>
          <p:nvPr/>
        </p:nvSpPr>
        <p:spPr>
          <a:xfrm>
            <a:off x="1601527" y="3936850"/>
            <a:ext cx="1631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Miss </a:t>
            </a:r>
            <a:r>
              <a:rPr lang="en-GB"/>
              <a:t>Clay</a:t>
            </a:r>
            <a:endParaRPr sz="1400" b="0" i="0" u="none" strike="noStrike" cap="none">
              <a:solidFill>
                <a:srgbClr val="000000"/>
              </a:solidFill>
              <a:latin typeface="Arial"/>
              <a:ea typeface="Arial"/>
              <a:cs typeface="Arial"/>
              <a:sym typeface="Arial"/>
            </a:endParaRPr>
          </a:p>
        </p:txBody>
      </p:sp>
      <p:pic>
        <p:nvPicPr>
          <p:cNvPr id="198" name="Google Shape;198;ge19858a930_0_5"/>
          <p:cNvPicPr preferRelativeResize="0"/>
          <p:nvPr/>
        </p:nvPicPr>
        <p:blipFill>
          <a:blip r:embed="rId6">
            <a:alphaModFix/>
          </a:blip>
          <a:stretch>
            <a:fillRect/>
          </a:stretch>
        </p:blipFill>
        <p:spPr>
          <a:xfrm>
            <a:off x="1343150" y="1439763"/>
            <a:ext cx="1985151" cy="2390476"/>
          </a:xfrm>
          <a:prstGeom prst="rect">
            <a:avLst/>
          </a:prstGeom>
          <a:noFill/>
          <a:ln>
            <a:noFill/>
          </a:ln>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26262" b="19596"/>
          <a:stretch/>
        </p:blipFill>
        <p:spPr>
          <a:xfrm>
            <a:off x="2499517" y="4311066"/>
            <a:ext cx="1868151" cy="2189018"/>
          </a:xfrm>
          <a:prstGeom prst="rect">
            <a:avLst/>
          </a:prstGeom>
        </p:spPr>
      </p:pic>
      <p:pic>
        <p:nvPicPr>
          <p:cNvPr id="3" name="Picture 2"/>
          <p:cNvPicPr>
            <a:picLocks noChangeAspect="1"/>
          </p:cNvPicPr>
          <p:nvPr/>
        </p:nvPicPr>
        <p:blipFill rotWithShape="1">
          <a:blip r:embed="rId8"/>
          <a:srcRect l="78963" t="33428" r="8472" b="35890"/>
          <a:stretch/>
        </p:blipFill>
        <p:spPr>
          <a:xfrm>
            <a:off x="7563048" y="1581464"/>
            <a:ext cx="1634837" cy="224443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787727" y="4515591"/>
            <a:ext cx="2329610" cy="1747207"/>
          </a:xfrm>
          <a:prstGeom prst="rect">
            <a:avLst/>
          </a:prstGeom>
        </p:spPr>
      </p:pic>
    </p:spTree>
    <p:extLst>
      <p:ext uri="{BB962C8B-B14F-4D97-AF65-F5344CB8AC3E}">
        <p14:creationId xmlns:p14="http://schemas.microsoft.com/office/powerpoint/2010/main" val="2036783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accent1">
                    <a:lumMod val="50000"/>
                  </a:schemeClr>
                </a:solidFill>
              </a:rPr>
              <a:t>Meet Gus, our school dog:</a:t>
            </a:r>
            <a:endParaRPr lang="en-GB" b="1" dirty="0">
              <a:solidFill>
                <a:schemeClr val="accent1">
                  <a:lumMod val="50000"/>
                </a:scheme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6919" y="1416965"/>
            <a:ext cx="3429117" cy="5039253"/>
          </a:xfrm>
        </p:spPr>
      </p:pic>
      <p:sp>
        <p:nvSpPr>
          <p:cNvPr id="8" name="Oval Callout 7"/>
          <p:cNvSpPr/>
          <p:nvPr/>
        </p:nvSpPr>
        <p:spPr>
          <a:xfrm rot="795041">
            <a:off x="6827433" y="3064786"/>
            <a:ext cx="5178915" cy="2179895"/>
          </a:xfrm>
          <a:prstGeom prst="wedgeEllipseCallout">
            <a:avLst>
              <a:gd name="adj1" fmla="val -58969"/>
              <a:gd name="adj2" fmla="val 51014"/>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rot="884104">
            <a:off x="7560783" y="3473421"/>
            <a:ext cx="3945116" cy="1569660"/>
          </a:xfrm>
          <a:prstGeom prst="rect">
            <a:avLst/>
          </a:prstGeom>
          <a:noFill/>
        </p:spPr>
        <p:txBody>
          <a:bodyPr wrap="square" rtlCol="0">
            <a:spAutoFit/>
          </a:bodyPr>
          <a:lstStyle/>
          <a:p>
            <a:r>
              <a:rPr lang="en-GB" sz="2400" b="1" dirty="0" smtClean="0">
                <a:latin typeface="Trebuchet MS" panose="020B0603020202020204" pitchFamily="34" charset="0"/>
              </a:rPr>
              <a:t>Hello, my name is Gus and I am Woodlands school dog. I can’t wait to meet you!</a:t>
            </a:r>
            <a:endParaRPr lang="en-GB" sz="2400" b="1" dirty="0">
              <a:latin typeface="Trebuchet MS" panose="020B0603020202020204" pitchFamily="34" charset="0"/>
            </a:endParaRPr>
          </a:p>
        </p:txBody>
      </p:sp>
    </p:spTree>
    <p:extLst>
      <p:ext uri="{BB962C8B-B14F-4D97-AF65-F5344CB8AC3E}">
        <p14:creationId xmlns:p14="http://schemas.microsoft.com/office/powerpoint/2010/main" val="2590379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5" name="TextBox 4"/>
          <p:cNvSpPr txBox="1"/>
          <p:nvPr/>
        </p:nvSpPr>
        <p:spPr>
          <a:xfrm>
            <a:off x="3772579" y="263263"/>
            <a:ext cx="3332149" cy="2185214"/>
          </a:xfrm>
          <a:prstGeom prst="rect">
            <a:avLst/>
          </a:prstGeom>
          <a:noFill/>
        </p:spPr>
        <p:txBody>
          <a:bodyPr wrap="square" rtlCol="0">
            <a:spAutoFit/>
          </a:bodyPr>
          <a:lstStyle/>
          <a:p>
            <a:endParaRPr lang="en-GB" dirty="0"/>
          </a:p>
          <a:p>
            <a:pPr algn="ctr"/>
            <a:r>
              <a:rPr lang="en-GB" sz="2000" dirty="0" smtClean="0">
                <a:latin typeface="Trebuchet MS" panose="020B0603020202020204" pitchFamily="34" charset="0"/>
              </a:rPr>
              <a:t>At Woodlands the children thrive upon having broad and balanced learning experiences. </a:t>
            </a:r>
          </a:p>
          <a:p>
            <a:endParaRPr lang="en-GB" dirty="0">
              <a:latin typeface="Trebuchet MS" panose="020B0603020202020204" pitchFamily="34" charset="0"/>
            </a:endParaRPr>
          </a:p>
          <a:p>
            <a:endParaRPr lang="en-GB" dirty="0" smtClean="0"/>
          </a:p>
          <a:p>
            <a:endParaRPr lang="en-GB" dirty="0"/>
          </a:p>
        </p:txBody>
      </p:sp>
      <p:sp>
        <p:nvSpPr>
          <p:cNvPr id="6" name="TextBox 5"/>
          <p:cNvSpPr txBox="1"/>
          <p:nvPr/>
        </p:nvSpPr>
        <p:spPr>
          <a:xfrm rot="1639778">
            <a:off x="40936" y="4641202"/>
            <a:ext cx="3398518" cy="2262158"/>
          </a:xfrm>
          <a:prstGeom prst="rect">
            <a:avLst/>
          </a:prstGeom>
          <a:noFill/>
        </p:spPr>
        <p:txBody>
          <a:bodyPr wrap="square" rtlCol="0">
            <a:spAutoFit/>
          </a:bodyPr>
          <a:lstStyle/>
          <a:p>
            <a:endParaRPr lang="en-GB" dirty="0"/>
          </a:p>
          <a:p>
            <a:pPr algn="ctr"/>
            <a:r>
              <a:rPr lang="en-GB" sz="1700" dirty="0" smtClean="0">
                <a:latin typeface="Trebuchet MS" panose="020B0603020202020204" pitchFamily="34" charset="0"/>
              </a:rPr>
              <a:t>At Woodlands we are passionate about teaching life skills such as team </a:t>
            </a:r>
            <a:r>
              <a:rPr lang="en-GB" sz="1700" dirty="0">
                <a:latin typeface="Trebuchet MS" panose="020B0603020202020204" pitchFamily="34" charset="0"/>
              </a:rPr>
              <a:t>w</a:t>
            </a:r>
            <a:r>
              <a:rPr lang="en-GB" sz="1700" dirty="0" smtClean="0">
                <a:latin typeface="Trebuchet MS" panose="020B0603020202020204" pitchFamily="34" charset="0"/>
              </a:rPr>
              <a:t>ork, resilience and celebrating </a:t>
            </a:r>
            <a:r>
              <a:rPr lang="en-GB" sz="1700" dirty="0">
                <a:latin typeface="Trebuchet MS" panose="020B0603020202020204" pitchFamily="34" charset="0"/>
              </a:rPr>
              <a:t>d</a:t>
            </a:r>
            <a:r>
              <a:rPr lang="en-GB" sz="1700" dirty="0" smtClean="0">
                <a:latin typeface="Trebuchet MS" panose="020B0603020202020204" pitchFamily="34" charset="0"/>
              </a:rPr>
              <a:t>iversity in our community and the wider </a:t>
            </a:r>
            <a:r>
              <a:rPr lang="en-GB" sz="1700" dirty="0">
                <a:latin typeface="Trebuchet MS" panose="020B0603020202020204" pitchFamily="34" charset="0"/>
              </a:rPr>
              <a:t>w</a:t>
            </a:r>
            <a:r>
              <a:rPr lang="en-GB" sz="1700" dirty="0" smtClean="0">
                <a:latin typeface="Trebuchet MS" panose="020B0603020202020204" pitchFamily="34" charset="0"/>
              </a:rPr>
              <a:t>orld.  </a:t>
            </a:r>
          </a:p>
          <a:p>
            <a:endParaRPr lang="en-GB" dirty="0"/>
          </a:p>
          <a:p>
            <a:endParaRPr lang="en-GB" dirty="0" smtClean="0"/>
          </a:p>
          <a:p>
            <a:endParaRPr lang="en-GB" dirty="0"/>
          </a:p>
        </p:txBody>
      </p:sp>
      <p:sp>
        <p:nvSpPr>
          <p:cNvPr id="7" name="TextBox 6"/>
          <p:cNvSpPr txBox="1"/>
          <p:nvPr/>
        </p:nvSpPr>
        <p:spPr>
          <a:xfrm rot="20124062">
            <a:off x="7089754" y="4387773"/>
            <a:ext cx="3332149" cy="2062103"/>
          </a:xfrm>
          <a:prstGeom prst="rect">
            <a:avLst/>
          </a:prstGeom>
          <a:noFill/>
        </p:spPr>
        <p:txBody>
          <a:bodyPr wrap="square" rtlCol="0">
            <a:spAutoFit/>
          </a:bodyPr>
          <a:lstStyle/>
          <a:p>
            <a:endParaRPr lang="en-GB" dirty="0"/>
          </a:p>
          <a:p>
            <a:pPr algn="ctr"/>
            <a:r>
              <a:rPr lang="en-GB" sz="1700" dirty="0" smtClean="0">
                <a:latin typeface="Trebuchet MS" panose="020B0603020202020204" pitchFamily="34" charset="0"/>
              </a:rPr>
              <a:t>At Woodlands we promote positive behaviour through encouraging children to be ‘Ready, Respectful and Safe!’</a:t>
            </a:r>
          </a:p>
          <a:p>
            <a:endParaRPr lang="en-GB" dirty="0"/>
          </a:p>
          <a:p>
            <a:endParaRPr lang="en-GB" dirty="0" smtClean="0"/>
          </a:p>
          <a:p>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75183" y="2751336"/>
            <a:ext cx="4110316" cy="307005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38751" y="849803"/>
            <a:ext cx="3698956" cy="27628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3385" y="749481"/>
            <a:ext cx="3813812" cy="284858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6000" b="1" dirty="0" smtClean="0"/>
              <a:t>Making Contact</a:t>
            </a:r>
            <a:endParaRPr lang="en-GB" sz="6000" b="1" dirty="0"/>
          </a:p>
        </p:txBody>
      </p:sp>
      <p:sp>
        <p:nvSpPr>
          <p:cNvPr id="3" name="Text Placeholder 2"/>
          <p:cNvSpPr>
            <a:spLocks noGrp="1"/>
          </p:cNvSpPr>
          <p:nvPr>
            <p:ph type="body" idx="1"/>
          </p:nvPr>
        </p:nvSpPr>
        <p:spPr>
          <a:xfrm>
            <a:off x="46875" y="1759527"/>
            <a:ext cx="9227127" cy="4752109"/>
          </a:xfrm>
        </p:spPr>
        <p:txBody>
          <a:bodyPr/>
          <a:lstStyle/>
          <a:p>
            <a:pPr marL="137160" indent="0" algn="ctr">
              <a:buNone/>
            </a:pPr>
            <a:r>
              <a:rPr lang="en-GB" sz="2400" dirty="0" smtClean="0"/>
              <a:t>If your child is new to Woodlands, you will be invited to join a virtual meeting held via Google Meet. You will be emailed a link with a date and time by 11.06.21 for the Google Meet to take place over the course of the following two </a:t>
            </a:r>
            <a:r>
              <a:rPr lang="en-GB" sz="2400" dirty="0"/>
              <a:t>weeks. This is an opportunity for you to ask any questions or share any concerns, medical information, toileting issues or anything else you would like to inform us about. This will help us to plan how to best support your </a:t>
            </a:r>
            <a:r>
              <a:rPr lang="en-GB" sz="2400" dirty="0" smtClean="0"/>
              <a:t>child when they join our school community. </a:t>
            </a:r>
            <a:endParaRPr lang="en-GB" sz="2400" dirty="0"/>
          </a:p>
          <a:p>
            <a:pPr marL="137160" indent="0" algn="ctr">
              <a:buNone/>
            </a:pPr>
            <a:r>
              <a:rPr lang="en-GB" sz="2400" dirty="0" smtClean="0"/>
              <a:t> For those children that are currently attending our Nursery you will be contacted by phone between Monday 14</a:t>
            </a:r>
            <a:r>
              <a:rPr lang="en-GB" sz="2400" baseline="30000" dirty="0" smtClean="0"/>
              <a:t>th</a:t>
            </a:r>
            <a:r>
              <a:rPr lang="en-GB" sz="2400" dirty="0" smtClean="0"/>
              <a:t> June to Friday 25</a:t>
            </a:r>
            <a:r>
              <a:rPr lang="en-GB" sz="2400" baseline="30000" dirty="0" smtClean="0"/>
              <a:t>th</a:t>
            </a:r>
            <a:r>
              <a:rPr lang="en-GB" sz="2400" dirty="0" smtClean="0"/>
              <a:t> June. </a:t>
            </a:r>
            <a:endParaRPr lang="en-GB" sz="2400" dirty="0"/>
          </a:p>
        </p:txBody>
      </p:sp>
    </p:spTree>
    <p:extLst>
      <p:ext uri="{BB962C8B-B14F-4D97-AF65-F5344CB8AC3E}">
        <p14:creationId xmlns:p14="http://schemas.microsoft.com/office/powerpoint/2010/main" val="1426442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Which class will my child be in?</a:t>
            </a:r>
            <a:endParaRPr lang="en-GB" b="1" dirty="0"/>
          </a:p>
        </p:txBody>
      </p:sp>
      <p:sp>
        <p:nvSpPr>
          <p:cNvPr id="3" name="Text Placeholder 2"/>
          <p:cNvSpPr>
            <a:spLocks noGrp="1"/>
          </p:cNvSpPr>
          <p:nvPr>
            <p:ph type="body" idx="1"/>
          </p:nvPr>
        </p:nvSpPr>
        <p:spPr>
          <a:xfrm>
            <a:off x="497224" y="1384735"/>
            <a:ext cx="8596668" cy="3880773"/>
          </a:xfrm>
        </p:spPr>
        <p:txBody>
          <a:bodyPr/>
          <a:lstStyle/>
          <a:p>
            <a:r>
              <a:rPr lang="en-GB" sz="2000" dirty="0" smtClean="0"/>
              <a:t>At this moment the children have not been put into classes.</a:t>
            </a:r>
          </a:p>
          <a:p>
            <a:r>
              <a:rPr lang="en-GB" sz="2000" dirty="0" smtClean="0"/>
              <a:t>We will do this after we have contacted </a:t>
            </a:r>
            <a:r>
              <a:rPr lang="en-GB" sz="2000" dirty="0"/>
              <a:t>their current </a:t>
            </a:r>
            <a:r>
              <a:rPr lang="en-GB" sz="2000" dirty="0" smtClean="0"/>
              <a:t>nurseries and had the Google meet/phone calls with parents where we will establish key facts and information about your child. We will also discuss any current friendship groups that may be beneficial to your child’s transition. </a:t>
            </a:r>
          </a:p>
          <a:p>
            <a:r>
              <a:rPr lang="en-GB" sz="2000" dirty="0" smtClean="0"/>
              <a:t>We </a:t>
            </a:r>
            <a:r>
              <a:rPr lang="en-GB" sz="2000" dirty="0"/>
              <a:t>have </a:t>
            </a:r>
            <a:r>
              <a:rPr lang="en-GB" sz="2000" dirty="0" smtClean="0"/>
              <a:t>three reception classes </a:t>
            </a:r>
            <a:r>
              <a:rPr lang="en-GB" sz="2000" dirty="0"/>
              <a:t>at </a:t>
            </a:r>
            <a:r>
              <a:rPr lang="en-GB" sz="2000" dirty="0" smtClean="0"/>
              <a:t>Woodlands: </a:t>
            </a:r>
            <a:r>
              <a:rPr lang="en-GB" sz="2000" dirty="0"/>
              <a:t>one is mixed with </a:t>
            </a:r>
            <a:r>
              <a:rPr lang="en-GB" sz="2000" dirty="0" smtClean="0"/>
              <a:t>Nursery </a:t>
            </a:r>
            <a:r>
              <a:rPr lang="en-GB" sz="2000" dirty="0"/>
              <a:t>children and the </a:t>
            </a:r>
            <a:r>
              <a:rPr lang="en-GB" sz="2000" dirty="0" smtClean="0"/>
              <a:t>other two are Reception </a:t>
            </a:r>
            <a:r>
              <a:rPr lang="en-GB" sz="2000" dirty="0"/>
              <a:t>children only.</a:t>
            </a:r>
          </a:p>
          <a:p>
            <a:r>
              <a:rPr lang="en-GB" sz="2000" dirty="0" smtClean="0"/>
              <a:t>Reception </a:t>
            </a:r>
            <a:r>
              <a:rPr lang="en-GB" sz="2000" dirty="0"/>
              <a:t>children in </a:t>
            </a:r>
            <a:r>
              <a:rPr lang="en-GB" sz="2000" dirty="0" smtClean="0"/>
              <a:t>all 3 </a:t>
            </a:r>
            <a:r>
              <a:rPr lang="en-GB" sz="2000" dirty="0"/>
              <a:t>classes will access the same learning opportunities</a:t>
            </a:r>
            <a:r>
              <a:rPr lang="en-GB" sz="2000" dirty="0" smtClean="0"/>
              <a:t>.</a:t>
            </a:r>
            <a:endParaRPr lang="en-GB" sz="2000" dirty="0"/>
          </a:p>
          <a:p>
            <a:r>
              <a:rPr lang="en-GB" sz="2000" dirty="0" smtClean="0"/>
              <a:t>You </a:t>
            </a:r>
            <a:r>
              <a:rPr lang="en-GB" sz="2000" dirty="0"/>
              <a:t>will receive an email </a:t>
            </a:r>
            <a:r>
              <a:rPr lang="en-GB" sz="2000" dirty="0" smtClean="0"/>
              <a:t>informing you of which class your child will be in by 2</a:t>
            </a:r>
            <a:r>
              <a:rPr lang="en-GB" sz="2000" baseline="30000" dirty="0" smtClean="0"/>
              <a:t>nd</a:t>
            </a:r>
            <a:r>
              <a:rPr lang="en-GB" sz="2000" dirty="0" smtClean="0"/>
              <a:t> July. </a:t>
            </a:r>
            <a:endParaRPr lang="en-GB" sz="2000" dirty="0"/>
          </a:p>
        </p:txBody>
      </p:sp>
    </p:spTree>
    <p:extLst>
      <p:ext uri="{BB962C8B-B14F-4D97-AF65-F5344CB8AC3E}">
        <p14:creationId xmlns:p14="http://schemas.microsoft.com/office/powerpoint/2010/main" val="2409030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479225" y="609600"/>
            <a:ext cx="96675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GB" b="1" dirty="0">
                <a:latin typeface="Trebuchet MS" panose="020B0603020202020204" pitchFamily="34" charset="0"/>
                <a:ea typeface="Arial"/>
                <a:cs typeface="Arial"/>
                <a:sym typeface="Arial"/>
              </a:rPr>
              <a:t>A day in the life of a </a:t>
            </a:r>
            <a:r>
              <a:rPr lang="en-GB" b="1" dirty="0" smtClean="0">
                <a:latin typeface="Trebuchet MS" panose="020B0603020202020204" pitchFamily="34" charset="0"/>
                <a:ea typeface="Arial"/>
                <a:cs typeface="Arial"/>
                <a:sym typeface="Arial"/>
              </a:rPr>
              <a:t>Reception </a:t>
            </a:r>
            <a:r>
              <a:rPr lang="en-GB" b="1" dirty="0">
                <a:latin typeface="Trebuchet MS" panose="020B0603020202020204" pitchFamily="34" charset="0"/>
                <a:ea typeface="Arial"/>
                <a:cs typeface="Arial"/>
                <a:sym typeface="Arial"/>
              </a:rPr>
              <a:t>child</a:t>
            </a:r>
            <a:endParaRPr b="1" dirty="0">
              <a:latin typeface="Trebuchet MS" panose="020B0603020202020204" pitchFamily="34" charset="0"/>
              <a:ea typeface="Arial"/>
              <a:cs typeface="Arial"/>
              <a:sym typeface="Arial"/>
            </a:endParaRPr>
          </a:p>
        </p:txBody>
      </p:sp>
      <p:sp>
        <p:nvSpPr>
          <p:cNvPr id="155" name="Google Shape;155;p20"/>
          <p:cNvSpPr txBox="1">
            <a:spLocks noGrp="1"/>
          </p:cNvSpPr>
          <p:nvPr>
            <p:ph type="body" idx="1"/>
          </p:nvPr>
        </p:nvSpPr>
        <p:spPr>
          <a:xfrm>
            <a:off x="594199" y="1547290"/>
            <a:ext cx="8596800" cy="4714964"/>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1920"/>
            </a:pPr>
            <a:r>
              <a:rPr lang="en-GB" sz="2400" dirty="0" smtClean="0">
                <a:latin typeface="Trebuchet MS" panose="020B0603020202020204" pitchFamily="34" charset="0"/>
                <a:ea typeface="Arial"/>
                <a:cs typeface="Arial"/>
                <a:sym typeface="Arial"/>
              </a:rPr>
              <a:t>Start times to be confirmed - </a:t>
            </a:r>
            <a:r>
              <a:rPr lang="en-GB" sz="2400" dirty="0">
                <a:latin typeface="Trebuchet MS" panose="020B0603020202020204" pitchFamily="34" charset="0"/>
                <a:ea typeface="Arial"/>
                <a:cs typeface="Arial"/>
                <a:sym typeface="Arial"/>
              </a:rPr>
              <a:t>C</a:t>
            </a:r>
            <a:r>
              <a:rPr lang="en-GB" sz="2400" dirty="0" smtClean="0">
                <a:latin typeface="Trebuchet MS" panose="020B0603020202020204" pitchFamily="34" charset="0"/>
                <a:ea typeface="Arial"/>
                <a:cs typeface="Arial"/>
                <a:sym typeface="Arial"/>
              </a:rPr>
              <a:t>lass </a:t>
            </a:r>
            <a:r>
              <a:rPr lang="en-GB" sz="2400" dirty="0">
                <a:latin typeface="Trebuchet MS" panose="020B0603020202020204" pitchFamily="34" charset="0"/>
                <a:ea typeface="Arial"/>
                <a:cs typeface="Arial"/>
                <a:sym typeface="Arial"/>
              </a:rPr>
              <a:t>doors open </a:t>
            </a:r>
            <a:r>
              <a:rPr lang="en-GB" sz="2400" dirty="0" smtClean="0">
                <a:latin typeface="Trebuchet MS" panose="020B0603020202020204" pitchFamily="34" charset="0"/>
                <a:ea typeface="Arial"/>
                <a:cs typeface="Arial"/>
                <a:sym typeface="Arial"/>
              </a:rPr>
              <a:t>/settling in time </a:t>
            </a:r>
            <a:endParaRPr sz="2400" dirty="0">
              <a:latin typeface="Trebuchet MS" panose="020B0603020202020204" pitchFamily="34" charset="0"/>
              <a:ea typeface="Arial"/>
              <a:cs typeface="Arial"/>
              <a:sym typeface="Arial"/>
            </a:endParaRPr>
          </a:p>
          <a:p>
            <a:pPr marL="342900" lvl="0" indent="-37338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9:00am </a:t>
            </a:r>
            <a:r>
              <a:rPr lang="en-GB" sz="2400" dirty="0" smtClean="0">
                <a:latin typeface="Trebuchet MS" panose="020B0603020202020204" pitchFamily="34" charset="0"/>
                <a:ea typeface="Arial"/>
                <a:cs typeface="Arial"/>
                <a:sym typeface="Arial"/>
              </a:rPr>
              <a:t> Learning </a:t>
            </a:r>
            <a:r>
              <a:rPr lang="en-GB" sz="2400" dirty="0">
                <a:latin typeface="Trebuchet MS" panose="020B0603020202020204" pitchFamily="34" charset="0"/>
                <a:ea typeface="Arial"/>
                <a:cs typeface="Arial"/>
                <a:sym typeface="Arial"/>
              </a:rPr>
              <a:t>input </a:t>
            </a:r>
            <a:endParaRPr sz="2400" dirty="0">
              <a:latin typeface="Trebuchet MS" panose="020B0603020202020204" pitchFamily="34" charset="0"/>
              <a:ea typeface="Arial"/>
              <a:cs typeface="Arial"/>
              <a:sym typeface="Arial"/>
            </a:endParaRPr>
          </a:p>
          <a:p>
            <a:pPr marL="342900" lvl="0" indent="-37338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Teacher led focused activities and continuous provision </a:t>
            </a:r>
            <a:endParaRPr sz="2400" dirty="0">
              <a:latin typeface="Trebuchet MS" panose="020B0603020202020204" pitchFamily="34" charset="0"/>
              <a:ea typeface="Arial"/>
              <a:cs typeface="Arial"/>
              <a:sym typeface="Arial"/>
            </a:endParaRPr>
          </a:p>
          <a:p>
            <a:pPr marL="342900" lvl="0" indent="-37338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Snack time</a:t>
            </a:r>
            <a:endParaRPr sz="2400" dirty="0">
              <a:latin typeface="Trebuchet MS" panose="020B0603020202020204" pitchFamily="34" charset="0"/>
              <a:ea typeface="Arial"/>
              <a:cs typeface="Arial"/>
              <a:sym typeface="Arial"/>
            </a:endParaRPr>
          </a:p>
          <a:p>
            <a:pPr marL="342900" lvl="0" indent="-37338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Phonics </a:t>
            </a:r>
            <a:endParaRPr sz="2400" dirty="0">
              <a:latin typeface="Trebuchet MS" panose="020B0603020202020204" pitchFamily="34" charset="0"/>
              <a:ea typeface="Arial"/>
              <a:cs typeface="Arial"/>
              <a:sym typeface="Arial"/>
            </a:endParaRPr>
          </a:p>
          <a:p>
            <a:pPr marL="342900" lvl="0" indent="-37338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Circle time to share news </a:t>
            </a:r>
            <a:endParaRPr sz="2400" dirty="0">
              <a:latin typeface="Trebuchet MS" panose="020B0603020202020204" pitchFamily="34" charset="0"/>
              <a:ea typeface="Arial"/>
              <a:cs typeface="Arial"/>
              <a:sym typeface="Arial"/>
            </a:endParaRPr>
          </a:p>
          <a:p>
            <a:pPr marL="342900" indent="-373380">
              <a:lnSpc>
                <a:spcPct val="90000"/>
              </a:lnSpc>
              <a:spcBef>
                <a:spcPts val="0"/>
              </a:spcBef>
              <a:buSzPts val="2400"/>
              <a:buFont typeface="Arial"/>
              <a:buChar char="►"/>
            </a:pPr>
            <a:r>
              <a:rPr lang="en-GB" sz="2400" dirty="0" smtClean="0">
                <a:latin typeface="Trebuchet MS" panose="020B0603020202020204" pitchFamily="34" charset="0"/>
                <a:ea typeface="Arial"/>
                <a:cs typeface="Arial"/>
                <a:sym typeface="Arial"/>
              </a:rPr>
              <a:t>Lunch</a:t>
            </a:r>
          </a:p>
          <a:p>
            <a:pPr marL="342900" lvl="0" indent="-373380" algn="l" rtl="0">
              <a:lnSpc>
                <a:spcPct val="90000"/>
              </a:lnSpc>
              <a:spcBef>
                <a:spcPts val="0"/>
              </a:spcBef>
              <a:spcAft>
                <a:spcPts val="0"/>
              </a:spcAft>
              <a:buSzPts val="2400"/>
              <a:buFont typeface="Arial"/>
              <a:buChar char="►"/>
            </a:pPr>
            <a:r>
              <a:rPr lang="en-GB" sz="2400" dirty="0" smtClean="0">
                <a:latin typeface="Trebuchet MS" panose="020B0603020202020204" pitchFamily="34" charset="0"/>
                <a:ea typeface="Arial"/>
                <a:cs typeface="Arial"/>
                <a:sym typeface="Arial"/>
              </a:rPr>
              <a:t>Learning </a:t>
            </a:r>
            <a:r>
              <a:rPr lang="en-GB" sz="2400" dirty="0">
                <a:latin typeface="Trebuchet MS" panose="020B0603020202020204" pitchFamily="34" charset="0"/>
                <a:ea typeface="Arial"/>
                <a:cs typeface="Arial"/>
                <a:sym typeface="Arial"/>
              </a:rPr>
              <a:t>input </a:t>
            </a:r>
            <a:endParaRPr sz="2400" dirty="0">
              <a:latin typeface="Trebuchet MS" panose="020B0603020202020204" pitchFamily="34" charset="0"/>
              <a:ea typeface="Arial"/>
              <a:cs typeface="Arial"/>
              <a:sym typeface="Arial"/>
            </a:endParaRPr>
          </a:p>
          <a:p>
            <a:pPr marL="342900" lvl="0" indent="-40386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Teacher led focused activities and continuous provision</a:t>
            </a:r>
            <a:endParaRPr sz="2400" dirty="0">
              <a:latin typeface="Trebuchet MS" panose="020B0603020202020204" pitchFamily="34" charset="0"/>
              <a:ea typeface="Arial"/>
              <a:cs typeface="Arial"/>
              <a:sym typeface="Arial"/>
            </a:endParaRPr>
          </a:p>
          <a:p>
            <a:pPr marL="342900" lvl="0" indent="-40386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Story / rhyme time </a:t>
            </a:r>
            <a:endParaRPr sz="2400" dirty="0">
              <a:latin typeface="Trebuchet MS" panose="020B0603020202020204" pitchFamily="34" charset="0"/>
              <a:ea typeface="Arial"/>
              <a:cs typeface="Arial"/>
              <a:sym typeface="Arial"/>
            </a:endParaRPr>
          </a:p>
          <a:p>
            <a:pPr marL="342900" lvl="0" indent="-40386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H</a:t>
            </a:r>
            <a:r>
              <a:rPr lang="en-GB" sz="2400" dirty="0" smtClean="0">
                <a:latin typeface="Trebuchet MS" panose="020B0603020202020204" pitchFamily="34" charset="0"/>
                <a:ea typeface="Arial"/>
                <a:cs typeface="Arial"/>
                <a:sym typeface="Arial"/>
              </a:rPr>
              <a:t>ome time to be confirmed </a:t>
            </a:r>
            <a:endParaRPr sz="2400" dirty="0">
              <a:latin typeface="Trebuchet MS" panose="020B0603020202020204" pitchFamily="34" charset="0"/>
              <a:ea typeface="Arial"/>
              <a:cs typeface="Arial"/>
              <a:sym typeface="Arial"/>
            </a:endParaRPr>
          </a:p>
          <a:p>
            <a:pPr marL="342900" lvl="0" indent="-403860" algn="l" rtl="0">
              <a:lnSpc>
                <a:spcPct val="90000"/>
              </a:lnSpc>
              <a:spcBef>
                <a:spcPts val="0"/>
              </a:spcBef>
              <a:spcAft>
                <a:spcPts val="0"/>
              </a:spcAft>
              <a:buSzPts val="2400"/>
              <a:buFont typeface="Arial"/>
              <a:buChar char="►"/>
            </a:pPr>
            <a:r>
              <a:rPr lang="en-GB" sz="2400" dirty="0">
                <a:latin typeface="Trebuchet MS" panose="020B0603020202020204" pitchFamily="34" charset="0"/>
                <a:ea typeface="Arial"/>
                <a:cs typeface="Arial"/>
                <a:sym typeface="Arial"/>
              </a:rPr>
              <a:t>Pick up / drop off will be from your child’s classroom door</a:t>
            </a:r>
            <a:endParaRPr sz="2400" dirty="0">
              <a:latin typeface="Trebuchet MS" panose="020B0603020202020204" pitchFamily="34" charset="0"/>
              <a:ea typeface="Arial"/>
              <a:cs typeface="Arial"/>
              <a:sym typeface="Arial"/>
            </a:endParaRPr>
          </a:p>
          <a:p>
            <a:pPr marL="0" lvl="0" indent="0" algn="l" rtl="0">
              <a:lnSpc>
                <a:spcPct val="90000"/>
              </a:lnSpc>
              <a:spcBef>
                <a:spcPts val="0"/>
              </a:spcBef>
              <a:spcAft>
                <a:spcPts val="0"/>
              </a:spcAft>
              <a:buNone/>
            </a:pPr>
            <a:endParaRPr sz="2400" dirty="0">
              <a:latin typeface="Arial"/>
              <a:ea typeface="Arial"/>
              <a:cs typeface="Arial"/>
              <a:sym typeface="Arial"/>
            </a:endParaRPr>
          </a:p>
        </p:txBody>
      </p:sp>
    </p:spTree>
    <p:extLst>
      <p:ext uri="{BB962C8B-B14F-4D97-AF65-F5344CB8AC3E}">
        <p14:creationId xmlns:p14="http://schemas.microsoft.com/office/powerpoint/2010/main" val="734988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86464"/>
            <a:ext cx="9404723" cy="1400530"/>
          </a:xfrm>
        </p:spPr>
        <p:txBody>
          <a:bodyPr/>
          <a:lstStyle/>
          <a:p>
            <a:pPr algn="ctr"/>
            <a:r>
              <a:rPr lang="en-GB" b="1" dirty="0" smtClean="0">
                <a:solidFill>
                  <a:srgbClr val="92D050"/>
                </a:solidFill>
              </a:rPr>
              <a:t>New Statutory EYFS Curriculum:</a:t>
            </a:r>
            <a:r>
              <a:rPr lang="en-GB" b="1" dirty="0">
                <a:solidFill>
                  <a:srgbClr val="92D050"/>
                </a:solidFill>
              </a:rPr>
              <a:t/>
            </a:r>
            <a:br>
              <a:rPr lang="en-GB" b="1" dirty="0">
                <a:solidFill>
                  <a:srgbClr val="92D050"/>
                </a:solidFill>
              </a:rPr>
            </a:br>
            <a:r>
              <a:rPr lang="en-GB" b="1" dirty="0" smtClean="0">
                <a:solidFill>
                  <a:schemeClr val="accent1">
                    <a:lumMod val="50000"/>
                  </a:schemeClr>
                </a:solidFill>
              </a:rPr>
              <a:t/>
            </a:r>
            <a:br>
              <a:rPr lang="en-GB" b="1" dirty="0" smtClean="0">
                <a:solidFill>
                  <a:schemeClr val="accent1">
                    <a:lumMod val="50000"/>
                  </a:schemeClr>
                </a:solidFill>
              </a:rPr>
            </a:br>
            <a:r>
              <a:rPr lang="en-GB" sz="2400" b="1" dirty="0" smtClean="0">
                <a:solidFill>
                  <a:schemeClr val="tx1"/>
                </a:solidFill>
              </a:rPr>
              <a:t>There are two main objectives behind the changes that come into effect from September 2021:</a:t>
            </a:r>
            <a:endParaRPr lang="en-GB" sz="2400" b="1" dirty="0">
              <a:solidFill>
                <a:schemeClr val="tx1"/>
              </a:solidFill>
            </a:endParaRPr>
          </a:p>
        </p:txBody>
      </p:sp>
      <p:sp>
        <p:nvSpPr>
          <p:cNvPr id="3" name="Content Placeholder 2"/>
          <p:cNvSpPr>
            <a:spLocks noGrp="1"/>
          </p:cNvSpPr>
          <p:nvPr>
            <p:ph idx="1"/>
          </p:nvPr>
        </p:nvSpPr>
        <p:spPr>
          <a:xfrm>
            <a:off x="318654" y="3022735"/>
            <a:ext cx="11540837" cy="2394391"/>
          </a:xfrm>
        </p:spPr>
        <p:txBody>
          <a:bodyPr/>
          <a:lstStyle/>
          <a:p>
            <a:pPr marL="0" indent="0">
              <a:lnSpc>
                <a:spcPct val="200000"/>
              </a:lnSpc>
              <a:buNone/>
            </a:pPr>
            <a:r>
              <a:rPr lang="en-GB" b="1" dirty="0" smtClean="0">
                <a:solidFill>
                  <a:schemeClr val="accent1">
                    <a:lumMod val="50000"/>
                  </a:schemeClr>
                </a:solidFill>
              </a:rPr>
              <a:t>1. </a:t>
            </a:r>
            <a:r>
              <a:rPr lang="en-GB" b="1" dirty="0" smtClean="0">
                <a:solidFill>
                  <a:schemeClr val="tx1"/>
                </a:solidFill>
              </a:rPr>
              <a:t>To </a:t>
            </a:r>
            <a:r>
              <a:rPr lang="en-GB" b="1" dirty="0">
                <a:solidFill>
                  <a:schemeClr val="tx1"/>
                </a:solidFill>
              </a:rPr>
              <a:t>improve outcomes for all </a:t>
            </a:r>
            <a:r>
              <a:rPr lang="en-GB" b="1" dirty="0" smtClean="0">
                <a:solidFill>
                  <a:schemeClr val="tx1"/>
                </a:solidFill>
              </a:rPr>
              <a:t>children, particularly </a:t>
            </a:r>
            <a:r>
              <a:rPr lang="en-GB" b="1" dirty="0">
                <a:solidFill>
                  <a:schemeClr val="tx1"/>
                </a:solidFill>
              </a:rPr>
              <a:t>in language and </a:t>
            </a:r>
            <a:r>
              <a:rPr lang="en-GB" b="1" dirty="0" smtClean="0">
                <a:solidFill>
                  <a:schemeClr val="tx1"/>
                </a:solidFill>
              </a:rPr>
              <a:t>literacy</a:t>
            </a:r>
          </a:p>
          <a:p>
            <a:pPr marL="0" indent="0">
              <a:lnSpc>
                <a:spcPct val="200000"/>
              </a:lnSpc>
              <a:buNone/>
            </a:pPr>
            <a:endParaRPr lang="en-GB" b="1" dirty="0">
              <a:solidFill>
                <a:schemeClr val="tx1"/>
              </a:solidFill>
            </a:endParaRPr>
          </a:p>
          <a:p>
            <a:pPr marL="0" indent="0">
              <a:lnSpc>
                <a:spcPct val="200000"/>
              </a:lnSpc>
              <a:buNone/>
            </a:pPr>
            <a:r>
              <a:rPr lang="en-GB" b="1" dirty="0" smtClean="0">
                <a:solidFill>
                  <a:schemeClr val="tx1"/>
                </a:solidFill>
              </a:rPr>
              <a:t>2</a:t>
            </a:r>
            <a:r>
              <a:rPr lang="en-GB" b="1" dirty="0">
                <a:solidFill>
                  <a:schemeClr val="tx1"/>
                </a:solidFill>
              </a:rPr>
              <a:t>. To reduce teacher/practitioner workload </a:t>
            </a:r>
            <a:r>
              <a:rPr lang="en-GB" b="1" dirty="0" smtClean="0">
                <a:solidFill>
                  <a:schemeClr val="tx1"/>
                </a:solidFill>
              </a:rPr>
              <a:t>so there can be more </a:t>
            </a:r>
            <a:r>
              <a:rPr lang="en-GB" b="1" dirty="0">
                <a:solidFill>
                  <a:schemeClr val="tx1"/>
                </a:solidFill>
              </a:rPr>
              <a:t>time interacting with </a:t>
            </a:r>
            <a:r>
              <a:rPr lang="en-GB" b="1" dirty="0" smtClean="0">
                <a:solidFill>
                  <a:schemeClr val="tx1"/>
                </a:solidFill>
              </a:rPr>
              <a:t>the children</a:t>
            </a:r>
            <a:r>
              <a:rPr lang="en-GB" b="1" dirty="0" smtClean="0">
                <a:solidFill>
                  <a:schemeClr val="accent1">
                    <a:lumMod val="50000"/>
                  </a:schemeClr>
                </a:solidFill>
              </a:rPr>
              <a:t>.</a:t>
            </a:r>
            <a:endParaRPr lang="en-GB" b="1" dirty="0">
              <a:solidFill>
                <a:schemeClr val="accent1">
                  <a:lumMod val="50000"/>
                </a:schemeClr>
              </a:solidFill>
            </a:endParaRPr>
          </a:p>
          <a:p>
            <a:endParaRPr lang="en-GB" dirty="0"/>
          </a:p>
        </p:txBody>
      </p:sp>
    </p:spTree>
    <p:extLst>
      <p:ext uri="{BB962C8B-B14F-4D97-AF65-F5344CB8AC3E}">
        <p14:creationId xmlns:p14="http://schemas.microsoft.com/office/powerpoint/2010/main" val="82527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TotalTime>
  <Words>1548</Words>
  <Application>Microsoft Office PowerPoint</Application>
  <PresentationFormat>Widescreen</PresentationFormat>
  <Paragraphs>150</Paragraphs>
  <Slides>24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Century Gothic</vt:lpstr>
      <vt:lpstr>Comic Sans MS</vt:lpstr>
      <vt:lpstr>Noto Sans Symbols</vt:lpstr>
      <vt:lpstr>Trebuchet MS</vt:lpstr>
      <vt:lpstr>Facet</vt:lpstr>
      <vt:lpstr>PowerPoint Presentation</vt:lpstr>
      <vt:lpstr>Meet the Teachers:</vt:lpstr>
      <vt:lpstr>Meet the EYFS Team:</vt:lpstr>
      <vt:lpstr>Meet Gus, our school dog:</vt:lpstr>
      <vt:lpstr>PowerPoint Presentation</vt:lpstr>
      <vt:lpstr>Making Contact</vt:lpstr>
      <vt:lpstr>Which class will my child be in?</vt:lpstr>
      <vt:lpstr>A day in the life of a Reception child</vt:lpstr>
      <vt:lpstr>New Statutory EYFS Curriculum:  There are two main objectives behind the changes that come into effect from September 2021:</vt:lpstr>
      <vt:lpstr>7 Areas of Learning in EYFS</vt:lpstr>
      <vt:lpstr>The areas of learning are further broken down into:</vt:lpstr>
      <vt:lpstr>BASELINE ASSESSMENT</vt:lpstr>
      <vt:lpstr>Tapestry:</vt:lpstr>
      <vt:lpstr>School uniform and other belongings </vt:lpstr>
      <vt:lpstr>When will my child start school?</vt:lpstr>
      <vt:lpstr>School lunches</vt:lpstr>
      <vt:lpstr>Our school  website</vt:lpstr>
      <vt:lpstr>Emails from parents</vt:lpstr>
      <vt:lpstr>PowerPoint Presentation</vt:lpstr>
      <vt:lpstr>PowerPoint Presentation</vt:lpstr>
      <vt:lpstr>Important information:</vt:lpstr>
      <vt:lpstr>Covid-19</vt:lpstr>
      <vt:lpstr>PowerPoint Presentation</vt:lpstr>
      <vt:lpstr>We look forward to welcoming your children in September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Sioned Edwards</dc:creator>
  <cp:lastModifiedBy>S Liversey</cp:lastModifiedBy>
  <cp:revision>59</cp:revision>
  <dcterms:modified xsi:type="dcterms:W3CDTF">2021-07-09T13:08:47Z</dcterms:modified>
</cp:coreProperties>
</file>