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50" r:id="rId4"/>
    <p:sldMasterId id="2147483719" r:id="rId5"/>
    <p:sldMasterId id="2147483702" r:id="rId6"/>
    <p:sldMasterId id="2147483704" r:id="rId7"/>
  </p:sldMasterIdLst>
  <p:notesMasterIdLst>
    <p:notesMasterId r:id="rId28"/>
  </p:notesMasterIdLst>
  <p:sldIdLst>
    <p:sldId id="457" r:id="rId8"/>
    <p:sldId id="448" r:id="rId9"/>
    <p:sldId id="455" r:id="rId10"/>
    <p:sldId id="420" r:id="rId11"/>
    <p:sldId id="421" r:id="rId12"/>
    <p:sldId id="419" r:id="rId13"/>
    <p:sldId id="341" r:id="rId14"/>
    <p:sldId id="390" r:id="rId15"/>
    <p:sldId id="459" r:id="rId16"/>
    <p:sldId id="434" r:id="rId17"/>
    <p:sldId id="413" r:id="rId18"/>
    <p:sldId id="380" r:id="rId19"/>
    <p:sldId id="442" r:id="rId20"/>
    <p:sldId id="460" r:id="rId21"/>
    <p:sldId id="440" r:id="rId22"/>
    <p:sldId id="461" r:id="rId23"/>
    <p:sldId id="432" r:id="rId24"/>
    <p:sldId id="422" r:id="rId25"/>
    <p:sldId id="429" r:id="rId26"/>
    <p:sldId id="310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Raby" initials="CR" lastIdx="5" clrIdx="0">
    <p:extLst>
      <p:ext uri="{19B8F6BF-5375-455C-9EA6-DF929625EA0E}">
        <p15:presenceInfo xmlns:p15="http://schemas.microsoft.com/office/powerpoint/2012/main" userId="3ce8dd4a77e46e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51" autoAdjust="0"/>
    <p:restoredTop sz="77351"/>
  </p:normalViewPr>
  <p:slideViewPr>
    <p:cSldViewPr>
      <p:cViewPr varScale="1">
        <p:scale>
          <a:sx n="57" d="100"/>
          <a:sy n="57" d="100"/>
        </p:scale>
        <p:origin x="20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93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71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42653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99818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3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52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269180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445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94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8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39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97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53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2206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044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61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81167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64539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96949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0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0808-5329-3A4B-BC95-FF75E1EE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lacinia </a:t>
            </a:r>
            <a:r>
              <a:rPr lang="en-US" dirty="0" err="1"/>
              <a:t>efficitur</a:t>
            </a:r>
            <a:r>
              <a:rPr lang="en-US" dirty="0"/>
              <a:t>. Ut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dictum </a:t>
            </a:r>
            <a:r>
              <a:rPr lang="en-US" dirty="0" err="1"/>
              <a:t>urna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tempus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lacinia </a:t>
            </a:r>
            <a:r>
              <a:rPr lang="en-US" dirty="0" err="1"/>
              <a:t>efficitur</a:t>
            </a:r>
            <a:r>
              <a:rPr lang="en-US" dirty="0"/>
              <a:t>. Ut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dictum </a:t>
            </a:r>
            <a:r>
              <a:rPr lang="en-US" dirty="0" err="1"/>
              <a:t>urna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tempus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50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7" r:id="rId6"/>
    <p:sldLayoutId id="214748371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10" Type="http://schemas.openxmlformats.org/officeDocument/2006/relationships/image" Target="../../word/media/image2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DvOuc7cWXxc" TargetMode="External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L5YUCPyC5I?feature=oembed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AEEAEB-E0DF-A449-A551-5E1B666117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12E026-EBF9-F244-AF94-27B3DBD213F8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bg1"/>
                </a:solidFill>
              </a:rPr>
              <a:t>Phonics</a:t>
            </a:r>
          </a:p>
        </p:txBody>
      </p:sp>
      <p:pic>
        <p:nvPicPr>
          <p:cNvPr id="4" name="Graphic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="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6cid="http://schemas.microsoft.com/office/word/2016/wordml/cid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r:embed="rId10"/>
              </a:ext>
            </a:extLst>
          </a:blip>
          <a:stretch>
            <a:fillRect/>
          </a:stretch>
        </p:blipFill>
        <p:spPr>
          <a:xfrm>
            <a:off x="10704512" y="1700808"/>
            <a:ext cx="1224136" cy="11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732A3-851D-D049-AD06-5F1AF59A6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64904"/>
            <a:ext cx="4176464" cy="3744416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Say the word.</a:t>
            </a:r>
          </a:p>
          <a:p>
            <a:r>
              <a:rPr lang="en-US" sz="3200" dirty="0">
                <a:solidFill>
                  <a:schemeClr val="tx1"/>
                </a:solidFill>
              </a:rPr>
              <a:t>Segment the sounds.</a:t>
            </a:r>
          </a:p>
          <a:p>
            <a:r>
              <a:rPr lang="en-US" sz="3200" dirty="0">
                <a:solidFill>
                  <a:schemeClr val="tx1"/>
                </a:solidFill>
              </a:rPr>
              <a:t>Count the sounds.</a:t>
            </a:r>
          </a:p>
          <a:p>
            <a:r>
              <a:rPr lang="en-US" sz="3200" dirty="0">
                <a:solidFill>
                  <a:schemeClr val="tx1"/>
                </a:solidFill>
              </a:rPr>
              <a:t>Write them down.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A671A-2241-5149-A2E4-B0A940F1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Spelling</a:t>
            </a:r>
          </a:p>
        </p:txBody>
      </p:sp>
      <p:pic>
        <p:nvPicPr>
          <p:cNvPr id="5" name="Picture 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70A18597-D3C0-654D-A58C-597972A3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253" y="1801214"/>
            <a:ext cx="6741316" cy="4490459"/>
          </a:xfrm>
          <a:prstGeom prst="roundRect">
            <a:avLst>
              <a:gd name="adj" fmla="val 3608"/>
            </a:avLst>
          </a:prstGeom>
        </p:spPr>
      </p:pic>
    </p:spTree>
    <p:extLst>
      <p:ext uri="{BB962C8B-B14F-4D97-AF65-F5344CB8AC3E}">
        <p14:creationId xmlns:p14="http://schemas.microsoft.com/office/powerpoint/2010/main" val="9969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51040A-DED0-A14E-B28C-624AD9D53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56242"/>
            <a:ext cx="5616624" cy="3393038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Reading practice sessions are: </a:t>
            </a:r>
          </a:p>
          <a:p>
            <a:r>
              <a:rPr lang="en-GB" dirty="0">
                <a:solidFill>
                  <a:schemeClr val="tx1"/>
                </a:solidFill>
              </a:rPr>
              <a:t>timetabled three times a week </a:t>
            </a:r>
          </a:p>
          <a:p>
            <a:r>
              <a:rPr lang="en-GB" dirty="0">
                <a:solidFill>
                  <a:schemeClr val="tx1"/>
                </a:solidFill>
              </a:rPr>
              <a:t>taught by a trained teacher/teaching assistant</a:t>
            </a:r>
          </a:p>
          <a:p>
            <a:r>
              <a:rPr lang="en-GB" dirty="0">
                <a:solidFill>
                  <a:schemeClr val="tx1"/>
                </a:solidFill>
              </a:rPr>
              <a:t>taught in small groups.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6CCD5B-D6D2-5041-8332-77F5BAF0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teach reading in books?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147FC-1694-9447-A316-7C4CB62A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717880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7C3C28-D01B-D74A-94F9-1B7CEC78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4166152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0F2AB-F254-3144-A68D-A0290C5B4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955" y="2556242"/>
            <a:ext cx="2504138" cy="3085098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286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699B1BC-E66A-8E40-B1ED-E79D03D2F8BC}"/>
              </a:ext>
            </a:extLst>
          </p:cNvPr>
          <p:cNvSpPr txBox="1">
            <a:spLocks/>
          </p:cNvSpPr>
          <p:nvPr/>
        </p:nvSpPr>
        <p:spPr>
          <a:xfrm>
            <a:off x="263352" y="332656"/>
            <a:ext cx="9937104" cy="1152128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9pPr>
          </a:lstStyle>
          <a:p>
            <a:endParaRPr lang="en-US" dirty="0"/>
          </a:p>
        </p:txBody>
      </p:sp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ACEDA292-F7DD-6A4A-B156-4DBE2EFF8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50" y="2086205"/>
            <a:ext cx="4348233" cy="3816423"/>
          </a:xfrm>
          <a:prstGeom prst="roundRect">
            <a:avLst>
              <a:gd name="adj" fmla="val 3343"/>
            </a:avLst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81A8C2-E3D2-5A46-8FC1-D043DCBC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8064896" cy="1152128"/>
          </a:xfrm>
        </p:spPr>
        <p:txBody>
          <a:bodyPr/>
          <a:lstStyle/>
          <a:p>
            <a:r>
              <a:rPr lang="en-US" dirty="0"/>
              <a:t>We use assessment to match your child the right level of book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C6E763-81F8-0149-844B-F8C29823E5E5}"/>
              </a:ext>
            </a:extLst>
          </p:cNvPr>
          <p:cNvCxnSpPr/>
          <p:nvPr/>
        </p:nvCxnSpPr>
        <p:spPr>
          <a:xfrm>
            <a:off x="5447928" y="4064263"/>
            <a:ext cx="936104" cy="0"/>
          </a:xfrm>
          <a:prstGeom prst="straightConnector1">
            <a:avLst/>
          </a:prstGeom>
          <a:ln w="47625"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F30DC56-E8C1-D645-98C1-6E00FC34C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37" y="2132856"/>
            <a:ext cx="2795209" cy="2638677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EA57A-E6D7-224E-8818-48078F7E7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312" y="2739334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803DF-37BD-0746-AD9F-AB2ECF12F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582" y="3253987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27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ild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D6DFDD0E-EB92-DD41-92A6-796144DC90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1984" y="1968267"/>
            <a:ext cx="5760639" cy="3909005"/>
          </a:xfrm>
          <a:prstGeom prst="roundRect">
            <a:avLst>
              <a:gd name="adj" fmla="val 4317"/>
            </a:avLst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31C409-33E5-0C4B-8076-B55700B80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328592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</a:rPr>
              <a:t>This means that your child should: 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Know all the sounds and tricky words in their phonics book well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Read many of the words by silent blending (in their head) – their reading will be automatic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Only need to stop and sound out about 5% of the words by the time they bring the book home – but they should be able to do this on their own.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77FC48-7961-9849-B44F-999E708DB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n-US" sz="3600" dirty="0"/>
              <a:t>Reading a book at the right level</a:t>
            </a:r>
          </a:p>
        </p:txBody>
      </p:sp>
    </p:spTree>
    <p:extLst>
      <p:ext uri="{BB962C8B-B14F-4D97-AF65-F5344CB8AC3E}">
        <p14:creationId xmlns:p14="http://schemas.microsoft.com/office/powerpoint/2010/main" val="199997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4AC40-E2B1-BC49-BFC1-AB1227E350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005F6-CA72-7F49-9FE7-38E6A45AA721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bg1"/>
                </a:solidFill>
              </a:rPr>
              <a:t>Reading at home</a:t>
            </a:r>
          </a:p>
        </p:txBody>
      </p:sp>
    </p:spTree>
    <p:extLst>
      <p:ext uri="{BB962C8B-B14F-4D97-AF65-F5344CB8AC3E}">
        <p14:creationId xmlns:p14="http://schemas.microsoft.com/office/powerpoint/2010/main" val="20355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ED8210-885A-174D-BE35-D51386DEE9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039943"/>
            <a:ext cx="6336704" cy="439248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</a:rPr>
              <a:t>Reading a book and chatting had a positive impact a year later on children’s ability to…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understand words and sentences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use a wide range of vocabulary 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develop listening comprehension skills.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The amount of books children were exposed to by age 6 was a positive predictor of their reading ability two years later.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1341B6-FC05-0C46-9C0D-7547DDDC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7632848" cy="1152128"/>
          </a:xfrm>
        </p:spPr>
        <p:txBody>
          <a:bodyPr/>
          <a:lstStyle/>
          <a:p>
            <a:r>
              <a:rPr lang="en-US" dirty="0"/>
              <a:t>The most important thing you can do is read with your child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E7C68-BDBB-E140-8D8B-B0BB4B7FFB6D}"/>
              </a:ext>
            </a:extLst>
          </p:cNvPr>
          <p:cNvSpPr txBox="1"/>
          <p:nvPr/>
        </p:nvSpPr>
        <p:spPr>
          <a:xfrm>
            <a:off x="479376" y="6124654"/>
            <a:ext cx="9770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Parental involvement in the development of children’s reading skills:  A five-year longitudinal study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(2002)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Senechal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M. and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Lefvre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J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1A9DE-555E-D447-B11E-7281FAC2B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8"/>
          <a:stretch/>
        </p:blipFill>
        <p:spPr>
          <a:xfrm>
            <a:off x="7320136" y="1818287"/>
            <a:ext cx="4392488" cy="3909005"/>
          </a:xfrm>
          <a:prstGeom prst="roundRect">
            <a:avLst>
              <a:gd name="adj" fmla="val 5225"/>
            </a:avLst>
          </a:prstGeom>
        </p:spPr>
      </p:pic>
    </p:spTree>
    <p:extLst>
      <p:ext uri="{BB962C8B-B14F-4D97-AF65-F5344CB8AC3E}">
        <p14:creationId xmlns:p14="http://schemas.microsoft.com/office/powerpoint/2010/main" val="40238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9D9F07-F2DA-894B-8DF2-76A12817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3" y="2662727"/>
            <a:ext cx="2983849" cy="2828689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0AA75-D178-2746-8F53-7C171FD3B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044" y="2274730"/>
            <a:ext cx="2902472" cy="3604683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C7683-39CB-9745-BD8A-F78647576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786" y="1367385"/>
            <a:ext cx="7950429" cy="52502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2C5322-C816-CC44-B38C-334FC281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 going home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4A86D-1242-B34F-88C8-5D9AC660725C}"/>
              </a:ext>
            </a:extLst>
          </p:cNvPr>
          <p:cNvSpPr/>
          <p:nvPr/>
        </p:nvSpPr>
        <p:spPr>
          <a:xfrm>
            <a:off x="4055354" y="4293096"/>
            <a:ext cx="4248472" cy="1130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E41A3-E515-0E45-9C26-69C32364A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64" y="4077072"/>
            <a:ext cx="1519299" cy="151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B8F0E-C77E-A945-9CD7-8CD7211A9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289" y="4415005"/>
            <a:ext cx="886258" cy="8862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99E4BB-5C61-4B4C-A3A5-D722BF994851}"/>
              </a:ext>
            </a:extLst>
          </p:cNvPr>
          <p:cNvGrpSpPr/>
          <p:nvPr/>
        </p:nvGrpSpPr>
        <p:grpSpPr>
          <a:xfrm>
            <a:off x="5678049" y="3361635"/>
            <a:ext cx="835902" cy="835902"/>
            <a:chOff x="4871864" y="3573016"/>
            <a:chExt cx="720080" cy="7200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FFDC9F-CC4E-8844-8B62-E2112841D1D0}"/>
                </a:ext>
              </a:extLst>
            </p:cNvPr>
            <p:cNvSpPr/>
            <p:nvPr/>
          </p:nvSpPr>
          <p:spPr>
            <a:xfrm>
              <a:off x="5159896" y="3573016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0A4BF-327F-E947-866B-30FAEA6A0D8A}"/>
                </a:ext>
              </a:extLst>
            </p:cNvPr>
            <p:cNvSpPr/>
            <p:nvPr/>
          </p:nvSpPr>
          <p:spPr>
            <a:xfrm rot="16200000">
              <a:off x="5159896" y="3569865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653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C54C73-597C-A44C-AEB0-5A299579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204864"/>
            <a:ext cx="3117864" cy="2968207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398AD0-3875-B94F-A90E-046466F6C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44416"/>
            <a:ext cx="5854168" cy="376490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Your child should be able to read their book without your help.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they can’t read a word read it to them.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Talk about the book and celebrate their success.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6F458-A726-794D-91AB-7485E7781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Listening to your child read their phonics book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8087A-1684-9A43-95A8-D4FAAF59F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3212976"/>
            <a:ext cx="3096344" cy="2947720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782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16728-8230-5A47-9A27-641FF58EB2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94F2CC-1E17-114E-BB98-903957021FB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Supporting your child with phonics</a:t>
            </a:r>
          </a:p>
        </p:txBody>
      </p:sp>
      <p:pic>
        <p:nvPicPr>
          <p:cNvPr id="4" name="Picture 3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058F429-3EDB-484B-83B8-106BC37D5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535496" y="2465288"/>
            <a:ext cx="3616288" cy="3556000"/>
          </a:xfrm>
          <a:prstGeom prst="rect">
            <a:avLst/>
          </a:prstGeom>
        </p:spPr>
      </p:pic>
      <p:pic>
        <p:nvPicPr>
          <p:cNvPr id="6" name="Picture 5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394F4AD3-9482-EF4B-8255-23B85AB25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4207904" y="2609304"/>
            <a:ext cx="3616288" cy="3556000"/>
          </a:xfrm>
          <a:prstGeom prst="rect">
            <a:avLst/>
          </a:prstGeom>
        </p:spPr>
      </p:pic>
      <p:pic>
        <p:nvPicPr>
          <p:cNvPr id="7" name="Picture 6" descr="Graphical user interface, application, Teams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78A0AB10-488A-FF41-A046-589084451A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98"/>
          <a:stretch/>
        </p:blipFill>
        <p:spPr>
          <a:xfrm>
            <a:off x="7824192" y="2465288"/>
            <a:ext cx="3723723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77DE003-8673-7349-8269-8B2BBAA6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36631" y="1929002"/>
            <a:ext cx="4359498" cy="3909005"/>
          </a:xfrm>
          <a:prstGeom prst="roundRect">
            <a:avLst>
              <a:gd name="adj" fmla="val 3700"/>
            </a:avLst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F6C5C2-432E-8248-84DB-431199FAE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624736" cy="439248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The shared book is for YOU to read: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Make the story sound as exciting as you can by changing your voice.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Talk with your child as much as you can: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Introduce new and exciting language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Encourage your child to use new vocabulary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Make up sentences together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Find different words to use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Describe things you see.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C56A2-B8FB-0E4C-9808-4C844582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to your child</a:t>
            </a:r>
          </a:p>
        </p:txBody>
      </p:sp>
    </p:spTree>
    <p:extLst>
      <p:ext uri="{BB962C8B-B14F-4D97-AF65-F5344CB8AC3E}">
        <p14:creationId xmlns:p14="http://schemas.microsoft.com/office/powerpoint/2010/main" val="34111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6BEE2-2F64-BA46-9BBF-202B6434A9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 dirty="0"/>
              <a:t>making connections between the sounds of our spoken words and the letters that are used to write them down.</a:t>
            </a:r>
            <a:endParaRPr lang="en-US" sz="4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EAF36-1C4D-2840-A444-995DE43561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352" y="2348880"/>
            <a:ext cx="11665296" cy="8640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Phonics is:</a:t>
            </a:r>
          </a:p>
        </p:txBody>
      </p:sp>
    </p:spTree>
    <p:extLst>
      <p:ext uri="{BB962C8B-B14F-4D97-AF65-F5344CB8AC3E}">
        <p14:creationId xmlns:p14="http://schemas.microsoft.com/office/powerpoint/2010/main" val="14665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DBB20-2EB0-A44A-886D-D675349D6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dirty="0"/>
              <a:t>One of the greatest gifts adults can give is to read to children </a:t>
            </a:r>
          </a:p>
          <a:p>
            <a:r>
              <a:rPr lang="en-US" b="0" dirty="0"/>
              <a:t>Carl Sagan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CC877-0EA2-492F-BCB9-D8060F38E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4392488" cy="4392488"/>
          </a:xfrm>
        </p:spPr>
        <p:txBody>
          <a:bodyPr lIns="91440" tIns="45720" rIns="91440" bIns="45720" anchor="ctr" anchorCtr="0"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/>
              <a:t>Our school has chosen </a:t>
            </a:r>
            <a:br>
              <a:rPr lang="en-GB" dirty="0"/>
            </a:br>
            <a:r>
              <a:rPr lang="en-GB" i="1" dirty="0"/>
              <a:t>Little </a:t>
            </a:r>
            <a:r>
              <a:rPr lang="en-GB" i="1" dirty="0" err="1"/>
              <a:t>Wandle</a:t>
            </a:r>
            <a:r>
              <a:rPr lang="en-GB" i="1" dirty="0"/>
              <a:t> Letters and Sounds Revised</a:t>
            </a:r>
            <a:r>
              <a:rPr lang="en-GB" dirty="0"/>
              <a:t> as our systematic, synthetic phonics (SSP) programme to teach early reading and spelling.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31222B-A094-4C71-9CE9-75DB7035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</p:spPr>
        <p:txBody>
          <a:bodyPr/>
          <a:lstStyle/>
          <a:p>
            <a:r>
              <a:rPr lang="en-GB" dirty="0"/>
              <a:t>Little </a:t>
            </a:r>
            <a:r>
              <a:rPr lang="en-GB" dirty="0" err="1"/>
              <a:t>Wandle</a:t>
            </a:r>
            <a:r>
              <a:rPr lang="en-GB" dirty="0"/>
              <a:t> Letters and Sounds Revised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F3643-1442-0E4E-8B4B-3F7E0999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603" y="1916832"/>
            <a:ext cx="6770092" cy="4248472"/>
          </a:xfrm>
          <a:prstGeom prst="roundRect">
            <a:avLst>
              <a:gd name="adj" fmla="val 2638"/>
            </a:avLst>
          </a:prstGeom>
        </p:spPr>
      </p:pic>
    </p:spTree>
    <p:extLst>
      <p:ext uri="{BB962C8B-B14F-4D97-AF65-F5344CB8AC3E}">
        <p14:creationId xmlns:p14="http://schemas.microsoft.com/office/powerpoint/2010/main" val="17693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6CA3B5-91E5-0C42-A06C-51710AD0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 to read words</a:t>
            </a:r>
          </a:p>
        </p:txBody>
      </p:sp>
      <p:pic>
        <p:nvPicPr>
          <p:cNvPr id="4" name="Online Media 3" descr="How we teach blending">
            <a:hlinkClick r:id="" action="ppaction://media"/>
            <a:extLst>
              <a:ext uri="{FF2B5EF4-FFF2-40B4-BE49-F238E27FC236}">
                <a16:creationId xmlns:a16="http://schemas.microsoft.com/office/drawing/2014/main" id="{42797611-F16B-2043-A6FF-3370387230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0729" y="1844824"/>
            <a:ext cx="7170541" cy="4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F18DC-B9DE-FA47-9A8A-F3690285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69BDE3-0AAC-A341-BB8F-73D178BFF921}"/>
              </a:ext>
            </a:extLst>
          </p:cNvPr>
          <p:cNvSpPr/>
          <p:nvPr/>
        </p:nvSpPr>
        <p:spPr>
          <a:xfrm>
            <a:off x="62339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Phoneme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120A5B3-E8CF-1645-AE51-E5574FE5F74F}"/>
              </a:ext>
            </a:extLst>
          </p:cNvPr>
          <p:cNvSpPr/>
          <p:nvPr/>
        </p:nvSpPr>
        <p:spPr>
          <a:xfrm>
            <a:off x="6888088" y="2103647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Split vowel digraph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408E65-6639-BF46-A2B1-8EE40CCA0AB0}"/>
              </a:ext>
            </a:extLst>
          </p:cNvPr>
          <p:cNvSpPr/>
          <p:nvPr/>
        </p:nvSpPr>
        <p:spPr>
          <a:xfrm>
            <a:off x="62339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Grapheme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25C50B-ABA3-8E48-87FF-F6B23D6442BD}"/>
              </a:ext>
            </a:extLst>
          </p:cNvPr>
          <p:cNvSpPr/>
          <p:nvPr/>
        </p:nvSpPr>
        <p:spPr>
          <a:xfrm>
            <a:off x="6888088" y="3082550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Blend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02456E-1619-6441-8838-4FAF7B95E8DE}"/>
              </a:ext>
            </a:extLst>
          </p:cNvPr>
          <p:cNvSpPr/>
          <p:nvPr/>
        </p:nvSpPr>
        <p:spPr>
          <a:xfrm>
            <a:off x="625082" y="41198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Digraph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CA016A-8FA6-964F-AB5B-6E97732A71F4}"/>
              </a:ext>
            </a:extLst>
          </p:cNvPr>
          <p:cNvSpPr/>
          <p:nvPr/>
        </p:nvSpPr>
        <p:spPr>
          <a:xfrm>
            <a:off x="6889778" y="4090662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Segment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C4B300-839D-984F-AF8D-56FF7F67EB7F}"/>
              </a:ext>
            </a:extLst>
          </p:cNvPr>
          <p:cNvSpPr/>
          <p:nvPr/>
        </p:nvSpPr>
        <p:spPr>
          <a:xfrm>
            <a:off x="623392" y="51271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Trigraph</a:t>
            </a:r>
          </a:p>
        </p:txBody>
      </p:sp>
    </p:spTree>
    <p:extLst>
      <p:ext uri="{BB962C8B-B14F-4D97-AF65-F5344CB8AC3E}">
        <p14:creationId xmlns:p14="http://schemas.microsoft.com/office/powerpoint/2010/main" val="7617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3B3DD4-A689-7440-8390-D80792CB9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order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398DB-F0B8-D14E-AAA3-50D22D96B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078291"/>
            <a:ext cx="4850928" cy="4176464"/>
          </a:xfrm>
          <a:prstGeom prst="roundRect">
            <a:avLst>
              <a:gd name="adj" fmla="val 232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08B15-A23E-CB47-8001-6496D25A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408" y="2060848"/>
            <a:ext cx="4850928" cy="5184576"/>
          </a:xfrm>
          <a:prstGeom prst="roundRect">
            <a:avLst>
              <a:gd name="adj" fmla="val 2530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09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5600B1-8DEE-7042-8BB5-4711875F2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Gradually your child learns the entire alphabetic code: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1D942-2F2C-2E40-A7C5-F612F9DBA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914"/>
          <a:stretch/>
        </p:blipFill>
        <p:spPr>
          <a:xfrm>
            <a:off x="623392" y="2060848"/>
            <a:ext cx="4850928" cy="5423724"/>
          </a:xfrm>
          <a:prstGeom prst="roundRect">
            <a:avLst>
              <a:gd name="adj" fmla="val 314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F0601-B503-5F43-8A03-877058285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564"/>
          <a:stretch/>
        </p:blipFill>
        <p:spPr>
          <a:xfrm>
            <a:off x="6023992" y="2924944"/>
            <a:ext cx="4850928" cy="4487620"/>
          </a:xfrm>
          <a:prstGeom prst="roundRect">
            <a:avLst>
              <a:gd name="adj" fmla="val 3378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755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C1C3FB-22BE-674D-A0B5-A5145EBE5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980" y="2045703"/>
            <a:ext cx="2010312" cy="2876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8E5868-D84C-7545-A9F1-126E820F7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83" y="2045703"/>
            <a:ext cx="2057987" cy="2963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90E23-9E32-574E-81CA-4278D901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make learning stick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49D0C-0D49-2F4F-BA24-28CF6B89B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7253" y="2751060"/>
            <a:ext cx="1651150" cy="167545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</a:t>
            </a:r>
            <a:endParaRPr lang="en-US" dirty="0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98A57D-E228-0A45-AF74-FCE2257B2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755" y="2339556"/>
            <a:ext cx="2730514" cy="1716914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8427D23-5B97-BB49-9F61-1AAD3324A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336" y="4221088"/>
            <a:ext cx="2730514" cy="169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57EBA-D8DF-E442-AC59-BD3CEBCEB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8850" y="3198013"/>
            <a:ext cx="2018257" cy="2908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2143B-5B1E-3545-90B1-E9199C029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033" y="3221851"/>
            <a:ext cx="2050041" cy="28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CB653-43CD-5E45-80A3-0B2B306C73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3E8739-0EDB-B444-A351-73F5CD537FEA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bg1"/>
                </a:solidFill>
              </a:rPr>
              <a:t>Reading and spelling</a:t>
            </a:r>
          </a:p>
        </p:txBody>
      </p:sp>
    </p:spTree>
    <p:extLst>
      <p:ext uri="{BB962C8B-B14F-4D97-AF65-F5344CB8AC3E}">
        <p14:creationId xmlns:p14="http://schemas.microsoft.com/office/powerpoint/2010/main" val="37082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977DC1581EF449A9C26F70477327A5" ma:contentTypeVersion="13" ma:contentTypeDescription="Create a new document." ma:contentTypeScope="" ma:versionID="bd71908aa7f3363b38879cbe876e6121">
  <xsd:schema xmlns:xsd="http://www.w3.org/2001/XMLSchema" xmlns:xs="http://www.w3.org/2001/XMLSchema" xmlns:p="http://schemas.microsoft.com/office/2006/metadata/properties" xmlns:ns2="b390c623-81a0-476f-984a-5b2ad478ef4f" xmlns:ns3="6d6ce26d-438a-4f93-8ad7-b70bc8847f7f" targetNamespace="http://schemas.microsoft.com/office/2006/metadata/properties" ma:root="true" ma:fieldsID="db6415f476d927de94aea22a5eb4cea6" ns2:_="" ns3:_="">
    <xsd:import namespace="b390c623-81a0-476f-984a-5b2ad478ef4f"/>
    <xsd:import namespace="6d6ce26d-438a-4f93-8ad7-b70bc8847f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0c623-81a0-476f-984a-5b2ad478ef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ce26d-438a-4f93-8ad7-b70bc8847f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B8E684-7516-47AC-9294-08AAE612A259}">
  <ds:schemaRefs>
    <ds:schemaRef ds:uri="http://www.w3.org/XML/1998/namespace"/>
    <ds:schemaRef ds:uri="b390c623-81a0-476f-984a-5b2ad478ef4f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6d6ce26d-438a-4f93-8ad7-b70bc8847f7f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A21441-236E-4913-9BD5-2514F499D8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90c623-81a0-476f-984a-5b2ad478ef4f"/>
    <ds:schemaRef ds:uri="6d6ce26d-438a-4f93-8ad7-b70bc8847f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37095</TotalTime>
  <Words>460</Words>
  <Application>Microsoft Office PowerPoint</Application>
  <PresentationFormat>Widescreen</PresentationFormat>
  <Paragraphs>66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Normal body copy page</vt:lpstr>
      <vt:lpstr>Custom Design</vt:lpstr>
      <vt:lpstr>3_Normal body copy page</vt:lpstr>
      <vt:lpstr>4_Normal body copy page</vt:lpstr>
      <vt:lpstr>PowerPoint Presentation</vt:lpstr>
      <vt:lpstr>Phonics is:</vt:lpstr>
      <vt:lpstr>Little Wandle Letters and Sounds Revised</vt:lpstr>
      <vt:lpstr>Blending to read words</vt:lpstr>
      <vt:lpstr>Terminology </vt:lpstr>
      <vt:lpstr>Teaching order </vt:lpstr>
      <vt:lpstr>Gradually your child learns the entire alphabetic code:</vt:lpstr>
      <vt:lpstr>How we make learning stick </vt:lpstr>
      <vt:lpstr>PowerPoint Presentation</vt:lpstr>
      <vt:lpstr>Spelling</vt:lpstr>
      <vt:lpstr>How do we teach reading in books?</vt:lpstr>
      <vt:lpstr>We use assessment to match your child the right level of book</vt:lpstr>
      <vt:lpstr>Reading a book at the right level</vt:lpstr>
      <vt:lpstr>PowerPoint Presentation</vt:lpstr>
      <vt:lpstr>The most important thing you can do is read with your child</vt:lpstr>
      <vt:lpstr>Books going home</vt:lpstr>
      <vt:lpstr>Listening to your child read their phonics book</vt:lpstr>
      <vt:lpstr>Supporting your child with phonics</vt:lpstr>
      <vt:lpstr>Read to your child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Becky McLoughlin</cp:lastModifiedBy>
  <cp:revision>374</cp:revision>
  <cp:lastPrinted>2021-11-08T18:32:12Z</cp:lastPrinted>
  <dcterms:modified xsi:type="dcterms:W3CDTF">2022-11-09T09:56:40Z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0x01010064977DC1581EF449A9C26F70477327A5</vt:lpwstr>
  </property>
</Properties>
</file>