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2" r:id="rId5"/>
    <p:sldId id="264" r:id="rId6"/>
    <p:sldId id="260" r:id="rId7"/>
    <p:sldId id="265" r:id="rId8"/>
    <p:sldId id="261" r:id="rId9"/>
    <p:sldId id="270" r:id="rId10"/>
    <p:sldId id="277" r:id="rId11"/>
    <p:sldId id="276" r:id="rId12"/>
    <p:sldId id="275" r:id="rId13"/>
    <p:sldId id="274" r:id="rId14"/>
    <p:sldId id="266" r:id="rId15"/>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86"/>
    <p:restoredTop sz="94676"/>
  </p:normalViewPr>
  <p:slideViewPr>
    <p:cSldViewPr snapToGrid="0">
      <p:cViewPr varScale="1">
        <p:scale>
          <a:sx n="122" d="100"/>
          <a:sy n="122" d="100"/>
        </p:scale>
        <p:origin x="12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igh Capstick" userId="37401391-bea9-4fe1-b4a9-1f9a9dad1a7c" providerId="ADAL" clId="{4D4F8E12-AFF8-4E75-A0A1-2FFC789ED336}"/>
    <pc:docChg chg="undo custSel addSld delSld modSld sldOrd">
      <pc:chgData name="Hayleigh Capstick" userId="37401391-bea9-4fe1-b4a9-1f9a9dad1a7c" providerId="ADAL" clId="{4D4F8E12-AFF8-4E75-A0A1-2FFC789ED336}" dt="2026-01-16T13:55:35.013" v="4880" actId="20577"/>
      <pc:docMkLst>
        <pc:docMk/>
      </pc:docMkLst>
      <pc:sldChg chg="modSp mod">
        <pc:chgData name="Hayleigh Capstick" userId="37401391-bea9-4fe1-b4a9-1f9a9dad1a7c" providerId="ADAL" clId="{4D4F8E12-AFF8-4E75-A0A1-2FFC789ED336}" dt="2026-01-16T13:34:40.668" v="3672" actId="20577"/>
        <pc:sldMkLst>
          <pc:docMk/>
          <pc:sldMk cId="2755977508" sldId="262"/>
        </pc:sldMkLst>
        <pc:graphicFrameChg chg="modGraphic">
          <ac:chgData name="Hayleigh Capstick" userId="37401391-bea9-4fe1-b4a9-1f9a9dad1a7c" providerId="ADAL" clId="{4D4F8E12-AFF8-4E75-A0A1-2FFC789ED336}" dt="2026-01-16T13:34:40.668" v="3672" actId="20577"/>
          <ac:graphicFrameMkLst>
            <pc:docMk/>
            <pc:sldMk cId="2755977508" sldId="262"/>
            <ac:graphicFrameMk id="5" creationId="{BB7A6755-CF87-7230-570A-7309BBAF653F}"/>
          </ac:graphicFrameMkLst>
        </pc:graphicFrameChg>
      </pc:sldChg>
      <pc:sldChg chg="modSp mod">
        <pc:chgData name="Hayleigh Capstick" userId="37401391-bea9-4fe1-b4a9-1f9a9dad1a7c" providerId="ADAL" clId="{4D4F8E12-AFF8-4E75-A0A1-2FFC789ED336}" dt="2026-01-16T13:32:44.571" v="3363" actId="20577"/>
        <pc:sldMkLst>
          <pc:docMk/>
          <pc:sldMk cId="2212214201" sldId="264"/>
        </pc:sldMkLst>
        <pc:graphicFrameChg chg="modGraphic">
          <ac:chgData name="Hayleigh Capstick" userId="37401391-bea9-4fe1-b4a9-1f9a9dad1a7c" providerId="ADAL" clId="{4D4F8E12-AFF8-4E75-A0A1-2FFC789ED336}" dt="2026-01-16T13:32:44.571" v="3363" actId="20577"/>
          <ac:graphicFrameMkLst>
            <pc:docMk/>
            <pc:sldMk cId="2212214201" sldId="264"/>
            <ac:graphicFrameMk id="5" creationId="{F9BDBC17-CD2E-90F4-A5E7-9D45B87765A4}"/>
          </ac:graphicFrameMkLst>
        </pc:graphicFrameChg>
      </pc:sldChg>
      <pc:sldChg chg="delSp modSp add del mod ord">
        <pc:chgData name="Hayleigh Capstick" userId="37401391-bea9-4fe1-b4a9-1f9a9dad1a7c" providerId="ADAL" clId="{4D4F8E12-AFF8-4E75-A0A1-2FFC789ED336}" dt="2026-01-16T13:50:33.897" v="4224" actId="113"/>
        <pc:sldMkLst>
          <pc:docMk/>
          <pc:sldMk cId="760599453" sldId="265"/>
        </pc:sldMkLst>
        <pc:spChg chg="del">
          <ac:chgData name="Hayleigh Capstick" userId="37401391-bea9-4fe1-b4a9-1f9a9dad1a7c" providerId="ADAL" clId="{4D4F8E12-AFF8-4E75-A0A1-2FFC789ED336}" dt="2026-01-16T13:37:50.263" v="3678" actId="21"/>
          <ac:spMkLst>
            <pc:docMk/>
            <pc:sldMk cId="760599453" sldId="265"/>
            <ac:spMk id="4" creationId="{60A9C37A-3E57-4DDF-9242-6A80A0981789}"/>
          </ac:spMkLst>
        </pc:spChg>
        <pc:graphicFrameChg chg="mod modGraphic">
          <ac:chgData name="Hayleigh Capstick" userId="37401391-bea9-4fe1-b4a9-1f9a9dad1a7c" providerId="ADAL" clId="{4D4F8E12-AFF8-4E75-A0A1-2FFC789ED336}" dt="2026-01-16T13:50:33.897" v="4224" actId="113"/>
          <ac:graphicFrameMkLst>
            <pc:docMk/>
            <pc:sldMk cId="760599453" sldId="265"/>
            <ac:graphicFrameMk id="5" creationId="{2BEE4F89-4408-F00A-3DA8-BFCBC572C119}"/>
          </ac:graphicFrameMkLst>
        </pc:graphicFrameChg>
      </pc:sldChg>
      <pc:sldChg chg="modSp mod">
        <pc:chgData name="Hayleigh Capstick" userId="37401391-bea9-4fe1-b4a9-1f9a9dad1a7c" providerId="ADAL" clId="{4D4F8E12-AFF8-4E75-A0A1-2FFC789ED336}" dt="2026-01-16T13:55:35.013" v="4880" actId="20577"/>
        <pc:sldMkLst>
          <pc:docMk/>
          <pc:sldMk cId="3120658537" sldId="270"/>
        </pc:sldMkLst>
        <pc:graphicFrameChg chg="modGraphic">
          <ac:chgData name="Hayleigh Capstick" userId="37401391-bea9-4fe1-b4a9-1f9a9dad1a7c" providerId="ADAL" clId="{4D4F8E12-AFF8-4E75-A0A1-2FFC789ED336}" dt="2026-01-16T13:55:35.013" v="4880" actId="20577"/>
          <ac:graphicFrameMkLst>
            <pc:docMk/>
            <pc:sldMk cId="3120658537" sldId="270"/>
            <ac:graphicFrameMk id="2" creationId="{F06D8B73-1069-A20D-8F57-8B1AA064904F}"/>
          </ac:graphicFrameMkLst>
        </pc:graphicFrameChg>
      </pc:sldChg>
      <pc:sldChg chg="add del">
        <pc:chgData name="Hayleigh Capstick" userId="37401391-bea9-4fe1-b4a9-1f9a9dad1a7c" providerId="ADAL" clId="{4D4F8E12-AFF8-4E75-A0A1-2FFC789ED336}" dt="2026-01-16T13:37:28.471" v="3677" actId="47"/>
        <pc:sldMkLst>
          <pc:docMk/>
          <pc:sldMk cId="2070466118" sldId="273"/>
        </pc:sldMkLst>
      </pc:sldChg>
      <pc:sldChg chg="modSp mod">
        <pc:chgData name="Hayleigh Capstick" userId="37401391-bea9-4fe1-b4a9-1f9a9dad1a7c" providerId="ADAL" clId="{4D4F8E12-AFF8-4E75-A0A1-2FFC789ED336}" dt="2026-01-09T14:26:10.372" v="1637" actId="20577"/>
        <pc:sldMkLst>
          <pc:docMk/>
          <pc:sldMk cId="2536211415" sldId="275"/>
        </pc:sldMkLst>
        <pc:spChg chg="mod">
          <ac:chgData name="Hayleigh Capstick" userId="37401391-bea9-4fe1-b4a9-1f9a9dad1a7c" providerId="ADAL" clId="{4D4F8E12-AFF8-4E75-A0A1-2FFC789ED336}" dt="2026-01-09T14:23:16.901" v="1176" actId="20577"/>
          <ac:spMkLst>
            <pc:docMk/>
            <pc:sldMk cId="2536211415" sldId="275"/>
            <ac:spMk id="4" creationId="{3503C286-6601-B5F6-57C4-A0836621D28E}"/>
          </ac:spMkLst>
        </pc:spChg>
        <pc:graphicFrameChg chg="mod modGraphic">
          <ac:chgData name="Hayleigh Capstick" userId="37401391-bea9-4fe1-b4a9-1f9a9dad1a7c" providerId="ADAL" clId="{4D4F8E12-AFF8-4E75-A0A1-2FFC789ED336}" dt="2026-01-09T14:26:10.372" v="1637" actId="20577"/>
          <ac:graphicFrameMkLst>
            <pc:docMk/>
            <pc:sldMk cId="2536211415" sldId="275"/>
            <ac:graphicFrameMk id="2" creationId="{EB5C837B-7071-41C7-EAE1-2ED2A10D5D17}"/>
          </ac:graphicFrameMkLst>
        </pc:graphicFrameChg>
      </pc:sldChg>
      <pc:sldChg chg="modSp mod">
        <pc:chgData name="Hayleigh Capstick" userId="37401391-bea9-4fe1-b4a9-1f9a9dad1a7c" providerId="ADAL" clId="{4D4F8E12-AFF8-4E75-A0A1-2FFC789ED336}" dt="2026-01-16T13:54:26.225" v="4704" actId="20577"/>
        <pc:sldMkLst>
          <pc:docMk/>
          <pc:sldMk cId="2883864405" sldId="276"/>
        </pc:sldMkLst>
        <pc:spChg chg="mod">
          <ac:chgData name="Hayleigh Capstick" userId="37401391-bea9-4fe1-b4a9-1f9a9dad1a7c" providerId="ADAL" clId="{4D4F8E12-AFF8-4E75-A0A1-2FFC789ED336}" dt="2026-01-09T14:00:23.178" v="463" actId="20577"/>
          <ac:spMkLst>
            <pc:docMk/>
            <pc:sldMk cId="2883864405" sldId="276"/>
            <ac:spMk id="4" creationId="{D9EC24E5-DBE8-47EA-B1DE-D1192E89143D}"/>
          </ac:spMkLst>
        </pc:spChg>
        <pc:graphicFrameChg chg="mod modGraphic">
          <ac:chgData name="Hayleigh Capstick" userId="37401391-bea9-4fe1-b4a9-1f9a9dad1a7c" providerId="ADAL" clId="{4D4F8E12-AFF8-4E75-A0A1-2FFC789ED336}" dt="2026-01-16T13:54:26.225" v="4704" actId="20577"/>
          <ac:graphicFrameMkLst>
            <pc:docMk/>
            <pc:sldMk cId="2883864405" sldId="276"/>
            <ac:graphicFrameMk id="2" creationId="{0C43063D-4996-8F50-39D2-9B3391C83F21}"/>
          </ac:graphicFrameMkLst>
        </pc:graphicFrameChg>
      </pc:sldChg>
      <pc:sldChg chg="modSp mod">
        <pc:chgData name="Hayleigh Capstick" userId="37401391-bea9-4fe1-b4a9-1f9a9dad1a7c" providerId="ADAL" clId="{4D4F8E12-AFF8-4E75-A0A1-2FFC789ED336}" dt="2026-01-16T13:52:30.228" v="4423" actId="20577"/>
        <pc:sldMkLst>
          <pc:docMk/>
          <pc:sldMk cId="2920400790" sldId="277"/>
        </pc:sldMkLst>
        <pc:spChg chg="mod">
          <ac:chgData name="Hayleigh Capstick" userId="37401391-bea9-4fe1-b4a9-1f9a9dad1a7c" providerId="ADAL" clId="{4D4F8E12-AFF8-4E75-A0A1-2FFC789ED336}" dt="2026-01-09T13:54:00.278" v="85" actId="20577"/>
          <ac:spMkLst>
            <pc:docMk/>
            <pc:sldMk cId="2920400790" sldId="277"/>
            <ac:spMk id="4" creationId="{08956E3B-44E3-C739-9807-F5B3AC764123}"/>
          </ac:spMkLst>
        </pc:spChg>
        <pc:graphicFrameChg chg="mod modGraphic">
          <ac:chgData name="Hayleigh Capstick" userId="37401391-bea9-4fe1-b4a9-1f9a9dad1a7c" providerId="ADAL" clId="{4D4F8E12-AFF8-4E75-A0A1-2FFC789ED336}" dt="2026-01-16T13:52:30.228" v="4423" actId="20577"/>
          <ac:graphicFrameMkLst>
            <pc:docMk/>
            <pc:sldMk cId="2920400790" sldId="277"/>
            <ac:graphicFrameMk id="2" creationId="{3E931EEE-F173-2C9E-A785-A1E6D92FD218}"/>
          </ac:graphicFrameMkLst>
        </pc:graphicFrameChg>
      </pc:sldChg>
    </pc:docChg>
  </pc:docChgLst>
  <pc:docChgLst>
    <pc:chgData name="Hayleigh Capstick" userId="37401391-bea9-4fe1-b4a9-1f9a9dad1a7c" providerId="ADAL" clId="{9D6698C0-025A-42E7-B65C-5B9DDCB844ED}"/>
    <pc:docChg chg="custSel modSld">
      <pc:chgData name="Hayleigh Capstick" userId="37401391-bea9-4fe1-b4a9-1f9a9dad1a7c" providerId="ADAL" clId="{9D6698C0-025A-42E7-B65C-5B9DDCB844ED}" dt="2026-02-02T15:07:38.339" v="795" actId="20577"/>
      <pc:docMkLst>
        <pc:docMk/>
      </pc:docMkLst>
      <pc:sldChg chg="modSp mod">
        <pc:chgData name="Hayleigh Capstick" userId="37401391-bea9-4fe1-b4a9-1f9a9dad1a7c" providerId="ADAL" clId="{9D6698C0-025A-42E7-B65C-5B9DDCB844ED}" dt="2026-02-02T15:07:38.339" v="795" actId="20577"/>
        <pc:sldMkLst>
          <pc:docMk/>
          <pc:sldMk cId="3356791903" sldId="260"/>
        </pc:sldMkLst>
        <pc:graphicFrameChg chg="modGraphic">
          <ac:chgData name="Hayleigh Capstick" userId="37401391-bea9-4fe1-b4a9-1f9a9dad1a7c" providerId="ADAL" clId="{9D6698C0-025A-42E7-B65C-5B9DDCB844ED}" dt="2026-02-02T15:07:38.339" v="795" actId="20577"/>
          <ac:graphicFrameMkLst>
            <pc:docMk/>
            <pc:sldMk cId="3356791903" sldId="260"/>
            <ac:graphicFrameMk id="5" creationId="{5A182FA8-E1AB-D63D-6ECD-2D907EE595F6}"/>
          </ac:graphicFrameMkLst>
        </pc:graphicFrameChg>
      </pc:sldChg>
      <pc:sldChg chg="modSp mod">
        <pc:chgData name="Hayleigh Capstick" userId="37401391-bea9-4fe1-b4a9-1f9a9dad1a7c" providerId="ADAL" clId="{9D6698C0-025A-42E7-B65C-5B9DDCB844ED}" dt="2026-02-02T15:06:32.659" v="749" actId="20577"/>
        <pc:sldMkLst>
          <pc:docMk/>
          <pc:sldMk cId="2755977508" sldId="262"/>
        </pc:sldMkLst>
        <pc:graphicFrameChg chg="modGraphic">
          <ac:chgData name="Hayleigh Capstick" userId="37401391-bea9-4fe1-b4a9-1f9a9dad1a7c" providerId="ADAL" clId="{9D6698C0-025A-42E7-B65C-5B9DDCB844ED}" dt="2026-02-02T15:06:32.659" v="749" actId="20577"/>
          <ac:graphicFrameMkLst>
            <pc:docMk/>
            <pc:sldMk cId="2755977508" sldId="262"/>
            <ac:graphicFrameMk id="5" creationId="{BB7A6755-CF87-7230-570A-7309BBAF653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2/2/2026</a:t>
            </a:fld>
            <a:endParaRPr lang="en-US"/>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pe-and-sport-premium-for-primary-schools"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gov.uk/government/publications/pe-and-sport-premium-conditions-of-grant-2025-to-202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9E3F4-B61C-457A-E840-C9EE07D9A2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EEA956D-2CFF-5B2C-CD1B-06FDF2099C49}"/>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56E3B-44E3-C739-9807-F5B3AC764123}"/>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To drive physical activity levels. </a:t>
            </a:r>
          </a:p>
        </p:txBody>
      </p:sp>
      <p:graphicFrame>
        <p:nvGraphicFramePr>
          <p:cNvPr id="2" name="Table 1">
            <a:extLst>
              <a:ext uri="{FF2B5EF4-FFF2-40B4-BE49-F238E27FC236}">
                <a16:creationId xmlns:a16="http://schemas.microsoft.com/office/drawing/2014/main" id="{3E931EEE-F173-2C9E-A785-A1E6D92FD218}"/>
              </a:ext>
            </a:extLst>
          </p:cNvPr>
          <p:cNvGraphicFramePr>
            <a:graphicFrameLocks noGrp="1"/>
          </p:cNvGraphicFramePr>
          <p:nvPr>
            <p:extLst>
              <p:ext uri="{D42A27DB-BD31-4B8C-83A1-F6EECF244321}">
                <p14:modId xmlns:p14="http://schemas.microsoft.com/office/powerpoint/2010/main" val="181389181"/>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For children to be active throughout the school day and for staff and children to understand the importance of active play.</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600" kern="1200" dirty="0">
                          <a:solidFill>
                            <a:schemeClr val="dk1"/>
                          </a:solidFill>
                          <a:effectLst/>
                          <a:latin typeface="+mn-lt"/>
                          <a:ea typeface="+mn-ea"/>
                          <a:cs typeface="+mn-cs"/>
                        </a:rPr>
                        <a:t>To ensure children are active throughout the school day, both inside and outside of the classroom. </a:t>
                      </a:r>
                    </a:p>
                    <a:p>
                      <a:pPr lvl="0"/>
                      <a:r>
                        <a:rPr lang="en-GB" sz="600" kern="1200" dirty="0">
                          <a:solidFill>
                            <a:schemeClr val="dk1"/>
                          </a:solidFill>
                          <a:effectLst/>
                          <a:latin typeface="+mn-lt"/>
                          <a:ea typeface="+mn-ea"/>
                          <a:cs typeface="+mn-cs"/>
                        </a:rPr>
                        <a:t>To ensure staff understand the importance of activity for effective learning. </a:t>
                      </a:r>
                    </a:p>
                    <a:p>
                      <a:pPr lvl="0"/>
                      <a:r>
                        <a:rPr lang="en-GB" sz="600" kern="1200" dirty="0">
                          <a:solidFill>
                            <a:schemeClr val="dk1"/>
                          </a:solidFill>
                          <a:effectLst/>
                          <a:latin typeface="+mn-lt"/>
                          <a:ea typeface="+mn-ea"/>
                          <a:cs typeface="+mn-cs"/>
                        </a:rPr>
                        <a:t>To encourage children to become the innovators of their own activity and active play. </a:t>
                      </a:r>
                    </a:p>
                    <a:p>
                      <a:pPr lvl="0"/>
                      <a:r>
                        <a:rPr lang="en-GB" sz="600" kern="1200" dirty="0">
                          <a:solidFill>
                            <a:schemeClr val="dk1"/>
                          </a:solidFill>
                          <a:effectLst/>
                          <a:latin typeface="+mn-lt"/>
                          <a:ea typeface="+mn-ea"/>
                          <a:cs typeface="+mn-cs"/>
                        </a:rPr>
                        <a:t>To ensure children feel grounded and sport becomes a support for physical and mental health and wellbeing. </a:t>
                      </a:r>
                      <a:endParaRPr lang="en-US" sz="600" kern="1200" dirty="0">
                        <a:solidFill>
                          <a:schemeClr val="tx1"/>
                        </a:solidFill>
                        <a:effectLst/>
                        <a:latin typeface="Calibri" panose="020F0502020204030204" pitchFamily="34" charset="0"/>
                        <a:ea typeface="+mn-ea"/>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600" kern="1200" dirty="0">
                          <a:solidFill>
                            <a:schemeClr val="dk1"/>
                          </a:solidFill>
                          <a:effectLst/>
                          <a:latin typeface="+mn-lt"/>
                          <a:ea typeface="+mn-ea"/>
                          <a:cs typeface="+mn-cs"/>
                        </a:rPr>
                        <a:t>For staff to feel included in all decision that impact on their daily timetable to ensure any extra activity is effective and fully benefitting of the children. </a:t>
                      </a:r>
                    </a:p>
                    <a:p>
                      <a:pPr lvl="0"/>
                      <a:r>
                        <a:rPr lang="en-GB" sz="600" kern="1200" dirty="0">
                          <a:solidFill>
                            <a:schemeClr val="dk1"/>
                          </a:solidFill>
                          <a:effectLst/>
                          <a:latin typeface="+mn-lt"/>
                          <a:ea typeface="+mn-ea"/>
                          <a:cs typeface="+mn-cs"/>
                        </a:rPr>
                        <a:t>To create a healthy physical atmosphere to ensure all children within school are impacted in positively regarding mental health and wellbeing. </a:t>
                      </a:r>
                    </a:p>
                    <a:p>
                      <a:pPr lvl="0"/>
                      <a:r>
                        <a:rPr lang="en-GB" sz="600" kern="1200" dirty="0">
                          <a:solidFill>
                            <a:schemeClr val="dk1"/>
                          </a:solidFill>
                          <a:effectLst/>
                          <a:latin typeface="+mn-lt"/>
                          <a:ea typeface="+mn-ea"/>
                          <a:cs typeface="+mn-cs"/>
                        </a:rPr>
                        <a:t>To offer responsibility and accountability through use of sports ambassadors to act as a pupil voice.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Pupil voice</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Staff survey on break and lunchtime activities.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Preparation including visiting schools that have Active Playtimes.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Lunchtime participation data alongside lunchtime activity plan.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School visits – Active Play</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Staff training on Active Play games.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92040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7B963-E288-A594-F73A-77BAB18F906B}"/>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7EF1091-D9E8-F50F-C469-7DA3DEDEB30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D9EC24E5-DBE8-47EA-B1DE-D1192E89143D}"/>
              </a:ext>
            </a:extLst>
          </p:cNvPr>
          <p:cNvSpPr txBox="1"/>
          <p:nvPr/>
        </p:nvSpPr>
        <p:spPr>
          <a:xfrm>
            <a:off x="241825" y="208550"/>
            <a:ext cx="3559359"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Encourage competition and support wider community.</a:t>
            </a:r>
          </a:p>
        </p:txBody>
      </p:sp>
      <p:graphicFrame>
        <p:nvGraphicFramePr>
          <p:cNvPr id="2" name="Table 1">
            <a:extLst>
              <a:ext uri="{FF2B5EF4-FFF2-40B4-BE49-F238E27FC236}">
                <a16:creationId xmlns:a16="http://schemas.microsoft.com/office/drawing/2014/main" id="{0C43063D-4996-8F50-39D2-9B3391C83F21}"/>
              </a:ext>
            </a:extLst>
          </p:cNvPr>
          <p:cNvGraphicFramePr>
            <a:graphicFrameLocks noGrp="1"/>
          </p:cNvGraphicFramePr>
          <p:nvPr>
            <p:extLst>
              <p:ext uri="{D42A27DB-BD31-4B8C-83A1-F6EECF244321}">
                <p14:modId xmlns:p14="http://schemas.microsoft.com/office/powerpoint/2010/main" val="1961607656"/>
              </p:ext>
            </p:extLst>
          </p:nvPr>
        </p:nvGraphicFramePr>
        <p:xfrm>
          <a:off x="294842" y="694098"/>
          <a:ext cx="5530128" cy="359664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To ensure all children participate in clubs and compete in a variety of events in their time at school and ensure we are being inclusive of all needs and backgrounds. </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To encourage physical activity and healthy lifestyles within the community. </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500" kern="1200" dirty="0">
                          <a:solidFill>
                            <a:schemeClr val="dk1"/>
                          </a:solidFill>
                          <a:effectLst/>
                          <a:latin typeface="+mn-lt"/>
                          <a:ea typeface="+mn-ea"/>
                          <a:cs typeface="+mn-cs"/>
                        </a:rPr>
                        <a:t>-To continue to monitor School Sports Premium is used effectively to allow the school to be part of the Hyndburn School Sports Partnership. </a:t>
                      </a:r>
                    </a:p>
                    <a:p>
                      <a:pPr lvl="0"/>
                      <a:r>
                        <a:rPr lang="en-GB" sz="500" kern="1200" dirty="0">
                          <a:solidFill>
                            <a:schemeClr val="dk1"/>
                          </a:solidFill>
                          <a:effectLst/>
                          <a:latin typeface="+mn-lt"/>
                          <a:ea typeface="+mn-ea"/>
                          <a:cs typeface="+mn-cs"/>
                        </a:rPr>
                        <a:t>-To ensure the children compete not only locally but nationally with the view to events leading to regional representation also ensuring sport is accessible for low attainers and SEND. </a:t>
                      </a:r>
                    </a:p>
                    <a:p>
                      <a:pPr lvl="0"/>
                      <a:r>
                        <a:rPr lang="en-GB" sz="500" kern="1200" dirty="0">
                          <a:solidFill>
                            <a:schemeClr val="dk1"/>
                          </a:solidFill>
                          <a:effectLst/>
                          <a:latin typeface="+mn-lt"/>
                          <a:ea typeface="+mn-ea"/>
                          <a:cs typeface="+mn-cs"/>
                        </a:rPr>
                        <a:t>-To allow all children to compete in a variety of events against their peers throughout the year. </a:t>
                      </a:r>
                    </a:p>
                    <a:p>
                      <a:pPr lvl="0"/>
                      <a:r>
                        <a:rPr lang="en-GB" sz="500" kern="1200" dirty="0">
                          <a:solidFill>
                            <a:schemeClr val="dk1"/>
                          </a:solidFill>
                          <a:effectLst/>
                          <a:latin typeface="+mn-lt"/>
                          <a:ea typeface="+mn-ea"/>
                          <a:cs typeface="+mn-cs"/>
                        </a:rPr>
                        <a:t>-To ensure children are provided with a range of sporting clubs after school to encourage exposure to new and varying sports. </a:t>
                      </a:r>
                    </a:p>
                    <a:p>
                      <a:pPr lvl="0"/>
                      <a:r>
                        <a:rPr lang="en-GB" sz="500" kern="1200" dirty="0">
                          <a:solidFill>
                            <a:schemeClr val="dk1"/>
                          </a:solidFill>
                          <a:effectLst/>
                          <a:latin typeface="+mn-lt"/>
                          <a:ea typeface="+mn-ea"/>
                          <a:cs typeface="+mn-cs"/>
                        </a:rPr>
                        <a:t>To ensure sport and physical activity is inclusive to families within the local community. </a:t>
                      </a:r>
                    </a:p>
                    <a:p>
                      <a:pPr lvl="0"/>
                      <a:r>
                        <a:rPr lang="en-GB" sz="500" kern="1200" dirty="0">
                          <a:solidFill>
                            <a:schemeClr val="dk1"/>
                          </a:solidFill>
                          <a:effectLst/>
                          <a:latin typeface="+mn-lt"/>
                          <a:ea typeface="+mn-ea"/>
                          <a:cs typeface="+mn-cs"/>
                        </a:rPr>
                        <a:t>To encourage families and the local community to be more active with the support of the school. </a:t>
                      </a:r>
                    </a:p>
                    <a:p>
                      <a:pPr lvl="0"/>
                      <a:r>
                        <a:rPr lang="en-GB" sz="500" kern="1200" dirty="0">
                          <a:solidFill>
                            <a:schemeClr val="dk1"/>
                          </a:solidFill>
                          <a:effectLst/>
                          <a:latin typeface="+mn-lt"/>
                          <a:ea typeface="+mn-ea"/>
                          <a:cs typeface="+mn-cs"/>
                        </a:rPr>
                        <a:t>To offer wider school sport to allow parents and the local community to spectate and participate where possible.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500" kern="1200" dirty="0">
                          <a:solidFill>
                            <a:schemeClr val="dk1"/>
                          </a:solidFill>
                          <a:effectLst/>
                          <a:latin typeface="+mn-lt"/>
                          <a:ea typeface="+mn-ea"/>
                          <a:cs typeface="+mn-cs"/>
                        </a:rPr>
                        <a:t>-To ensure a healthy relationship is kept with outside agencies in order to ensure high standards within school and also good levels of recognition of all work and dedication. </a:t>
                      </a:r>
                    </a:p>
                    <a:p>
                      <a:pPr lvl="0"/>
                      <a:r>
                        <a:rPr lang="en-GB" sz="500" kern="1200" dirty="0">
                          <a:solidFill>
                            <a:schemeClr val="dk1"/>
                          </a:solidFill>
                          <a:effectLst/>
                          <a:latin typeface="+mn-lt"/>
                          <a:ea typeface="+mn-ea"/>
                          <a:cs typeface="+mn-cs"/>
                        </a:rPr>
                        <a:t>-To ensure every child has taken part in some form of sport/event before leaving school.</a:t>
                      </a:r>
                    </a:p>
                    <a:p>
                      <a:r>
                        <a:rPr lang="en-GB" sz="500" kern="1200" dirty="0">
                          <a:solidFill>
                            <a:schemeClr val="dk1"/>
                          </a:solidFill>
                          <a:effectLst/>
                          <a:latin typeface="+mn-lt"/>
                          <a:ea typeface="+mn-ea"/>
                          <a:cs typeface="+mn-cs"/>
                        </a:rPr>
                        <a:t>-To support children develop pride for our school and continue to compete in sport competitively and at a more elite level in later life.</a:t>
                      </a:r>
                    </a:p>
                    <a:p>
                      <a:pPr lvl="0"/>
                      <a:r>
                        <a:rPr lang="en-GB" sz="500" kern="1200" dirty="0">
                          <a:solidFill>
                            <a:schemeClr val="dk1"/>
                          </a:solidFill>
                          <a:effectLst/>
                          <a:latin typeface="+mn-lt"/>
                          <a:ea typeface="+mn-ea"/>
                          <a:cs typeface="+mn-cs"/>
                        </a:rPr>
                        <a:t>-To build a healthy relationship with the local community to work collaboratively and promote inclusion. </a:t>
                      </a:r>
                    </a:p>
                    <a:p>
                      <a:pPr lvl="0"/>
                      <a:r>
                        <a:rPr lang="en-GB" sz="500" kern="1200" dirty="0">
                          <a:solidFill>
                            <a:schemeClr val="dk1"/>
                          </a:solidFill>
                          <a:effectLst/>
                          <a:latin typeface="+mn-lt"/>
                          <a:ea typeface="+mn-ea"/>
                          <a:cs typeface="+mn-cs"/>
                        </a:rPr>
                        <a:t>-To encourage and support more families to attend sporting events to promote a family focused appreciation and understanding for sport and the importance of healthier lifestyles. </a:t>
                      </a:r>
                    </a:p>
                    <a:p>
                      <a:r>
                        <a:rPr lang="en-GB" sz="500" kern="1200" dirty="0">
                          <a:solidFill>
                            <a:schemeClr val="dk1"/>
                          </a:solidFill>
                          <a:effectLst/>
                          <a:latin typeface="+mn-lt"/>
                          <a:ea typeface="+mn-ea"/>
                          <a:cs typeface="+mn-cs"/>
                        </a:rPr>
                        <a:t>-For families to become more active and healthier for the benefit of themselves and the children in their care.</a:t>
                      </a:r>
                      <a:endParaRPr lang="en-US" sz="5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Parent survey,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Register of competition participants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Competition calendar</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Club registers</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Clubs added to PE passport and registers taken.</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Y5/6 Girls and Boys Rugby/NFL club in Spring 1. Competition in Spring 2. BFC</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Year 1/2  </a:t>
                      </a:r>
                      <a:r>
                        <a:rPr lang="en-US" sz="600" dirty="0" err="1">
                          <a:solidFill>
                            <a:schemeClr val="tx1"/>
                          </a:solidFill>
                          <a:latin typeface="Calibri" panose="020F0502020204030204" pitchFamily="34" charset="0"/>
                          <a:cs typeface="Calibri" panose="020F0502020204030204" pitchFamily="34" charset="0"/>
                        </a:rPr>
                        <a:t>Multisports</a:t>
                      </a:r>
                      <a:r>
                        <a:rPr lang="en-US" sz="600" dirty="0">
                          <a:solidFill>
                            <a:schemeClr val="tx1"/>
                          </a:solidFill>
                          <a:latin typeface="Calibri" panose="020F0502020204030204" pitchFamily="34" charset="0"/>
                          <a:cs typeface="Calibri" panose="020F0502020204030204" pitchFamily="34" charset="0"/>
                        </a:rPr>
                        <a:t> club in Spring 1 with BFC.</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BFC player visit day in January 2026.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88386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4FA2-8340-0B2B-59CD-4A0DD86358AF}"/>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ACC86A-8EFB-CC91-83DB-0351EA2D9A5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3503C286-6601-B5F6-57C4-A0836621D28E}"/>
              </a:ext>
            </a:extLst>
          </p:cNvPr>
          <p:cNvSpPr txBox="1"/>
          <p:nvPr/>
        </p:nvSpPr>
        <p:spPr>
          <a:xfrm>
            <a:off x="241825" y="208550"/>
            <a:ext cx="3559359" cy="461665"/>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 Continue offering swimming and water safety in all year groups</a:t>
            </a:r>
          </a:p>
        </p:txBody>
      </p:sp>
      <p:graphicFrame>
        <p:nvGraphicFramePr>
          <p:cNvPr id="2" name="Table 1">
            <a:extLst>
              <a:ext uri="{FF2B5EF4-FFF2-40B4-BE49-F238E27FC236}">
                <a16:creationId xmlns:a16="http://schemas.microsoft.com/office/drawing/2014/main" id="{EB5C837B-7071-41C7-EAE1-2ED2A10D5D17}"/>
              </a:ext>
            </a:extLst>
          </p:cNvPr>
          <p:cNvGraphicFramePr>
            <a:graphicFrameLocks noGrp="1"/>
          </p:cNvGraphicFramePr>
          <p:nvPr>
            <p:extLst>
              <p:ext uri="{D42A27DB-BD31-4B8C-83A1-F6EECF244321}">
                <p14:modId xmlns:p14="http://schemas.microsoft.com/office/powerpoint/2010/main" val="2521686098"/>
              </p:ext>
            </p:extLst>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For children to be confident swimmers by the time they finish school and all children to have an understanding of water safety in each year group.</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600" kern="1200" dirty="0">
                          <a:solidFill>
                            <a:schemeClr val="dk1"/>
                          </a:solidFill>
                          <a:effectLst/>
                          <a:latin typeface="+mn-lt"/>
                          <a:ea typeface="+mn-ea"/>
                          <a:cs typeface="+mn-cs"/>
                        </a:rPr>
                        <a:t>To continue to offer swimming and water safety from EYFS through to Year 6 and extra opportunities are taken to continue to improve swimming outcomes by the time children leave.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Increase the number of confident swimmers by the end of year 6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So that all children have a level of understanding of how to be safe in water in every year group.</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Swimming and water safety assessments </a:t>
                      </a:r>
                      <a:r>
                        <a:rPr lang="en-US" sz="600">
                          <a:solidFill>
                            <a:schemeClr val="tx1"/>
                          </a:solidFill>
                          <a:latin typeface="Calibri" panose="020F0502020204030204" pitchFamily="34" charset="0"/>
                          <a:cs typeface="Calibri" panose="020F0502020204030204" pitchFamily="34" charset="0"/>
                        </a:rPr>
                        <a:t>and data.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253621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2AFC-9A7C-DB8D-90BA-312A1E67F5A5}"/>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6EA4D50-E9BD-B19E-DF26-D7A38A9C06EF}"/>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7415927F-87F2-05EB-8DD1-359F1166BACC}"/>
              </a:ext>
            </a:extLst>
          </p:cNvPr>
          <p:cNvSpPr txBox="1"/>
          <p:nvPr/>
        </p:nvSpPr>
        <p:spPr>
          <a:xfrm>
            <a:off x="241825" y="208550"/>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6FC2DE98-3E8B-8664-0AF1-4BC465269E4A}"/>
              </a:ext>
            </a:extLst>
          </p:cNvPr>
          <p:cNvGraphicFramePr>
            <a:graphicFrameLocks noGrp="1"/>
          </p:cNvGraphicFramePr>
          <p:nvPr/>
        </p:nvGraphicFramePr>
        <p:xfrm>
          <a:off x="294842" y="694098"/>
          <a:ext cx="5530128" cy="318516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72053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847C-2B42-CB6E-A3A8-FBC53086DBE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80D0268-9FFC-E12D-3361-CE303B154D08}"/>
              </a:ext>
            </a:extLst>
          </p:cNvPr>
          <p:cNvPicPr>
            <a:picLocks noChangeAspect="1"/>
          </p:cNvPicPr>
          <p:nvPr/>
        </p:nvPicPr>
        <p:blipFill>
          <a:blip r:embed="rId2"/>
          <a:stretch>
            <a:fillRect/>
          </a:stretch>
        </p:blipFill>
        <p:spPr>
          <a:xfrm>
            <a:off x="-23749" y="0"/>
            <a:ext cx="6187224" cy="4322536"/>
          </a:xfrm>
          <a:prstGeom prst="rect">
            <a:avLst/>
          </a:prstGeom>
        </p:spPr>
      </p:pic>
      <p:sp>
        <p:nvSpPr>
          <p:cNvPr id="4" name="TextBox 3">
            <a:extLst>
              <a:ext uri="{FF2B5EF4-FFF2-40B4-BE49-F238E27FC236}">
                <a16:creationId xmlns:a16="http://schemas.microsoft.com/office/drawing/2014/main" id="{61BAB802-43D4-8699-5757-2F1FE911345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839CA36D-C1F1-EC25-6FEA-2CE3AA0EF20F}"/>
              </a:ext>
            </a:extLst>
          </p:cNvPr>
          <p:cNvSpPr/>
          <p:nvPr/>
        </p:nvSpPr>
        <p:spPr>
          <a:xfrm>
            <a:off x="14658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0DCC7D-37B2-168B-8CF8-B93E9B7FE518}"/>
              </a:ext>
            </a:extLst>
          </p:cNvPr>
          <p:cNvSpPr txBox="1"/>
          <p:nvPr/>
        </p:nvSpPr>
        <p:spPr>
          <a:xfrm>
            <a:off x="-37709" y="172166"/>
            <a:ext cx="6187224" cy="215444"/>
          </a:xfrm>
          <a:prstGeom prst="rect">
            <a:avLst/>
          </a:prstGeom>
          <a:noFill/>
        </p:spPr>
        <p:txBody>
          <a:bodyPr wrap="square">
            <a:spAutoFit/>
          </a:bodyPr>
          <a:lstStyle/>
          <a:p>
            <a:pPr algn="ctr">
              <a:buNone/>
            </a:pPr>
            <a:r>
              <a:rPr lang="en-GB" sz="800" b="1" dirty="0">
                <a:effectLst/>
                <a:latin typeface="Calibri" panose="020F0502020204030204" pitchFamily="34" charset="0"/>
                <a:ea typeface="Calibri" panose="020F0502020204030204" pitchFamily="34" charset="0"/>
              </a:rPr>
              <a:t>This page has been left blank for any notes or supporting information.</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60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93328"/>
            <a:ext cx="5787500"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 reporting return. You can upload data (including swimming) from this template onto this platform once it becomes accessible.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Before you decide how you are going to use the funding for this academic year you should reflect and evaluate the impact of your use of you PE and sport premium funding in 2024/25.</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should use your evaluation of last year’s funding to help you decide what to do this academic year, how you will do it, and what impact you expect it to have.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p>
          <a:p>
            <a:pPr marL="171450" marR="419100" lvl="0" indent="-171450">
              <a:lnSpc>
                <a:spcPct val="124000"/>
              </a:lnSpc>
              <a:buFont typeface="Arial" panose="020B0604020202020204" pitchFamily="34" charset="0"/>
              <a:buChar char="•"/>
            </a:pPr>
            <a:r>
              <a:rPr lang="en-GB"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p>
          <a:p>
            <a:pPr marR="312420">
              <a:lnSpc>
                <a:spcPct val="124000"/>
              </a:lnSpc>
              <a:spcBef>
                <a:spcPts val="5"/>
              </a:spcBef>
              <a:buNone/>
            </a:pP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b="1" dirty="0">
              <a:latin typeface="Calibri" panose="020F0502020204030204" pitchFamily="34" charset="0"/>
              <a:ea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3"/>
              </a:rPr>
              <a:t>PE and sport premium for primary schools - GOV.UK</a:t>
            </a:r>
            <a:endParaRPr lang="en-GB" sz="900" dirty="0">
              <a:latin typeface="Calibri" panose="020F0502020204030204" pitchFamily="34" charset="0"/>
              <a:cs typeface="Calibri" panose="020F0502020204030204" pitchFamily="34" charset="0"/>
            </a:endParaRPr>
          </a:p>
          <a:p>
            <a:pPr marL="244475" marR="312420" indent="-171450">
              <a:lnSpc>
                <a:spcPct val="124000"/>
              </a:lnSpc>
              <a:spcBef>
                <a:spcPts val="5"/>
              </a:spcBef>
              <a:buFont typeface="Arial" panose="020B0604020202020204" pitchFamily="34" charset="0"/>
              <a:buChar char="•"/>
            </a:pPr>
            <a:r>
              <a:rPr lang="en-GB" sz="900" dirty="0">
                <a:latin typeface="Calibri" panose="020F0502020204030204" pitchFamily="34" charset="0"/>
                <a:cs typeface="Calibri" panose="020F0502020204030204" pitchFamily="34" charset="0"/>
                <a:hlinkClick r:id="rId4"/>
              </a:rPr>
              <a:t>PE and sport premium: conditions of grant 2025 to 2026 -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b="1" i="1" dirty="0"/>
              <a:t>Remember</a:t>
            </a:r>
            <a:r>
              <a:rPr lang="en-US" sz="850" i="1" dirty="0"/>
              <a:t>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4229092936"/>
              </p:ext>
            </p:extLst>
          </p:nvPr>
        </p:nvGraphicFramePr>
        <p:xfrm>
          <a:off x="298297" y="1672070"/>
          <a:ext cx="5530128" cy="242080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B56A260E-BF05-0A5C-4E38-14F45B4DA304}"/>
              </a:ext>
            </a:extLst>
          </p:cNvPr>
          <p:cNvPicPr>
            <a:picLocks noChangeAspect="1"/>
          </p:cNvPicPr>
          <p:nvPr/>
        </p:nvPicPr>
        <p:blipFill>
          <a:blip r:embed="rId2"/>
          <a:stretch>
            <a:fillRect/>
          </a:stretch>
        </p:blipFill>
        <p:spPr>
          <a:xfrm>
            <a:off x="-26726" y="0"/>
            <a:ext cx="617326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3341609548"/>
              </p:ext>
            </p:extLst>
          </p:nvPr>
        </p:nvGraphicFramePr>
        <p:xfrm>
          <a:off x="201820" y="631508"/>
          <a:ext cx="5530128" cy="347472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employed a sports coach to support teaching of PE lessons.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More CPD for teachers required.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More CPD on Health and Safety in Sports.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CPD for PE passport required and on inclusive teaching in PE.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There were clubs and competitions run for every single year group.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 variety of clubs and competitions were run/entered e.g. dance, football, adventure, </a:t>
                      </a:r>
                      <a:r>
                        <a:rPr lang="en-US" sz="700" dirty="0" err="1">
                          <a:latin typeface="Calibri" panose="020F0502020204030204" pitchFamily="34" charset="0"/>
                          <a:cs typeface="Calibri" panose="020F0502020204030204" pitchFamily="34" charset="0"/>
                        </a:rPr>
                        <a:t>multskills</a:t>
                      </a:r>
                      <a:r>
                        <a:rPr lang="en-US" sz="700" dirty="0">
                          <a:latin typeface="Calibri" panose="020F0502020204030204" pitchFamily="34" charset="0"/>
                          <a:cs typeface="Calibri" panose="020F0502020204030204" pitchFamily="34" charset="0"/>
                        </a:rPr>
                        <a:t>, gymnastics.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 broad range of children were chosen for each competition and club.</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Data for attendance of our clubs and competitions was tracked on an excel document. This makes it very difficult to track pupil groups e.g. PP children to see if they have had the same access to clubs and competitions as their peers.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Going forward we will use the app ‘PE passport’ to track attendance for our competitions and clubs.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3AC1E9C2-1C91-6BAC-5047-CE0493D42E70}"/>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2612281315"/>
              </p:ext>
            </p:extLst>
          </p:nvPr>
        </p:nvGraphicFramePr>
        <p:xfrm>
          <a:off x="304799" y="633397"/>
          <a:ext cx="5530128" cy="345948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celebrated PE within our school newsletter to raise awareness of sporting achievements and events with our families.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Creating a display board in school to showcase our sporting </a:t>
                      </a:r>
                      <a:r>
                        <a:rPr lang="en-US" sz="700" dirty="0" err="1">
                          <a:latin typeface="Calibri" panose="020F0502020204030204" pitchFamily="34" charset="0"/>
                          <a:cs typeface="Calibri" panose="020F0502020204030204" pitchFamily="34" charset="0"/>
                        </a:rPr>
                        <a:t>achivements</a:t>
                      </a:r>
                      <a:r>
                        <a:rPr lang="en-US" sz="700" dirty="0">
                          <a:latin typeface="Calibri" panose="020F0502020204030204" pitchFamily="34" charset="0"/>
                          <a:cs typeface="Calibri" panose="020F0502020204030204" pitchFamily="34" charset="0"/>
                        </a:rPr>
                        <a:t>.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trained play leaders to support children on our Infant yard.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ran a successful Sports Day to celebrate and enjoy sports with our families.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would like to launch Active Playtimes next year on both of our KS1 and KS2 playgrounds.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would like to continue to raise the profile of PE and sport within our newsletter and school displays but we would like to enter more competitions.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reviewed our curriculum to offer a broader range of sports that were equally accessed by both girls and boys.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offered extra curricular PE activities. </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would like to offer more extra curricular activities next year to both girls and boys.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-Not all girls and boys were active for 60 minutes a day so we would like to launch Active Playtimes to increase their activity levels.</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entered an U11 football competition.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would like to participate in more competitive sport next year.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We would like to add more sporting competitions and clubs to our PE passport so that we can track data and check that it is offering equal access to all groups.</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561646"/>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Think about specific areas of need such as </a:t>
            </a:r>
            <a:r>
              <a:rPr lang="en-US" sz="850" b="1" dirty="0">
                <a:latin typeface="Calibri" panose="020F0502020204030204" pitchFamily="34" charset="0"/>
                <a:cs typeface="Calibri" panose="020F0502020204030204" pitchFamily="34" charset="0"/>
              </a:rPr>
              <a:t>inactive girls, SEND and disadvantaged pupils</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a:t>
            </a: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a:t>
            </a:r>
            <a:r>
              <a:rPr lang="en-US" sz="700" i="1" dirty="0" err="1">
                <a:latin typeface="Calibri" panose="020F0502020204030204" pitchFamily="34" charset="0"/>
                <a:cs typeface="Calibri" panose="020F0502020204030204" pitchFamily="34" charset="0"/>
              </a:rPr>
              <a:t>prioritising</a:t>
            </a:r>
            <a:r>
              <a:rPr lang="en-US" sz="700" i="1" dirty="0">
                <a:latin typeface="Calibri" panose="020F0502020204030204" pitchFamily="34" charset="0"/>
                <a:cs typeface="Calibri" panose="020F0502020204030204" pitchFamily="34" charset="0"/>
              </a:rPr>
              <a:t>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1796505224"/>
              </p:ext>
            </p:extLst>
          </p:nvPr>
        </p:nvGraphicFramePr>
        <p:xfrm>
          <a:off x="315269" y="2272972"/>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a:t>
                      </a:r>
                      <a:r>
                        <a:rPr lang="en-US" sz="700" dirty="0" err="1">
                          <a:effectLst/>
                          <a:latin typeface="Calibri" panose="020F0502020204030204" pitchFamily="34" charset="0"/>
                          <a:cs typeface="Calibri" panose="020F0502020204030204" pitchFamily="34" charset="0"/>
                        </a:rPr>
                        <a:t>metres</a:t>
                      </a: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i="1" dirty="0">
                          <a:latin typeface="Calibri" panose="020F0502020204030204" pitchFamily="34" charset="0"/>
                          <a:cs typeface="Calibri" panose="020F0502020204030204" pitchFamily="34" charset="0"/>
                        </a:rPr>
                        <a:t>Input at end </a:t>
                      </a:r>
                      <a:r>
                        <a:rPr lang="en-US" sz="700" i="1">
                          <a:latin typeface="Calibri" panose="020F0502020204030204" pitchFamily="34" charset="0"/>
                          <a:cs typeface="Calibri" panose="020F0502020204030204" pitchFamily="34" charset="0"/>
                        </a:rPr>
                        <a:t>of academic year 2025/2026</a:t>
                      </a:r>
                      <a:endParaRPr lang="en-US" sz="700" i="1"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0"/>
            <a:ext cx="6201184" cy="4322536"/>
          </a:xfrm>
          <a:prstGeom prst="rect">
            <a:avLst/>
          </a:prstGeom>
        </p:spPr>
      </p:pic>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354166921"/>
              </p:ext>
            </p:extLst>
          </p:nvPr>
        </p:nvGraphicFramePr>
        <p:xfrm>
          <a:off x="197588" y="684701"/>
          <a:ext cx="5724635" cy="3014631"/>
        </p:xfrm>
        <a:graphic>
          <a:graphicData uri="http://schemas.openxmlformats.org/drawingml/2006/table">
            <a:tbl>
              <a:tblPr firstRow="1" bandRow="1">
                <a:tableStyleId>{5C22544A-7EE6-4342-B048-85BDC9FD1C3A}</a:tableStyleId>
              </a:tblPr>
              <a:tblGrid>
                <a:gridCol w="1335584">
                  <a:extLst>
                    <a:ext uri="{9D8B030D-6E8A-4147-A177-3AD203B41FA5}">
                      <a16:colId xmlns:a16="http://schemas.microsoft.com/office/drawing/2014/main" val="1397519339"/>
                    </a:ext>
                  </a:extLst>
                </a:gridCol>
                <a:gridCol w="1347814">
                  <a:extLst>
                    <a:ext uri="{9D8B030D-6E8A-4147-A177-3AD203B41FA5}">
                      <a16:colId xmlns:a16="http://schemas.microsoft.com/office/drawing/2014/main" val="279180329"/>
                    </a:ext>
                  </a:extLst>
                </a:gridCol>
                <a:gridCol w="1340285">
                  <a:extLst>
                    <a:ext uri="{9D8B030D-6E8A-4147-A177-3AD203B41FA5}">
                      <a16:colId xmlns:a16="http://schemas.microsoft.com/office/drawing/2014/main" val="1419483341"/>
                    </a:ext>
                  </a:extLst>
                </a:gridCol>
                <a:gridCol w="1700952">
                  <a:extLst>
                    <a:ext uri="{9D8B030D-6E8A-4147-A177-3AD203B41FA5}">
                      <a16:colId xmlns:a16="http://schemas.microsoft.com/office/drawing/2014/main" val="1532179531"/>
                    </a:ext>
                  </a:extLst>
                </a:gridCol>
              </a:tblGrid>
              <a:tr h="256191">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t>1. To increase confidence, knowledge and skills of all staff in teaching PE and sport by focussing on teacher CPD.</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latin typeface="Calibri" panose="020F0502020204030204" pitchFamily="34" charset="0"/>
                          <a:cs typeface="Calibri" panose="020F0502020204030204" pitchFamily="34" charset="0"/>
                        </a:rPr>
                        <a:t>To ensure that all children are participating in 2 hours a week of high quality PE sessions.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b="0" dirty="0">
                          <a:effectLst/>
                          <a:latin typeface="Calibri" panose="020F0502020204030204" pitchFamily="34" charset="0"/>
                          <a:cs typeface="Calibri" panose="020F0502020204030204" pitchFamily="34" charset="0"/>
                        </a:rPr>
                        <a:t>Key indicator 1</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b="1" dirty="0">
                          <a:effectLst/>
                          <a:latin typeface="Calibri" panose="020F0502020204030204" pitchFamily="34" charset="0"/>
                          <a:cs typeface="Calibri" panose="020F0502020204030204" pitchFamily="34" charset="0"/>
                        </a:rPr>
                        <a:t> </a:t>
                      </a:r>
                      <a:r>
                        <a:rPr lang="en-US" sz="600" dirty="0">
                          <a:effectLst/>
                          <a:latin typeface="Calibri" panose="020F0502020204030204" pitchFamily="34" charset="0"/>
                          <a:cs typeface="Calibri" panose="020F0502020204030204" pitchFamily="34" charset="0"/>
                        </a:rPr>
                        <a:t>Increasing confidence, knowledge and skills of all staff in teaching PE and sporting activities </a:t>
                      </a:r>
                      <a:r>
                        <a:rPr lang="en-US" sz="600" dirty="0" err="1">
                          <a:effectLst/>
                          <a:latin typeface="Calibri" panose="020F0502020204030204" pitchFamily="34" charset="0"/>
                          <a:cs typeface="Calibri" panose="020F0502020204030204" pitchFamily="34" charset="0"/>
                        </a:rPr>
                        <a:t>prioritising</a:t>
                      </a:r>
                      <a:r>
                        <a:rPr lang="en-US" sz="600" dirty="0">
                          <a:effectLst/>
                          <a:latin typeface="Calibri" panose="020F0502020204030204" pitchFamily="34" charset="0"/>
                          <a:cs typeface="Calibri" panose="020F0502020204030204" pitchFamily="34" charset="0"/>
                        </a:rPr>
                        <a:t> CPD and training where needed</a:t>
                      </a: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GB" sz="600" dirty="0">
                          <a:latin typeface="Calibri" panose="020F0502020204030204" pitchFamily="34" charset="0"/>
                          <a:cs typeface="Calibri" panose="020F0502020204030204" pitchFamily="34" charset="0"/>
                        </a:rPr>
                        <a:t>Teachers to deliver one PE lesson per week with sports coach to allow teacher to come familiar with planning and assessments.</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GB" sz="600" dirty="0">
                          <a:latin typeface="Calibri" panose="020F0502020204030204" pitchFamily="34" charset="0"/>
                          <a:cs typeface="Calibri" panose="020F0502020204030204" pitchFamily="34" charset="0"/>
                        </a:rPr>
                        <a:t>Staff meeting time allocated to training staff on PE Passport.</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GB" sz="600" dirty="0">
                          <a:latin typeface="Calibri" panose="020F0502020204030204" pitchFamily="34" charset="0"/>
                          <a:cs typeface="Calibri" panose="020F0502020204030204" pitchFamily="34" charset="0"/>
                        </a:rPr>
                        <a:t>Additional training for staff offered when required</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GB" sz="600" dirty="0">
                          <a:latin typeface="Calibri" panose="020F0502020204030204" pitchFamily="34" charset="0"/>
                          <a:cs typeface="Calibri" panose="020F0502020204030204" pitchFamily="34" charset="0"/>
                        </a:rPr>
                        <a:t>Training for Govs. </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GB" sz="600" dirty="0">
                          <a:latin typeface="Calibri" panose="020F0502020204030204" pitchFamily="34" charset="0"/>
                          <a:cs typeface="Calibri" panose="020F0502020204030204" pitchFamily="34" charset="0"/>
                        </a:rPr>
                        <a:t>Assess and evaluate PE data termly.</a:t>
                      </a: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621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t>Provide in-school opportunities that enable pupils to engage in a wide range of physical activities, while monitoring external physical activity to help increase overall activity levels.</a:t>
                      </a:r>
                      <a:endParaRPr lang="en-US" sz="6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-To ensure children are all active for at least 60 minutes a day.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-To improve social skills and </a:t>
                      </a:r>
                      <a:r>
                        <a:rPr lang="en-US" sz="600" dirty="0" err="1">
                          <a:latin typeface="Calibri" panose="020F0502020204030204" pitchFamily="34" charset="0"/>
                          <a:cs typeface="Calibri" panose="020F0502020204030204" pitchFamily="34" charset="0"/>
                        </a:rPr>
                        <a:t>behaviour</a:t>
                      </a:r>
                      <a:r>
                        <a:rPr lang="en-US" sz="600" dirty="0">
                          <a:latin typeface="Calibri" panose="020F0502020204030204" pitchFamily="34" charset="0"/>
                          <a:cs typeface="Calibri" panose="020F0502020204030204" pitchFamily="34" charset="0"/>
                        </a:rPr>
                        <a:t> during playtimes.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Key indicator 2:</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600" dirty="0"/>
                        <a:t>To engage all pupils in regular physical activity </a:t>
                      </a:r>
                      <a:endParaRPr lang="en-US" sz="6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 Staff voice</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latin typeface="Calibri" panose="020F0502020204030204" pitchFamily="34" charset="0"/>
                          <a:cs typeface="Calibri" panose="020F0502020204030204" pitchFamily="34" charset="0"/>
                        </a:rPr>
                        <a:t>Pupil voice</a:t>
                      </a:r>
                    </a:p>
                    <a:p>
                      <a:pPr marL="171450" marR="0" lvl="0" indent="-171450" algn="l" defTabSz="575981" rtl="0" eaLnBrk="1" fontAlgn="auto" latinLnBrk="0" hangingPunct="1">
                        <a:lnSpc>
                          <a:spcPct val="100000"/>
                        </a:lnSpc>
                        <a:spcBef>
                          <a:spcPts val="0"/>
                        </a:spcBef>
                        <a:spcAft>
                          <a:spcPts val="0"/>
                        </a:spcAft>
                        <a:buClrTx/>
                        <a:buSzTx/>
                        <a:buFontTx/>
                        <a:buChar char="-"/>
                        <a:tabLst/>
                        <a:defRPr/>
                      </a:pPr>
                      <a:r>
                        <a:rPr lang="en-US" sz="600" dirty="0">
                          <a:latin typeface="Calibri" panose="020F0502020204030204" pitchFamily="34" charset="0"/>
                          <a:cs typeface="Calibri" panose="020F0502020204030204" pitchFamily="34" charset="0"/>
                        </a:rPr>
                        <a:t>Prior research visiting schools who use Active Play. </a:t>
                      </a:r>
                    </a:p>
                    <a:p>
                      <a:pPr marL="171450" marR="0" lvl="0" indent="-171450" algn="l" defTabSz="575981" rtl="0" eaLnBrk="1" fontAlgn="auto" latinLnBrk="0" hangingPunct="1">
                        <a:lnSpc>
                          <a:spcPct val="100000"/>
                        </a:lnSpc>
                        <a:spcBef>
                          <a:spcPts val="0"/>
                        </a:spcBef>
                        <a:spcAft>
                          <a:spcPts val="0"/>
                        </a:spcAft>
                        <a:buClrTx/>
                        <a:buSzTx/>
                        <a:buFontTx/>
                        <a:buChar char="-"/>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621253">
                <a:tc>
                  <a:txBody>
                    <a:bodyPr/>
                    <a:lstStyle/>
                    <a:p>
                      <a:r>
                        <a:rPr lang="en-GB" sz="600" dirty="0"/>
                        <a:t>Provide regular intra-school competitions and ensure all pupils have opportunities to participate in inter-school competitions against other schools. Competition formats will be adapted to meet pupils’ needs. Refer to the School Games offer.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600" dirty="0">
                          <a:solidFill>
                            <a:schemeClr val="tx1"/>
                          </a:solidFill>
                        </a:rPr>
                        <a:t>Ensure all pupils have access to competitive opportunities both in and beyond school, encouraging widespread participation and enjoyment of these valuable experiences.</a:t>
                      </a:r>
                    </a:p>
                    <a:p>
                      <a:r>
                        <a:rPr lang="en-GB" sz="600" dirty="0">
                          <a:solidFill>
                            <a:schemeClr val="tx1"/>
                          </a:solidFill>
                        </a:rPr>
                        <a:t>Ensure we are tracking who attends each competition on PE Passport to ensure we are offering them to a range of pupil groups.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Key indicator 5:</a:t>
                      </a:r>
                    </a:p>
                    <a:p>
                      <a:pPr algn="l">
                        <a:lnSpc>
                          <a:spcPct val="100000"/>
                        </a:lnSpc>
                      </a:pPr>
                      <a:endParaRPr lang="en-US" sz="200" dirty="0">
                        <a:solidFill>
                          <a:schemeClr val="tx1"/>
                        </a:solidFill>
                        <a:latin typeface="Calibri" panose="020F0502020204030204" pitchFamily="34" charset="0"/>
                        <a:cs typeface="Calibri" panose="020F0502020204030204" pitchFamily="34" charset="0"/>
                      </a:endParaRPr>
                    </a:p>
                    <a:p>
                      <a:pPr algn="l">
                        <a:lnSpc>
                          <a:spcPct val="100000"/>
                        </a:lnSpc>
                      </a:pPr>
                      <a:r>
                        <a:rPr lang="en-US" sz="600" dirty="0">
                          <a:solidFill>
                            <a:schemeClr val="tx1"/>
                          </a:solidFill>
                          <a:latin typeface="Calibri" panose="020F0502020204030204" pitchFamily="34" charset="0"/>
                          <a:cs typeface="Calibri" panose="020F0502020204030204" pitchFamily="34" charset="0"/>
                        </a:rPr>
                        <a:t>Increasing participation in competitive sport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Competition calendar and register of participants.</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After school club registers logged on PE passport to track pupil groups.</a:t>
                      </a:r>
                    </a:p>
                    <a:p>
                      <a:pPr algn="l">
                        <a:lnSpc>
                          <a:spcPct val="100000"/>
                        </a:lnSpc>
                      </a:pPr>
                      <a:r>
                        <a:rPr lang="en-US" sz="600" dirty="0">
                          <a:solidFill>
                            <a:schemeClr val="tx1"/>
                          </a:solidFill>
                          <a:latin typeface="Calibri" panose="020F0502020204030204" pitchFamily="34" charset="0"/>
                          <a:cs typeface="Calibri" panose="020F0502020204030204" pitchFamily="34" charset="0"/>
                        </a:rPr>
                        <a:t>Pupil voice.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r h="150125">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50298"/>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1657057"/>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Please aim to use this as a live working document through the year.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Keep returning to this to evidence adaptations and progress made through the PESSPA opportunities you provide.</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There is no set number of objectives you must have.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Make as many or as few as you see fit that will support your aims for the year ahead. </a:t>
            </a:r>
            <a:endParaRPr lang="en-US" sz="500" dirty="0">
              <a:latin typeface="Calibri" panose="020F0502020204030204" pitchFamily="34" charset="0"/>
              <a:cs typeface="Calibri" panose="020F0502020204030204" pitchFamily="34" charset="0"/>
            </a:endParaRPr>
          </a:p>
          <a:p>
            <a:pPr marL="171450" indent="-171450">
              <a:lnSpc>
                <a:spcPct val="124000"/>
              </a:lnSpc>
              <a:buFont typeface="Arial" panose="020B0604020202020204" pitchFamily="34" charset="0"/>
              <a:buChar char="•"/>
            </a:pPr>
            <a:r>
              <a:rPr lang="en-US" sz="850" dirty="0">
                <a:latin typeface="Calibri" panose="020F0502020204030204" pitchFamily="34" charset="0"/>
                <a:cs typeface="Calibri" panose="020F0502020204030204" pitchFamily="34" charset="0"/>
              </a:rPr>
              <a:t>Consider which of the 5 key areas improvements will be focusing on: </a:t>
            </a:r>
          </a:p>
          <a:p>
            <a:pPr>
              <a:lnSpc>
                <a:spcPct val="124000"/>
              </a:lnSpc>
            </a:pPr>
            <a:endParaRPr lang="en-US" sz="500" dirty="0">
              <a:latin typeface="Calibri" panose="020F0502020204030204" pitchFamily="34" charset="0"/>
              <a:cs typeface="Calibri" panose="020F0502020204030204" pitchFamily="34" charset="0"/>
            </a:endParaRPr>
          </a:p>
          <a:p>
            <a:pPr>
              <a:lnSpc>
                <a:spcPct val="124000"/>
              </a:lnSpc>
            </a:pPr>
            <a:r>
              <a:rPr lang="en-US" sz="700" i="1" dirty="0">
                <a:latin typeface="Calibri" panose="020F0502020204030204" pitchFamily="34" charset="0"/>
                <a:cs typeface="Calibri" panose="020F0502020204030204" pitchFamily="34" charset="0"/>
              </a:rPr>
              <a:t>1. Increasing confidence, knowledge and skills of all staff in teaching PE and sporting activities prioritising CPD and training where needed.</a:t>
            </a:r>
          </a:p>
          <a:p>
            <a:pPr>
              <a:lnSpc>
                <a:spcPct val="124000"/>
              </a:lnSpc>
            </a:pPr>
            <a:r>
              <a:rPr lang="en-US" sz="700" i="1" dirty="0">
                <a:latin typeface="Calibri" panose="020F0502020204030204" pitchFamily="34" charset="0"/>
                <a:cs typeface="Calibri" panose="020F0502020204030204" pitchFamily="34" charset="0"/>
              </a:rPr>
              <a:t>2. Increasing engagement of all pupils in regular physical activity and sporting activities</a:t>
            </a:r>
          </a:p>
          <a:p>
            <a:pPr>
              <a:lnSpc>
                <a:spcPct val="124000"/>
              </a:lnSpc>
            </a:pPr>
            <a:r>
              <a:rPr lang="en-US" sz="700" i="1" dirty="0">
                <a:latin typeface="Calibri" panose="020F0502020204030204" pitchFamily="34" charset="0"/>
                <a:cs typeface="Calibri" panose="020F0502020204030204" pitchFamily="34" charset="0"/>
              </a:rPr>
              <a:t>3. Raising the profile of PE and sport across the school, to support whole school improvement</a:t>
            </a:r>
          </a:p>
          <a:p>
            <a:pPr>
              <a:lnSpc>
                <a:spcPct val="124000"/>
              </a:lnSpc>
            </a:pPr>
            <a:r>
              <a:rPr lang="en-US" sz="700" i="1" dirty="0">
                <a:latin typeface="Calibri" panose="020F0502020204030204" pitchFamily="34" charset="0"/>
                <a:cs typeface="Calibri" panose="020F0502020204030204" pitchFamily="34" charset="0"/>
              </a:rPr>
              <a:t>4. Offer a broader and more equal experience of a range of sports and physical activities to all pupils and ensure equal access to sport for boys and girls</a:t>
            </a:r>
          </a:p>
          <a:p>
            <a:pPr>
              <a:lnSpc>
                <a:spcPct val="124000"/>
              </a:lnSpc>
            </a:pPr>
            <a:r>
              <a:rPr lang="en-US" sz="700" i="1" dirty="0">
                <a:latin typeface="Calibri" panose="020F0502020204030204" pitchFamily="34" charset="0"/>
                <a:cs typeface="Calibri" panose="020F0502020204030204" pitchFamily="34" charset="0"/>
              </a:rPr>
              <a:t>5. 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130808" y="94081"/>
            <a:ext cx="3904290" cy="553998"/>
          </a:xfrm>
          <a:prstGeom prst="rect">
            <a:avLst/>
          </a:prstGeom>
          <a:noFill/>
        </p:spPr>
        <p:txBody>
          <a:bodyPr wrap="square" rtlCol="0">
            <a:spAutoFit/>
          </a:bodyPr>
          <a:lstStyle/>
          <a:p>
            <a:r>
              <a:rPr lang="en-US" sz="900" b="1" dirty="0">
                <a:latin typeface="Calibri" panose="020F0502020204030204" pitchFamily="34" charset="0"/>
                <a:cs typeface="Calibri" panose="020F0502020204030204" pitchFamily="34" charset="0"/>
              </a:rPr>
              <a:t>Your objective:</a:t>
            </a:r>
            <a:r>
              <a:rPr lang="en-US" sz="900" dirty="0">
                <a:latin typeface="Calibri" panose="020F0502020204030204" pitchFamily="34" charset="0"/>
                <a:cs typeface="Calibri" panose="020F0502020204030204" pitchFamily="34" charset="0"/>
              </a:rPr>
              <a:t> </a:t>
            </a:r>
            <a:r>
              <a:rPr lang="en-GB" sz="900" dirty="0">
                <a:latin typeface="Calibri" panose="020F0502020204030204" pitchFamily="34" charset="0"/>
                <a:cs typeface="Calibri" panose="020F0502020204030204" pitchFamily="34" charset="0"/>
              </a:rPr>
              <a:t>To support staff to deliver an effective PE curriculum that supports all learners’ needs through CPD and monitoring.</a:t>
            </a:r>
            <a:endParaRPr lang="en-GB" sz="900" dirty="0"/>
          </a:p>
          <a:p>
            <a:endParaRPr lang="en-US" sz="1200" b="1"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3278819539"/>
              </p:ext>
            </p:extLst>
          </p:nvPr>
        </p:nvGraphicFramePr>
        <p:xfrm>
          <a:off x="294842" y="694098"/>
          <a:ext cx="5530128" cy="321564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911060">
                  <a:extLst>
                    <a:ext uri="{9D8B030D-6E8A-4147-A177-3AD203B41FA5}">
                      <a16:colId xmlns:a16="http://schemas.microsoft.com/office/drawing/2014/main" val="3874769663"/>
                    </a:ext>
                  </a:extLst>
                </a:gridCol>
                <a:gridCol w="1689564">
                  <a:extLst>
                    <a:ext uri="{9D8B030D-6E8A-4147-A177-3AD203B41FA5}">
                      <a16:colId xmlns:a16="http://schemas.microsoft.com/office/drawing/2014/main" val="279180329"/>
                    </a:ext>
                  </a:extLst>
                </a:gridCol>
                <a:gridCol w="1422736">
                  <a:extLst>
                    <a:ext uri="{9D8B030D-6E8A-4147-A177-3AD203B41FA5}">
                      <a16:colId xmlns:a16="http://schemas.microsoft.com/office/drawing/2014/main" val="1419483341"/>
                    </a:ext>
                  </a:extLst>
                </a:gridCol>
                <a:gridCol w="100913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500" dirty="0">
                          <a:latin typeface="Calibri" panose="020F0502020204030204" pitchFamily="34" charset="0"/>
                          <a:cs typeface="Calibri" panose="020F0502020204030204" pitchFamily="34" charset="0"/>
                        </a:rPr>
                        <a:t>D</a:t>
                      </a:r>
                      <a:r>
                        <a:rPr lang="en-GB" sz="500" dirty="0"/>
                        <a:t>eliver a high-quality, inclusive PE curriculum that develops active, skilled and confident pupils of all ages and abilities.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500" kern="1200" dirty="0">
                          <a:solidFill>
                            <a:schemeClr val="dk1"/>
                          </a:solidFill>
                          <a:effectLst/>
                          <a:latin typeface="+mn-lt"/>
                          <a:ea typeface="+mn-ea"/>
                          <a:cs typeface="+mn-cs"/>
                        </a:rPr>
                        <a:t>-To continue to monitor staff’s understanding of the National Curriculum, through regular CPD, the use specialist external coaches, whole school curriculum maps, knowledge organisers and personalised curriculums. </a:t>
                      </a:r>
                    </a:p>
                    <a:p>
                      <a:pPr lvl="0"/>
                      <a:r>
                        <a:rPr lang="en-GB" sz="500" kern="1200" dirty="0">
                          <a:solidFill>
                            <a:schemeClr val="dk1"/>
                          </a:solidFill>
                          <a:effectLst/>
                          <a:latin typeface="+mn-lt"/>
                          <a:ea typeface="+mn-ea"/>
                          <a:cs typeface="+mn-cs"/>
                        </a:rPr>
                        <a:t>-To ensure learning is supported and enhanced through a range of curriculum sporting activities e.g. games, swimming, gymnastics, athletics, dance, fundamental movement skills and outdoor and adventurous activities.</a:t>
                      </a:r>
                    </a:p>
                    <a:p>
                      <a:pPr lvl="0"/>
                      <a:r>
                        <a:rPr lang="en-GB" sz="500" kern="1200" dirty="0">
                          <a:solidFill>
                            <a:schemeClr val="dk1"/>
                          </a:solidFill>
                          <a:effectLst/>
                          <a:latin typeface="+mn-lt"/>
                          <a:ea typeface="+mn-ea"/>
                          <a:cs typeface="+mn-cs"/>
                        </a:rPr>
                        <a:t>-To continue to monitor the use and focus of strong fundamental movement skills and fine and gross motor skills within EYFS and KS1</a:t>
                      </a:r>
                    </a:p>
                    <a:p>
                      <a:pPr lvl="0"/>
                      <a:r>
                        <a:rPr lang="en-GB" sz="500" kern="1200" dirty="0">
                          <a:solidFill>
                            <a:schemeClr val="dk1"/>
                          </a:solidFill>
                          <a:effectLst/>
                          <a:latin typeface="+mn-lt"/>
                          <a:ea typeface="+mn-ea"/>
                          <a:cs typeface="+mn-cs"/>
                        </a:rPr>
                        <a:t>-To continue to monitor the ability and needs of every child to ensure they are supported through appropriate differentiation.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500" kern="1200" dirty="0">
                          <a:solidFill>
                            <a:schemeClr val="dk1"/>
                          </a:solidFill>
                          <a:effectLst/>
                          <a:latin typeface="+mn-lt"/>
                          <a:ea typeface="+mn-ea"/>
                          <a:cs typeface="+mn-cs"/>
                        </a:rPr>
                        <a:t>For children to improve their fundamental movement skills ready for building upon skills in KS2. </a:t>
                      </a:r>
                    </a:p>
                    <a:p>
                      <a:pPr lvl="0"/>
                      <a:r>
                        <a:rPr lang="en-GB" sz="500" kern="1200" dirty="0">
                          <a:solidFill>
                            <a:schemeClr val="dk1"/>
                          </a:solidFill>
                          <a:effectLst/>
                          <a:latin typeface="+mn-lt"/>
                          <a:ea typeface="+mn-ea"/>
                          <a:cs typeface="+mn-cs"/>
                        </a:rPr>
                        <a:t>To gather evidence and monitor children’s abilities throughout school to ensure clear progression of skills.</a:t>
                      </a:r>
                    </a:p>
                    <a:p>
                      <a:pPr lvl="0"/>
                      <a:r>
                        <a:rPr lang="en-GB" sz="500" kern="1200" dirty="0">
                          <a:solidFill>
                            <a:schemeClr val="dk1"/>
                          </a:solidFill>
                          <a:effectLst/>
                          <a:latin typeface="+mn-lt"/>
                          <a:ea typeface="+mn-ea"/>
                          <a:cs typeface="+mn-cs"/>
                        </a:rPr>
                        <a:t>To improve staff confidence and knowledge in curriculum delivery though observing high quality coaches to ensure children are receiving good teaching. </a:t>
                      </a:r>
                    </a:p>
                    <a:p>
                      <a:pPr lvl="0"/>
                      <a:r>
                        <a:rPr lang="en-GB" sz="500" kern="1200" dirty="0">
                          <a:solidFill>
                            <a:schemeClr val="dk1"/>
                          </a:solidFill>
                          <a:effectLst/>
                          <a:latin typeface="+mn-lt"/>
                          <a:ea typeface="+mn-ea"/>
                          <a:cs typeface="+mn-cs"/>
                        </a:rPr>
                        <a:t>To monitor and provide staff feedback to ensure planning of Physical Education is benefitting of the children’s needs. </a:t>
                      </a:r>
                    </a:p>
                    <a:p>
                      <a:pPr lvl="0"/>
                      <a:endParaRPr lang="en-US" sz="5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lvl="0"/>
                      <a:r>
                        <a:rPr lang="en-GB" sz="500" kern="1200" dirty="0">
                          <a:solidFill>
                            <a:schemeClr val="dk1"/>
                          </a:solidFill>
                          <a:effectLst/>
                          <a:latin typeface="+mn-lt"/>
                          <a:ea typeface="+mn-ea"/>
                          <a:cs typeface="+mn-cs"/>
                        </a:rPr>
                        <a:t>Staff confidence surveys, pupils’ attainment data, lesson observation reviews, pupil voice.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PE lead attended courses on PE passport, Adaptive and Inclusive Teaching and Safe Practice in January. </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Jess Squires </a:t>
                      </a:r>
                      <a:r>
                        <a:rPr lang="en-US" sz="600">
                          <a:solidFill>
                            <a:schemeClr val="tx1"/>
                          </a:solidFill>
                          <a:latin typeface="Calibri" panose="020F0502020204030204" pitchFamily="34" charset="0"/>
                          <a:cs typeface="Calibri" panose="020F0502020204030204" pitchFamily="34" charset="0"/>
                        </a:rPr>
                        <a:t>delivered training on</a:t>
                      </a: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3123</Words>
  <Application>Microsoft Office PowerPoint</Application>
  <PresentationFormat>Custom</PresentationFormat>
  <Paragraphs>369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Rock</dc:creator>
  <cp:lastModifiedBy>Hayleigh Capstick</cp:lastModifiedBy>
  <cp:revision>16</cp:revision>
  <dcterms:created xsi:type="dcterms:W3CDTF">2025-10-08T18:09:30Z</dcterms:created>
  <dcterms:modified xsi:type="dcterms:W3CDTF">2026-02-02T15:07:39Z</dcterms:modified>
</cp:coreProperties>
</file>