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EF6540-4300-4551-95DB-9500BA7246C0}" type="datetimeFigureOut">
              <a:rPr lang="en-GB" smtClean="0"/>
              <a:t>11/11/2020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43D3A5-05ED-4117-B3C8-485F801B7F55}" type="slidenum">
              <a:rPr lang="en-GB" smtClean="0"/>
              <a:t>‹#›</a:t>
            </a:fld>
            <a:endParaRPr lang="en-GB"/>
          </a:p>
        </p:txBody>
      </p:sp>
    </p:spTree>
    <p:extLst>
      <p:ext uri="{BB962C8B-B14F-4D97-AF65-F5344CB8AC3E}">
        <p14:creationId xmlns:p14="http://schemas.microsoft.com/office/powerpoint/2010/main" val="3480673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EF6540-4300-4551-95DB-9500BA7246C0}" type="datetimeFigureOut">
              <a:rPr lang="en-GB" smtClean="0"/>
              <a:t>11/11/2020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43D3A5-05ED-4117-B3C8-485F801B7F55}" type="slidenum">
              <a:rPr lang="en-GB" smtClean="0"/>
              <a:t>‹#›</a:t>
            </a:fld>
            <a:endParaRPr lang="en-GB"/>
          </a:p>
        </p:txBody>
      </p:sp>
    </p:spTree>
    <p:extLst>
      <p:ext uri="{BB962C8B-B14F-4D97-AF65-F5344CB8AC3E}">
        <p14:creationId xmlns:p14="http://schemas.microsoft.com/office/powerpoint/2010/main" val="3322042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EF6540-4300-4551-95DB-9500BA7246C0}" type="datetimeFigureOut">
              <a:rPr lang="en-GB" smtClean="0"/>
              <a:t>11/11/2020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43D3A5-05ED-4117-B3C8-485F801B7F55}"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733346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EF6540-4300-4551-95DB-9500BA7246C0}" type="datetimeFigureOut">
              <a:rPr lang="en-GB" smtClean="0"/>
              <a:t>11/11/2020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43D3A5-05ED-4117-B3C8-485F801B7F55}" type="slidenum">
              <a:rPr lang="en-GB" smtClean="0"/>
              <a:t>‹#›</a:t>
            </a:fld>
            <a:endParaRPr lang="en-GB"/>
          </a:p>
        </p:txBody>
      </p:sp>
    </p:spTree>
    <p:extLst>
      <p:ext uri="{BB962C8B-B14F-4D97-AF65-F5344CB8AC3E}">
        <p14:creationId xmlns:p14="http://schemas.microsoft.com/office/powerpoint/2010/main" val="6854908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EF6540-4300-4551-95DB-9500BA7246C0}" type="datetimeFigureOut">
              <a:rPr lang="en-GB" smtClean="0"/>
              <a:t>11/11/2020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43D3A5-05ED-4117-B3C8-485F801B7F55}"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479011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EF6540-4300-4551-95DB-9500BA7246C0}" type="datetimeFigureOut">
              <a:rPr lang="en-GB" smtClean="0"/>
              <a:t>11/11/2020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43D3A5-05ED-4117-B3C8-485F801B7F55}" type="slidenum">
              <a:rPr lang="en-GB" smtClean="0"/>
              <a:t>‹#›</a:t>
            </a:fld>
            <a:endParaRPr lang="en-GB"/>
          </a:p>
        </p:txBody>
      </p:sp>
    </p:spTree>
    <p:extLst>
      <p:ext uri="{BB962C8B-B14F-4D97-AF65-F5344CB8AC3E}">
        <p14:creationId xmlns:p14="http://schemas.microsoft.com/office/powerpoint/2010/main" val="6759760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EF6540-4300-4551-95DB-9500BA7246C0}" type="datetimeFigureOut">
              <a:rPr lang="en-GB" smtClean="0"/>
              <a:t>11/11/2020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43D3A5-05ED-4117-B3C8-485F801B7F55}" type="slidenum">
              <a:rPr lang="en-GB" smtClean="0"/>
              <a:t>‹#›</a:t>
            </a:fld>
            <a:endParaRPr lang="en-GB"/>
          </a:p>
        </p:txBody>
      </p:sp>
    </p:spTree>
    <p:extLst>
      <p:ext uri="{BB962C8B-B14F-4D97-AF65-F5344CB8AC3E}">
        <p14:creationId xmlns:p14="http://schemas.microsoft.com/office/powerpoint/2010/main" val="35704442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EF6540-4300-4551-95DB-9500BA7246C0}" type="datetimeFigureOut">
              <a:rPr lang="en-GB" smtClean="0"/>
              <a:t>11/11/2020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43D3A5-05ED-4117-B3C8-485F801B7F55}" type="slidenum">
              <a:rPr lang="en-GB" smtClean="0"/>
              <a:t>‹#›</a:t>
            </a:fld>
            <a:endParaRPr lang="en-GB"/>
          </a:p>
        </p:txBody>
      </p:sp>
    </p:spTree>
    <p:extLst>
      <p:ext uri="{BB962C8B-B14F-4D97-AF65-F5344CB8AC3E}">
        <p14:creationId xmlns:p14="http://schemas.microsoft.com/office/powerpoint/2010/main" val="1991494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EF6540-4300-4551-95DB-9500BA7246C0}" type="datetimeFigureOut">
              <a:rPr lang="en-GB" smtClean="0"/>
              <a:t>11/11/2020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43D3A5-05ED-4117-B3C8-485F801B7F55}" type="slidenum">
              <a:rPr lang="en-GB" smtClean="0"/>
              <a:t>‹#›</a:t>
            </a:fld>
            <a:endParaRPr lang="en-GB"/>
          </a:p>
        </p:txBody>
      </p:sp>
    </p:spTree>
    <p:extLst>
      <p:ext uri="{BB962C8B-B14F-4D97-AF65-F5344CB8AC3E}">
        <p14:creationId xmlns:p14="http://schemas.microsoft.com/office/powerpoint/2010/main" val="795086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EF6540-4300-4551-95DB-9500BA7246C0}" type="datetimeFigureOut">
              <a:rPr lang="en-GB" smtClean="0"/>
              <a:t>11/11/2020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43D3A5-05ED-4117-B3C8-485F801B7F55}" type="slidenum">
              <a:rPr lang="en-GB" smtClean="0"/>
              <a:t>‹#›</a:t>
            </a:fld>
            <a:endParaRPr lang="en-GB"/>
          </a:p>
        </p:txBody>
      </p:sp>
    </p:spTree>
    <p:extLst>
      <p:ext uri="{BB962C8B-B14F-4D97-AF65-F5344CB8AC3E}">
        <p14:creationId xmlns:p14="http://schemas.microsoft.com/office/powerpoint/2010/main" val="1487261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3EF6540-4300-4551-95DB-9500BA7246C0}" type="datetimeFigureOut">
              <a:rPr lang="en-GB" smtClean="0"/>
              <a:t>11/11/2020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C43D3A5-05ED-4117-B3C8-485F801B7F55}" type="slidenum">
              <a:rPr lang="en-GB" smtClean="0"/>
              <a:t>‹#›</a:t>
            </a:fld>
            <a:endParaRPr lang="en-GB"/>
          </a:p>
        </p:txBody>
      </p:sp>
    </p:spTree>
    <p:extLst>
      <p:ext uri="{BB962C8B-B14F-4D97-AF65-F5344CB8AC3E}">
        <p14:creationId xmlns:p14="http://schemas.microsoft.com/office/powerpoint/2010/main" val="2518985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3EF6540-4300-4551-95DB-9500BA7246C0}" type="datetimeFigureOut">
              <a:rPr lang="en-GB" smtClean="0"/>
              <a:t>11/11/2020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C43D3A5-05ED-4117-B3C8-485F801B7F55}" type="slidenum">
              <a:rPr lang="en-GB" smtClean="0"/>
              <a:t>‹#›</a:t>
            </a:fld>
            <a:endParaRPr lang="en-GB"/>
          </a:p>
        </p:txBody>
      </p:sp>
    </p:spTree>
    <p:extLst>
      <p:ext uri="{BB962C8B-B14F-4D97-AF65-F5344CB8AC3E}">
        <p14:creationId xmlns:p14="http://schemas.microsoft.com/office/powerpoint/2010/main" val="1014002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3EF6540-4300-4551-95DB-9500BA7246C0}" type="datetimeFigureOut">
              <a:rPr lang="en-GB" smtClean="0"/>
              <a:t>11/11/2020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C43D3A5-05ED-4117-B3C8-485F801B7F55}" type="slidenum">
              <a:rPr lang="en-GB" smtClean="0"/>
              <a:t>‹#›</a:t>
            </a:fld>
            <a:endParaRPr lang="en-GB"/>
          </a:p>
        </p:txBody>
      </p:sp>
    </p:spTree>
    <p:extLst>
      <p:ext uri="{BB962C8B-B14F-4D97-AF65-F5344CB8AC3E}">
        <p14:creationId xmlns:p14="http://schemas.microsoft.com/office/powerpoint/2010/main" val="2580256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EF6540-4300-4551-95DB-9500BA7246C0}" type="datetimeFigureOut">
              <a:rPr lang="en-GB" smtClean="0"/>
              <a:t>11/11/2020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C43D3A5-05ED-4117-B3C8-485F801B7F55}" type="slidenum">
              <a:rPr lang="en-GB" smtClean="0"/>
              <a:t>‹#›</a:t>
            </a:fld>
            <a:endParaRPr lang="en-GB"/>
          </a:p>
        </p:txBody>
      </p:sp>
    </p:spTree>
    <p:extLst>
      <p:ext uri="{BB962C8B-B14F-4D97-AF65-F5344CB8AC3E}">
        <p14:creationId xmlns:p14="http://schemas.microsoft.com/office/powerpoint/2010/main" val="3665773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3EF6540-4300-4551-95DB-9500BA7246C0}" type="datetimeFigureOut">
              <a:rPr lang="en-GB" smtClean="0"/>
              <a:t>11/11/2020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C43D3A5-05ED-4117-B3C8-485F801B7F55}" type="slidenum">
              <a:rPr lang="en-GB" smtClean="0"/>
              <a:t>‹#›</a:t>
            </a:fld>
            <a:endParaRPr lang="en-GB"/>
          </a:p>
        </p:txBody>
      </p:sp>
    </p:spTree>
    <p:extLst>
      <p:ext uri="{BB962C8B-B14F-4D97-AF65-F5344CB8AC3E}">
        <p14:creationId xmlns:p14="http://schemas.microsoft.com/office/powerpoint/2010/main" val="2163596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3EF6540-4300-4551-95DB-9500BA7246C0}" type="datetimeFigureOut">
              <a:rPr lang="en-GB" smtClean="0"/>
              <a:t>11/11/2020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C43D3A5-05ED-4117-B3C8-485F801B7F55}" type="slidenum">
              <a:rPr lang="en-GB" smtClean="0"/>
              <a:t>‹#›</a:t>
            </a:fld>
            <a:endParaRPr lang="en-GB"/>
          </a:p>
        </p:txBody>
      </p:sp>
    </p:spTree>
    <p:extLst>
      <p:ext uri="{BB962C8B-B14F-4D97-AF65-F5344CB8AC3E}">
        <p14:creationId xmlns:p14="http://schemas.microsoft.com/office/powerpoint/2010/main" val="3527000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3EF6540-4300-4551-95DB-9500BA7246C0}" type="datetimeFigureOut">
              <a:rPr lang="en-GB" smtClean="0"/>
              <a:t>11/11/2020</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C43D3A5-05ED-4117-B3C8-485F801B7F55}" type="slidenum">
              <a:rPr lang="en-GB" smtClean="0"/>
              <a:t>‹#›</a:t>
            </a:fld>
            <a:endParaRPr lang="en-GB"/>
          </a:p>
        </p:txBody>
      </p:sp>
    </p:spTree>
    <p:extLst>
      <p:ext uri="{BB962C8B-B14F-4D97-AF65-F5344CB8AC3E}">
        <p14:creationId xmlns:p14="http://schemas.microsoft.com/office/powerpoint/2010/main" val="6566784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kids.kiddle.co/Anthropology" TargetMode="External"/><Relationship Id="rId2" Type="http://schemas.openxmlformats.org/officeDocument/2006/relationships/hyperlink" Target="https://kids.kiddle.co/Primatology" TargetMode="Externa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https://kids.kiddle.co/Chimpanzee"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pESavD4aXhc" TargetMode="External"/><Relationship Id="rId2" Type="http://schemas.openxmlformats.org/officeDocument/2006/relationships/hyperlink" Target="https://www.youtube.com/watch?v=5PwcY_axJw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7475" y="629269"/>
            <a:ext cx="8199120" cy="1237026"/>
          </a:xfrm>
        </p:spPr>
        <p:txBody>
          <a:bodyPr/>
          <a:lstStyle/>
          <a:p>
            <a:r>
              <a:rPr lang="en-GB" dirty="0" smtClean="0">
                <a:solidFill>
                  <a:schemeClr val="tx1"/>
                </a:solidFill>
                <a:latin typeface="XCCW Joined PC61c" panose="03050602040000000000" pitchFamily="66" charset="0"/>
              </a:rPr>
              <a:t>Jane Goodall</a:t>
            </a:r>
            <a:endParaRPr lang="en-GB" dirty="0">
              <a:solidFill>
                <a:schemeClr val="tx1"/>
              </a:solidFill>
              <a:latin typeface="XCCW Joined PC61c" panose="03050602040000000000" pitchFamily="66" charset="0"/>
            </a:endParaRPr>
          </a:p>
        </p:txBody>
      </p:sp>
      <p:sp>
        <p:nvSpPr>
          <p:cNvPr id="3" name="Subtitle 2"/>
          <p:cNvSpPr>
            <a:spLocks noGrp="1"/>
          </p:cNvSpPr>
          <p:nvPr>
            <p:ph type="subTitle" idx="1"/>
          </p:nvPr>
        </p:nvSpPr>
        <p:spPr>
          <a:xfrm>
            <a:off x="4733593" y="9398379"/>
            <a:ext cx="4380141" cy="697001"/>
          </a:xfrm>
        </p:spPr>
        <p:txBody>
          <a:bodyPr/>
          <a:lstStyle/>
          <a:p>
            <a:endParaRPr lang="en-GB"/>
          </a:p>
        </p:txBody>
      </p:sp>
      <p:pic>
        <p:nvPicPr>
          <p:cNvPr id="1028" name="Picture 4" descr="Ten Facts You Should Know about Jane Gooda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25792" y="2130335"/>
            <a:ext cx="4369338" cy="33821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7825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49383"/>
          </a:xfrm>
        </p:spPr>
        <p:txBody>
          <a:bodyPr/>
          <a:lstStyle/>
          <a:p>
            <a:pPr algn="ctr"/>
            <a:r>
              <a:rPr lang="en-GB" dirty="0" smtClean="0">
                <a:solidFill>
                  <a:schemeClr val="tx1"/>
                </a:solidFill>
              </a:rPr>
              <a:t>Facts about </a:t>
            </a:r>
            <a:r>
              <a:rPr lang="en-GB" dirty="0" smtClean="0">
                <a:solidFill>
                  <a:schemeClr val="tx1"/>
                </a:solidFill>
              </a:rPr>
              <a:t>Jane Goodall </a:t>
            </a:r>
            <a:endParaRPr lang="en-GB" dirty="0">
              <a:solidFill>
                <a:schemeClr val="tx1"/>
              </a:solidFill>
            </a:endParaRPr>
          </a:p>
        </p:txBody>
      </p:sp>
      <p:sp>
        <p:nvSpPr>
          <p:cNvPr id="3" name="Content Placeholder 2"/>
          <p:cNvSpPr>
            <a:spLocks noGrp="1"/>
          </p:cNvSpPr>
          <p:nvPr>
            <p:ph idx="1"/>
          </p:nvPr>
        </p:nvSpPr>
        <p:spPr>
          <a:xfrm>
            <a:off x="677334" y="1402943"/>
            <a:ext cx="8596668" cy="4645160"/>
          </a:xfrm>
        </p:spPr>
        <p:txBody>
          <a:bodyPr>
            <a:normAutofit fontScale="92500" lnSpcReduction="20000"/>
          </a:bodyPr>
          <a:lstStyle/>
          <a:p>
            <a:r>
              <a:rPr lang="en-GB" sz="2600" dirty="0" smtClean="0">
                <a:solidFill>
                  <a:schemeClr val="tx1"/>
                </a:solidFill>
                <a:latin typeface="XCCW Joined PC61c" panose="03050602040000000000" pitchFamily="66" charset="0"/>
              </a:rPr>
              <a:t>Born </a:t>
            </a:r>
            <a:r>
              <a:rPr lang="en-GB" sz="2600" dirty="0" smtClean="0">
                <a:solidFill>
                  <a:schemeClr val="tx1"/>
                </a:solidFill>
                <a:latin typeface="XCCW Joined PC61c" panose="03050602040000000000" pitchFamily="66" charset="0"/>
              </a:rPr>
              <a:t>3</a:t>
            </a:r>
            <a:r>
              <a:rPr lang="en-GB" sz="2600" baseline="30000" dirty="0" smtClean="0">
                <a:solidFill>
                  <a:schemeClr val="tx1"/>
                </a:solidFill>
                <a:latin typeface="XCCW Joined PC61c" panose="03050602040000000000" pitchFamily="66" charset="0"/>
              </a:rPr>
              <a:t>rd</a:t>
            </a:r>
            <a:r>
              <a:rPr lang="en-GB" sz="2600" dirty="0" smtClean="0">
                <a:solidFill>
                  <a:schemeClr val="tx1"/>
                </a:solidFill>
                <a:latin typeface="XCCW Joined PC61c" panose="03050602040000000000" pitchFamily="66" charset="0"/>
              </a:rPr>
              <a:t> of April 1934</a:t>
            </a:r>
            <a:endParaRPr lang="en-GB" sz="2600" dirty="0" smtClean="0">
              <a:solidFill>
                <a:schemeClr val="tx1"/>
              </a:solidFill>
              <a:latin typeface="XCCW Joined PC61c" panose="03050602040000000000" pitchFamily="66" charset="0"/>
            </a:endParaRPr>
          </a:p>
          <a:p>
            <a:r>
              <a:rPr lang="en-GB" sz="2600" dirty="0" smtClean="0">
                <a:solidFill>
                  <a:schemeClr val="tx1"/>
                </a:solidFill>
                <a:latin typeface="XCCW Joined PC61c" panose="03050602040000000000" pitchFamily="66" charset="0"/>
              </a:rPr>
              <a:t>Born in </a:t>
            </a:r>
            <a:r>
              <a:rPr lang="en-GB" sz="2600" dirty="0" smtClean="0">
                <a:solidFill>
                  <a:schemeClr val="tx1"/>
                </a:solidFill>
                <a:latin typeface="XCCW Joined PC61c" panose="03050602040000000000" pitchFamily="66" charset="0"/>
              </a:rPr>
              <a:t>London, England</a:t>
            </a:r>
            <a:endParaRPr lang="en-GB" sz="2600" dirty="0" smtClean="0">
              <a:solidFill>
                <a:schemeClr val="tx1"/>
              </a:solidFill>
              <a:latin typeface="XCCW Joined PC61c" panose="03050602040000000000" pitchFamily="66" charset="0"/>
            </a:endParaRPr>
          </a:p>
          <a:p>
            <a:r>
              <a:rPr lang="en-US" dirty="0">
                <a:latin typeface="XCCW Joined PC61c" panose="03050602040000000000" pitchFamily="66" charset="0"/>
              </a:rPr>
              <a:t> </a:t>
            </a:r>
            <a:r>
              <a:rPr lang="en-US" dirty="0">
                <a:solidFill>
                  <a:schemeClr val="tx1"/>
                </a:solidFill>
                <a:latin typeface="XCCW Joined PC61c" panose="03050602040000000000" pitchFamily="66" charset="0"/>
              </a:rPr>
              <a:t>British </a:t>
            </a:r>
            <a:r>
              <a:rPr lang="en-US" dirty="0">
                <a:solidFill>
                  <a:schemeClr val="tx1"/>
                </a:solidFill>
                <a:latin typeface="XCCW Joined PC61c" panose="03050602040000000000" pitchFamily="66" charset="0"/>
                <a:hlinkClick r:id="rId2" tooltip="Primatology"/>
              </a:rPr>
              <a:t>primatologist</a:t>
            </a:r>
            <a:r>
              <a:rPr lang="en-US" dirty="0">
                <a:solidFill>
                  <a:schemeClr val="tx1"/>
                </a:solidFill>
                <a:latin typeface="XCCW Joined PC61c" panose="03050602040000000000" pitchFamily="66" charset="0"/>
              </a:rPr>
              <a:t> and </a:t>
            </a:r>
            <a:r>
              <a:rPr lang="en-US" dirty="0">
                <a:solidFill>
                  <a:schemeClr val="tx1"/>
                </a:solidFill>
                <a:latin typeface="XCCW Joined PC61c" panose="03050602040000000000" pitchFamily="66" charset="0"/>
                <a:hlinkClick r:id="rId3" tooltip="Anthropology"/>
              </a:rPr>
              <a:t>anthropologist</a:t>
            </a:r>
            <a:r>
              <a:rPr lang="en-US" dirty="0">
                <a:solidFill>
                  <a:schemeClr val="tx1"/>
                </a:solidFill>
                <a:latin typeface="XCCW Joined PC61c" panose="03050602040000000000" pitchFamily="66" charset="0"/>
              </a:rPr>
              <a:t>. Considered to be the world's foremost expert on </a:t>
            </a:r>
            <a:r>
              <a:rPr lang="en-US" dirty="0" smtClean="0">
                <a:solidFill>
                  <a:schemeClr val="tx1"/>
                </a:solidFill>
                <a:latin typeface="XCCW Joined PC61c" panose="03050602040000000000" pitchFamily="66" charset="0"/>
                <a:hlinkClick r:id="rId4" tooltip="Chimpanzee"/>
              </a:rPr>
              <a:t>chimpanzees</a:t>
            </a:r>
            <a:r>
              <a:rPr lang="en-US" dirty="0" smtClean="0">
                <a:solidFill>
                  <a:schemeClr val="tx1"/>
                </a:solidFill>
                <a:latin typeface="XCCW Joined PC61c" panose="03050602040000000000" pitchFamily="66" charset="0"/>
              </a:rPr>
              <a:t>.</a:t>
            </a:r>
          </a:p>
          <a:p>
            <a:r>
              <a:rPr lang="en-GB" sz="2600" b="1" dirty="0" smtClean="0">
                <a:solidFill>
                  <a:schemeClr val="tx1"/>
                </a:solidFill>
                <a:latin typeface="XCCW Joined PC61c" panose="03050602040000000000" pitchFamily="66" charset="0"/>
              </a:rPr>
              <a:t>Why </a:t>
            </a:r>
            <a:r>
              <a:rPr lang="en-GB" sz="2600" b="1" dirty="0" smtClean="0">
                <a:solidFill>
                  <a:schemeClr val="tx1"/>
                </a:solidFill>
                <a:latin typeface="XCCW Joined PC61c" panose="03050602040000000000" pitchFamily="66" charset="0"/>
              </a:rPr>
              <a:t>is </a:t>
            </a:r>
            <a:r>
              <a:rPr lang="en-GB" sz="2600" b="1" dirty="0" smtClean="0">
                <a:solidFill>
                  <a:schemeClr val="tx1"/>
                </a:solidFill>
                <a:latin typeface="XCCW Joined PC61c" panose="03050602040000000000" pitchFamily="66" charset="0"/>
              </a:rPr>
              <a:t>she </a:t>
            </a:r>
            <a:r>
              <a:rPr lang="en-GB" sz="2600" b="1" dirty="0" smtClean="0">
                <a:solidFill>
                  <a:schemeClr val="tx1"/>
                </a:solidFill>
                <a:latin typeface="XCCW Joined PC61c" panose="03050602040000000000" pitchFamily="66" charset="0"/>
              </a:rPr>
              <a:t>a famous scientist?</a:t>
            </a:r>
          </a:p>
          <a:p>
            <a:r>
              <a:rPr lang="en-US" dirty="0">
                <a:latin typeface="XCCW Joined PC61c" panose="03050602040000000000" pitchFamily="66" charset="0"/>
              </a:rPr>
              <a:t>Goodall studied chimpanzees in great detail, learning how they lived in groups, problem solved and interacted with their environment. She discovered that chimpanzees had the mental capacity to not only use simple tools but to actually make them as well, something that was previously thought to be uniquely human</a:t>
            </a:r>
            <a:r>
              <a:rPr lang="en-US" dirty="0" smtClean="0">
                <a:latin typeface="XCCW Joined PC61c" panose="03050602040000000000" pitchFamily="66" charset="0"/>
              </a:rPr>
              <a:t>.</a:t>
            </a:r>
            <a:endParaRPr lang="en-GB" sz="2600" dirty="0" smtClean="0">
              <a:solidFill>
                <a:schemeClr val="tx1"/>
              </a:solidFill>
              <a:latin typeface="XCCW Joined PC61c" panose="03050602040000000000" pitchFamily="66" charset="0"/>
            </a:endParaRPr>
          </a:p>
          <a:p>
            <a:r>
              <a:rPr lang="en-US" dirty="0">
                <a:latin typeface="XCCW Joined PC61c" panose="03050602040000000000" pitchFamily="66" charset="0"/>
              </a:rPr>
              <a:t>Goodall established the Jane Goodall Institute in 1977, it supports research while actively running a range of conservation programs to protect chimpanzees and the environment.</a:t>
            </a:r>
            <a:endParaRPr lang="en-GB" dirty="0">
              <a:solidFill>
                <a:schemeClr val="tx1"/>
              </a:solidFill>
              <a:latin typeface="XCCW Joined PC61c" panose="03050602040000000000" pitchFamily="66" charset="0"/>
            </a:endParaRPr>
          </a:p>
          <a:p>
            <a:endParaRPr lang="en-GB" dirty="0">
              <a:solidFill>
                <a:schemeClr val="tx1"/>
              </a:solidFill>
              <a:latin typeface="XCCW Joined PC61c" panose="03050602040000000000" pitchFamily="66" charset="0"/>
            </a:endParaRPr>
          </a:p>
        </p:txBody>
      </p:sp>
      <p:pic>
        <p:nvPicPr>
          <p:cNvPr id="3076" name="Picture 4" descr="Jane Goodall - Kids | Britannica Kids | Homework Help"/>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74340" y="4552405"/>
            <a:ext cx="1425031" cy="20956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1360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tx1"/>
                </a:solidFill>
                <a:latin typeface="XCCW Joined PC61c" panose="03050602040000000000" pitchFamily="66" charset="0"/>
              </a:rPr>
              <a:t>Further resources </a:t>
            </a:r>
            <a:endParaRPr lang="en-GB" dirty="0">
              <a:solidFill>
                <a:schemeClr val="tx1"/>
              </a:solidFill>
              <a:latin typeface="XCCW Joined PC61c" panose="03050602040000000000" pitchFamily="66" charset="0"/>
            </a:endParaRPr>
          </a:p>
        </p:txBody>
      </p:sp>
      <p:sp>
        <p:nvSpPr>
          <p:cNvPr id="3" name="Content Placeholder 2"/>
          <p:cNvSpPr>
            <a:spLocks noGrp="1"/>
          </p:cNvSpPr>
          <p:nvPr>
            <p:ph idx="1"/>
          </p:nvPr>
        </p:nvSpPr>
        <p:spPr/>
        <p:txBody>
          <a:bodyPr/>
          <a:lstStyle/>
          <a:p>
            <a:r>
              <a:rPr lang="en-GB" sz="2000" dirty="0" smtClean="0">
                <a:latin typeface="XCCW Joined PC61c" panose="03050602040000000000" pitchFamily="66" charset="0"/>
              </a:rPr>
              <a:t>Into the forest with Jane </a:t>
            </a:r>
            <a:r>
              <a:rPr lang="en-GB" sz="2000" dirty="0">
                <a:latin typeface="XCCW Joined PC61c" panose="03050602040000000000" pitchFamily="66" charset="0"/>
              </a:rPr>
              <a:t>Goodall </a:t>
            </a:r>
            <a:r>
              <a:rPr lang="en-GB" sz="2000" dirty="0">
                <a:latin typeface="XCCW Joined PC61c" panose="03050602040000000000" pitchFamily="66" charset="0"/>
                <a:hlinkClick r:id="rId2"/>
              </a:rPr>
              <a:t>https://</a:t>
            </a:r>
            <a:r>
              <a:rPr lang="en-GB" sz="2000" dirty="0" smtClean="0">
                <a:latin typeface="XCCW Joined PC61c" panose="03050602040000000000" pitchFamily="66" charset="0"/>
                <a:hlinkClick r:id="rId2"/>
              </a:rPr>
              <a:t>www.youtube.com/watch?v=5PwcY_axJwA</a:t>
            </a:r>
            <a:endParaRPr lang="en-GB" sz="2000" dirty="0" smtClean="0">
              <a:latin typeface="XCCW Joined PC61c" panose="03050602040000000000" pitchFamily="66" charset="0"/>
            </a:endParaRPr>
          </a:p>
          <a:p>
            <a:r>
              <a:rPr lang="en-GB" sz="2000" dirty="0" smtClean="0">
                <a:latin typeface="XCCW Joined PC61c" panose="03050602040000000000" pitchFamily="66" charset="0"/>
              </a:rPr>
              <a:t>Jane Goodall life story</a:t>
            </a:r>
          </a:p>
          <a:p>
            <a:r>
              <a:rPr lang="en-GB" sz="2000" dirty="0">
                <a:latin typeface="XCCW Joined PC61c" panose="03050602040000000000" pitchFamily="66" charset="0"/>
                <a:hlinkClick r:id="rId3"/>
              </a:rPr>
              <a:t>https://</a:t>
            </a:r>
            <a:r>
              <a:rPr lang="en-GB" sz="2000" dirty="0" smtClean="0">
                <a:latin typeface="XCCW Joined PC61c" panose="03050602040000000000" pitchFamily="66" charset="0"/>
                <a:hlinkClick r:id="rId3"/>
              </a:rPr>
              <a:t>www.youtube.com/watch?v=pESavD4aXhc</a:t>
            </a:r>
            <a:endParaRPr lang="en-GB" sz="2000" dirty="0" smtClean="0">
              <a:latin typeface="XCCW Joined PC61c" panose="03050602040000000000" pitchFamily="66" charset="0"/>
            </a:endParaRPr>
          </a:p>
          <a:p>
            <a:r>
              <a:rPr lang="en-GB" sz="2000" smtClean="0">
                <a:latin typeface="XCCW Joined PC61c" panose="03050602040000000000" pitchFamily="66" charset="0"/>
              </a:rPr>
              <a:t>How children </a:t>
            </a:r>
            <a:r>
              <a:rPr lang="en-GB" sz="2000" dirty="0" smtClean="0">
                <a:latin typeface="XCCW Joined PC61c" panose="03050602040000000000" pitchFamily="66" charset="0"/>
              </a:rPr>
              <a:t>can help? </a:t>
            </a:r>
            <a:r>
              <a:rPr lang="en-GB" sz="2000" dirty="0" smtClean="0">
                <a:latin typeface="XCCW Joined PC61c" panose="03050602040000000000" pitchFamily="66" charset="0"/>
                <a:hlinkClick r:id="rId3"/>
              </a:rPr>
              <a:t>https</a:t>
            </a:r>
            <a:r>
              <a:rPr lang="en-GB" sz="2000" dirty="0">
                <a:latin typeface="XCCW Joined PC61c" panose="03050602040000000000" pitchFamily="66" charset="0"/>
                <a:hlinkClick r:id="rId3"/>
              </a:rPr>
              <a:t>://</a:t>
            </a:r>
            <a:r>
              <a:rPr lang="en-GB" sz="2000" dirty="0" smtClean="0">
                <a:latin typeface="XCCW Joined PC61c" panose="03050602040000000000" pitchFamily="66" charset="0"/>
                <a:hlinkClick r:id="rId3"/>
              </a:rPr>
              <a:t>www.youtube.com/watch?v=pESavD4aXhc</a:t>
            </a:r>
            <a:endParaRPr lang="en-GB" sz="2000" dirty="0" smtClean="0">
              <a:latin typeface="XCCW Joined PC61c" panose="03050602040000000000" pitchFamily="66" charset="0"/>
            </a:endParaRPr>
          </a:p>
          <a:p>
            <a:endParaRPr lang="en-GB" dirty="0" smtClean="0"/>
          </a:p>
          <a:p>
            <a:endParaRPr lang="en-GB" dirty="0" smtClean="0"/>
          </a:p>
        </p:txBody>
      </p:sp>
    </p:spTree>
    <p:extLst>
      <p:ext uri="{BB962C8B-B14F-4D97-AF65-F5344CB8AC3E}">
        <p14:creationId xmlns:p14="http://schemas.microsoft.com/office/powerpoint/2010/main" val="152229594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162</TotalTime>
  <Words>150</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Trebuchet MS</vt:lpstr>
      <vt:lpstr>Wingdings 3</vt:lpstr>
      <vt:lpstr>XCCW Joined PC61c</vt:lpstr>
      <vt:lpstr>Facet</vt:lpstr>
      <vt:lpstr>Jane Goodall</vt:lpstr>
      <vt:lpstr>Facts about Jane Goodall </vt:lpstr>
      <vt:lpstr>Further resources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Zhang Heng</dc:title>
  <dc:creator>Windows User</dc:creator>
  <cp:lastModifiedBy>Windows User</cp:lastModifiedBy>
  <cp:revision>13</cp:revision>
  <dcterms:created xsi:type="dcterms:W3CDTF">2020-10-22T15:12:36Z</dcterms:created>
  <dcterms:modified xsi:type="dcterms:W3CDTF">2020-11-11T12:08:14Z</dcterms:modified>
</cp:coreProperties>
</file>