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C80919-C1F5-4393-88C6-0EFC58CBDB1E}"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87272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80919-C1F5-4393-88C6-0EFC58CBDB1E}"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271616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80919-C1F5-4393-88C6-0EFC58CBDB1E}"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16834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80919-C1F5-4393-88C6-0EFC58CBDB1E}"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157518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C80919-C1F5-4393-88C6-0EFC58CBDB1E}"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231330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C80919-C1F5-4393-88C6-0EFC58CBDB1E}"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356520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C80919-C1F5-4393-88C6-0EFC58CBDB1E}" type="datetimeFigureOut">
              <a:rPr lang="en-GB" smtClean="0"/>
              <a:t>11/08/2021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270866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C80919-C1F5-4393-88C6-0EFC58CBDB1E}" type="datetimeFigureOut">
              <a:rPr lang="en-GB" smtClean="0"/>
              <a:t>11/08/2021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4734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80919-C1F5-4393-88C6-0EFC58CBDB1E}" type="datetimeFigureOut">
              <a:rPr lang="en-GB" smtClean="0"/>
              <a:t>11/08/2021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122445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C80919-C1F5-4393-88C6-0EFC58CBDB1E}"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69371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C80919-C1F5-4393-88C6-0EFC58CBDB1E}"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2ED5E-4037-437B-B0DD-A918DCB18E38}" type="slidenum">
              <a:rPr lang="en-GB" smtClean="0"/>
              <a:t>‹#›</a:t>
            </a:fld>
            <a:endParaRPr lang="en-GB"/>
          </a:p>
        </p:txBody>
      </p:sp>
    </p:spTree>
    <p:extLst>
      <p:ext uri="{BB962C8B-B14F-4D97-AF65-F5344CB8AC3E}">
        <p14:creationId xmlns:p14="http://schemas.microsoft.com/office/powerpoint/2010/main" val="19983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80919-C1F5-4393-88C6-0EFC58CBDB1E}" type="datetimeFigureOut">
              <a:rPr lang="en-GB" smtClean="0"/>
              <a:t>11/08/2021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2ED5E-4037-437B-B0DD-A918DCB18E38}" type="slidenum">
              <a:rPr lang="en-GB" smtClean="0"/>
              <a:t>‹#›</a:t>
            </a:fld>
            <a:endParaRPr lang="en-GB"/>
          </a:p>
        </p:txBody>
      </p:sp>
    </p:spTree>
    <p:extLst>
      <p:ext uri="{BB962C8B-B14F-4D97-AF65-F5344CB8AC3E}">
        <p14:creationId xmlns:p14="http://schemas.microsoft.com/office/powerpoint/2010/main" val="768572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XOanvv4pl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kids.kiddle.co/Trombone" TargetMode="External"/><Relationship Id="rId13" Type="http://schemas.openxmlformats.org/officeDocument/2006/relationships/image" Target="../media/image3.png"/><Relationship Id="rId3" Type="http://schemas.openxmlformats.org/officeDocument/2006/relationships/hyperlink" Target="https://kids.kiddle.co/Composer" TargetMode="External"/><Relationship Id="rId7" Type="http://schemas.openxmlformats.org/officeDocument/2006/relationships/hyperlink" Target="https://kids.kiddle.co/Royal_College_of_Music" TargetMode="External"/><Relationship Id="rId12" Type="http://schemas.openxmlformats.org/officeDocument/2006/relationships/hyperlink" Target="https://kids.kiddle.co/1913" TargetMode="External"/><Relationship Id="rId2" Type="http://schemas.openxmlformats.org/officeDocument/2006/relationships/hyperlink" Target="https://kids.kiddle.co/England" TargetMode="External"/><Relationship Id="rId1" Type="http://schemas.openxmlformats.org/officeDocument/2006/relationships/slideLayout" Target="../slideLayouts/slideLayout7.xml"/><Relationship Id="rId6" Type="http://schemas.openxmlformats.org/officeDocument/2006/relationships/hyperlink" Target="https://kids.kiddle.co/Musical_composition" TargetMode="External"/><Relationship Id="rId11" Type="http://schemas.openxmlformats.org/officeDocument/2006/relationships/hyperlink" Target="https://kids.kiddle.co/1912" TargetMode="External"/><Relationship Id="rId5" Type="http://schemas.openxmlformats.org/officeDocument/2006/relationships/hyperlink" Target="https://kids.kiddle.co/Gloucestershire" TargetMode="External"/><Relationship Id="rId10" Type="http://schemas.openxmlformats.org/officeDocument/2006/relationships/hyperlink" Target="https://kids.kiddle.co/Hammersmith" TargetMode="External"/><Relationship Id="rId4" Type="http://schemas.openxmlformats.org/officeDocument/2006/relationships/hyperlink" Target="https://kids.kiddle.co/Cheltenham" TargetMode="External"/><Relationship Id="rId9" Type="http://schemas.openxmlformats.org/officeDocument/2006/relationships/hyperlink" Target="https://kids.kiddle.co/St_Paul%27s_Girls%27_School" TargetMode="Externa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kids.kiddle.co/Roman_mythology" TargetMode="External"/><Relationship Id="rId13" Type="http://schemas.openxmlformats.org/officeDocument/2006/relationships/hyperlink" Target="https://kids.kiddle.co/Jupiter" TargetMode="External"/><Relationship Id="rId18" Type="http://schemas.openxmlformats.org/officeDocument/2006/relationships/image" Target="../media/image6.png"/><Relationship Id="rId3" Type="http://schemas.openxmlformats.org/officeDocument/2006/relationships/hyperlink" Target="https://kids.kiddle.co/1918" TargetMode="External"/><Relationship Id="rId7" Type="http://schemas.openxmlformats.org/officeDocument/2006/relationships/hyperlink" Target="https://kids.kiddle.co/Pluto" TargetMode="External"/><Relationship Id="rId12" Type="http://schemas.openxmlformats.org/officeDocument/2006/relationships/hyperlink" Target="https://kids.kiddle.co/Bar_(music)" TargetMode="External"/><Relationship Id="rId17" Type="http://schemas.openxmlformats.org/officeDocument/2006/relationships/hyperlink" Target="https://kids.kiddle.co/London" TargetMode="External"/><Relationship Id="rId2" Type="http://schemas.openxmlformats.org/officeDocument/2006/relationships/hyperlink" Target="https://kids.kiddle.co/The_Planets" TargetMode="External"/><Relationship Id="rId16" Type="http://schemas.openxmlformats.org/officeDocument/2006/relationships/hyperlink" Target="https://kids.kiddle.co/Heart_failure" TargetMode="External"/><Relationship Id="rId1" Type="http://schemas.openxmlformats.org/officeDocument/2006/relationships/slideLayout" Target="../slideLayouts/slideLayout7.xml"/><Relationship Id="rId6" Type="http://schemas.openxmlformats.org/officeDocument/2006/relationships/hyperlink" Target="https://kids.kiddle.co/Earth" TargetMode="External"/><Relationship Id="rId11" Type="http://schemas.openxmlformats.org/officeDocument/2006/relationships/hyperlink" Target="https://kids.kiddle.co/Rhythm" TargetMode="External"/><Relationship Id="rId5" Type="http://schemas.openxmlformats.org/officeDocument/2006/relationships/hyperlink" Target="https://kids.kiddle.co/Planet" TargetMode="External"/><Relationship Id="rId15" Type="http://schemas.openxmlformats.org/officeDocument/2006/relationships/hyperlink" Target="https://kids.kiddle.co/I_Vow_to_Thee,_My_Country" TargetMode="External"/><Relationship Id="rId10" Type="http://schemas.openxmlformats.org/officeDocument/2006/relationships/hyperlink" Target="https://kids.kiddle.co/Mars_(mythology)" TargetMode="External"/><Relationship Id="rId19" Type="http://schemas.openxmlformats.org/officeDocument/2006/relationships/image" Target="../media/image7.png"/><Relationship Id="rId4" Type="http://schemas.openxmlformats.org/officeDocument/2006/relationships/hyperlink" Target="https://kids.kiddle.co/Suite_(music)" TargetMode="External"/><Relationship Id="rId9" Type="http://schemas.openxmlformats.org/officeDocument/2006/relationships/hyperlink" Target="https://kids.kiddle.co/Deity" TargetMode="External"/><Relationship Id="rId14" Type="http://schemas.openxmlformats.org/officeDocument/2006/relationships/hyperlink" Target="https://kids.kiddle.co/Hym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cXOanvv4plU"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793"/>
            <a:ext cx="9144000" cy="3195170"/>
          </a:xfrm>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93964" y="149903"/>
            <a:ext cx="11790218" cy="6535710"/>
          </a:xfrm>
          <a:prstGeom prst="rect">
            <a:avLst/>
          </a:prstGeom>
        </p:spPr>
      </p:pic>
    </p:spTree>
    <p:extLst>
      <p:ext uri="{BB962C8B-B14F-4D97-AF65-F5344CB8AC3E}">
        <p14:creationId xmlns:p14="http://schemas.microsoft.com/office/powerpoint/2010/main" val="334701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138545"/>
            <a:ext cx="11991975" cy="6525491"/>
          </a:xfrm>
          <a:prstGeom prst="rect">
            <a:avLst/>
          </a:prstGeom>
        </p:spPr>
      </p:pic>
      <p:sp>
        <p:nvSpPr>
          <p:cNvPr id="3" name="Rectangle 2"/>
          <p:cNvSpPr/>
          <p:nvPr/>
        </p:nvSpPr>
        <p:spPr>
          <a:xfrm>
            <a:off x="5583383" y="1027606"/>
            <a:ext cx="6508604" cy="369332"/>
          </a:xfrm>
          <a:prstGeom prst="rect">
            <a:avLst/>
          </a:prstGeom>
        </p:spPr>
        <p:txBody>
          <a:bodyPr wrap="square">
            <a:spAutoFit/>
          </a:bodyPr>
          <a:lstStyle/>
          <a:p>
            <a:r>
              <a:rPr lang="en-GB" dirty="0" smtClean="0">
                <a:hlinkClick r:id="rId3"/>
              </a:rPr>
              <a:t>https://www.youtube.com/watch?v=cXOanvv4plU</a:t>
            </a:r>
            <a:endParaRPr lang="en-GB" dirty="0" smtClean="0"/>
          </a:p>
        </p:txBody>
      </p:sp>
    </p:spTree>
    <p:extLst>
      <p:ext uri="{BB962C8B-B14F-4D97-AF65-F5344CB8AC3E}">
        <p14:creationId xmlns:p14="http://schemas.microsoft.com/office/powerpoint/2010/main" val="249206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090" y="751344"/>
            <a:ext cx="7107383" cy="5201424"/>
          </a:xfrm>
          <a:prstGeom prst="rect">
            <a:avLst/>
          </a:prstGeom>
        </p:spPr>
        <p:txBody>
          <a:bodyPr wrap="square">
            <a:spAutoFit/>
          </a:bodyPr>
          <a:lstStyle/>
          <a:p>
            <a:pPr fontAlgn="base"/>
            <a:r>
              <a:rPr lang="en-US" sz="2400" i="0" dirty="0" smtClean="0">
                <a:solidFill>
                  <a:schemeClr val="accent1">
                    <a:lumMod val="75000"/>
                  </a:schemeClr>
                </a:solidFill>
                <a:effectLst/>
                <a:latin typeface="inherit"/>
              </a:rPr>
              <a:t>Gustav Holst</a:t>
            </a:r>
            <a:r>
              <a:rPr lang="en-US" sz="2400" i="0" dirty="0" smtClean="0">
                <a:solidFill>
                  <a:schemeClr val="accent1">
                    <a:lumMod val="75000"/>
                  </a:schemeClr>
                </a:solidFill>
                <a:effectLst/>
                <a:latin typeface="Helvetica Neue"/>
              </a:rPr>
              <a:t> (21 September 1874 - 25 May 1934) was a famous </a:t>
            </a:r>
            <a:r>
              <a:rPr lang="en-US" sz="2400" i="0" strike="noStrike" dirty="0" smtClean="0">
                <a:solidFill>
                  <a:schemeClr val="accent1">
                    <a:lumMod val="75000"/>
                  </a:schemeClr>
                </a:solidFill>
                <a:effectLst/>
                <a:latin typeface="inherit"/>
                <a:hlinkClick r:id="rId2" tooltip="England"/>
              </a:rPr>
              <a:t>English</a:t>
            </a:r>
            <a:r>
              <a:rPr lang="en-US" sz="2400" i="0" dirty="0" smtClean="0">
                <a:solidFill>
                  <a:schemeClr val="accent1">
                    <a:lumMod val="75000"/>
                  </a:schemeClr>
                </a:solidFill>
                <a:effectLst/>
                <a:latin typeface="Helvetica Neue"/>
              </a:rPr>
              <a:t> </a:t>
            </a:r>
            <a:r>
              <a:rPr lang="en-US" sz="2400" i="0" strike="noStrike" dirty="0" smtClean="0">
                <a:solidFill>
                  <a:schemeClr val="accent1">
                    <a:lumMod val="75000"/>
                  </a:schemeClr>
                </a:solidFill>
                <a:effectLst/>
                <a:latin typeface="inherit"/>
                <a:hlinkClick r:id="rId3" tooltip="Composer"/>
              </a:rPr>
              <a:t>composer</a:t>
            </a:r>
            <a:r>
              <a:rPr lang="en-US" sz="2400" i="0" dirty="0" smtClean="0">
                <a:solidFill>
                  <a:schemeClr val="accent1">
                    <a:lumMod val="75000"/>
                  </a:schemeClr>
                </a:solidFill>
                <a:effectLst/>
                <a:latin typeface="Helvetica Neue"/>
              </a:rPr>
              <a:t>. He was born in </a:t>
            </a:r>
            <a:r>
              <a:rPr lang="en-US" sz="2400" i="0" strike="noStrike" dirty="0" smtClean="0">
                <a:solidFill>
                  <a:schemeClr val="accent1">
                    <a:lumMod val="75000"/>
                  </a:schemeClr>
                </a:solidFill>
                <a:effectLst/>
                <a:latin typeface="inherit"/>
                <a:hlinkClick r:id="rId4" tooltip="Cheltenham"/>
              </a:rPr>
              <a:t>Cheltenham</a:t>
            </a:r>
            <a:r>
              <a:rPr lang="en-US" sz="2400" i="0" dirty="0" smtClean="0">
                <a:solidFill>
                  <a:schemeClr val="accent1">
                    <a:lumMod val="75000"/>
                  </a:schemeClr>
                </a:solidFill>
                <a:effectLst/>
                <a:latin typeface="Helvetica Neue"/>
              </a:rPr>
              <a:t>, </a:t>
            </a:r>
            <a:r>
              <a:rPr lang="en-US" sz="2400" i="0" strike="noStrike" dirty="0" smtClean="0">
                <a:solidFill>
                  <a:schemeClr val="accent1">
                    <a:lumMod val="75000"/>
                  </a:schemeClr>
                </a:solidFill>
                <a:effectLst/>
                <a:latin typeface="inherit"/>
                <a:hlinkClick r:id="rId5" tooltip="Gloucestershire"/>
              </a:rPr>
              <a:t>Gloucestershire</a:t>
            </a:r>
            <a:r>
              <a:rPr lang="en-US" sz="2400" i="0" dirty="0" smtClean="0">
                <a:solidFill>
                  <a:schemeClr val="accent1">
                    <a:lumMod val="75000"/>
                  </a:schemeClr>
                </a:solidFill>
                <a:effectLst/>
                <a:latin typeface="Helvetica Neue"/>
              </a:rPr>
              <a:t>. He studied </a:t>
            </a:r>
            <a:r>
              <a:rPr lang="en-US" sz="2400" i="0" strike="noStrike" dirty="0" smtClean="0">
                <a:solidFill>
                  <a:schemeClr val="accent1">
                    <a:lumMod val="75000"/>
                  </a:schemeClr>
                </a:solidFill>
                <a:effectLst/>
                <a:latin typeface="inherit"/>
                <a:hlinkClick r:id="rId6" tooltip="Musical composition"/>
              </a:rPr>
              <a:t>composition</a:t>
            </a:r>
            <a:r>
              <a:rPr lang="en-US" sz="2400" i="0" dirty="0" smtClean="0">
                <a:solidFill>
                  <a:schemeClr val="accent1">
                    <a:lumMod val="75000"/>
                  </a:schemeClr>
                </a:solidFill>
                <a:effectLst/>
                <a:latin typeface="Helvetica Neue"/>
              </a:rPr>
              <a:t> at the </a:t>
            </a:r>
            <a:r>
              <a:rPr lang="en-US" sz="2400" i="0" strike="noStrike" dirty="0" smtClean="0">
                <a:solidFill>
                  <a:schemeClr val="accent1">
                    <a:lumMod val="75000"/>
                  </a:schemeClr>
                </a:solidFill>
                <a:effectLst/>
                <a:latin typeface="inherit"/>
                <a:hlinkClick r:id="rId7" tooltip="Royal College of Music"/>
              </a:rPr>
              <a:t>Royal College of Music</a:t>
            </a:r>
            <a:r>
              <a:rPr lang="en-US" sz="2400" i="0" dirty="0" smtClean="0">
                <a:solidFill>
                  <a:schemeClr val="accent1">
                    <a:lumMod val="75000"/>
                  </a:schemeClr>
                </a:solidFill>
                <a:effectLst/>
                <a:latin typeface="Helvetica Neue"/>
              </a:rPr>
              <a:t> in London. He also learned to play the </a:t>
            </a:r>
            <a:r>
              <a:rPr lang="en-US" sz="2400" i="0" strike="noStrike" dirty="0" smtClean="0">
                <a:solidFill>
                  <a:schemeClr val="accent1">
                    <a:lumMod val="75000"/>
                  </a:schemeClr>
                </a:solidFill>
                <a:effectLst/>
                <a:latin typeface="inherit"/>
                <a:hlinkClick r:id="rId8" tooltip="Trombone"/>
              </a:rPr>
              <a:t>trombone</a:t>
            </a:r>
            <a:r>
              <a:rPr lang="en-US" sz="2400" i="0" dirty="0" smtClean="0">
                <a:solidFill>
                  <a:schemeClr val="accent1">
                    <a:lumMod val="75000"/>
                  </a:schemeClr>
                </a:solidFill>
                <a:effectLst/>
                <a:latin typeface="Helvetica Neue"/>
              </a:rPr>
              <a:t>. He became Director of Music at </a:t>
            </a:r>
            <a:r>
              <a:rPr lang="en-US" sz="2400" i="0" strike="noStrike" dirty="0" smtClean="0">
                <a:solidFill>
                  <a:schemeClr val="accent1">
                    <a:lumMod val="75000"/>
                  </a:schemeClr>
                </a:solidFill>
                <a:effectLst/>
                <a:latin typeface="inherit"/>
                <a:hlinkClick r:id="rId9" tooltip="St Paul's Girls' School"/>
              </a:rPr>
              <a:t>St Paul’s Girls’ School</a:t>
            </a:r>
            <a:r>
              <a:rPr lang="en-US" sz="2400" i="0" dirty="0" smtClean="0">
                <a:solidFill>
                  <a:schemeClr val="accent1">
                    <a:lumMod val="75000"/>
                  </a:schemeClr>
                </a:solidFill>
                <a:effectLst/>
                <a:latin typeface="Helvetica Neue"/>
              </a:rPr>
              <a:t>, </a:t>
            </a:r>
            <a:r>
              <a:rPr lang="en-US" sz="2400" i="0" strike="noStrike" dirty="0" smtClean="0">
                <a:solidFill>
                  <a:schemeClr val="accent1">
                    <a:lumMod val="75000"/>
                  </a:schemeClr>
                </a:solidFill>
                <a:effectLst/>
                <a:latin typeface="inherit"/>
                <a:hlinkClick r:id="rId10" tooltip="Hammersmith"/>
              </a:rPr>
              <a:t>Hammersmith</a:t>
            </a:r>
            <a:r>
              <a:rPr lang="en-US" sz="2400" i="0" dirty="0" smtClean="0">
                <a:solidFill>
                  <a:schemeClr val="accent1">
                    <a:lumMod val="75000"/>
                  </a:schemeClr>
                </a:solidFill>
                <a:effectLst/>
                <a:latin typeface="Helvetica Neue"/>
              </a:rPr>
              <a:t>, (London). Some of his music was written for the pupils at this school: for example, the popular </a:t>
            </a:r>
            <a:r>
              <a:rPr lang="en-US" sz="2400" i="1" dirty="0" smtClean="0">
                <a:solidFill>
                  <a:schemeClr val="accent1">
                    <a:lumMod val="75000"/>
                  </a:schemeClr>
                </a:solidFill>
                <a:effectLst/>
                <a:latin typeface="inherit"/>
              </a:rPr>
              <a:t>St Paul’s Suite</a:t>
            </a:r>
            <a:r>
              <a:rPr lang="en-US" sz="2400" i="0" dirty="0" smtClean="0">
                <a:solidFill>
                  <a:schemeClr val="accent1">
                    <a:lumMod val="75000"/>
                  </a:schemeClr>
                </a:solidFill>
                <a:effectLst/>
                <a:latin typeface="Helvetica Neue"/>
              </a:rPr>
              <a:t> (</a:t>
            </a:r>
            <a:r>
              <a:rPr lang="en-US" sz="2400" i="0" strike="noStrike" dirty="0" smtClean="0">
                <a:solidFill>
                  <a:schemeClr val="accent1">
                    <a:lumMod val="75000"/>
                  </a:schemeClr>
                </a:solidFill>
                <a:effectLst/>
                <a:latin typeface="inherit"/>
                <a:hlinkClick r:id="rId11" tooltip="1912"/>
              </a:rPr>
              <a:t>1912</a:t>
            </a:r>
            <a:r>
              <a:rPr lang="en-US" sz="2400" i="0" dirty="0" smtClean="0">
                <a:solidFill>
                  <a:schemeClr val="accent1">
                    <a:lumMod val="75000"/>
                  </a:schemeClr>
                </a:solidFill>
                <a:effectLst/>
                <a:latin typeface="Helvetica Neue"/>
              </a:rPr>
              <a:t>-</a:t>
            </a:r>
            <a:r>
              <a:rPr lang="en-US" sz="2400" i="0" strike="noStrike" dirty="0" smtClean="0">
                <a:solidFill>
                  <a:schemeClr val="accent1">
                    <a:lumMod val="75000"/>
                  </a:schemeClr>
                </a:solidFill>
                <a:effectLst/>
                <a:latin typeface="inherit"/>
                <a:hlinkClick r:id="rId12" tooltip="1913"/>
              </a:rPr>
              <a:t>1913</a:t>
            </a:r>
            <a:r>
              <a:rPr lang="en-US" sz="2400" i="0" dirty="0" smtClean="0">
                <a:solidFill>
                  <a:schemeClr val="accent1">
                    <a:lumMod val="75000"/>
                  </a:schemeClr>
                </a:solidFill>
                <a:effectLst/>
                <a:latin typeface="Helvetica Neue"/>
              </a:rPr>
              <a:t>) for string orchestra.</a:t>
            </a:r>
          </a:p>
          <a:p>
            <a:pPr fontAlgn="base"/>
            <a:endParaRPr lang="en-US" sz="2400" dirty="0">
              <a:solidFill>
                <a:schemeClr val="accent1">
                  <a:lumMod val="75000"/>
                </a:schemeClr>
              </a:solidFill>
              <a:latin typeface="Helvetica Neue"/>
            </a:endParaRPr>
          </a:p>
          <a:p>
            <a:pPr fontAlgn="base"/>
            <a:endParaRPr lang="en-US" sz="2400" i="0" dirty="0" smtClean="0">
              <a:solidFill>
                <a:schemeClr val="accent1">
                  <a:lumMod val="75000"/>
                </a:schemeClr>
              </a:solidFill>
              <a:effectLst/>
              <a:latin typeface="Helvetica Neue"/>
            </a:endParaRPr>
          </a:p>
          <a:p>
            <a:pPr fontAlgn="base"/>
            <a:endParaRPr lang="en-US" sz="2000" dirty="0">
              <a:solidFill>
                <a:schemeClr val="accent1">
                  <a:lumMod val="75000"/>
                </a:schemeClr>
              </a:solidFill>
              <a:latin typeface="Arial" panose="020B0604020202020204" pitchFamily="34" charset="0"/>
              <a:cs typeface="Arial" panose="020B0604020202020204" pitchFamily="34" charset="0"/>
            </a:endParaRPr>
          </a:p>
          <a:p>
            <a:pPr fontAlgn="base"/>
            <a:endParaRPr lang="en-US" sz="2400" i="0" dirty="0" smtClean="0">
              <a:solidFill>
                <a:schemeClr val="accent1">
                  <a:lumMod val="75000"/>
                </a:schemeClr>
              </a:solidFill>
              <a:effectLst/>
              <a:latin typeface="Helvetica Neue"/>
            </a:endParaRPr>
          </a:p>
        </p:txBody>
      </p:sp>
      <p:pic>
        <p:nvPicPr>
          <p:cNvPr id="8" name="Picture 7"/>
          <p:cNvPicPr>
            <a:picLocks noChangeAspect="1"/>
          </p:cNvPicPr>
          <p:nvPr/>
        </p:nvPicPr>
        <p:blipFill>
          <a:blip r:embed="rId13"/>
          <a:stretch>
            <a:fillRect/>
          </a:stretch>
        </p:blipFill>
        <p:spPr>
          <a:xfrm>
            <a:off x="7600948" y="304800"/>
            <a:ext cx="4230833" cy="6276109"/>
          </a:xfrm>
          <a:prstGeom prst="rect">
            <a:avLst/>
          </a:prstGeom>
        </p:spPr>
      </p:pic>
      <p:pic>
        <p:nvPicPr>
          <p:cNvPr id="9" name="Picture 8"/>
          <p:cNvPicPr>
            <a:picLocks noChangeAspect="1"/>
          </p:cNvPicPr>
          <p:nvPr/>
        </p:nvPicPr>
        <p:blipFill>
          <a:blip r:embed="rId14"/>
          <a:stretch>
            <a:fillRect/>
          </a:stretch>
        </p:blipFill>
        <p:spPr>
          <a:xfrm>
            <a:off x="277090" y="4461163"/>
            <a:ext cx="7058576" cy="2239750"/>
          </a:xfrm>
          <a:prstGeom prst="rect">
            <a:avLst/>
          </a:prstGeom>
        </p:spPr>
      </p:pic>
    </p:spTree>
    <p:extLst>
      <p:ext uri="{BB962C8B-B14F-4D97-AF65-F5344CB8AC3E}">
        <p14:creationId xmlns:p14="http://schemas.microsoft.com/office/powerpoint/2010/main" val="159683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3" y="584583"/>
            <a:ext cx="6096000" cy="5693866"/>
          </a:xfrm>
          <a:prstGeom prst="rect">
            <a:avLst/>
          </a:prstGeom>
        </p:spPr>
        <p:txBody>
          <a:bodyPr>
            <a:spAutoFit/>
          </a:bodyPr>
          <a:lstStyle/>
          <a:p>
            <a:pPr fontAlgn="base"/>
            <a:r>
              <a:rPr lang="en-US" sz="2800" dirty="0" smtClean="0">
                <a:solidFill>
                  <a:schemeClr val="accent1">
                    <a:lumMod val="75000"/>
                  </a:schemeClr>
                </a:solidFill>
                <a:latin typeface="Arial" panose="020B0604020202020204" pitchFamily="34" charset="0"/>
                <a:cs typeface="Arial" panose="020B0604020202020204" pitchFamily="34" charset="0"/>
              </a:rPr>
              <a:t>When Holst was a music student at the Royal College of Music, he was too poor to buy train tickets back home. He frequently walked the 100 miles from London to Cheltenham, with his trombone slung across his back. He used to practice along the way when he thought he wouldn’t disturb anyone. One time, though, a sheep farmer scolded him for making so much noise. He claimed it was making all of his sheep lamb too soon.</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681046" y="360218"/>
            <a:ext cx="3735099" cy="6317672"/>
          </a:xfrm>
          <a:prstGeom prst="rect">
            <a:avLst/>
          </a:prstGeom>
        </p:spPr>
      </p:pic>
    </p:spTree>
    <p:extLst>
      <p:ext uri="{BB962C8B-B14F-4D97-AF65-F5344CB8AC3E}">
        <p14:creationId xmlns:p14="http://schemas.microsoft.com/office/powerpoint/2010/main" val="206877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6" y="626239"/>
            <a:ext cx="5832762" cy="5632311"/>
          </a:xfrm>
          <a:prstGeom prst="rect">
            <a:avLst/>
          </a:prstGeom>
        </p:spPr>
        <p:txBody>
          <a:bodyPr wrap="square">
            <a:spAutoFit/>
          </a:bodyPr>
          <a:lstStyle/>
          <a:p>
            <a:pPr fontAlgn="base"/>
            <a:r>
              <a:rPr lang="en-US" sz="2400" dirty="0">
                <a:solidFill>
                  <a:schemeClr val="accent1">
                    <a:lumMod val="75000"/>
                  </a:schemeClr>
                </a:solidFill>
                <a:latin typeface="Helvetica Neue"/>
              </a:rPr>
              <a:t>His most famous work is </a:t>
            </a:r>
            <a:r>
              <a:rPr lang="en-US" sz="2400" i="1" dirty="0">
                <a:solidFill>
                  <a:schemeClr val="accent1">
                    <a:lumMod val="75000"/>
                  </a:schemeClr>
                </a:solidFill>
                <a:latin typeface="inherit"/>
                <a:hlinkClick r:id="rId2" tooltip="The Planets"/>
              </a:rPr>
              <a:t>The Planets</a:t>
            </a:r>
            <a:r>
              <a:rPr lang="en-US" sz="2400" dirty="0">
                <a:solidFill>
                  <a:schemeClr val="accent1">
                    <a:lumMod val="75000"/>
                  </a:schemeClr>
                </a:solidFill>
                <a:latin typeface="Helvetica Neue"/>
              </a:rPr>
              <a:t> (</a:t>
            </a:r>
            <a:r>
              <a:rPr lang="en-US" sz="2400" dirty="0">
                <a:solidFill>
                  <a:schemeClr val="accent1">
                    <a:lumMod val="75000"/>
                  </a:schemeClr>
                </a:solidFill>
                <a:latin typeface="inherit"/>
                <a:hlinkClick r:id="rId3" tooltip="1918"/>
              </a:rPr>
              <a:t>1918</a:t>
            </a:r>
            <a:r>
              <a:rPr lang="en-US" sz="2400" dirty="0">
                <a:solidFill>
                  <a:schemeClr val="accent1">
                    <a:lumMod val="75000"/>
                  </a:schemeClr>
                </a:solidFill>
                <a:latin typeface="Helvetica Neue"/>
              </a:rPr>
              <a:t>). This is a </a:t>
            </a:r>
            <a:r>
              <a:rPr lang="en-US" sz="2400" dirty="0">
                <a:solidFill>
                  <a:schemeClr val="accent1">
                    <a:lumMod val="75000"/>
                  </a:schemeClr>
                </a:solidFill>
                <a:latin typeface="inherit"/>
                <a:hlinkClick r:id="rId4" tooltip="Suite (music)"/>
              </a:rPr>
              <a:t>suite</a:t>
            </a:r>
            <a:r>
              <a:rPr lang="en-US" sz="2400" dirty="0">
                <a:solidFill>
                  <a:schemeClr val="accent1">
                    <a:lumMod val="75000"/>
                  </a:schemeClr>
                </a:solidFill>
                <a:latin typeface="Helvetica Neue"/>
              </a:rPr>
              <a:t> of seven movements for orchestra, each about a different </a:t>
            </a:r>
            <a:r>
              <a:rPr lang="en-US" sz="2400" dirty="0">
                <a:solidFill>
                  <a:schemeClr val="accent1">
                    <a:lumMod val="75000"/>
                  </a:schemeClr>
                </a:solidFill>
                <a:latin typeface="inherit"/>
                <a:hlinkClick r:id="rId5" tooltip="Planet"/>
              </a:rPr>
              <a:t>planet</a:t>
            </a:r>
            <a:r>
              <a:rPr lang="en-US" sz="2400" dirty="0">
                <a:solidFill>
                  <a:schemeClr val="accent1">
                    <a:lumMod val="75000"/>
                  </a:schemeClr>
                </a:solidFill>
                <a:latin typeface="Helvetica Neue"/>
              </a:rPr>
              <a:t> (the </a:t>
            </a:r>
            <a:r>
              <a:rPr lang="en-US" sz="2400" dirty="0">
                <a:solidFill>
                  <a:schemeClr val="accent1">
                    <a:lumMod val="75000"/>
                  </a:schemeClr>
                </a:solidFill>
                <a:latin typeface="inherit"/>
                <a:hlinkClick r:id="rId6" tooltip="Earth"/>
              </a:rPr>
              <a:t>Earth</a:t>
            </a:r>
            <a:r>
              <a:rPr lang="en-US" sz="2400" dirty="0">
                <a:solidFill>
                  <a:schemeClr val="accent1">
                    <a:lumMod val="75000"/>
                  </a:schemeClr>
                </a:solidFill>
                <a:latin typeface="Helvetica Neue"/>
              </a:rPr>
              <a:t> is not included, and </a:t>
            </a:r>
            <a:r>
              <a:rPr lang="en-US" sz="2400" dirty="0">
                <a:solidFill>
                  <a:schemeClr val="accent1">
                    <a:lumMod val="75000"/>
                  </a:schemeClr>
                </a:solidFill>
                <a:latin typeface="inherit"/>
                <a:hlinkClick r:id="rId7" tooltip="Pluto"/>
              </a:rPr>
              <a:t>Pluto</a:t>
            </a:r>
            <a:r>
              <a:rPr lang="en-US" sz="2400" dirty="0">
                <a:solidFill>
                  <a:schemeClr val="accent1">
                    <a:lumMod val="75000"/>
                  </a:schemeClr>
                </a:solidFill>
                <a:latin typeface="Helvetica Neue"/>
              </a:rPr>
              <a:t> had not yet been discovered). The music does not really describe the planets, it describes the </a:t>
            </a:r>
            <a:r>
              <a:rPr lang="en-US" sz="2400" dirty="0">
                <a:solidFill>
                  <a:schemeClr val="accent1">
                    <a:lumMod val="75000"/>
                  </a:schemeClr>
                </a:solidFill>
                <a:latin typeface="inherit"/>
                <a:hlinkClick r:id="rId8" tooltip="Roman mythology"/>
              </a:rPr>
              <a:t>Roman</a:t>
            </a:r>
            <a:r>
              <a:rPr lang="en-US" sz="2400" dirty="0">
                <a:solidFill>
                  <a:schemeClr val="accent1">
                    <a:lumMod val="75000"/>
                  </a:schemeClr>
                </a:solidFill>
                <a:latin typeface="Helvetica Neue"/>
              </a:rPr>
              <a:t> </a:t>
            </a:r>
            <a:r>
              <a:rPr lang="en-US" sz="2400" dirty="0">
                <a:solidFill>
                  <a:schemeClr val="accent1">
                    <a:lumMod val="75000"/>
                  </a:schemeClr>
                </a:solidFill>
                <a:latin typeface="inherit"/>
                <a:hlinkClick r:id="rId9" tooltip="Deity"/>
              </a:rPr>
              <a:t>gods</a:t>
            </a:r>
            <a:r>
              <a:rPr lang="en-US" sz="2400" dirty="0">
                <a:solidFill>
                  <a:schemeClr val="accent1">
                    <a:lumMod val="75000"/>
                  </a:schemeClr>
                </a:solidFill>
                <a:latin typeface="Helvetica Neue"/>
              </a:rPr>
              <a:t> after which the planets are named. </a:t>
            </a:r>
            <a:r>
              <a:rPr lang="en-US" sz="2400" dirty="0">
                <a:solidFill>
                  <a:schemeClr val="accent1">
                    <a:lumMod val="75000"/>
                  </a:schemeClr>
                </a:solidFill>
                <a:latin typeface="inherit"/>
                <a:hlinkClick r:id="rId10" tooltip="Mars (mythology)"/>
              </a:rPr>
              <a:t>Mars</a:t>
            </a:r>
            <a:r>
              <a:rPr lang="en-US" sz="2400" dirty="0">
                <a:solidFill>
                  <a:schemeClr val="accent1">
                    <a:lumMod val="75000"/>
                  </a:schemeClr>
                </a:solidFill>
                <a:latin typeface="Helvetica Neue"/>
              </a:rPr>
              <a:t>, for example, is the “Bringer of War”. It has a very exciting </a:t>
            </a:r>
            <a:r>
              <a:rPr lang="en-US" sz="2400" dirty="0">
                <a:solidFill>
                  <a:schemeClr val="accent1">
                    <a:lumMod val="75000"/>
                  </a:schemeClr>
                </a:solidFill>
                <a:latin typeface="inherit"/>
                <a:hlinkClick r:id="rId11" tooltip="Rhythm"/>
              </a:rPr>
              <a:t>rhythm</a:t>
            </a:r>
            <a:r>
              <a:rPr lang="en-US" sz="2400" dirty="0">
                <a:solidFill>
                  <a:schemeClr val="accent1">
                    <a:lumMod val="75000"/>
                  </a:schemeClr>
                </a:solidFill>
                <a:latin typeface="Helvetica Neue"/>
              </a:rPr>
              <a:t> with five beats in a </a:t>
            </a:r>
            <a:r>
              <a:rPr lang="en-US" sz="2400" dirty="0">
                <a:solidFill>
                  <a:schemeClr val="accent1">
                    <a:lumMod val="75000"/>
                  </a:schemeClr>
                </a:solidFill>
                <a:latin typeface="inherit"/>
                <a:hlinkClick r:id="rId12" tooltip="Bar (music)"/>
              </a:rPr>
              <a:t>bar</a:t>
            </a:r>
            <a:r>
              <a:rPr lang="en-US" sz="2400" dirty="0">
                <a:solidFill>
                  <a:schemeClr val="accent1">
                    <a:lumMod val="75000"/>
                  </a:schemeClr>
                </a:solidFill>
                <a:latin typeface="Helvetica Neue"/>
              </a:rPr>
              <a:t>. </a:t>
            </a:r>
            <a:r>
              <a:rPr lang="en-US" sz="2400" dirty="0">
                <a:solidFill>
                  <a:schemeClr val="accent1">
                    <a:lumMod val="75000"/>
                  </a:schemeClr>
                </a:solidFill>
                <a:latin typeface="inherit"/>
                <a:hlinkClick r:id="rId13" tooltip="Jupiter"/>
              </a:rPr>
              <a:t>Jupiter</a:t>
            </a:r>
            <a:r>
              <a:rPr lang="en-US" sz="2400" dirty="0">
                <a:solidFill>
                  <a:schemeClr val="accent1">
                    <a:lumMod val="75000"/>
                  </a:schemeClr>
                </a:solidFill>
                <a:latin typeface="Helvetica Neue"/>
              </a:rPr>
              <a:t> has a tune which has become famous as the </a:t>
            </a:r>
            <a:r>
              <a:rPr lang="en-US" sz="2400" dirty="0">
                <a:solidFill>
                  <a:schemeClr val="accent1">
                    <a:lumMod val="75000"/>
                  </a:schemeClr>
                </a:solidFill>
                <a:latin typeface="inherit"/>
                <a:hlinkClick r:id="rId14" tooltip="Hymn"/>
              </a:rPr>
              <a:t>hymn</a:t>
            </a:r>
            <a:r>
              <a:rPr lang="en-US" sz="2400" dirty="0">
                <a:solidFill>
                  <a:schemeClr val="accent1">
                    <a:lumMod val="75000"/>
                  </a:schemeClr>
                </a:solidFill>
                <a:latin typeface="Helvetica Neue"/>
              </a:rPr>
              <a:t> “</a:t>
            </a:r>
            <a:r>
              <a:rPr lang="en-US" sz="2400" dirty="0">
                <a:solidFill>
                  <a:schemeClr val="accent1">
                    <a:lumMod val="75000"/>
                  </a:schemeClr>
                </a:solidFill>
                <a:latin typeface="inherit"/>
                <a:hlinkClick r:id="rId15" tooltip="I Vow to Thee, My Country"/>
              </a:rPr>
              <a:t>I Vow to Thee, My Country</a:t>
            </a:r>
            <a:r>
              <a:rPr lang="en-US" sz="2400" dirty="0">
                <a:solidFill>
                  <a:schemeClr val="accent1">
                    <a:lumMod val="75000"/>
                  </a:schemeClr>
                </a:solidFill>
                <a:latin typeface="Helvetica Neue"/>
              </a:rPr>
              <a:t>”. He died of </a:t>
            </a:r>
            <a:r>
              <a:rPr lang="en-US" sz="2400" dirty="0">
                <a:solidFill>
                  <a:schemeClr val="accent1">
                    <a:lumMod val="75000"/>
                  </a:schemeClr>
                </a:solidFill>
                <a:latin typeface="inherit"/>
                <a:hlinkClick r:id="rId16" tooltip="Heart failure"/>
              </a:rPr>
              <a:t>heart failure</a:t>
            </a:r>
            <a:r>
              <a:rPr lang="en-US" sz="2400" dirty="0">
                <a:solidFill>
                  <a:schemeClr val="accent1">
                    <a:lumMod val="75000"/>
                  </a:schemeClr>
                </a:solidFill>
                <a:latin typeface="Helvetica Neue"/>
              </a:rPr>
              <a:t> in </a:t>
            </a:r>
            <a:r>
              <a:rPr lang="en-US" sz="2400" dirty="0">
                <a:solidFill>
                  <a:schemeClr val="accent1">
                    <a:lumMod val="75000"/>
                  </a:schemeClr>
                </a:solidFill>
                <a:latin typeface="inherit"/>
                <a:hlinkClick r:id="rId17" tooltip="London"/>
              </a:rPr>
              <a:t>London</a:t>
            </a:r>
            <a:r>
              <a:rPr lang="en-US" sz="2400" dirty="0">
                <a:solidFill>
                  <a:schemeClr val="accent1">
                    <a:lumMod val="75000"/>
                  </a:schemeClr>
                </a:solidFill>
                <a:latin typeface="Helvetica Neue"/>
              </a:rPr>
              <a:t>.</a:t>
            </a:r>
            <a:endParaRPr lang="en-US" sz="2400" dirty="0">
              <a:solidFill>
                <a:schemeClr val="accent1">
                  <a:lumMod val="75000"/>
                </a:schemeClr>
              </a:solidFill>
              <a:latin typeface="Helvetica Neue"/>
            </a:endParaRPr>
          </a:p>
        </p:txBody>
      </p:sp>
      <p:pic>
        <p:nvPicPr>
          <p:cNvPr id="3" name="Picture 2"/>
          <p:cNvPicPr>
            <a:picLocks noChangeAspect="1"/>
          </p:cNvPicPr>
          <p:nvPr/>
        </p:nvPicPr>
        <p:blipFill>
          <a:blip r:embed="rId18"/>
          <a:stretch>
            <a:fillRect/>
          </a:stretch>
        </p:blipFill>
        <p:spPr>
          <a:xfrm>
            <a:off x="6165274" y="3962399"/>
            <a:ext cx="5666508" cy="2618509"/>
          </a:xfrm>
          <a:prstGeom prst="rect">
            <a:avLst/>
          </a:prstGeom>
        </p:spPr>
      </p:pic>
      <p:pic>
        <p:nvPicPr>
          <p:cNvPr id="4" name="Picture 3"/>
          <p:cNvPicPr>
            <a:picLocks noChangeAspect="1"/>
          </p:cNvPicPr>
          <p:nvPr/>
        </p:nvPicPr>
        <p:blipFill>
          <a:blip r:embed="rId19"/>
          <a:stretch>
            <a:fillRect/>
          </a:stretch>
        </p:blipFill>
        <p:spPr>
          <a:xfrm>
            <a:off x="6165274" y="473219"/>
            <a:ext cx="5666508" cy="3322926"/>
          </a:xfrm>
          <a:prstGeom prst="rect">
            <a:avLst/>
          </a:prstGeom>
        </p:spPr>
      </p:pic>
    </p:spTree>
    <p:extLst>
      <p:ext uri="{BB962C8B-B14F-4D97-AF65-F5344CB8AC3E}">
        <p14:creationId xmlns:p14="http://schemas.microsoft.com/office/powerpoint/2010/main" val="287089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028" y="304800"/>
            <a:ext cx="4902817" cy="1200329"/>
          </a:xfrm>
          <a:prstGeom prst="rect">
            <a:avLst/>
          </a:prstGeom>
        </p:spPr>
        <p:txBody>
          <a:bodyPr wrap="none">
            <a:spAutoFit/>
          </a:bodyPr>
          <a:lstStyle/>
          <a:p>
            <a:r>
              <a:rPr lang="en-GB" dirty="0" smtClean="0">
                <a:hlinkClick r:id="rId2"/>
              </a:rPr>
              <a:t>https://www.youtube.com/watch?v=cXOanvv4plU</a:t>
            </a:r>
            <a:endParaRPr lang="en-GB" dirty="0" smtClean="0"/>
          </a:p>
          <a:p>
            <a:endParaRPr lang="en-GB" dirty="0"/>
          </a:p>
          <a:p>
            <a:endParaRPr lang="en-GB" dirty="0" smtClean="0"/>
          </a:p>
          <a:p>
            <a:endParaRPr lang="en-GB" dirty="0"/>
          </a:p>
        </p:txBody>
      </p:sp>
      <p:pic>
        <p:nvPicPr>
          <p:cNvPr id="3" name="Picture 2"/>
          <p:cNvPicPr>
            <a:picLocks noChangeAspect="1"/>
          </p:cNvPicPr>
          <p:nvPr/>
        </p:nvPicPr>
        <p:blipFill>
          <a:blip r:embed="rId3"/>
          <a:stretch>
            <a:fillRect/>
          </a:stretch>
        </p:blipFill>
        <p:spPr>
          <a:xfrm>
            <a:off x="235527" y="181090"/>
            <a:ext cx="4946073" cy="6496708"/>
          </a:xfrm>
          <a:prstGeom prst="rect">
            <a:avLst/>
          </a:prstGeom>
        </p:spPr>
      </p:pic>
      <p:pic>
        <p:nvPicPr>
          <p:cNvPr id="4" name="Picture 3"/>
          <p:cNvPicPr>
            <a:picLocks noChangeAspect="1"/>
          </p:cNvPicPr>
          <p:nvPr/>
        </p:nvPicPr>
        <p:blipFill>
          <a:blip r:embed="rId4"/>
          <a:stretch>
            <a:fillRect/>
          </a:stretch>
        </p:blipFill>
        <p:spPr>
          <a:xfrm>
            <a:off x="2243050" y="4189487"/>
            <a:ext cx="2801389" cy="2360469"/>
          </a:xfrm>
          <a:prstGeom prst="rect">
            <a:avLst/>
          </a:prstGeom>
        </p:spPr>
      </p:pic>
      <p:sp>
        <p:nvSpPr>
          <p:cNvPr id="5" name="Rectangle 4"/>
          <p:cNvSpPr/>
          <p:nvPr/>
        </p:nvSpPr>
        <p:spPr>
          <a:xfrm>
            <a:off x="5181600" y="768488"/>
            <a:ext cx="7079674" cy="5632311"/>
          </a:xfrm>
          <a:prstGeom prst="rect">
            <a:avLst/>
          </a:prstGeom>
        </p:spPr>
        <p:txBody>
          <a:bodyPr wrap="square">
            <a:spAutoFit/>
          </a:bodyPr>
          <a:lstStyle/>
          <a:p>
            <a:r>
              <a:rPr lang="en-US" b="0" i="0" dirty="0" smtClean="0">
                <a:solidFill>
                  <a:srgbClr val="000000"/>
                </a:solidFill>
                <a:effectLst/>
                <a:latin typeface="rooney-web"/>
              </a:rPr>
              <a:t>In Roman religion, Mars was a very important god. His role was second only to Jupiter, the leader of the pantheon. Mars was the son of the God Jupiter and the Goddess Juno. His father, Jupiter, was the God of the sky and thunder. Jupiter was considered the chief, or central, guardian of Rome and was often considered to be witness to solemn oaths such as those undertaken by government officials or soldiers. His mother, Juno, was the protector of Roman women and was the patron Goddess of Rome. </a:t>
            </a:r>
          </a:p>
          <a:p>
            <a:endParaRPr lang="en-US" dirty="0">
              <a:solidFill>
                <a:srgbClr val="000000"/>
              </a:solidFill>
              <a:latin typeface="rooney-web"/>
            </a:endParaRPr>
          </a:p>
          <a:p>
            <a:r>
              <a:rPr lang="en-US" b="0" i="0" dirty="0" smtClean="0">
                <a:solidFill>
                  <a:srgbClr val="000000"/>
                </a:solidFill>
                <a:effectLst/>
                <a:latin typeface="rooney-web"/>
              </a:rPr>
              <a:t>Both his mother and father were renowned for strength and protection. Mars himself was the god of war and was, himself, seen as protector of the Roman Army. He was thought to be difficult, argumentative and unpopular among the gods, but was revered by men; especially soldiers. It was even reported that Mars was the father of Romulus and Remus, the twin brothers who were the founders of Rome.</a:t>
            </a:r>
          </a:p>
          <a:p>
            <a:endParaRPr lang="en-US" b="0" i="0" dirty="0" smtClean="0">
              <a:solidFill>
                <a:srgbClr val="000000"/>
              </a:solidFill>
              <a:effectLst/>
              <a:latin typeface="rooney-web"/>
            </a:endParaRPr>
          </a:p>
          <a:p>
            <a:r>
              <a:rPr lang="en-US" b="0" i="0" dirty="0" smtClean="0">
                <a:solidFill>
                  <a:srgbClr val="000000"/>
                </a:solidFill>
                <a:effectLst/>
                <a:latin typeface="rooney-web"/>
              </a:rPr>
              <a:t>Mars was known as the Roman god of war. He was said to love the violence and conflict. His persona represented military power and the noise and blood of battle.</a:t>
            </a:r>
            <a:endParaRPr lang="en-US" b="0" i="0" dirty="0">
              <a:solidFill>
                <a:srgbClr val="000000"/>
              </a:solidFill>
              <a:effectLst/>
              <a:latin typeface="rooney-web"/>
            </a:endParaRPr>
          </a:p>
        </p:txBody>
      </p:sp>
    </p:spTree>
    <p:extLst>
      <p:ext uri="{BB962C8B-B14F-4D97-AF65-F5344CB8AC3E}">
        <p14:creationId xmlns:p14="http://schemas.microsoft.com/office/powerpoint/2010/main" val="326582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550</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Helvetica Neue</vt:lpstr>
      <vt:lpstr>inherit</vt:lpstr>
      <vt:lpstr>rooney-web</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2021-08-20T20:05:33Z</dcterms:created>
  <dcterms:modified xsi:type="dcterms:W3CDTF">2021-08-21T21:59:25Z</dcterms:modified>
</cp:coreProperties>
</file>