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673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042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73334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490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7901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9760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444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1494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086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261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985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002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256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5773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596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F6540-4300-4551-95DB-9500BA7246C0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000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F6540-4300-4551-95DB-9500BA7246C0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C43D3A5-05ED-4117-B3C8-485F801B7F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678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theschoolrun.com/homework-help/gravit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CcbsbRC2ts" TargetMode="External"/><Relationship Id="rId2" Type="http://schemas.openxmlformats.org/officeDocument/2006/relationships/hyperlink" Target="https://www.youtube.com/watch?v=2Md8xj8SzP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cFo5BjSB_Y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7475" y="629269"/>
            <a:ext cx="8199120" cy="1237026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Albert Einstein</a:t>
            </a:r>
            <a:endParaRPr lang="en-GB" dirty="0">
              <a:solidFill>
                <a:schemeClr val="tx1"/>
              </a:solidFill>
              <a:latin typeface="XCCW Joined PC61c" panose="03050602040000000000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593" y="9398379"/>
            <a:ext cx="4380141" cy="697001"/>
          </a:xfrm>
        </p:spPr>
        <p:txBody>
          <a:bodyPr/>
          <a:lstStyle/>
          <a:p>
            <a:endParaRPr lang="en-GB"/>
          </a:p>
        </p:txBody>
      </p:sp>
      <p:sp>
        <p:nvSpPr>
          <p:cNvPr id="4" name="AutoShape 2" descr="Albert Einstein - Wikiquote"/>
          <p:cNvSpPr>
            <a:spLocks noChangeAspect="1" noChangeArrowheads="1"/>
          </p:cNvSpPr>
          <p:nvPr/>
        </p:nvSpPr>
        <p:spPr bwMode="auto">
          <a:xfrm>
            <a:off x="3917678" y="271630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 descr="Albert Einstein (@AlbertEinstein) | Twit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477" y="1866295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7825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49383"/>
          </a:xfrm>
        </p:spPr>
        <p:txBody>
          <a:bodyPr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Facts about </a:t>
            </a:r>
            <a:r>
              <a:rPr lang="en-GB" dirty="0" smtClean="0">
                <a:solidFill>
                  <a:schemeClr val="tx1"/>
                </a:solidFill>
              </a:rPr>
              <a:t>Albert Einstein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02943"/>
            <a:ext cx="8596668" cy="4645160"/>
          </a:xfrm>
        </p:spPr>
        <p:txBody>
          <a:bodyPr>
            <a:normAutofit fontScale="85000" lnSpcReduction="20000"/>
          </a:bodyPr>
          <a:lstStyle/>
          <a:p>
            <a:r>
              <a:rPr lang="en-GB" sz="1900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Born in 14 March </a:t>
            </a:r>
            <a:r>
              <a:rPr lang="en-GB" sz="1900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1879.</a:t>
            </a:r>
            <a:endParaRPr lang="en-GB" sz="1900" dirty="0" smtClean="0">
              <a:solidFill>
                <a:schemeClr val="tx1"/>
              </a:solidFill>
              <a:latin typeface="XCCW Joined PC61c" panose="03050602040000000000" pitchFamily="66" charset="0"/>
            </a:endParaRPr>
          </a:p>
          <a:p>
            <a:r>
              <a:rPr lang="en-GB" sz="1900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Born in </a:t>
            </a:r>
            <a:r>
              <a:rPr lang="en-GB" sz="1900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Berlin, Germany</a:t>
            </a:r>
            <a:endParaRPr lang="en-GB" sz="1900" dirty="0" smtClean="0">
              <a:solidFill>
                <a:schemeClr val="tx1"/>
              </a:solidFill>
              <a:latin typeface="XCCW Joined PC61c" panose="03050602040000000000" pitchFamily="66" charset="0"/>
            </a:endParaRPr>
          </a:p>
          <a:p>
            <a:r>
              <a:rPr lang="en-US" sz="1900" dirty="0">
                <a:solidFill>
                  <a:schemeClr val="tx1"/>
                </a:solidFill>
                <a:latin typeface="XCCW Joined PC61c" panose="03050602040000000000" pitchFamily="66" charset="0"/>
              </a:rPr>
              <a:t> </a:t>
            </a:r>
            <a:r>
              <a:rPr lang="en-US" sz="1900" dirty="0">
                <a:solidFill>
                  <a:schemeClr val="tx1"/>
                </a:solidFill>
                <a:latin typeface="XCCW Joined PC61c" panose="03050602040000000000" pitchFamily="66" charset="0"/>
              </a:rPr>
              <a:t>Albert Einstein came up with some amazing theories about light, matter, </a:t>
            </a:r>
            <a:r>
              <a:rPr lang="en-US" sz="1900" dirty="0" smtClean="0">
                <a:solidFill>
                  <a:schemeClr val="tx1"/>
                </a:solidFill>
                <a:latin typeface="XCCW Joined PC61c" panose="03050602040000000000" pitchFamily="66" charset="0"/>
                <a:hlinkClick r:id="rId2"/>
              </a:rPr>
              <a:t>gravity</a:t>
            </a:r>
            <a:r>
              <a:rPr lang="en-US" sz="1900" dirty="0">
                <a:solidFill>
                  <a:schemeClr val="tx1"/>
                </a:solidFill>
                <a:latin typeface="XCCW Joined PC61c" panose="03050602040000000000" pitchFamily="66" charset="0"/>
              </a:rPr>
              <a:t>, space and time and soon enjoyed world-wide fame</a:t>
            </a:r>
            <a:r>
              <a:rPr lang="en-US" sz="1900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!</a:t>
            </a:r>
          </a:p>
          <a:p>
            <a:r>
              <a:rPr lang="en-GB" sz="1900" b="1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Why </a:t>
            </a:r>
            <a:r>
              <a:rPr lang="en-GB" sz="1900" b="1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is </a:t>
            </a:r>
            <a:r>
              <a:rPr lang="en-GB" sz="1900" b="1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he </a:t>
            </a:r>
            <a:r>
              <a:rPr lang="en-GB" sz="1900" b="1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a famous scientist?</a:t>
            </a:r>
          </a:p>
          <a:p>
            <a:pPr fontAlgn="base"/>
            <a:r>
              <a:rPr lang="en-US" sz="1900" dirty="0">
                <a:solidFill>
                  <a:schemeClr val="tx1"/>
                </a:solidFill>
                <a:latin typeface="XCCW Joined PC61c" panose="03050602040000000000" pitchFamily="66" charset="0"/>
              </a:rPr>
              <a:t>Einstein is probably most famous for his ‘</a:t>
            </a:r>
            <a:r>
              <a:rPr lang="en-US" sz="1900" b="1" dirty="0">
                <a:solidFill>
                  <a:schemeClr val="tx1"/>
                </a:solidFill>
                <a:latin typeface="XCCW Joined PC61c" panose="03050602040000000000" pitchFamily="66" charset="0"/>
              </a:rPr>
              <a:t>theory of relativity</a:t>
            </a:r>
            <a:r>
              <a:rPr lang="en-US" sz="1900" dirty="0">
                <a:solidFill>
                  <a:schemeClr val="tx1"/>
                </a:solidFill>
                <a:latin typeface="XCCW Joined PC61c" panose="03050602040000000000" pitchFamily="66" charset="0"/>
              </a:rPr>
              <a:t>’ and the equation he made famous, </a:t>
            </a:r>
            <a:r>
              <a:rPr lang="en-US" sz="1900" b="1" dirty="0">
                <a:solidFill>
                  <a:schemeClr val="tx1"/>
                </a:solidFill>
                <a:latin typeface="XCCW Joined PC61c" panose="03050602040000000000" pitchFamily="66" charset="0"/>
              </a:rPr>
              <a:t>e=mc²</a:t>
            </a:r>
            <a:r>
              <a:rPr lang="en-US" sz="1900" dirty="0">
                <a:solidFill>
                  <a:schemeClr val="tx1"/>
                </a:solidFill>
                <a:latin typeface="XCCW Joined PC61c" panose="03050602040000000000" pitchFamily="66" charset="0"/>
              </a:rPr>
              <a:t>, which proved that even the smallest amount of mass (basically the stuff that’s in everything!) can be turned into a huge amount of energy.</a:t>
            </a:r>
          </a:p>
          <a:p>
            <a:r>
              <a:rPr lang="en-US" sz="1900" dirty="0">
                <a:solidFill>
                  <a:schemeClr val="tx1"/>
                </a:solidFill>
                <a:latin typeface="XCCW Joined PC61c" panose="03050602040000000000" pitchFamily="66" charset="0"/>
              </a:rPr>
              <a:t>Einstein thought the way people understood </a:t>
            </a:r>
            <a:r>
              <a:rPr lang="en-US" sz="1900" dirty="0">
                <a:solidFill>
                  <a:schemeClr val="tx1"/>
                </a:solidFill>
                <a:latin typeface="XCCW Joined PC61c" panose="03050602040000000000" pitchFamily="66" charset="0"/>
                <a:hlinkClick r:id="rId2"/>
              </a:rPr>
              <a:t>gravity</a:t>
            </a:r>
            <a:r>
              <a:rPr lang="en-US" sz="1900" dirty="0">
                <a:solidFill>
                  <a:schemeClr val="tx1"/>
                </a:solidFill>
                <a:latin typeface="XCCW Joined PC61c" panose="03050602040000000000" pitchFamily="66" charset="0"/>
              </a:rPr>
              <a:t> was wrong and he worked on a new theory to prove it – he was later able to test he was right with a solar eclipse!</a:t>
            </a:r>
          </a:p>
          <a:p>
            <a:r>
              <a:rPr lang="en-US" sz="1900" dirty="0">
                <a:solidFill>
                  <a:schemeClr val="tx1"/>
                </a:solidFill>
                <a:latin typeface="XCCW Joined PC61c" panose="03050602040000000000" pitchFamily="66" charset="0"/>
              </a:rPr>
              <a:t>Soon Einstein became a very famous name! After publishing his </a:t>
            </a:r>
            <a:r>
              <a:rPr lang="en-US" sz="1900" b="1" dirty="0">
                <a:solidFill>
                  <a:schemeClr val="tx1"/>
                </a:solidFill>
                <a:latin typeface="XCCW Joined PC61c" panose="03050602040000000000" pitchFamily="66" charset="0"/>
              </a:rPr>
              <a:t>Theory of Relativity</a:t>
            </a:r>
            <a:r>
              <a:rPr lang="en-US" sz="1900" dirty="0">
                <a:solidFill>
                  <a:schemeClr val="tx1"/>
                </a:solidFill>
                <a:latin typeface="XCCW Joined PC61c" panose="03050602040000000000" pitchFamily="66" charset="0"/>
              </a:rPr>
              <a:t> and correctly predicting the effects of a </a:t>
            </a:r>
            <a:r>
              <a:rPr lang="en-US" sz="1900" b="1" dirty="0">
                <a:solidFill>
                  <a:schemeClr val="tx1"/>
                </a:solidFill>
                <a:latin typeface="XCCW Joined PC61c" panose="03050602040000000000" pitchFamily="66" charset="0"/>
              </a:rPr>
              <a:t>solar eclipse</a:t>
            </a:r>
            <a:r>
              <a:rPr lang="en-US" sz="1900" dirty="0">
                <a:solidFill>
                  <a:schemeClr val="tx1"/>
                </a:solidFill>
                <a:latin typeface="XCCW Joined PC61c" panose="03050602040000000000" pitchFamily="66" charset="0"/>
              </a:rPr>
              <a:t>, Albert enjoyed world-wide fame.</a:t>
            </a:r>
          </a:p>
          <a:p>
            <a:endParaRPr lang="en-GB" dirty="0">
              <a:solidFill>
                <a:schemeClr val="tx1"/>
              </a:solidFill>
              <a:latin typeface="XCCW Joined PC61c" panose="03050602040000000000" pitchFamily="66" charset="0"/>
            </a:endParaRPr>
          </a:p>
        </p:txBody>
      </p:sp>
      <p:pic>
        <p:nvPicPr>
          <p:cNvPr id="3076" name="Picture 4" descr="Jane Goodall - Kids | Britannica Kids | Homework Hel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4340" y="4552405"/>
            <a:ext cx="1425031" cy="2095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1360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XCCW Joined PC61c" panose="03050602040000000000" pitchFamily="66" charset="0"/>
              </a:rPr>
              <a:t>Further resources </a:t>
            </a:r>
            <a:endParaRPr lang="en-GB" dirty="0">
              <a:solidFill>
                <a:schemeClr val="tx1"/>
              </a:solidFill>
              <a:latin typeface="XCCW Joined PC61c" panose="0305060204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>
                <a:latin typeface="XCCW Joined PC61c" panose="03050602040000000000" pitchFamily="66" charset="0"/>
              </a:rPr>
              <a:t>Short </a:t>
            </a:r>
            <a:r>
              <a:rPr lang="en-GB" sz="2000" dirty="0">
                <a:latin typeface="XCCW Joined PC61c" panose="03050602040000000000" pitchFamily="66" charset="0"/>
              </a:rPr>
              <a:t>introduction </a:t>
            </a:r>
            <a:r>
              <a:rPr lang="en-GB" sz="2000" dirty="0">
                <a:latin typeface="XCCW Joined PC61c" panose="03050602040000000000" pitchFamily="66" charset="0"/>
                <a:hlinkClick r:id="rId2"/>
              </a:rPr>
              <a:t>https://</a:t>
            </a:r>
            <a:r>
              <a:rPr lang="en-GB" sz="2000" dirty="0" smtClean="0">
                <a:latin typeface="XCCW Joined PC61c" panose="03050602040000000000" pitchFamily="66" charset="0"/>
                <a:hlinkClick r:id="rId2"/>
              </a:rPr>
              <a:t>www.youtube.com/watch?v=2Md8xj8SzPg</a:t>
            </a:r>
            <a:endParaRPr lang="en-GB" sz="2000" dirty="0" smtClean="0">
              <a:latin typeface="XCCW Joined PC61c" panose="03050602040000000000" pitchFamily="66" charset="0"/>
            </a:endParaRPr>
          </a:p>
          <a:p>
            <a:r>
              <a:rPr lang="en-GB" sz="2000" dirty="0" smtClean="0">
                <a:latin typeface="XCCW Joined PC61c" panose="03050602040000000000" pitchFamily="66" charset="0"/>
              </a:rPr>
              <a:t>Albert Einstein </a:t>
            </a:r>
            <a:r>
              <a:rPr lang="en-GB" sz="2000" dirty="0">
                <a:latin typeface="XCCW Joined PC61c" panose="03050602040000000000" pitchFamily="66" charset="0"/>
              </a:rPr>
              <a:t>life story </a:t>
            </a:r>
            <a:r>
              <a:rPr lang="en-GB" sz="2000" dirty="0">
                <a:latin typeface="XCCW Joined PC61c" panose="03050602040000000000" pitchFamily="66" charset="0"/>
                <a:hlinkClick r:id="rId3"/>
              </a:rPr>
              <a:t>https://</a:t>
            </a:r>
            <a:r>
              <a:rPr lang="en-GB" sz="2000" dirty="0" smtClean="0">
                <a:latin typeface="XCCW Joined PC61c" panose="03050602040000000000" pitchFamily="66" charset="0"/>
                <a:hlinkClick r:id="rId3"/>
              </a:rPr>
              <a:t>www.youtube.com/watch?v=QCcbsbRC2ts</a:t>
            </a:r>
            <a:endParaRPr lang="en-GB" sz="2000" dirty="0" smtClean="0">
              <a:latin typeface="XCCW Joined PC61c" panose="03050602040000000000" pitchFamily="66" charset="0"/>
            </a:endParaRPr>
          </a:p>
          <a:p>
            <a:r>
              <a:rPr lang="en-GB" sz="2000" smtClean="0">
                <a:latin typeface="XCCW Joined PC61c" panose="03050602040000000000" pitchFamily="66" charset="0"/>
              </a:rPr>
              <a:t>How Einstein's </a:t>
            </a:r>
            <a:r>
              <a:rPr lang="en-GB" sz="2000" dirty="0" smtClean="0">
                <a:latin typeface="XCCW Joined PC61c" panose="03050602040000000000" pitchFamily="66" charset="0"/>
              </a:rPr>
              <a:t>work changed the world? </a:t>
            </a:r>
            <a:r>
              <a:rPr lang="en-GB" sz="2000" dirty="0" smtClean="0">
                <a:latin typeface="XCCW Joined PC61c" panose="03050602040000000000" pitchFamily="66" charset="0"/>
                <a:hlinkClick r:id="rId4"/>
              </a:rPr>
              <a:t>https</a:t>
            </a:r>
            <a:r>
              <a:rPr lang="en-GB" sz="2000" dirty="0">
                <a:latin typeface="XCCW Joined PC61c" panose="03050602040000000000" pitchFamily="66" charset="0"/>
                <a:hlinkClick r:id="rId4"/>
              </a:rPr>
              <a:t>://</a:t>
            </a:r>
            <a:r>
              <a:rPr lang="en-GB" sz="2000" dirty="0" smtClean="0">
                <a:latin typeface="XCCW Joined PC61c" panose="03050602040000000000" pitchFamily="66" charset="0"/>
                <a:hlinkClick r:id="rId4"/>
              </a:rPr>
              <a:t>www.youtube.com/watch?v=cFo5BjSB_YI</a:t>
            </a:r>
            <a:endParaRPr lang="en-GB" sz="2000" dirty="0" smtClean="0">
              <a:latin typeface="XCCW Joined PC61c" panose="03050602040000000000" pitchFamily="66" charset="0"/>
            </a:endParaRPr>
          </a:p>
          <a:p>
            <a:endParaRPr lang="en-GB" dirty="0" smtClean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52229594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309</TotalTime>
  <Words>191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Trebuchet MS</vt:lpstr>
      <vt:lpstr>Wingdings 3</vt:lpstr>
      <vt:lpstr>XCCW Joined PC61c</vt:lpstr>
      <vt:lpstr>Facet</vt:lpstr>
      <vt:lpstr>Albert Einstein</vt:lpstr>
      <vt:lpstr>Facts about Albert Einstein</vt:lpstr>
      <vt:lpstr>Further resources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Zhang Heng</dc:title>
  <dc:creator>Windows User</dc:creator>
  <cp:lastModifiedBy>Windows User</cp:lastModifiedBy>
  <cp:revision>19</cp:revision>
  <dcterms:created xsi:type="dcterms:W3CDTF">2020-10-22T15:12:36Z</dcterms:created>
  <dcterms:modified xsi:type="dcterms:W3CDTF">2020-11-13T11:04:16Z</dcterms:modified>
</cp:coreProperties>
</file>