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317" r:id="rId2"/>
    <p:sldId id="342" r:id="rId3"/>
  </p:sldIdLst>
  <p:sldSz cx="9144000" cy="5143500" type="screen16x9"/>
  <p:notesSz cx="6858000" cy="9144000"/>
  <p:embeddedFontLst>
    <p:embeddedFont>
      <p:font typeface="Comic Sans MS" panose="030F0702030302020204" pitchFamily="66" charset="0"/>
      <p:regular r:id="rId5"/>
      <p:bold r:id="rId6"/>
      <p:italic r:id="rId7"/>
      <p:boldItalic r:id="rId8"/>
    </p:embeddedFont>
    <p:embeddedFont>
      <p:font typeface="Handlee" panose="020B0604020202020204"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04D1C-913C-9E7D-9ABD-DB8C9973E399}" v="4" dt="2025-04-24T22:41:48.029"/>
  </p1510:revLst>
</p1510:revInfo>
</file>

<file path=ppt/tableStyles.xml><?xml version="1.0" encoding="utf-8"?>
<a:tblStyleLst xmlns:a="http://schemas.openxmlformats.org/drawingml/2006/main" def="{136FEEAC-CC00-4DE3-B32B-5A57723933EE}">
  <a:tblStyle styleId="{136FEEAC-CC00-4DE3-B32B-5A57723933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9CCACDC-01D2-4CC7-AB6E-DB9D712EA43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a502b7ec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a502b7ec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Comic Sans MS"/>
                <a:ea typeface="Comic Sans MS"/>
                <a:cs typeface="Comic Sans MS"/>
                <a:sym typeface="Comic Sans MS"/>
              </a:rPr>
              <a:t>soft : easy to change shape , prickly: like spikes , hard,: not easy to break.  smooth: an even surface, rough: uneven surface</a:t>
            </a:r>
            <a:endParaRPr/>
          </a:p>
        </p:txBody>
      </p:sp>
    </p:spTree>
    <p:extLst>
      <p:ext uri="{BB962C8B-B14F-4D97-AF65-F5344CB8AC3E}">
        <p14:creationId xmlns:p14="http://schemas.microsoft.com/office/powerpoint/2010/main" val="397155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png"/><Relationship Id="rId21" Type="http://schemas.openxmlformats.org/officeDocument/2006/relationships/image" Target="../media/image28.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10.jpe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6"/>
        <p:cNvGrpSpPr/>
        <p:nvPr/>
      </p:nvGrpSpPr>
      <p:grpSpPr>
        <a:xfrm>
          <a:off x="0" y="0"/>
          <a:ext cx="0" cy="0"/>
          <a:chOff x="0" y="0"/>
          <a:chExt cx="0" cy="0"/>
        </a:xfrm>
      </p:grpSpPr>
      <p:pic>
        <p:nvPicPr>
          <p:cNvPr id="217" name="Google Shape;217;p34"/>
          <p:cNvPicPr preferRelativeResize="0"/>
          <p:nvPr/>
        </p:nvPicPr>
        <p:blipFill>
          <a:blip r:embed="rId3">
            <a:alphaModFix/>
          </a:blip>
          <a:stretch>
            <a:fillRect/>
          </a:stretch>
        </p:blipFill>
        <p:spPr>
          <a:xfrm>
            <a:off x="1657075" y="89280"/>
            <a:ext cx="1495700" cy="482325"/>
          </a:xfrm>
          <a:prstGeom prst="rect">
            <a:avLst/>
          </a:prstGeom>
          <a:noFill/>
          <a:ln>
            <a:noFill/>
          </a:ln>
        </p:spPr>
      </p:pic>
      <p:sp>
        <p:nvSpPr>
          <p:cNvPr id="218" name="Google Shape;218;p34"/>
          <p:cNvSpPr txBox="1"/>
          <p:nvPr/>
        </p:nvSpPr>
        <p:spPr>
          <a:xfrm>
            <a:off x="876205" y="425222"/>
            <a:ext cx="5657800" cy="507801"/>
          </a:xfrm>
          <a:prstGeom prst="rect">
            <a:avLst/>
          </a:prstGeom>
          <a:noFill/>
          <a:ln>
            <a:noFill/>
          </a:ln>
        </p:spPr>
        <p:txBody>
          <a:bodyPr spcFirstLastPara="1" wrap="square" lIns="91425" tIns="91425" rIns="91425" bIns="91425" anchor="t" anchorCtr="0">
            <a:spAutoFit/>
          </a:bodyPr>
          <a:lstStyle/>
          <a:p>
            <a:r>
              <a:rPr lang="en" sz="2100" dirty="0">
                <a:latin typeface="Handlee"/>
                <a:ea typeface="Handlee"/>
                <a:cs typeface="Handlee"/>
                <a:sym typeface="Handlee"/>
              </a:rPr>
              <a:t>Early Years Newsletter 25th April 2025</a:t>
            </a:r>
            <a:endParaRPr sz="2100" dirty="0">
              <a:latin typeface="Handlee"/>
              <a:ea typeface="Handlee"/>
              <a:cs typeface="Handlee"/>
              <a:sym typeface="Handlee"/>
            </a:endParaRPr>
          </a:p>
        </p:txBody>
      </p:sp>
      <p:pic>
        <p:nvPicPr>
          <p:cNvPr id="221" name="Google Shape;221;p34"/>
          <p:cNvPicPr preferRelativeResize="0"/>
          <p:nvPr/>
        </p:nvPicPr>
        <p:blipFill rotWithShape="1">
          <a:blip r:embed="rId4">
            <a:alphaModFix/>
          </a:blip>
          <a:srcRect l="18815" t="8718" r="18821" b="7452"/>
          <a:stretch/>
        </p:blipFill>
        <p:spPr>
          <a:xfrm>
            <a:off x="284275" y="32675"/>
            <a:ext cx="588033" cy="790401"/>
          </a:xfrm>
          <a:prstGeom prst="rect">
            <a:avLst/>
          </a:prstGeom>
          <a:noFill/>
          <a:ln>
            <a:noFill/>
          </a:ln>
        </p:spPr>
      </p:pic>
      <p:sp>
        <p:nvSpPr>
          <p:cNvPr id="16" name="TextBox 15">
            <a:extLst>
              <a:ext uri="{FF2B5EF4-FFF2-40B4-BE49-F238E27FC236}">
                <a16:creationId xmlns:a16="http://schemas.microsoft.com/office/drawing/2014/main" id="{C2065E44-2E31-472D-EFD6-4623A81C6F5E}"/>
              </a:ext>
            </a:extLst>
          </p:cNvPr>
          <p:cNvSpPr txBox="1"/>
          <p:nvPr/>
        </p:nvSpPr>
        <p:spPr>
          <a:xfrm>
            <a:off x="838269" y="2716347"/>
            <a:ext cx="16308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Handlee"/>
              </a:rPr>
              <a:t>Counting back</a:t>
            </a:r>
          </a:p>
        </p:txBody>
      </p:sp>
      <p:sp>
        <p:nvSpPr>
          <p:cNvPr id="11" name="TextBox 10">
            <a:extLst>
              <a:ext uri="{FF2B5EF4-FFF2-40B4-BE49-F238E27FC236}">
                <a16:creationId xmlns:a16="http://schemas.microsoft.com/office/drawing/2014/main" id="{AC183335-6D5E-C64F-8464-E6D428BF3B65}"/>
              </a:ext>
            </a:extLst>
          </p:cNvPr>
          <p:cNvSpPr txBox="1"/>
          <p:nvPr/>
        </p:nvSpPr>
        <p:spPr>
          <a:xfrm>
            <a:off x="87192" y="3693400"/>
            <a:ext cx="31315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Handlee"/>
              </a:rPr>
              <a:t>This week in </a:t>
            </a:r>
            <a:r>
              <a:rPr lang="en-US" sz="1200" dirty="0" err="1">
                <a:latin typeface="Handlee"/>
              </a:rPr>
              <a:t>Maths</a:t>
            </a:r>
            <a:r>
              <a:rPr lang="en-US" sz="1200" dirty="0">
                <a:latin typeface="Handlee"/>
              </a:rPr>
              <a:t> we have been counting back from different numbers.  We have learnt how to use a </a:t>
            </a:r>
            <a:r>
              <a:rPr lang="en-US" sz="1200" dirty="0" err="1">
                <a:latin typeface="Handlee"/>
              </a:rPr>
              <a:t>numbertrack</a:t>
            </a:r>
            <a:r>
              <a:rPr lang="en-US" sz="1200" dirty="0">
                <a:latin typeface="Handlee"/>
              </a:rPr>
              <a:t> to count back and solve problems with first, then and now stories.  First the old man planted 5 beans, then the birds ate 2 beans,  now there are 3 beans.  </a:t>
            </a:r>
          </a:p>
        </p:txBody>
      </p:sp>
      <p:pic>
        <p:nvPicPr>
          <p:cNvPr id="12" name="Picture 11" descr="A math symbols in a square&#10;&#10;Description automatically generated">
            <a:extLst>
              <a:ext uri="{FF2B5EF4-FFF2-40B4-BE49-F238E27FC236}">
                <a16:creationId xmlns:a16="http://schemas.microsoft.com/office/drawing/2014/main" id="{129D79D8-F9B0-BAFD-E4C0-883901217E01}"/>
              </a:ext>
            </a:extLst>
          </p:cNvPr>
          <p:cNvPicPr>
            <a:picLocks noChangeAspect="1"/>
          </p:cNvPicPr>
          <p:nvPr/>
        </p:nvPicPr>
        <p:blipFill>
          <a:blip r:embed="rId5"/>
          <a:stretch>
            <a:fillRect/>
          </a:stretch>
        </p:blipFill>
        <p:spPr>
          <a:xfrm>
            <a:off x="4137" y="2796680"/>
            <a:ext cx="909873" cy="814934"/>
          </a:xfrm>
          <a:prstGeom prst="rect">
            <a:avLst/>
          </a:prstGeom>
        </p:spPr>
      </p:pic>
      <p:pic>
        <p:nvPicPr>
          <p:cNvPr id="10" name="Picture 9" descr="A certificate with stars on it&#10;&#10;Description automatically generated">
            <a:extLst>
              <a:ext uri="{FF2B5EF4-FFF2-40B4-BE49-F238E27FC236}">
                <a16:creationId xmlns:a16="http://schemas.microsoft.com/office/drawing/2014/main" id="{383F51EF-02F9-8898-EE67-81C8FA2163F8}"/>
              </a:ext>
            </a:extLst>
          </p:cNvPr>
          <p:cNvPicPr>
            <a:picLocks noChangeAspect="1"/>
          </p:cNvPicPr>
          <p:nvPr/>
        </p:nvPicPr>
        <p:blipFill>
          <a:blip r:embed="rId6"/>
          <a:stretch>
            <a:fillRect/>
          </a:stretch>
        </p:blipFill>
        <p:spPr>
          <a:xfrm>
            <a:off x="4563470" y="2780707"/>
            <a:ext cx="2116095" cy="1151805"/>
          </a:xfrm>
          <a:prstGeom prst="rect">
            <a:avLst/>
          </a:prstGeom>
        </p:spPr>
      </p:pic>
      <p:pic>
        <p:nvPicPr>
          <p:cNvPr id="13" name="Picture 12" descr="A certificate with text and stars&#10;&#10;Description automatically generated">
            <a:extLst>
              <a:ext uri="{FF2B5EF4-FFF2-40B4-BE49-F238E27FC236}">
                <a16:creationId xmlns:a16="http://schemas.microsoft.com/office/drawing/2014/main" id="{0DBC2F08-12BF-B591-D45A-CBCB2BA662F1}"/>
              </a:ext>
            </a:extLst>
          </p:cNvPr>
          <p:cNvPicPr>
            <a:picLocks noChangeAspect="1"/>
          </p:cNvPicPr>
          <p:nvPr/>
        </p:nvPicPr>
        <p:blipFill>
          <a:blip r:embed="rId7"/>
          <a:stretch>
            <a:fillRect/>
          </a:stretch>
        </p:blipFill>
        <p:spPr>
          <a:xfrm>
            <a:off x="3320879" y="3951365"/>
            <a:ext cx="2116095" cy="1117703"/>
          </a:xfrm>
          <a:prstGeom prst="rect">
            <a:avLst/>
          </a:prstGeom>
        </p:spPr>
      </p:pic>
      <p:pic>
        <p:nvPicPr>
          <p:cNvPr id="15" name="Picture 14" descr="Star of the week button badges">
            <a:extLst>
              <a:ext uri="{FF2B5EF4-FFF2-40B4-BE49-F238E27FC236}">
                <a16:creationId xmlns:a16="http://schemas.microsoft.com/office/drawing/2014/main" id="{754E03AA-3082-F900-C730-6A43D434410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3438430" y="2780015"/>
            <a:ext cx="1236184" cy="1121148"/>
          </a:xfrm>
          <a:prstGeom prst="rect">
            <a:avLst/>
          </a:prstGeom>
        </p:spPr>
      </p:pic>
      <p:pic>
        <p:nvPicPr>
          <p:cNvPr id="17" name="Picture 16" descr="Well Done Images – Browse 50,368 Stock Photos, Vectors, and Video | Adobe  Stock">
            <a:extLst>
              <a:ext uri="{FF2B5EF4-FFF2-40B4-BE49-F238E27FC236}">
                <a16:creationId xmlns:a16="http://schemas.microsoft.com/office/drawing/2014/main" id="{7FF82807-3B23-D4A6-AF2F-E19798BC766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354615" y="3953852"/>
            <a:ext cx="1570297" cy="1020050"/>
          </a:xfrm>
          <a:prstGeom prst="rect">
            <a:avLst/>
          </a:prstGeom>
        </p:spPr>
      </p:pic>
      <p:sp>
        <p:nvSpPr>
          <p:cNvPr id="21" name="TextBox 20">
            <a:extLst>
              <a:ext uri="{FF2B5EF4-FFF2-40B4-BE49-F238E27FC236}">
                <a16:creationId xmlns:a16="http://schemas.microsoft.com/office/drawing/2014/main" id="{CD5A29CF-666A-6E20-8990-598FF97B2410}"/>
              </a:ext>
            </a:extLst>
          </p:cNvPr>
          <p:cNvSpPr txBox="1"/>
          <p:nvPr/>
        </p:nvSpPr>
        <p:spPr>
          <a:xfrm>
            <a:off x="3538707" y="4728268"/>
            <a:ext cx="181245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t>Having a go and trying her best</a:t>
            </a:r>
          </a:p>
        </p:txBody>
      </p:sp>
      <p:sp>
        <p:nvSpPr>
          <p:cNvPr id="22" name="TextBox 21">
            <a:extLst>
              <a:ext uri="{FF2B5EF4-FFF2-40B4-BE49-F238E27FC236}">
                <a16:creationId xmlns:a16="http://schemas.microsoft.com/office/drawing/2014/main" id="{3A8AB685-3F0B-AF37-AAFE-894901D761DA}"/>
              </a:ext>
            </a:extLst>
          </p:cNvPr>
          <p:cNvSpPr txBox="1"/>
          <p:nvPr/>
        </p:nvSpPr>
        <p:spPr>
          <a:xfrm>
            <a:off x="4747418" y="3586953"/>
            <a:ext cx="197123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t>Being brave and trying her best</a:t>
            </a:r>
          </a:p>
        </p:txBody>
      </p:sp>
      <p:sp>
        <p:nvSpPr>
          <p:cNvPr id="5" name="TextBox 4">
            <a:extLst>
              <a:ext uri="{FF2B5EF4-FFF2-40B4-BE49-F238E27FC236}">
                <a16:creationId xmlns:a16="http://schemas.microsoft.com/office/drawing/2014/main" id="{5D2DEC15-D465-58D5-5BFB-6EE19E0FA6C4}"/>
              </a:ext>
            </a:extLst>
          </p:cNvPr>
          <p:cNvSpPr txBox="1"/>
          <p:nvPr/>
        </p:nvSpPr>
        <p:spPr>
          <a:xfrm>
            <a:off x="3869687" y="4305093"/>
            <a:ext cx="10164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Minsa</a:t>
            </a:r>
          </a:p>
        </p:txBody>
      </p:sp>
      <p:sp>
        <p:nvSpPr>
          <p:cNvPr id="14" name="Google Shape;222;p34">
            <a:extLst>
              <a:ext uri="{FF2B5EF4-FFF2-40B4-BE49-F238E27FC236}">
                <a16:creationId xmlns:a16="http://schemas.microsoft.com/office/drawing/2014/main" id="{08D11B74-1C29-F300-D1EE-0AEA104E75B3}"/>
              </a:ext>
            </a:extLst>
          </p:cNvPr>
          <p:cNvSpPr txBox="1"/>
          <p:nvPr/>
        </p:nvSpPr>
        <p:spPr>
          <a:xfrm>
            <a:off x="286919" y="1014299"/>
            <a:ext cx="6103473" cy="1477297"/>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200" dirty="0">
                <a:solidFill>
                  <a:schemeClr val="dk1"/>
                </a:solidFill>
                <a:latin typeface="Handlee"/>
                <a:ea typeface="Handlee"/>
                <a:cs typeface="Handlee"/>
              </a:rPr>
              <a:t>We have had a super busy week this week in Early Years.  We have been finding out all about the different parts of the plant. We learnt about the roots, stem, leaves and flowers and how they all have a job to do to keep the plants healthy.  After we read our story this week we started to make our own plant pots to look like minibeasts ready for planting our seeds next week.  We have enjoyed having a go at playing board games in </a:t>
            </a:r>
            <a:r>
              <a:rPr lang="en" sz="1200" dirty="0" err="1">
                <a:solidFill>
                  <a:schemeClr val="dk1"/>
                </a:solidFill>
                <a:latin typeface="Handlee"/>
                <a:ea typeface="Handlee"/>
                <a:cs typeface="Handlee"/>
              </a:rPr>
              <a:t>maths</a:t>
            </a:r>
            <a:r>
              <a:rPr lang="en" sz="1200" dirty="0">
                <a:solidFill>
                  <a:schemeClr val="dk1"/>
                </a:solidFill>
                <a:latin typeface="Handlee"/>
                <a:ea typeface="Handlee"/>
                <a:cs typeface="Handlee"/>
              </a:rPr>
              <a:t> this week </a:t>
            </a:r>
            <a:r>
              <a:rPr lang="en" sz="1200" dirty="0" err="1">
                <a:solidFill>
                  <a:schemeClr val="dk1"/>
                </a:solidFill>
                <a:latin typeface="Handlee"/>
                <a:ea typeface="Handlee"/>
                <a:cs typeface="Handlee"/>
              </a:rPr>
              <a:t>practising</a:t>
            </a:r>
            <a:r>
              <a:rPr lang="en" sz="1200" dirty="0">
                <a:solidFill>
                  <a:schemeClr val="dk1"/>
                </a:solidFill>
                <a:latin typeface="Handlee"/>
                <a:ea typeface="Handlee"/>
                <a:cs typeface="Handlee"/>
              </a:rPr>
              <a:t> our counting and taking turns.  Outside we have been building lots of dens and drawing lots of pictures.  Next week we are looking at vegetables and finding out the different parts of plants we can eat.  </a:t>
            </a:r>
            <a:endParaRPr lang="en" sz="1200" dirty="0">
              <a:solidFill>
                <a:schemeClr val="dk1"/>
              </a:solidFill>
              <a:latin typeface="Handlee"/>
            </a:endParaRPr>
          </a:p>
        </p:txBody>
      </p:sp>
      <p:pic>
        <p:nvPicPr>
          <p:cNvPr id="2" name="Picture 1" descr="number line | Math | ShowMe">
            <a:extLst>
              <a:ext uri="{FF2B5EF4-FFF2-40B4-BE49-F238E27FC236}">
                <a16:creationId xmlns:a16="http://schemas.microsoft.com/office/drawing/2014/main" id="{9F5D208C-024D-7004-951C-6C24B12ED62C}"/>
              </a:ext>
            </a:extLst>
          </p:cNvPr>
          <p:cNvPicPr>
            <a:picLocks noChangeAspect="1"/>
          </p:cNvPicPr>
          <p:nvPr/>
        </p:nvPicPr>
        <p:blipFill>
          <a:blip r:embed="rId12"/>
          <a:srcRect l="7857" t="5555" r="2895" b="26710"/>
          <a:stretch/>
        </p:blipFill>
        <p:spPr>
          <a:xfrm>
            <a:off x="1169419" y="2995540"/>
            <a:ext cx="1237873" cy="688661"/>
          </a:xfrm>
          <a:prstGeom prst="rect">
            <a:avLst/>
          </a:prstGeom>
        </p:spPr>
      </p:pic>
      <p:sp>
        <p:nvSpPr>
          <p:cNvPr id="18" name="Google Shape;225;p34">
            <a:extLst>
              <a:ext uri="{FF2B5EF4-FFF2-40B4-BE49-F238E27FC236}">
                <a16:creationId xmlns:a16="http://schemas.microsoft.com/office/drawing/2014/main" id="{EAD5DCDF-4D2E-6781-8199-00989A55967B}"/>
              </a:ext>
            </a:extLst>
          </p:cNvPr>
          <p:cNvSpPr txBox="1"/>
          <p:nvPr/>
        </p:nvSpPr>
        <p:spPr>
          <a:xfrm>
            <a:off x="6826656" y="3314560"/>
            <a:ext cx="2123572" cy="1415742"/>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100"/>
            </a:pPr>
            <a:endParaRPr lang="en" sz="1000">
              <a:solidFill>
                <a:schemeClr val="dk1"/>
              </a:solidFill>
              <a:latin typeface="Handlee"/>
              <a:ea typeface="Handlee"/>
            </a:endParaRPr>
          </a:p>
          <a:p>
            <a:r>
              <a:rPr lang="en" sz="1000" dirty="0">
                <a:solidFill>
                  <a:schemeClr val="dk1"/>
                </a:solidFill>
                <a:latin typeface="Handlee"/>
                <a:ea typeface="Handlee"/>
              </a:rPr>
              <a:t>Ducklings: </a:t>
            </a:r>
          </a:p>
          <a:p>
            <a:r>
              <a:rPr lang="en" sz="1000" dirty="0">
                <a:solidFill>
                  <a:schemeClr val="dk1"/>
                </a:solidFill>
                <a:latin typeface="Handlee"/>
              </a:rPr>
              <a:t>Friday 9th May  1:30pm-3:00pm</a:t>
            </a:r>
          </a:p>
          <a:p>
            <a:r>
              <a:rPr lang="en" sz="1000" dirty="0">
                <a:solidFill>
                  <a:schemeClr val="dk1"/>
                </a:solidFill>
                <a:latin typeface="Handlee"/>
                <a:ea typeface="Handlee"/>
              </a:rPr>
              <a:t>Monday 19th May 1:30pm-3:00pm</a:t>
            </a:r>
            <a:endParaRPr lang="en" sz="1000" dirty="0">
              <a:solidFill>
                <a:schemeClr val="dk1"/>
              </a:solidFill>
              <a:ea typeface="Handlee"/>
            </a:endParaRPr>
          </a:p>
          <a:p>
            <a:endParaRPr lang="en" sz="1000">
              <a:solidFill>
                <a:schemeClr val="dk1"/>
              </a:solidFill>
              <a:latin typeface="Handlee"/>
              <a:ea typeface="Handlee"/>
            </a:endParaRPr>
          </a:p>
          <a:p>
            <a:r>
              <a:rPr lang="en" sz="1000" dirty="0">
                <a:solidFill>
                  <a:schemeClr val="dk1"/>
                </a:solidFill>
                <a:latin typeface="Handlee"/>
                <a:ea typeface="Handlee"/>
              </a:rPr>
              <a:t>Cygnets</a:t>
            </a:r>
            <a:r>
              <a:rPr lang="en" sz="1000" dirty="0">
                <a:solidFill>
                  <a:schemeClr val="dk1"/>
                </a:solidFill>
                <a:latin typeface="Handlee"/>
                <a:ea typeface="Handlee"/>
                <a:cs typeface="Handlee"/>
              </a:rPr>
              <a:t>:</a:t>
            </a:r>
            <a:endParaRPr lang="en" sz="1000" dirty="0">
              <a:solidFill>
                <a:schemeClr val="dk1"/>
              </a:solidFill>
              <a:latin typeface="Handlee"/>
            </a:endParaRPr>
          </a:p>
          <a:p>
            <a:r>
              <a:rPr lang="en" sz="1000" dirty="0">
                <a:solidFill>
                  <a:schemeClr val="dk1"/>
                </a:solidFill>
                <a:latin typeface="Handlee"/>
              </a:rPr>
              <a:t>Monday 12th May 1:30pm-3:00pm</a:t>
            </a:r>
          </a:p>
          <a:p>
            <a:r>
              <a:rPr lang="en" sz="1000" dirty="0">
                <a:solidFill>
                  <a:schemeClr val="dk1"/>
                </a:solidFill>
                <a:latin typeface="Handlee"/>
              </a:rPr>
              <a:t>Monday 9th June. 1:30pm-3:00pm</a:t>
            </a:r>
          </a:p>
        </p:txBody>
      </p:sp>
      <p:pic>
        <p:nvPicPr>
          <p:cNvPr id="23" name="Google Shape;226;p34">
            <a:extLst>
              <a:ext uri="{FF2B5EF4-FFF2-40B4-BE49-F238E27FC236}">
                <a16:creationId xmlns:a16="http://schemas.microsoft.com/office/drawing/2014/main" id="{16E96591-44CA-7DA3-7A58-92B8039A542F}"/>
              </a:ext>
            </a:extLst>
          </p:cNvPr>
          <p:cNvPicPr preferRelativeResize="0"/>
          <p:nvPr/>
        </p:nvPicPr>
        <p:blipFill rotWithShape="1">
          <a:blip r:embed="rId13">
            <a:alphaModFix/>
          </a:blip>
          <a:srcRect l="13754" r="11612"/>
          <a:stretch/>
        </p:blipFill>
        <p:spPr>
          <a:xfrm>
            <a:off x="7285259" y="215158"/>
            <a:ext cx="960286" cy="455541"/>
          </a:xfrm>
          <a:prstGeom prst="rect">
            <a:avLst/>
          </a:prstGeom>
          <a:noFill/>
          <a:ln w="57150">
            <a:solidFill>
              <a:schemeClr val="tx1"/>
            </a:solidFill>
          </a:ln>
        </p:spPr>
      </p:pic>
      <p:sp>
        <p:nvSpPr>
          <p:cNvPr id="24" name="TextBox 23">
            <a:extLst>
              <a:ext uri="{FF2B5EF4-FFF2-40B4-BE49-F238E27FC236}">
                <a16:creationId xmlns:a16="http://schemas.microsoft.com/office/drawing/2014/main" id="{C946CBAD-F863-0CFF-A8B0-735599A554E3}"/>
              </a:ext>
            </a:extLst>
          </p:cNvPr>
          <p:cNvSpPr txBox="1"/>
          <p:nvPr/>
        </p:nvSpPr>
        <p:spPr>
          <a:xfrm>
            <a:off x="6717394" y="816388"/>
            <a:ext cx="211086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Handlee"/>
                <a:ea typeface="Calibri Light"/>
                <a:cs typeface="Calibri Light"/>
              </a:rPr>
              <a:t>We value your support in helping your child with their learning at home and we would like to invite you to join us in school to take part in an activity and to learn with them in the classroom.</a:t>
            </a:r>
          </a:p>
          <a:p>
            <a:endParaRPr lang="en-GB" dirty="0">
              <a:latin typeface="Handlee"/>
              <a:ea typeface="Calibri Light"/>
              <a:cs typeface="Calibri Light"/>
            </a:endParaRPr>
          </a:p>
          <a:p>
            <a:r>
              <a:rPr lang="en-GB" dirty="0">
                <a:latin typeface="Handlee"/>
                <a:ea typeface="Calibri Light"/>
                <a:cs typeface="Calibri Light"/>
              </a:rPr>
              <a:t>Please see the dates for your child's session:</a:t>
            </a:r>
          </a:p>
        </p:txBody>
      </p:sp>
      <p:sp>
        <p:nvSpPr>
          <p:cNvPr id="3" name="TextBox 2">
            <a:extLst>
              <a:ext uri="{FF2B5EF4-FFF2-40B4-BE49-F238E27FC236}">
                <a16:creationId xmlns:a16="http://schemas.microsoft.com/office/drawing/2014/main" id="{FEFF8F5D-2689-2E0F-FBBC-DB1600428503}"/>
              </a:ext>
            </a:extLst>
          </p:cNvPr>
          <p:cNvSpPr txBox="1"/>
          <p:nvPr/>
        </p:nvSpPr>
        <p:spPr>
          <a:xfrm>
            <a:off x="5114741" y="3162092"/>
            <a:ext cx="10164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Kienna</a:t>
            </a:r>
          </a:p>
        </p:txBody>
      </p:sp>
    </p:spTree>
    <p:extLst>
      <p:ext uri="{BB962C8B-B14F-4D97-AF65-F5344CB8AC3E}">
        <p14:creationId xmlns:p14="http://schemas.microsoft.com/office/powerpoint/2010/main" val="238582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07A83-5272-B8E2-F6B5-734964955CA2}"/>
            </a:ext>
          </a:extLst>
        </p:cNvPr>
        <p:cNvGrpSpPr/>
        <p:nvPr/>
      </p:nvGrpSpPr>
      <p:grpSpPr>
        <a:xfrm>
          <a:off x="0" y="0"/>
          <a:ext cx="0" cy="0"/>
          <a:chOff x="0" y="0"/>
          <a:chExt cx="0" cy="0"/>
        </a:xfrm>
      </p:grpSpPr>
      <p:sp>
        <p:nvSpPr>
          <p:cNvPr id="36" name="Google Shape;225;p34">
            <a:extLst>
              <a:ext uri="{FF2B5EF4-FFF2-40B4-BE49-F238E27FC236}">
                <a16:creationId xmlns:a16="http://schemas.microsoft.com/office/drawing/2014/main" id="{C75F0E8E-6805-D226-67A4-DCA1C5BC7237}"/>
              </a:ext>
            </a:extLst>
          </p:cNvPr>
          <p:cNvSpPr txBox="1"/>
          <p:nvPr/>
        </p:nvSpPr>
        <p:spPr>
          <a:xfrm>
            <a:off x="143879" y="3588199"/>
            <a:ext cx="4273642" cy="1292631"/>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en" sz="1200" dirty="0">
                <a:solidFill>
                  <a:schemeClr val="dk1"/>
                </a:solidFill>
                <a:latin typeface="Handlee"/>
              </a:rPr>
              <a:t>Some activities you could try at home with your child this week:</a:t>
            </a:r>
            <a:endParaRPr lang="en-US" dirty="0">
              <a:solidFill>
                <a:schemeClr val="dk1"/>
              </a:solidFill>
            </a:endParaRPr>
          </a:p>
          <a:p>
            <a:pPr marL="171450" indent="-171450">
              <a:buChar char="•"/>
            </a:pPr>
            <a:r>
              <a:rPr lang="en" sz="1200" dirty="0">
                <a:solidFill>
                  <a:schemeClr val="dk1"/>
                </a:solidFill>
                <a:latin typeface="Handlee"/>
              </a:rPr>
              <a:t>Plant your own seeds at home.  You could collect seeds from fruits and have a go at planting them.</a:t>
            </a:r>
          </a:p>
          <a:p>
            <a:pPr marL="171450" indent="-171450">
              <a:buChar char="•"/>
            </a:pPr>
            <a:r>
              <a:rPr lang="en" sz="1200" dirty="0">
                <a:solidFill>
                  <a:schemeClr val="dk1"/>
                </a:solidFill>
                <a:latin typeface="Handlee"/>
              </a:rPr>
              <a:t>Have a go at playing a game of snakes and ladders to </a:t>
            </a:r>
            <a:r>
              <a:rPr lang="en" sz="1200" dirty="0" err="1">
                <a:solidFill>
                  <a:schemeClr val="dk1"/>
                </a:solidFill>
                <a:latin typeface="Handlee"/>
              </a:rPr>
              <a:t>practise</a:t>
            </a:r>
            <a:r>
              <a:rPr lang="en" sz="1200" dirty="0">
                <a:solidFill>
                  <a:schemeClr val="dk1"/>
                </a:solidFill>
                <a:latin typeface="Handlee"/>
              </a:rPr>
              <a:t> counting on and counting back.</a:t>
            </a:r>
          </a:p>
          <a:p>
            <a:pPr marL="171450" indent="-171450">
              <a:buChar char="•"/>
            </a:pPr>
            <a:endParaRPr lang="en" sz="1200" dirty="0">
              <a:solidFill>
                <a:schemeClr val="dk1"/>
              </a:solidFill>
              <a:latin typeface="Handlee"/>
            </a:endParaRPr>
          </a:p>
        </p:txBody>
      </p:sp>
      <p:pic>
        <p:nvPicPr>
          <p:cNvPr id="47" name="Picture 46" descr="Read Write Inc - High View Primary Learning Centre">
            <a:extLst>
              <a:ext uri="{FF2B5EF4-FFF2-40B4-BE49-F238E27FC236}">
                <a16:creationId xmlns:a16="http://schemas.microsoft.com/office/drawing/2014/main" id="{62588718-4CE5-D5AF-D01F-05CBA2B12A20}"/>
              </a:ext>
            </a:extLst>
          </p:cNvPr>
          <p:cNvPicPr>
            <a:picLocks noChangeAspect="1"/>
          </p:cNvPicPr>
          <p:nvPr/>
        </p:nvPicPr>
        <p:blipFill>
          <a:blip r:embed="rId2"/>
          <a:stretch>
            <a:fillRect/>
          </a:stretch>
        </p:blipFill>
        <p:spPr>
          <a:xfrm>
            <a:off x="3330882" y="49221"/>
            <a:ext cx="1371726" cy="487531"/>
          </a:xfrm>
          <a:prstGeom prst="rect">
            <a:avLst/>
          </a:prstGeom>
        </p:spPr>
      </p:pic>
      <p:pic>
        <p:nvPicPr>
          <p:cNvPr id="49" name="Google Shape;217;p34" descr="A black background with blue text&#10;&#10;Description automatically generated">
            <a:extLst>
              <a:ext uri="{FF2B5EF4-FFF2-40B4-BE49-F238E27FC236}">
                <a16:creationId xmlns:a16="http://schemas.microsoft.com/office/drawing/2014/main" id="{84AE15AA-F0E5-63C6-2783-386B9A09E582}"/>
              </a:ext>
            </a:extLst>
          </p:cNvPr>
          <p:cNvPicPr preferRelativeResize="0"/>
          <p:nvPr/>
        </p:nvPicPr>
        <p:blipFill>
          <a:blip r:embed="rId3">
            <a:alphaModFix/>
          </a:blip>
          <a:stretch>
            <a:fillRect/>
          </a:stretch>
        </p:blipFill>
        <p:spPr>
          <a:xfrm>
            <a:off x="194035" y="51180"/>
            <a:ext cx="1495700" cy="482325"/>
          </a:xfrm>
          <a:prstGeom prst="rect">
            <a:avLst/>
          </a:prstGeom>
          <a:noFill/>
          <a:ln>
            <a:noFill/>
          </a:ln>
        </p:spPr>
      </p:pic>
      <p:graphicFrame>
        <p:nvGraphicFramePr>
          <p:cNvPr id="8" name="Table 7">
            <a:extLst>
              <a:ext uri="{FF2B5EF4-FFF2-40B4-BE49-F238E27FC236}">
                <a16:creationId xmlns:a16="http://schemas.microsoft.com/office/drawing/2014/main" id="{AA8BB8FE-9803-113B-A61B-D921AC17FD92}"/>
              </a:ext>
            </a:extLst>
          </p:cNvPr>
          <p:cNvGraphicFramePr>
            <a:graphicFrameLocks noGrp="1"/>
          </p:cNvGraphicFramePr>
          <p:nvPr/>
        </p:nvGraphicFramePr>
        <p:xfrm>
          <a:off x="2908679" y="639738"/>
          <a:ext cx="2400397" cy="1732935"/>
        </p:xfrm>
        <a:graphic>
          <a:graphicData uri="http://schemas.openxmlformats.org/drawingml/2006/table">
            <a:tbl>
              <a:tblPr firstRow="1" bandRow="1">
                <a:tableStyleId>{136FEEAC-CC00-4DE3-B32B-5A57723933EE}</a:tableStyleId>
              </a:tblPr>
              <a:tblGrid>
                <a:gridCol w="2400397">
                  <a:extLst>
                    <a:ext uri="{9D8B030D-6E8A-4147-A177-3AD203B41FA5}">
                      <a16:colId xmlns:a16="http://schemas.microsoft.com/office/drawing/2014/main" val="3761052808"/>
                    </a:ext>
                  </a:extLst>
                </a:gridCol>
              </a:tblGrid>
              <a:tr h="1732935">
                <a:tc>
                  <a:txBody>
                    <a:bodyPr/>
                    <a:lstStyle/>
                    <a:p>
                      <a:pPr>
                        <a:buNone/>
                      </a:pPr>
                      <a:r>
                        <a:rPr lang="en-US" sz="1000" dirty="0">
                          <a:latin typeface="Calibri"/>
                        </a:rPr>
                        <a:t>Here are links for the special friends sounds: </a:t>
                      </a:r>
                    </a:p>
                    <a:p>
                      <a:pPr lvl="0">
                        <a:buNone/>
                      </a:pPr>
                      <a:endParaRPr lang="en-US" sz="1000" dirty="0">
                        <a:latin typeface="Calibri"/>
                      </a:endParaRPr>
                    </a:p>
                    <a:p>
                      <a:pPr lvl="0">
                        <a:buNone/>
                      </a:pPr>
                      <a:endParaRPr lang="en-US" sz="1000" dirty="0">
                        <a:latin typeface="Calibri"/>
                      </a:endParaRPr>
                    </a:p>
                    <a:p>
                      <a:pPr lvl="0">
                        <a:buNone/>
                      </a:pPr>
                      <a:endParaRPr lang="en-US" sz="1000" dirty="0">
                        <a:latin typeface="Calibri"/>
                      </a:endParaRPr>
                    </a:p>
                    <a:p>
                      <a:pPr lvl="0">
                        <a:buNone/>
                      </a:pPr>
                      <a:endParaRPr lang="en-US" sz="1000" dirty="0">
                        <a:latin typeface="Calibri"/>
                      </a:endParaRPr>
                    </a:p>
                    <a:p>
                      <a:pPr lvl="0">
                        <a:buNone/>
                      </a:pPr>
                      <a:endParaRPr lang="en-US" sz="1000" dirty="0">
                        <a:latin typeface="Calibri"/>
                      </a:endParaRPr>
                    </a:p>
                    <a:p>
                      <a:pPr lvl="0">
                        <a:buNone/>
                      </a:pPr>
                      <a:endParaRPr lang="en-US" sz="1000" dirty="0">
                        <a:latin typeface="Calibri"/>
                      </a:endParaRPr>
                    </a:p>
                    <a:p>
                      <a:pPr lvl="0">
                        <a:buNone/>
                      </a:pPr>
                      <a:endParaRPr lang="en-US" sz="1000" b="0" i="0" u="none" strike="noStrike" noProof="0" dirty="0"/>
                    </a:p>
                  </a:txBody>
                  <a:tcPr/>
                </a:tc>
                <a:extLst>
                  <a:ext uri="{0D108BD9-81ED-4DB2-BD59-A6C34878D82A}">
                    <a16:rowId xmlns:a16="http://schemas.microsoft.com/office/drawing/2014/main" val="563588235"/>
                  </a:ext>
                </a:extLst>
              </a:tr>
            </a:tbl>
          </a:graphicData>
        </a:graphic>
      </p:graphicFrame>
      <p:pic>
        <p:nvPicPr>
          <p:cNvPr id="15" name="Picture 14">
            <a:extLst>
              <a:ext uri="{FF2B5EF4-FFF2-40B4-BE49-F238E27FC236}">
                <a16:creationId xmlns:a16="http://schemas.microsoft.com/office/drawing/2014/main" id="{858A28D3-EAE3-9EBD-4152-E3CC41DA0598}"/>
              </a:ext>
            </a:extLst>
          </p:cNvPr>
          <p:cNvPicPr>
            <a:picLocks noChangeAspect="1"/>
          </p:cNvPicPr>
          <p:nvPr/>
        </p:nvPicPr>
        <p:blipFill>
          <a:blip r:embed="rId4"/>
          <a:srcRect l="444" t="-7748" r="1333" b="60386"/>
          <a:stretch/>
        </p:blipFill>
        <p:spPr>
          <a:xfrm>
            <a:off x="1301984" y="2886243"/>
            <a:ext cx="2034287" cy="472734"/>
          </a:xfrm>
          <a:prstGeom prst="rect">
            <a:avLst/>
          </a:prstGeom>
        </p:spPr>
      </p:pic>
      <p:sp>
        <p:nvSpPr>
          <p:cNvPr id="19" name="TextBox 18">
            <a:extLst>
              <a:ext uri="{FF2B5EF4-FFF2-40B4-BE49-F238E27FC236}">
                <a16:creationId xmlns:a16="http://schemas.microsoft.com/office/drawing/2014/main" id="{4EBE079A-85CC-5E32-8246-9F83F45A3F5F}"/>
              </a:ext>
            </a:extLst>
          </p:cNvPr>
          <p:cNvSpPr txBox="1"/>
          <p:nvPr/>
        </p:nvSpPr>
        <p:spPr>
          <a:xfrm>
            <a:off x="5483979" y="183490"/>
            <a:ext cx="3371102" cy="156966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Handlee"/>
              </a:rPr>
              <a:t>This week our emotion is 'loved'</a:t>
            </a:r>
          </a:p>
          <a:p>
            <a:endParaRPr lang="en-US" sz="1200" dirty="0">
              <a:latin typeface="Handlee"/>
            </a:endParaRPr>
          </a:p>
          <a:p>
            <a:endParaRPr lang="en-US" sz="1200" dirty="0">
              <a:latin typeface="Handlee"/>
            </a:endParaRPr>
          </a:p>
          <a:p>
            <a:r>
              <a:rPr lang="en-US" sz="1200" dirty="0">
                <a:latin typeface="Handlee"/>
              </a:rPr>
              <a:t>This week we have been thinking about choices and how sometimes we are unsure of what we want.  We have learnt that sometimes we made good  choices and sometimes our choices are not always the right ones but by making mistakes can help us to learn.</a:t>
            </a:r>
          </a:p>
        </p:txBody>
      </p:sp>
      <p:pic>
        <p:nvPicPr>
          <p:cNvPr id="27" name="Google Shape;219;p34">
            <a:extLst>
              <a:ext uri="{FF2B5EF4-FFF2-40B4-BE49-F238E27FC236}">
                <a16:creationId xmlns:a16="http://schemas.microsoft.com/office/drawing/2014/main" id="{C328CC56-4E7E-1A41-102B-55BF7B5A49D9}"/>
              </a:ext>
            </a:extLst>
          </p:cNvPr>
          <p:cNvPicPr preferRelativeResize="0"/>
          <p:nvPr/>
        </p:nvPicPr>
        <p:blipFill>
          <a:blip r:embed="rId5">
            <a:alphaModFix/>
          </a:blip>
          <a:stretch>
            <a:fillRect/>
          </a:stretch>
        </p:blipFill>
        <p:spPr>
          <a:xfrm>
            <a:off x="228282" y="532851"/>
            <a:ext cx="1374675" cy="258150"/>
          </a:xfrm>
          <a:prstGeom prst="rect">
            <a:avLst/>
          </a:prstGeom>
          <a:noFill/>
          <a:ln>
            <a:noFill/>
          </a:ln>
        </p:spPr>
      </p:pic>
      <p:pic>
        <p:nvPicPr>
          <p:cNvPr id="29" name="Google Shape;223;p34" descr="A black and white drawing of a square book&#10;&#10;Description automatically generated">
            <a:extLst>
              <a:ext uri="{FF2B5EF4-FFF2-40B4-BE49-F238E27FC236}">
                <a16:creationId xmlns:a16="http://schemas.microsoft.com/office/drawing/2014/main" id="{0C0490C9-CD3F-3738-63FA-E12D7424AC6D}"/>
              </a:ext>
            </a:extLst>
          </p:cNvPr>
          <p:cNvPicPr preferRelativeResize="0"/>
          <p:nvPr/>
        </p:nvPicPr>
        <p:blipFill rotWithShape="1">
          <a:blip r:embed="rId6">
            <a:alphaModFix/>
          </a:blip>
          <a:srcRect t="6041" b="9112"/>
          <a:stretch/>
        </p:blipFill>
        <p:spPr>
          <a:xfrm>
            <a:off x="-1832" y="819600"/>
            <a:ext cx="1686274" cy="1407101"/>
          </a:xfrm>
          <a:prstGeom prst="rect">
            <a:avLst/>
          </a:prstGeom>
          <a:noFill/>
          <a:ln>
            <a:noFill/>
          </a:ln>
        </p:spPr>
      </p:pic>
      <p:sp>
        <p:nvSpPr>
          <p:cNvPr id="31" name="Google Shape;230;p34">
            <a:extLst>
              <a:ext uri="{FF2B5EF4-FFF2-40B4-BE49-F238E27FC236}">
                <a16:creationId xmlns:a16="http://schemas.microsoft.com/office/drawing/2014/main" id="{B45FA144-6A17-0889-AF9D-AB01C67BD3A2}"/>
              </a:ext>
            </a:extLst>
          </p:cNvPr>
          <p:cNvSpPr txBox="1"/>
          <p:nvPr/>
        </p:nvSpPr>
        <p:spPr>
          <a:xfrm>
            <a:off x="1601038" y="542716"/>
            <a:ext cx="1603326" cy="492412"/>
          </a:xfrm>
          <a:prstGeom prst="rect">
            <a:avLst/>
          </a:prstGeom>
          <a:noFill/>
          <a:ln>
            <a:noFill/>
          </a:ln>
        </p:spPr>
        <p:txBody>
          <a:bodyPr spcFirstLastPara="1" wrap="square" lIns="91425" tIns="91425" rIns="91425" bIns="91425" anchor="t" anchorCtr="0">
            <a:spAutoFit/>
          </a:bodyPr>
          <a:lstStyle/>
          <a:p>
            <a:r>
              <a:rPr lang="en" sz="1000">
                <a:solidFill>
                  <a:schemeClr val="dk1"/>
                </a:solidFill>
                <a:latin typeface="Handlee"/>
                <a:ea typeface="Handlee"/>
                <a:cs typeface="Handlee"/>
                <a:sym typeface="Handlee"/>
              </a:rPr>
              <a:t>Words we are </a:t>
            </a:r>
            <a:endParaRPr lang="en-US" sz="1000">
              <a:solidFill>
                <a:schemeClr val="dk1"/>
              </a:solidFill>
              <a:latin typeface="Handlee"/>
              <a:ea typeface="Handlee"/>
              <a:cs typeface="Handlee"/>
              <a:sym typeface="Handlee"/>
            </a:endParaRPr>
          </a:p>
          <a:p>
            <a:r>
              <a:rPr lang="en" sz="1000">
                <a:solidFill>
                  <a:schemeClr val="dk1"/>
                </a:solidFill>
                <a:latin typeface="Handlee"/>
                <a:ea typeface="Handlee"/>
                <a:cs typeface="Handlee"/>
                <a:sym typeface="Handlee"/>
              </a:rPr>
              <a:t>learning…</a:t>
            </a:r>
            <a:endParaRPr sz="1000">
              <a:solidFill>
                <a:schemeClr val="dk1"/>
              </a:solidFill>
              <a:latin typeface="Handlee"/>
              <a:ea typeface="Handlee"/>
              <a:cs typeface="Handlee"/>
            </a:endParaRPr>
          </a:p>
        </p:txBody>
      </p:sp>
      <p:sp>
        <p:nvSpPr>
          <p:cNvPr id="33" name="Google Shape;238;p34">
            <a:extLst>
              <a:ext uri="{FF2B5EF4-FFF2-40B4-BE49-F238E27FC236}">
                <a16:creationId xmlns:a16="http://schemas.microsoft.com/office/drawing/2014/main" id="{86B0F053-8335-7477-3918-388896100819}"/>
              </a:ext>
            </a:extLst>
          </p:cNvPr>
          <p:cNvSpPr txBox="1"/>
          <p:nvPr/>
        </p:nvSpPr>
        <p:spPr>
          <a:xfrm>
            <a:off x="78774" y="2421737"/>
            <a:ext cx="2265847" cy="553968"/>
          </a:xfrm>
          <a:prstGeom prst="rect">
            <a:avLst/>
          </a:prstGeom>
          <a:noFill/>
          <a:ln>
            <a:noFill/>
          </a:ln>
        </p:spPr>
        <p:txBody>
          <a:bodyPr spcFirstLastPara="1" wrap="square" lIns="91425" tIns="91425" rIns="91425" bIns="91425" anchor="t" anchorCtr="0">
            <a:spAutoFit/>
          </a:bodyPr>
          <a:lstStyle/>
          <a:p>
            <a:endParaRPr lang="en" sz="1200"/>
          </a:p>
          <a:p>
            <a:r>
              <a:rPr lang="en" sz="1200">
                <a:latin typeface="Handlee"/>
              </a:rPr>
              <a:t>  </a:t>
            </a:r>
            <a:endParaRPr lang="en-US" sz="1200">
              <a:latin typeface="Handlee"/>
            </a:endParaRPr>
          </a:p>
        </p:txBody>
      </p:sp>
      <p:sp>
        <p:nvSpPr>
          <p:cNvPr id="46" name="TextBox 45">
            <a:extLst>
              <a:ext uri="{FF2B5EF4-FFF2-40B4-BE49-F238E27FC236}">
                <a16:creationId xmlns:a16="http://schemas.microsoft.com/office/drawing/2014/main" id="{14CE49C1-0846-049F-08A9-007711C3F44D}"/>
              </a:ext>
            </a:extLst>
          </p:cNvPr>
          <p:cNvSpPr txBox="1"/>
          <p:nvPr/>
        </p:nvSpPr>
        <p:spPr>
          <a:xfrm>
            <a:off x="1600474" y="1024993"/>
            <a:ext cx="1189244" cy="101566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latin typeface="Calibri"/>
                <a:ea typeface="Calibri"/>
                <a:cs typeface="Calibri"/>
              </a:rPr>
              <a:t>Steal</a:t>
            </a:r>
            <a:endParaRPr lang="en-US" dirty="0">
              <a:latin typeface="Arial"/>
              <a:ea typeface="Calibri"/>
              <a:cs typeface="Arial"/>
            </a:endParaRPr>
          </a:p>
          <a:p>
            <a:pPr algn="ctr"/>
            <a:r>
              <a:rPr lang="en-GB" sz="1200" dirty="0">
                <a:latin typeface="Calibri"/>
                <a:ea typeface="Calibri"/>
                <a:cs typeface="Calibri"/>
              </a:rPr>
              <a:t>Giant </a:t>
            </a:r>
          </a:p>
          <a:p>
            <a:pPr algn="ctr"/>
            <a:r>
              <a:rPr lang="en-GB" sz="1200" dirty="0">
                <a:latin typeface="Calibri"/>
                <a:ea typeface="Calibri"/>
                <a:cs typeface="Calibri"/>
              </a:rPr>
              <a:t>Snooze,</a:t>
            </a:r>
          </a:p>
          <a:p>
            <a:pPr algn="ctr"/>
            <a:r>
              <a:rPr lang="en-GB" sz="1200" dirty="0">
                <a:latin typeface="Calibri"/>
                <a:ea typeface="Calibri"/>
                <a:cs typeface="Calibri"/>
              </a:rPr>
              <a:t>Snatched</a:t>
            </a:r>
          </a:p>
          <a:p>
            <a:pPr algn="ctr"/>
            <a:r>
              <a:rPr lang="en-GB" sz="1200" dirty="0">
                <a:latin typeface="Calibri"/>
                <a:ea typeface="Calibri"/>
                <a:cs typeface="Calibri"/>
              </a:rPr>
              <a:t>poor</a:t>
            </a:r>
          </a:p>
        </p:txBody>
      </p:sp>
      <p:sp>
        <p:nvSpPr>
          <p:cNvPr id="10" name="Google Shape;220;p34">
            <a:extLst>
              <a:ext uri="{FF2B5EF4-FFF2-40B4-BE49-F238E27FC236}">
                <a16:creationId xmlns:a16="http://schemas.microsoft.com/office/drawing/2014/main" id="{E54DF3E0-D108-648E-6271-CB0E052E77BA}"/>
              </a:ext>
            </a:extLst>
          </p:cNvPr>
          <p:cNvSpPr txBox="1"/>
          <p:nvPr/>
        </p:nvSpPr>
        <p:spPr>
          <a:xfrm>
            <a:off x="5525553" y="3874529"/>
            <a:ext cx="1610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Handlee"/>
                <a:ea typeface="Handlee"/>
                <a:cs typeface="Handlee"/>
                <a:sym typeface="Handlee"/>
              </a:rPr>
              <a:t>Scan here to listen to a bedtime story! </a:t>
            </a:r>
            <a:endParaRPr>
              <a:latin typeface="Handlee"/>
              <a:ea typeface="Handlee"/>
              <a:cs typeface="Handlee"/>
              <a:sym typeface="Handlee"/>
            </a:endParaRPr>
          </a:p>
        </p:txBody>
      </p:sp>
      <p:pic>
        <p:nvPicPr>
          <p:cNvPr id="13" name="Google Shape;228;p34">
            <a:extLst>
              <a:ext uri="{FF2B5EF4-FFF2-40B4-BE49-F238E27FC236}">
                <a16:creationId xmlns:a16="http://schemas.microsoft.com/office/drawing/2014/main" id="{81BD34BA-ABB9-E16B-88E3-91C66D926ECE}"/>
              </a:ext>
            </a:extLst>
          </p:cNvPr>
          <p:cNvPicPr preferRelativeResize="0"/>
          <p:nvPr/>
        </p:nvPicPr>
        <p:blipFill>
          <a:blip r:embed="rId7">
            <a:alphaModFix/>
          </a:blip>
          <a:stretch>
            <a:fillRect/>
          </a:stretch>
        </p:blipFill>
        <p:spPr>
          <a:xfrm>
            <a:off x="4779300" y="2977276"/>
            <a:ext cx="999700" cy="926760"/>
          </a:xfrm>
          <a:prstGeom prst="rect">
            <a:avLst/>
          </a:prstGeom>
          <a:noFill/>
          <a:ln>
            <a:noFill/>
          </a:ln>
        </p:spPr>
      </p:pic>
      <p:pic>
        <p:nvPicPr>
          <p:cNvPr id="18" name="Picture 17" descr="A qr code on a white background&#10;&#10;AI-generated content may be incorrect.">
            <a:extLst>
              <a:ext uri="{FF2B5EF4-FFF2-40B4-BE49-F238E27FC236}">
                <a16:creationId xmlns:a16="http://schemas.microsoft.com/office/drawing/2014/main" id="{C68436F8-5F6C-D33E-57E1-B062D8D9A285}"/>
              </a:ext>
            </a:extLst>
          </p:cNvPr>
          <p:cNvPicPr>
            <a:picLocks noChangeAspect="1"/>
          </p:cNvPicPr>
          <p:nvPr/>
        </p:nvPicPr>
        <p:blipFill>
          <a:blip r:embed="rId8"/>
          <a:stretch>
            <a:fillRect/>
          </a:stretch>
        </p:blipFill>
        <p:spPr>
          <a:xfrm>
            <a:off x="2976705" y="1057986"/>
            <a:ext cx="461040" cy="494163"/>
          </a:xfrm>
          <a:prstGeom prst="rect">
            <a:avLst/>
          </a:prstGeom>
        </p:spPr>
      </p:pic>
      <p:pic>
        <p:nvPicPr>
          <p:cNvPr id="20" name="Picture 19">
            <a:extLst>
              <a:ext uri="{FF2B5EF4-FFF2-40B4-BE49-F238E27FC236}">
                <a16:creationId xmlns:a16="http://schemas.microsoft.com/office/drawing/2014/main" id="{D5E2CDA5-8100-CD27-6CE3-99722A3431AA}"/>
              </a:ext>
            </a:extLst>
          </p:cNvPr>
          <p:cNvPicPr>
            <a:picLocks noChangeAspect="1"/>
          </p:cNvPicPr>
          <p:nvPr/>
        </p:nvPicPr>
        <p:blipFill>
          <a:blip r:embed="rId9"/>
          <a:stretch>
            <a:fillRect/>
          </a:stretch>
        </p:blipFill>
        <p:spPr>
          <a:xfrm>
            <a:off x="2973862" y="1564162"/>
            <a:ext cx="466725" cy="428625"/>
          </a:xfrm>
          <a:prstGeom prst="rect">
            <a:avLst/>
          </a:prstGeom>
        </p:spPr>
      </p:pic>
      <p:pic>
        <p:nvPicPr>
          <p:cNvPr id="22" name="Picture 21" descr="Generated QR Code">
            <a:extLst>
              <a:ext uri="{FF2B5EF4-FFF2-40B4-BE49-F238E27FC236}">
                <a16:creationId xmlns:a16="http://schemas.microsoft.com/office/drawing/2014/main" id="{9CAE28F7-0FD2-6924-F08B-EBAD3518EF38}"/>
              </a:ext>
            </a:extLst>
          </p:cNvPr>
          <p:cNvPicPr>
            <a:picLocks noChangeAspect="1"/>
          </p:cNvPicPr>
          <p:nvPr/>
        </p:nvPicPr>
        <p:blipFill>
          <a:blip r:embed="rId10"/>
          <a:stretch>
            <a:fillRect/>
          </a:stretch>
        </p:blipFill>
        <p:spPr>
          <a:xfrm>
            <a:off x="3523538" y="1011497"/>
            <a:ext cx="578610" cy="544491"/>
          </a:xfrm>
          <a:prstGeom prst="rect">
            <a:avLst/>
          </a:prstGeom>
        </p:spPr>
      </p:pic>
      <p:pic>
        <p:nvPicPr>
          <p:cNvPr id="25" name="Picture 24">
            <a:extLst>
              <a:ext uri="{FF2B5EF4-FFF2-40B4-BE49-F238E27FC236}">
                <a16:creationId xmlns:a16="http://schemas.microsoft.com/office/drawing/2014/main" id="{FD4C6AF2-C8FC-5F8E-95BF-4279A34B51AC}"/>
              </a:ext>
            </a:extLst>
          </p:cNvPr>
          <p:cNvPicPr>
            <a:picLocks noChangeAspect="1"/>
          </p:cNvPicPr>
          <p:nvPr/>
        </p:nvPicPr>
        <p:blipFill>
          <a:blip r:embed="rId11"/>
          <a:stretch>
            <a:fillRect/>
          </a:stretch>
        </p:blipFill>
        <p:spPr>
          <a:xfrm>
            <a:off x="3595546" y="1588756"/>
            <a:ext cx="485775" cy="447675"/>
          </a:xfrm>
          <a:prstGeom prst="rect">
            <a:avLst/>
          </a:prstGeom>
        </p:spPr>
      </p:pic>
      <p:pic>
        <p:nvPicPr>
          <p:cNvPr id="26" name="Picture 25" descr="Generated QR Code">
            <a:extLst>
              <a:ext uri="{FF2B5EF4-FFF2-40B4-BE49-F238E27FC236}">
                <a16:creationId xmlns:a16="http://schemas.microsoft.com/office/drawing/2014/main" id="{8ED999FD-41CE-4104-AA4F-A574B9569898}"/>
              </a:ext>
            </a:extLst>
          </p:cNvPr>
          <p:cNvPicPr>
            <a:picLocks noChangeAspect="1"/>
          </p:cNvPicPr>
          <p:nvPr/>
        </p:nvPicPr>
        <p:blipFill>
          <a:blip r:embed="rId12"/>
          <a:stretch>
            <a:fillRect/>
          </a:stretch>
        </p:blipFill>
        <p:spPr>
          <a:xfrm>
            <a:off x="4069449" y="994435"/>
            <a:ext cx="629789" cy="578612"/>
          </a:xfrm>
          <a:prstGeom prst="rect">
            <a:avLst/>
          </a:prstGeom>
        </p:spPr>
      </p:pic>
      <p:pic>
        <p:nvPicPr>
          <p:cNvPr id="28" name="Picture 27">
            <a:extLst>
              <a:ext uri="{FF2B5EF4-FFF2-40B4-BE49-F238E27FC236}">
                <a16:creationId xmlns:a16="http://schemas.microsoft.com/office/drawing/2014/main" id="{C8BF721A-9845-A8A5-7992-A42BAC751F01}"/>
              </a:ext>
            </a:extLst>
          </p:cNvPr>
          <p:cNvPicPr>
            <a:picLocks noChangeAspect="1"/>
          </p:cNvPicPr>
          <p:nvPr/>
        </p:nvPicPr>
        <p:blipFill>
          <a:blip r:embed="rId13"/>
          <a:stretch>
            <a:fillRect/>
          </a:stretch>
        </p:blipFill>
        <p:spPr>
          <a:xfrm>
            <a:off x="4155743" y="1588756"/>
            <a:ext cx="457200" cy="447675"/>
          </a:xfrm>
          <a:prstGeom prst="rect">
            <a:avLst/>
          </a:prstGeom>
        </p:spPr>
      </p:pic>
      <p:pic>
        <p:nvPicPr>
          <p:cNvPr id="32" name="Picture 31" descr="Generated QR Code">
            <a:extLst>
              <a:ext uri="{FF2B5EF4-FFF2-40B4-BE49-F238E27FC236}">
                <a16:creationId xmlns:a16="http://schemas.microsoft.com/office/drawing/2014/main" id="{EA64DFAA-88C5-9C12-4A81-93EF6B83CE8D}"/>
              </a:ext>
            </a:extLst>
          </p:cNvPr>
          <p:cNvPicPr>
            <a:picLocks noChangeAspect="1"/>
          </p:cNvPicPr>
          <p:nvPr/>
        </p:nvPicPr>
        <p:blipFill>
          <a:blip r:embed="rId14"/>
          <a:stretch>
            <a:fillRect/>
          </a:stretch>
        </p:blipFill>
        <p:spPr>
          <a:xfrm>
            <a:off x="4700658" y="1002967"/>
            <a:ext cx="578610" cy="570080"/>
          </a:xfrm>
          <a:prstGeom prst="rect">
            <a:avLst/>
          </a:prstGeom>
        </p:spPr>
      </p:pic>
      <p:pic>
        <p:nvPicPr>
          <p:cNvPr id="35" name="Picture 34">
            <a:extLst>
              <a:ext uri="{FF2B5EF4-FFF2-40B4-BE49-F238E27FC236}">
                <a16:creationId xmlns:a16="http://schemas.microsoft.com/office/drawing/2014/main" id="{1746800D-0D8C-DEE8-A92D-D3E34E8977CC}"/>
              </a:ext>
            </a:extLst>
          </p:cNvPr>
          <p:cNvPicPr>
            <a:picLocks noChangeAspect="1"/>
          </p:cNvPicPr>
          <p:nvPr/>
        </p:nvPicPr>
        <p:blipFill>
          <a:blip r:embed="rId15"/>
          <a:stretch>
            <a:fillRect/>
          </a:stretch>
        </p:blipFill>
        <p:spPr>
          <a:xfrm>
            <a:off x="4785176" y="1587761"/>
            <a:ext cx="409575" cy="466725"/>
          </a:xfrm>
          <a:prstGeom prst="rect">
            <a:avLst/>
          </a:prstGeom>
        </p:spPr>
      </p:pic>
      <p:sp>
        <p:nvSpPr>
          <p:cNvPr id="7" name="Google Shape;244;p34">
            <a:extLst>
              <a:ext uri="{FF2B5EF4-FFF2-40B4-BE49-F238E27FC236}">
                <a16:creationId xmlns:a16="http://schemas.microsoft.com/office/drawing/2014/main" id="{0655FE28-819C-AE36-FB4D-0131BE7A316A}"/>
              </a:ext>
            </a:extLst>
          </p:cNvPr>
          <p:cNvSpPr txBox="1"/>
          <p:nvPr/>
        </p:nvSpPr>
        <p:spPr>
          <a:xfrm>
            <a:off x="5546689" y="4412978"/>
            <a:ext cx="1338145"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a:spcBef>
                <a:spcPts val="0"/>
              </a:spcBef>
              <a:spcAft>
                <a:spcPts val="0"/>
              </a:spcAft>
              <a:buNone/>
            </a:pPr>
            <a:r>
              <a:rPr lang="en" sz="1200">
                <a:solidFill>
                  <a:srgbClr val="333333"/>
                </a:solidFill>
              </a:rPr>
              <a:t>https://tinyurl.com/2xutvpm2</a:t>
            </a:r>
            <a:endParaRPr lang="en-US"/>
          </a:p>
        </p:txBody>
      </p:sp>
      <p:pic>
        <p:nvPicPr>
          <p:cNvPr id="9" name="Picture 8" descr="A qr code on a white background&#10;&#10;Description automatically generated">
            <a:extLst>
              <a:ext uri="{FF2B5EF4-FFF2-40B4-BE49-F238E27FC236}">
                <a16:creationId xmlns:a16="http://schemas.microsoft.com/office/drawing/2014/main" id="{EBD6B174-3012-D300-1A3D-06FDB097139E}"/>
              </a:ext>
            </a:extLst>
          </p:cNvPr>
          <p:cNvPicPr>
            <a:picLocks noChangeAspect="1"/>
          </p:cNvPicPr>
          <p:nvPr/>
        </p:nvPicPr>
        <p:blipFill>
          <a:blip r:embed="rId16"/>
          <a:stretch>
            <a:fillRect/>
          </a:stretch>
        </p:blipFill>
        <p:spPr>
          <a:xfrm>
            <a:off x="4702550" y="3992656"/>
            <a:ext cx="742950" cy="701537"/>
          </a:xfrm>
          <a:prstGeom prst="rect">
            <a:avLst/>
          </a:prstGeom>
        </p:spPr>
      </p:pic>
      <p:pic>
        <p:nvPicPr>
          <p:cNvPr id="2" name="Picture 1" descr="Jack and the Beanstalk: Ladybird First ...">
            <a:extLst>
              <a:ext uri="{FF2B5EF4-FFF2-40B4-BE49-F238E27FC236}">
                <a16:creationId xmlns:a16="http://schemas.microsoft.com/office/drawing/2014/main" id="{4FE85854-8D8D-D116-32CF-458BF5573985}"/>
              </a:ext>
            </a:extLst>
          </p:cNvPr>
          <p:cNvPicPr>
            <a:picLocks noChangeAspect="1"/>
          </p:cNvPicPr>
          <p:nvPr/>
        </p:nvPicPr>
        <p:blipFill>
          <a:blip r:embed="rId17"/>
          <a:stretch>
            <a:fillRect/>
          </a:stretch>
        </p:blipFill>
        <p:spPr>
          <a:xfrm>
            <a:off x="195617" y="954277"/>
            <a:ext cx="1186788" cy="1204842"/>
          </a:xfrm>
          <a:prstGeom prst="rect">
            <a:avLst/>
          </a:prstGeom>
        </p:spPr>
      </p:pic>
      <p:sp>
        <p:nvSpPr>
          <p:cNvPr id="14" name="Google Shape;240;p34">
            <a:extLst>
              <a:ext uri="{FF2B5EF4-FFF2-40B4-BE49-F238E27FC236}">
                <a16:creationId xmlns:a16="http://schemas.microsoft.com/office/drawing/2014/main" id="{7957604C-7571-8945-2640-545D1118BBF7}"/>
              </a:ext>
            </a:extLst>
          </p:cNvPr>
          <p:cNvSpPr txBox="1"/>
          <p:nvPr/>
        </p:nvSpPr>
        <p:spPr>
          <a:xfrm>
            <a:off x="1136113" y="2373636"/>
            <a:ext cx="3850976" cy="692467"/>
          </a:xfrm>
          <a:prstGeom prst="rect">
            <a:avLst/>
          </a:prstGeom>
          <a:noFill/>
          <a:ln>
            <a:noFill/>
          </a:ln>
        </p:spPr>
        <p:txBody>
          <a:bodyPr spcFirstLastPara="1" wrap="square" lIns="91425" tIns="91425" rIns="91425" bIns="91425" anchor="t" anchorCtr="0">
            <a:spAutoFit/>
          </a:bodyPr>
          <a:lstStyle/>
          <a:p>
            <a:r>
              <a:rPr lang="en" sz="1100" b="1" dirty="0"/>
              <a:t>Jack and the Beanstalk: </a:t>
            </a:r>
            <a:r>
              <a:rPr lang="en" sz="1100" dirty="0"/>
              <a:t>https://tinyurl.com/25kb2jwr</a:t>
            </a:r>
            <a:endParaRPr lang="en-US" dirty="0"/>
          </a:p>
          <a:p>
            <a:endParaRPr lang="en-US" sz="1100" dirty="0"/>
          </a:p>
          <a:p>
            <a:endParaRPr lang="en-US" sz="1100"/>
          </a:p>
        </p:txBody>
      </p:sp>
      <p:pic>
        <p:nvPicPr>
          <p:cNvPr id="21" name="Picture 20" descr="A qr code with a black and white background&#10;&#10;Description automatically generated">
            <a:extLst>
              <a:ext uri="{FF2B5EF4-FFF2-40B4-BE49-F238E27FC236}">
                <a16:creationId xmlns:a16="http://schemas.microsoft.com/office/drawing/2014/main" id="{8D0C8FBF-ECD9-7012-F131-33EDBF2A5AE3}"/>
              </a:ext>
            </a:extLst>
          </p:cNvPr>
          <p:cNvPicPr>
            <a:picLocks noChangeAspect="1"/>
          </p:cNvPicPr>
          <p:nvPr/>
        </p:nvPicPr>
        <p:blipFill>
          <a:blip r:embed="rId18"/>
          <a:stretch>
            <a:fillRect/>
          </a:stretch>
        </p:blipFill>
        <p:spPr>
          <a:xfrm>
            <a:off x="227049" y="2372604"/>
            <a:ext cx="812813" cy="875963"/>
          </a:xfrm>
          <a:prstGeom prst="rect">
            <a:avLst/>
          </a:prstGeom>
        </p:spPr>
      </p:pic>
      <p:sp>
        <p:nvSpPr>
          <p:cNvPr id="24" name="Google Shape;224;p34">
            <a:extLst>
              <a:ext uri="{FF2B5EF4-FFF2-40B4-BE49-F238E27FC236}">
                <a16:creationId xmlns:a16="http://schemas.microsoft.com/office/drawing/2014/main" id="{84A40665-60F3-BF50-1CEE-77BC03ED565A}"/>
              </a:ext>
            </a:extLst>
          </p:cNvPr>
          <p:cNvSpPr txBox="1"/>
          <p:nvPr/>
        </p:nvSpPr>
        <p:spPr>
          <a:xfrm>
            <a:off x="6450792" y="1943362"/>
            <a:ext cx="1945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Handlee"/>
                <a:ea typeface="Handlee"/>
                <a:cs typeface="Handlee"/>
                <a:sym typeface="Handlee"/>
              </a:rPr>
              <a:t>Song of the week:</a:t>
            </a:r>
            <a:endParaRPr sz="1600">
              <a:latin typeface="Handlee"/>
              <a:ea typeface="Handlee"/>
              <a:cs typeface="Handlee"/>
              <a:sym typeface="Handlee"/>
            </a:endParaRPr>
          </a:p>
        </p:txBody>
      </p:sp>
      <p:pic>
        <p:nvPicPr>
          <p:cNvPr id="34" name="Google Shape;227;p34" descr="A black music notes on a white background&#10;&#10;AI-generated content may be incorrect.">
            <a:extLst>
              <a:ext uri="{FF2B5EF4-FFF2-40B4-BE49-F238E27FC236}">
                <a16:creationId xmlns:a16="http://schemas.microsoft.com/office/drawing/2014/main" id="{1D181457-471F-61DF-576F-846C19669D4F}"/>
              </a:ext>
            </a:extLst>
          </p:cNvPr>
          <p:cNvPicPr preferRelativeResize="0"/>
          <p:nvPr/>
        </p:nvPicPr>
        <p:blipFill>
          <a:blip r:embed="rId19">
            <a:alphaModFix/>
          </a:blip>
          <a:stretch>
            <a:fillRect/>
          </a:stretch>
        </p:blipFill>
        <p:spPr>
          <a:xfrm>
            <a:off x="5679192" y="1859227"/>
            <a:ext cx="828225" cy="507900"/>
          </a:xfrm>
          <a:prstGeom prst="rect">
            <a:avLst/>
          </a:prstGeom>
          <a:noFill/>
          <a:ln>
            <a:noFill/>
          </a:ln>
        </p:spPr>
      </p:pic>
      <p:sp>
        <p:nvSpPr>
          <p:cNvPr id="38" name="Google Shape;242;p34">
            <a:extLst>
              <a:ext uri="{FF2B5EF4-FFF2-40B4-BE49-F238E27FC236}">
                <a16:creationId xmlns:a16="http://schemas.microsoft.com/office/drawing/2014/main" id="{E13234DB-DB37-B84D-A1F3-6543E1413425}"/>
              </a:ext>
            </a:extLst>
          </p:cNvPr>
          <p:cNvSpPr txBox="1"/>
          <p:nvPr/>
        </p:nvSpPr>
        <p:spPr>
          <a:xfrm>
            <a:off x="6887794" y="2360891"/>
            <a:ext cx="1295298" cy="492412"/>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 sz="1000"/>
              <a:t>https://tinyurl.com/bhu3y59a</a:t>
            </a:r>
            <a:endParaRPr lang="en-US"/>
          </a:p>
        </p:txBody>
      </p:sp>
      <p:pic>
        <p:nvPicPr>
          <p:cNvPr id="40" name="Picture 39" descr="A qr code with black squares&#10;&#10;Description automatically generated">
            <a:extLst>
              <a:ext uri="{FF2B5EF4-FFF2-40B4-BE49-F238E27FC236}">
                <a16:creationId xmlns:a16="http://schemas.microsoft.com/office/drawing/2014/main" id="{357BF5DC-0BFA-B61C-C6C4-4D47A962AF4D}"/>
              </a:ext>
            </a:extLst>
          </p:cNvPr>
          <p:cNvPicPr>
            <a:picLocks noChangeAspect="1"/>
          </p:cNvPicPr>
          <p:nvPr/>
        </p:nvPicPr>
        <p:blipFill>
          <a:blip r:embed="rId20"/>
          <a:stretch>
            <a:fillRect/>
          </a:stretch>
        </p:blipFill>
        <p:spPr>
          <a:xfrm>
            <a:off x="6183876" y="2360632"/>
            <a:ext cx="608097" cy="688307"/>
          </a:xfrm>
          <a:prstGeom prst="rect">
            <a:avLst/>
          </a:prstGeom>
        </p:spPr>
      </p:pic>
      <p:sp>
        <p:nvSpPr>
          <p:cNvPr id="42" name="TextBox 41">
            <a:extLst>
              <a:ext uri="{FF2B5EF4-FFF2-40B4-BE49-F238E27FC236}">
                <a16:creationId xmlns:a16="http://schemas.microsoft.com/office/drawing/2014/main" id="{8F5BB2EB-9536-65DE-0363-C397797CD778}"/>
              </a:ext>
            </a:extLst>
          </p:cNvPr>
          <p:cNvSpPr txBox="1"/>
          <p:nvPr/>
        </p:nvSpPr>
        <p:spPr>
          <a:xfrm>
            <a:off x="7292722" y="2857050"/>
            <a:ext cx="178468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Handlee"/>
              </a:rPr>
              <a:t>Roots, stem, leaves, flower, </a:t>
            </a:r>
          </a:p>
          <a:p>
            <a:r>
              <a:rPr lang="en-US">
                <a:latin typeface="Handlee"/>
              </a:rPr>
              <a:t>Need sun and air and a little rain shower.</a:t>
            </a:r>
          </a:p>
        </p:txBody>
      </p:sp>
      <p:pic>
        <p:nvPicPr>
          <p:cNvPr id="43" name="Picture 42" descr="Parts of a plant ...">
            <a:extLst>
              <a:ext uri="{FF2B5EF4-FFF2-40B4-BE49-F238E27FC236}">
                <a16:creationId xmlns:a16="http://schemas.microsoft.com/office/drawing/2014/main" id="{918862C5-75FB-06DE-41BB-B4CE7BCE932B}"/>
              </a:ext>
            </a:extLst>
          </p:cNvPr>
          <p:cNvPicPr>
            <a:picLocks noChangeAspect="1"/>
          </p:cNvPicPr>
          <p:nvPr/>
        </p:nvPicPr>
        <p:blipFill>
          <a:blip r:embed="rId21"/>
          <a:srcRect l="268" t="3176" r="40353" b="532"/>
          <a:stretch/>
        </p:blipFill>
        <p:spPr>
          <a:xfrm>
            <a:off x="7535240" y="3878280"/>
            <a:ext cx="1125273" cy="1037601"/>
          </a:xfrm>
          <a:prstGeom prst="rect">
            <a:avLst/>
          </a:prstGeom>
        </p:spPr>
      </p:pic>
      <p:pic>
        <p:nvPicPr>
          <p:cNvPr id="4" name="Picture 3" descr="A face with a question mark&#10;&#10;AI-generated content may be incorrect.">
            <a:extLst>
              <a:ext uri="{FF2B5EF4-FFF2-40B4-BE49-F238E27FC236}">
                <a16:creationId xmlns:a16="http://schemas.microsoft.com/office/drawing/2014/main" id="{57576B28-3B7B-DCA1-1DA5-4DCC98083317}"/>
              </a:ext>
            </a:extLst>
          </p:cNvPr>
          <p:cNvPicPr>
            <a:picLocks noChangeAspect="1"/>
          </p:cNvPicPr>
          <p:nvPr/>
        </p:nvPicPr>
        <p:blipFill>
          <a:blip r:embed="rId22"/>
          <a:stretch>
            <a:fillRect/>
          </a:stretch>
        </p:blipFill>
        <p:spPr>
          <a:xfrm>
            <a:off x="8182656" y="266699"/>
            <a:ext cx="636814" cy="681038"/>
          </a:xfrm>
          <a:prstGeom prst="rect">
            <a:avLst/>
          </a:prstGeom>
        </p:spPr>
      </p:pic>
    </p:spTree>
    <p:extLst>
      <p:ext uri="{BB962C8B-B14F-4D97-AF65-F5344CB8AC3E}">
        <p14:creationId xmlns:p14="http://schemas.microsoft.com/office/powerpoint/2010/main" val="28884430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Slides>
  <Notes>1</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989</cp:revision>
  <dcterms:modified xsi:type="dcterms:W3CDTF">2025-04-24T22:42:00Z</dcterms:modified>
</cp:coreProperties>
</file>