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80" d="100"/>
          <a:sy n="80" d="100"/>
        </p:scale>
        <p:origin x="2126" y="-24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3545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006420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63049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4484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017812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958321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408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1535182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389128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80900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E2EDB-DEC2-4DE7-AF96-EA1DEE8F8E55}"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2DBC26-1D77-427A-B07F-8018D6DA933C}" type="slidenum">
              <a:rPr lang="en-GB" smtClean="0"/>
              <a:t>‹#›</a:t>
            </a:fld>
            <a:endParaRPr lang="en-GB" dirty="0"/>
          </a:p>
        </p:txBody>
      </p:sp>
    </p:spTree>
    <p:extLst>
      <p:ext uri="{BB962C8B-B14F-4D97-AF65-F5344CB8AC3E}">
        <p14:creationId xmlns:p14="http://schemas.microsoft.com/office/powerpoint/2010/main" val="25020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99E2EDB-DEC2-4DE7-AF96-EA1DEE8F8E55}" type="datetimeFigureOut">
              <a:rPr lang="en-GB" smtClean="0"/>
              <a:t>19/10/2026</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52DBC26-1D77-427A-B07F-8018D6DA933C}" type="slidenum">
              <a:rPr lang="en-GB" smtClean="0"/>
              <a:t>‹#›</a:t>
            </a:fld>
            <a:endParaRPr lang="en-GB" dirty="0"/>
          </a:p>
        </p:txBody>
      </p:sp>
    </p:spTree>
    <p:extLst>
      <p:ext uri="{BB962C8B-B14F-4D97-AF65-F5344CB8AC3E}">
        <p14:creationId xmlns:p14="http://schemas.microsoft.com/office/powerpoint/2010/main" val="2098068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99410" y="80373"/>
            <a:ext cx="5059180" cy="830997"/>
          </a:xfrm>
          <a:prstGeom prst="rect">
            <a:avLst/>
          </a:prstGeom>
          <a:noFill/>
        </p:spPr>
        <p:txBody>
          <a:bodyPr wrap="square" rtlCol="0">
            <a:spAutoFit/>
          </a:bodyPr>
          <a:lstStyle/>
          <a:p>
            <a:pPr algn="ctr"/>
            <a:r>
              <a:rPr lang="en-GB" sz="2400" b="1" dirty="0">
                <a:latin typeface="Comic Sans MS" panose="030F0702030302020204" pitchFamily="66" charset="0"/>
              </a:rPr>
              <a:t>What does ‘Music’ look like at </a:t>
            </a:r>
          </a:p>
          <a:p>
            <a:pPr algn="ctr"/>
            <a:r>
              <a:rPr lang="en-GB" sz="2400" b="1" dirty="0">
                <a:latin typeface="Comic Sans MS" panose="030F0702030302020204" pitchFamily="66" charset="0"/>
              </a:rPr>
              <a:t>Ladybridge Primary?</a:t>
            </a:r>
          </a:p>
        </p:txBody>
      </p:sp>
      <p:sp>
        <p:nvSpPr>
          <p:cNvPr id="12" name="Rounded Rectangle 11"/>
          <p:cNvSpPr/>
          <p:nvPr/>
        </p:nvSpPr>
        <p:spPr>
          <a:xfrm>
            <a:off x="2845127" y="1496549"/>
            <a:ext cx="3910095" cy="2135633"/>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b="1" dirty="0">
                <a:solidFill>
                  <a:schemeClr val="tx1"/>
                </a:solidFill>
              </a:rPr>
              <a:t>KAPOW Primary Curriculum is used from EYFS to year 4, it contains 5 elements, listening and evaluating, creating sound, notation, improvising and composing, performing - singing and playing:</a:t>
            </a:r>
          </a:p>
          <a:p>
            <a:pPr marL="171450" indent="-171450">
              <a:buFont typeface="Arial" panose="020B0604020202020204" pitchFamily="34" charset="0"/>
              <a:buChar char="•"/>
            </a:pPr>
            <a:r>
              <a:rPr lang="en-GB" sz="1000" dirty="0">
                <a:solidFill>
                  <a:schemeClr val="tx1"/>
                </a:solidFill>
              </a:rPr>
              <a:t>Rhythm work – children copy, create and compose rhythm using symbols. </a:t>
            </a:r>
          </a:p>
          <a:p>
            <a:pPr marL="171450" indent="-171450">
              <a:buFont typeface="Arial" panose="020B0604020202020204" pitchFamily="34" charset="0"/>
              <a:buChar char="•"/>
            </a:pPr>
            <a:r>
              <a:rPr lang="en-GB" sz="1000" dirty="0">
                <a:solidFill>
                  <a:schemeClr val="tx1"/>
                </a:solidFill>
              </a:rPr>
              <a:t>Sol-fa – children learn pitch through voice and instruments</a:t>
            </a:r>
          </a:p>
          <a:p>
            <a:pPr marL="171450" indent="-171450">
              <a:buFont typeface="Arial" panose="020B0604020202020204" pitchFamily="34" charset="0"/>
              <a:buChar char="•"/>
            </a:pPr>
            <a:r>
              <a:rPr lang="en-GB" sz="1000" dirty="0">
                <a:solidFill>
                  <a:schemeClr val="tx1"/>
                </a:solidFill>
              </a:rPr>
              <a:t>Voice – Children use their voices expressively and creatively Playing - tuned and un-tuned instruments musically</a:t>
            </a:r>
          </a:p>
          <a:p>
            <a:pPr marL="171450" indent="-171450">
              <a:buFont typeface="Arial" panose="020B0604020202020204" pitchFamily="34" charset="0"/>
              <a:buChar char="•"/>
            </a:pPr>
            <a:r>
              <a:rPr lang="en-GB" sz="1000" dirty="0">
                <a:solidFill>
                  <a:schemeClr val="tx1"/>
                </a:solidFill>
              </a:rPr>
              <a:t>Listening -  with concentration and understanding to a range of high quality live and recorded music</a:t>
            </a:r>
          </a:p>
          <a:p>
            <a:pPr marL="171450" indent="-171450">
              <a:buFont typeface="Arial" panose="020B0604020202020204" pitchFamily="34" charset="0"/>
              <a:buChar char="•"/>
            </a:pPr>
            <a:r>
              <a:rPr lang="en-GB" sz="1000" dirty="0">
                <a:solidFill>
                  <a:schemeClr val="tx1"/>
                </a:solidFill>
              </a:rPr>
              <a:t>Experimenting -  with, creating, selecting and combining sounds using the inter-related dimensions of music</a:t>
            </a:r>
          </a:p>
        </p:txBody>
      </p:sp>
      <p:sp>
        <p:nvSpPr>
          <p:cNvPr id="14" name="TextBox 13"/>
          <p:cNvSpPr txBox="1"/>
          <p:nvPr/>
        </p:nvSpPr>
        <p:spPr>
          <a:xfrm>
            <a:off x="8924925" y="3981450"/>
            <a:ext cx="184731" cy="369332"/>
          </a:xfrm>
          <a:prstGeom prst="rect">
            <a:avLst/>
          </a:prstGeom>
          <a:noFill/>
        </p:spPr>
        <p:txBody>
          <a:bodyPr wrap="none" rtlCol="0">
            <a:spAutoFit/>
          </a:bodyPr>
          <a:lstStyle/>
          <a:p>
            <a:endParaRPr lang="en-GB" dirty="0"/>
          </a:p>
        </p:txBody>
      </p:sp>
      <p:sp>
        <p:nvSpPr>
          <p:cNvPr id="27" name="TextBox 26"/>
          <p:cNvSpPr txBox="1"/>
          <p:nvPr/>
        </p:nvSpPr>
        <p:spPr>
          <a:xfrm>
            <a:off x="199215" y="6894945"/>
            <a:ext cx="1645002"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2. Performing</a:t>
            </a:r>
          </a:p>
        </p:txBody>
      </p:sp>
      <p:pic>
        <p:nvPicPr>
          <p:cNvPr id="1026" name="Picture 2" descr="N:\Emma Hill\Subject Leaders\Music\Examples of graphic scores\Graphic scores 2.tif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27186" y="4075135"/>
            <a:ext cx="2379871" cy="15937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91258" y="1530267"/>
            <a:ext cx="1970689" cy="151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ounded Rectangle 28"/>
          <p:cNvSpPr/>
          <p:nvPr/>
        </p:nvSpPr>
        <p:spPr>
          <a:xfrm>
            <a:off x="181543" y="3660228"/>
            <a:ext cx="3695591" cy="323584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b="1" dirty="0">
                <a:solidFill>
                  <a:schemeClr val="tx1"/>
                </a:solidFill>
              </a:rPr>
              <a:t>In year 5 and 6 the Music Curriculum builds on skills and knowledge from EYFS and LKS2, it has 8 elements </a:t>
            </a:r>
            <a:r>
              <a:rPr lang="en-GB" sz="1000" dirty="0">
                <a:solidFill>
                  <a:schemeClr val="tx1"/>
                </a:solidFill>
              </a:rPr>
              <a:t>:</a:t>
            </a:r>
          </a:p>
          <a:p>
            <a:pPr marL="171450" indent="-171450">
              <a:buFont typeface="Arial" panose="020B0604020202020204" pitchFamily="34" charset="0"/>
              <a:buChar char="•"/>
            </a:pPr>
            <a:r>
              <a:rPr lang="en-GB" sz="1000" dirty="0">
                <a:solidFill>
                  <a:schemeClr val="tx1"/>
                </a:solidFill>
              </a:rPr>
              <a:t>Rhythm work – children learn to, create and compose complex and compound rhythms using symbols. </a:t>
            </a:r>
          </a:p>
          <a:p>
            <a:pPr marL="171450" indent="-171450">
              <a:buFont typeface="Arial" panose="020B0604020202020204" pitchFamily="34" charset="0"/>
              <a:buChar char="•"/>
            </a:pPr>
            <a:r>
              <a:rPr lang="en-GB" sz="1000" dirty="0">
                <a:solidFill>
                  <a:schemeClr val="tx1"/>
                </a:solidFill>
              </a:rPr>
              <a:t>Sol-fa – children read and play or sing tunes using sol-fa</a:t>
            </a:r>
          </a:p>
          <a:p>
            <a:pPr marL="171450" indent="-171450">
              <a:buFont typeface="Arial" panose="020B0604020202020204" pitchFamily="34" charset="0"/>
              <a:buChar char="•"/>
            </a:pPr>
            <a:r>
              <a:rPr lang="en-GB" sz="1000" dirty="0">
                <a:solidFill>
                  <a:schemeClr val="tx1"/>
                </a:solidFill>
              </a:rPr>
              <a:t>Play and Perform – the music service teach the children to play an orchestral instrument, children play in our school orchestra, reading music on a stave, they play their musical instruments with increasing accuracy, fluency, control and expression</a:t>
            </a:r>
          </a:p>
          <a:p>
            <a:pPr marL="171450" indent="-171450">
              <a:buFont typeface="Arial" panose="020B0604020202020204" pitchFamily="34" charset="0"/>
              <a:buChar char="•"/>
            </a:pPr>
            <a:r>
              <a:rPr lang="en-GB" sz="1000" dirty="0">
                <a:solidFill>
                  <a:schemeClr val="tx1"/>
                </a:solidFill>
              </a:rPr>
              <a:t>Improvise and compose music - for a range of purposes using the inter-related dimensions of music</a:t>
            </a:r>
          </a:p>
          <a:p>
            <a:pPr marL="171450" indent="-171450">
              <a:buFont typeface="Arial" panose="020B0604020202020204" pitchFamily="34" charset="0"/>
              <a:buChar char="•"/>
            </a:pPr>
            <a:r>
              <a:rPr lang="en-GB" sz="1000" dirty="0">
                <a:solidFill>
                  <a:schemeClr val="tx1"/>
                </a:solidFill>
              </a:rPr>
              <a:t>Listen – with attention to detail and recall sounds with increasing aural memory</a:t>
            </a:r>
          </a:p>
          <a:p>
            <a:pPr marL="171450" indent="-171450">
              <a:buFont typeface="Arial" panose="020B0604020202020204" pitchFamily="34" charset="0"/>
              <a:buChar char="•"/>
            </a:pPr>
            <a:r>
              <a:rPr lang="en-GB" sz="1000" dirty="0">
                <a:solidFill>
                  <a:schemeClr val="tx1"/>
                </a:solidFill>
              </a:rPr>
              <a:t>Use and understand staff and other musical notation</a:t>
            </a:r>
          </a:p>
          <a:p>
            <a:pPr marL="171450" indent="-171450">
              <a:buFont typeface="Arial" panose="020B0604020202020204" pitchFamily="34" charset="0"/>
              <a:buChar char="•"/>
            </a:pPr>
            <a:r>
              <a:rPr lang="en-GB" sz="1000" dirty="0">
                <a:solidFill>
                  <a:schemeClr val="tx1"/>
                </a:solidFill>
              </a:rPr>
              <a:t>Appreciate and understand a wide range of high quality live and recorded music drawn from different traditions and from great composers and musicians</a:t>
            </a:r>
          </a:p>
          <a:p>
            <a:pPr marL="171450" indent="-171450">
              <a:buFont typeface="Arial" panose="020B0604020202020204" pitchFamily="34" charset="0"/>
              <a:buChar char="•"/>
            </a:pPr>
            <a:r>
              <a:rPr lang="en-GB" sz="1000" dirty="0">
                <a:solidFill>
                  <a:schemeClr val="tx1"/>
                </a:solidFill>
              </a:rPr>
              <a:t>Develop an understanding of the history of music</a:t>
            </a:r>
          </a:p>
        </p:txBody>
      </p:sp>
      <p:sp>
        <p:nvSpPr>
          <p:cNvPr id="4" name="TextBox 3"/>
          <p:cNvSpPr txBox="1"/>
          <p:nvPr/>
        </p:nvSpPr>
        <p:spPr>
          <a:xfrm>
            <a:off x="4522931" y="3786437"/>
            <a:ext cx="1073019" cy="276999"/>
          </a:xfrm>
          <a:prstGeom prst="rect">
            <a:avLst/>
          </a:prstGeom>
          <a:noFill/>
        </p:spPr>
        <p:txBody>
          <a:bodyPr wrap="square" rtlCol="0">
            <a:spAutoFit/>
          </a:bodyPr>
          <a:lstStyle/>
          <a:p>
            <a:r>
              <a:rPr lang="en-GB" sz="1200" b="1" dirty="0"/>
              <a:t>Graphic score</a:t>
            </a:r>
          </a:p>
        </p:txBody>
      </p:sp>
      <p:sp>
        <p:nvSpPr>
          <p:cNvPr id="6" name="TextBox 5"/>
          <p:cNvSpPr txBox="1"/>
          <p:nvPr/>
        </p:nvSpPr>
        <p:spPr>
          <a:xfrm>
            <a:off x="1017802" y="2182462"/>
            <a:ext cx="1231509" cy="276999"/>
          </a:xfrm>
          <a:prstGeom prst="rect">
            <a:avLst/>
          </a:prstGeom>
          <a:noFill/>
        </p:spPr>
        <p:txBody>
          <a:bodyPr wrap="square" rtlCol="0">
            <a:spAutoFit/>
          </a:bodyPr>
          <a:lstStyle/>
          <a:p>
            <a:r>
              <a:rPr lang="en-GB" sz="1200" dirty="0"/>
              <a:t>Rhythm symbols</a:t>
            </a:r>
          </a:p>
        </p:txBody>
      </p:sp>
      <p:sp>
        <p:nvSpPr>
          <p:cNvPr id="30" name="TextBox 29"/>
          <p:cNvSpPr txBox="1"/>
          <p:nvPr/>
        </p:nvSpPr>
        <p:spPr>
          <a:xfrm>
            <a:off x="4328580" y="1099171"/>
            <a:ext cx="1561646"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1. Curriculum</a:t>
            </a:r>
          </a:p>
        </p:txBody>
      </p:sp>
      <p:pic>
        <p:nvPicPr>
          <p:cNvPr id="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929354" y="6986216"/>
            <a:ext cx="4882382" cy="2198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ounded Rectangle 31"/>
          <p:cNvSpPr/>
          <p:nvPr/>
        </p:nvSpPr>
        <p:spPr>
          <a:xfrm>
            <a:off x="176754" y="8678884"/>
            <a:ext cx="3505200" cy="78374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dirty="0">
                <a:solidFill>
                  <a:schemeClr val="tx1"/>
                </a:solidFill>
                <a:latin typeface="Calibri" panose="020F0502020204030204" pitchFamily="34" charset="0"/>
              </a:rPr>
              <a:t>We encourage all children in KS2 to join the choir, the choir perform regularly at venues such as the Town Hall, St. George’s Church, and at an arena as part of the Young Voices concert with 8000 other pupils!</a:t>
            </a:r>
          </a:p>
          <a:p>
            <a:pPr algn="just"/>
            <a:endParaRPr lang="en-GB" sz="10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62897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016"/>
            <a:ext cx="184731" cy="369332"/>
          </a:xfrm>
          <a:prstGeom prst="rect">
            <a:avLst/>
          </a:prstGeom>
          <a:solidFill>
            <a:schemeClr val="bg1"/>
          </a:solidFill>
        </p:spPr>
        <p:txBody>
          <a:bodyPr wrap="none" rtlCol="0">
            <a:spAutoFit/>
          </a:bodyPr>
          <a:lstStyle/>
          <a:p>
            <a:endParaRPr lang="en-GB" dirty="0">
              <a:solidFill>
                <a:srgbClr val="FF0000"/>
              </a:solidFill>
              <a:latin typeface="Comic Sans MS" panose="030F0702030302020204" pitchFamily="66" charset="0"/>
            </a:endParaRPr>
          </a:p>
        </p:txBody>
      </p:sp>
      <p:sp>
        <p:nvSpPr>
          <p:cNvPr id="6" name="TextBox 5"/>
          <p:cNvSpPr txBox="1"/>
          <p:nvPr/>
        </p:nvSpPr>
        <p:spPr>
          <a:xfrm>
            <a:off x="305142" y="5803455"/>
            <a:ext cx="1418978"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5. Inclusion</a:t>
            </a:r>
          </a:p>
        </p:txBody>
      </p:sp>
      <p:sp>
        <p:nvSpPr>
          <p:cNvPr id="12" name="TextBox 11"/>
          <p:cNvSpPr txBox="1"/>
          <p:nvPr/>
        </p:nvSpPr>
        <p:spPr>
          <a:xfrm>
            <a:off x="237031" y="588101"/>
            <a:ext cx="3703258"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3. Learning to play an instrument</a:t>
            </a:r>
          </a:p>
        </p:txBody>
      </p:sp>
      <p:sp>
        <p:nvSpPr>
          <p:cNvPr id="15" name="Rounded Rectangle 14"/>
          <p:cNvSpPr/>
          <p:nvPr/>
        </p:nvSpPr>
        <p:spPr>
          <a:xfrm>
            <a:off x="2388460" y="4061737"/>
            <a:ext cx="4332974" cy="184722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00" dirty="0">
                <a:solidFill>
                  <a:schemeClr val="tx1"/>
                </a:solidFill>
                <a:latin typeface="Calibri" pitchFamily="34" charset="0"/>
              </a:rPr>
              <a:t>Music is assessed against the EYFS outcomes for learning  and against National Curriculum outcomes for Years 1-6.  </a:t>
            </a:r>
          </a:p>
          <a:p>
            <a:pPr algn="just"/>
            <a:endParaRPr lang="en-GB" sz="1100" dirty="0">
              <a:solidFill>
                <a:schemeClr val="tx1"/>
              </a:solidFill>
              <a:latin typeface="Calibri" pitchFamily="34" charset="0"/>
            </a:endParaRPr>
          </a:p>
          <a:p>
            <a:pPr algn="just"/>
            <a:r>
              <a:rPr lang="en-GB" sz="1100" dirty="0">
                <a:solidFill>
                  <a:schemeClr val="tx1"/>
                </a:solidFill>
                <a:latin typeface="Calibri" pitchFamily="34" charset="0"/>
              </a:rPr>
              <a:t>School use KAPOW assessment and assessment trackers that encompass all elements of the music curriculum and measure progression of skills over time.  Assessment is reported termly to the SLT and the Governing Body.</a:t>
            </a:r>
          </a:p>
          <a:p>
            <a:pPr algn="just"/>
            <a:endParaRPr lang="en-GB" sz="1100" dirty="0">
              <a:solidFill>
                <a:schemeClr val="tx1"/>
              </a:solidFill>
              <a:latin typeface="Calibri" pitchFamily="34" charset="0"/>
            </a:endParaRPr>
          </a:p>
          <a:p>
            <a:pPr algn="just"/>
            <a:r>
              <a:rPr lang="en-GB" sz="1100" dirty="0">
                <a:solidFill>
                  <a:schemeClr val="tx1"/>
                </a:solidFill>
                <a:latin typeface="Calibri" pitchFamily="34" charset="0"/>
              </a:rPr>
              <a:t>Assessment methods include peer and self-assessment of both  performance and written work.</a:t>
            </a:r>
          </a:p>
          <a:p>
            <a:pPr algn="ctr"/>
            <a:endParaRPr lang="en-GB" sz="1000" dirty="0">
              <a:solidFill>
                <a:schemeClr val="tx1"/>
              </a:solidFill>
              <a:latin typeface="Comic Sans MS" panose="030F0702030302020204" pitchFamily="66" charset="0"/>
            </a:endParaRPr>
          </a:p>
        </p:txBody>
      </p:sp>
      <p:sp>
        <p:nvSpPr>
          <p:cNvPr id="22" name="TextBox 21"/>
          <p:cNvSpPr txBox="1"/>
          <p:nvPr/>
        </p:nvSpPr>
        <p:spPr>
          <a:xfrm>
            <a:off x="98415" y="7536712"/>
            <a:ext cx="3204723"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6. Professional Development</a:t>
            </a:r>
          </a:p>
        </p:txBody>
      </p:sp>
      <p:sp>
        <p:nvSpPr>
          <p:cNvPr id="23" name="Rounded Rectangle 22"/>
          <p:cNvSpPr/>
          <p:nvPr/>
        </p:nvSpPr>
        <p:spPr>
          <a:xfrm>
            <a:off x="247855" y="8080788"/>
            <a:ext cx="3977310" cy="144421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a:solidFill>
                  <a:schemeClr val="tx1"/>
                </a:solidFill>
                <a:latin typeface="Calibri" pitchFamily="34" charset="0"/>
              </a:rPr>
              <a:t>Being an In Harmony school ensures that when the Music Service teach the children, teachers and support staff learn alongside the children, ensuring that CPD is a constant thread throughout the Key Stages. KAPOW has training videos for teachers who are not music specialists. In addition to this the Music Service and the National College provide CPD that school staff can attend.  </a:t>
            </a:r>
          </a:p>
        </p:txBody>
      </p:sp>
      <p:sp>
        <p:nvSpPr>
          <p:cNvPr id="17" name="Rounded Rectangle 16"/>
          <p:cNvSpPr/>
          <p:nvPr/>
        </p:nvSpPr>
        <p:spPr>
          <a:xfrm>
            <a:off x="275208" y="6172788"/>
            <a:ext cx="6339347" cy="1363924"/>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dirty="0">
                <a:solidFill>
                  <a:schemeClr val="tx1"/>
                </a:solidFill>
                <a:latin typeface="Calibri" panose="020F0502020204030204" pitchFamily="34" charset="0"/>
              </a:rPr>
              <a:t>Children who excel in music are encouraged to join local youth choirs and music groups.  Children also receive certificates of achievement  awarded by the Music Service.</a:t>
            </a:r>
          </a:p>
          <a:p>
            <a:pPr algn="just"/>
            <a:endParaRPr lang="en-GB" sz="1000" dirty="0">
              <a:solidFill>
                <a:schemeClr val="tx1"/>
              </a:solidFill>
              <a:latin typeface="Calibri" panose="020F0502020204030204" pitchFamily="34" charset="0"/>
            </a:endParaRPr>
          </a:p>
          <a:p>
            <a:pPr algn="just"/>
            <a:r>
              <a:rPr lang="en-GB" sz="1000" dirty="0">
                <a:solidFill>
                  <a:schemeClr val="tx1"/>
                </a:solidFill>
                <a:latin typeface="Calibri" panose="020F0502020204030204" pitchFamily="34" charset="0"/>
              </a:rPr>
              <a:t>We are a Resourced Primary School and have more than twice the national average of children with EHCPs and SEND support plans.  Our inclusive practice ensures that all children with SEND needs have differentiated lessons or adult support in order that they can achieve in music, make good progress and  join in with performances in the community or in school.  Data shows that our SEND population make good progress in music.</a:t>
            </a:r>
          </a:p>
        </p:txBody>
      </p:sp>
      <p:sp>
        <p:nvSpPr>
          <p:cNvPr id="18" name="Rounded Rectangle 17"/>
          <p:cNvSpPr/>
          <p:nvPr/>
        </p:nvSpPr>
        <p:spPr>
          <a:xfrm>
            <a:off x="179849" y="957434"/>
            <a:ext cx="2681116" cy="2506202"/>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000" dirty="0">
                <a:solidFill>
                  <a:schemeClr val="tx1"/>
                </a:solidFill>
                <a:latin typeface="Calibri" panose="020F0502020204030204" pitchFamily="34" charset="0"/>
              </a:rPr>
              <a:t>Children in year 5 and 6 learn to play an brass instrument.  </a:t>
            </a:r>
            <a:r>
              <a:rPr lang="en-GB" sz="1000" dirty="0" err="1">
                <a:solidFill>
                  <a:schemeClr val="tx1"/>
                </a:solidFill>
                <a:latin typeface="Calibri" panose="020F0502020204030204" pitchFamily="34" charset="0"/>
              </a:rPr>
              <a:t>Ladybridge</a:t>
            </a:r>
            <a:r>
              <a:rPr lang="en-GB" sz="1000" dirty="0">
                <a:solidFill>
                  <a:schemeClr val="tx1"/>
                </a:solidFill>
                <a:latin typeface="Calibri" panose="020F0502020204030204" pitchFamily="34" charset="0"/>
              </a:rPr>
              <a:t> is an ‘In Harmony’ school, we work closely with Stockport Music Service.  Children are signposted to join local youth  ensembles.</a:t>
            </a:r>
          </a:p>
          <a:p>
            <a:pPr algn="just"/>
            <a:endParaRPr lang="en-GB" sz="1000" dirty="0">
              <a:solidFill>
                <a:schemeClr val="tx1"/>
              </a:solidFill>
              <a:latin typeface="Calibri" panose="020F0502020204030204" pitchFamily="34" charset="0"/>
            </a:endParaRPr>
          </a:p>
          <a:p>
            <a:pPr algn="just"/>
            <a:r>
              <a:rPr lang="en-GB" sz="1000" dirty="0">
                <a:solidFill>
                  <a:schemeClr val="tx1"/>
                </a:solidFill>
                <a:latin typeface="Calibri" panose="020F0502020204030204" pitchFamily="34" charset="0"/>
              </a:rPr>
              <a:t>Children of all ages have the </a:t>
            </a:r>
            <a:r>
              <a:rPr lang="en-GB" sz="1000">
                <a:solidFill>
                  <a:schemeClr val="tx1"/>
                </a:solidFill>
                <a:latin typeface="Calibri" panose="020F0502020204030204" pitchFamily="34" charset="0"/>
              </a:rPr>
              <a:t>opportunity to learn </a:t>
            </a:r>
            <a:r>
              <a:rPr lang="en-GB" sz="1000" dirty="0">
                <a:solidFill>
                  <a:schemeClr val="tx1"/>
                </a:solidFill>
                <a:latin typeface="Calibri" panose="020F0502020204030204" pitchFamily="34" charset="0"/>
              </a:rPr>
              <a:t>to play guitar or ukulele.</a:t>
            </a:r>
          </a:p>
          <a:p>
            <a:pPr algn="just"/>
            <a:endParaRPr lang="en-GB" sz="1000" dirty="0">
              <a:solidFill>
                <a:schemeClr val="tx1"/>
              </a:solidFill>
              <a:latin typeface="Calibri" panose="020F0502020204030204" pitchFamily="34" charset="0"/>
            </a:endParaRPr>
          </a:p>
          <a:p>
            <a:pPr algn="just"/>
            <a:r>
              <a:rPr lang="en-GB" sz="1000" dirty="0">
                <a:solidFill>
                  <a:schemeClr val="tx1"/>
                </a:solidFill>
                <a:latin typeface="Calibri" panose="020F0502020204030204" pitchFamily="34" charset="0"/>
              </a:rPr>
              <a:t>Qualified teachers  from the Music Service and a  local provider teach the children as a whole class, in small groups and individually.</a:t>
            </a:r>
          </a:p>
        </p:txBody>
      </p:sp>
      <p:sp>
        <p:nvSpPr>
          <p:cNvPr id="19" name="TextBox 18"/>
          <p:cNvSpPr txBox="1"/>
          <p:nvPr/>
        </p:nvSpPr>
        <p:spPr>
          <a:xfrm>
            <a:off x="504946" y="4061738"/>
            <a:ext cx="1731564" cy="369332"/>
          </a:xfrm>
          <a:prstGeom prst="rect">
            <a:avLst/>
          </a:prstGeom>
          <a:solidFill>
            <a:schemeClr val="bg1"/>
          </a:solidFill>
        </p:spPr>
        <p:txBody>
          <a:bodyPr wrap="none" rtlCol="0">
            <a:spAutoFit/>
          </a:bodyPr>
          <a:lstStyle/>
          <a:p>
            <a:r>
              <a:rPr lang="en-GB" dirty="0">
                <a:solidFill>
                  <a:srgbClr val="FF0000"/>
                </a:solidFill>
                <a:latin typeface="Comic Sans MS" panose="030F0702030302020204" pitchFamily="66" charset="0"/>
              </a:rPr>
              <a:t>4. Assessment</a:t>
            </a:r>
          </a:p>
        </p:txBody>
      </p:sp>
      <p:pic>
        <p:nvPicPr>
          <p:cNvPr id="1026" name="Picture 2" descr="SMS Logo colou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9476" y="8189279"/>
            <a:ext cx="2184203" cy="111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3640F34-14FA-47FA-87DB-58D6B9535EC2}"/>
              </a:ext>
            </a:extLst>
          </p:cNvPr>
          <p:cNvPicPr>
            <a:picLocks noChangeAspect="1"/>
          </p:cNvPicPr>
          <p:nvPr/>
        </p:nvPicPr>
        <p:blipFill rotWithShape="1">
          <a:blip r:embed="rId3">
            <a:extLst>
              <a:ext uri="{28A0092B-C50C-407E-A947-70E740481C1C}">
                <a14:useLocalDpi xmlns:a14="http://schemas.microsoft.com/office/drawing/2010/main" val="0"/>
              </a:ext>
            </a:extLst>
          </a:blip>
          <a:srcRect l="23636" t="21448" r="11919" b="33465"/>
          <a:stretch/>
        </p:blipFill>
        <p:spPr>
          <a:xfrm>
            <a:off x="2986419" y="957433"/>
            <a:ext cx="3836473" cy="2013060"/>
          </a:xfrm>
          <a:prstGeom prst="rect">
            <a:avLst/>
          </a:prstGeom>
        </p:spPr>
      </p:pic>
    </p:spTree>
    <p:extLst>
      <p:ext uri="{BB962C8B-B14F-4D97-AF65-F5344CB8AC3E}">
        <p14:creationId xmlns:p14="http://schemas.microsoft.com/office/powerpoint/2010/main" val="15881388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1859</TotalTime>
  <Words>663</Words>
  <Application>Microsoft Office PowerPoint</Application>
  <PresentationFormat>A4 Paper (210x297 mm)</PresentationFormat>
  <Paragraphs>40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Comic Sans MS</vt:lpstr>
      <vt:lpstr>Office Theme</vt:lpstr>
      <vt:lpstr>PowerPoint Presentation</vt:lpstr>
      <vt:lpstr>PowerPoint Presentation</vt:lpstr>
    </vt:vector>
  </TitlesOfParts>
  <Company>RM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Richardson</dc:creator>
  <cp:lastModifiedBy>Mrs Pickering</cp:lastModifiedBy>
  <cp:revision>109</cp:revision>
  <cp:lastPrinted>2024-09-26T09:17:17Z</cp:lastPrinted>
  <dcterms:created xsi:type="dcterms:W3CDTF">2019-10-03T08:10:59Z</dcterms:created>
  <dcterms:modified xsi:type="dcterms:W3CDTF">2026-10-19T15:17:45Z</dcterms:modified>
</cp:coreProperties>
</file>