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4" autoAdjust="0"/>
    <p:restoredTop sz="94660"/>
  </p:normalViewPr>
  <p:slideViewPr>
    <p:cSldViewPr snapToGrid="0">
      <p:cViewPr>
        <p:scale>
          <a:sx n="70" d="100"/>
          <a:sy n="70" d="100"/>
        </p:scale>
        <p:origin x="-2526" y="5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9E2EDB-DEC2-4DE7-AF96-EA1DEE8F8E55}"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2DBC26-1D77-427A-B07F-8018D6DA933C}" type="slidenum">
              <a:rPr lang="en-GB" smtClean="0"/>
              <a:t>‹#›</a:t>
            </a:fld>
            <a:endParaRPr lang="en-GB"/>
          </a:p>
        </p:txBody>
      </p:sp>
    </p:spTree>
    <p:extLst>
      <p:ext uri="{BB962C8B-B14F-4D97-AF65-F5344CB8AC3E}">
        <p14:creationId xmlns:p14="http://schemas.microsoft.com/office/powerpoint/2010/main" val="2354512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9E2EDB-DEC2-4DE7-AF96-EA1DEE8F8E55}"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2DBC26-1D77-427A-B07F-8018D6DA933C}" type="slidenum">
              <a:rPr lang="en-GB" smtClean="0"/>
              <a:t>‹#›</a:t>
            </a:fld>
            <a:endParaRPr lang="en-GB"/>
          </a:p>
        </p:txBody>
      </p:sp>
    </p:spTree>
    <p:extLst>
      <p:ext uri="{BB962C8B-B14F-4D97-AF65-F5344CB8AC3E}">
        <p14:creationId xmlns:p14="http://schemas.microsoft.com/office/powerpoint/2010/main" val="280900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9E2EDB-DEC2-4DE7-AF96-EA1DEE8F8E55}"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2DBC26-1D77-427A-B07F-8018D6DA933C}" type="slidenum">
              <a:rPr lang="en-GB" smtClean="0"/>
              <a:t>‹#›</a:t>
            </a:fld>
            <a:endParaRPr lang="en-GB"/>
          </a:p>
        </p:txBody>
      </p:sp>
    </p:spTree>
    <p:extLst>
      <p:ext uri="{BB962C8B-B14F-4D97-AF65-F5344CB8AC3E}">
        <p14:creationId xmlns:p14="http://schemas.microsoft.com/office/powerpoint/2010/main" val="25020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9E2EDB-DEC2-4DE7-AF96-EA1DEE8F8E55}"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2DBC26-1D77-427A-B07F-8018D6DA933C}" type="slidenum">
              <a:rPr lang="en-GB" smtClean="0"/>
              <a:t>‹#›</a:t>
            </a:fld>
            <a:endParaRPr lang="en-GB"/>
          </a:p>
        </p:txBody>
      </p:sp>
    </p:spTree>
    <p:extLst>
      <p:ext uri="{BB962C8B-B14F-4D97-AF65-F5344CB8AC3E}">
        <p14:creationId xmlns:p14="http://schemas.microsoft.com/office/powerpoint/2010/main" val="1006420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9E2EDB-DEC2-4DE7-AF96-EA1DEE8F8E55}"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2DBC26-1D77-427A-B07F-8018D6DA933C}" type="slidenum">
              <a:rPr lang="en-GB" smtClean="0"/>
              <a:t>‹#›</a:t>
            </a:fld>
            <a:endParaRPr lang="en-GB"/>
          </a:p>
        </p:txBody>
      </p:sp>
    </p:spTree>
    <p:extLst>
      <p:ext uri="{BB962C8B-B14F-4D97-AF65-F5344CB8AC3E}">
        <p14:creationId xmlns:p14="http://schemas.microsoft.com/office/powerpoint/2010/main" val="263049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9E2EDB-DEC2-4DE7-AF96-EA1DEE8F8E55}" type="datetimeFigureOut">
              <a:rPr lang="en-GB" smtClean="0"/>
              <a:t>29/06/2020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2DBC26-1D77-427A-B07F-8018D6DA933C}" type="slidenum">
              <a:rPr lang="en-GB" smtClean="0"/>
              <a:t>‹#›</a:t>
            </a:fld>
            <a:endParaRPr lang="en-GB"/>
          </a:p>
        </p:txBody>
      </p:sp>
    </p:spTree>
    <p:extLst>
      <p:ext uri="{BB962C8B-B14F-4D97-AF65-F5344CB8AC3E}">
        <p14:creationId xmlns:p14="http://schemas.microsoft.com/office/powerpoint/2010/main" val="2844843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9E2EDB-DEC2-4DE7-AF96-EA1DEE8F8E55}" type="datetimeFigureOut">
              <a:rPr lang="en-GB" smtClean="0"/>
              <a:t>29/06/2020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2DBC26-1D77-427A-B07F-8018D6DA933C}" type="slidenum">
              <a:rPr lang="en-GB" smtClean="0"/>
              <a:t>‹#›</a:t>
            </a:fld>
            <a:endParaRPr lang="en-GB"/>
          </a:p>
        </p:txBody>
      </p:sp>
    </p:spTree>
    <p:extLst>
      <p:ext uri="{BB962C8B-B14F-4D97-AF65-F5344CB8AC3E}">
        <p14:creationId xmlns:p14="http://schemas.microsoft.com/office/powerpoint/2010/main" val="101781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9E2EDB-DEC2-4DE7-AF96-EA1DEE8F8E55}" type="datetimeFigureOut">
              <a:rPr lang="en-GB" smtClean="0"/>
              <a:t>29/06/2020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2DBC26-1D77-427A-B07F-8018D6DA933C}" type="slidenum">
              <a:rPr lang="en-GB" smtClean="0"/>
              <a:t>‹#›</a:t>
            </a:fld>
            <a:endParaRPr lang="en-GB"/>
          </a:p>
        </p:txBody>
      </p:sp>
    </p:spTree>
    <p:extLst>
      <p:ext uri="{BB962C8B-B14F-4D97-AF65-F5344CB8AC3E}">
        <p14:creationId xmlns:p14="http://schemas.microsoft.com/office/powerpoint/2010/main" val="295832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E2EDB-DEC2-4DE7-AF96-EA1DEE8F8E55}" type="datetimeFigureOut">
              <a:rPr lang="en-GB" smtClean="0"/>
              <a:t>29/06/2020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2DBC26-1D77-427A-B07F-8018D6DA933C}" type="slidenum">
              <a:rPr lang="en-GB" smtClean="0"/>
              <a:t>‹#›</a:t>
            </a:fld>
            <a:endParaRPr lang="en-GB"/>
          </a:p>
        </p:txBody>
      </p:sp>
    </p:spTree>
    <p:extLst>
      <p:ext uri="{BB962C8B-B14F-4D97-AF65-F5344CB8AC3E}">
        <p14:creationId xmlns:p14="http://schemas.microsoft.com/office/powerpoint/2010/main" val="284082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E2EDB-DEC2-4DE7-AF96-EA1DEE8F8E55}" type="datetimeFigureOut">
              <a:rPr lang="en-GB" smtClean="0"/>
              <a:t>29/06/2020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2DBC26-1D77-427A-B07F-8018D6DA933C}" type="slidenum">
              <a:rPr lang="en-GB" smtClean="0"/>
              <a:t>‹#›</a:t>
            </a:fld>
            <a:endParaRPr lang="en-GB"/>
          </a:p>
        </p:txBody>
      </p:sp>
    </p:spTree>
    <p:extLst>
      <p:ext uri="{BB962C8B-B14F-4D97-AF65-F5344CB8AC3E}">
        <p14:creationId xmlns:p14="http://schemas.microsoft.com/office/powerpoint/2010/main" val="1535182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E2EDB-DEC2-4DE7-AF96-EA1DEE8F8E55}" type="datetimeFigureOut">
              <a:rPr lang="en-GB" smtClean="0"/>
              <a:t>29/06/2020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2DBC26-1D77-427A-B07F-8018D6DA933C}" type="slidenum">
              <a:rPr lang="en-GB" smtClean="0"/>
              <a:t>‹#›</a:t>
            </a:fld>
            <a:endParaRPr lang="en-GB"/>
          </a:p>
        </p:txBody>
      </p:sp>
    </p:spTree>
    <p:extLst>
      <p:ext uri="{BB962C8B-B14F-4D97-AF65-F5344CB8AC3E}">
        <p14:creationId xmlns:p14="http://schemas.microsoft.com/office/powerpoint/2010/main" val="389128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99E2EDB-DEC2-4DE7-AF96-EA1DEE8F8E55}" type="datetimeFigureOut">
              <a:rPr lang="en-GB" smtClean="0"/>
              <a:t>29/06/2020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52DBC26-1D77-427A-B07F-8018D6DA933C}" type="slidenum">
              <a:rPr lang="en-GB" smtClean="0"/>
              <a:t>‹#›</a:t>
            </a:fld>
            <a:endParaRPr lang="en-GB"/>
          </a:p>
        </p:txBody>
      </p:sp>
    </p:spTree>
    <p:extLst>
      <p:ext uri="{BB962C8B-B14F-4D97-AF65-F5344CB8AC3E}">
        <p14:creationId xmlns:p14="http://schemas.microsoft.com/office/powerpoint/2010/main" val="2098068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410" y="80373"/>
            <a:ext cx="5059180" cy="830997"/>
          </a:xfrm>
          <a:prstGeom prst="rect">
            <a:avLst/>
          </a:prstGeom>
          <a:noFill/>
        </p:spPr>
        <p:txBody>
          <a:bodyPr wrap="square" rtlCol="0">
            <a:spAutoFit/>
          </a:bodyPr>
          <a:lstStyle/>
          <a:p>
            <a:pPr algn="ctr"/>
            <a:r>
              <a:rPr lang="en-GB" sz="2400" b="1" dirty="0" smtClean="0">
                <a:latin typeface="Comic Sans MS" panose="030F0702030302020204" pitchFamily="66" charset="0"/>
              </a:rPr>
              <a:t>What does ‘Maths’ look like at </a:t>
            </a:r>
          </a:p>
          <a:p>
            <a:pPr algn="ctr"/>
            <a:r>
              <a:rPr lang="en-GB" sz="2400" b="1" dirty="0" smtClean="0">
                <a:latin typeface="Comic Sans MS" panose="030F0702030302020204" pitchFamily="66" charset="0"/>
              </a:rPr>
              <a:t>Ladybridge Primary?</a:t>
            </a:r>
            <a:endParaRPr lang="en-GB" sz="2400" b="1" dirty="0">
              <a:latin typeface="Comic Sans MS" panose="030F0702030302020204" pitchFamily="66" charset="0"/>
            </a:endParaRPr>
          </a:p>
        </p:txBody>
      </p:sp>
      <p:sp>
        <p:nvSpPr>
          <p:cNvPr id="7" name="TextBox 6"/>
          <p:cNvSpPr txBox="1"/>
          <p:nvPr/>
        </p:nvSpPr>
        <p:spPr>
          <a:xfrm>
            <a:off x="0" y="979783"/>
            <a:ext cx="2481770" cy="369332"/>
          </a:xfrm>
          <a:prstGeom prst="rect">
            <a:avLst/>
          </a:prstGeom>
          <a:solidFill>
            <a:schemeClr val="bg1"/>
          </a:solidFill>
        </p:spPr>
        <p:txBody>
          <a:bodyPr wrap="none" rtlCol="0">
            <a:spAutoFit/>
          </a:bodyPr>
          <a:lstStyle/>
          <a:p>
            <a:r>
              <a:rPr lang="en-GB" dirty="0" smtClean="0">
                <a:solidFill>
                  <a:srgbClr val="FF0000"/>
                </a:solidFill>
                <a:latin typeface="Comic Sans MS" panose="030F0702030302020204" pitchFamily="66" charset="0"/>
              </a:rPr>
              <a:t>1. Curriculum mapping</a:t>
            </a:r>
            <a:endParaRPr lang="en-GB" dirty="0">
              <a:solidFill>
                <a:srgbClr val="FF0000"/>
              </a:solidFill>
              <a:latin typeface="Comic Sans MS" panose="030F0702030302020204" pitchFamily="66" charset="0"/>
            </a:endParaRPr>
          </a:p>
        </p:txBody>
      </p:sp>
      <p:sp>
        <p:nvSpPr>
          <p:cNvPr id="12" name="Rounded Rectangle 11"/>
          <p:cNvSpPr/>
          <p:nvPr/>
        </p:nvSpPr>
        <p:spPr>
          <a:xfrm>
            <a:off x="3089731" y="979783"/>
            <a:ext cx="3505200" cy="124326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Our Maths Curriculum use the White Rose Scheme of work to support teaching and learning, which allows pupils to be exposed to a range of fluency, reasoning and problem solving activities. We use a Concrete, Pictorial and Abstract (CPA) approach in maths. Learning follows a clear sequence in each year group and throughout school</a:t>
            </a:r>
            <a:r>
              <a:rPr lang="en-GB" sz="1000" dirty="0">
                <a:solidFill>
                  <a:schemeClr val="tx1"/>
                </a:solidFill>
                <a:latin typeface="Comic Sans MS" panose="030F0702030302020204" pitchFamily="66" charset="0"/>
              </a:rPr>
              <a:t> </a:t>
            </a:r>
            <a:r>
              <a:rPr lang="en-GB" sz="1000" dirty="0" smtClean="0">
                <a:solidFill>
                  <a:schemeClr val="tx1"/>
                </a:solidFill>
                <a:latin typeface="Comic Sans MS" panose="030F0702030302020204" pitchFamily="66" charset="0"/>
              </a:rPr>
              <a:t>to ensure progression of knowledge and skills.</a:t>
            </a:r>
            <a:endParaRPr lang="en-GB" sz="1000" dirty="0">
              <a:solidFill>
                <a:schemeClr val="tx1"/>
              </a:solidFill>
              <a:latin typeface="Comic Sans MS" panose="030F0702030302020204" pitchFamily="66" charset="0"/>
            </a:endParaRPr>
          </a:p>
        </p:txBody>
      </p:sp>
      <p:sp>
        <p:nvSpPr>
          <p:cNvPr id="14" name="TextBox 13"/>
          <p:cNvSpPr txBox="1"/>
          <p:nvPr/>
        </p:nvSpPr>
        <p:spPr>
          <a:xfrm>
            <a:off x="8924925" y="3981450"/>
            <a:ext cx="184731" cy="369332"/>
          </a:xfrm>
          <a:prstGeom prst="rect">
            <a:avLst/>
          </a:prstGeom>
          <a:noFill/>
        </p:spPr>
        <p:txBody>
          <a:bodyPr wrap="none" rtlCol="0">
            <a:spAutoFit/>
          </a:bodyPr>
          <a:lstStyle/>
          <a:p>
            <a:endParaRPr lang="en-GB" dirty="0"/>
          </a:p>
        </p:txBody>
      </p:sp>
      <p:sp>
        <p:nvSpPr>
          <p:cNvPr id="15" name="Rounded Rectangle 14"/>
          <p:cNvSpPr/>
          <p:nvPr/>
        </p:nvSpPr>
        <p:spPr>
          <a:xfrm>
            <a:off x="106399" y="2223049"/>
            <a:ext cx="2967364" cy="1053481"/>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Quality </a:t>
            </a:r>
            <a:r>
              <a:rPr lang="en-GB" sz="1000" dirty="0">
                <a:solidFill>
                  <a:schemeClr val="tx1"/>
                </a:solidFill>
                <a:latin typeface="Comic Sans MS" panose="030F0702030302020204" pitchFamily="66" charset="0"/>
              </a:rPr>
              <a:t>F</a:t>
            </a:r>
            <a:r>
              <a:rPr lang="en-GB" sz="1000" dirty="0" smtClean="0">
                <a:solidFill>
                  <a:schemeClr val="tx1"/>
                </a:solidFill>
                <a:latin typeface="Comic Sans MS" panose="030F0702030302020204" pitchFamily="66" charset="0"/>
              </a:rPr>
              <a:t>irst Teaching in all year groups, a range of questioning strategies , times tables focus and the use of Post Learning Assessments at the end of units,  enhance opportunities to develop application within </a:t>
            </a:r>
            <a:r>
              <a:rPr lang="en-GB" sz="1000" b="1" dirty="0" smtClean="0">
                <a:solidFill>
                  <a:schemeClr val="tx1"/>
                </a:solidFill>
                <a:latin typeface="Comic Sans MS" panose="030F0702030302020204" pitchFamily="66" charset="0"/>
              </a:rPr>
              <a:t>maths problem solving and reasoning.</a:t>
            </a:r>
            <a:endParaRPr lang="en-GB" sz="1000" b="1" dirty="0">
              <a:solidFill>
                <a:schemeClr val="tx1"/>
              </a:solidFill>
              <a:latin typeface="Comic Sans MS" panose="030F0702030302020204" pitchFamily="66" charset="0"/>
            </a:endParaRPr>
          </a:p>
        </p:txBody>
      </p:sp>
      <p:sp>
        <p:nvSpPr>
          <p:cNvPr id="16" name="Rounded Rectangle 15"/>
          <p:cNvSpPr/>
          <p:nvPr/>
        </p:nvSpPr>
        <p:spPr>
          <a:xfrm>
            <a:off x="1879600" y="4687495"/>
            <a:ext cx="4868621" cy="684303"/>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Our maths lessons are planned from our yearly overviews which allow us to produce more detailed half termly plans.  Weekly planning is saved to the system.  </a:t>
            </a:r>
            <a:endParaRPr lang="en-GB" sz="1000" b="1" dirty="0">
              <a:solidFill>
                <a:schemeClr val="tx1"/>
              </a:solidFill>
              <a:latin typeface="Comic Sans MS" panose="030F0702030302020204" pitchFamily="66" charset="0"/>
            </a:endParaRPr>
          </a:p>
        </p:txBody>
      </p:sp>
      <p:sp>
        <p:nvSpPr>
          <p:cNvPr id="17" name="TextBox 16"/>
          <p:cNvSpPr txBox="1"/>
          <p:nvPr/>
        </p:nvSpPr>
        <p:spPr>
          <a:xfrm>
            <a:off x="183454" y="5473384"/>
            <a:ext cx="1402948" cy="369332"/>
          </a:xfrm>
          <a:prstGeom prst="rect">
            <a:avLst/>
          </a:prstGeom>
          <a:solidFill>
            <a:schemeClr val="bg1"/>
          </a:solidFill>
        </p:spPr>
        <p:txBody>
          <a:bodyPr wrap="none" rtlCol="0">
            <a:spAutoFit/>
          </a:bodyPr>
          <a:lstStyle/>
          <a:p>
            <a:r>
              <a:rPr lang="en-GB" dirty="0" smtClean="0">
                <a:solidFill>
                  <a:srgbClr val="FF0000"/>
                </a:solidFill>
                <a:latin typeface="Comic Sans MS" panose="030F0702030302020204" pitchFamily="66" charset="0"/>
              </a:rPr>
              <a:t>2. Sampling</a:t>
            </a:r>
            <a:endParaRPr lang="en-GB" dirty="0">
              <a:solidFill>
                <a:srgbClr val="FF0000"/>
              </a:solidFill>
              <a:latin typeface="Comic Sans MS" panose="030F0702030302020204" pitchFamily="66" charset="0"/>
            </a:endParaRPr>
          </a:p>
        </p:txBody>
      </p:sp>
      <p:sp>
        <p:nvSpPr>
          <p:cNvPr id="18" name="Rounded Rectangle 17"/>
          <p:cNvSpPr/>
          <p:nvPr/>
        </p:nvSpPr>
        <p:spPr>
          <a:xfrm>
            <a:off x="106399" y="3373994"/>
            <a:ext cx="4209311" cy="121705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We use the White Rose Calculation policy to ensure that the progression of maths is clear throughout the year and key stages and pupils previously learnt knowledge is built on, this focuses on the use of concrete, pictorial and abstract methods. </a:t>
            </a:r>
          </a:p>
          <a:p>
            <a:pPr algn="ctr"/>
            <a:r>
              <a:rPr lang="en-GB" sz="1000" dirty="0" smtClean="0">
                <a:solidFill>
                  <a:schemeClr val="tx1"/>
                </a:solidFill>
                <a:latin typeface="Comic Sans MS" panose="030F0702030302020204" pitchFamily="66" charset="0"/>
              </a:rPr>
              <a:t>In addition to this, daily flashback activities at the start of a maths lesson ensure learning is embedded, providing children with questions about something learnt last year, last term, last week and the previous day.</a:t>
            </a:r>
            <a:endParaRPr lang="en-GB" sz="1000" dirty="0">
              <a:solidFill>
                <a:schemeClr val="tx1"/>
              </a:solidFill>
              <a:latin typeface="Comic Sans MS" panose="030F0702030302020204" pitchFamily="66" charset="0"/>
            </a:endParaRPr>
          </a:p>
        </p:txBody>
      </p:sp>
      <p:sp>
        <p:nvSpPr>
          <p:cNvPr id="23" name="Rounded Rectangle 22"/>
          <p:cNvSpPr/>
          <p:nvPr/>
        </p:nvSpPr>
        <p:spPr>
          <a:xfrm>
            <a:off x="2068748" y="5939268"/>
            <a:ext cx="4177828" cy="93176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Most days, we speak to pupils informally about what maths learning looks like in their classroom. We want all our pupils to have a voice and to be heard. We use learner voice to impact on the way we teach maths in our school. For those pupils who struggle with maths, we want to find out how they would like us to help them to make progress and enjoy their learning.</a:t>
            </a:r>
            <a:endParaRPr lang="en-GB" sz="1000" b="1" dirty="0" smtClean="0">
              <a:solidFill>
                <a:schemeClr val="tx1"/>
              </a:solidFill>
              <a:latin typeface="Comic Sans MS" panose="030F0702030302020204" pitchFamily="66" charset="0"/>
            </a:endParaRPr>
          </a:p>
        </p:txBody>
      </p:sp>
      <p:pic>
        <p:nvPicPr>
          <p:cNvPr id="3" name="Picture 2"/>
          <p:cNvPicPr>
            <a:picLocks noChangeAspect="1"/>
          </p:cNvPicPr>
          <p:nvPr/>
        </p:nvPicPr>
        <p:blipFill rotWithShape="1">
          <a:blip r:embed="rId2"/>
          <a:srcRect l="24074" t="31945" r="5555" b="24537"/>
          <a:stretch/>
        </p:blipFill>
        <p:spPr>
          <a:xfrm>
            <a:off x="3153594" y="2302269"/>
            <a:ext cx="1688737" cy="835481"/>
          </a:xfrm>
          <a:prstGeom prst="rect">
            <a:avLst/>
          </a:prstGeom>
        </p:spPr>
      </p:pic>
      <p:sp>
        <p:nvSpPr>
          <p:cNvPr id="26" name="Rounded Rectangle 25"/>
          <p:cNvSpPr/>
          <p:nvPr/>
        </p:nvSpPr>
        <p:spPr>
          <a:xfrm>
            <a:off x="2029306" y="7251850"/>
            <a:ext cx="2088914" cy="74694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Pupil voice informs staff that pupils are enjoying their maths lessons and are engaged. </a:t>
            </a:r>
          </a:p>
        </p:txBody>
      </p:sp>
      <p:pic>
        <p:nvPicPr>
          <p:cNvPr id="10" name="Picture 9"/>
          <p:cNvPicPr>
            <a:picLocks noChangeAspect="1"/>
          </p:cNvPicPr>
          <p:nvPr/>
        </p:nvPicPr>
        <p:blipFill>
          <a:blip r:embed="rId3"/>
          <a:stretch>
            <a:fillRect/>
          </a:stretch>
        </p:blipFill>
        <p:spPr>
          <a:xfrm>
            <a:off x="5001320" y="2320857"/>
            <a:ext cx="1592227" cy="857863"/>
          </a:xfrm>
          <a:prstGeom prst="rect">
            <a:avLst/>
          </a:prstGeom>
        </p:spPr>
      </p:pic>
      <p:sp>
        <p:nvSpPr>
          <p:cNvPr id="25" name="Rounded Rectangle 24"/>
          <p:cNvSpPr/>
          <p:nvPr/>
        </p:nvSpPr>
        <p:spPr>
          <a:xfrm>
            <a:off x="4531016" y="7036305"/>
            <a:ext cx="2088914" cy="134589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Weekly book flicks alongside ALL staff allow for positives to be shared, and inconsistencies/areas for development to be identified</a:t>
            </a:r>
            <a:r>
              <a:rPr lang="en-GB" sz="1000" dirty="0" smtClean="0">
                <a:solidFill>
                  <a:schemeClr val="tx1"/>
                </a:solidFill>
                <a:latin typeface="Comic Sans MS" panose="030F0702030302020204" pitchFamily="66" charset="0"/>
              </a:rPr>
              <a:t>.  </a:t>
            </a:r>
            <a:r>
              <a:rPr lang="en-GB" sz="1000" dirty="0">
                <a:solidFill>
                  <a:schemeClr val="tx1"/>
                </a:solidFill>
                <a:latin typeface="Comic Sans MS" panose="030F0702030302020204" pitchFamily="66" charset="0"/>
              </a:rPr>
              <a:t>In addition, we can ensuring progression over a unit and effective use of small </a:t>
            </a:r>
            <a:r>
              <a:rPr lang="en-GB" sz="1000" dirty="0" smtClean="0">
                <a:solidFill>
                  <a:schemeClr val="tx1"/>
                </a:solidFill>
                <a:latin typeface="Comic Sans MS" panose="030F0702030302020204" pitchFamily="66" charset="0"/>
              </a:rPr>
              <a:t>steps.</a:t>
            </a:r>
            <a:endParaRPr lang="en-GB" sz="1000" dirty="0" smtClean="0">
              <a:solidFill>
                <a:schemeClr val="tx1"/>
              </a:solidFill>
              <a:latin typeface="Comic Sans MS" panose="030F0702030302020204" pitchFamily="66" charset="0"/>
            </a:endParaRPr>
          </a:p>
        </p:txBody>
      </p:sp>
      <p:sp>
        <p:nvSpPr>
          <p:cNvPr id="27" name="TextBox 26"/>
          <p:cNvSpPr txBox="1"/>
          <p:nvPr/>
        </p:nvSpPr>
        <p:spPr>
          <a:xfrm>
            <a:off x="257718" y="8197534"/>
            <a:ext cx="878767" cy="369332"/>
          </a:xfrm>
          <a:prstGeom prst="rect">
            <a:avLst/>
          </a:prstGeom>
          <a:solidFill>
            <a:schemeClr val="bg1"/>
          </a:solidFill>
        </p:spPr>
        <p:txBody>
          <a:bodyPr wrap="none" rtlCol="0">
            <a:spAutoFit/>
          </a:bodyPr>
          <a:lstStyle/>
          <a:p>
            <a:r>
              <a:rPr lang="en-GB" dirty="0">
                <a:solidFill>
                  <a:srgbClr val="FF0000"/>
                </a:solidFill>
                <a:latin typeface="Comic Sans MS" panose="030F0702030302020204" pitchFamily="66" charset="0"/>
              </a:rPr>
              <a:t>3</a:t>
            </a:r>
            <a:r>
              <a:rPr lang="en-GB" dirty="0" smtClean="0">
                <a:solidFill>
                  <a:srgbClr val="FF0000"/>
                </a:solidFill>
                <a:latin typeface="Comic Sans MS" panose="030F0702030302020204" pitchFamily="66" charset="0"/>
              </a:rPr>
              <a:t>. CPD</a:t>
            </a:r>
            <a:endParaRPr lang="en-GB" dirty="0">
              <a:solidFill>
                <a:srgbClr val="FF0000"/>
              </a:solidFill>
              <a:latin typeface="Comic Sans MS" panose="030F0702030302020204" pitchFamily="66"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7171" y="3372922"/>
            <a:ext cx="2011050" cy="116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p:nvSpPr>
        <p:spPr>
          <a:xfrm>
            <a:off x="257717" y="8591950"/>
            <a:ext cx="3618957" cy="1104500"/>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NCETM – we are currently working alongside Alexandra Park Primary School as part of an NCETM group to prepare for Mastery.</a:t>
            </a:r>
          </a:p>
          <a:p>
            <a:pPr algn="ctr"/>
            <a:endParaRPr lang="en-GB" sz="1000" dirty="0">
              <a:solidFill>
                <a:schemeClr val="tx1"/>
              </a:solidFill>
              <a:latin typeface="Comic Sans MS" panose="030F0702030302020204" pitchFamily="66" charset="0"/>
            </a:endParaRPr>
          </a:p>
          <a:p>
            <a:pPr algn="ctr"/>
            <a:r>
              <a:rPr lang="en-GB" sz="1000" dirty="0" smtClean="0">
                <a:solidFill>
                  <a:schemeClr val="tx1"/>
                </a:solidFill>
                <a:latin typeface="Comic Sans MS" panose="030F0702030302020204" pitchFamily="66" charset="0"/>
              </a:rPr>
              <a:t>Information and ideas from this are shared with staff in meetings, following meetings, staff then share successes with each other in an additional meeting. </a:t>
            </a:r>
          </a:p>
        </p:txBody>
      </p:sp>
      <p:sp>
        <p:nvSpPr>
          <p:cNvPr id="2" name="AutoShape 4" descr="NCETM: NEW Primary Maths Lesson Videos | All About STEMAll About STE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6265" t="11588" r="4267" b="14062"/>
          <a:stretch/>
        </p:blipFill>
        <p:spPr bwMode="auto">
          <a:xfrm>
            <a:off x="4157662" y="8551759"/>
            <a:ext cx="2325026" cy="118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38" y="5847067"/>
            <a:ext cx="1787462" cy="237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897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016"/>
            <a:ext cx="184731" cy="369332"/>
          </a:xfrm>
          <a:prstGeom prst="rect">
            <a:avLst/>
          </a:prstGeom>
          <a:solidFill>
            <a:schemeClr val="bg1"/>
          </a:solidFill>
        </p:spPr>
        <p:txBody>
          <a:bodyPr wrap="none" rtlCol="0">
            <a:spAutoFit/>
          </a:bodyPr>
          <a:lstStyle/>
          <a:p>
            <a:endParaRPr lang="en-GB" dirty="0">
              <a:solidFill>
                <a:srgbClr val="FF0000"/>
              </a:solidFill>
              <a:latin typeface="Comic Sans MS" panose="030F0702030302020204" pitchFamily="66" charset="0"/>
            </a:endParaRPr>
          </a:p>
        </p:txBody>
      </p:sp>
      <p:sp>
        <p:nvSpPr>
          <p:cNvPr id="6" name="TextBox 5"/>
          <p:cNvSpPr txBox="1"/>
          <p:nvPr/>
        </p:nvSpPr>
        <p:spPr>
          <a:xfrm>
            <a:off x="74428" y="4616306"/>
            <a:ext cx="2741456" cy="369332"/>
          </a:xfrm>
          <a:prstGeom prst="rect">
            <a:avLst/>
          </a:prstGeom>
          <a:solidFill>
            <a:schemeClr val="bg1"/>
          </a:solidFill>
        </p:spPr>
        <p:txBody>
          <a:bodyPr wrap="none" rtlCol="0">
            <a:spAutoFit/>
          </a:bodyPr>
          <a:lstStyle/>
          <a:p>
            <a:r>
              <a:rPr lang="en-GB" dirty="0">
                <a:solidFill>
                  <a:srgbClr val="FF0000"/>
                </a:solidFill>
                <a:latin typeface="Comic Sans MS" panose="030F0702030302020204" pitchFamily="66" charset="0"/>
              </a:rPr>
              <a:t>5</a:t>
            </a:r>
            <a:r>
              <a:rPr lang="en-GB" dirty="0" smtClean="0">
                <a:solidFill>
                  <a:srgbClr val="FF0000"/>
                </a:solidFill>
                <a:latin typeface="Comic Sans MS" panose="030F0702030302020204" pitchFamily="66" charset="0"/>
              </a:rPr>
              <a:t>. Learning environment</a:t>
            </a:r>
            <a:endParaRPr lang="en-GB" dirty="0">
              <a:solidFill>
                <a:srgbClr val="FF0000"/>
              </a:solidFill>
              <a:latin typeface="Comic Sans MS" panose="030F0702030302020204" pitchFamily="66" charset="0"/>
            </a:endParaRPr>
          </a:p>
        </p:txBody>
      </p:sp>
      <p:sp>
        <p:nvSpPr>
          <p:cNvPr id="16" name="Rounded Rectangle 15"/>
          <p:cNvSpPr/>
          <p:nvPr/>
        </p:nvSpPr>
        <p:spPr>
          <a:xfrm>
            <a:off x="3132056" y="4881602"/>
            <a:ext cx="3372431" cy="219157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smtClean="0">
              <a:solidFill>
                <a:schemeClr val="tx1"/>
              </a:solidFill>
              <a:latin typeface="Comic Sans MS" panose="030F0702030302020204" pitchFamily="66" charset="0"/>
            </a:endParaRPr>
          </a:p>
          <a:p>
            <a:pPr algn="ctr"/>
            <a:r>
              <a:rPr lang="en-GB" sz="1000" dirty="0" smtClean="0">
                <a:solidFill>
                  <a:schemeClr val="tx1"/>
                </a:solidFill>
                <a:latin typeface="Comic Sans MS" panose="030F0702030302020204" pitchFamily="66" charset="0"/>
              </a:rPr>
              <a:t>At </a:t>
            </a:r>
            <a:r>
              <a:rPr lang="en-GB" sz="1000" dirty="0" smtClean="0">
                <a:solidFill>
                  <a:schemeClr val="tx1"/>
                </a:solidFill>
                <a:latin typeface="Comic Sans MS" panose="030F0702030302020204" pitchFamily="66" charset="0"/>
              </a:rPr>
              <a:t>Ladybridge Primary the teaching of </a:t>
            </a:r>
            <a:r>
              <a:rPr lang="en-GB" sz="1000" b="1" dirty="0" smtClean="0">
                <a:solidFill>
                  <a:schemeClr val="tx1"/>
                </a:solidFill>
                <a:latin typeface="Comic Sans MS" panose="030F0702030302020204" pitchFamily="66" charset="0"/>
              </a:rPr>
              <a:t>Maths is inclusive </a:t>
            </a:r>
            <a:r>
              <a:rPr lang="en-GB" sz="1000" dirty="0" smtClean="0">
                <a:solidFill>
                  <a:schemeClr val="tx1"/>
                </a:solidFill>
                <a:latin typeface="Comic Sans MS" panose="030F0702030302020204" pitchFamily="66" charset="0"/>
              </a:rPr>
              <a:t>through </a:t>
            </a:r>
            <a:r>
              <a:rPr lang="en-GB" sz="1000" b="1" dirty="0" smtClean="0">
                <a:solidFill>
                  <a:schemeClr val="tx1"/>
                </a:solidFill>
                <a:latin typeface="Comic Sans MS" panose="030F0702030302020204" pitchFamily="66" charset="0"/>
              </a:rPr>
              <a:t>quality first teaching</a:t>
            </a:r>
            <a:r>
              <a:rPr lang="en-GB" sz="1000" dirty="0" smtClean="0">
                <a:solidFill>
                  <a:schemeClr val="tx1"/>
                </a:solidFill>
                <a:latin typeface="Comic Sans MS" panose="030F0702030302020204" pitchFamily="66" charset="0"/>
              </a:rPr>
              <a:t>. We are following the White Rose mastery approach, provision for pupils is </a:t>
            </a:r>
            <a:r>
              <a:rPr lang="en-GB" sz="1000" b="1" dirty="0" smtClean="0">
                <a:solidFill>
                  <a:schemeClr val="tx1"/>
                </a:solidFill>
                <a:latin typeface="Comic Sans MS" panose="030F0702030302020204" pitchFamily="66" charset="0"/>
              </a:rPr>
              <a:t>age appropriate </a:t>
            </a:r>
            <a:r>
              <a:rPr lang="en-GB" sz="1000" dirty="0" smtClean="0">
                <a:solidFill>
                  <a:schemeClr val="tx1"/>
                </a:solidFill>
                <a:latin typeface="Comic Sans MS" panose="030F0702030302020204" pitchFamily="66" charset="0"/>
              </a:rPr>
              <a:t>and follows the CPA (concrete, pictorial, abstract) approach</a:t>
            </a:r>
            <a:r>
              <a:rPr lang="en-GB" sz="1000" b="1" dirty="0" smtClean="0">
                <a:solidFill>
                  <a:schemeClr val="tx1"/>
                </a:solidFill>
                <a:latin typeface="Comic Sans MS" panose="030F0702030302020204" pitchFamily="66" charset="0"/>
              </a:rPr>
              <a:t>. </a:t>
            </a:r>
            <a:r>
              <a:rPr lang="en-GB" sz="1000" dirty="0" smtClean="0">
                <a:solidFill>
                  <a:schemeClr val="tx1"/>
                </a:solidFill>
                <a:latin typeface="Comic Sans MS" panose="030F0702030302020204" pitchFamily="66" charset="0"/>
              </a:rPr>
              <a:t>SEN Support plans outline specific targets for our pupils with additional needs.  </a:t>
            </a:r>
            <a:endParaRPr lang="en-GB" sz="1000" dirty="0">
              <a:solidFill>
                <a:schemeClr val="tx1"/>
              </a:solidFill>
              <a:latin typeface="Comic Sans MS" panose="030F0702030302020204" pitchFamily="66" charset="0"/>
            </a:endParaRPr>
          </a:p>
          <a:p>
            <a:pPr algn="ctr"/>
            <a:endParaRPr lang="en-GB" sz="1000" dirty="0">
              <a:solidFill>
                <a:schemeClr val="tx1"/>
              </a:solidFill>
              <a:latin typeface="Comic Sans MS" panose="030F0702030302020204" pitchFamily="66" charset="0"/>
            </a:endParaRPr>
          </a:p>
          <a:p>
            <a:pPr algn="ctr"/>
            <a:r>
              <a:rPr lang="en-GB" sz="1000" b="1" dirty="0" smtClean="0">
                <a:solidFill>
                  <a:schemeClr val="tx1"/>
                </a:solidFill>
                <a:latin typeface="Comic Sans MS" panose="030F0702030302020204" pitchFamily="66" charset="0"/>
              </a:rPr>
              <a:t>In addition we offer support through:</a:t>
            </a:r>
          </a:p>
          <a:p>
            <a:pPr algn="ctr"/>
            <a:r>
              <a:rPr lang="en-GB" sz="1000" dirty="0">
                <a:solidFill>
                  <a:schemeClr val="tx1"/>
                </a:solidFill>
                <a:latin typeface="Comic Sans MS" panose="030F0702030302020204" pitchFamily="66" charset="0"/>
              </a:rPr>
              <a:t>Multisensory approaches to learning</a:t>
            </a:r>
          </a:p>
          <a:p>
            <a:pPr algn="ctr"/>
            <a:r>
              <a:rPr lang="en-GB" sz="1000" dirty="0">
                <a:solidFill>
                  <a:schemeClr val="tx1"/>
                </a:solidFill>
                <a:latin typeface="Comic Sans MS" panose="030F0702030302020204" pitchFamily="66" charset="0"/>
              </a:rPr>
              <a:t>Use of </a:t>
            </a:r>
            <a:r>
              <a:rPr lang="en-GB" sz="1000" dirty="0" err="1" smtClean="0">
                <a:solidFill>
                  <a:schemeClr val="tx1"/>
                </a:solidFill>
                <a:latin typeface="Comic Sans MS" panose="030F0702030302020204" pitchFamily="66" charset="0"/>
              </a:rPr>
              <a:t>iPads</a:t>
            </a:r>
            <a:endParaRPr lang="en-GB" sz="1000" dirty="0">
              <a:solidFill>
                <a:schemeClr val="tx1"/>
              </a:solidFill>
              <a:latin typeface="Comic Sans MS" panose="030F0702030302020204" pitchFamily="66" charset="0"/>
            </a:endParaRPr>
          </a:p>
          <a:p>
            <a:pPr algn="ctr"/>
            <a:r>
              <a:rPr lang="en-GB" sz="1000" dirty="0" smtClean="0">
                <a:solidFill>
                  <a:schemeClr val="tx1"/>
                </a:solidFill>
                <a:latin typeface="Comic Sans MS" panose="030F0702030302020204" pitchFamily="66" charset="0"/>
              </a:rPr>
              <a:t>Mathematics Interventions</a:t>
            </a:r>
            <a:endParaRPr lang="en-GB" sz="1000" dirty="0">
              <a:solidFill>
                <a:schemeClr val="tx1"/>
              </a:solidFill>
              <a:latin typeface="Comic Sans MS" panose="030F0702030302020204" pitchFamily="66" charset="0"/>
            </a:endParaRPr>
          </a:p>
          <a:p>
            <a:pPr algn="ctr"/>
            <a:r>
              <a:rPr lang="en-GB" sz="1000" dirty="0" smtClean="0">
                <a:solidFill>
                  <a:schemeClr val="tx1"/>
                </a:solidFill>
                <a:latin typeface="Comic Sans MS" panose="030F0702030302020204" pitchFamily="66" charset="0"/>
              </a:rPr>
              <a:t>Speech and language (SALT)</a:t>
            </a:r>
          </a:p>
          <a:p>
            <a:pPr algn="ctr"/>
            <a:r>
              <a:rPr lang="en-GB" sz="1000" dirty="0" smtClean="0">
                <a:solidFill>
                  <a:schemeClr val="tx1"/>
                </a:solidFill>
                <a:latin typeface="Comic Sans MS" panose="030F0702030302020204" pitchFamily="66" charset="0"/>
              </a:rPr>
              <a:t>Learning Support Service (LSS)</a:t>
            </a:r>
          </a:p>
          <a:p>
            <a:pPr algn="ctr"/>
            <a:endParaRPr lang="en-GB" sz="1000" dirty="0" smtClean="0">
              <a:solidFill>
                <a:schemeClr val="tx1"/>
              </a:solidFill>
              <a:latin typeface="Comic Sans MS" panose="030F0702030302020204" pitchFamily="66"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84731" y="5977391"/>
            <a:ext cx="1880069" cy="1404249"/>
          </a:xfrm>
          <a:prstGeom prst="rect">
            <a:avLst/>
          </a:prstGeom>
        </p:spPr>
      </p:pic>
      <p:sp>
        <p:nvSpPr>
          <p:cNvPr id="12" name="TextBox 11"/>
          <p:cNvSpPr txBox="1"/>
          <p:nvPr/>
        </p:nvSpPr>
        <p:spPr>
          <a:xfrm>
            <a:off x="0" y="76016"/>
            <a:ext cx="1731564" cy="369332"/>
          </a:xfrm>
          <a:prstGeom prst="rect">
            <a:avLst/>
          </a:prstGeom>
          <a:solidFill>
            <a:schemeClr val="bg1"/>
          </a:solidFill>
        </p:spPr>
        <p:txBody>
          <a:bodyPr wrap="none" rtlCol="0">
            <a:spAutoFit/>
          </a:bodyPr>
          <a:lstStyle/>
          <a:p>
            <a:r>
              <a:rPr lang="en-GB" dirty="0" smtClean="0">
                <a:solidFill>
                  <a:srgbClr val="FF0000"/>
                </a:solidFill>
                <a:latin typeface="Comic Sans MS" panose="030F0702030302020204" pitchFamily="66" charset="0"/>
              </a:rPr>
              <a:t>4</a:t>
            </a:r>
            <a:r>
              <a:rPr lang="en-GB" smtClean="0">
                <a:solidFill>
                  <a:srgbClr val="FF0000"/>
                </a:solidFill>
                <a:latin typeface="Comic Sans MS" panose="030F0702030302020204" pitchFamily="66" charset="0"/>
              </a:rPr>
              <a:t>. </a:t>
            </a:r>
            <a:r>
              <a:rPr lang="en-GB" dirty="0" smtClean="0">
                <a:solidFill>
                  <a:srgbClr val="FF0000"/>
                </a:solidFill>
                <a:latin typeface="Comic Sans MS" panose="030F0702030302020204" pitchFamily="66" charset="0"/>
              </a:rPr>
              <a:t>Assessment</a:t>
            </a:r>
            <a:endParaRPr lang="en-GB" dirty="0">
              <a:solidFill>
                <a:srgbClr val="FF0000"/>
              </a:solidFill>
              <a:latin typeface="Comic Sans MS" panose="030F0702030302020204" pitchFamily="66" charset="0"/>
            </a:endParaRPr>
          </a:p>
        </p:txBody>
      </p:sp>
      <p:sp>
        <p:nvSpPr>
          <p:cNvPr id="14" name="Rounded Rectangle 13"/>
          <p:cNvSpPr/>
          <p:nvPr/>
        </p:nvSpPr>
        <p:spPr>
          <a:xfrm>
            <a:off x="362235" y="445348"/>
            <a:ext cx="2761100" cy="105895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Comic Sans MS" panose="030F0702030302020204" pitchFamily="66" charset="0"/>
              </a:rPr>
              <a:t>HOT </a:t>
            </a:r>
            <a:r>
              <a:rPr lang="en-GB" sz="1000" dirty="0" smtClean="0">
                <a:solidFill>
                  <a:schemeClr val="tx1"/>
                </a:solidFill>
                <a:latin typeface="Comic Sans MS" panose="030F0702030302020204" pitchFamily="66" charset="0"/>
              </a:rPr>
              <a:t>marking, during lessons, </a:t>
            </a:r>
            <a:r>
              <a:rPr lang="en-GB" sz="1000" dirty="0">
                <a:solidFill>
                  <a:schemeClr val="tx1"/>
                </a:solidFill>
                <a:latin typeface="Comic Sans MS" panose="030F0702030302020204" pitchFamily="66" charset="0"/>
              </a:rPr>
              <a:t>which can be seen with a pink </a:t>
            </a:r>
            <a:r>
              <a:rPr lang="en-GB" sz="1000" dirty="0" smtClean="0">
                <a:solidFill>
                  <a:schemeClr val="tx1"/>
                </a:solidFill>
                <a:latin typeface="Comic Sans MS" panose="030F0702030302020204" pitchFamily="66" charset="0"/>
              </a:rPr>
              <a:t>highlighter, allows pupils and teachers to identify misconceptions.  Pupils then self-correct with </a:t>
            </a:r>
            <a:r>
              <a:rPr lang="en-GB" sz="1000" dirty="0">
                <a:solidFill>
                  <a:schemeClr val="tx1"/>
                </a:solidFill>
                <a:latin typeface="Comic Sans MS" panose="030F0702030302020204" pitchFamily="66" charset="0"/>
              </a:rPr>
              <a:t>a purple pen. </a:t>
            </a:r>
          </a:p>
        </p:txBody>
      </p:sp>
      <p:sp>
        <p:nvSpPr>
          <p:cNvPr id="15" name="Rounded Rectangle 14"/>
          <p:cNvSpPr/>
          <p:nvPr/>
        </p:nvSpPr>
        <p:spPr>
          <a:xfrm>
            <a:off x="3485569" y="1626782"/>
            <a:ext cx="3251645" cy="2389672"/>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During our formal assessment weeks, the White Rose assessments are used in line with the units of work which have been covered.  These scores are then converted to allow staff to monitor the progress being made.</a:t>
            </a:r>
          </a:p>
          <a:p>
            <a:pPr algn="ctr"/>
            <a:endParaRPr lang="en-GB" sz="1000" dirty="0">
              <a:solidFill>
                <a:schemeClr val="tx1"/>
              </a:solidFill>
              <a:latin typeface="Comic Sans MS" panose="030F0702030302020204" pitchFamily="66" charset="0"/>
            </a:endParaRPr>
          </a:p>
          <a:p>
            <a:pPr algn="ctr"/>
            <a:r>
              <a:rPr lang="en-GB" sz="1000" dirty="0" smtClean="0">
                <a:solidFill>
                  <a:schemeClr val="tx1"/>
                </a:solidFill>
                <a:latin typeface="Comic Sans MS" panose="030F0702030302020204" pitchFamily="66" charset="0"/>
              </a:rPr>
              <a:t>At the end of each unit of work, children complete a Post-Learning Assessment which allows them to track their learning, these also informs teachers’ future planning, including Flashback 4 work.</a:t>
            </a:r>
          </a:p>
          <a:p>
            <a:pPr algn="ctr"/>
            <a:endParaRPr lang="en-GB" sz="1000" dirty="0">
              <a:solidFill>
                <a:schemeClr val="tx1"/>
              </a:solidFill>
              <a:latin typeface="Comic Sans MS" panose="030F0702030302020204" pitchFamily="66" charset="0"/>
            </a:endParaRPr>
          </a:p>
          <a:p>
            <a:pPr algn="ctr"/>
            <a:r>
              <a:rPr lang="en-GB" sz="1000" dirty="0" smtClean="0">
                <a:solidFill>
                  <a:schemeClr val="tx1"/>
                </a:solidFill>
                <a:latin typeface="Comic Sans MS" panose="030F0702030302020204" pitchFamily="66" charset="0"/>
              </a:rPr>
              <a:t>Children are encouraged to self-reflect on their learning, progress and areas for development at the end of each unit. </a:t>
            </a:r>
            <a:endParaRPr lang="en-GB" sz="1000" dirty="0">
              <a:solidFill>
                <a:schemeClr val="tx1"/>
              </a:solidFill>
              <a:latin typeface="Comic Sans MS" panose="030F0702030302020204" pitchFamily="66"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2527" y="151532"/>
            <a:ext cx="2106555" cy="1352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6" y="1626782"/>
            <a:ext cx="2876470" cy="1652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576" y="3293830"/>
            <a:ext cx="1778951" cy="133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5890" y="5067676"/>
            <a:ext cx="1737840" cy="130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92365" y="8154875"/>
            <a:ext cx="3977310" cy="160056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tx1"/>
                </a:solidFill>
                <a:latin typeface="Comic Sans MS" panose="030F0702030302020204" pitchFamily="66" charset="0"/>
              </a:rPr>
              <a:t>Children from Year 1 upwards take part in Numbots and/or Times Tables Rockstar to encourage a mastery of key calculation facts, such as multiplication and division facts.  Certificates are given weekly for those children who have made progress and used the programmes frequently.</a:t>
            </a:r>
          </a:p>
          <a:p>
            <a:pPr algn="ctr"/>
            <a:endParaRPr lang="en-GB" sz="1000" dirty="0">
              <a:solidFill>
                <a:schemeClr val="tx1"/>
              </a:solidFill>
              <a:latin typeface="Comic Sans MS" panose="030F0702030302020204" pitchFamily="66" charset="0"/>
            </a:endParaRPr>
          </a:p>
          <a:p>
            <a:pPr algn="ctr"/>
            <a:r>
              <a:rPr lang="en-GB" sz="1000" dirty="0" smtClean="0">
                <a:solidFill>
                  <a:schemeClr val="tx1"/>
                </a:solidFill>
                <a:latin typeface="Comic Sans MS" panose="030F0702030302020204" pitchFamily="66" charset="0"/>
              </a:rPr>
              <a:t>Maths is also recognised as one of our Aiming High Awards for pupils who push themselves out of their comfort zone in Mathematics lessons..</a:t>
            </a:r>
            <a:endParaRPr lang="en-GB" sz="1000" dirty="0">
              <a:solidFill>
                <a:schemeClr val="tx1"/>
              </a:solidFill>
              <a:latin typeface="Comic Sans MS" panose="030F0702030302020204" pitchFamily="66" charset="0"/>
            </a:endParaRPr>
          </a:p>
        </p:txBody>
      </p:sp>
      <p:pic>
        <p:nvPicPr>
          <p:cNvPr id="2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0489" y="7906043"/>
            <a:ext cx="1389507" cy="1980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97995" y="7366835"/>
            <a:ext cx="1130750" cy="180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8415" y="7536712"/>
            <a:ext cx="1800493" cy="369332"/>
          </a:xfrm>
          <a:prstGeom prst="rect">
            <a:avLst/>
          </a:prstGeom>
          <a:solidFill>
            <a:schemeClr val="bg1"/>
          </a:solidFill>
        </p:spPr>
        <p:txBody>
          <a:bodyPr wrap="none" rtlCol="0">
            <a:spAutoFit/>
          </a:bodyPr>
          <a:lstStyle/>
          <a:p>
            <a:r>
              <a:rPr lang="en-GB" dirty="0" smtClean="0">
                <a:solidFill>
                  <a:srgbClr val="FF0000"/>
                </a:solidFill>
                <a:latin typeface="Comic Sans MS" panose="030F0702030302020204" pitchFamily="66" charset="0"/>
              </a:rPr>
              <a:t>6. Celebrations</a:t>
            </a:r>
            <a:endParaRPr lang="en-GB"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5881388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1025</TotalTime>
  <Words>713</Words>
  <Application>Microsoft Office PowerPoint</Application>
  <PresentationFormat>A4 Paper (210x297 mm)</PresentationFormat>
  <Paragraphs>37</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RM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Richardson</dc:creator>
  <cp:lastModifiedBy>Mrs Davies</cp:lastModifiedBy>
  <cp:revision>89</cp:revision>
  <cp:lastPrinted>2020-03-13T15:21:12Z</cp:lastPrinted>
  <dcterms:created xsi:type="dcterms:W3CDTF">2019-10-03T08:10:59Z</dcterms:created>
  <dcterms:modified xsi:type="dcterms:W3CDTF">2020-06-29T12:40:14Z</dcterms:modified>
</cp:coreProperties>
</file>