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8"/>
  </p:notesMasterIdLst>
  <p:handoutMasterIdLst>
    <p:handoutMasterId r:id="rId29"/>
  </p:handoutMasterIdLst>
  <p:sldIdLst>
    <p:sldId id="267" r:id="rId3"/>
    <p:sldId id="330" r:id="rId4"/>
    <p:sldId id="329" r:id="rId5"/>
    <p:sldId id="331" r:id="rId6"/>
    <p:sldId id="332" r:id="rId7"/>
    <p:sldId id="334" r:id="rId8"/>
    <p:sldId id="333"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Batson" initials="BB"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14E"/>
    <a:srgbClr val="3F2355"/>
    <a:srgbClr val="A2C3DB"/>
    <a:srgbClr val="00934F"/>
    <a:srgbClr val="10B293"/>
    <a:srgbClr val="EC5A3C"/>
    <a:srgbClr val="757375"/>
    <a:srgbClr val="37B44B"/>
    <a:srgbClr val="699EC5"/>
    <a:srgbClr val="EC0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5" autoAdjust="0"/>
    <p:restoredTop sz="91065"/>
  </p:normalViewPr>
  <p:slideViewPr>
    <p:cSldViewPr snapToGrid="0">
      <p:cViewPr varScale="1">
        <p:scale>
          <a:sx n="44" d="100"/>
          <a:sy n="44" d="100"/>
        </p:scale>
        <p:origin x="208" y="1088"/>
      </p:cViewPr>
      <p:guideLst/>
    </p:cSldViewPr>
  </p:slid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EB3929-4FC8-1F4C-9BE1-AE744FC66401}" type="datetimeFigureOut">
              <a:rPr lang="en-US" smtClean="0"/>
              <a:t>9/14/20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ED1150-5640-2748-A616-8B702D222915}" type="slidenum">
              <a:rPr lang="en-US" smtClean="0"/>
              <a:t>‹#›</a:t>
            </a:fld>
            <a:endParaRPr lang="en-US"/>
          </a:p>
        </p:txBody>
      </p:sp>
    </p:spTree>
    <p:extLst>
      <p:ext uri="{BB962C8B-B14F-4D97-AF65-F5344CB8AC3E}">
        <p14:creationId xmlns:p14="http://schemas.microsoft.com/office/powerpoint/2010/main" val="129507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6EC04-6B9F-924F-B1A3-5077261A8501}" type="datetimeFigureOut">
              <a:rPr lang="en-US" smtClean="0"/>
              <a:t>9/14/20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1326E-C3CB-EE40-83BE-558836F0C2CA}" type="slidenum">
              <a:rPr lang="en-US" smtClean="0"/>
              <a:t>‹#›</a:t>
            </a:fld>
            <a:endParaRPr lang="en-US"/>
          </a:p>
        </p:txBody>
      </p:sp>
    </p:spTree>
    <p:extLst>
      <p:ext uri="{BB962C8B-B14F-4D97-AF65-F5344CB8AC3E}">
        <p14:creationId xmlns:p14="http://schemas.microsoft.com/office/powerpoint/2010/main" val="13011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mn-lt"/>
              </a:rPr>
              <a:t>Image credit: http://</a:t>
            </a:r>
            <a:r>
              <a:rPr lang="en-US" sz="1200" baseline="0" dirty="0" err="1">
                <a:solidFill>
                  <a:schemeClr val="bg1"/>
                </a:solidFill>
                <a:latin typeface="+mn-lt"/>
              </a:rPr>
              <a:t>www.pngall.com</a:t>
            </a:r>
            <a:r>
              <a:rPr lang="en-US" sz="1200" baseline="0" dirty="0">
                <a:solidFill>
                  <a:schemeClr val="bg1"/>
                </a:solidFill>
                <a:latin typeface="+mn-lt"/>
              </a:rPr>
              <a:t>/united-kingdom-</a:t>
            </a:r>
            <a:r>
              <a:rPr lang="en-US" sz="1200" baseline="0" dirty="0" err="1">
                <a:solidFill>
                  <a:schemeClr val="bg1"/>
                </a:solidFill>
                <a:latin typeface="+mn-lt"/>
              </a:rPr>
              <a:t>uk</a:t>
            </a:r>
            <a:r>
              <a:rPr lang="en-US" sz="1200" baseline="0" dirty="0">
                <a:solidFill>
                  <a:schemeClr val="bg1"/>
                </a:solidFill>
                <a:latin typeface="+mn-lt"/>
              </a:rPr>
              <a:t>-map-</a:t>
            </a:r>
            <a:r>
              <a:rPr lang="en-US" sz="1200" baseline="0" dirty="0" err="1">
                <a:solidFill>
                  <a:schemeClr val="bg1"/>
                </a:solidFill>
                <a:latin typeface="+mn-lt"/>
              </a:rPr>
              <a:t>png</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4</a:t>
            </a:fld>
            <a:endParaRPr lang="en-US"/>
          </a:p>
        </p:txBody>
      </p:sp>
    </p:spTree>
    <p:extLst>
      <p:ext uri="{BB962C8B-B14F-4D97-AF65-F5344CB8AC3E}">
        <p14:creationId xmlns:p14="http://schemas.microsoft.com/office/powerpoint/2010/main" val="2032554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19</a:t>
            </a:fld>
            <a:endParaRPr lang="en-US"/>
          </a:p>
        </p:txBody>
      </p:sp>
    </p:spTree>
    <p:extLst>
      <p:ext uri="{BB962C8B-B14F-4D97-AF65-F5344CB8AC3E}">
        <p14:creationId xmlns:p14="http://schemas.microsoft.com/office/powerpoint/2010/main" val="99254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en.wikipedia.org</a:t>
            </a:r>
            <a:r>
              <a:rPr lang="en-US" dirty="0"/>
              <a:t>/wiki/</a:t>
            </a:r>
            <a:r>
              <a:rPr lang="en-US" dirty="0" err="1"/>
              <a:t>Flag_of_the_United_Kingdom</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20</a:t>
            </a:fld>
            <a:endParaRPr lang="en-US"/>
          </a:p>
        </p:txBody>
      </p:sp>
    </p:spTree>
    <p:extLst>
      <p:ext uri="{BB962C8B-B14F-4D97-AF65-F5344CB8AC3E}">
        <p14:creationId xmlns:p14="http://schemas.microsoft.com/office/powerpoint/2010/main" val="883908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r>
              <a:rPr lang="en-US" baseline="0" dirty="0"/>
              <a:t> https://</a:t>
            </a:r>
            <a:r>
              <a:rPr lang="en-US" baseline="0" dirty="0" err="1"/>
              <a:t>en.wikipedia.org</a:t>
            </a:r>
            <a:r>
              <a:rPr lang="en-US" baseline="0" dirty="0"/>
              <a:t>/wiki/</a:t>
            </a:r>
            <a:r>
              <a:rPr lang="en-US" baseline="0" dirty="0" err="1"/>
              <a:t>Buddhist_flag</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23</a:t>
            </a:fld>
            <a:endParaRPr lang="en-US"/>
          </a:p>
        </p:txBody>
      </p:sp>
    </p:spTree>
    <p:extLst>
      <p:ext uri="{BB962C8B-B14F-4D97-AF65-F5344CB8AC3E}">
        <p14:creationId xmlns:p14="http://schemas.microsoft.com/office/powerpoint/2010/main" val="121888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credit: https://</a:t>
            </a:r>
            <a:r>
              <a:rPr lang="en-US" baseline="0" dirty="0" err="1"/>
              <a:t>www.ronchinigallery.com</a:t>
            </a:r>
            <a:r>
              <a:rPr lang="en-US" baseline="0" dirty="0"/>
              <a:t>/exhibitions/</a:t>
            </a:r>
            <a:r>
              <a:rPr lang="en-US" baseline="0" dirty="0" err="1"/>
              <a:t>conrad-marca-relli</a:t>
            </a:r>
            <a:r>
              <a:rPr lang="en-US" baseline="0" dirty="0"/>
              <a:t>/</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25</a:t>
            </a:fld>
            <a:endParaRPr lang="en-US"/>
          </a:p>
        </p:txBody>
      </p:sp>
    </p:spTree>
    <p:extLst>
      <p:ext uri="{BB962C8B-B14F-4D97-AF65-F5344CB8AC3E}">
        <p14:creationId xmlns:p14="http://schemas.microsoft.com/office/powerpoint/2010/main" val="129617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1326E-C3CB-EE40-83BE-558836F0C2CA}" type="slidenum">
              <a:rPr lang="en-US" smtClean="0"/>
              <a:t>5</a:t>
            </a:fld>
            <a:endParaRPr lang="en-US"/>
          </a:p>
        </p:txBody>
      </p:sp>
    </p:spTree>
    <p:extLst>
      <p:ext uri="{BB962C8B-B14F-4D97-AF65-F5344CB8AC3E}">
        <p14:creationId xmlns:p14="http://schemas.microsoft.com/office/powerpoint/2010/main" val="176204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a:t>
            </a:r>
            <a:r>
              <a:rPr lang="en-US" baseline="0" dirty="0"/>
              <a:t> Picture links to lesson content to the real world and events happening outside of school</a:t>
            </a:r>
          </a:p>
          <a:p>
            <a:r>
              <a:rPr lang="en-US" baseline="0" dirty="0"/>
              <a:t>It acts as a point of interest to inspire conversations and engage students</a:t>
            </a:r>
          </a:p>
          <a:p>
            <a:endParaRPr lang="en-US" baseline="0" dirty="0"/>
          </a:p>
          <a:p>
            <a:r>
              <a:rPr lang="en-US" baseline="0" dirty="0"/>
              <a:t>Image credit: https://</a:t>
            </a:r>
            <a:r>
              <a:rPr lang="en-US" baseline="0" dirty="0" err="1"/>
              <a:t>geographical.co.uk</a:t>
            </a:r>
            <a:r>
              <a:rPr lang="en-US" baseline="0" dirty="0"/>
              <a:t>/competitions/where-in-the-world</a:t>
            </a:r>
          </a:p>
        </p:txBody>
      </p:sp>
      <p:sp>
        <p:nvSpPr>
          <p:cNvPr id="4" name="Slide Number Placeholder 3"/>
          <p:cNvSpPr>
            <a:spLocks noGrp="1"/>
          </p:cNvSpPr>
          <p:nvPr>
            <p:ph type="sldNum" sz="quarter" idx="10"/>
          </p:nvPr>
        </p:nvSpPr>
        <p:spPr/>
        <p:txBody>
          <a:bodyPr/>
          <a:lstStyle/>
          <a:p>
            <a:fld id="{09A1326E-C3CB-EE40-83BE-558836F0C2CA}" type="slidenum">
              <a:rPr lang="en-US" smtClean="0"/>
              <a:t>7</a:t>
            </a:fld>
            <a:endParaRPr lang="en-US"/>
          </a:p>
        </p:txBody>
      </p:sp>
    </p:spTree>
    <p:extLst>
      <p:ext uri="{BB962C8B-B14F-4D97-AF65-F5344CB8AC3E}">
        <p14:creationId xmlns:p14="http://schemas.microsoft.com/office/powerpoint/2010/main" val="194247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www.hope-education.co.uk</a:t>
            </a:r>
            <a:r>
              <a:rPr lang="en-US" dirty="0"/>
              <a:t>/product/primary/geography/maps/simple-map-of-the-</a:t>
            </a:r>
            <a:r>
              <a:rPr lang="en-US" dirty="0" err="1"/>
              <a:t>uk</a:t>
            </a:r>
            <a:r>
              <a:rPr lang="en-US" dirty="0"/>
              <a:t>/he1206847</a:t>
            </a:r>
          </a:p>
        </p:txBody>
      </p:sp>
      <p:sp>
        <p:nvSpPr>
          <p:cNvPr id="4" name="Slide Number Placeholder 3"/>
          <p:cNvSpPr>
            <a:spLocks noGrp="1"/>
          </p:cNvSpPr>
          <p:nvPr>
            <p:ph type="sldNum" sz="quarter" idx="10"/>
          </p:nvPr>
        </p:nvSpPr>
        <p:spPr/>
        <p:txBody>
          <a:bodyPr/>
          <a:lstStyle/>
          <a:p>
            <a:fld id="{09A1326E-C3CB-EE40-83BE-558836F0C2CA}" type="slidenum">
              <a:rPr lang="en-US" smtClean="0"/>
              <a:t>8</a:t>
            </a:fld>
            <a:endParaRPr lang="en-US"/>
          </a:p>
        </p:txBody>
      </p:sp>
    </p:spTree>
    <p:extLst>
      <p:ext uri="{BB962C8B-B14F-4D97-AF65-F5344CB8AC3E}">
        <p14:creationId xmlns:p14="http://schemas.microsoft.com/office/powerpoint/2010/main" val="189688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www.hope-education.co.uk</a:t>
            </a:r>
            <a:r>
              <a:rPr lang="en-US" dirty="0"/>
              <a:t>/product/primary/geography/maps/simple-map-of-the-</a:t>
            </a:r>
            <a:r>
              <a:rPr lang="en-US" dirty="0" err="1"/>
              <a:t>uk</a:t>
            </a:r>
            <a:r>
              <a:rPr lang="en-US" dirty="0"/>
              <a:t>/he1206847</a:t>
            </a:r>
          </a:p>
        </p:txBody>
      </p:sp>
      <p:sp>
        <p:nvSpPr>
          <p:cNvPr id="4" name="Slide Number Placeholder 3"/>
          <p:cNvSpPr>
            <a:spLocks noGrp="1"/>
          </p:cNvSpPr>
          <p:nvPr>
            <p:ph type="sldNum" sz="quarter" idx="10"/>
          </p:nvPr>
        </p:nvSpPr>
        <p:spPr/>
        <p:txBody>
          <a:bodyPr/>
          <a:lstStyle/>
          <a:p>
            <a:fld id="{09A1326E-C3CB-EE40-83BE-558836F0C2CA}" type="slidenum">
              <a:rPr lang="en-US" smtClean="0"/>
              <a:t>9</a:t>
            </a:fld>
            <a:endParaRPr lang="en-US"/>
          </a:p>
        </p:txBody>
      </p:sp>
    </p:spTree>
    <p:extLst>
      <p:ext uri="{BB962C8B-B14F-4D97-AF65-F5344CB8AC3E}">
        <p14:creationId xmlns:p14="http://schemas.microsoft.com/office/powerpoint/2010/main" val="8450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www.freeworldmaps.net</a:t>
            </a:r>
            <a:r>
              <a:rPr lang="en-US" dirty="0"/>
              <a:t>/</a:t>
            </a:r>
            <a:r>
              <a:rPr lang="en-US" dirty="0" err="1"/>
              <a:t>europe</a:t>
            </a:r>
            <a:r>
              <a:rPr lang="en-US" dirty="0"/>
              <a:t>/united-kingdom/pdf/</a:t>
            </a:r>
            <a:r>
              <a:rPr lang="en-US" dirty="0" err="1"/>
              <a:t>uk</a:t>
            </a:r>
            <a:r>
              <a:rPr lang="en-US" dirty="0"/>
              <a:t>-pdf-</a:t>
            </a:r>
            <a:r>
              <a:rPr lang="en-US" dirty="0" err="1"/>
              <a:t>outline.pdf</a:t>
            </a:r>
            <a:endParaRPr lang="en-US" dirty="0"/>
          </a:p>
          <a:p>
            <a:r>
              <a:rPr lang="en-US" dirty="0"/>
              <a:t>https://</a:t>
            </a:r>
            <a:r>
              <a:rPr lang="en-US" dirty="0" err="1"/>
              <a:t>en.wikipedia.org</a:t>
            </a:r>
            <a:r>
              <a:rPr lang="en-US" dirty="0"/>
              <a:t>/wiki/</a:t>
            </a:r>
            <a:r>
              <a:rPr lang="en-US" dirty="0" err="1"/>
              <a:t>Flag_of_England</a:t>
            </a:r>
            <a:endParaRPr lang="en-US" dirty="0"/>
          </a:p>
          <a:p>
            <a:r>
              <a:rPr lang="en-US" dirty="0"/>
              <a:t>https://</a:t>
            </a:r>
            <a:r>
              <a:rPr lang="en-US" dirty="0" err="1"/>
              <a:t>en.wikipedia.org</a:t>
            </a:r>
            <a:r>
              <a:rPr lang="en-US" dirty="0"/>
              <a:t>/wiki/</a:t>
            </a:r>
            <a:r>
              <a:rPr lang="en-US" dirty="0" err="1"/>
              <a:t>Flag_of_Wales</a:t>
            </a:r>
            <a:endParaRPr lang="en-US" dirty="0"/>
          </a:p>
          <a:p>
            <a:r>
              <a:rPr lang="en-US" dirty="0"/>
              <a:t>https://</a:t>
            </a:r>
            <a:r>
              <a:rPr lang="en-US" dirty="0" err="1"/>
              <a:t>en.wikipedia.org</a:t>
            </a:r>
            <a:r>
              <a:rPr lang="en-US" dirty="0"/>
              <a:t>/wiki/</a:t>
            </a:r>
            <a:r>
              <a:rPr lang="en-US" dirty="0" err="1"/>
              <a:t>Flag_of_Scotland</a:t>
            </a:r>
            <a:endParaRPr lang="en-US" dirty="0"/>
          </a:p>
          <a:p>
            <a:r>
              <a:rPr lang="en-US" dirty="0"/>
              <a:t>https://</a:t>
            </a:r>
            <a:r>
              <a:rPr lang="en-US" dirty="0" err="1"/>
              <a:t>en.wikipedia.org</a:t>
            </a:r>
            <a:r>
              <a:rPr lang="en-US" dirty="0"/>
              <a:t>/wiki/</a:t>
            </a:r>
            <a:r>
              <a:rPr lang="en-US" dirty="0" err="1"/>
              <a:t>Ulster_Banner</a:t>
            </a:r>
            <a:endParaRPr lang="en-US" dirty="0"/>
          </a:p>
          <a:p>
            <a:r>
              <a:rPr lang="en-US" dirty="0"/>
              <a:t>https://</a:t>
            </a:r>
            <a:r>
              <a:rPr lang="en-US" dirty="0" err="1"/>
              <a:t>en.wikipedia.org</a:t>
            </a:r>
            <a:r>
              <a:rPr lang="en-US" dirty="0"/>
              <a:t>/wiki/</a:t>
            </a:r>
            <a:r>
              <a:rPr lang="en-US" dirty="0" err="1"/>
              <a:t>Flag_of_Ireland</a:t>
            </a:r>
            <a:endParaRPr lang="en-US" dirty="0"/>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14</a:t>
            </a:fld>
            <a:endParaRPr lang="en-US"/>
          </a:p>
        </p:txBody>
      </p:sp>
    </p:spTree>
    <p:extLst>
      <p:ext uri="{BB962C8B-B14F-4D97-AF65-F5344CB8AC3E}">
        <p14:creationId xmlns:p14="http://schemas.microsoft.com/office/powerpoint/2010/main" val="135741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www.freeworldmaps.net</a:t>
            </a:r>
            <a:r>
              <a:rPr lang="en-US" dirty="0"/>
              <a:t>/</a:t>
            </a:r>
            <a:r>
              <a:rPr lang="en-US" dirty="0" err="1"/>
              <a:t>europe</a:t>
            </a:r>
            <a:r>
              <a:rPr lang="en-US" dirty="0"/>
              <a:t>/united-kingdom/pdf/</a:t>
            </a:r>
            <a:r>
              <a:rPr lang="en-US" dirty="0" err="1"/>
              <a:t>uk</a:t>
            </a:r>
            <a:r>
              <a:rPr lang="en-US" dirty="0"/>
              <a:t>-pdf-</a:t>
            </a:r>
            <a:r>
              <a:rPr lang="en-US" dirty="0" err="1"/>
              <a:t>outline.pdf</a:t>
            </a:r>
            <a:endParaRPr lang="en-US" dirty="0"/>
          </a:p>
          <a:p>
            <a:r>
              <a:rPr lang="en-US" dirty="0"/>
              <a:t>https://</a:t>
            </a:r>
            <a:r>
              <a:rPr lang="en-US" dirty="0" err="1"/>
              <a:t>en.wikipedia.org</a:t>
            </a:r>
            <a:r>
              <a:rPr lang="en-US" dirty="0"/>
              <a:t>/wiki/</a:t>
            </a:r>
            <a:r>
              <a:rPr lang="en-US" dirty="0" err="1"/>
              <a:t>Flag_of_England</a:t>
            </a:r>
            <a:endParaRPr lang="en-US" dirty="0"/>
          </a:p>
          <a:p>
            <a:r>
              <a:rPr lang="en-US" dirty="0"/>
              <a:t>https://</a:t>
            </a:r>
            <a:r>
              <a:rPr lang="en-US" dirty="0" err="1"/>
              <a:t>en.wikipedia.org</a:t>
            </a:r>
            <a:r>
              <a:rPr lang="en-US" dirty="0"/>
              <a:t>/wiki/</a:t>
            </a:r>
            <a:r>
              <a:rPr lang="en-US" dirty="0" err="1"/>
              <a:t>Flag_of_Wales</a:t>
            </a:r>
            <a:endParaRPr lang="en-US" dirty="0"/>
          </a:p>
          <a:p>
            <a:r>
              <a:rPr lang="en-US" dirty="0"/>
              <a:t>https://</a:t>
            </a:r>
            <a:r>
              <a:rPr lang="en-US" dirty="0" err="1"/>
              <a:t>en.wikipedia.org</a:t>
            </a:r>
            <a:r>
              <a:rPr lang="en-US" dirty="0"/>
              <a:t>/wiki/</a:t>
            </a:r>
            <a:r>
              <a:rPr lang="en-US" dirty="0" err="1"/>
              <a:t>Flag_of_Scotland</a:t>
            </a:r>
            <a:endParaRPr lang="en-US" dirty="0"/>
          </a:p>
          <a:p>
            <a:r>
              <a:rPr lang="en-US" dirty="0"/>
              <a:t>https://</a:t>
            </a:r>
            <a:r>
              <a:rPr lang="en-US" dirty="0" err="1"/>
              <a:t>en.wikipedia.org</a:t>
            </a:r>
            <a:r>
              <a:rPr lang="en-US" dirty="0"/>
              <a:t>/wiki/</a:t>
            </a:r>
            <a:r>
              <a:rPr lang="en-US" dirty="0" err="1"/>
              <a:t>Ulster_Banner</a:t>
            </a:r>
            <a:endParaRPr lang="en-US" dirty="0"/>
          </a:p>
          <a:p>
            <a:r>
              <a:rPr lang="en-US" dirty="0"/>
              <a:t>https://</a:t>
            </a:r>
            <a:r>
              <a:rPr lang="en-US" dirty="0" err="1"/>
              <a:t>en.wikipedia.org</a:t>
            </a:r>
            <a:r>
              <a:rPr lang="en-US" dirty="0"/>
              <a:t>/wiki/</a:t>
            </a:r>
            <a:r>
              <a:rPr lang="en-US"/>
              <a:t>Flag_of_Ireland</a:t>
            </a:r>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15</a:t>
            </a:fld>
            <a:endParaRPr lang="en-US"/>
          </a:p>
        </p:txBody>
      </p:sp>
    </p:spTree>
    <p:extLst>
      <p:ext uri="{BB962C8B-B14F-4D97-AF65-F5344CB8AC3E}">
        <p14:creationId xmlns:p14="http://schemas.microsoft.com/office/powerpoint/2010/main" val="54535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credit: https://</a:t>
            </a:r>
            <a:r>
              <a:rPr lang="en-US" baseline="0" dirty="0" err="1"/>
              <a:t>en.wikipedia.org</a:t>
            </a:r>
            <a:r>
              <a:rPr lang="en-US" baseline="0" dirty="0"/>
              <a:t>/wiki/</a:t>
            </a:r>
            <a:r>
              <a:rPr lang="en-US" baseline="0" dirty="0" err="1"/>
              <a:t>Flag_of_the_United_Kingdom</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17</a:t>
            </a:fld>
            <a:endParaRPr lang="en-US"/>
          </a:p>
        </p:txBody>
      </p:sp>
    </p:spTree>
    <p:extLst>
      <p:ext uri="{BB962C8B-B14F-4D97-AF65-F5344CB8AC3E}">
        <p14:creationId xmlns:p14="http://schemas.microsoft.com/office/powerpoint/2010/main" val="179933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a:t>
            </a:r>
            <a:r>
              <a:rPr lang="en-US" dirty="0" err="1"/>
              <a:t>en.wikipedia.org</a:t>
            </a:r>
            <a:r>
              <a:rPr lang="en-US" dirty="0"/>
              <a:t>/wiki/Saint_George%27s_Cross</a:t>
            </a:r>
          </a:p>
          <a:p>
            <a:r>
              <a:rPr lang="en-US" dirty="0"/>
              <a:t>https://</a:t>
            </a:r>
            <a:r>
              <a:rPr lang="en-US" dirty="0" err="1"/>
              <a:t>en.wikipedia.org</a:t>
            </a:r>
            <a:r>
              <a:rPr lang="en-US" dirty="0"/>
              <a:t>/wiki/Saint_Patrick%27s_Saltire</a:t>
            </a:r>
          </a:p>
          <a:p>
            <a:r>
              <a:rPr lang="en-US" dirty="0"/>
              <a:t>https://</a:t>
            </a:r>
            <a:r>
              <a:rPr lang="en-US" dirty="0" err="1"/>
              <a:t>en.wikipedia.org</a:t>
            </a:r>
            <a:r>
              <a:rPr lang="en-US" dirty="0"/>
              <a:t>/wiki/</a:t>
            </a:r>
            <a:r>
              <a:rPr lang="en-US" dirty="0" err="1"/>
              <a:t>Flag_of_Scotland</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18</a:t>
            </a:fld>
            <a:endParaRPr lang="en-US"/>
          </a:p>
        </p:txBody>
      </p:sp>
    </p:spTree>
    <p:extLst>
      <p:ext uri="{BB962C8B-B14F-4D97-AF65-F5344CB8AC3E}">
        <p14:creationId xmlns:p14="http://schemas.microsoft.com/office/powerpoint/2010/main" val="135962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4755353" y="176839"/>
            <a:ext cx="2668616"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STARTER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850098" y="176839"/>
            <a:ext cx="6479146"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REVIEW AND REFLECT</a:t>
            </a:r>
          </a:p>
        </p:txBody>
      </p:sp>
    </p:spTree>
    <p:extLst>
      <p:ext uri="{BB962C8B-B14F-4D97-AF65-F5344CB8AC3E}">
        <p14:creationId xmlns:p14="http://schemas.microsoft.com/office/powerpoint/2010/main" val="36033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415471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338891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982292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31461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668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490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180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49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14/09/2020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7250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0" y="4713890"/>
            <a:ext cx="10515600" cy="882869"/>
          </a:xfrm>
          <a:prstGeom prst="rect">
            <a:avLst/>
          </a:prstGeom>
        </p:spPr>
        <p:txBody>
          <a:bodyPr/>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Big Picture question</a:t>
            </a:r>
          </a:p>
          <a:p>
            <a:pPr lvl="0"/>
            <a:r>
              <a:rPr lang="en-US" dirty="0"/>
              <a:t>Need some sort of visual here to encourage thought</a:t>
            </a:r>
          </a:p>
        </p:txBody>
      </p:sp>
      <p:sp>
        <p:nvSpPr>
          <p:cNvPr id="7" name="Rectangle 6"/>
          <p:cNvSpPr/>
          <p:nvPr userDrawn="1"/>
        </p:nvSpPr>
        <p:spPr>
          <a:xfrm>
            <a:off x="4189033" y="176839"/>
            <a:ext cx="3801233" cy="923330"/>
          </a:xfrm>
          <a:prstGeom prst="rect">
            <a:avLst/>
          </a:prstGeom>
          <a:noFill/>
          <a:ln>
            <a:noFill/>
          </a:ln>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BIG</a:t>
            </a:r>
            <a:r>
              <a:rPr lang="en-US" sz="5400" b="1" i="0" cap="none" spc="0" baseline="0" dirty="0">
                <a:ln w="22225">
                  <a:solidFill>
                    <a:srgbClr val="37B44B"/>
                  </a:solidFill>
                  <a:prstDash val="solid"/>
                </a:ln>
                <a:solidFill>
                  <a:srgbClr val="00934F"/>
                </a:solidFill>
                <a:effectLst/>
                <a:latin typeface="Calibri" charset="0"/>
                <a:ea typeface="Calibri" charset="0"/>
                <a:cs typeface="Calibri" charset="0"/>
              </a:rPr>
              <a:t> PICTURE</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251748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2142541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9360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11409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4250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702523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24756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892948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968810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371553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043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653616" y="191476"/>
            <a:ext cx="687207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LEARNING</a:t>
            </a:r>
            <a:r>
              <a:rPr lang="en-US" sz="5400" b="1" i="0" cap="none" spc="0" baseline="0" dirty="0">
                <a:ln w="22225">
                  <a:solidFill>
                    <a:srgbClr val="37B44B"/>
                  </a:solidFill>
                  <a:prstDash val="solid"/>
                </a:ln>
                <a:solidFill>
                  <a:srgbClr val="00934F"/>
                </a:solidFill>
                <a:effectLst/>
                <a:latin typeface="Calibri" charset="0"/>
                <a:ea typeface="Calibri" charset="0"/>
                <a:cs typeface="Calibri" charset="0"/>
              </a:rPr>
              <a:t> INTENTIONS</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77988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9/14/20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42508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234275" y="176839"/>
            <a:ext cx="3710760"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PAIR/SHARE</a:t>
            </a:r>
          </a:p>
        </p:txBody>
      </p:sp>
    </p:spTree>
    <p:extLst>
      <p:ext uri="{BB962C8B-B14F-4D97-AF65-F5344CB8AC3E}">
        <p14:creationId xmlns:p14="http://schemas.microsoft.com/office/powerpoint/2010/main" val="321054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653815" y="176839"/>
            <a:ext cx="2871685"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LITERACY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306767" y="176839"/>
            <a:ext cx="356578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NUMERACY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p:nvPr userDrawn="1"/>
        </p:nvSpPr>
        <p:spPr>
          <a:xfrm>
            <a:off x="4052978" y="176839"/>
            <a:ext cx="4073359"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RALLY COACH</a:t>
            </a:r>
          </a:p>
        </p:txBody>
      </p:sp>
    </p:spTree>
    <p:extLst>
      <p:ext uri="{BB962C8B-B14F-4D97-AF65-F5344CB8AC3E}">
        <p14:creationId xmlns:p14="http://schemas.microsoft.com/office/powerpoint/2010/main" val="306637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3736901" y="176839"/>
            <a:ext cx="4705520"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NEW MATERIAL</a:t>
            </a:r>
          </a:p>
        </p:txBody>
      </p:sp>
    </p:spTree>
    <p:extLst>
      <p:ext uri="{BB962C8B-B14F-4D97-AF65-F5344CB8AC3E}">
        <p14:creationId xmlns:p14="http://schemas.microsoft.com/office/powerpoint/2010/main" val="119331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345899" y="176839"/>
            <a:ext cx="9487534" cy="923330"/>
          </a:xfrm>
          <a:prstGeom prst="rect">
            <a:avLst/>
          </a:prstGeom>
          <a:noFill/>
        </p:spPr>
        <p:txBody>
          <a:bodyPr wrap="none" lIns="91440" tIns="45720" rIns="91440" bIns="45720">
            <a:spAutoFit/>
          </a:bodyPr>
          <a:lstStyle/>
          <a:p>
            <a:pPr algn="ctr"/>
            <a:r>
              <a:rPr lang="en-US" sz="5400" b="1" i="0" cap="none" spc="0" dirty="0">
                <a:ln w="22225">
                  <a:solidFill>
                    <a:srgbClr val="37B44B"/>
                  </a:solidFill>
                  <a:prstDash val="solid"/>
                </a:ln>
                <a:solidFill>
                  <a:srgbClr val="00934F"/>
                </a:solidFill>
                <a:effectLst/>
                <a:latin typeface="Calibri" charset="0"/>
                <a:ea typeface="Calibri" charset="0"/>
                <a:cs typeface="Calibri" charset="0"/>
              </a:rPr>
              <a:t>DEEPEN YOUR UNDERSTANDING</a:t>
            </a:r>
          </a:p>
        </p:txBody>
      </p:sp>
    </p:spTree>
    <p:extLst>
      <p:ext uri="{BB962C8B-B14F-4D97-AF65-F5344CB8AC3E}">
        <p14:creationId xmlns:p14="http://schemas.microsoft.com/office/powerpoint/2010/main" val="275964479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2.xml"/><Relationship Id="rId13" Type="http://schemas.openxmlformats.org/officeDocument/2006/relationships/image" Target="../media/image2.tiff"/><Relationship Id="rId14" Type="http://schemas.openxmlformats.org/officeDocument/2006/relationships/image" Target="../media/image3.tiff"/><Relationship Id="rId15" Type="http://schemas.openxmlformats.org/officeDocument/2006/relationships/image" Target="../media/image4.tiff"/><Relationship Id="rId16" Type="http://schemas.openxmlformats.org/officeDocument/2006/relationships/image" Target="../media/image5.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99EC5">
            <a:alpha val="61961"/>
          </a:srgbClr>
        </a:solidFill>
        <a:effectLst/>
      </p:bgPr>
    </p:bg>
    <p:spTree>
      <p:nvGrpSpPr>
        <p:cNvPr id="1" name=""/>
        <p:cNvGrpSpPr/>
        <p:nvPr/>
      </p:nvGrpSpPr>
      <p:grpSpPr>
        <a:xfrm>
          <a:off x="0" y="0"/>
          <a:ext cx="0" cy="0"/>
          <a:chOff x="0" y="0"/>
          <a:chExt cx="0" cy="0"/>
        </a:xfrm>
      </p:grpSpPr>
      <p:sp>
        <p:nvSpPr>
          <p:cNvPr id="11" name="Rectangle 10"/>
          <p:cNvSpPr/>
          <p:nvPr userDrawn="1"/>
        </p:nvSpPr>
        <p:spPr>
          <a:xfrm>
            <a:off x="0" y="5770180"/>
            <a:ext cx="12192000" cy="1103586"/>
          </a:xfrm>
          <a:prstGeom prst="rect">
            <a:avLst/>
          </a:prstGeom>
          <a:solidFill>
            <a:srgbClr val="A2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838200" y="601608"/>
            <a:ext cx="10515600" cy="3860033"/>
          </a:xfrm>
          <a:prstGeom prst="rect">
            <a:avLst/>
          </a:prstGeom>
        </p:spPr>
        <p:txBody>
          <a:bodyPr vert="horz" lIns="91440" tIns="45720" rIns="91440" bIns="45720" rtlCol="0" anchor="ctr">
            <a:normAutofit/>
          </a:bodyPr>
          <a:lstStyle/>
          <a:p>
            <a:r>
              <a:rPr lang="en-US" dirty="0"/>
              <a:t>LESSON TITLE</a:t>
            </a:r>
            <a:br>
              <a:rPr lang="en-US" dirty="0"/>
            </a:br>
            <a:r>
              <a:rPr lang="en-US" dirty="0"/>
              <a:t>CURRICULUM LINKS</a:t>
            </a:r>
            <a:br>
              <a:rPr lang="en-US" dirty="0"/>
            </a:br>
            <a:r>
              <a:rPr lang="en-US" dirty="0"/>
              <a:t>KS LINKS</a:t>
            </a:r>
            <a:br>
              <a:rPr lang="en-US" dirty="0"/>
            </a:br>
            <a:r>
              <a:rPr lang="en-US" dirty="0"/>
              <a:t/>
            </a:r>
            <a:br>
              <a:rPr lang="en-US" dirty="0"/>
            </a:br>
            <a:r>
              <a:rPr lang="en-US" dirty="0"/>
              <a:t>(change font to </a:t>
            </a:r>
            <a:r>
              <a:rPr lang="en-US" dirty="0" err="1"/>
              <a:t>signika</a:t>
            </a:r>
            <a:r>
              <a:rPr lang="en-US" dirty="0"/>
              <a:t> google font, chunk info on info slides, use numbers)</a:t>
            </a:r>
            <a:r>
              <a:rPr lang="en-GB" b="0" i="0" u="none" strike="noStrike" dirty="0">
                <a:solidFill>
                  <a:srgbClr val="555555"/>
                </a:solidFill>
                <a:effectLst/>
                <a:latin typeface="oda"/>
              </a:rPr>
              <a:t> </a:t>
            </a:r>
            <a:endParaRPr lang="en-GB" dirty="0"/>
          </a:p>
        </p:txBody>
      </p:sp>
      <p:pic>
        <p:nvPicPr>
          <p:cNvPr id="4" name="Picture 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671484" y="42808"/>
            <a:ext cx="1520515" cy="1430391"/>
          </a:xfrm>
          <a:prstGeom prst="rect">
            <a:avLst/>
          </a:prstGeom>
        </p:spPr>
      </p:pic>
    </p:spTree>
    <p:extLst>
      <p:ext uri="{BB962C8B-B14F-4D97-AF65-F5344CB8AC3E}">
        <p14:creationId xmlns:p14="http://schemas.microsoft.com/office/powerpoint/2010/main" val="2548029537"/>
      </p:ext>
    </p:extLst>
  </p:cSld>
  <p:clrMap bg1="dk1" tx1="lt1" bg2="dk2" tx2="lt2" accent1="accent1" accent2="accent2" accent3="accent3" accent4="accent4" accent5="accent5" accent6="accent6" hlink="hlink" folHlink="folHlink"/>
  <p:sldLayoutIdLst>
    <p:sldLayoutId id="2147483665" r:id="rId1"/>
    <p:sldLayoutId id="2147483651" r:id="rId2"/>
    <p:sldLayoutId id="2147483650" r:id="rId3"/>
    <p:sldLayoutId id="2147483660" r:id="rId4"/>
    <p:sldLayoutId id="2147483668" r:id="rId5"/>
    <p:sldLayoutId id="2147483667" r:id="rId6"/>
    <p:sldLayoutId id="2147483661" r:id="rId7"/>
    <p:sldLayoutId id="2147483662" r:id="rId8"/>
    <p:sldLayoutId id="2147483663" r:id="rId9"/>
    <p:sldLayoutId id="2147483664" r:id="rId10"/>
    <p:sldLayoutId id="2147483652" r:id="rId11"/>
    <p:sldLayoutId id="2147483653" r:id="rId12"/>
    <p:sldLayoutId id="2147483649" r:id="rId13"/>
    <p:sldLayoutId id="2147483654" r:id="rId14"/>
    <p:sldLayoutId id="2147483655" r:id="rId15"/>
    <p:sldLayoutId id="2147483656" r:id="rId16"/>
    <p:sldLayoutId id="2147483657" r:id="rId17"/>
    <p:sldLayoutId id="2147483658" r:id="rId18"/>
    <p:sldLayoutId id="2147483659" r:id="rId19"/>
  </p:sldLayoutIdLst>
  <p:txStyles>
    <p:titleStyle>
      <a:lvl1pPr algn="ctr" defTabSz="914400" rtl="0" eaLnBrk="1" latinLnBrk="0" hangingPunct="1">
        <a:lnSpc>
          <a:spcPct val="90000"/>
        </a:lnSpc>
        <a:spcBef>
          <a:spcPct val="0"/>
        </a:spcBef>
        <a:buNone/>
        <a:defRPr lang="en-GB" sz="4400" b="0" i="0" u="none" strike="noStrike" kern="1200" baseline="0" smtClean="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6612786" y="1579919"/>
            <a:ext cx="2412433" cy="1109719"/>
          </a:xfrm>
          <a:prstGeom prst="rect">
            <a:avLst/>
          </a:prstGeom>
        </p:spPr>
      </p:pic>
      <p:pic>
        <p:nvPicPr>
          <p:cNvPr id="9" name="Picture 8"/>
          <p:cNvPicPr>
            <a:picLocks noChangeAspect="1"/>
          </p:cNvPicPr>
          <p:nvPr userDrawn="1"/>
        </p:nvPicPr>
        <p:blipFill>
          <a:blip r:embed="rId14"/>
          <a:stretch>
            <a:fillRect/>
          </a:stretch>
        </p:blipFill>
        <p:spPr>
          <a:xfrm>
            <a:off x="3327399" y="5932857"/>
            <a:ext cx="2410551" cy="925143"/>
          </a:xfrm>
          <a:prstGeom prst="rect">
            <a:avLst/>
          </a:prstGeom>
        </p:spPr>
      </p:pic>
      <p:pic>
        <p:nvPicPr>
          <p:cNvPr id="10" name="Picture 9"/>
          <p:cNvPicPr>
            <a:picLocks noChangeAspect="1"/>
          </p:cNvPicPr>
          <p:nvPr userDrawn="1"/>
        </p:nvPicPr>
        <p:blipFill>
          <a:blip r:embed="rId15"/>
          <a:stretch>
            <a:fillRect/>
          </a:stretch>
        </p:blipFill>
        <p:spPr>
          <a:xfrm>
            <a:off x="6100492" y="5933409"/>
            <a:ext cx="2797727" cy="924591"/>
          </a:xfrm>
          <a:prstGeom prst="rect">
            <a:avLst/>
          </a:prstGeom>
        </p:spPr>
      </p:pic>
      <p:sp>
        <p:nvSpPr>
          <p:cNvPr id="11" name="TextBox 10"/>
          <p:cNvSpPr txBox="1"/>
          <p:nvPr userDrawn="1"/>
        </p:nvSpPr>
        <p:spPr>
          <a:xfrm>
            <a:off x="2966046" y="5547573"/>
            <a:ext cx="6141233" cy="369332"/>
          </a:xfrm>
          <a:prstGeom prst="rect">
            <a:avLst/>
          </a:prstGeom>
          <a:noFill/>
        </p:spPr>
        <p:txBody>
          <a:bodyPr wrap="none" rtlCol="0">
            <a:spAutoFit/>
          </a:bodyPr>
          <a:lstStyle/>
          <a:p>
            <a:pPr algn="ctr"/>
            <a:r>
              <a:rPr lang="en-US" dirty="0">
                <a:solidFill>
                  <a:srgbClr val="3F2355"/>
                </a:solidFill>
              </a:rPr>
              <a:t>Original</a:t>
            </a:r>
            <a:r>
              <a:rPr lang="en-US" baseline="0" dirty="0">
                <a:solidFill>
                  <a:srgbClr val="3F2355"/>
                </a:solidFill>
              </a:rPr>
              <a:t> ‘The Classroom’ concept developed by Schools OUT UK</a:t>
            </a:r>
            <a:endParaRPr lang="en-US" dirty="0">
              <a:solidFill>
                <a:srgbClr val="3F2355"/>
              </a:solidFill>
            </a:endParaRPr>
          </a:p>
        </p:txBody>
      </p:sp>
      <p:sp>
        <p:nvSpPr>
          <p:cNvPr id="12" name="TextBox 11"/>
          <p:cNvSpPr txBox="1"/>
          <p:nvPr userDrawn="1"/>
        </p:nvSpPr>
        <p:spPr>
          <a:xfrm>
            <a:off x="6612787" y="676749"/>
            <a:ext cx="2412432" cy="830997"/>
          </a:xfrm>
          <a:prstGeom prst="rect">
            <a:avLst/>
          </a:prstGeom>
          <a:noFill/>
        </p:spPr>
        <p:txBody>
          <a:bodyPr wrap="square" rtlCol="0">
            <a:spAutoFit/>
          </a:bodyPr>
          <a:lstStyle/>
          <a:p>
            <a:pPr algn="ctr"/>
            <a:r>
              <a:rPr lang="en-US" sz="2400" dirty="0">
                <a:solidFill>
                  <a:srgbClr val="3F2355"/>
                </a:solidFill>
              </a:rPr>
              <a:t>Helping</a:t>
            </a:r>
            <a:r>
              <a:rPr lang="en-US" sz="2400" baseline="0" dirty="0">
                <a:solidFill>
                  <a:srgbClr val="3F2355"/>
                </a:solidFill>
              </a:rPr>
              <a:t> you to deliver an LGBT+</a:t>
            </a:r>
            <a:endParaRPr lang="en-US" sz="2400" dirty="0">
              <a:solidFill>
                <a:srgbClr val="3F2355"/>
              </a:solidFill>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66855" y="25400"/>
            <a:ext cx="3518625" cy="3261830"/>
          </a:xfrm>
          <a:prstGeom prst="rect">
            <a:avLst/>
          </a:prstGeom>
        </p:spPr>
      </p:pic>
      <p:sp>
        <p:nvSpPr>
          <p:cNvPr id="4" name="Rectangle 3"/>
          <p:cNvSpPr/>
          <p:nvPr userDrawn="1"/>
        </p:nvSpPr>
        <p:spPr>
          <a:xfrm>
            <a:off x="0" y="3467875"/>
            <a:ext cx="12192000" cy="1764525"/>
          </a:xfrm>
          <a:prstGeom prst="rect">
            <a:avLst/>
          </a:prstGeom>
          <a:solidFill>
            <a:srgbClr val="0F914E"/>
          </a:solidFill>
          <a:ln>
            <a:solidFill>
              <a:srgbClr val="0F9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2281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0.png"/><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15.tiff"/><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3.tiff"/><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7.png"/><Relationship Id="rId7"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7.png"/><Relationship Id="rId7"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tiff"/></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5"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7.png"/><Relationship Id="rId5"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00" y="3530600"/>
            <a:ext cx="8248605" cy="1661993"/>
          </a:xfrm>
          <a:prstGeom prst="rect">
            <a:avLst/>
          </a:prstGeom>
          <a:noFill/>
        </p:spPr>
        <p:txBody>
          <a:bodyPr wrap="none" rtlCol="0">
            <a:spAutoFit/>
          </a:bodyPr>
          <a:lstStyle/>
          <a:p>
            <a:r>
              <a:rPr lang="en-US" sz="2400" dirty="0">
                <a:solidFill>
                  <a:schemeClr val="bg1"/>
                </a:solidFill>
                <a:latin typeface="Signika" charset="0"/>
                <a:ea typeface="Signika" charset="0"/>
                <a:cs typeface="Signika" charset="0"/>
              </a:rPr>
              <a:t>Subject: Geography					Key Stage: 1</a:t>
            </a:r>
          </a:p>
          <a:p>
            <a:endParaRPr lang="en-US" sz="2400" dirty="0">
              <a:solidFill>
                <a:schemeClr val="bg1"/>
              </a:solidFill>
              <a:latin typeface="Signika" charset="0"/>
              <a:ea typeface="Signika" charset="0"/>
              <a:cs typeface="Signika" charset="0"/>
            </a:endParaRPr>
          </a:p>
          <a:p>
            <a:r>
              <a:rPr lang="en-US" sz="5400" dirty="0">
                <a:solidFill>
                  <a:schemeClr val="bg1"/>
                </a:solidFill>
                <a:latin typeface="Signika" charset="0"/>
                <a:ea typeface="Signika" charset="0"/>
                <a:cs typeface="Signika" charset="0"/>
              </a:rPr>
              <a:t>WHERE WE LIVE</a:t>
            </a:r>
          </a:p>
        </p:txBody>
      </p:sp>
    </p:spTree>
    <p:extLst>
      <p:ext uri="{BB962C8B-B14F-4D97-AF65-F5344CB8AC3E}">
        <p14:creationId xmlns:p14="http://schemas.microsoft.com/office/powerpoint/2010/main" val="69499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56" t="10370" r="15555" b="5556"/>
          <a:stretch/>
        </p:blipFill>
        <p:spPr>
          <a:xfrm>
            <a:off x="0" y="1092200"/>
            <a:ext cx="4724400" cy="5765800"/>
          </a:xfrm>
          <a:prstGeom prst="rect">
            <a:avLst/>
          </a:prstGeom>
        </p:spPr>
      </p:pic>
      <p:sp>
        <p:nvSpPr>
          <p:cNvPr id="3" name="Rounded Rectangle 2"/>
          <p:cNvSpPr/>
          <p:nvPr/>
        </p:nvSpPr>
        <p:spPr>
          <a:xfrm>
            <a:off x="5486400" y="1573088"/>
            <a:ext cx="5892800" cy="2083656"/>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Can you find the names of the countries in the UK?</a:t>
            </a:r>
          </a:p>
        </p:txBody>
      </p:sp>
      <p:sp>
        <p:nvSpPr>
          <p:cNvPr id="4" name="Rounded Rectangle 3"/>
          <p:cNvSpPr/>
          <p:nvPr/>
        </p:nvSpPr>
        <p:spPr>
          <a:xfrm>
            <a:off x="5486400" y="3975100"/>
            <a:ext cx="5892800" cy="2083656"/>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How many countries are in the UK and what are they called?</a:t>
            </a:r>
          </a:p>
        </p:txBody>
      </p:sp>
    </p:spTree>
    <p:extLst>
      <p:ext uri="{BB962C8B-B14F-4D97-AF65-F5344CB8AC3E}">
        <p14:creationId xmlns:p14="http://schemas.microsoft.com/office/powerpoint/2010/main" val="86649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556" t="10370" r="15555" b="5556"/>
          <a:stretch/>
        </p:blipFill>
        <p:spPr>
          <a:xfrm>
            <a:off x="0" y="1092200"/>
            <a:ext cx="4724400" cy="5765800"/>
          </a:xfrm>
          <a:prstGeom prst="rect">
            <a:avLst/>
          </a:prstGeom>
        </p:spPr>
      </p:pic>
      <p:sp>
        <p:nvSpPr>
          <p:cNvPr id="3" name="Rounded Rectangle 2"/>
          <p:cNvSpPr/>
          <p:nvPr/>
        </p:nvSpPr>
        <p:spPr>
          <a:xfrm>
            <a:off x="5232400" y="1573088"/>
            <a:ext cx="6375400" cy="4878512"/>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3F2355"/>
              </a:solidFill>
            </a:endParaRPr>
          </a:p>
        </p:txBody>
      </p:sp>
      <p:sp>
        <p:nvSpPr>
          <p:cNvPr id="4" name="Rounded Rectangle 3"/>
          <p:cNvSpPr/>
          <p:nvPr/>
        </p:nvSpPr>
        <p:spPr>
          <a:xfrm>
            <a:off x="5486400" y="1803400"/>
            <a:ext cx="5892800" cy="436880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There are 4 countries in the UK: </a:t>
            </a:r>
          </a:p>
          <a:p>
            <a:pPr algn="ctr"/>
            <a:endParaRPr lang="en-US" sz="3600" dirty="0">
              <a:solidFill>
                <a:srgbClr val="3F2355"/>
              </a:solidFill>
            </a:endParaRPr>
          </a:p>
          <a:p>
            <a:pPr algn="ctr"/>
            <a:r>
              <a:rPr lang="en-US" sz="3600" dirty="0">
                <a:solidFill>
                  <a:srgbClr val="3F2355"/>
                </a:solidFill>
              </a:rPr>
              <a:t>Scotland</a:t>
            </a:r>
          </a:p>
          <a:p>
            <a:pPr algn="ctr"/>
            <a:r>
              <a:rPr lang="en-US" sz="3600" dirty="0">
                <a:solidFill>
                  <a:srgbClr val="3F2355"/>
                </a:solidFill>
              </a:rPr>
              <a:t>Northern Ireland</a:t>
            </a:r>
          </a:p>
          <a:p>
            <a:pPr algn="ctr"/>
            <a:r>
              <a:rPr lang="en-US" sz="3600" dirty="0">
                <a:solidFill>
                  <a:srgbClr val="3F2355"/>
                </a:solidFill>
              </a:rPr>
              <a:t>Wales</a:t>
            </a:r>
          </a:p>
          <a:p>
            <a:pPr algn="ctr"/>
            <a:r>
              <a:rPr lang="en-US" sz="3600" dirty="0">
                <a:solidFill>
                  <a:srgbClr val="3F2355"/>
                </a:solidFill>
              </a:rPr>
              <a:t>England</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cxnSp>
        <p:nvCxnSpPr>
          <p:cNvPr id="6" name="Straight Arrow Connector 5"/>
          <p:cNvCxnSpPr/>
          <p:nvPr/>
        </p:nvCxnSpPr>
        <p:spPr>
          <a:xfrm flipH="1" flipV="1">
            <a:off x="2679700" y="3073400"/>
            <a:ext cx="4711700" cy="901700"/>
          </a:xfrm>
          <a:prstGeom prst="straightConnector1">
            <a:avLst/>
          </a:prstGeom>
          <a:ln w="76200">
            <a:solidFill>
              <a:srgbClr val="3F235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803400" y="3987800"/>
            <a:ext cx="4876800" cy="501650"/>
          </a:xfrm>
          <a:prstGeom prst="straightConnector1">
            <a:avLst/>
          </a:prstGeom>
          <a:ln w="76200">
            <a:solidFill>
              <a:srgbClr val="3F235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79700" y="5088669"/>
            <a:ext cx="5143500" cy="856"/>
          </a:xfrm>
          <a:prstGeom prst="straightConnector1">
            <a:avLst/>
          </a:prstGeom>
          <a:ln w="76200">
            <a:solidFill>
              <a:srgbClr val="3F235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860800" y="5583237"/>
            <a:ext cx="3733803" cy="19782"/>
          </a:xfrm>
          <a:prstGeom prst="straightConnector1">
            <a:avLst/>
          </a:prstGeom>
          <a:ln w="76200">
            <a:solidFill>
              <a:srgbClr val="3F235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744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486400" y="1573088"/>
            <a:ext cx="5892800" cy="2083656"/>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Which country do we live in?</a:t>
            </a:r>
          </a:p>
        </p:txBody>
      </p:sp>
      <p:sp>
        <p:nvSpPr>
          <p:cNvPr id="4" name="Rounded Rectangle 3"/>
          <p:cNvSpPr/>
          <p:nvPr/>
        </p:nvSpPr>
        <p:spPr>
          <a:xfrm>
            <a:off x="5486400" y="3975100"/>
            <a:ext cx="5892800" cy="2083656"/>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Where on the map do we live?</a:t>
            </a:r>
          </a:p>
        </p:txBody>
      </p:sp>
      <p:pic>
        <p:nvPicPr>
          <p:cNvPr id="5" name="Picture 4"/>
          <p:cNvPicPr>
            <a:picLocks noChangeAspect="1"/>
          </p:cNvPicPr>
          <p:nvPr/>
        </p:nvPicPr>
        <p:blipFill rotWithShape="1">
          <a:blip r:embed="rId2"/>
          <a:srcRect l="15556" t="10370" r="15555" b="5556"/>
          <a:stretch/>
        </p:blipFill>
        <p:spPr>
          <a:xfrm>
            <a:off x="0" y="1092200"/>
            <a:ext cx="4724400" cy="5765800"/>
          </a:xfrm>
          <a:prstGeom prst="rect">
            <a:avLst/>
          </a:prstGeom>
        </p:spPr>
      </p:pic>
    </p:spTree>
    <p:extLst>
      <p:ext uri="{BB962C8B-B14F-4D97-AF65-F5344CB8AC3E}">
        <p14:creationId xmlns:p14="http://schemas.microsoft.com/office/powerpoint/2010/main" val="139302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3814" y="1905000"/>
            <a:ext cx="10230622" cy="1938992"/>
          </a:xfrm>
          <a:prstGeom prst="rect">
            <a:avLst/>
          </a:prstGeom>
          <a:noFill/>
        </p:spPr>
        <p:txBody>
          <a:bodyPr wrap="none" rtlCol="0">
            <a:spAutoFit/>
          </a:bodyPr>
          <a:lstStyle/>
          <a:p>
            <a:pPr algn="ctr"/>
            <a:r>
              <a:rPr lang="en-US" sz="4000" dirty="0">
                <a:solidFill>
                  <a:srgbClr val="3F2355"/>
                </a:solidFill>
              </a:rPr>
              <a:t>We are going to do some research!</a:t>
            </a:r>
          </a:p>
          <a:p>
            <a:pPr algn="ctr"/>
            <a:endParaRPr lang="en-US" sz="4000" dirty="0">
              <a:solidFill>
                <a:srgbClr val="3F2355"/>
              </a:solidFill>
            </a:endParaRPr>
          </a:p>
          <a:p>
            <a:pPr algn="ctr"/>
            <a:r>
              <a:rPr lang="en-US" sz="4000" dirty="0">
                <a:solidFill>
                  <a:srgbClr val="3F2355"/>
                </a:solidFill>
              </a:rPr>
              <a:t>Use the internet (or atlases) to find the answers.</a:t>
            </a:r>
          </a:p>
        </p:txBody>
      </p:sp>
    </p:spTree>
    <p:extLst>
      <p:ext uri="{BB962C8B-B14F-4D97-AF65-F5344CB8AC3E}">
        <p14:creationId xmlns:p14="http://schemas.microsoft.com/office/powerpoint/2010/main" val="776960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03200"/>
            <a:ext cx="6089488" cy="584775"/>
          </a:xfrm>
          <a:prstGeom prst="rect">
            <a:avLst/>
          </a:prstGeom>
          <a:noFill/>
        </p:spPr>
        <p:txBody>
          <a:bodyPr wrap="none" rtlCol="0">
            <a:spAutoFit/>
          </a:bodyPr>
          <a:lstStyle/>
          <a:p>
            <a:r>
              <a:rPr lang="en-US" sz="3200" b="1" u="sng" dirty="0">
                <a:solidFill>
                  <a:srgbClr val="3F2355"/>
                </a:solidFill>
              </a:rPr>
              <a:t>The UK and </a:t>
            </a:r>
            <a:r>
              <a:rPr lang="en-US" sz="3200" b="1" u="sng">
                <a:solidFill>
                  <a:srgbClr val="3F2355"/>
                </a:solidFill>
              </a:rPr>
              <a:t>the Republic of Ireland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18" t="14314" r="6266" b="2941"/>
          <a:stretch/>
        </p:blipFill>
        <p:spPr>
          <a:xfrm>
            <a:off x="304800" y="1168975"/>
            <a:ext cx="4394200" cy="5359400"/>
          </a:xfrm>
          <a:prstGeom prst="rect">
            <a:avLst/>
          </a:prstGeom>
        </p:spPr>
      </p:pic>
      <p:sp>
        <p:nvSpPr>
          <p:cNvPr id="5" name="Rectangle 4"/>
          <p:cNvSpPr/>
          <p:nvPr/>
        </p:nvSpPr>
        <p:spPr>
          <a:xfrm>
            <a:off x="1765300" y="2438400"/>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75000" y="5264868"/>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93900" y="4693368"/>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1050" y="3658175"/>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78400" y="1168975"/>
            <a:ext cx="6897657" cy="3416320"/>
          </a:xfrm>
          <a:prstGeom prst="rect">
            <a:avLst/>
          </a:prstGeom>
          <a:noFill/>
        </p:spPr>
        <p:txBody>
          <a:bodyPr wrap="none" rtlCol="0">
            <a:spAutoFit/>
          </a:bodyPr>
          <a:lstStyle/>
          <a:p>
            <a:pPr marL="342900" indent="-342900">
              <a:buFont typeface="+mj-lt"/>
              <a:buAutoNum type="arabicPeriod"/>
            </a:pPr>
            <a:r>
              <a:rPr lang="en-US" dirty="0">
                <a:solidFill>
                  <a:srgbClr val="3F2355"/>
                </a:solidFill>
              </a:rPr>
              <a:t>Label the countries on the map:</a:t>
            </a:r>
          </a:p>
          <a:p>
            <a:pPr marL="800100" lvl="1" indent="-342900">
              <a:buFont typeface="Wingdings" charset="2"/>
              <a:buChar char="Ø"/>
            </a:pPr>
            <a:r>
              <a:rPr lang="en-US" dirty="0">
                <a:solidFill>
                  <a:srgbClr val="3F2355"/>
                </a:solidFill>
              </a:rPr>
              <a:t>England, Scotland, Wales, Northern Ireland, Republic of Ireland</a:t>
            </a:r>
          </a:p>
          <a:p>
            <a:pPr marL="800100" lvl="1" indent="-342900">
              <a:buFont typeface="Wingdings" charset="2"/>
              <a:buChar char="Ø"/>
            </a:pPr>
            <a:endParaRPr lang="en-US" dirty="0">
              <a:solidFill>
                <a:srgbClr val="3F2355"/>
              </a:solidFill>
            </a:endParaRPr>
          </a:p>
          <a:p>
            <a:pPr marL="342900" indent="-342900">
              <a:buFont typeface="+mj-lt"/>
              <a:buAutoNum type="arabicPeriod"/>
            </a:pPr>
            <a:r>
              <a:rPr lang="en-US" dirty="0">
                <a:solidFill>
                  <a:srgbClr val="3F2355"/>
                </a:solidFill>
              </a:rPr>
              <a:t> Capital cities:</a:t>
            </a: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r>
              <a:rPr lang="en-US" dirty="0">
                <a:solidFill>
                  <a:srgbClr val="3F2355"/>
                </a:solidFill>
              </a:rPr>
              <a:t>Write the name of the country underneath </a:t>
            </a:r>
            <a:r>
              <a:rPr lang="en-US" dirty="0" smtClean="0">
                <a:solidFill>
                  <a:srgbClr val="3F2355"/>
                </a:solidFill>
              </a:rPr>
              <a:t>its </a:t>
            </a:r>
            <a:r>
              <a:rPr lang="en-US" dirty="0">
                <a:solidFill>
                  <a:srgbClr val="3F2355"/>
                </a:solidFill>
              </a:rPr>
              <a:t>flag</a:t>
            </a:r>
          </a:p>
        </p:txBody>
      </p:sp>
      <p:sp>
        <p:nvSpPr>
          <p:cNvPr id="10" name="Rectangle 9"/>
          <p:cNvSpPr/>
          <p:nvPr/>
        </p:nvSpPr>
        <p:spPr>
          <a:xfrm>
            <a:off x="355600" y="4420175"/>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nvGraphicFramePr>
        <p:xfrm>
          <a:off x="4978400" y="2407979"/>
          <a:ext cx="6897655" cy="1554480"/>
        </p:xfrm>
        <a:graphic>
          <a:graphicData uri="http://schemas.openxmlformats.org/drawingml/2006/table">
            <a:tbl>
              <a:tblPr firstRow="1" bandRow="1">
                <a:tableStyleId>{5940675A-B579-460E-94D1-54222C63F5DA}</a:tableStyleId>
              </a:tblPr>
              <a:tblGrid>
                <a:gridCol w="1379531">
                  <a:extLst>
                    <a:ext uri="{9D8B030D-6E8A-4147-A177-3AD203B41FA5}">
                      <a16:colId xmlns:a16="http://schemas.microsoft.com/office/drawing/2014/main" xmlns="" val="20000"/>
                    </a:ext>
                  </a:extLst>
                </a:gridCol>
                <a:gridCol w="1379531">
                  <a:extLst>
                    <a:ext uri="{9D8B030D-6E8A-4147-A177-3AD203B41FA5}">
                      <a16:colId xmlns:a16="http://schemas.microsoft.com/office/drawing/2014/main" xmlns="" val="20001"/>
                    </a:ext>
                  </a:extLst>
                </a:gridCol>
                <a:gridCol w="1379531">
                  <a:extLst>
                    <a:ext uri="{9D8B030D-6E8A-4147-A177-3AD203B41FA5}">
                      <a16:colId xmlns:a16="http://schemas.microsoft.com/office/drawing/2014/main" xmlns="" val="20002"/>
                    </a:ext>
                  </a:extLst>
                </a:gridCol>
                <a:gridCol w="1379531">
                  <a:extLst>
                    <a:ext uri="{9D8B030D-6E8A-4147-A177-3AD203B41FA5}">
                      <a16:colId xmlns:a16="http://schemas.microsoft.com/office/drawing/2014/main" xmlns="" val="20003"/>
                    </a:ext>
                  </a:extLst>
                </a:gridCol>
                <a:gridCol w="1379531">
                  <a:extLst>
                    <a:ext uri="{9D8B030D-6E8A-4147-A177-3AD203B41FA5}">
                      <a16:colId xmlns:a16="http://schemas.microsoft.com/office/drawing/2014/main" xmlns="" val="20004"/>
                    </a:ext>
                  </a:extLst>
                </a:gridCol>
              </a:tblGrid>
              <a:tr h="547820">
                <a:tc>
                  <a:txBody>
                    <a:bodyPr/>
                    <a:lstStyle/>
                    <a:p>
                      <a:pPr algn="ctr"/>
                      <a:r>
                        <a:rPr lang="en-US" b="1" dirty="0">
                          <a:solidFill>
                            <a:srgbClr val="3F2355"/>
                          </a:solidFill>
                        </a:rPr>
                        <a:t>England</a:t>
                      </a:r>
                    </a:p>
                  </a:txBody>
                  <a:tcPr/>
                </a:tc>
                <a:tc>
                  <a:txBody>
                    <a:bodyPr/>
                    <a:lstStyle/>
                    <a:p>
                      <a:pPr algn="ctr"/>
                      <a:r>
                        <a:rPr lang="en-US" b="1" dirty="0">
                          <a:solidFill>
                            <a:srgbClr val="3F2355"/>
                          </a:solidFill>
                        </a:rPr>
                        <a:t>Scotland</a:t>
                      </a:r>
                    </a:p>
                  </a:txBody>
                  <a:tcPr/>
                </a:tc>
                <a:tc>
                  <a:txBody>
                    <a:bodyPr/>
                    <a:lstStyle/>
                    <a:p>
                      <a:pPr algn="ctr"/>
                      <a:r>
                        <a:rPr lang="en-US" b="1" dirty="0">
                          <a:solidFill>
                            <a:srgbClr val="3F2355"/>
                          </a:solidFill>
                        </a:rPr>
                        <a:t>Wales</a:t>
                      </a:r>
                    </a:p>
                  </a:txBody>
                  <a:tcPr/>
                </a:tc>
                <a:tc>
                  <a:txBody>
                    <a:bodyPr/>
                    <a:lstStyle/>
                    <a:p>
                      <a:pPr algn="ctr"/>
                      <a:r>
                        <a:rPr lang="en-US" b="1" dirty="0">
                          <a:solidFill>
                            <a:srgbClr val="3F2355"/>
                          </a:solidFill>
                        </a:rPr>
                        <a:t>Northern Ireland</a:t>
                      </a:r>
                    </a:p>
                  </a:txBody>
                  <a:tcPr/>
                </a:tc>
                <a:tc>
                  <a:txBody>
                    <a:bodyPr/>
                    <a:lstStyle/>
                    <a:p>
                      <a:pPr algn="ctr"/>
                      <a:r>
                        <a:rPr lang="en-US" b="1" dirty="0">
                          <a:solidFill>
                            <a:srgbClr val="3F2355"/>
                          </a:solidFill>
                        </a:rPr>
                        <a:t>Republic of Ireland</a:t>
                      </a:r>
                    </a:p>
                  </a:txBody>
                  <a:tcPr/>
                </a:tc>
                <a:extLst>
                  <a:ext uri="{0D108BD9-81ED-4DB2-BD59-A6C34878D82A}">
                    <a16:rowId xmlns:a16="http://schemas.microsoft.com/office/drawing/2014/main" xmlns="" val="10000"/>
                  </a:ext>
                </a:extLst>
              </a:tr>
              <a:tr h="547820">
                <a:tc>
                  <a:txBody>
                    <a:bodyPr/>
                    <a:lstStyle/>
                    <a:p>
                      <a:pPr algn="ctr"/>
                      <a:r>
                        <a:rPr lang="en-US" b="0" dirty="0">
                          <a:solidFill>
                            <a:srgbClr val="3F2355"/>
                          </a:solidFill>
                        </a:rPr>
                        <a:t>The capital is: </a:t>
                      </a:r>
                    </a:p>
                    <a:p>
                      <a:pPr algn="ctr"/>
                      <a:r>
                        <a:rPr lang="en-US" b="0" dirty="0">
                          <a:solidFill>
                            <a:srgbClr val="3F2355"/>
                          </a:solidFill>
                        </a:rPr>
                        <a:t>__________</a:t>
                      </a:r>
                    </a:p>
                  </a:txBody>
                  <a:tcPr/>
                </a:tc>
                <a:tc>
                  <a:txBody>
                    <a:bodyPr/>
                    <a:lstStyle/>
                    <a:p>
                      <a:pPr algn="ctr"/>
                      <a:r>
                        <a:rPr lang="en-US" b="0" dirty="0">
                          <a:solidFill>
                            <a:srgbClr val="3F2355"/>
                          </a:solidFill>
                        </a:rPr>
                        <a:t>The capital is:</a:t>
                      </a:r>
                      <a:r>
                        <a:rPr lang="en-US" b="0" baseline="0" dirty="0">
                          <a:solidFill>
                            <a:srgbClr val="3F2355"/>
                          </a:solidFill>
                        </a:rPr>
                        <a:t> </a:t>
                      </a:r>
                    </a:p>
                    <a:p>
                      <a:pPr algn="ctr"/>
                      <a:r>
                        <a:rPr lang="en-US" b="0" dirty="0">
                          <a:solidFill>
                            <a:srgbClr val="3F2355"/>
                          </a:solidFill>
                        </a:rPr>
                        <a:t>__________</a:t>
                      </a:r>
                    </a:p>
                  </a:txBody>
                  <a:tcPr/>
                </a:tc>
                <a:tc>
                  <a:txBody>
                    <a:bodyPr/>
                    <a:lstStyle/>
                    <a:p>
                      <a:pPr algn="ctr"/>
                      <a:r>
                        <a:rPr lang="en-US" b="0" dirty="0">
                          <a:solidFill>
                            <a:srgbClr val="3F2355"/>
                          </a:solidFill>
                        </a:rPr>
                        <a:t>The capital is: </a:t>
                      </a:r>
                    </a:p>
                    <a:p>
                      <a:pPr algn="ctr"/>
                      <a:r>
                        <a:rPr lang="en-US" b="0" dirty="0">
                          <a:solidFill>
                            <a:srgbClr val="3F2355"/>
                          </a:solidFill>
                        </a:rPr>
                        <a:t>__________</a:t>
                      </a:r>
                    </a:p>
                  </a:txBody>
                  <a:tcPr/>
                </a:tc>
                <a:tc>
                  <a:txBody>
                    <a:bodyPr/>
                    <a:lstStyle/>
                    <a:p>
                      <a:pPr algn="ctr"/>
                      <a:r>
                        <a:rPr lang="en-US" b="0" dirty="0">
                          <a:solidFill>
                            <a:srgbClr val="3F2355"/>
                          </a:solidFill>
                        </a:rPr>
                        <a:t>The capital is: </a:t>
                      </a:r>
                    </a:p>
                    <a:p>
                      <a:pPr algn="ctr"/>
                      <a:r>
                        <a:rPr lang="en-US" b="0" dirty="0">
                          <a:solidFill>
                            <a:srgbClr val="3F2355"/>
                          </a:solidFill>
                        </a:rPr>
                        <a:t>__________</a:t>
                      </a:r>
                    </a:p>
                  </a:txBody>
                  <a:tcPr/>
                </a:tc>
                <a:tc>
                  <a:txBody>
                    <a:bodyPr/>
                    <a:lstStyle/>
                    <a:p>
                      <a:pPr algn="ctr"/>
                      <a:r>
                        <a:rPr lang="en-US" b="0" dirty="0">
                          <a:solidFill>
                            <a:srgbClr val="3F2355"/>
                          </a:solidFill>
                        </a:rPr>
                        <a:t>The capital is:</a:t>
                      </a:r>
                    </a:p>
                    <a:p>
                      <a:pPr algn="ctr"/>
                      <a:r>
                        <a:rPr lang="en-US" b="0" dirty="0">
                          <a:solidFill>
                            <a:srgbClr val="3F2355"/>
                          </a:solidFill>
                        </a:rPr>
                        <a:t>__________</a:t>
                      </a:r>
                    </a:p>
                  </a:txBody>
                  <a:tcPr/>
                </a:tc>
                <a:extLst>
                  <a:ext uri="{0D108BD9-81ED-4DB2-BD59-A6C34878D82A}">
                    <a16:rowId xmlns:a16="http://schemas.microsoft.com/office/drawing/2014/main" xmlns="" val="10001"/>
                  </a:ext>
                </a:extLst>
              </a:tr>
            </a:tbl>
          </a:graphicData>
        </a:graphic>
      </p:graphicFrame>
      <p:pic>
        <p:nvPicPr>
          <p:cNvPr id="12" name="Picture 11"/>
          <p:cNvPicPr>
            <a:picLocks noChangeAspect="1"/>
          </p:cNvPicPr>
          <p:nvPr/>
        </p:nvPicPr>
        <p:blipFill>
          <a:blip r:embed="rId4"/>
          <a:stretch>
            <a:fillRect/>
          </a:stretch>
        </p:blipFill>
        <p:spPr>
          <a:xfrm>
            <a:off x="9194633" y="5697795"/>
            <a:ext cx="1384300" cy="830580"/>
          </a:xfrm>
          <a:prstGeom prst="rect">
            <a:avLst/>
          </a:prstGeom>
        </p:spPr>
      </p:pic>
      <p:pic>
        <p:nvPicPr>
          <p:cNvPr id="15" name="Picture 14"/>
          <p:cNvPicPr>
            <a:picLocks noChangeAspect="1"/>
          </p:cNvPicPr>
          <p:nvPr/>
        </p:nvPicPr>
        <p:blipFill>
          <a:blip r:embed="rId5"/>
          <a:stretch>
            <a:fillRect/>
          </a:stretch>
        </p:blipFill>
        <p:spPr>
          <a:xfrm>
            <a:off x="10211817" y="4599901"/>
            <a:ext cx="1371375" cy="822825"/>
          </a:xfrm>
          <a:prstGeom prst="rect">
            <a:avLst/>
          </a:prstGeom>
        </p:spPr>
      </p:pic>
      <p:pic>
        <p:nvPicPr>
          <p:cNvPr id="16" name="Picture 15"/>
          <p:cNvPicPr>
            <a:picLocks noChangeAspect="1"/>
          </p:cNvPicPr>
          <p:nvPr/>
        </p:nvPicPr>
        <p:blipFill>
          <a:blip r:embed="rId6"/>
          <a:stretch>
            <a:fillRect/>
          </a:stretch>
        </p:blipFill>
        <p:spPr>
          <a:xfrm>
            <a:off x="7755532" y="4599901"/>
            <a:ext cx="1439101" cy="863460"/>
          </a:xfrm>
          <a:prstGeom prst="rect">
            <a:avLst/>
          </a:prstGeom>
        </p:spPr>
      </p:pic>
      <p:pic>
        <p:nvPicPr>
          <p:cNvPr id="17" name="Picture 16"/>
          <p:cNvPicPr>
            <a:picLocks noChangeAspect="1"/>
          </p:cNvPicPr>
          <p:nvPr/>
        </p:nvPicPr>
        <p:blipFill>
          <a:blip r:embed="rId7"/>
          <a:stretch>
            <a:fillRect/>
          </a:stretch>
        </p:blipFill>
        <p:spPr>
          <a:xfrm>
            <a:off x="6371230" y="5751148"/>
            <a:ext cx="1384302" cy="692151"/>
          </a:xfrm>
          <a:prstGeom prst="rect">
            <a:avLst/>
          </a:prstGeom>
        </p:spPr>
      </p:pic>
      <p:pic>
        <p:nvPicPr>
          <p:cNvPr id="19" name="Picture 18"/>
          <p:cNvPicPr>
            <a:picLocks noChangeAspect="1"/>
          </p:cNvPicPr>
          <p:nvPr/>
        </p:nvPicPr>
        <p:blipFill>
          <a:blip r:embed="rId8"/>
          <a:stretch>
            <a:fillRect/>
          </a:stretch>
        </p:blipFill>
        <p:spPr>
          <a:xfrm>
            <a:off x="5092698" y="4620219"/>
            <a:ext cx="1645650" cy="822825"/>
          </a:xfrm>
          <a:prstGeom prst="rect">
            <a:avLst/>
          </a:prstGeom>
        </p:spPr>
      </p:pic>
    </p:spTree>
    <p:extLst>
      <p:ext uri="{BB962C8B-B14F-4D97-AF65-F5344CB8AC3E}">
        <p14:creationId xmlns:p14="http://schemas.microsoft.com/office/powerpoint/2010/main" val="1679659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03200"/>
            <a:ext cx="6089488" cy="584775"/>
          </a:xfrm>
          <a:prstGeom prst="rect">
            <a:avLst/>
          </a:prstGeom>
          <a:noFill/>
        </p:spPr>
        <p:txBody>
          <a:bodyPr wrap="none" rtlCol="0">
            <a:spAutoFit/>
          </a:bodyPr>
          <a:lstStyle/>
          <a:p>
            <a:r>
              <a:rPr lang="en-US" sz="3200" b="1" u="sng" dirty="0">
                <a:solidFill>
                  <a:srgbClr val="3F2355"/>
                </a:solidFill>
              </a:rPr>
              <a:t>The UK and </a:t>
            </a:r>
            <a:r>
              <a:rPr lang="en-US" sz="3200" b="1" u="sng">
                <a:solidFill>
                  <a:srgbClr val="3F2355"/>
                </a:solidFill>
              </a:rPr>
              <a:t>the Republic of Ireland</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18" t="14314" r="6266" b="2941"/>
          <a:stretch/>
        </p:blipFill>
        <p:spPr>
          <a:xfrm>
            <a:off x="304800" y="971074"/>
            <a:ext cx="3481339" cy="4246026"/>
          </a:xfrm>
          <a:prstGeom prst="rect">
            <a:avLst/>
          </a:prstGeom>
        </p:spPr>
      </p:pic>
      <p:sp>
        <p:nvSpPr>
          <p:cNvPr id="9" name="TextBox 8"/>
          <p:cNvSpPr txBox="1"/>
          <p:nvPr/>
        </p:nvSpPr>
        <p:spPr>
          <a:xfrm>
            <a:off x="3786139" y="970329"/>
            <a:ext cx="8405861" cy="5355312"/>
          </a:xfrm>
          <a:prstGeom prst="rect">
            <a:avLst/>
          </a:prstGeom>
          <a:noFill/>
        </p:spPr>
        <p:txBody>
          <a:bodyPr wrap="square" rtlCol="0">
            <a:spAutoFit/>
          </a:bodyPr>
          <a:lstStyle/>
          <a:p>
            <a:pPr marL="342900" indent="-342900">
              <a:buFont typeface="+mj-lt"/>
              <a:buAutoNum type="arabicPeriod"/>
            </a:pPr>
            <a:r>
              <a:rPr lang="en-US" dirty="0">
                <a:solidFill>
                  <a:srgbClr val="3F2355"/>
                </a:solidFill>
              </a:rPr>
              <a:t>Label the countries on the map:</a:t>
            </a:r>
          </a:p>
          <a:p>
            <a:pPr marL="342900" indent="-342900">
              <a:buFont typeface="+mj-lt"/>
              <a:buAutoNum type="arabicPeriod"/>
            </a:pPr>
            <a:endParaRPr lang="en-US" dirty="0">
              <a:solidFill>
                <a:srgbClr val="3F2355"/>
              </a:solidFill>
            </a:endParaRPr>
          </a:p>
          <a:p>
            <a:pPr marL="342900" indent="-342900">
              <a:buFont typeface="+mj-lt"/>
              <a:buAutoNum type="arabicPeriod"/>
            </a:pPr>
            <a:r>
              <a:rPr lang="en-US" dirty="0">
                <a:solidFill>
                  <a:srgbClr val="3F2355"/>
                </a:solidFill>
              </a:rPr>
              <a:t> </a:t>
            </a: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r>
              <a:rPr lang="en-US" dirty="0">
                <a:solidFill>
                  <a:srgbClr val="3F2355"/>
                </a:solidFill>
              </a:rPr>
              <a:t>Write the name of the country next to </a:t>
            </a:r>
            <a:r>
              <a:rPr lang="en-US" dirty="0" smtClean="0">
                <a:solidFill>
                  <a:srgbClr val="3F2355"/>
                </a:solidFill>
              </a:rPr>
              <a:t>its </a:t>
            </a:r>
            <a:r>
              <a:rPr lang="en-US" dirty="0">
                <a:solidFill>
                  <a:srgbClr val="3F2355"/>
                </a:solidFill>
              </a:rPr>
              <a:t>flag</a:t>
            </a: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endParaRPr lang="en-US" dirty="0">
              <a:solidFill>
                <a:srgbClr val="3F2355"/>
              </a:solidFill>
            </a:endParaRPr>
          </a:p>
          <a:p>
            <a:pPr marL="342900" indent="-342900">
              <a:buFont typeface="+mj-lt"/>
              <a:buAutoNum type="arabicPeriod"/>
            </a:pPr>
            <a:r>
              <a:rPr lang="en-US" dirty="0">
                <a:solidFill>
                  <a:srgbClr val="3F2355"/>
                </a:solidFill>
              </a:rPr>
              <a:t>Write an interesting fact about each country: </a:t>
            </a:r>
          </a:p>
          <a:p>
            <a:pPr marL="800100" lvl="1" indent="-342900">
              <a:buFont typeface="+mj-lt"/>
              <a:buAutoNum type="arabicPeriod"/>
            </a:pPr>
            <a:r>
              <a:rPr lang="en-US" dirty="0">
                <a:solidFill>
                  <a:srgbClr val="3F2355"/>
                </a:solidFill>
              </a:rPr>
              <a:t>England: </a:t>
            </a:r>
          </a:p>
          <a:p>
            <a:pPr marL="800100" lvl="1" indent="-342900">
              <a:buFont typeface="+mj-lt"/>
              <a:buAutoNum type="arabicPeriod"/>
            </a:pPr>
            <a:r>
              <a:rPr lang="en-US" dirty="0">
                <a:solidFill>
                  <a:srgbClr val="3F2355"/>
                </a:solidFill>
              </a:rPr>
              <a:t>Scotland:</a:t>
            </a:r>
          </a:p>
          <a:p>
            <a:pPr marL="800100" lvl="1" indent="-342900">
              <a:buFont typeface="+mj-lt"/>
              <a:buAutoNum type="arabicPeriod"/>
            </a:pPr>
            <a:r>
              <a:rPr lang="en-US" dirty="0">
                <a:solidFill>
                  <a:srgbClr val="3F2355"/>
                </a:solidFill>
              </a:rPr>
              <a:t>Wales:</a:t>
            </a:r>
          </a:p>
          <a:p>
            <a:pPr marL="800100" lvl="1" indent="-342900">
              <a:buFont typeface="+mj-lt"/>
              <a:buAutoNum type="arabicPeriod"/>
            </a:pPr>
            <a:r>
              <a:rPr lang="en-US" dirty="0">
                <a:solidFill>
                  <a:srgbClr val="3F2355"/>
                </a:solidFill>
              </a:rPr>
              <a:t>Northern Ireland:</a:t>
            </a:r>
          </a:p>
          <a:p>
            <a:pPr marL="800100" lvl="1" indent="-342900">
              <a:buFont typeface="+mj-lt"/>
              <a:buAutoNum type="arabicPeriod"/>
            </a:pPr>
            <a:r>
              <a:rPr lang="en-US" dirty="0">
                <a:solidFill>
                  <a:srgbClr val="3F2355"/>
                </a:solidFill>
              </a:rPr>
              <a:t>Republic of Ireland:</a:t>
            </a:r>
          </a:p>
        </p:txBody>
      </p:sp>
      <p:graphicFrame>
        <p:nvGraphicFramePr>
          <p:cNvPr id="11" name="Table 10"/>
          <p:cNvGraphicFramePr>
            <a:graphicFrameLocks noGrp="1"/>
          </p:cNvGraphicFramePr>
          <p:nvPr/>
        </p:nvGraphicFramePr>
        <p:xfrm>
          <a:off x="4140200" y="1447818"/>
          <a:ext cx="7721600" cy="1280160"/>
        </p:xfrm>
        <a:graphic>
          <a:graphicData uri="http://schemas.openxmlformats.org/drawingml/2006/table">
            <a:tbl>
              <a:tblPr firstRow="1" bandRow="1">
                <a:tableStyleId>{5940675A-B579-460E-94D1-54222C63F5DA}</a:tableStyleId>
              </a:tblPr>
              <a:tblGrid>
                <a:gridCol w="1544320">
                  <a:extLst>
                    <a:ext uri="{9D8B030D-6E8A-4147-A177-3AD203B41FA5}">
                      <a16:colId xmlns:a16="http://schemas.microsoft.com/office/drawing/2014/main" xmlns="" val="20000"/>
                    </a:ext>
                  </a:extLst>
                </a:gridCol>
                <a:gridCol w="1544320">
                  <a:extLst>
                    <a:ext uri="{9D8B030D-6E8A-4147-A177-3AD203B41FA5}">
                      <a16:colId xmlns:a16="http://schemas.microsoft.com/office/drawing/2014/main" xmlns="" val="20001"/>
                    </a:ext>
                  </a:extLst>
                </a:gridCol>
                <a:gridCol w="1544320">
                  <a:extLst>
                    <a:ext uri="{9D8B030D-6E8A-4147-A177-3AD203B41FA5}">
                      <a16:colId xmlns:a16="http://schemas.microsoft.com/office/drawing/2014/main" xmlns="" val="20002"/>
                    </a:ext>
                  </a:extLst>
                </a:gridCol>
                <a:gridCol w="1544320">
                  <a:extLst>
                    <a:ext uri="{9D8B030D-6E8A-4147-A177-3AD203B41FA5}">
                      <a16:colId xmlns:a16="http://schemas.microsoft.com/office/drawing/2014/main" xmlns="" val="20003"/>
                    </a:ext>
                  </a:extLst>
                </a:gridCol>
                <a:gridCol w="1544320">
                  <a:extLst>
                    <a:ext uri="{9D8B030D-6E8A-4147-A177-3AD203B41FA5}">
                      <a16:colId xmlns:a16="http://schemas.microsoft.com/office/drawing/2014/main" xmlns="" val="20004"/>
                    </a:ext>
                  </a:extLst>
                </a:gridCol>
              </a:tblGrid>
              <a:tr h="547820">
                <a:tc>
                  <a:txBody>
                    <a:bodyPr/>
                    <a:lstStyle/>
                    <a:p>
                      <a:pPr algn="ctr"/>
                      <a:r>
                        <a:rPr lang="en-US" b="1" dirty="0">
                          <a:solidFill>
                            <a:srgbClr val="3F2355"/>
                          </a:solidFill>
                        </a:rPr>
                        <a:t>England</a:t>
                      </a:r>
                    </a:p>
                  </a:txBody>
                  <a:tcPr/>
                </a:tc>
                <a:tc>
                  <a:txBody>
                    <a:bodyPr/>
                    <a:lstStyle/>
                    <a:p>
                      <a:pPr algn="ctr"/>
                      <a:r>
                        <a:rPr lang="en-US" b="1" dirty="0">
                          <a:solidFill>
                            <a:srgbClr val="3F2355"/>
                          </a:solidFill>
                        </a:rPr>
                        <a:t>Scotland</a:t>
                      </a:r>
                    </a:p>
                  </a:txBody>
                  <a:tcPr/>
                </a:tc>
                <a:tc>
                  <a:txBody>
                    <a:bodyPr/>
                    <a:lstStyle/>
                    <a:p>
                      <a:pPr algn="ctr"/>
                      <a:r>
                        <a:rPr lang="en-US" b="1" dirty="0">
                          <a:solidFill>
                            <a:srgbClr val="3F2355"/>
                          </a:solidFill>
                        </a:rPr>
                        <a:t>Wales</a:t>
                      </a:r>
                    </a:p>
                  </a:txBody>
                  <a:tcPr/>
                </a:tc>
                <a:tc>
                  <a:txBody>
                    <a:bodyPr/>
                    <a:lstStyle/>
                    <a:p>
                      <a:pPr algn="ctr"/>
                      <a:r>
                        <a:rPr lang="en-US" b="1" dirty="0">
                          <a:solidFill>
                            <a:srgbClr val="3F2355"/>
                          </a:solidFill>
                        </a:rPr>
                        <a:t>Northern Ireland</a:t>
                      </a:r>
                    </a:p>
                  </a:txBody>
                  <a:tcPr/>
                </a:tc>
                <a:tc>
                  <a:txBody>
                    <a:bodyPr/>
                    <a:lstStyle/>
                    <a:p>
                      <a:pPr algn="ctr"/>
                      <a:r>
                        <a:rPr lang="en-US" b="1" dirty="0">
                          <a:solidFill>
                            <a:srgbClr val="3F2355"/>
                          </a:solidFill>
                        </a:rPr>
                        <a:t>Republic of Ireland</a:t>
                      </a:r>
                    </a:p>
                  </a:txBody>
                  <a:tcPr/>
                </a:tc>
                <a:extLst>
                  <a:ext uri="{0D108BD9-81ED-4DB2-BD59-A6C34878D82A}">
                    <a16:rowId xmlns:a16="http://schemas.microsoft.com/office/drawing/2014/main" xmlns="" val="10000"/>
                  </a:ext>
                </a:extLst>
              </a:tr>
              <a:tr h="547820">
                <a:tc>
                  <a:txBody>
                    <a:bodyPr/>
                    <a:lstStyle/>
                    <a:p>
                      <a:pPr algn="ctr"/>
                      <a:r>
                        <a:rPr lang="en-US" b="0" dirty="0">
                          <a:solidFill>
                            <a:srgbClr val="3F2355"/>
                          </a:solidFill>
                        </a:rPr>
                        <a:t>The capital is: </a:t>
                      </a:r>
                    </a:p>
                    <a:p>
                      <a:pPr algn="ctr"/>
                      <a:r>
                        <a:rPr lang="en-US" b="0" dirty="0">
                          <a:solidFill>
                            <a:srgbClr val="3F2355"/>
                          </a:solidFill>
                        </a:rPr>
                        <a:t>__________</a:t>
                      </a:r>
                    </a:p>
                  </a:txBody>
                  <a:tcPr/>
                </a:tc>
                <a:tc>
                  <a:txBody>
                    <a:bodyPr/>
                    <a:lstStyle/>
                    <a:p>
                      <a:pPr algn="ctr"/>
                      <a:r>
                        <a:rPr lang="en-US" b="0" dirty="0">
                          <a:solidFill>
                            <a:srgbClr val="3F2355"/>
                          </a:solidFill>
                        </a:rPr>
                        <a:t>The capital is:</a:t>
                      </a:r>
                      <a:r>
                        <a:rPr lang="en-US" b="0" baseline="0" dirty="0">
                          <a:solidFill>
                            <a:srgbClr val="3F2355"/>
                          </a:solidFill>
                        </a:rPr>
                        <a:t> </a:t>
                      </a:r>
                    </a:p>
                    <a:p>
                      <a:pPr algn="ctr"/>
                      <a:r>
                        <a:rPr lang="en-US" b="0" dirty="0">
                          <a:solidFill>
                            <a:srgbClr val="3F2355"/>
                          </a:solidFill>
                        </a:rPr>
                        <a:t>__________</a:t>
                      </a:r>
                    </a:p>
                  </a:txBody>
                  <a:tcPr/>
                </a:tc>
                <a:tc>
                  <a:txBody>
                    <a:bodyPr/>
                    <a:lstStyle/>
                    <a:p>
                      <a:pPr algn="ctr"/>
                      <a:r>
                        <a:rPr lang="en-US" b="0" dirty="0">
                          <a:solidFill>
                            <a:srgbClr val="3F2355"/>
                          </a:solidFill>
                        </a:rPr>
                        <a:t>The capital is: </a:t>
                      </a:r>
                    </a:p>
                    <a:p>
                      <a:pPr algn="ctr"/>
                      <a:r>
                        <a:rPr lang="en-US" b="0" dirty="0">
                          <a:solidFill>
                            <a:srgbClr val="3F2355"/>
                          </a:solidFill>
                        </a:rPr>
                        <a:t>__________</a:t>
                      </a:r>
                    </a:p>
                  </a:txBody>
                  <a:tcPr/>
                </a:tc>
                <a:tc>
                  <a:txBody>
                    <a:bodyPr/>
                    <a:lstStyle/>
                    <a:p>
                      <a:pPr algn="ctr"/>
                      <a:r>
                        <a:rPr lang="en-US" b="0" dirty="0">
                          <a:solidFill>
                            <a:srgbClr val="3F2355"/>
                          </a:solidFill>
                        </a:rPr>
                        <a:t>The capital is: </a:t>
                      </a:r>
                    </a:p>
                    <a:p>
                      <a:pPr algn="ctr"/>
                      <a:r>
                        <a:rPr lang="en-US" b="0" dirty="0">
                          <a:solidFill>
                            <a:srgbClr val="3F2355"/>
                          </a:solidFill>
                        </a:rPr>
                        <a:t>__________</a:t>
                      </a:r>
                    </a:p>
                  </a:txBody>
                  <a:tcPr/>
                </a:tc>
                <a:tc>
                  <a:txBody>
                    <a:bodyPr/>
                    <a:lstStyle/>
                    <a:p>
                      <a:pPr algn="ctr"/>
                      <a:r>
                        <a:rPr lang="en-US" b="0" dirty="0">
                          <a:solidFill>
                            <a:srgbClr val="3F2355"/>
                          </a:solidFill>
                        </a:rPr>
                        <a:t>The capital is:</a:t>
                      </a:r>
                    </a:p>
                    <a:p>
                      <a:pPr algn="ctr"/>
                      <a:r>
                        <a:rPr lang="en-US" b="0" dirty="0">
                          <a:solidFill>
                            <a:srgbClr val="3F2355"/>
                          </a:solidFill>
                        </a:rPr>
                        <a:t>__________</a:t>
                      </a:r>
                    </a:p>
                  </a:txBody>
                  <a:tcPr/>
                </a:tc>
                <a:extLst>
                  <a:ext uri="{0D108BD9-81ED-4DB2-BD59-A6C34878D82A}">
                    <a16:rowId xmlns:a16="http://schemas.microsoft.com/office/drawing/2014/main" xmlns="" val="10001"/>
                  </a:ext>
                </a:extLst>
              </a:tr>
            </a:tbl>
          </a:graphicData>
        </a:graphic>
      </p:graphicFrame>
      <p:pic>
        <p:nvPicPr>
          <p:cNvPr id="12" name="Picture 11"/>
          <p:cNvPicPr>
            <a:picLocks noChangeAspect="1"/>
          </p:cNvPicPr>
          <p:nvPr/>
        </p:nvPicPr>
        <p:blipFill>
          <a:blip r:embed="rId4"/>
          <a:stretch>
            <a:fillRect/>
          </a:stretch>
        </p:blipFill>
        <p:spPr>
          <a:xfrm>
            <a:off x="6908859" y="3903608"/>
            <a:ext cx="787342" cy="472405"/>
          </a:xfrm>
          <a:prstGeom prst="rect">
            <a:avLst/>
          </a:prstGeom>
        </p:spPr>
      </p:pic>
      <p:pic>
        <p:nvPicPr>
          <p:cNvPr id="15" name="Picture 14"/>
          <p:cNvPicPr>
            <a:picLocks noChangeAspect="1"/>
          </p:cNvPicPr>
          <p:nvPr/>
        </p:nvPicPr>
        <p:blipFill>
          <a:blip r:embed="rId5"/>
          <a:stretch>
            <a:fillRect/>
          </a:stretch>
        </p:blipFill>
        <p:spPr>
          <a:xfrm>
            <a:off x="6908859" y="3323914"/>
            <a:ext cx="787342" cy="472405"/>
          </a:xfrm>
          <a:prstGeom prst="rect">
            <a:avLst/>
          </a:prstGeom>
        </p:spPr>
      </p:pic>
      <p:pic>
        <p:nvPicPr>
          <p:cNvPr id="16" name="Picture 15"/>
          <p:cNvPicPr>
            <a:picLocks noChangeAspect="1"/>
          </p:cNvPicPr>
          <p:nvPr/>
        </p:nvPicPr>
        <p:blipFill>
          <a:blip r:embed="rId6"/>
          <a:stretch>
            <a:fillRect/>
          </a:stretch>
        </p:blipFill>
        <p:spPr>
          <a:xfrm>
            <a:off x="4090584" y="3794770"/>
            <a:ext cx="719551" cy="431730"/>
          </a:xfrm>
          <a:prstGeom prst="rect">
            <a:avLst/>
          </a:prstGeom>
        </p:spPr>
      </p:pic>
      <p:pic>
        <p:nvPicPr>
          <p:cNvPr id="17" name="Picture 16"/>
          <p:cNvPicPr>
            <a:picLocks noChangeAspect="1"/>
          </p:cNvPicPr>
          <p:nvPr/>
        </p:nvPicPr>
        <p:blipFill>
          <a:blip r:embed="rId7"/>
          <a:stretch>
            <a:fillRect/>
          </a:stretch>
        </p:blipFill>
        <p:spPr>
          <a:xfrm>
            <a:off x="9321800" y="3370520"/>
            <a:ext cx="746135" cy="373068"/>
          </a:xfrm>
          <a:prstGeom prst="rect">
            <a:avLst/>
          </a:prstGeom>
        </p:spPr>
      </p:pic>
      <p:pic>
        <p:nvPicPr>
          <p:cNvPr id="19" name="Picture 18"/>
          <p:cNvPicPr>
            <a:picLocks noChangeAspect="1"/>
          </p:cNvPicPr>
          <p:nvPr/>
        </p:nvPicPr>
        <p:blipFill>
          <a:blip r:embed="rId8"/>
          <a:stretch>
            <a:fillRect/>
          </a:stretch>
        </p:blipFill>
        <p:spPr>
          <a:xfrm>
            <a:off x="4090584" y="3317696"/>
            <a:ext cx="767162" cy="383581"/>
          </a:xfrm>
          <a:prstGeom prst="rect">
            <a:avLst/>
          </a:prstGeom>
        </p:spPr>
      </p:pic>
    </p:spTree>
    <p:extLst>
      <p:ext uri="{BB962C8B-B14F-4D97-AF65-F5344CB8AC3E}">
        <p14:creationId xmlns:p14="http://schemas.microsoft.com/office/powerpoint/2010/main" val="1372955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018" t="14314" r="6266" b="2941"/>
          <a:stretch/>
        </p:blipFill>
        <p:spPr>
          <a:xfrm>
            <a:off x="304800" y="1168975"/>
            <a:ext cx="4394200" cy="5359400"/>
          </a:xfrm>
          <a:prstGeom prst="rect">
            <a:avLst/>
          </a:prstGeom>
        </p:spPr>
      </p:pic>
      <p:sp>
        <p:nvSpPr>
          <p:cNvPr id="4" name="Rectangle 3"/>
          <p:cNvSpPr/>
          <p:nvPr/>
        </p:nvSpPr>
        <p:spPr>
          <a:xfrm>
            <a:off x="1765300" y="2438400"/>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3F2355"/>
                </a:solidFill>
              </a:rPr>
              <a:t>Scotland</a:t>
            </a:r>
          </a:p>
        </p:txBody>
      </p:sp>
      <p:sp>
        <p:nvSpPr>
          <p:cNvPr id="5" name="Rectangle 4"/>
          <p:cNvSpPr/>
          <p:nvPr/>
        </p:nvSpPr>
        <p:spPr>
          <a:xfrm>
            <a:off x="3175000" y="5264868"/>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2355"/>
                </a:solidFill>
              </a:rPr>
              <a:t>England</a:t>
            </a:r>
          </a:p>
        </p:txBody>
      </p:sp>
      <p:sp>
        <p:nvSpPr>
          <p:cNvPr id="6" name="Rectangle 5"/>
          <p:cNvSpPr/>
          <p:nvPr/>
        </p:nvSpPr>
        <p:spPr>
          <a:xfrm>
            <a:off x="1993900" y="4693368"/>
            <a:ext cx="1409700" cy="381000"/>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2355"/>
                </a:solidFill>
              </a:rPr>
              <a:t>Wales</a:t>
            </a:r>
          </a:p>
        </p:txBody>
      </p:sp>
      <p:sp>
        <p:nvSpPr>
          <p:cNvPr id="7" name="Rectangle 6"/>
          <p:cNvSpPr/>
          <p:nvPr/>
        </p:nvSpPr>
        <p:spPr>
          <a:xfrm>
            <a:off x="781050" y="3429000"/>
            <a:ext cx="1409700" cy="610175"/>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2355"/>
                </a:solidFill>
              </a:rPr>
              <a:t>Northern Ireland</a:t>
            </a:r>
          </a:p>
        </p:txBody>
      </p:sp>
      <p:sp>
        <p:nvSpPr>
          <p:cNvPr id="8" name="Rectangle 7"/>
          <p:cNvSpPr/>
          <p:nvPr/>
        </p:nvSpPr>
        <p:spPr>
          <a:xfrm>
            <a:off x="355600" y="4191000"/>
            <a:ext cx="1409700" cy="610175"/>
          </a:xfrm>
          <a:prstGeom prst="rect">
            <a:avLst/>
          </a:prstGeom>
          <a:solidFill>
            <a:schemeClr val="tx1"/>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F2355"/>
                </a:solidFill>
              </a:rPr>
              <a:t>Republic of Ireland</a:t>
            </a:r>
          </a:p>
        </p:txBody>
      </p:sp>
      <p:graphicFrame>
        <p:nvGraphicFramePr>
          <p:cNvPr id="9" name="Table 8"/>
          <p:cNvGraphicFramePr>
            <a:graphicFrameLocks noGrp="1"/>
          </p:cNvGraphicFramePr>
          <p:nvPr/>
        </p:nvGraphicFramePr>
        <p:xfrm>
          <a:off x="4978400" y="2143760"/>
          <a:ext cx="6897655" cy="1554480"/>
        </p:xfrm>
        <a:graphic>
          <a:graphicData uri="http://schemas.openxmlformats.org/drawingml/2006/table">
            <a:tbl>
              <a:tblPr firstRow="1" bandRow="1">
                <a:tableStyleId>{5940675A-B579-460E-94D1-54222C63F5DA}</a:tableStyleId>
              </a:tblPr>
              <a:tblGrid>
                <a:gridCol w="1379531">
                  <a:extLst>
                    <a:ext uri="{9D8B030D-6E8A-4147-A177-3AD203B41FA5}">
                      <a16:colId xmlns:a16="http://schemas.microsoft.com/office/drawing/2014/main" xmlns="" val="20000"/>
                    </a:ext>
                  </a:extLst>
                </a:gridCol>
                <a:gridCol w="1379531">
                  <a:extLst>
                    <a:ext uri="{9D8B030D-6E8A-4147-A177-3AD203B41FA5}">
                      <a16:colId xmlns:a16="http://schemas.microsoft.com/office/drawing/2014/main" xmlns="" val="20001"/>
                    </a:ext>
                  </a:extLst>
                </a:gridCol>
                <a:gridCol w="1379531">
                  <a:extLst>
                    <a:ext uri="{9D8B030D-6E8A-4147-A177-3AD203B41FA5}">
                      <a16:colId xmlns:a16="http://schemas.microsoft.com/office/drawing/2014/main" xmlns="" val="20002"/>
                    </a:ext>
                  </a:extLst>
                </a:gridCol>
                <a:gridCol w="1379531">
                  <a:extLst>
                    <a:ext uri="{9D8B030D-6E8A-4147-A177-3AD203B41FA5}">
                      <a16:colId xmlns:a16="http://schemas.microsoft.com/office/drawing/2014/main" xmlns="" val="20003"/>
                    </a:ext>
                  </a:extLst>
                </a:gridCol>
                <a:gridCol w="1379531">
                  <a:extLst>
                    <a:ext uri="{9D8B030D-6E8A-4147-A177-3AD203B41FA5}">
                      <a16:colId xmlns:a16="http://schemas.microsoft.com/office/drawing/2014/main" xmlns="" val="20004"/>
                    </a:ext>
                  </a:extLst>
                </a:gridCol>
              </a:tblGrid>
              <a:tr h="547820">
                <a:tc>
                  <a:txBody>
                    <a:bodyPr/>
                    <a:lstStyle/>
                    <a:p>
                      <a:pPr algn="ctr"/>
                      <a:r>
                        <a:rPr lang="en-US" b="1" dirty="0">
                          <a:solidFill>
                            <a:srgbClr val="3F2355"/>
                          </a:solidFill>
                        </a:rPr>
                        <a:t>England</a:t>
                      </a:r>
                    </a:p>
                  </a:txBody>
                  <a:tcPr/>
                </a:tc>
                <a:tc>
                  <a:txBody>
                    <a:bodyPr/>
                    <a:lstStyle/>
                    <a:p>
                      <a:pPr algn="ctr"/>
                      <a:r>
                        <a:rPr lang="en-US" b="1" dirty="0">
                          <a:solidFill>
                            <a:srgbClr val="3F2355"/>
                          </a:solidFill>
                        </a:rPr>
                        <a:t>Scotland</a:t>
                      </a:r>
                    </a:p>
                  </a:txBody>
                  <a:tcPr/>
                </a:tc>
                <a:tc>
                  <a:txBody>
                    <a:bodyPr/>
                    <a:lstStyle/>
                    <a:p>
                      <a:pPr algn="ctr"/>
                      <a:r>
                        <a:rPr lang="en-US" b="1" dirty="0">
                          <a:solidFill>
                            <a:srgbClr val="3F2355"/>
                          </a:solidFill>
                        </a:rPr>
                        <a:t>Wales</a:t>
                      </a:r>
                    </a:p>
                  </a:txBody>
                  <a:tcPr/>
                </a:tc>
                <a:tc>
                  <a:txBody>
                    <a:bodyPr/>
                    <a:lstStyle/>
                    <a:p>
                      <a:pPr algn="ctr"/>
                      <a:r>
                        <a:rPr lang="en-US" b="1" dirty="0">
                          <a:solidFill>
                            <a:srgbClr val="3F2355"/>
                          </a:solidFill>
                        </a:rPr>
                        <a:t>Northern Ireland</a:t>
                      </a:r>
                    </a:p>
                  </a:txBody>
                  <a:tcPr/>
                </a:tc>
                <a:tc>
                  <a:txBody>
                    <a:bodyPr/>
                    <a:lstStyle/>
                    <a:p>
                      <a:pPr algn="ctr"/>
                      <a:r>
                        <a:rPr lang="en-US" b="1" dirty="0">
                          <a:solidFill>
                            <a:srgbClr val="3F2355"/>
                          </a:solidFill>
                        </a:rPr>
                        <a:t>Republic of Ireland</a:t>
                      </a:r>
                    </a:p>
                  </a:txBody>
                  <a:tcPr/>
                </a:tc>
                <a:extLst>
                  <a:ext uri="{0D108BD9-81ED-4DB2-BD59-A6C34878D82A}">
                    <a16:rowId xmlns:a16="http://schemas.microsoft.com/office/drawing/2014/main" xmlns="" val="10000"/>
                  </a:ext>
                </a:extLst>
              </a:tr>
              <a:tr h="547820">
                <a:tc>
                  <a:txBody>
                    <a:bodyPr/>
                    <a:lstStyle/>
                    <a:p>
                      <a:pPr algn="ctr"/>
                      <a:r>
                        <a:rPr lang="en-US" b="0" dirty="0">
                          <a:solidFill>
                            <a:srgbClr val="3F2355"/>
                          </a:solidFill>
                        </a:rPr>
                        <a:t>The capital is: </a:t>
                      </a:r>
                    </a:p>
                    <a:p>
                      <a:pPr algn="ctr"/>
                      <a:r>
                        <a:rPr lang="en-US" b="0" dirty="0">
                          <a:solidFill>
                            <a:srgbClr val="3F2355"/>
                          </a:solidFill>
                        </a:rPr>
                        <a:t>London</a:t>
                      </a:r>
                    </a:p>
                  </a:txBody>
                  <a:tcPr/>
                </a:tc>
                <a:tc>
                  <a:txBody>
                    <a:bodyPr/>
                    <a:lstStyle/>
                    <a:p>
                      <a:pPr algn="ctr"/>
                      <a:r>
                        <a:rPr lang="en-US" b="0" dirty="0">
                          <a:solidFill>
                            <a:srgbClr val="3F2355"/>
                          </a:solidFill>
                        </a:rPr>
                        <a:t>The capital is:</a:t>
                      </a:r>
                      <a:r>
                        <a:rPr lang="en-US" b="0" baseline="0" dirty="0">
                          <a:solidFill>
                            <a:srgbClr val="3F2355"/>
                          </a:solidFill>
                        </a:rPr>
                        <a:t> </a:t>
                      </a:r>
                    </a:p>
                    <a:p>
                      <a:pPr algn="ctr"/>
                      <a:r>
                        <a:rPr lang="en-US" b="0" dirty="0">
                          <a:solidFill>
                            <a:srgbClr val="3F2355"/>
                          </a:solidFill>
                        </a:rPr>
                        <a:t>Edinburgh</a:t>
                      </a:r>
                    </a:p>
                  </a:txBody>
                  <a:tcPr/>
                </a:tc>
                <a:tc>
                  <a:txBody>
                    <a:bodyPr/>
                    <a:lstStyle/>
                    <a:p>
                      <a:pPr algn="ctr"/>
                      <a:r>
                        <a:rPr lang="en-US" b="0" dirty="0">
                          <a:solidFill>
                            <a:srgbClr val="3F2355"/>
                          </a:solidFill>
                        </a:rPr>
                        <a:t>The capital is: </a:t>
                      </a:r>
                    </a:p>
                    <a:p>
                      <a:pPr algn="ctr"/>
                      <a:r>
                        <a:rPr lang="en-US" b="0" dirty="0">
                          <a:solidFill>
                            <a:srgbClr val="3F2355"/>
                          </a:solidFill>
                        </a:rPr>
                        <a:t>Cardiff</a:t>
                      </a:r>
                    </a:p>
                  </a:txBody>
                  <a:tcPr/>
                </a:tc>
                <a:tc>
                  <a:txBody>
                    <a:bodyPr/>
                    <a:lstStyle/>
                    <a:p>
                      <a:pPr algn="ctr"/>
                      <a:r>
                        <a:rPr lang="en-US" b="0" dirty="0">
                          <a:solidFill>
                            <a:srgbClr val="3F2355"/>
                          </a:solidFill>
                        </a:rPr>
                        <a:t>The capital is: </a:t>
                      </a:r>
                    </a:p>
                    <a:p>
                      <a:pPr algn="ctr"/>
                      <a:r>
                        <a:rPr lang="en-US" b="0" dirty="0">
                          <a:solidFill>
                            <a:srgbClr val="3F2355"/>
                          </a:solidFill>
                        </a:rPr>
                        <a:t>Belfast</a:t>
                      </a:r>
                    </a:p>
                  </a:txBody>
                  <a:tcPr/>
                </a:tc>
                <a:tc>
                  <a:txBody>
                    <a:bodyPr/>
                    <a:lstStyle/>
                    <a:p>
                      <a:pPr algn="ctr"/>
                      <a:r>
                        <a:rPr lang="en-US" b="0" dirty="0">
                          <a:solidFill>
                            <a:srgbClr val="3F2355"/>
                          </a:solidFill>
                        </a:rPr>
                        <a:t>The capital is:</a:t>
                      </a:r>
                    </a:p>
                    <a:p>
                      <a:pPr algn="ctr"/>
                      <a:r>
                        <a:rPr lang="en-US" b="0" dirty="0">
                          <a:solidFill>
                            <a:srgbClr val="3F2355"/>
                          </a:solidFill>
                        </a:rPr>
                        <a:t>Dublin</a:t>
                      </a:r>
                    </a:p>
                  </a:txBody>
                  <a:tcPr/>
                </a:tc>
                <a:extLst>
                  <a:ext uri="{0D108BD9-81ED-4DB2-BD59-A6C34878D82A}">
                    <a16:rowId xmlns:a16="http://schemas.microsoft.com/office/drawing/2014/main" xmlns="" val="10001"/>
                  </a:ext>
                </a:extLst>
              </a:tr>
            </a:tbl>
          </a:graphicData>
        </a:graphic>
      </p:graphicFrame>
      <p:pic>
        <p:nvPicPr>
          <p:cNvPr id="10" name="Picture 9"/>
          <p:cNvPicPr>
            <a:picLocks noChangeAspect="1"/>
          </p:cNvPicPr>
          <p:nvPr/>
        </p:nvPicPr>
        <p:blipFill>
          <a:blip r:embed="rId5"/>
          <a:stretch>
            <a:fillRect/>
          </a:stretch>
        </p:blipFill>
        <p:spPr>
          <a:xfrm>
            <a:off x="4978400" y="3726768"/>
            <a:ext cx="1384300" cy="830580"/>
          </a:xfrm>
          <a:prstGeom prst="rect">
            <a:avLst/>
          </a:prstGeom>
        </p:spPr>
      </p:pic>
      <p:pic>
        <p:nvPicPr>
          <p:cNvPr id="11" name="Picture 10"/>
          <p:cNvPicPr>
            <a:picLocks noChangeAspect="1"/>
          </p:cNvPicPr>
          <p:nvPr/>
        </p:nvPicPr>
        <p:blipFill>
          <a:blip r:embed="rId6"/>
          <a:stretch>
            <a:fillRect/>
          </a:stretch>
        </p:blipFill>
        <p:spPr>
          <a:xfrm>
            <a:off x="7741539" y="3717994"/>
            <a:ext cx="1371375" cy="822825"/>
          </a:xfrm>
          <a:prstGeom prst="rect">
            <a:avLst/>
          </a:prstGeom>
        </p:spPr>
      </p:pic>
      <p:pic>
        <p:nvPicPr>
          <p:cNvPr id="12" name="Picture 11"/>
          <p:cNvPicPr>
            <a:picLocks noChangeAspect="1"/>
          </p:cNvPicPr>
          <p:nvPr/>
        </p:nvPicPr>
        <p:blipFill>
          <a:blip r:embed="rId7"/>
          <a:stretch>
            <a:fillRect/>
          </a:stretch>
        </p:blipFill>
        <p:spPr>
          <a:xfrm>
            <a:off x="6371231" y="3718008"/>
            <a:ext cx="1384302" cy="830581"/>
          </a:xfrm>
          <a:prstGeom prst="rect">
            <a:avLst/>
          </a:prstGeom>
        </p:spPr>
      </p:pic>
      <p:pic>
        <p:nvPicPr>
          <p:cNvPr id="13" name="Picture 12"/>
          <p:cNvPicPr>
            <a:picLocks noChangeAspect="1"/>
          </p:cNvPicPr>
          <p:nvPr/>
        </p:nvPicPr>
        <p:blipFill>
          <a:blip r:embed="rId8"/>
          <a:stretch>
            <a:fillRect/>
          </a:stretch>
        </p:blipFill>
        <p:spPr>
          <a:xfrm>
            <a:off x="9125841" y="3717994"/>
            <a:ext cx="1384302" cy="803781"/>
          </a:xfrm>
          <a:prstGeom prst="rect">
            <a:avLst/>
          </a:prstGeom>
        </p:spPr>
      </p:pic>
      <p:pic>
        <p:nvPicPr>
          <p:cNvPr id="14" name="Picture 13"/>
          <p:cNvPicPr>
            <a:picLocks noChangeAspect="1"/>
          </p:cNvPicPr>
          <p:nvPr/>
        </p:nvPicPr>
        <p:blipFill>
          <a:blip r:embed="rId9"/>
          <a:stretch>
            <a:fillRect/>
          </a:stretch>
        </p:blipFill>
        <p:spPr>
          <a:xfrm>
            <a:off x="10546350" y="3734523"/>
            <a:ext cx="1351244" cy="787251"/>
          </a:xfrm>
          <a:prstGeom prst="rect">
            <a:avLst/>
          </a:prstGeom>
        </p:spPr>
      </p:pic>
    </p:spTree>
    <p:extLst>
      <p:ext uri="{BB962C8B-B14F-4D97-AF65-F5344CB8AC3E}">
        <p14:creationId xmlns:p14="http://schemas.microsoft.com/office/powerpoint/2010/main" val="26761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4700" y="1784350"/>
            <a:ext cx="8470900" cy="4235450"/>
          </a:xfrm>
          <a:prstGeom prst="rect">
            <a:avLst/>
          </a:prstGeom>
        </p:spPr>
      </p:pic>
      <p:sp>
        <p:nvSpPr>
          <p:cNvPr id="3" name="TextBox 2"/>
          <p:cNvSpPr txBox="1"/>
          <p:nvPr/>
        </p:nvSpPr>
        <p:spPr>
          <a:xfrm>
            <a:off x="203200" y="2133600"/>
            <a:ext cx="3111500" cy="2862322"/>
          </a:xfrm>
          <a:prstGeom prst="rect">
            <a:avLst/>
          </a:prstGeom>
          <a:noFill/>
        </p:spPr>
        <p:txBody>
          <a:bodyPr wrap="square" rtlCol="0">
            <a:spAutoFit/>
          </a:bodyPr>
          <a:lstStyle/>
          <a:p>
            <a:pPr algn="ctr"/>
            <a:r>
              <a:rPr lang="en-US" sz="3600" dirty="0">
                <a:solidFill>
                  <a:srgbClr val="3F2355"/>
                </a:solidFill>
              </a:rPr>
              <a:t>This is the Union Jack.</a:t>
            </a:r>
          </a:p>
          <a:p>
            <a:pPr algn="ctr"/>
            <a:r>
              <a:rPr lang="en-US" sz="3600" dirty="0">
                <a:solidFill>
                  <a:srgbClr val="3F2355"/>
                </a:solidFill>
              </a:rPr>
              <a:t>It is the flag of the United Kingdom.</a:t>
            </a:r>
          </a:p>
        </p:txBody>
      </p:sp>
    </p:spTree>
    <p:extLst>
      <p:ext uri="{BB962C8B-B14F-4D97-AF65-F5344CB8AC3E}">
        <p14:creationId xmlns:p14="http://schemas.microsoft.com/office/powerpoint/2010/main" val="972077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2109" y="3822700"/>
            <a:ext cx="5422900" cy="2711450"/>
          </a:xfrm>
          <a:prstGeom prst="rect">
            <a:avLst/>
          </a:prstGeom>
        </p:spPr>
      </p:pic>
      <p:pic>
        <p:nvPicPr>
          <p:cNvPr id="3" name="Picture 2"/>
          <p:cNvPicPr>
            <a:picLocks noChangeAspect="1"/>
          </p:cNvPicPr>
          <p:nvPr/>
        </p:nvPicPr>
        <p:blipFill>
          <a:blip r:embed="rId4"/>
          <a:stretch>
            <a:fillRect/>
          </a:stretch>
        </p:blipFill>
        <p:spPr>
          <a:xfrm>
            <a:off x="492109" y="1079500"/>
            <a:ext cx="2632092" cy="1669733"/>
          </a:xfrm>
          <a:prstGeom prst="rect">
            <a:avLst/>
          </a:prstGeom>
        </p:spPr>
      </p:pic>
      <p:sp>
        <p:nvSpPr>
          <p:cNvPr id="4" name="TextBox 3"/>
          <p:cNvSpPr txBox="1"/>
          <p:nvPr/>
        </p:nvSpPr>
        <p:spPr>
          <a:xfrm>
            <a:off x="492109" y="2749232"/>
            <a:ext cx="2632092" cy="646331"/>
          </a:xfrm>
          <a:prstGeom prst="rect">
            <a:avLst/>
          </a:prstGeom>
          <a:solidFill>
            <a:schemeClr val="tx1"/>
          </a:solidFill>
        </p:spPr>
        <p:txBody>
          <a:bodyPr wrap="square" rtlCol="0">
            <a:spAutoFit/>
          </a:bodyPr>
          <a:lstStyle/>
          <a:p>
            <a:pPr algn="ctr"/>
            <a:r>
              <a:rPr lang="en-US" dirty="0">
                <a:solidFill>
                  <a:srgbClr val="3F2355"/>
                </a:solidFill>
              </a:rPr>
              <a:t>St George's cross (patron saint of England)</a:t>
            </a:r>
          </a:p>
        </p:txBody>
      </p:sp>
      <p:pic>
        <p:nvPicPr>
          <p:cNvPr id="5" name="Picture 4"/>
          <p:cNvPicPr>
            <a:picLocks noChangeAspect="1"/>
          </p:cNvPicPr>
          <p:nvPr/>
        </p:nvPicPr>
        <p:blipFill>
          <a:blip r:embed="rId5"/>
          <a:stretch>
            <a:fillRect/>
          </a:stretch>
        </p:blipFill>
        <p:spPr>
          <a:xfrm>
            <a:off x="3683000" y="1079500"/>
            <a:ext cx="2717800" cy="1630680"/>
          </a:xfrm>
          <a:prstGeom prst="rect">
            <a:avLst/>
          </a:prstGeom>
        </p:spPr>
      </p:pic>
      <p:sp>
        <p:nvSpPr>
          <p:cNvPr id="6" name="TextBox 5"/>
          <p:cNvSpPr txBox="1"/>
          <p:nvPr/>
        </p:nvSpPr>
        <p:spPr>
          <a:xfrm>
            <a:off x="3683000" y="2710180"/>
            <a:ext cx="2717800" cy="646331"/>
          </a:xfrm>
          <a:prstGeom prst="rect">
            <a:avLst/>
          </a:prstGeom>
          <a:solidFill>
            <a:schemeClr val="tx1"/>
          </a:solidFill>
        </p:spPr>
        <p:txBody>
          <a:bodyPr wrap="square" rtlCol="0">
            <a:spAutoFit/>
          </a:bodyPr>
          <a:lstStyle/>
          <a:p>
            <a:pPr algn="ctr"/>
            <a:r>
              <a:rPr lang="en-US" dirty="0">
                <a:solidFill>
                  <a:srgbClr val="3F2355"/>
                </a:solidFill>
              </a:rPr>
              <a:t>St Patrick’s cross (patron saint of Ireland)</a:t>
            </a:r>
          </a:p>
        </p:txBody>
      </p:sp>
      <p:pic>
        <p:nvPicPr>
          <p:cNvPr id="7" name="Picture 6"/>
          <p:cNvPicPr>
            <a:picLocks noChangeAspect="1"/>
          </p:cNvPicPr>
          <p:nvPr/>
        </p:nvPicPr>
        <p:blipFill>
          <a:blip r:embed="rId6"/>
          <a:stretch>
            <a:fillRect/>
          </a:stretch>
        </p:blipFill>
        <p:spPr>
          <a:xfrm>
            <a:off x="7239000" y="1079500"/>
            <a:ext cx="2782887" cy="1669732"/>
          </a:xfrm>
          <a:prstGeom prst="rect">
            <a:avLst/>
          </a:prstGeom>
        </p:spPr>
      </p:pic>
      <p:sp>
        <p:nvSpPr>
          <p:cNvPr id="8" name="TextBox 7"/>
          <p:cNvSpPr txBox="1"/>
          <p:nvPr/>
        </p:nvSpPr>
        <p:spPr>
          <a:xfrm>
            <a:off x="7238999" y="2749232"/>
            <a:ext cx="2782887" cy="646331"/>
          </a:xfrm>
          <a:prstGeom prst="rect">
            <a:avLst/>
          </a:prstGeom>
          <a:solidFill>
            <a:schemeClr val="tx1"/>
          </a:solidFill>
        </p:spPr>
        <p:txBody>
          <a:bodyPr wrap="square" rtlCol="0">
            <a:spAutoFit/>
          </a:bodyPr>
          <a:lstStyle/>
          <a:p>
            <a:pPr algn="ctr"/>
            <a:r>
              <a:rPr lang="en-US" dirty="0">
                <a:solidFill>
                  <a:srgbClr val="3F2355"/>
                </a:solidFill>
              </a:rPr>
              <a:t>St Andrew’s cross (patron saint of Scotland)</a:t>
            </a:r>
          </a:p>
        </p:txBody>
      </p:sp>
      <p:sp>
        <p:nvSpPr>
          <p:cNvPr id="9" name="TextBox 8"/>
          <p:cNvSpPr txBox="1"/>
          <p:nvPr/>
        </p:nvSpPr>
        <p:spPr>
          <a:xfrm>
            <a:off x="6338886" y="3822700"/>
            <a:ext cx="5207000" cy="2862322"/>
          </a:xfrm>
          <a:prstGeom prst="rect">
            <a:avLst/>
          </a:prstGeom>
          <a:noFill/>
        </p:spPr>
        <p:txBody>
          <a:bodyPr wrap="square" rtlCol="0">
            <a:spAutoFit/>
          </a:bodyPr>
          <a:lstStyle/>
          <a:p>
            <a:pPr algn="ctr"/>
            <a:r>
              <a:rPr lang="en-US" sz="3600" dirty="0">
                <a:solidFill>
                  <a:srgbClr val="3F2355"/>
                </a:solidFill>
              </a:rPr>
              <a:t>What do you notice about the flags of the patron saints of England, Ireland </a:t>
            </a:r>
            <a:r>
              <a:rPr lang="en-US" sz="3600">
                <a:solidFill>
                  <a:srgbClr val="3F2355"/>
                </a:solidFill>
              </a:rPr>
              <a:t>and Scotland, and the Union Jack? </a:t>
            </a:r>
          </a:p>
        </p:txBody>
      </p:sp>
    </p:spTree>
    <p:extLst>
      <p:ext uri="{BB962C8B-B14F-4D97-AF65-F5344CB8AC3E}">
        <p14:creationId xmlns:p14="http://schemas.microsoft.com/office/powerpoint/2010/main" val="48370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us 9"/>
          <p:cNvSpPr/>
          <p:nvPr/>
        </p:nvSpPr>
        <p:spPr>
          <a:xfrm>
            <a:off x="1998655" y="3592434"/>
            <a:ext cx="693745" cy="598566"/>
          </a:xfrm>
          <a:prstGeom prst="mathPlus">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533400" y="4314032"/>
            <a:ext cx="3810000" cy="2286000"/>
          </a:xfrm>
          <a:prstGeom prst="rect">
            <a:avLst/>
          </a:prstGeom>
        </p:spPr>
      </p:pic>
      <p:pic>
        <p:nvPicPr>
          <p:cNvPr id="12" name="Picture 11"/>
          <p:cNvPicPr>
            <a:picLocks noChangeAspect="1"/>
          </p:cNvPicPr>
          <p:nvPr/>
        </p:nvPicPr>
        <p:blipFill>
          <a:blip r:embed="rId4"/>
          <a:stretch>
            <a:fillRect/>
          </a:stretch>
        </p:blipFill>
        <p:spPr>
          <a:xfrm>
            <a:off x="533400" y="1204834"/>
            <a:ext cx="3810000" cy="2286000"/>
          </a:xfrm>
          <a:prstGeom prst="rect">
            <a:avLst/>
          </a:prstGeom>
        </p:spPr>
      </p:pic>
      <p:pic>
        <p:nvPicPr>
          <p:cNvPr id="13" name="Picture 12"/>
          <p:cNvPicPr>
            <a:picLocks noChangeAspect="1"/>
          </p:cNvPicPr>
          <p:nvPr/>
        </p:nvPicPr>
        <p:blipFill>
          <a:blip r:embed="rId5"/>
          <a:stretch>
            <a:fillRect/>
          </a:stretch>
        </p:blipFill>
        <p:spPr>
          <a:xfrm>
            <a:off x="6832600" y="2443917"/>
            <a:ext cx="4826000" cy="2895600"/>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Tree>
    <p:extLst>
      <p:ext uri="{BB962C8B-B14F-4D97-AF65-F5344CB8AC3E}">
        <p14:creationId xmlns:p14="http://schemas.microsoft.com/office/powerpoint/2010/main" val="1982715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6897" y="2068623"/>
            <a:ext cx="9768000" cy="3883791"/>
          </a:xfrm>
        </p:spPr>
        <p:txBody>
          <a:bodyPr>
            <a:noAutofit/>
          </a:bodyPr>
          <a:lstStyle/>
          <a:p>
            <a:pPr algn="l"/>
            <a:r>
              <a:rPr lang="en-GB" sz="2800" b="1" u="sng" dirty="0">
                <a:solidFill>
                  <a:srgbClr val="3F2355"/>
                </a:solidFill>
                <a:latin typeface="Calibri" charset="0"/>
                <a:ea typeface="Calibri" charset="0"/>
                <a:cs typeface="Calibri" charset="0"/>
              </a:rPr>
              <a:t>Title: </a:t>
            </a:r>
            <a:r>
              <a:rPr lang="en-GB" sz="2800" b="1" dirty="0">
                <a:solidFill>
                  <a:srgbClr val="3F2355"/>
                </a:solidFill>
                <a:latin typeface="Calibri" charset="0"/>
                <a:ea typeface="Calibri" charset="0"/>
                <a:cs typeface="Calibri" charset="0"/>
              </a:rPr>
              <a:t> Where We Live</a:t>
            </a:r>
            <a:r>
              <a:rPr lang="en-GB" sz="2800" dirty="0">
                <a:solidFill>
                  <a:srgbClr val="3F2355"/>
                </a:solidFill>
                <a:latin typeface="Calibri" charset="0"/>
                <a:ea typeface="Calibri" charset="0"/>
                <a:cs typeface="Calibri" charset="0"/>
              </a:rPr>
              <a:t/>
            </a:r>
            <a:br>
              <a:rPr lang="en-GB" sz="2800"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
            </a:r>
            <a:br>
              <a:rPr lang="en-GB" sz="2800" dirty="0">
                <a:solidFill>
                  <a:srgbClr val="3F2355"/>
                </a:solidFill>
                <a:latin typeface="Calibri" charset="0"/>
                <a:ea typeface="Calibri" charset="0"/>
                <a:cs typeface="Calibri" charset="0"/>
              </a:rPr>
            </a:br>
            <a:r>
              <a:rPr lang="en-GB" sz="2800" b="1" u="sng" dirty="0">
                <a:solidFill>
                  <a:srgbClr val="3F2355"/>
                </a:solidFill>
                <a:latin typeface="Calibri" charset="0"/>
                <a:ea typeface="Calibri" charset="0"/>
                <a:cs typeface="Calibri" charset="0"/>
              </a:rPr>
              <a:t>Curriculum links: </a:t>
            </a:r>
            <a:r>
              <a:rPr lang="en-GB" sz="2800" u="sng" dirty="0">
                <a:solidFill>
                  <a:srgbClr val="3F2355"/>
                </a:solidFill>
                <a:latin typeface="Calibri" charset="0"/>
                <a:ea typeface="Calibri" charset="0"/>
                <a:cs typeface="Calibri" charset="0"/>
              </a:rPr>
              <a:t/>
            </a:r>
            <a:br>
              <a:rPr lang="en-GB" sz="2800" u="sng" dirty="0">
                <a:solidFill>
                  <a:srgbClr val="3F2355"/>
                </a:solidFill>
                <a:latin typeface="Calibri" charset="0"/>
                <a:ea typeface="Calibri" charset="0"/>
                <a:cs typeface="Calibri" charset="0"/>
              </a:rPr>
            </a:br>
            <a:r>
              <a:rPr lang="en-GB" sz="2800" u="sng" dirty="0">
                <a:solidFill>
                  <a:srgbClr val="3F2355"/>
                </a:solidFill>
                <a:latin typeface="Calibri" charset="0"/>
                <a:ea typeface="Calibri" charset="0"/>
                <a:cs typeface="Calibri" charset="0"/>
              </a:rPr>
              <a:t>KS1 Geography National Curriculum</a:t>
            </a:r>
            <a:br>
              <a:rPr lang="en-GB" sz="2800" u="sng"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Name, locate and identify characteristics of the four countries and capital cities of the United Kingdom and its surrounding seas.</a:t>
            </a:r>
            <a:br>
              <a:rPr lang="en-GB" sz="2800"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
            </a:r>
            <a:br>
              <a:rPr lang="en-GB" sz="2800" dirty="0">
                <a:solidFill>
                  <a:srgbClr val="3F2355"/>
                </a:solidFill>
                <a:latin typeface="Calibri" charset="0"/>
                <a:ea typeface="Calibri" charset="0"/>
                <a:cs typeface="Calibri" charset="0"/>
              </a:rPr>
            </a:br>
            <a:r>
              <a:rPr lang="en-GB" sz="2800" b="1" u="sng" dirty="0">
                <a:solidFill>
                  <a:srgbClr val="3F2355"/>
                </a:solidFill>
                <a:latin typeface="Calibri" charset="0"/>
                <a:ea typeface="Calibri" charset="0"/>
                <a:cs typeface="Calibri" charset="0"/>
              </a:rPr>
              <a:t>LIs</a:t>
            </a:r>
            <a:r>
              <a:rPr lang="en-GB" sz="2800" dirty="0">
                <a:solidFill>
                  <a:srgbClr val="3F2355"/>
                </a:solidFill>
                <a:latin typeface="Calibri" charset="0"/>
                <a:ea typeface="Calibri" charset="0"/>
                <a:cs typeface="Calibri" charset="0"/>
              </a:rPr>
              <a:t>:</a:t>
            </a:r>
            <a:br>
              <a:rPr lang="en-GB" sz="2800"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Name the countries that make up the UK.</a:t>
            </a:r>
            <a:br>
              <a:rPr lang="en-GB" sz="2800"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Recall facts about the UK.</a:t>
            </a:r>
            <a:br>
              <a:rPr lang="en-GB" sz="2800"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Describe the Union Jack flag.</a:t>
            </a:r>
            <a:br>
              <a:rPr lang="en-GB" sz="2800" dirty="0">
                <a:solidFill>
                  <a:srgbClr val="3F2355"/>
                </a:solidFill>
                <a:latin typeface="Calibri" charset="0"/>
                <a:ea typeface="Calibri" charset="0"/>
                <a:cs typeface="Calibri" charset="0"/>
              </a:rPr>
            </a:br>
            <a:r>
              <a:rPr lang="en-GB" sz="2800" dirty="0">
                <a:solidFill>
                  <a:srgbClr val="3F2355"/>
                </a:solidFill>
                <a:latin typeface="Calibri" charset="0"/>
                <a:ea typeface="Calibri" charset="0"/>
                <a:cs typeface="Calibri" charset="0"/>
              </a:rPr>
              <a:t>Create a flag to represent where we live.</a:t>
            </a:r>
            <a:r>
              <a:rPr lang="en-US" sz="2800" dirty="0">
                <a:solidFill>
                  <a:srgbClr val="3F2355"/>
                </a:solidFill>
                <a:latin typeface="Calibri" charset="0"/>
                <a:ea typeface="Calibri" charset="0"/>
                <a:cs typeface="Calibri" charset="0"/>
              </a:rPr>
              <a:t/>
            </a:r>
            <a:br>
              <a:rPr lang="en-US" sz="2800" dirty="0">
                <a:solidFill>
                  <a:srgbClr val="3F2355"/>
                </a:solidFill>
                <a:latin typeface="Calibri" charset="0"/>
                <a:ea typeface="Calibri" charset="0"/>
                <a:cs typeface="Calibri" charset="0"/>
              </a:rPr>
            </a:br>
            <a:endParaRPr lang="en-GB" sz="2800" dirty="0">
              <a:solidFill>
                <a:srgbClr val="3F2355"/>
              </a:solidFill>
              <a:latin typeface="Calibri" charset="0"/>
              <a:ea typeface="Calibri" charset="0"/>
              <a:cs typeface="Calibri" charset="0"/>
            </a:endParaRPr>
          </a:p>
        </p:txBody>
      </p:sp>
    </p:spTree>
    <p:extLst>
      <p:ext uri="{BB962C8B-B14F-4D97-AF65-F5344CB8AC3E}">
        <p14:creationId xmlns:p14="http://schemas.microsoft.com/office/powerpoint/2010/main" val="141646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us 9"/>
          <p:cNvSpPr/>
          <p:nvPr/>
        </p:nvSpPr>
        <p:spPr>
          <a:xfrm>
            <a:off x="1998655" y="3592434"/>
            <a:ext cx="693745" cy="598566"/>
          </a:xfrm>
          <a:prstGeom prst="mathPlus">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635000" y="1392357"/>
            <a:ext cx="3505200" cy="2103120"/>
          </a:xfrm>
          <a:prstGeom prst="rect">
            <a:avLst/>
          </a:prstGeom>
        </p:spPr>
      </p:pic>
      <p:pic>
        <p:nvPicPr>
          <p:cNvPr id="2" name="Picture 1"/>
          <p:cNvPicPr>
            <a:picLocks noChangeAspect="1"/>
          </p:cNvPicPr>
          <p:nvPr/>
        </p:nvPicPr>
        <p:blipFill>
          <a:blip r:embed="rId4"/>
          <a:stretch>
            <a:fillRect/>
          </a:stretch>
        </p:blipFill>
        <p:spPr>
          <a:xfrm>
            <a:off x="6883400" y="2443917"/>
            <a:ext cx="4826000" cy="2895600"/>
          </a:xfrm>
          <a:prstGeom prst="rect">
            <a:avLst/>
          </a:prstGeom>
        </p:spPr>
      </p:pic>
      <p:pic>
        <p:nvPicPr>
          <p:cNvPr id="3" name="Picture 2"/>
          <p:cNvPicPr>
            <a:picLocks noChangeAspect="1"/>
          </p:cNvPicPr>
          <p:nvPr/>
        </p:nvPicPr>
        <p:blipFill>
          <a:blip r:embed="rId5"/>
          <a:stretch>
            <a:fillRect/>
          </a:stretch>
        </p:blipFill>
        <p:spPr>
          <a:xfrm>
            <a:off x="635000" y="4287957"/>
            <a:ext cx="3505200" cy="2103120"/>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Tree>
    <p:extLst>
      <p:ext uri="{BB962C8B-B14F-4D97-AF65-F5344CB8AC3E}">
        <p14:creationId xmlns:p14="http://schemas.microsoft.com/office/powerpoint/2010/main" val="11313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340805" cy="3804483"/>
          </a:xfrm>
          <a:prstGeom prst="rect">
            <a:avLst/>
          </a:prstGeom>
        </p:spPr>
      </p:pic>
      <p:sp>
        <p:nvSpPr>
          <p:cNvPr id="3" name="TextBox 2"/>
          <p:cNvSpPr txBox="1"/>
          <p:nvPr/>
        </p:nvSpPr>
        <p:spPr>
          <a:xfrm>
            <a:off x="965200" y="4140200"/>
            <a:ext cx="10058400" cy="2062103"/>
          </a:xfrm>
          <a:prstGeom prst="rect">
            <a:avLst/>
          </a:prstGeom>
          <a:noFill/>
        </p:spPr>
        <p:txBody>
          <a:bodyPr wrap="square" rtlCol="0">
            <a:spAutoFit/>
          </a:bodyPr>
          <a:lstStyle/>
          <a:p>
            <a:pPr algn="ctr"/>
            <a:r>
              <a:rPr lang="en-US" sz="3200" dirty="0">
                <a:solidFill>
                  <a:srgbClr val="3F2355"/>
                </a:solidFill>
              </a:rPr>
              <a:t>The UK is made up of England, Scotland, Wales and Northern Ireland so </a:t>
            </a:r>
            <a:r>
              <a:rPr lang="en-US" sz="3200" dirty="0" smtClean="0">
                <a:solidFill>
                  <a:srgbClr val="3F2355"/>
                </a:solidFill>
              </a:rPr>
              <a:t>its </a:t>
            </a:r>
            <a:r>
              <a:rPr lang="en-US" sz="3200" dirty="0">
                <a:solidFill>
                  <a:srgbClr val="3F2355"/>
                </a:solidFill>
              </a:rPr>
              <a:t>flag is a collage of flags from England, </a:t>
            </a:r>
            <a:r>
              <a:rPr lang="en-US" sz="3200" dirty="0" smtClean="0">
                <a:solidFill>
                  <a:srgbClr val="3F2355"/>
                </a:solidFill>
              </a:rPr>
              <a:t>Scotland, </a:t>
            </a:r>
            <a:r>
              <a:rPr lang="en-US" sz="3200" dirty="0">
                <a:solidFill>
                  <a:srgbClr val="3F2355"/>
                </a:solidFill>
              </a:rPr>
              <a:t>and </a:t>
            </a:r>
            <a:r>
              <a:rPr lang="en-US" sz="3200" dirty="0" smtClean="0">
                <a:solidFill>
                  <a:srgbClr val="3F2355"/>
                </a:solidFill>
              </a:rPr>
              <a:t>Ireland </a:t>
            </a:r>
            <a:r>
              <a:rPr lang="en-US" sz="3200" dirty="0">
                <a:solidFill>
                  <a:srgbClr val="3F2355"/>
                </a:solidFill>
              </a:rPr>
              <a:t>(when the flag was made Wales was a part of England</a:t>
            </a:r>
            <a:r>
              <a:rPr lang="en-US" sz="3200" dirty="0" smtClean="0">
                <a:solidFill>
                  <a:srgbClr val="3F2355"/>
                </a:solidFill>
              </a:rPr>
              <a:t>).</a:t>
            </a:r>
            <a:endParaRPr lang="en-US" sz="3200" dirty="0">
              <a:solidFill>
                <a:srgbClr val="3F2355"/>
              </a:solidFill>
            </a:endParaRPr>
          </a:p>
        </p:txBody>
      </p:sp>
    </p:spTree>
    <p:extLst>
      <p:ext uri="{BB962C8B-B14F-4D97-AF65-F5344CB8AC3E}">
        <p14:creationId xmlns:p14="http://schemas.microsoft.com/office/powerpoint/2010/main" val="169950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390" y="2928551"/>
            <a:ext cx="5078629" cy="3385752"/>
          </a:xfrm>
          <a:prstGeom prst="rect">
            <a:avLst/>
          </a:prstGeom>
        </p:spPr>
      </p:pic>
      <p:sp>
        <p:nvSpPr>
          <p:cNvPr id="3" name="TextBox 2"/>
          <p:cNvSpPr txBox="1"/>
          <p:nvPr/>
        </p:nvSpPr>
        <p:spPr>
          <a:xfrm>
            <a:off x="4953883" y="2416065"/>
            <a:ext cx="7026876" cy="4832092"/>
          </a:xfrm>
          <a:prstGeom prst="rect">
            <a:avLst/>
          </a:prstGeom>
          <a:noFill/>
        </p:spPr>
        <p:txBody>
          <a:bodyPr wrap="square" rtlCol="0">
            <a:spAutoFit/>
          </a:bodyPr>
          <a:lstStyle/>
          <a:p>
            <a:pPr algn="ctr"/>
            <a:r>
              <a:rPr lang="en-US" sz="2800" dirty="0">
                <a:solidFill>
                  <a:srgbClr val="3F2355"/>
                </a:solidFill>
                <a:latin typeface="Calibri" charset="0"/>
                <a:ea typeface="Calibri" charset="0"/>
                <a:cs typeface="Calibri" charset="0"/>
              </a:rPr>
              <a:t>This flag represents LGBT+ people and is called the Pride </a:t>
            </a:r>
            <a:r>
              <a:rPr lang="en-US" sz="2800" dirty="0" smtClean="0">
                <a:solidFill>
                  <a:srgbClr val="3F2355"/>
                </a:solidFill>
                <a:latin typeface="Calibri" charset="0"/>
                <a:ea typeface="Calibri" charset="0"/>
                <a:cs typeface="Calibri" charset="0"/>
              </a:rPr>
              <a:t>Flag</a:t>
            </a:r>
            <a:r>
              <a:rPr lang="en-US" sz="2800" dirty="0">
                <a:solidFill>
                  <a:srgbClr val="3F2355"/>
                </a:solidFill>
                <a:latin typeface="Calibri" charset="0"/>
                <a:ea typeface="Calibri" charset="0"/>
                <a:cs typeface="Calibri" charset="0"/>
              </a:rPr>
              <a:t>. The colours have different meanings:</a:t>
            </a:r>
          </a:p>
          <a:p>
            <a:endParaRPr lang="en-US" sz="2800" dirty="0">
              <a:latin typeface="Calibri" charset="0"/>
              <a:ea typeface="Calibri" charset="0"/>
              <a:cs typeface="Calibri" charset="0"/>
            </a:endParaRPr>
          </a:p>
          <a:p>
            <a:pPr algn="ctr"/>
            <a:r>
              <a:rPr lang="en-US" sz="2800" b="1" dirty="0">
                <a:solidFill>
                  <a:srgbClr val="E52003"/>
                </a:solidFill>
                <a:latin typeface="Calibri" charset="0"/>
                <a:ea typeface="Calibri" charset="0"/>
                <a:cs typeface="Calibri" charset="0"/>
              </a:rPr>
              <a:t>Red = Life</a:t>
            </a:r>
          </a:p>
          <a:p>
            <a:pPr algn="ctr"/>
            <a:r>
              <a:rPr lang="en-US" sz="2800" b="1" dirty="0">
                <a:solidFill>
                  <a:srgbClr val="FF8C00"/>
                </a:solidFill>
                <a:latin typeface="Calibri" charset="0"/>
                <a:ea typeface="Calibri" charset="0"/>
                <a:cs typeface="Calibri" charset="0"/>
              </a:rPr>
              <a:t>Orange = Healing </a:t>
            </a:r>
          </a:p>
          <a:p>
            <a:pPr algn="ctr"/>
            <a:r>
              <a:rPr lang="en-US" sz="2800" b="1" dirty="0">
                <a:solidFill>
                  <a:srgbClr val="FFEE01"/>
                </a:solidFill>
                <a:latin typeface="Calibri" charset="0"/>
                <a:ea typeface="Calibri" charset="0"/>
                <a:cs typeface="Calibri" charset="0"/>
              </a:rPr>
              <a:t>Yellow = Sunlight</a:t>
            </a:r>
          </a:p>
          <a:p>
            <a:pPr algn="ctr"/>
            <a:r>
              <a:rPr lang="en-US" sz="2800" b="1" dirty="0">
                <a:solidFill>
                  <a:srgbClr val="008126"/>
                </a:solidFill>
                <a:latin typeface="Calibri" charset="0"/>
                <a:ea typeface="Calibri" charset="0"/>
                <a:cs typeface="Calibri" charset="0"/>
              </a:rPr>
              <a:t>Green = Nature</a:t>
            </a:r>
          </a:p>
          <a:p>
            <a:pPr algn="ctr"/>
            <a:r>
              <a:rPr lang="en-US" sz="2800" b="1" dirty="0">
                <a:solidFill>
                  <a:srgbClr val="004DFF"/>
                </a:solidFill>
                <a:latin typeface="Calibri" charset="0"/>
                <a:ea typeface="Calibri" charset="0"/>
                <a:cs typeface="Calibri" charset="0"/>
              </a:rPr>
              <a:t>Blue = Peace</a:t>
            </a:r>
          </a:p>
          <a:p>
            <a:pPr algn="ctr"/>
            <a:r>
              <a:rPr lang="en-US" sz="2800" b="1" dirty="0">
                <a:solidFill>
                  <a:srgbClr val="751B87"/>
                </a:solidFill>
                <a:latin typeface="Calibri" charset="0"/>
                <a:ea typeface="Calibri" charset="0"/>
                <a:cs typeface="Calibri" charset="0"/>
              </a:rPr>
              <a:t>Purple = Spirit</a:t>
            </a:r>
          </a:p>
          <a:p>
            <a:endParaRPr lang="en-US" sz="2800" dirty="0">
              <a:latin typeface="Calibri" charset="0"/>
              <a:ea typeface="Calibri" charset="0"/>
              <a:cs typeface="Calibri" charset="0"/>
            </a:endParaRPr>
          </a:p>
        </p:txBody>
      </p:sp>
      <p:sp>
        <p:nvSpPr>
          <p:cNvPr id="4" name="TextBox 3"/>
          <p:cNvSpPr txBox="1"/>
          <p:nvPr/>
        </p:nvSpPr>
        <p:spPr>
          <a:xfrm>
            <a:off x="494270" y="1210962"/>
            <a:ext cx="9774195" cy="1231106"/>
          </a:xfrm>
          <a:prstGeom prst="rect">
            <a:avLst/>
          </a:prstGeom>
          <a:noFill/>
        </p:spPr>
        <p:txBody>
          <a:bodyPr wrap="square" rtlCol="0">
            <a:spAutoFit/>
          </a:bodyPr>
          <a:lstStyle/>
          <a:p>
            <a:pPr algn="ctr"/>
            <a:r>
              <a:rPr lang="en-US" sz="2800" dirty="0">
                <a:solidFill>
                  <a:srgbClr val="3F2355"/>
                </a:solidFill>
                <a:latin typeface="Calibri" charset="0"/>
                <a:ea typeface="Calibri" charset="0"/>
                <a:cs typeface="Calibri" charset="0"/>
              </a:rPr>
              <a:t>Flags represent groups of people. As well as people from different countries, other groups of people also have flags. </a:t>
            </a:r>
          </a:p>
          <a:p>
            <a:endParaRPr lang="en-GB" dirty="0"/>
          </a:p>
        </p:txBody>
      </p:sp>
    </p:spTree>
    <p:extLst>
      <p:ext uri="{BB962C8B-B14F-4D97-AF65-F5344CB8AC3E}">
        <p14:creationId xmlns:p14="http://schemas.microsoft.com/office/powerpoint/2010/main" val="2034416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61200" y="1670540"/>
            <a:ext cx="4267200" cy="3539430"/>
          </a:xfrm>
          <a:prstGeom prst="rect">
            <a:avLst/>
          </a:prstGeom>
          <a:noFill/>
        </p:spPr>
        <p:txBody>
          <a:bodyPr wrap="square" rtlCol="0">
            <a:spAutoFit/>
          </a:bodyPr>
          <a:lstStyle/>
          <a:p>
            <a:pPr algn="ctr"/>
            <a:r>
              <a:rPr lang="en-US" sz="3200" dirty="0">
                <a:solidFill>
                  <a:srgbClr val="3F2355"/>
                </a:solidFill>
                <a:latin typeface="Calibri" charset="0"/>
                <a:ea typeface="Calibri" charset="0"/>
                <a:cs typeface="Calibri" charset="0"/>
              </a:rPr>
              <a:t>This is the Buddhist flag. Buddhist people and temples may fly it.</a:t>
            </a:r>
            <a:endParaRPr lang="en-US" sz="3200" dirty="0">
              <a:latin typeface="Calibri" charset="0"/>
              <a:ea typeface="Calibri" charset="0"/>
              <a:cs typeface="Calibri" charset="0"/>
            </a:endParaRPr>
          </a:p>
          <a:p>
            <a:pPr algn="ctr"/>
            <a:endParaRPr lang="en-US" sz="3200" dirty="0">
              <a:solidFill>
                <a:srgbClr val="3F2355"/>
              </a:solidFill>
              <a:latin typeface="Calibri" charset="0"/>
              <a:ea typeface="Calibri" charset="0"/>
              <a:cs typeface="Calibri" charset="0"/>
            </a:endParaRPr>
          </a:p>
          <a:p>
            <a:pPr algn="ctr"/>
            <a:r>
              <a:rPr lang="en-US" sz="3200" dirty="0">
                <a:solidFill>
                  <a:srgbClr val="3F2355"/>
                </a:solidFill>
                <a:latin typeface="Calibri" charset="0"/>
                <a:ea typeface="Calibri" charset="0"/>
                <a:cs typeface="Calibri" charset="0"/>
              </a:rPr>
              <a:t>The colours match those which came out of Buddha’s body.</a:t>
            </a:r>
          </a:p>
        </p:txBody>
      </p:sp>
      <p:pic>
        <p:nvPicPr>
          <p:cNvPr id="4" name="Picture 3"/>
          <p:cNvPicPr>
            <a:picLocks noChangeAspect="1"/>
          </p:cNvPicPr>
          <p:nvPr/>
        </p:nvPicPr>
        <p:blipFill rotWithShape="1">
          <a:blip r:embed="rId3"/>
          <a:srcRect l="17273" t="13637" r="40000" b="8181"/>
          <a:stretch/>
        </p:blipFill>
        <p:spPr>
          <a:xfrm>
            <a:off x="355600" y="1168399"/>
            <a:ext cx="3987800" cy="5472619"/>
          </a:xfrm>
          <a:prstGeom prst="rect">
            <a:avLst/>
          </a:prstGeom>
        </p:spPr>
      </p:pic>
      <p:pic>
        <p:nvPicPr>
          <p:cNvPr id="5" name="Picture 4"/>
          <p:cNvPicPr>
            <a:picLocks noChangeAspect="1"/>
          </p:cNvPicPr>
          <p:nvPr/>
        </p:nvPicPr>
        <p:blipFill>
          <a:blip r:embed="rId4"/>
          <a:stretch>
            <a:fillRect/>
          </a:stretch>
        </p:blipFill>
        <p:spPr>
          <a:xfrm>
            <a:off x="2209800" y="3945252"/>
            <a:ext cx="4038600" cy="2695766"/>
          </a:xfrm>
          <a:prstGeom prst="rect">
            <a:avLst/>
          </a:prstGeom>
        </p:spPr>
      </p:pic>
    </p:spTree>
    <p:extLst>
      <p:ext uri="{BB962C8B-B14F-4D97-AF65-F5344CB8AC3E}">
        <p14:creationId xmlns:p14="http://schemas.microsoft.com/office/powerpoint/2010/main" val="198950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651000"/>
            <a:ext cx="10896600" cy="4524315"/>
          </a:xfrm>
          <a:prstGeom prst="rect">
            <a:avLst/>
          </a:prstGeom>
          <a:noFill/>
        </p:spPr>
        <p:txBody>
          <a:bodyPr wrap="square" rtlCol="0">
            <a:spAutoFit/>
          </a:bodyPr>
          <a:lstStyle/>
          <a:p>
            <a:pPr algn="ctr"/>
            <a:r>
              <a:rPr lang="en-US" sz="3200" dirty="0">
                <a:solidFill>
                  <a:srgbClr val="3F2355"/>
                </a:solidFill>
              </a:rPr>
              <a:t>All flags have special meanings and designs.</a:t>
            </a:r>
          </a:p>
          <a:p>
            <a:pPr algn="ctr"/>
            <a:endParaRPr lang="en-US" sz="3200" dirty="0">
              <a:solidFill>
                <a:srgbClr val="3F2355"/>
              </a:solidFill>
            </a:endParaRPr>
          </a:p>
          <a:p>
            <a:pPr algn="ctr"/>
            <a:r>
              <a:rPr lang="en-US" sz="3200" dirty="0">
                <a:solidFill>
                  <a:srgbClr val="3F2355"/>
                </a:solidFill>
              </a:rPr>
              <a:t>Create a flag that represents where we live.</a:t>
            </a:r>
          </a:p>
          <a:p>
            <a:pPr algn="ctr"/>
            <a:endParaRPr lang="en-US" sz="3200" dirty="0">
              <a:solidFill>
                <a:srgbClr val="3F2355"/>
              </a:solidFill>
            </a:endParaRPr>
          </a:p>
          <a:p>
            <a:pPr algn="ctr"/>
            <a:r>
              <a:rPr lang="en-US" sz="3200" dirty="0">
                <a:solidFill>
                  <a:srgbClr val="3F2355"/>
                </a:solidFill>
              </a:rPr>
              <a:t>Think about:</a:t>
            </a:r>
          </a:p>
          <a:p>
            <a:pPr algn="ctr"/>
            <a:endParaRPr lang="en-US" sz="3200" dirty="0">
              <a:solidFill>
                <a:srgbClr val="3F2355"/>
              </a:solidFill>
            </a:endParaRPr>
          </a:p>
          <a:p>
            <a:pPr algn="ctr"/>
            <a:r>
              <a:rPr lang="en-US" sz="3200" dirty="0">
                <a:solidFill>
                  <a:srgbClr val="3F2355"/>
                </a:solidFill>
              </a:rPr>
              <a:t>The colours you will use</a:t>
            </a:r>
          </a:p>
          <a:p>
            <a:pPr algn="ctr"/>
            <a:r>
              <a:rPr lang="en-US" sz="3200" dirty="0">
                <a:solidFill>
                  <a:srgbClr val="3F2355"/>
                </a:solidFill>
              </a:rPr>
              <a:t>The pictures you will use</a:t>
            </a:r>
          </a:p>
          <a:p>
            <a:pPr algn="ctr"/>
            <a:r>
              <a:rPr lang="en-US" sz="3200" dirty="0">
                <a:solidFill>
                  <a:srgbClr val="3F2355"/>
                </a:solidFill>
              </a:rPr>
              <a:t>The things that are important to everyone here</a:t>
            </a:r>
          </a:p>
        </p:txBody>
      </p:sp>
    </p:spTree>
    <p:extLst>
      <p:ext uri="{BB962C8B-B14F-4D97-AF65-F5344CB8AC3E}">
        <p14:creationId xmlns:p14="http://schemas.microsoft.com/office/powerpoint/2010/main" val="2035717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13981" y="1879600"/>
            <a:ext cx="4878019" cy="3251200"/>
          </a:xfrm>
          <a:prstGeom prst="rect">
            <a:avLst/>
          </a:prstGeom>
        </p:spPr>
      </p:pic>
      <p:sp>
        <p:nvSpPr>
          <p:cNvPr id="4" name="TextBox 3"/>
          <p:cNvSpPr txBox="1"/>
          <p:nvPr/>
        </p:nvSpPr>
        <p:spPr>
          <a:xfrm>
            <a:off x="333632" y="1574800"/>
            <a:ext cx="6397368" cy="4524315"/>
          </a:xfrm>
          <a:prstGeom prst="rect">
            <a:avLst/>
          </a:prstGeom>
          <a:noFill/>
        </p:spPr>
        <p:txBody>
          <a:bodyPr wrap="square" rtlCol="0">
            <a:spAutoFit/>
          </a:bodyPr>
          <a:lstStyle/>
          <a:p>
            <a:pPr algn="ctr"/>
            <a:r>
              <a:rPr lang="en-US" sz="3600" dirty="0">
                <a:solidFill>
                  <a:srgbClr val="3F2355"/>
                </a:solidFill>
              </a:rPr>
              <a:t>Art gallery!</a:t>
            </a:r>
          </a:p>
          <a:p>
            <a:pPr algn="ctr"/>
            <a:endParaRPr lang="en-US" sz="3600" dirty="0">
              <a:solidFill>
                <a:srgbClr val="3F2355"/>
              </a:solidFill>
            </a:endParaRPr>
          </a:p>
          <a:p>
            <a:pPr algn="ctr"/>
            <a:r>
              <a:rPr lang="en-US" sz="3600" dirty="0">
                <a:solidFill>
                  <a:srgbClr val="3F2355"/>
                </a:solidFill>
              </a:rPr>
              <a:t>Walk around the classroom and look at everyone’s work.</a:t>
            </a:r>
          </a:p>
          <a:p>
            <a:pPr algn="ctr"/>
            <a:endParaRPr lang="en-US" sz="3600" dirty="0">
              <a:solidFill>
                <a:srgbClr val="3F2355"/>
              </a:solidFill>
            </a:endParaRPr>
          </a:p>
          <a:p>
            <a:pPr algn="ctr"/>
            <a:r>
              <a:rPr lang="en-US" sz="3600" dirty="0">
                <a:solidFill>
                  <a:srgbClr val="3F2355"/>
                </a:solidFill>
              </a:rPr>
              <a:t>For every flag, write down one thing you like about it on the sticky note near the flag.</a:t>
            </a:r>
          </a:p>
        </p:txBody>
      </p:sp>
    </p:spTree>
    <p:extLst>
      <p:ext uri="{BB962C8B-B14F-4D97-AF65-F5344CB8AC3E}">
        <p14:creationId xmlns:p14="http://schemas.microsoft.com/office/powerpoint/2010/main" val="59422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798" y="4519614"/>
            <a:ext cx="9144000" cy="1867429"/>
          </a:xfrm>
        </p:spPr>
        <p:txBody>
          <a:bodyPr>
            <a:noAutofit/>
          </a:bodyPr>
          <a:lstStyle/>
          <a:p>
            <a:pPr algn="l"/>
            <a:r>
              <a:rPr lang="en-US" sz="2400" b="1" u="sng" dirty="0">
                <a:solidFill>
                  <a:srgbClr val="3F2355"/>
                </a:solidFill>
                <a:latin typeface="+mn-lt"/>
              </a:rPr>
              <a:t>Instructions for use:</a:t>
            </a:r>
            <a:br>
              <a:rPr lang="en-US" sz="2400" b="1" u="sng"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Most tasks have been differentiated to three levels with the orange boxed task being the easier of the three and the grey being the more challenging.</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For mixed ability classes we suggest keeping all tasks and directing your students towards their appropriate level. For </a:t>
            </a:r>
            <a:r>
              <a:rPr lang="en-US" sz="2400" dirty="0" err="1">
                <a:solidFill>
                  <a:srgbClr val="3F2355"/>
                </a:solidFill>
                <a:latin typeface="+mn-lt"/>
              </a:rPr>
              <a:t>setted</a:t>
            </a:r>
            <a:r>
              <a:rPr lang="en-US" sz="2400" dirty="0">
                <a:solidFill>
                  <a:srgbClr val="3F2355"/>
                </a:solidFill>
                <a:latin typeface="+mn-lt"/>
              </a:rPr>
              <a:t> classes you can delete the tasks you feel are not appropriate.</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Throughout we have added questions in orange that can be used to prompt conversation, draw further information from your students and deepen their understanding.</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Please feel free to edit the order of the slides so this lesson is </a:t>
            </a:r>
            <a:r>
              <a:rPr lang="en-US" sz="2400" dirty="0" smtClean="0">
                <a:solidFill>
                  <a:srgbClr val="3F2355"/>
                </a:solidFill>
                <a:latin typeface="+mn-lt"/>
              </a:rPr>
              <a:t>consistent with </a:t>
            </a:r>
            <a:r>
              <a:rPr lang="en-US" sz="2400" dirty="0">
                <a:solidFill>
                  <a:srgbClr val="3F2355"/>
                </a:solidFill>
                <a:latin typeface="+mn-lt"/>
              </a:rPr>
              <a:t>your approach.</a:t>
            </a:r>
            <a:br>
              <a:rPr lang="en-US" sz="2400" dirty="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a:solidFill>
                  <a:srgbClr val="3F2355"/>
                </a:solidFill>
                <a:latin typeface="+mn-lt"/>
              </a:rPr>
              <a:t>Additional information can be found in the notes section of each slide.</a:t>
            </a:r>
          </a:p>
        </p:txBody>
      </p:sp>
    </p:spTree>
    <p:extLst>
      <p:ext uri="{BB962C8B-B14F-4D97-AF65-F5344CB8AC3E}">
        <p14:creationId xmlns:p14="http://schemas.microsoft.com/office/powerpoint/2010/main" val="1192895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2897" y="2133596"/>
            <a:ext cx="5463903" cy="2133603"/>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What do you know about </a:t>
            </a:r>
            <a:r>
              <a:rPr lang="en-US" sz="3600">
                <a:solidFill>
                  <a:srgbClr val="3F2355"/>
                </a:solidFill>
              </a:rPr>
              <a:t>this picture?</a:t>
            </a:r>
          </a:p>
        </p:txBody>
      </p:sp>
      <p:pic>
        <p:nvPicPr>
          <p:cNvPr id="5" name="Picture 4"/>
          <p:cNvPicPr>
            <a:picLocks noChangeAspect="1"/>
          </p:cNvPicPr>
          <p:nvPr/>
        </p:nvPicPr>
        <p:blipFill>
          <a:blip r:embed="rId3"/>
          <a:stretch>
            <a:fillRect/>
          </a:stretch>
        </p:blipFill>
        <p:spPr>
          <a:xfrm>
            <a:off x="6740772" y="1117597"/>
            <a:ext cx="4301877" cy="5207000"/>
          </a:xfrm>
          <a:prstGeom prst="rect">
            <a:avLst/>
          </a:prstGeom>
        </p:spPr>
      </p:pic>
    </p:spTree>
    <p:extLst>
      <p:ext uri="{BB962C8B-B14F-4D97-AF65-F5344CB8AC3E}">
        <p14:creationId xmlns:p14="http://schemas.microsoft.com/office/powerpoint/2010/main" val="173719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
        <p:nvSpPr>
          <p:cNvPr id="7" name="Rounded Rectangle 6"/>
          <p:cNvSpPr/>
          <p:nvPr/>
        </p:nvSpPr>
        <p:spPr>
          <a:xfrm>
            <a:off x="251097" y="1473200"/>
            <a:ext cx="6022703" cy="48006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Today we are learning about the United Kingdom and the Republic of Ireland.</a:t>
            </a:r>
          </a:p>
          <a:p>
            <a:pPr algn="ctr"/>
            <a:endParaRPr lang="en-US" sz="3600" dirty="0">
              <a:solidFill>
                <a:srgbClr val="3F2355"/>
              </a:solidFill>
            </a:endParaRPr>
          </a:p>
          <a:p>
            <a:pPr algn="ctr"/>
            <a:r>
              <a:rPr lang="en-US" sz="3600" dirty="0">
                <a:solidFill>
                  <a:srgbClr val="3F2355"/>
                </a:solidFill>
              </a:rPr>
              <a:t>This is a picture of what they look like.</a:t>
            </a:r>
          </a:p>
        </p:txBody>
      </p:sp>
      <p:pic>
        <p:nvPicPr>
          <p:cNvPr id="4" name="Picture 3"/>
          <p:cNvPicPr>
            <a:picLocks noChangeAspect="1"/>
          </p:cNvPicPr>
          <p:nvPr/>
        </p:nvPicPr>
        <p:blipFill>
          <a:blip r:embed="rId5"/>
          <a:stretch>
            <a:fillRect/>
          </a:stretch>
        </p:blipFill>
        <p:spPr>
          <a:xfrm>
            <a:off x="6740772" y="1117597"/>
            <a:ext cx="4301877" cy="5207000"/>
          </a:xfrm>
          <a:prstGeom prst="rect">
            <a:avLst/>
          </a:prstGeom>
        </p:spPr>
      </p:pic>
    </p:spTree>
    <p:extLst>
      <p:ext uri="{BB962C8B-B14F-4D97-AF65-F5344CB8AC3E}">
        <p14:creationId xmlns:p14="http://schemas.microsoft.com/office/powerpoint/2010/main" val="111914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12254" y="1816816"/>
            <a:ext cx="10554789" cy="1378261"/>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latin typeface="Calibri" charset="0"/>
                <a:ea typeface="Calibri" charset="0"/>
                <a:cs typeface="Calibri" charset="0"/>
              </a:rPr>
              <a:t>Name the countries that make up the UK</a:t>
            </a:r>
            <a:br>
              <a:rPr lang="en-GB" sz="3200" dirty="0">
                <a:solidFill>
                  <a:srgbClr val="3F2355"/>
                </a:solidFill>
                <a:latin typeface="Calibri" charset="0"/>
                <a:ea typeface="Calibri" charset="0"/>
                <a:cs typeface="Calibri" charset="0"/>
              </a:rPr>
            </a:br>
            <a:r>
              <a:rPr lang="en-GB" sz="3200" dirty="0">
                <a:solidFill>
                  <a:srgbClr val="3F2355"/>
                </a:solidFill>
                <a:latin typeface="Calibri" charset="0"/>
                <a:ea typeface="Calibri" charset="0"/>
                <a:cs typeface="Calibri" charset="0"/>
              </a:rPr>
              <a:t>Recall facts about the UK</a:t>
            </a:r>
            <a:endParaRPr lang="en-US" sz="3200" dirty="0">
              <a:solidFill>
                <a:srgbClr val="3F2355"/>
              </a:solidFill>
            </a:endParaRPr>
          </a:p>
        </p:txBody>
      </p:sp>
      <p:sp>
        <p:nvSpPr>
          <p:cNvPr id="3" name="Rounded Rectangle 2"/>
          <p:cNvSpPr/>
          <p:nvPr/>
        </p:nvSpPr>
        <p:spPr>
          <a:xfrm>
            <a:off x="812255" y="3377344"/>
            <a:ext cx="10554789" cy="1378261"/>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latin typeface="Calibri" charset="0"/>
                <a:ea typeface="Calibri" charset="0"/>
                <a:cs typeface="Calibri" charset="0"/>
              </a:rPr>
              <a:t>Describe the Union Jack flag</a:t>
            </a:r>
            <a:endParaRPr lang="en-US" sz="3200" dirty="0">
              <a:solidFill>
                <a:srgbClr val="3F2355"/>
              </a:solidFill>
            </a:endParaRPr>
          </a:p>
        </p:txBody>
      </p:sp>
      <p:sp>
        <p:nvSpPr>
          <p:cNvPr id="4" name="Rounded Rectangle 3"/>
          <p:cNvSpPr/>
          <p:nvPr/>
        </p:nvSpPr>
        <p:spPr>
          <a:xfrm>
            <a:off x="812256" y="4937872"/>
            <a:ext cx="10554789" cy="1378261"/>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latin typeface="Calibri" charset="0"/>
                <a:ea typeface="Calibri" charset="0"/>
                <a:cs typeface="Calibri" charset="0"/>
              </a:rPr>
              <a:t>Create a flag to represent where we live</a:t>
            </a:r>
            <a:endParaRPr lang="en-US" sz="3200" dirty="0">
              <a:solidFill>
                <a:srgbClr val="3F2355"/>
              </a:solidFill>
            </a:endParaRPr>
          </a:p>
        </p:txBody>
      </p:sp>
      <p:sp>
        <p:nvSpPr>
          <p:cNvPr id="5" name="TextBox 4"/>
          <p:cNvSpPr txBox="1"/>
          <p:nvPr/>
        </p:nvSpPr>
        <p:spPr>
          <a:xfrm>
            <a:off x="812255" y="1168399"/>
            <a:ext cx="10554788" cy="461665"/>
          </a:xfrm>
          <a:prstGeom prst="rect">
            <a:avLst/>
          </a:prstGeom>
          <a:noFill/>
        </p:spPr>
        <p:txBody>
          <a:bodyPr wrap="square" rtlCol="0">
            <a:spAutoFit/>
          </a:bodyPr>
          <a:lstStyle/>
          <a:p>
            <a:pPr algn="ctr"/>
            <a:r>
              <a:rPr lang="en-US" sz="2400" b="1" dirty="0">
                <a:solidFill>
                  <a:srgbClr val="3F2355"/>
                </a:solidFill>
              </a:rPr>
              <a:t>Title: </a:t>
            </a:r>
            <a:r>
              <a:rPr lang="en-US" sz="2400" b="1" u="sng" dirty="0">
                <a:solidFill>
                  <a:srgbClr val="3F2355"/>
                </a:solidFill>
              </a:rPr>
              <a:t>Where We Live</a:t>
            </a:r>
            <a:r>
              <a:rPr lang="en-US" sz="2400" dirty="0">
                <a:solidFill>
                  <a:srgbClr val="3F2355"/>
                </a:solidFill>
              </a:rPr>
              <a:t>       </a:t>
            </a:r>
            <a:r>
              <a:rPr lang="en-US" sz="2400" b="1" dirty="0">
                <a:solidFill>
                  <a:srgbClr val="3F2355"/>
                </a:solidFill>
              </a:rPr>
              <a:t>Date: </a:t>
            </a:r>
            <a:fld id="{1599855D-DAB4-6046-8B56-1E4589B258DF}" type="datetime2">
              <a:rPr lang="en-GB" sz="2400" b="1" u="sng">
                <a:solidFill>
                  <a:srgbClr val="3F2355"/>
                </a:solidFill>
              </a:rPr>
              <a:t>Monday, 14 September 2020</a:t>
            </a:fld>
            <a:endParaRPr lang="en-US" sz="2400" b="1" u="sng" dirty="0">
              <a:solidFill>
                <a:srgbClr val="3F2355"/>
              </a:solidFill>
            </a:endParaRPr>
          </a:p>
        </p:txBody>
      </p:sp>
    </p:spTree>
    <p:extLst>
      <p:ext uri="{BB962C8B-B14F-4D97-AF65-F5344CB8AC3E}">
        <p14:creationId xmlns:p14="http://schemas.microsoft.com/office/powerpoint/2010/main" val="111863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156" y="2100802"/>
            <a:ext cx="5082244" cy="1938992"/>
          </a:xfrm>
          <a:prstGeom prst="rect">
            <a:avLst/>
          </a:prstGeom>
          <a:noFill/>
        </p:spPr>
        <p:txBody>
          <a:bodyPr wrap="square" rtlCol="0">
            <a:spAutoFit/>
          </a:bodyPr>
          <a:lstStyle/>
          <a:p>
            <a:pPr algn="ctr"/>
            <a:r>
              <a:rPr lang="en-US" sz="6000">
                <a:solidFill>
                  <a:srgbClr val="3F2355"/>
                </a:solidFill>
              </a:rPr>
              <a:t>Where do we live?</a:t>
            </a:r>
            <a:endParaRPr lang="en-US" sz="6000" dirty="0">
              <a:solidFill>
                <a:srgbClr val="3F2355"/>
              </a:solidFill>
            </a:endParaRPr>
          </a:p>
        </p:txBody>
      </p:sp>
      <p:pic>
        <p:nvPicPr>
          <p:cNvPr id="2" name="Picture 1"/>
          <p:cNvPicPr>
            <a:picLocks noChangeAspect="1"/>
          </p:cNvPicPr>
          <p:nvPr/>
        </p:nvPicPr>
        <p:blipFill>
          <a:blip r:embed="rId3"/>
          <a:stretch>
            <a:fillRect/>
          </a:stretch>
        </p:blipFill>
        <p:spPr>
          <a:xfrm>
            <a:off x="5486400" y="1669002"/>
            <a:ext cx="6223000" cy="4148666"/>
          </a:xfrm>
          <a:prstGeom prst="rect">
            <a:avLst/>
          </a:prstGeom>
        </p:spPr>
      </p:pic>
    </p:spTree>
    <p:extLst>
      <p:ext uri="{BB962C8B-B14F-4D97-AF65-F5344CB8AC3E}">
        <p14:creationId xmlns:p14="http://schemas.microsoft.com/office/powerpoint/2010/main" val="95700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556" t="10370" r="15555" b="5556"/>
          <a:stretch/>
        </p:blipFill>
        <p:spPr>
          <a:xfrm>
            <a:off x="0" y="1092200"/>
            <a:ext cx="4724400" cy="5765800"/>
          </a:xfrm>
          <a:prstGeom prst="rect">
            <a:avLst/>
          </a:prstGeom>
        </p:spPr>
      </p:pic>
      <p:sp>
        <p:nvSpPr>
          <p:cNvPr id="4" name="Rounded Rectangle 3"/>
          <p:cNvSpPr/>
          <p:nvPr/>
        </p:nvSpPr>
        <p:spPr>
          <a:xfrm>
            <a:off x="5127897" y="1574800"/>
            <a:ext cx="6581503" cy="48006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This is also a picture of the United Kingdom and Ireland. It now has colour and labels.</a:t>
            </a:r>
          </a:p>
          <a:p>
            <a:pPr algn="ctr"/>
            <a:endParaRPr lang="en-US" sz="3600" dirty="0">
              <a:solidFill>
                <a:srgbClr val="3F2355"/>
              </a:solidFill>
            </a:endParaRPr>
          </a:p>
          <a:p>
            <a:pPr algn="ctr"/>
            <a:r>
              <a:rPr lang="en-US" sz="3600" dirty="0">
                <a:solidFill>
                  <a:srgbClr val="3F2355"/>
                </a:solidFill>
              </a:rPr>
              <a:t>Can you find Ireland?</a:t>
            </a:r>
          </a:p>
        </p:txBody>
      </p:sp>
    </p:spTree>
    <p:extLst>
      <p:ext uri="{BB962C8B-B14F-4D97-AF65-F5344CB8AC3E}">
        <p14:creationId xmlns:p14="http://schemas.microsoft.com/office/powerpoint/2010/main" val="186675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556" t="10370" r="15555" b="5556"/>
          <a:stretch/>
        </p:blipFill>
        <p:spPr>
          <a:xfrm>
            <a:off x="0" y="1092200"/>
            <a:ext cx="4724400" cy="5765800"/>
          </a:xfrm>
          <a:prstGeom prst="rect">
            <a:avLst/>
          </a:prstGeom>
        </p:spPr>
      </p:pic>
      <p:sp>
        <p:nvSpPr>
          <p:cNvPr id="4" name="Rounded Rectangle 3"/>
          <p:cNvSpPr/>
          <p:nvPr/>
        </p:nvSpPr>
        <p:spPr>
          <a:xfrm>
            <a:off x="5127897" y="1574800"/>
            <a:ext cx="6581503" cy="48006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F2355"/>
                </a:solidFill>
              </a:rPr>
              <a:t>This is the Republic of Ireland</a:t>
            </a:r>
          </a:p>
          <a:p>
            <a:pPr algn="ctr"/>
            <a:endParaRPr lang="en-US" sz="3600" dirty="0">
              <a:solidFill>
                <a:srgbClr val="3F2355"/>
              </a:solidFill>
            </a:endParaRPr>
          </a:p>
          <a:p>
            <a:pPr algn="ctr"/>
            <a:r>
              <a:rPr lang="en-US" sz="3600" dirty="0">
                <a:solidFill>
                  <a:srgbClr val="3F2355"/>
                </a:solidFill>
              </a:rPr>
              <a:t>It is not a part of the United Kingdom</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cxnSp>
        <p:nvCxnSpPr>
          <p:cNvPr id="6" name="Straight Arrow Connector 5"/>
          <p:cNvCxnSpPr/>
          <p:nvPr/>
        </p:nvCxnSpPr>
        <p:spPr>
          <a:xfrm flipH="1">
            <a:off x="1498600" y="3606800"/>
            <a:ext cx="4318000" cy="1168400"/>
          </a:xfrm>
          <a:prstGeom prst="straightConnector1">
            <a:avLst/>
          </a:prstGeom>
          <a:ln w="76200">
            <a:solidFill>
              <a:srgbClr val="3F235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875889"/>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rgbClr val="FFFFFF"/>
      </a:lt1>
      <a:dk2>
        <a:srgbClr val="C2DAF0"/>
      </a:dk2>
      <a:lt2>
        <a:srgbClr val="FF7DD4"/>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11173</TotalTime>
  <Words>790</Words>
  <Application>Microsoft Macintosh PowerPoint</Application>
  <PresentationFormat>Widescreen</PresentationFormat>
  <Paragraphs>188</Paragraphs>
  <Slides>25</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Calibri</vt:lpstr>
      <vt:lpstr>Calibri Light</vt:lpstr>
      <vt:lpstr>oda</vt:lpstr>
      <vt:lpstr>Signika</vt:lpstr>
      <vt:lpstr>Wingdings</vt:lpstr>
      <vt:lpstr>Arial</vt:lpstr>
      <vt:lpstr>Office Theme</vt:lpstr>
      <vt:lpstr>Custom Design</vt:lpstr>
      <vt:lpstr>PowerPoint Presentation</vt:lpstr>
      <vt:lpstr>Title:  Where We Live  Curriculum links:  KS1 Geography National Curriculum Name, locate and identify characteristics of the four countries and capital cities of the United Kingdom and its surrounding seas.  LIs: Name the countries that make up the UK. Recall facts about the UK. Describe the Union Jack flag. Create a flag to represent where we live. </vt:lpstr>
      <vt:lpstr>Instructions for use:  Most tasks have been differentiated to three levels with the orange boxed task being the easier of the three and the grey being the more challenging.  For mixed ability classes we suggest keeping all tasks and directing your students towards their appropriate level. For setted classes you can delete the tasks you feel are not appropriate.  Throughout we have added questions in orange that can be used to prompt conversation, draw further information from your students and deepen their understanding.  Please feel free to edit the order of the slides so this lesson is consistent with your approach.  Additional information can be found in the notes section of each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Supply14</dc:creator>
  <cp:lastModifiedBy>Jack Tielemans</cp:lastModifiedBy>
  <cp:revision>164</cp:revision>
  <dcterms:created xsi:type="dcterms:W3CDTF">2019-11-07T10:01:30Z</dcterms:created>
  <dcterms:modified xsi:type="dcterms:W3CDTF">2020-09-14T14:24:28Z</dcterms:modified>
</cp:coreProperties>
</file>