
<file path=[Content_Types].xml><?xml version="1.0" encoding="utf-8"?>
<Types xmlns="http://schemas.openxmlformats.org/package/2006/content-types">
  <Default Extension="xml" ContentType="application/xml"/>
  <Default Extension="png" ContentType="image/png"/>
  <Default Extension="wdp" ContentType="image/vnd.ms-photo"/>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9" r:id="rId2"/>
  </p:sldMasterIdLst>
  <p:notesMasterIdLst>
    <p:notesMasterId r:id="rId33"/>
  </p:notesMasterIdLst>
  <p:handoutMasterIdLst>
    <p:handoutMasterId r:id="rId34"/>
  </p:handoutMasterIdLst>
  <p:sldIdLst>
    <p:sldId id="267" r:id="rId3"/>
    <p:sldId id="330" r:id="rId4"/>
    <p:sldId id="329" r:id="rId5"/>
    <p:sldId id="331" r:id="rId6"/>
    <p:sldId id="332" r:id="rId7"/>
    <p:sldId id="334" r:id="rId8"/>
    <p:sldId id="333" r:id="rId9"/>
    <p:sldId id="335" r:id="rId10"/>
    <p:sldId id="336" r:id="rId11"/>
    <p:sldId id="337" r:id="rId12"/>
    <p:sldId id="338" r:id="rId13"/>
    <p:sldId id="339" r:id="rId14"/>
    <p:sldId id="340" r:id="rId15"/>
    <p:sldId id="341" r:id="rId16"/>
    <p:sldId id="342" r:id="rId17"/>
    <p:sldId id="343" r:id="rId18"/>
    <p:sldId id="344" r:id="rId19"/>
    <p:sldId id="345" r:id="rId20"/>
    <p:sldId id="346" r:id="rId21"/>
    <p:sldId id="347" r:id="rId22"/>
    <p:sldId id="348" r:id="rId23"/>
    <p:sldId id="349" r:id="rId24"/>
    <p:sldId id="358" r:id="rId25"/>
    <p:sldId id="350" r:id="rId26"/>
    <p:sldId id="351" r:id="rId27"/>
    <p:sldId id="352" r:id="rId28"/>
    <p:sldId id="359" r:id="rId29"/>
    <p:sldId id="354" r:id="rId30"/>
    <p:sldId id="355" r:id="rId31"/>
    <p:sldId id="356"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F2355"/>
    <a:srgbClr val="0F914E"/>
    <a:srgbClr val="A2C3DB"/>
    <a:srgbClr val="00934F"/>
    <a:srgbClr val="10B293"/>
    <a:srgbClr val="EC5A3C"/>
    <a:srgbClr val="757375"/>
    <a:srgbClr val="37B44B"/>
    <a:srgbClr val="699EC5"/>
    <a:srgbClr val="EC008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918" autoAdjust="0"/>
    <p:restoredTop sz="91065"/>
  </p:normalViewPr>
  <p:slideViewPr>
    <p:cSldViewPr snapToGrid="0">
      <p:cViewPr varScale="1">
        <p:scale>
          <a:sx n="68" d="100"/>
          <a:sy n="68" d="100"/>
        </p:scale>
        <p:origin x="224" y="576"/>
      </p:cViewPr>
      <p:guideLst/>
    </p:cSldViewPr>
  </p:slideViewPr>
  <p:notesTextViewPr>
    <p:cViewPr>
      <p:scale>
        <a:sx n="1" d="1"/>
        <a:sy n="1" d="1"/>
      </p:scale>
      <p:origin x="0" y="0"/>
    </p:cViewPr>
  </p:notesTextViewPr>
  <p:notesViewPr>
    <p:cSldViewPr snapToGrid="0">
      <p:cViewPr varScale="1">
        <p:scale>
          <a:sx n="83" d="100"/>
          <a:sy n="83" d="100"/>
        </p:scale>
        <p:origin x="3352" y="208"/>
      </p:cViewPr>
      <p:guideLst/>
    </p:cSldViewPr>
  </p:notes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9" Type="http://schemas.openxmlformats.org/officeDocument/2006/relationships/slide" Target="slides/slide7.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33" Type="http://schemas.openxmlformats.org/officeDocument/2006/relationships/notesMaster" Target="notesMasters/notesMaster1.xml"/><Relationship Id="rId34" Type="http://schemas.openxmlformats.org/officeDocument/2006/relationships/handoutMaster" Target="handoutMasters/handoutMaster1.xml"/><Relationship Id="rId35" Type="http://schemas.openxmlformats.org/officeDocument/2006/relationships/presProps" Target="presProps.xml"/><Relationship Id="rId36" Type="http://schemas.openxmlformats.org/officeDocument/2006/relationships/viewProps" Target="viewProps.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37" Type="http://schemas.openxmlformats.org/officeDocument/2006/relationships/theme" Target="theme/theme1.xml"/><Relationship Id="rId38"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4EB3929-4FC8-1F4C-9BE1-AE744FC66401}" type="datetimeFigureOut">
              <a:rPr lang="en-US" smtClean="0"/>
              <a:t>9/24/20</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FED1150-5640-2748-A616-8B702D222915}" type="slidenum">
              <a:rPr lang="en-US" smtClean="0"/>
              <a:t>‹#›</a:t>
            </a:fld>
            <a:endParaRPr lang="en-US"/>
          </a:p>
        </p:txBody>
      </p:sp>
    </p:spTree>
    <p:extLst>
      <p:ext uri="{BB962C8B-B14F-4D97-AF65-F5344CB8AC3E}">
        <p14:creationId xmlns:p14="http://schemas.microsoft.com/office/powerpoint/2010/main" val="1295078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3F6EC04-6B9F-924F-B1A3-5077261A8501}" type="datetimeFigureOut">
              <a:rPr lang="en-US" smtClean="0"/>
              <a:t>9/24/20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9A1326E-C3CB-EE40-83BE-558836F0C2CA}" type="slidenum">
              <a:rPr lang="en-US" smtClean="0"/>
              <a:t>‹#›</a:t>
            </a:fld>
            <a:endParaRPr lang="en-US"/>
          </a:p>
        </p:txBody>
      </p:sp>
    </p:spTree>
    <p:extLst>
      <p:ext uri="{BB962C8B-B14F-4D97-AF65-F5344CB8AC3E}">
        <p14:creationId xmlns:p14="http://schemas.microsoft.com/office/powerpoint/2010/main" val="13011372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solidFill>
                  <a:schemeClr val="bg1"/>
                </a:solidFill>
                <a:latin typeface="+mn-lt"/>
              </a:rPr>
              <a:t>Image credit: https://</a:t>
            </a:r>
            <a:r>
              <a:rPr lang="en-US" sz="1200" baseline="0" dirty="0" err="1" smtClean="0">
                <a:solidFill>
                  <a:schemeClr val="bg1"/>
                </a:solidFill>
                <a:latin typeface="+mn-lt"/>
              </a:rPr>
              <a:t>cliqz.com</a:t>
            </a:r>
            <a:r>
              <a:rPr lang="en-US" sz="1200" baseline="0" dirty="0" smtClean="0">
                <a:solidFill>
                  <a:schemeClr val="bg1"/>
                </a:solidFill>
                <a:latin typeface="+mn-lt"/>
              </a:rPr>
              <a:t>/</a:t>
            </a:r>
            <a:r>
              <a:rPr lang="en-US" sz="1200" baseline="0" dirty="0" err="1" smtClean="0">
                <a:solidFill>
                  <a:schemeClr val="bg1"/>
                </a:solidFill>
                <a:latin typeface="+mn-lt"/>
              </a:rPr>
              <a:t>en</a:t>
            </a:r>
            <a:r>
              <a:rPr lang="en-US" sz="1200" baseline="0" dirty="0" smtClean="0">
                <a:solidFill>
                  <a:schemeClr val="bg1"/>
                </a:solidFill>
                <a:latin typeface="+mn-lt"/>
              </a:rPr>
              <a:t>/magazine/10-tips-better-internet-safety</a:t>
            </a:r>
            <a:endParaRPr lang="en-US" dirty="0"/>
          </a:p>
        </p:txBody>
      </p:sp>
      <p:sp>
        <p:nvSpPr>
          <p:cNvPr id="4" name="Slide Number Placeholder 3"/>
          <p:cNvSpPr>
            <a:spLocks noGrp="1"/>
          </p:cNvSpPr>
          <p:nvPr>
            <p:ph type="sldNum" sz="quarter" idx="10"/>
          </p:nvPr>
        </p:nvSpPr>
        <p:spPr/>
        <p:txBody>
          <a:bodyPr/>
          <a:lstStyle/>
          <a:p>
            <a:fld id="{09A1326E-C3CB-EE40-83BE-558836F0C2CA}" type="slidenum">
              <a:rPr lang="en-US" smtClean="0"/>
              <a:t>4</a:t>
            </a:fld>
            <a:endParaRPr lang="en-US"/>
          </a:p>
        </p:txBody>
      </p:sp>
    </p:spTree>
    <p:extLst>
      <p:ext uri="{BB962C8B-B14F-4D97-AF65-F5344CB8AC3E}">
        <p14:creationId xmlns:p14="http://schemas.microsoft.com/office/powerpoint/2010/main" val="15815271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Image credit: https://9to5mac.com/2012/01/05/ipad-3-gains-facetime-hd-camera-on-the-front-improved-back-camera-ipad-2-stays-at-399/</a:t>
            </a:r>
            <a:endParaRPr lang="en-US" dirty="0"/>
          </a:p>
        </p:txBody>
      </p:sp>
      <p:sp>
        <p:nvSpPr>
          <p:cNvPr id="4" name="Slide Number Placeholder 3"/>
          <p:cNvSpPr>
            <a:spLocks noGrp="1"/>
          </p:cNvSpPr>
          <p:nvPr>
            <p:ph type="sldNum" sz="quarter" idx="10"/>
          </p:nvPr>
        </p:nvSpPr>
        <p:spPr/>
        <p:txBody>
          <a:bodyPr/>
          <a:lstStyle/>
          <a:p>
            <a:fld id="{09A1326E-C3CB-EE40-83BE-558836F0C2CA}" type="slidenum">
              <a:rPr lang="en-US" smtClean="0"/>
              <a:t>14</a:t>
            </a:fld>
            <a:endParaRPr lang="en-US"/>
          </a:p>
        </p:txBody>
      </p:sp>
    </p:spTree>
    <p:extLst>
      <p:ext uri="{BB962C8B-B14F-4D97-AF65-F5344CB8AC3E}">
        <p14:creationId xmlns:p14="http://schemas.microsoft.com/office/powerpoint/2010/main" val="15794125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Big</a:t>
            </a:r>
            <a:r>
              <a:rPr lang="en-US" baseline="0" dirty="0" smtClean="0"/>
              <a:t> Picture links to lesson content to the real world and events happening outside of school</a:t>
            </a:r>
          </a:p>
          <a:p>
            <a:r>
              <a:rPr lang="en-US" baseline="0" dirty="0" smtClean="0"/>
              <a:t>It acts as a point of interest to inspire conversations and engage students</a:t>
            </a:r>
          </a:p>
          <a:p>
            <a:endParaRPr lang="en-US" baseline="0" dirty="0" smtClean="0"/>
          </a:p>
          <a:p>
            <a:r>
              <a:rPr lang="en-US" sz="1200" dirty="0" smtClean="0">
                <a:solidFill>
                  <a:srgbClr val="3F2355"/>
                </a:solidFill>
                <a:latin typeface="Calibri" charset="0"/>
                <a:ea typeface="Calibri" charset="0"/>
                <a:cs typeface="Calibri" charset="0"/>
              </a:rPr>
              <a:t>Image</a:t>
            </a:r>
            <a:r>
              <a:rPr lang="en-US" sz="1200" baseline="0" dirty="0" smtClean="0">
                <a:solidFill>
                  <a:srgbClr val="3F2355"/>
                </a:solidFill>
                <a:latin typeface="Calibri" charset="0"/>
                <a:ea typeface="Calibri" charset="0"/>
                <a:cs typeface="Calibri" charset="0"/>
              </a:rPr>
              <a:t> credit: https://</a:t>
            </a:r>
            <a:r>
              <a:rPr lang="en-US" sz="1200" baseline="0" dirty="0" err="1" smtClean="0">
                <a:solidFill>
                  <a:srgbClr val="3F2355"/>
                </a:solidFill>
                <a:latin typeface="Calibri" charset="0"/>
                <a:ea typeface="Calibri" charset="0"/>
                <a:cs typeface="Calibri" charset="0"/>
              </a:rPr>
              <a:t>www.webdevelopersnotes.com</a:t>
            </a:r>
            <a:r>
              <a:rPr lang="en-US" sz="1200" baseline="0" smtClean="0">
                <a:solidFill>
                  <a:srgbClr val="3F2355"/>
                </a:solidFill>
                <a:latin typeface="Calibri" charset="0"/>
                <a:ea typeface="Calibri" charset="0"/>
                <a:cs typeface="Calibri" charset="0"/>
              </a:rPr>
              <a:t>/if-its-on-the-internet-it-must-be-true</a:t>
            </a:r>
            <a:endParaRPr lang="en-US" baseline="0" dirty="0" smtClean="0"/>
          </a:p>
        </p:txBody>
      </p:sp>
      <p:sp>
        <p:nvSpPr>
          <p:cNvPr id="4" name="Slide Number Placeholder 3"/>
          <p:cNvSpPr>
            <a:spLocks noGrp="1"/>
          </p:cNvSpPr>
          <p:nvPr>
            <p:ph type="sldNum" sz="quarter" idx="10"/>
          </p:nvPr>
        </p:nvSpPr>
        <p:spPr/>
        <p:txBody>
          <a:bodyPr/>
          <a:lstStyle/>
          <a:p>
            <a:fld id="{09A1326E-C3CB-EE40-83BE-558836F0C2CA}" type="slidenum">
              <a:rPr lang="en-US" smtClean="0"/>
              <a:t>30</a:t>
            </a:fld>
            <a:endParaRPr lang="en-US"/>
          </a:p>
        </p:txBody>
      </p:sp>
    </p:spTree>
    <p:extLst>
      <p:ext uri="{BB962C8B-B14F-4D97-AF65-F5344CB8AC3E}">
        <p14:creationId xmlns:p14="http://schemas.microsoft.com/office/powerpoint/2010/main" val="8016002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solidFill>
                  <a:schemeClr val="bg1"/>
                </a:solidFill>
                <a:latin typeface="+mn-lt"/>
              </a:rPr>
              <a:t>Image credit:</a:t>
            </a:r>
            <a:endParaRPr lang="en-US" dirty="0"/>
          </a:p>
        </p:txBody>
      </p:sp>
      <p:sp>
        <p:nvSpPr>
          <p:cNvPr id="4" name="Slide Number Placeholder 3"/>
          <p:cNvSpPr>
            <a:spLocks noGrp="1"/>
          </p:cNvSpPr>
          <p:nvPr>
            <p:ph type="sldNum" sz="quarter" idx="10"/>
          </p:nvPr>
        </p:nvSpPr>
        <p:spPr/>
        <p:txBody>
          <a:bodyPr/>
          <a:lstStyle/>
          <a:p>
            <a:fld id="{09A1326E-C3CB-EE40-83BE-558836F0C2CA}" type="slidenum">
              <a:rPr lang="en-US" smtClean="0"/>
              <a:t>5</a:t>
            </a:fld>
            <a:endParaRPr lang="en-US"/>
          </a:p>
        </p:txBody>
      </p:sp>
    </p:spTree>
    <p:extLst>
      <p:ext uri="{BB962C8B-B14F-4D97-AF65-F5344CB8AC3E}">
        <p14:creationId xmlns:p14="http://schemas.microsoft.com/office/powerpoint/2010/main" val="12210801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Big</a:t>
            </a:r>
            <a:r>
              <a:rPr lang="en-US" baseline="0" dirty="0" smtClean="0"/>
              <a:t> Picture links lesson content to the real world and events happening outside of school</a:t>
            </a:r>
          </a:p>
          <a:p>
            <a:r>
              <a:rPr lang="en-US" baseline="0" dirty="0" smtClean="0"/>
              <a:t>It acts as a point of interest to inspire conversations and engage students</a:t>
            </a:r>
          </a:p>
          <a:p>
            <a:endParaRPr lang="en-US" baseline="0" dirty="0" smtClean="0"/>
          </a:p>
          <a:p>
            <a:r>
              <a:rPr lang="en-US" sz="1200" dirty="0" smtClean="0">
                <a:solidFill>
                  <a:srgbClr val="3F2355"/>
                </a:solidFill>
                <a:latin typeface="Calibri" charset="0"/>
                <a:ea typeface="Calibri" charset="0"/>
                <a:cs typeface="Calibri" charset="0"/>
              </a:rPr>
              <a:t>Image</a:t>
            </a:r>
            <a:r>
              <a:rPr lang="en-US" sz="1200" baseline="0" dirty="0" smtClean="0">
                <a:solidFill>
                  <a:srgbClr val="3F2355"/>
                </a:solidFill>
                <a:latin typeface="Calibri" charset="0"/>
                <a:ea typeface="Calibri" charset="0"/>
                <a:cs typeface="Calibri" charset="0"/>
              </a:rPr>
              <a:t> credit: https://</a:t>
            </a:r>
            <a:r>
              <a:rPr lang="en-US" sz="1200" baseline="0" dirty="0" err="1" smtClean="0">
                <a:solidFill>
                  <a:srgbClr val="3F2355"/>
                </a:solidFill>
                <a:latin typeface="Calibri" charset="0"/>
                <a:ea typeface="Calibri" charset="0"/>
                <a:cs typeface="Calibri" charset="0"/>
              </a:rPr>
              <a:t>www.webdevelopersnotes.com</a:t>
            </a:r>
            <a:r>
              <a:rPr lang="en-US" sz="1200" baseline="0" dirty="0" smtClean="0">
                <a:solidFill>
                  <a:srgbClr val="3F2355"/>
                </a:solidFill>
                <a:latin typeface="Calibri" charset="0"/>
                <a:ea typeface="Calibri" charset="0"/>
                <a:cs typeface="Calibri" charset="0"/>
              </a:rPr>
              <a:t>/if-its-on-the-internet-it-must-be-true</a:t>
            </a:r>
            <a:endParaRPr lang="en-US" baseline="0" dirty="0" smtClean="0"/>
          </a:p>
        </p:txBody>
      </p:sp>
      <p:sp>
        <p:nvSpPr>
          <p:cNvPr id="4" name="Slide Number Placeholder 3"/>
          <p:cNvSpPr>
            <a:spLocks noGrp="1"/>
          </p:cNvSpPr>
          <p:nvPr>
            <p:ph type="sldNum" sz="quarter" idx="10"/>
          </p:nvPr>
        </p:nvSpPr>
        <p:spPr/>
        <p:txBody>
          <a:bodyPr/>
          <a:lstStyle/>
          <a:p>
            <a:fld id="{09A1326E-C3CB-EE40-83BE-558836F0C2CA}" type="slidenum">
              <a:rPr lang="en-US" smtClean="0"/>
              <a:t>7</a:t>
            </a:fld>
            <a:endParaRPr lang="en-US"/>
          </a:p>
        </p:txBody>
      </p:sp>
    </p:spTree>
    <p:extLst>
      <p:ext uri="{BB962C8B-B14F-4D97-AF65-F5344CB8AC3E}">
        <p14:creationId xmlns:p14="http://schemas.microsoft.com/office/powerpoint/2010/main" val="17502295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Image credit</a:t>
            </a:r>
            <a:r>
              <a:rPr lang="en-US" sz="1200" baseline="0" dirty="0" smtClean="0">
                <a:solidFill>
                  <a:schemeClr val="bg1"/>
                </a:solidFill>
                <a:latin typeface="+mn-lt"/>
              </a:rPr>
              <a:t>: https://</a:t>
            </a:r>
            <a:r>
              <a:rPr lang="en-US" sz="1200" baseline="0" dirty="0" err="1" smtClean="0">
                <a:solidFill>
                  <a:schemeClr val="bg1"/>
                </a:solidFill>
                <a:latin typeface="+mn-lt"/>
              </a:rPr>
              <a:t>newsroom.cisco.com</a:t>
            </a:r>
            <a:r>
              <a:rPr lang="en-US" sz="1200" baseline="0" dirty="0" smtClean="0">
                <a:solidFill>
                  <a:schemeClr val="bg1"/>
                </a:solidFill>
                <a:latin typeface="+mn-lt"/>
              </a:rPr>
              <a:t>/</a:t>
            </a:r>
            <a:r>
              <a:rPr lang="en-US" sz="1200" baseline="0" dirty="0" err="1" smtClean="0">
                <a:solidFill>
                  <a:schemeClr val="bg1"/>
                </a:solidFill>
                <a:latin typeface="+mn-lt"/>
              </a:rPr>
              <a:t>feature-content?type</a:t>
            </a:r>
            <a:r>
              <a:rPr lang="en-US" sz="1200" baseline="0" dirty="0" smtClean="0">
                <a:solidFill>
                  <a:schemeClr val="bg1"/>
                </a:solidFill>
                <a:latin typeface="+mn-lt"/>
              </a:rPr>
              <a:t>=</a:t>
            </a:r>
            <a:r>
              <a:rPr lang="en-US" sz="1200" baseline="0" dirty="0" err="1" smtClean="0">
                <a:solidFill>
                  <a:schemeClr val="bg1"/>
                </a:solidFill>
                <a:latin typeface="+mn-lt"/>
              </a:rPr>
              <a:t>webcontent&amp;articleId</a:t>
            </a:r>
            <a:r>
              <a:rPr lang="en-US" sz="1200" baseline="0" dirty="0" smtClean="0">
                <a:solidFill>
                  <a:schemeClr val="bg1"/>
                </a:solidFill>
                <a:latin typeface="+mn-lt"/>
              </a:rPr>
              <a:t>=1865303</a:t>
            </a:r>
            <a:endParaRPr lang="en-US" baseline="0" dirty="0" smtClean="0"/>
          </a:p>
        </p:txBody>
      </p:sp>
      <p:sp>
        <p:nvSpPr>
          <p:cNvPr id="4" name="Slide Number Placeholder 3"/>
          <p:cNvSpPr>
            <a:spLocks noGrp="1"/>
          </p:cNvSpPr>
          <p:nvPr>
            <p:ph type="sldNum" sz="quarter" idx="10"/>
          </p:nvPr>
        </p:nvSpPr>
        <p:spPr/>
        <p:txBody>
          <a:bodyPr/>
          <a:lstStyle/>
          <a:p>
            <a:fld id="{09A1326E-C3CB-EE40-83BE-558836F0C2CA}" type="slidenum">
              <a:rPr lang="en-US" smtClean="0"/>
              <a:t>8</a:t>
            </a:fld>
            <a:endParaRPr lang="en-US"/>
          </a:p>
        </p:txBody>
      </p:sp>
    </p:spTree>
    <p:extLst>
      <p:ext uri="{BB962C8B-B14F-4D97-AF65-F5344CB8AC3E}">
        <p14:creationId xmlns:p14="http://schemas.microsoft.com/office/powerpoint/2010/main" val="18546693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Image credit: https://</a:t>
            </a:r>
            <a:r>
              <a:rPr lang="en-US" dirty="0" err="1" smtClean="0"/>
              <a:t>www.howtogeek.com</a:t>
            </a:r>
            <a:r>
              <a:rPr lang="en-US" dirty="0" smtClean="0"/>
              <a:t>/352265/what-is-a-</a:t>
            </a:r>
            <a:r>
              <a:rPr lang="en-US" dirty="0" err="1" smtClean="0"/>
              <a:t>wi-fi</a:t>
            </a:r>
            <a:r>
              <a:rPr lang="en-US" dirty="0" smtClean="0"/>
              <a:t>-hotspot/</a:t>
            </a:r>
          </a:p>
          <a:p>
            <a:endParaRPr lang="en-US" dirty="0"/>
          </a:p>
        </p:txBody>
      </p:sp>
      <p:sp>
        <p:nvSpPr>
          <p:cNvPr id="4" name="Slide Number Placeholder 3"/>
          <p:cNvSpPr>
            <a:spLocks noGrp="1"/>
          </p:cNvSpPr>
          <p:nvPr>
            <p:ph type="sldNum" sz="quarter" idx="10"/>
          </p:nvPr>
        </p:nvSpPr>
        <p:spPr/>
        <p:txBody>
          <a:bodyPr/>
          <a:lstStyle/>
          <a:p>
            <a:fld id="{09A1326E-C3CB-EE40-83BE-558836F0C2CA}" type="slidenum">
              <a:rPr lang="en-US" smtClean="0"/>
              <a:t>9</a:t>
            </a:fld>
            <a:endParaRPr lang="en-US"/>
          </a:p>
        </p:txBody>
      </p:sp>
    </p:spTree>
    <p:extLst>
      <p:ext uri="{BB962C8B-B14F-4D97-AF65-F5344CB8AC3E}">
        <p14:creationId xmlns:p14="http://schemas.microsoft.com/office/powerpoint/2010/main" val="3051413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Image credit: https://</a:t>
            </a:r>
            <a:r>
              <a:rPr lang="en-US" dirty="0" err="1" smtClean="0"/>
              <a:t>en.wikipedia.org</a:t>
            </a:r>
            <a:r>
              <a:rPr lang="en-US" dirty="0" smtClean="0"/>
              <a:t>/wiki/</a:t>
            </a:r>
            <a:r>
              <a:rPr lang="en-US" dirty="0" err="1" smtClean="0"/>
              <a:t>Google_Chrome</a:t>
            </a:r>
            <a:endParaRPr lang="en-US" dirty="0" smtClean="0"/>
          </a:p>
          <a:p>
            <a:r>
              <a:rPr lang="en-US" dirty="0" smtClean="0"/>
              <a:t>https://</a:t>
            </a:r>
            <a:r>
              <a:rPr lang="en-US" dirty="0" err="1" smtClean="0"/>
              <a:t>en.wikipedia.org</a:t>
            </a:r>
            <a:r>
              <a:rPr lang="en-US" dirty="0" smtClean="0"/>
              <a:t>/wiki/Safari_(</a:t>
            </a:r>
            <a:r>
              <a:rPr lang="en-US" dirty="0" err="1" smtClean="0"/>
              <a:t>web_browser</a:t>
            </a:r>
            <a:r>
              <a:rPr lang="en-US" dirty="0" smtClean="0"/>
              <a:t>)</a:t>
            </a:r>
          </a:p>
          <a:p>
            <a:r>
              <a:rPr lang="en-US" dirty="0" smtClean="0"/>
              <a:t>https://</a:t>
            </a:r>
            <a:r>
              <a:rPr lang="en-US" dirty="0" err="1" smtClean="0"/>
              <a:t>en.wikipedia.org</a:t>
            </a:r>
            <a:r>
              <a:rPr lang="en-US" dirty="0" smtClean="0"/>
              <a:t>/wiki/Firefox</a:t>
            </a:r>
          </a:p>
          <a:p>
            <a:r>
              <a:rPr lang="en-US" dirty="0" smtClean="0"/>
              <a:t>https://</a:t>
            </a:r>
            <a:r>
              <a:rPr lang="en-US" dirty="0" err="1" smtClean="0"/>
              <a:t>en.wikipedia.org</a:t>
            </a:r>
            <a:r>
              <a:rPr lang="en-US" dirty="0" smtClean="0"/>
              <a:t>/wiki/Opera_(</a:t>
            </a:r>
            <a:r>
              <a:rPr lang="en-US" dirty="0" err="1" smtClean="0"/>
              <a:t>web_browser</a:t>
            </a:r>
            <a:r>
              <a:rPr lang="en-US" dirty="0" smtClean="0"/>
              <a:t>)</a:t>
            </a:r>
          </a:p>
          <a:p>
            <a:r>
              <a:rPr lang="en-US" dirty="0" smtClean="0"/>
              <a:t>https://</a:t>
            </a:r>
            <a:r>
              <a:rPr lang="en-US" dirty="0" err="1" smtClean="0"/>
              <a:t>en.wikipedia.org</a:t>
            </a:r>
            <a:r>
              <a:rPr lang="en-US" dirty="0" smtClean="0"/>
              <a:t>/wiki/</a:t>
            </a:r>
            <a:r>
              <a:rPr lang="en-US" dirty="0" err="1" smtClean="0"/>
              <a:t>Internet_Explorer</a:t>
            </a:r>
            <a:endParaRPr lang="en-US" dirty="0" smtClean="0"/>
          </a:p>
          <a:p>
            <a:r>
              <a:rPr lang="en-US" dirty="0" smtClean="0"/>
              <a:t>https://</a:t>
            </a:r>
            <a:r>
              <a:rPr lang="en-US" dirty="0" err="1" smtClean="0"/>
              <a:t>en.wikipedia.org</a:t>
            </a:r>
            <a:r>
              <a:rPr lang="en-US" dirty="0" smtClean="0"/>
              <a:t>/wiki/</a:t>
            </a:r>
            <a:r>
              <a:rPr lang="en-US" dirty="0" err="1" smtClean="0"/>
              <a:t>Microsoft_Edge</a:t>
            </a:r>
            <a:endParaRPr lang="en-US" dirty="0" smtClean="0"/>
          </a:p>
          <a:p>
            <a:endParaRPr lang="en-US" dirty="0"/>
          </a:p>
        </p:txBody>
      </p:sp>
      <p:sp>
        <p:nvSpPr>
          <p:cNvPr id="4" name="Slide Number Placeholder 3"/>
          <p:cNvSpPr>
            <a:spLocks noGrp="1"/>
          </p:cNvSpPr>
          <p:nvPr>
            <p:ph type="sldNum" sz="quarter" idx="10"/>
          </p:nvPr>
        </p:nvSpPr>
        <p:spPr/>
        <p:txBody>
          <a:bodyPr/>
          <a:lstStyle/>
          <a:p>
            <a:fld id="{09A1326E-C3CB-EE40-83BE-558836F0C2CA}" type="slidenum">
              <a:rPr lang="en-US" smtClean="0"/>
              <a:t>10</a:t>
            </a:fld>
            <a:endParaRPr lang="en-US"/>
          </a:p>
        </p:txBody>
      </p:sp>
    </p:spTree>
    <p:extLst>
      <p:ext uri="{BB962C8B-B14F-4D97-AF65-F5344CB8AC3E}">
        <p14:creationId xmlns:p14="http://schemas.microsoft.com/office/powerpoint/2010/main" val="20649666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Image credit</a:t>
            </a:r>
            <a:r>
              <a:rPr lang="en-US" sz="1200" baseline="0" dirty="0" smtClean="0">
                <a:solidFill>
                  <a:schemeClr val="bg1"/>
                </a:solidFill>
                <a:latin typeface="+mn-lt"/>
              </a:rPr>
              <a:t>: </a:t>
            </a:r>
            <a:r>
              <a:rPr lang="en-US" dirty="0" smtClean="0"/>
              <a:t>https://</a:t>
            </a:r>
            <a:r>
              <a:rPr lang="en-US" dirty="0" err="1" smtClean="0"/>
              <a:t>techcrunch.com</a:t>
            </a:r>
            <a:r>
              <a:rPr lang="en-US" dirty="0" smtClean="0"/>
              <a:t>/2018/04/25/say-hello-to-the-new-gmail-with-self-destructing-messages-email-snoozing-offline-mode-and-more/?</a:t>
            </a:r>
            <a:r>
              <a:rPr lang="en-US" dirty="0" err="1" smtClean="0"/>
              <a:t>guccounter</a:t>
            </a:r>
            <a:r>
              <a:rPr lang="en-US" dirty="0" smtClean="0"/>
              <a:t>=1&amp;guce_referrer=aHR0cHM6Ly93d3cuZ29vZ2xlLmNvbS8&amp;guce_referrer_sig=AQAAADLdeQoTFZa3Z-P4pXRwO8QwHwSByW8uVljCFq_mQVidIX5CW44djPebL2D7pdSX-Z9sKgbTueOqCG_pi6kUUL7BXaTEIMcwpJGQHJ_zBagiOae-D6o8D9hb28_clkfr35sgHd2LxI_ebGkSxAZ3fsaNh2SycTuaTQj5PuTo_-im</a:t>
            </a:r>
            <a:endParaRPr lang="en-US" dirty="0"/>
          </a:p>
        </p:txBody>
      </p:sp>
      <p:sp>
        <p:nvSpPr>
          <p:cNvPr id="4" name="Slide Number Placeholder 3"/>
          <p:cNvSpPr>
            <a:spLocks noGrp="1"/>
          </p:cNvSpPr>
          <p:nvPr>
            <p:ph type="sldNum" sz="quarter" idx="10"/>
          </p:nvPr>
        </p:nvSpPr>
        <p:spPr/>
        <p:txBody>
          <a:bodyPr/>
          <a:lstStyle/>
          <a:p>
            <a:fld id="{09A1326E-C3CB-EE40-83BE-558836F0C2CA}" type="slidenum">
              <a:rPr lang="en-US" smtClean="0"/>
              <a:t>11</a:t>
            </a:fld>
            <a:endParaRPr lang="en-US"/>
          </a:p>
        </p:txBody>
      </p:sp>
    </p:spTree>
    <p:extLst>
      <p:ext uri="{BB962C8B-B14F-4D97-AF65-F5344CB8AC3E}">
        <p14:creationId xmlns:p14="http://schemas.microsoft.com/office/powerpoint/2010/main" val="20756419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Image credit: https://</a:t>
            </a:r>
            <a:r>
              <a:rPr lang="en-US" dirty="0" err="1" smtClean="0"/>
              <a:t>iamcheated.indianmoney.com</a:t>
            </a:r>
            <a:r>
              <a:rPr lang="en-US" dirty="0" smtClean="0"/>
              <a:t>/blogs/tips-for-safe-online-shopping</a:t>
            </a:r>
          </a:p>
          <a:p>
            <a:endParaRPr lang="en-US" dirty="0"/>
          </a:p>
        </p:txBody>
      </p:sp>
      <p:sp>
        <p:nvSpPr>
          <p:cNvPr id="4" name="Slide Number Placeholder 3"/>
          <p:cNvSpPr>
            <a:spLocks noGrp="1"/>
          </p:cNvSpPr>
          <p:nvPr>
            <p:ph type="sldNum" sz="quarter" idx="10"/>
          </p:nvPr>
        </p:nvSpPr>
        <p:spPr/>
        <p:txBody>
          <a:bodyPr/>
          <a:lstStyle/>
          <a:p>
            <a:fld id="{09A1326E-C3CB-EE40-83BE-558836F0C2CA}" type="slidenum">
              <a:rPr lang="en-US" smtClean="0"/>
              <a:t>12</a:t>
            </a:fld>
            <a:endParaRPr lang="en-US"/>
          </a:p>
        </p:txBody>
      </p:sp>
    </p:spTree>
    <p:extLst>
      <p:ext uri="{BB962C8B-B14F-4D97-AF65-F5344CB8AC3E}">
        <p14:creationId xmlns:p14="http://schemas.microsoft.com/office/powerpoint/2010/main" val="5091154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Image credit: https://9to5mac.com/2012/01/05/ipad-3-gains-facetime-hd-camera-on-the-front-improved-back-camera-ipad-2-stays-at-399/</a:t>
            </a:r>
          </a:p>
          <a:p>
            <a:endParaRPr lang="en-US" dirty="0"/>
          </a:p>
        </p:txBody>
      </p:sp>
      <p:sp>
        <p:nvSpPr>
          <p:cNvPr id="4" name="Slide Number Placeholder 3"/>
          <p:cNvSpPr>
            <a:spLocks noGrp="1"/>
          </p:cNvSpPr>
          <p:nvPr>
            <p:ph type="sldNum" sz="quarter" idx="10"/>
          </p:nvPr>
        </p:nvSpPr>
        <p:spPr/>
        <p:txBody>
          <a:bodyPr/>
          <a:lstStyle/>
          <a:p>
            <a:fld id="{09A1326E-C3CB-EE40-83BE-558836F0C2CA}" type="slidenum">
              <a:rPr lang="en-US" smtClean="0"/>
              <a:t>13</a:t>
            </a:fld>
            <a:endParaRPr lang="en-US"/>
          </a:p>
        </p:txBody>
      </p:sp>
    </p:spTree>
    <p:extLst>
      <p:ext uri="{BB962C8B-B14F-4D97-AF65-F5344CB8AC3E}">
        <p14:creationId xmlns:p14="http://schemas.microsoft.com/office/powerpoint/2010/main" val="4315340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7" name="Rectangle 6"/>
          <p:cNvSpPr/>
          <p:nvPr userDrawn="1"/>
        </p:nvSpPr>
        <p:spPr>
          <a:xfrm>
            <a:off x="4755353" y="176839"/>
            <a:ext cx="2668616" cy="923330"/>
          </a:xfrm>
          <a:prstGeom prst="rect">
            <a:avLst/>
          </a:prstGeom>
          <a:noFill/>
        </p:spPr>
        <p:txBody>
          <a:bodyPr wrap="none" lIns="91440" tIns="45720" rIns="91440" bIns="45720">
            <a:spAutoFit/>
          </a:bodyPr>
          <a:lstStyle/>
          <a:p>
            <a:pPr algn="ctr"/>
            <a:r>
              <a:rPr lang="en-US" sz="5400" b="1" i="0" cap="none" spc="0" dirty="0" smtClean="0">
                <a:ln w="22225">
                  <a:solidFill>
                    <a:srgbClr val="37B44B"/>
                  </a:solidFill>
                  <a:prstDash val="solid"/>
                </a:ln>
                <a:solidFill>
                  <a:srgbClr val="00934F"/>
                </a:solidFill>
                <a:effectLst/>
                <a:latin typeface="Calibri" charset="0"/>
                <a:ea typeface="Calibri" charset="0"/>
                <a:cs typeface="Calibri" charset="0"/>
              </a:rPr>
              <a:t>STARTER</a:t>
            </a:r>
            <a:endParaRPr lang="en-US" sz="5400" b="1" i="0" cap="none" spc="0" dirty="0">
              <a:ln w="22225">
                <a:solidFill>
                  <a:srgbClr val="37B44B"/>
                </a:solidFill>
                <a:prstDash val="solid"/>
              </a:ln>
              <a:solidFill>
                <a:srgbClr val="00934F"/>
              </a:solidFill>
              <a:effectLst/>
              <a:latin typeface="Calibri" charset="0"/>
              <a:ea typeface="Calibri" charset="0"/>
              <a:cs typeface="Calibri" charset="0"/>
            </a:endParaRPr>
          </a:p>
        </p:txBody>
      </p:sp>
    </p:spTree>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7" name="Rectangle 6"/>
          <p:cNvSpPr/>
          <p:nvPr userDrawn="1"/>
        </p:nvSpPr>
        <p:spPr>
          <a:xfrm>
            <a:off x="2850098" y="176839"/>
            <a:ext cx="6479146" cy="923330"/>
          </a:xfrm>
          <a:prstGeom prst="rect">
            <a:avLst/>
          </a:prstGeom>
          <a:noFill/>
        </p:spPr>
        <p:txBody>
          <a:bodyPr wrap="none" lIns="91440" tIns="45720" rIns="91440" bIns="45720">
            <a:spAutoFit/>
          </a:bodyPr>
          <a:lstStyle/>
          <a:p>
            <a:pPr algn="ctr"/>
            <a:r>
              <a:rPr lang="en-US" sz="5400" b="1" i="0" cap="none" spc="0" dirty="0" smtClean="0">
                <a:ln w="22225">
                  <a:solidFill>
                    <a:srgbClr val="37B44B"/>
                  </a:solidFill>
                  <a:prstDash val="solid"/>
                </a:ln>
                <a:solidFill>
                  <a:srgbClr val="00934F"/>
                </a:solidFill>
                <a:effectLst/>
                <a:latin typeface="Calibri" charset="0"/>
                <a:ea typeface="Calibri" charset="0"/>
                <a:cs typeface="Calibri" charset="0"/>
              </a:rPr>
              <a:t>REVIEW AND REFLECT</a:t>
            </a:r>
            <a:endParaRPr lang="en-US" sz="5400" b="1" i="0" cap="none" spc="0" dirty="0">
              <a:ln w="22225">
                <a:solidFill>
                  <a:srgbClr val="37B44B"/>
                </a:solidFill>
                <a:prstDash val="solid"/>
              </a:ln>
              <a:solidFill>
                <a:srgbClr val="00934F"/>
              </a:solidFill>
              <a:effectLst/>
              <a:latin typeface="Calibri" charset="0"/>
              <a:ea typeface="Calibri" charset="0"/>
              <a:cs typeface="Calibri" charset="0"/>
            </a:endParaRPr>
          </a:p>
        </p:txBody>
      </p:sp>
    </p:spTree>
    <p:extLst>
      <p:ext uri="{BB962C8B-B14F-4D97-AF65-F5344CB8AC3E}">
        <p14:creationId xmlns:p14="http://schemas.microsoft.com/office/powerpoint/2010/main" val="3603325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a:xfrm>
            <a:off x="838200" y="6356350"/>
            <a:ext cx="2743200" cy="365125"/>
          </a:xfrm>
          <a:prstGeom prst="rect">
            <a:avLst/>
          </a:prstGeom>
        </p:spPr>
        <p:txBody>
          <a:bodyPr/>
          <a:lstStyle/>
          <a:p>
            <a:fld id="{64B37E97-0856-4991-842A-174DF4B03827}" type="datetimeFigureOut">
              <a:rPr lang="en-GB" smtClean="0"/>
              <a:t>24/09/2020</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0E6E50F-2732-4426-85F9-AE820508F693}" type="slidenum">
              <a:rPr lang="en-GB" smtClean="0"/>
              <a:t>‹#›</a:t>
            </a:fld>
            <a:endParaRPr lang="en-GB"/>
          </a:p>
        </p:txBody>
      </p:sp>
    </p:spTree>
    <p:extLst>
      <p:ext uri="{BB962C8B-B14F-4D97-AF65-F5344CB8AC3E}">
        <p14:creationId xmlns:p14="http://schemas.microsoft.com/office/powerpoint/2010/main" val="41547159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64B37E97-0856-4991-842A-174DF4B03827}" type="datetimeFigureOut">
              <a:rPr lang="en-GB" smtClean="0"/>
              <a:t>24/09/2020</a:t>
            </a:fld>
            <a:endParaRPr lang="en-GB"/>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10E6E50F-2732-4426-85F9-AE820508F693}" type="slidenum">
              <a:rPr lang="en-GB" smtClean="0"/>
              <a:t>‹#›</a:t>
            </a:fld>
            <a:endParaRPr lang="en-GB"/>
          </a:p>
        </p:txBody>
      </p:sp>
    </p:spTree>
    <p:extLst>
      <p:ext uri="{BB962C8B-B14F-4D97-AF65-F5344CB8AC3E}">
        <p14:creationId xmlns:p14="http://schemas.microsoft.com/office/powerpoint/2010/main" val="33889186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0E6E50F-2732-4426-85F9-AE820508F693}" type="slidenum">
              <a:rPr lang="en-GB" smtClean="0"/>
              <a:t>‹#›</a:t>
            </a:fld>
            <a:endParaRPr lang="en-GB"/>
          </a:p>
        </p:txBody>
      </p:sp>
    </p:spTree>
    <p:extLst>
      <p:ext uri="{BB962C8B-B14F-4D97-AF65-F5344CB8AC3E}">
        <p14:creationId xmlns:p14="http://schemas.microsoft.com/office/powerpoint/2010/main" val="19822922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64B37E97-0856-4991-842A-174DF4B03827}" type="datetimeFigureOut">
              <a:rPr lang="en-GB" smtClean="0"/>
              <a:t>24/09/2020</a:t>
            </a:fld>
            <a:endParaRPr lang="en-GB"/>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10E6E50F-2732-4426-85F9-AE820508F693}" type="slidenum">
              <a:rPr lang="en-GB" smtClean="0"/>
              <a:t>‹#›</a:t>
            </a:fld>
            <a:endParaRPr lang="en-GB"/>
          </a:p>
        </p:txBody>
      </p:sp>
    </p:spTree>
    <p:extLst>
      <p:ext uri="{BB962C8B-B14F-4D97-AF65-F5344CB8AC3E}">
        <p14:creationId xmlns:p14="http://schemas.microsoft.com/office/powerpoint/2010/main" val="13146115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64B37E97-0856-4991-842A-174DF4B03827}" type="datetimeFigureOut">
              <a:rPr lang="en-GB" smtClean="0"/>
              <a:t>24/09/2020</a:t>
            </a:fld>
            <a:endParaRPr lang="en-GB"/>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10E6E50F-2732-4426-85F9-AE820508F693}" type="slidenum">
              <a:rPr lang="en-GB" smtClean="0"/>
              <a:t>‹#›</a:t>
            </a:fld>
            <a:endParaRPr lang="en-GB"/>
          </a:p>
        </p:txBody>
      </p:sp>
    </p:spTree>
    <p:extLst>
      <p:ext uri="{BB962C8B-B14F-4D97-AF65-F5344CB8AC3E}">
        <p14:creationId xmlns:p14="http://schemas.microsoft.com/office/powerpoint/2010/main" val="15266844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64B37E97-0856-4991-842A-174DF4B03827}" type="datetimeFigureOut">
              <a:rPr lang="en-GB" smtClean="0"/>
              <a:t>24/09/2020</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0E6E50F-2732-4426-85F9-AE820508F693}" type="slidenum">
              <a:rPr lang="en-GB" smtClean="0"/>
              <a:t>‹#›</a:t>
            </a:fld>
            <a:endParaRPr lang="en-GB"/>
          </a:p>
        </p:txBody>
      </p:sp>
    </p:spTree>
    <p:extLst>
      <p:ext uri="{BB962C8B-B14F-4D97-AF65-F5344CB8AC3E}">
        <p14:creationId xmlns:p14="http://schemas.microsoft.com/office/powerpoint/2010/main" val="15249090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64B37E97-0856-4991-842A-174DF4B03827}" type="datetimeFigureOut">
              <a:rPr lang="en-GB" smtClean="0"/>
              <a:t>24/09/2020</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0E6E50F-2732-4426-85F9-AE820508F693}" type="slidenum">
              <a:rPr lang="en-GB" smtClean="0"/>
              <a:t>‹#›</a:t>
            </a:fld>
            <a:endParaRPr lang="en-GB"/>
          </a:p>
        </p:txBody>
      </p:sp>
    </p:spTree>
    <p:extLst>
      <p:ext uri="{BB962C8B-B14F-4D97-AF65-F5344CB8AC3E}">
        <p14:creationId xmlns:p14="http://schemas.microsoft.com/office/powerpoint/2010/main" val="15218047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4B37E97-0856-4991-842A-174DF4B03827}" type="datetimeFigureOut">
              <a:rPr lang="en-GB" smtClean="0"/>
              <a:t>24/09/2020</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0E6E50F-2732-4426-85F9-AE820508F693}" type="slidenum">
              <a:rPr lang="en-GB" smtClean="0"/>
              <a:t>‹#›</a:t>
            </a:fld>
            <a:endParaRPr lang="en-GB"/>
          </a:p>
        </p:txBody>
      </p:sp>
    </p:spTree>
    <p:extLst>
      <p:ext uri="{BB962C8B-B14F-4D97-AF65-F5344CB8AC3E}">
        <p14:creationId xmlns:p14="http://schemas.microsoft.com/office/powerpoint/2010/main" val="1549593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4B37E97-0856-4991-842A-174DF4B03827}" type="datetimeFigureOut">
              <a:rPr lang="en-GB" smtClean="0"/>
              <a:t>24/09/2020</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0E6E50F-2732-4426-85F9-AE820508F693}" type="slidenum">
              <a:rPr lang="en-GB" smtClean="0"/>
              <a:t>‹#›</a:t>
            </a:fld>
            <a:endParaRPr lang="en-GB"/>
          </a:p>
        </p:txBody>
      </p:sp>
    </p:spTree>
    <p:extLst>
      <p:ext uri="{BB962C8B-B14F-4D97-AF65-F5344CB8AC3E}">
        <p14:creationId xmlns:p14="http://schemas.microsoft.com/office/powerpoint/2010/main" val="7250515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831850" y="4713890"/>
            <a:ext cx="10515600" cy="882869"/>
          </a:xfrm>
          <a:prstGeom prst="rect">
            <a:avLst/>
          </a:prstGeom>
        </p:spPr>
        <p:txBody>
          <a:bodyPr/>
          <a:lstStyle>
            <a:lvl1pPr marL="0" indent="0">
              <a:buNone/>
              <a:defRPr sz="2400" baseline="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Big Picture question</a:t>
            </a:r>
          </a:p>
          <a:p>
            <a:pPr lvl="0"/>
            <a:r>
              <a:rPr lang="en-US" dirty="0" smtClean="0"/>
              <a:t>Need some sort of visual here to encourage thought</a:t>
            </a:r>
          </a:p>
        </p:txBody>
      </p:sp>
      <p:sp>
        <p:nvSpPr>
          <p:cNvPr id="7" name="Rectangle 6"/>
          <p:cNvSpPr/>
          <p:nvPr userDrawn="1"/>
        </p:nvSpPr>
        <p:spPr>
          <a:xfrm>
            <a:off x="4189033" y="176839"/>
            <a:ext cx="3801233" cy="923330"/>
          </a:xfrm>
          <a:prstGeom prst="rect">
            <a:avLst/>
          </a:prstGeom>
          <a:noFill/>
          <a:ln>
            <a:noFill/>
          </a:ln>
        </p:spPr>
        <p:txBody>
          <a:bodyPr wrap="none" lIns="91440" tIns="45720" rIns="91440" bIns="45720">
            <a:spAutoFit/>
          </a:bodyPr>
          <a:lstStyle/>
          <a:p>
            <a:pPr algn="ctr"/>
            <a:r>
              <a:rPr lang="en-US" sz="5400" b="1" i="0" cap="none" spc="0" dirty="0" smtClean="0">
                <a:ln w="22225">
                  <a:solidFill>
                    <a:srgbClr val="37B44B"/>
                  </a:solidFill>
                  <a:prstDash val="solid"/>
                </a:ln>
                <a:solidFill>
                  <a:srgbClr val="00934F"/>
                </a:solidFill>
                <a:effectLst/>
                <a:latin typeface="Calibri" charset="0"/>
                <a:ea typeface="Calibri" charset="0"/>
                <a:cs typeface="Calibri" charset="0"/>
              </a:rPr>
              <a:t>BIG</a:t>
            </a:r>
            <a:r>
              <a:rPr lang="en-US" sz="5400" b="1" i="0" cap="none" spc="0" baseline="0" dirty="0" smtClean="0">
                <a:ln w="22225">
                  <a:solidFill>
                    <a:srgbClr val="37B44B"/>
                  </a:solidFill>
                  <a:prstDash val="solid"/>
                </a:ln>
                <a:solidFill>
                  <a:srgbClr val="00934F"/>
                </a:solidFill>
                <a:effectLst/>
                <a:latin typeface="Calibri" charset="0"/>
                <a:ea typeface="Calibri" charset="0"/>
                <a:cs typeface="Calibri" charset="0"/>
              </a:rPr>
              <a:t> PICTURE</a:t>
            </a:r>
            <a:endParaRPr lang="en-US" sz="5400" b="1" i="0" cap="none" spc="0" dirty="0">
              <a:ln w="22225">
                <a:solidFill>
                  <a:srgbClr val="37B44B"/>
                </a:solidFill>
                <a:prstDash val="solid"/>
              </a:ln>
              <a:solidFill>
                <a:srgbClr val="00934F"/>
              </a:solidFill>
              <a:effectLst/>
              <a:latin typeface="Calibri" charset="0"/>
              <a:ea typeface="Calibri" charset="0"/>
              <a:cs typeface="Calibri" charset="0"/>
            </a:endParaRPr>
          </a:p>
        </p:txBody>
      </p:sp>
    </p:spTree>
    <p:extLst>
      <p:ext uri="{BB962C8B-B14F-4D97-AF65-F5344CB8AC3E}">
        <p14:creationId xmlns:p14="http://schemas.microsoft.com/office/powerpoint/2010/main" val="251748733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fld id="{BF46C97D-F154-6E48-A0AE-EEAAB76BFEF9}" type="datetimeFigureOut">
              <a:rPr lang="en-US" smtClean="0"/>
              <a:t>9/24/20</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6AC4CC5-972D-8145-992A-478380ED9A20}" type="slidenum">
              <a:rPr lang="en-US" smtClean="0"/>
              <a:t>‹#›</a:t>
            </a:fld>
            <a:endParaRPr lang="en-US"/>
          </a:p>
        </p:txBody>
      </p:sp>
    </p:spTree>
    <p:extLst>
      <p:ext uri="{BB962C8B-B14F-4D97-AF65-F5344CB8AC3E}">
        <p14:creationId xmlns:p14="http://schemas.microsoft.com/office/powerpoint/2010/main" val="21425417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F46C97D-F154-6E48-A0AE-EEAAB76BFEF9}" type="datetimeFigureOut">
              <a:rPr lang="en-US" smtClean="0"/>
              <a:t>9/24/20</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6AC4CC5-972D-8145-992A-478380ED9A20}" type="slidenum">
              <a:rPr lang="en-US" smtClean="0"/>
              <a:t>‹#›</a:t>
            </a:fld>
            <a:endParaRPr lang="en-US"/>
          </a:p>
        </p:txBody>
      </p:sp>
    </p:spTree>
    <p:extLst>
      <p:ext uri="{BB962C8B-B14F-4D97-AF65-F5344CB8AC3E}">
        <p14:creationId xmlns:p14="http://schemas.microsoft.com/office/powerpoint/2010/main" val="6936010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F46C97D-F154-6E48-A0AE-EEAAB76BFEF9}" type="datetimeFigureOut">
              <a:rPr lang="en-US" smtClean="0"/>
              <a:t>9/24/20</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6AC4CC5-972D-8145-992A-478380ED9A20}" type="slidenum">
              <a:rPr lang="en-US" smtClean="0"/>
              <a:t>‹#›</a:t>
            </a:fld>
            <a:endParaRPr lang="en-US"/>
          </a:p>
        </p:txBody>
      </p:sp>
    </p:spTree>
    <p:extLst>
      <p:ext uri="{BB962C8B-B14F-4D97-AF65-F5344CB8AC3E}">
        <p14:creationId xmlns:p14="http://schemas.microsoft.com/office/powerpoint/2010/main" val="8114097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BF46C97D-F154-6E48-A0AE-EEAAB76BFEF9}" type="datetimeFigureOut">
              <a:rPr lang="en-US" smtClean="0"/>
              <a:t>9/24/20</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6AC4CC5-972D-8145-992A-478380ED9A20}" type="slidenum">
              <a:rPr lang="en-US" smtClean="0"/>
              <a:t>‹#›</a:t>
            </a:fld>
            <a:endParaRPr lang="en-US"/>
          </a:p>
        </p:txBody>
      </p:sp>
    </p:spTree>
    <p:extLst>
      <p:ext uri="{BB962C8B-B14F-4D97-AF65-F5344CB8AC3E}">
        <p14:creationId xmlns:p14="http://schemas.microsoft.com/office/powerpoint/2010/main" val="8425098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BF46C97D-F154-6E48-A0AE-EEAAB76BFEF9}" type="datetimeFigureOut">
              <a:rPr lang="en-US" smtClean="0"/>
              <a:t>9/24/20</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96AC4CC5-972D-8145-992A-478380ED9A20}" type="slidenum">
              <a:rPr lang="en-US" smtClean="0"/>
              <a:t>‹#›</a:t>
            </a:fld>
            <a:endParaRPr lang="en-US"/>
          </a:p>
        </p:txBody>
      </p:sp>
    </p:spTree>
    <p:extLst>
      <p:ext uri="{BB962C8B-B14F-4D97-AF65-F5344CB8AC3E}">
        <p14:creationId xmlns:p14="http://schemas.microsoft.com/office/powerpoint/2010/main" val="170252392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BF46C97D-F154-6E48-A0AE-EEAAB76BFEF9}" type="datetimeFigureOut">
              <a:rPr lang="en-US" smtClean="0"/>
              <a:t>9/24/20</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96AC4CC5-972D-8145-992A-478380ED9A20}" type="slidenum">
              <a:rPr lang="en-US" smtClean="0"/>
              <a:t>‹#›</a:t>
            </a:fld>
            <a:endParaRPr lang="en-US"/>
          </a:p>
        </p:txBody>
      </p:sp>
    </p:spTree>
    <p:extLst>
      <p:ext uri="{BB962C8B-B14F-4D97-AF65-F5344CB8AC3E}">
        <p14:creationId xmlns:p14="http://schemas.microsoft.com/office/powerpoint/2010/main" val="12475620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BF46C97D-F154-6E48-A0AE-EEAAB76BFEF9}" type="datetimeFigureOut">
              <a:rPr lang="en-US" smtClean="0"/>
              <a:t>9/24/20</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96AC4CC5-972D-8145-992A-478380ED9A20}" type="slidenum">
              <a:rPr lang="en-US" smtClean="0"/>
              <a:t>‹#›</a:t>
            </a:fld>
            <a:endParaRPr lang="en-US"/>
          </a:p>
        </p:txBody>
      </p:sp>
    </p:spTree>
    <p:extLst>
      <p:ext uri="{BB962C8B-B14F-4D97-AF65-F5344CB8AC3E}">
        <p14:creationId xmlns:p14="http://schemas.microsoft.com/office/powerpoint/2010/main" val="189294886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BF46C97D-F154-6E48-A0AE-EEAAB76BFEF9}" type="datetimeFigureOut">
              <a:rPr lang="en-US" smtClean="0"/>
              <a:t>9/24/20</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6AC4CC5-972D-8145-992A-478380ED9A20}" type="slidenum">
              <a:rPr lang="en-US" smtClean="0"/>
              <a:t>‹#›</a:t>
            </a:fld>
            <a:endParaRPr lang="en-US"/>
          </a:p>
        </p:txBody>
      </p:sp>
    </p:spTree>
    <p:extLst>
      <p:ext uri="{BB962C8B-B14F-4D97-AF65-F5344CB8AC3E}">
        <p14:creationId xmlns:p14="http://schemas.microsoft.com/office/powerpoint/2010/main" val="196881059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BF46C97D-F154-6E48-A0AE-EEAAB76BFEF9}" type="datetimeFigureOut">
              <a:rPr lang="en-US" smtClean="0"/>
              <a:t>9/24/20</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6AC4CC5-972D-8145-992A-478380ED9A20}" type="slidenum">
              <a:rPr lang="en-US" smtClean="0"/>
              <a:t>‹#›</a:t>
            </a:fld>
            <a:endParaRPr lang="en-US"/>
          </a:p>
        </p:txBody>
      </p:sp>
    </p:spTree>
    <p:extLst>
      <p:ext uri="{BB962C8B-B14F-4D97-AF65-F5344CB8AC3E}">
        <p14:creationId xmlns:p14="http://schemas.microsoft.com/office/powerpoint/2010/main" val="137155315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F46C97D-F154-6E48-A0AE-EEAAB76BFEF9}" type="datetimeFigureOut">
              <a:rPr lang="en-US" smtClean="0"/>
              <a:t>9/24/20</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6AC4CC5-972D-8145-992A-478380ED9A20}" type="slidenum">
              <a:rPr lang="en-US" smtClean="0"/>
              <a:t>‹#›</a:t>
            </a:fld>
            <a:endParaRPr lang="en-US"/>
          </a:p>
        </p:txBody>
      </p:sp>
    </p:spTree>
    <p:extLst>
      <p:ext uri="{BB962C8B-B14F-4D97-AF65-F5344CB8AC3E}">
        <p14:creationId xmlns:p14="http://schemas.microsoft.com/office/powerpoint/2010/main" val="6043923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Rectangle 6"/>
          <p:cNvSpPr/>
          <p:nvPr userDrawn="1"/>
        </p:nvSpPr>
        <p:spPr>
          <a:xfrm>
            <a:off x="2653616" y="191476"/>
            <a:ext cx="6872074" cy="923330"/>
          </a:xfrm>
          <a:prstGeom prst="rect">
            <a:avLst/>
          </a:prstGeom>
          <a:noFill/>
        </p:spPr>
        <p:txBody>
          <a:bodyPr wrap="none" lIns="91440" tIns="45720" rIns="91440" bIns="45720">
            <a:spAutoFit/>
          </a:bodyPr>
          <a:lstStyle/>
          <a:p>
            <a:pPr algn="ctr"/>
            <a:r>
              <a:rPr lang="en-US" sz="5400" b="1" i="0" cap="none" spc="0" dirty="0" smtClean="0">
                <a:ln w="22225">
                  <a:solidFill>
                    <a:srgbClr val="37B44B"/>
                  </a:solidFill>
                  <a:prstDash val="solid"/>
                </a:ln>
                <a:solidFill>
                  <a:srgbClr val="00934F"/>
                </a:solidFill>
                <a:effectLst/>
                <a:latin typeface="Calibri" charset="0"/>
                <a:ea typeface="Calibri" charset="0"/>
                <a:cs typeface="Calibri" charset="0"/>
              </a:rPr>
              <a:t>LEARNING</a:t>
            </a:r>
            <a:r>
              <a:rPr lang="en-US" sz="5400" b="1" i="0" cap="none" spc="0" baseline="0" dirty="0" smtClean="0">
                <a:ln w="22225">
                  <a:solidFill>
                    <a:srgbClr val="37B44B"/>
                  </a:solidFill>
                  <a:prstDash val="solid"/>
                </a:ln>
                <a:solidFill>
                  <a:srgbClr val="00934F"/>
                </a:solidFill>
                <a:effectLst/>
                <a:latin typeface="Calibri" charset="0"/>
                <a:ea typeface="Calibri" charset="0"/>
                <a:cs typeface="Calibri" charset="0"/>
              </a:rPr>
              <a:t> INTENTIONS</a:t>
            </a:r>
            <a:endParaRPr lang="en-US" sz="5400" b="1" i="0" cap="none" spc="0" dirty="0">
              <a:ln w="22225">
                <a:solidFill>
                  <a:srgbClr val="37B44B"/>
                </a:solidFill>
                <a:prstDash val="solid"/>
              </a:ln>
              <a:solidFill>
                <a:srgbClr val="00934F"/>
              </a:solidFill>
              <a:effectLst/>
              <a:latin typeface="Calibri" charset="0"/>
              <a:ea typeface="Calibri" charset="0"/>
              <a:cs typeface="Calibri" charset="0"/>
            </a:endParaRPr>
          </a:p>
        </p:txBody>
      </p:sp>
    </p:spTree>
    <p:extLst>
      <p:ext uri="{BB962C8B-B14F-4D97-AF65-F5344CB8AC3E}">
        <p14:creationId xmlns:p14="http://schemas.microsoft.com/office/powerpoint/2010/main" val="377988915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F46C97D-F154-6E48-A0AE-EEAAB76BFEF9}" type="datetimeFigureOut">
              <a:rPr lang="en-US" smtClean="0"/>
              <a:t>9/24/20</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6AC4CC5-972D-8145-992A-478380ED9A20}" type="slidenum">
              <a:rPr lang="en-US" smtClean="0"/>
              <a:t>‹#›</a:t>
            </a:fld>
            <a:endParaRPr lang="en-US"/>
          </a:p>
        </p:txBody>
      </p:sp>
    </p:spTree>
    <p:extLst>
      <p:ext uri="{BB962C8B-B14F-4D97-AF65-F5344CB8AC3E}">
        <p14:creationId xmlns:p14="http://schemas.microsoft.com/office/powerpoint/2010/main" val="4250803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1853" y="1160056"/>
            <a:ext cx="10515600" cy="4351338"/>
          </a:xfrm>
          <a:prstGeom prst="rect">
            <a:avLst/>
          </a:prstGeo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6"/>
          <p:cNvSpPr/>
          <p:nvPr userDrawn="1"/>
        </p:nvSpPr>
        <p:spPr>
          <a:xfrm>
            <a:off x="4234275" y="176839"/>
            <a:ext cx="3710760" cy="923330"/>
          </a:xfrm>
          <a:prstGeom prst="rect">
            <a:avLst/>
          </a:prstGeom>
          <a:noFill/>
        </p:spPr>
        <p:txBody>
          <a:bodyPr wrap="none" lIns="91440" tIns="45720" rIns="91440" bIns="45720">
            <a:spAutoFit/>
          </a:bodyPr>
          <a:lstStyle/>
          <a:p>
            <a:pPr algn="ctr"/>
            <a:r>
              <a:rPr lang="en-US" sz="5400" b="1" i="0" cap="none" spc="0" dirty="0" smtClean="0">
                <a:ln w="22225">
                  <a:solidFill>
                    <a:srgbClr val="37B44B"/>
                  </a:solidFill>
                  <a:prstDash val="solid"/>
                </a:ln>
                <a:solidFill>
                  <a:srgbClr val="00934F"/>
                </a:solidFill>
                <a:effectLst/>
                <a:latin typeface="Calibri" charset="0"/>
                <a:ea typeface="Calibri" charset="0"/>
                <a:cs typeface="Calibri" charset="0"/>
              </a:rPr>
              <a:t>PAIR/SHARE</a:t>
            </a:r>
            <a:endParaRPr lang="en-US" sz="5400" b="1" i="0" cap="none" spc="0" dirty="0">
              <a:ln w="22225">
                <a:solidFill>
                  <a:srgbClr val="37B44B"/>
                </a:solidFill>
                <a:prstDash val="solid"/>
              </a:ln>
              <a:solidFill>
                <a:srgbClr val="00934F"/>
              </a:solidFill>
              <a:effectLst/>
              <a:latin typeface="Calibri" charset="0"/>
              <a:ea typeface="Calibri" charset="0"/>
              <a:cs typeface="Calibri" charset="0"/>
            </a:endParaRPr>
          </a:p>
        </p:txBody>
      </p:sp>
    </p:spTree>
    <p:extLst>
      <p:ext uri="{BB962C8B-B14F-4D97-AF65-F5344CB8AC3E}">
        <p14:creationId xmlns:p14="http://schemas.microsoft.com/office/powerpoint/2010/main" val="32105435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1853" y="1160056"/>
            <a:ext cx="10515600" cy="4351338"/>
          </a:xfrm>
          <a:prstGeom prst="rect">
            <a:avLst/>
          </a:prstGeo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6"/>
          <p:cNvSpPr/>
          <p:nvPr userDrawn="1"/>
        </p:nvSpPr>
        <p:spPr>
          <a:xfrm>
            <a:off x="4653815" y="176839"/>
            <a:ext cx="2871685" cy="923330"/>
          </a:xfrm>
          <a:prstGeom prst="rect">
            <a:avLst/>
          </a:prstGeom>
          <a:noFill/>
        </p:spPr>
        <p:txBody>
          <a:bodyPr wrap="none" lIns="91440" tIns="45720" rIns="91440" bIns="45720">
            <a:spAutoFit/>
          </a:bodyPr>
          <a:lstStyle/>
          <a:p>
            <a:pPr algn="ctr"/>
            <a:r>
              <a:rPr lang="en-US" sz="5400" b="1" i="0" cap="none" spc="0" dirty="0" smtClean="0">
                <a:ln w="22225">
                  <a:solidFill>
                    <a:srgbClr val="37B44B"/>
                  </a:solidFill>
                  <a:prstDash val="solid"/>
                </a:ln>
                <a:solidFill>
                  <a:srgbClr val="00934F"/>
                </a:solidFill>
                <a:effectLst/>
                <a:latin typeface="Calibri" charset="0"/>
                <a:ea typeface="Calibri" charset="0"/>
                <a:cs typeface="Calibri" charset="0"/>
              </a:rPr>
              <a:t>LITERACY</a:t>
            </a:r>
            <a:endParaRPr lang="en-US" sz="5400" b="1" i="0" cap="none" spc="0" dirty="0">
              <a:ln w="22225">
                <a:solidFill>
                  <a:srgbClr val="37B44B"/>
                </a:solidFill>
                <a:prstDash val="solid"/>
              </a:ln>
              <a:solidFill>
                <a:srgbClr val="00934F"/>
              </a:solidFill>
              <a:effectLst/>
              <a:latin typeface="Calibri" charset="0"/>
              <a:ea typeface="Calibri" charset="0"/>
              <a:cs typeface="Calibri" charset="0"/>
            </a:endParaRPr>
          </a:p>
        </p:txBody>
      </p:sp>
    </p:spTree>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1853" y="1160056"/>
            <a:ext cx="10515600" cy="4351338"/>
          </a:xfrm>
          <a:prstGeom prst="rect">
            <a:avLst/>
          </a:prstGeo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6"/>
          <p:cNvSpPr/>
          <p:nvPr userDrawn="1"/>
        </p:nvSpPr>
        <p:spPr>
          <a:xfrm>
            <a:off x="4306767" y="176839"/>
            <a:ext cx="3565784" cy="923330"/>
          </a:xfrm>
          <a:prstGeom prst="rect">
            <a:avLst/>
          </a:prstGeom>
          <a:noFill/>
        </p:spPr>
        <p:txBody>
          <a:bodyPr wrap="none" lIns="91440" tIns="45720" rIns="91440" bIns="45720">
            <a:spAutoFit/>
          </a:bodyPr>
          <a:lstStyle/>
          <a:p>
            <a:pPr algn="ctr"/>
            <a:r>
              <a:rPr lang="en-US" sz="5400" b="1" i="0" cap="none" spc="0" dirty="0" smtClean="0">
                <a:ln w="22225">
                  <a:solidFill>
                    <a:srgbClr val="37B44B"/>
                  </a:solidFill>
                  <a:prstDash val="solid"/>
                </a:ln>
                <a:solidFill>
                  <a:srgbClr val="00934F"/>
                </a:solidFill>
                <a:effectLst/>
                <a:latin typeface="Calibri" charset="0"/>
                <a:ea typeface="Calibri" charset="0"/>
                <a:cs typeface="Calibri" charset="0"/>
              </a:rPr>
              <a:t>NUMERACY</a:t>
            </a:r>
            <a:endParaRPr lang="en-US" sz="5400" b="1" i="0" cap="none" spc="0" dirty="0">
              <a:ln w="22225">
                <a:solidFill>
                  <a:srgbClr val="37B44B"/>
                </a:solidFill>
                <a:prstDash val="solid"/>
              </a:ln>
              <a:solidFill>
                <a:srgbClr val="00934F"/>
              </a:solidFill>
              <a:effectLst/>
              <a:latin typeface="Calibri" charset="0"/>
              <a:ea typeface="Calibri" charset="0"/>
              <a:cs typeface="Calibri" charset="0"/>
            </a:endParaRPr>
          </a:p>
        </p:txBody>
      </p:sp>
    </p:spTree>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1853" y="1160056"/>
            <a:ext cx="10515600" cy="4351338"/>
          </a:xfrm>
          <a:prstGeom prst="rect">
            <a:avLst/>
          </a:prstGeo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6"/>
          <p:cNvSpPr/>
          <p:nvPr userDrawn="1"/>
        </p:nvSpPr>
        <p:spPr>
          <a:xfrm>
            <a:off x="4052978" y="176839"/>
            <a:ext cx="4073359" cy="923330"/>
          </a:xfrm>
          <a:prstGeom prst="rect">
            <a:avLst/>
          </a:prstGeom>
          <a:noFill/>
        </p:spPr>
        <p:txBody>
          <a:bodyPr wrap="none" lIns="91440" tIns="45720" rIns="91440" bIns="45720">
            <a:spAutoFit/>
          </a:bodyPr>
          <a:lstStyle/>
          <a:p>
            <a:pPr algn="ctr"/>
            <a:r>
              <a:rPr lang="en-US" sz="5400" b="1" i="0" cap="none" spc="0" dirty="0" smtClean="0">
                <a:ln w="22225">
                  <a:solidFill>
                    <a:srgbClr val="37B44B"/>
                  </a:solidFill>
                  <a:prstDash val="solid"/>
                </a:ln>
                <a:solidFill>
                  <a:srgbClr val="00934F"/>
                </a:solidFill>
                <a:effectLst/>
                <a:latin typeface="Calibri" charset="0"/>
                <a:ea typeface="Calibri" charset="0"/>
                <a:cs typeface="Calibri" charset="0"/>
              </a:rPr>
              <a:t>RALLY COACH</a:t>
            </a:r>
            <a:endParaRPr lang="en-US" sz="5400" b="1" i="0" cap="none" spc="0" dirty="0">
              <a:ln w="22225">
                <a:solidFill>
                  <a:srgbClr val="37B44B"/>
                </a:solidFill>
                <a:prstDash val="solid"/>
              </a:ln>
              <a:solidFill>
                <a:srgbClr val="00934F"/>
              </a:solidFill>
              <a:effectLst/>
              <a:latin typeface="Calibri" charset="0"/>
              <a:ea typeface="Calibri" charset="0"/>
              <a:cs typeface="Calibri" charset="0"/>
            </a:endParaRPr>
          </a:p>
        </p:txBody>
      </p:sp>
    </p:spTree>
    <p:extLst>
      <p:ext uri="{BB962C8B-B14F-4D97-AF65-F5344CB8AC3E}">
        <p14:creationId xmlns:p14="http://schemas.microsoft.com/office/powerpoint/2010/main" val="30663759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7" name="Rectangle 6"/>
          <p:cNvSpPr/>
          <p:nvPr userDrawn="1"/>
        </p:nvSpPr>
        <p:spPr>
          <a:xfrm>
            <a:off x="3736901" y="176839"/>
            <a:ext cx="4705520" cy="923330"/>
          </a:xfrm>
          <a:prstGeom prst="rect">
            <a:avLst/>
          </a:prstGeom>
          <a:noFill/>
        </p:spPr>
        <p:txBody>
          <a:bodyPr wrap="none" lIns="91440" tIns="45720" rIns="91440" bIns="45720">
            <a:spAutoFit/>
          </a:bodyPr>
          <a:lstStyle/>
          <a:p>
            <a:pPr algn="ctr"/>
            <a:r>
              <a:rPr lang="en-US" sz="5400" b="1" i="0" cap="none" spc="0" dirty="0" smtClean="0">
                <a:ln w="22225">
                  <a:solidFill>
                    <a:srgbClr val="37B44B"/>
                  </a:solidFill>
                  <a:prstDash val="solid"/>
                </a:ln>
                <a:solidFill>
                  <a:srgbClr val="00934F"/>
                </a:solidFill>
                <a:effectLst/>
                <a:latin typeface="Calibri" charset="0"/>
                <a:ea typeface="Calibri" charset="0"/>
                <a:cs typeface="Calibri" charset="0"/>
              </a:rPr>
              <a:t>NEW MATERIAL</a:t>
            </a:r>
            <a:endParaRPr lang="en-US" sz="5400" b="1" i="0" cap="none" spc="0" dirty="0">
              <a:ln w="22225">
                <a:solidFill>
                  <a:srgbClr val="37B44B"/>
                </a:solidFill>
                <a:prstDash val="solid"/>
              </a:ln>
              <a:solidFill>
                <a:srgbClr val="00934F"/>
              </a:solidFill>
              <a:effectLst/>
              <a:latin typeface="Calibri" charset="0"/>
              <a:ea typeface="Calibri" charset="0"/>
              <a:cs typeface="Calibri" charset="0"/>
            </a:endParaRPr>
          </a:p>
        </p:txBody>
      </p:sp>
    </p:spTree>
    <p:extLst>
      <p:ext uri="{BB962C8B-B14F-4D97-AF65-F5344CB8AC3E}">
        <p14:creationId xmlns:p14="http://schemas.microsoft.com/office/powerpoint/2010/main" val="11933103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7" name="Rectangle 6"/>
          <p:cNvSpPr/>
          <p:nvPr userDrawn="1"/>
        </p:nvSpPr>
        <p:spPr>
          <a:xfrm>
            <a:off x="1345899" y="176839"/>
            <a:ext cx="9487534" cy="923330"/>
          </a:xfrm>
          <a:prstGeom prst="rect">
            <a:avLst/>
          </a:prstGeom>
          <a:noFill/>
        </p:spPr>
        <p:txBody>
          <a:bodyPr wrap="none" lIns="91440" tIns="45720" rIns="91440" bIns="45720">
            <a:spAutoFit/>
          </a:bodyPr>
          <a:lstStyle/>
          <a:p>
            <a:pPr algn="ctr"/>
            <a:r>
              <a:rPr lang="en-US" sz="5400" b="1" i="0" cap="none" spc="0" dirty="0" smtClean="0">
                <a:ln w="22225">
                  <a:solidFill>
                    <a:srgbClr val="37B44B"/>
                  </a:solidFill>
                  <a:prstDash val="solid"/>
                </a:ln>
                <a:solidFill>
                  <a:srgbClr val="00934F"/>
                </a:solidFill>
                <a:effectLst/>
                <a:latin typeface="Calibri" charset="0"/>
                <a:ea typeface="Calibri" charset="0"/>
                <a:cs typeface="Calibri" charset="0"/>
              </a:rPr>
              <a:t>DEEPEN YOUR UNDERSTANDING</a:t>
            </a:r>
            <a:endParaRPr lang="en-US" sz="5400" b="1" i="0" cap="none" spc="0" dirty="0">
              <a:ln w="22225">
                <a:solidFill>
                  <a:srgbClr val="37B44B"/>
                </a:solidFill>
                <a:prstDash val="solid"/>
              </a:ln>
              <a:solidFill>
                <a:srgbClr val="00934F"/>
              </a:solidFill>
              <a:effectLst/>
              <a:latin typeface="Calibri" charset="0"/>
              <a:ea typeface="Calibri" charset="0"/>
              <a:cs typeface="Calibri" charset="0"/>
            </a:endParaRPr>
          </a:p>
        </p:txBody>
      </p:sp>
    </p:spTree>
    <p:extLst>
      <p:ext uri="{BB962C8B-B14F-4D97-AF65-F5344CB8AC3E}">
        <p14:creationId xmlns:p14="http://schemas.microsoft.com/office/powerpoint/2010/main" val="2759644798"/>
      </p:ext>
    </p:extLst>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theme" Target="../theme/theme1.xml"/><Relationship Id="rId21" Type="http://schemas.openxmlformats.org/officeDocument/2006/relationships/image" Target="../media/image1.png"/><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30.xml"/><Relationship Id="rId12" Type="http://schemas.openxmlformats.org/officeDocument/2006/relationships/theme" Target="../theme/theme2.xml"/><Relationship Id="rId13" Type="http://schemas.openxmlformats.org/officeDocument/2006/relationships/image" Target="../media/image2.tiff"/><Relationship Id="rId14" Type="http://schemas.openxmlformats.org/officeDocument/2006/relationships/image" Target="../media/image3.tiff"/><Relationship Id="rId15" Type="http://schemas.openxmlformats.org/officeDocument/2006/relationships/image" Target="../media/image4.tiff"/><Relationship Id="rId16" Type="http://schemas.openxmlformats.org/officeDocument/2006/relationships/image" Target="../media/image5.png"/><Relationship Id="rId1" Type="http://schemas.openxmlformats.org/officeDocument/2006/relationships/slideLayout" Target="../slideLayouts/slideLayout20.xml"/><Relationship Id="rId2" Type="http://schemas.openxmlformats.org/officeDocument/2006/relationships/slideLayout" Target="../slideLayouts/slideLayout21.xml"/><Relationship Id="rId3" Type="http://schemas.openxmlformats.org/officeDocument/2006/relationships/slideLayout" Target="../slideLayouts/slideLayout22.xml"/><Relationship Id="rId4" Type="http://schemas.openxmlformats.org/officeDocument/2006/relationships/slideLayout" Target="../slideLayouts/slideLayout23.xml"/><Relationship Id="rId5" Type="http://schemas.openxmlformats.org/officeDocument/2006/relationships/slideLayout" Target="../slideLayouts/slideLayout24.xml"/><Relationship Id="rId6" Type="http://schemas.openxmlformats.org/officeDocument/2006/relationships/slideLayout" Target="../slideLayouts/slideLayout25.xml"/><Relationship Id="rId7" Type="http://schemas.openxmlformats.org/officeDocument/2006/relationships/slideLayout" Target="../slideLayouts/slideLayout26.xml"/><Relationship Id="rId8" Type="http://schemas.openxmlformats.org/officeDocument/2006/relationships/slideLayout" Target="../slideLayouts/slideLayout27.xml"/><Relationship Id="rId9" Type="http://schemas.openxmlformats.org/officeDocument/2006/relationships/slideLayout" Target="../slideLayouts/slideLayout28.xml"/><Relationship Id="rId10"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699EC5">
            <a:alpha val="61961"/>
          </a:srgbClr>
        </a:solidFill>
        <a:effectLst/>
      </p:bgPr>
    </p:bg>
    <p:spTree>
      <p:nvGrpSpPr>
        <p:cNvPr id="1" name=""/>
        <p:cNvGrpSpPr/>
        <p:nvPr/>
      </p:nvGrpSpPr>
      <p:grpSpPr>
        <a:xfrm>
          <a:off x="0" y="0"/>
          <a:ext cx="0" cy="0"/>
          <a:chOff x="0" y="0"/>
          <a:chExt cx="0" cy="0"/>
        </a:xfrm>
      </p:grpSpPr>
      <p:sp>
        <p:nvSpPr>
          <p:cNvPr id="11" name="Rectangle 10"/>
          <p:cNvSpPr/>
          <p:nvPr userDrawn="1"/>
        </p:nvSpPr>
        <p:spPr>
          <a:xfrm>
            <a:off x="0" y="5770180"/>
            <a:ext cx="12192000" cy="1103586"/>
          </a:xfrm>
          <a:prstGeom prst="rect">
            <a:avLst/>
          </a:prstGeom>
          <a:solidFill>
            <a:srgbClr val="A2C3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Placeholder 1"/>
          <p:cNvSpPr>
            <a:spLocks noGrp="1"/>
          </p:cNvSpPr>
          <p:nvPr>
            <p:ph type="title"/>
          </p:nvPr>
        </p:nvSpPr>
        <p:spPr>
          <a:xfrm>
            <a:off x="838200" y="601608"/>
            <a:ext cx="10515600" cy="3860033"/>
          </a:xfrm>
          <a:prstGeom prst="rect">
            <a:avLst/>
          </a:prstGeom>
        </p:spPr>
        <p:txBody>
          <a:bodyPr vert="horz" lIns="91440" tIns="45720" rIns="91440" bIns="45720" rtlCol="0" anchor="ctr">
            <a:normAutofit/>
          </a:bodyPr>
          <a:lstStyle/>
          <a:p>
            <a:r>
              <a:rPr lang="en-US" dirty="0" smtClean="0"/>
              <a:t>LESSON TITLE</a:t>
            </a:r>
            <a:br>
              <a:rPr lang="en-US" dirty="0" smtClean="0"/>
            </a:br>
            <a:r>
              <a:rPr lang="en-US" dirty="0" smtClean="0"/>
              <a:t>CURRICULUM LINKS</a:t>
            </a:r>
            <a:br>
              <a:rPr lang="en-US" dirty="0" smtClean="0"/>
            </a:br>
            <a:r>
              <a:rPr lang="en-US" dirty="0" smtClean="0"/>
              <a:t>KS LINKS</a:t>
            </a:r>
            <a:br>
              <a:rPr lang="en-US" dirty="0" smtClean="0"/>
            </a:br>
            <a:r>
              <a:rPr lang="en-US" dirty="0" smtClean="0"/>
              <a:t/>
            </a:r>
            <a:br>
              <a:rPr lang="en-US" dirty="0" smtClean="0"/>
            </a:br>
            <a:r>
              <a:rPr lang="en-US" dirty="0" smtClean="0"/>
              <a:t>(change font to </a:t>
            </a:r>
            <a:r>
              <a:rPr lang="en-US" dirty="0" err="1" smtClean="0"/>
              <a:t>signika</a:t>
            </a:r>
            <a:r>
              <a:rPr lang="en-US" dirty="0" smtClean="0"/>
              <a:t> google font, chunk info on info slides, use numbers)</a:t>
            </a:r>
            <a:r>
              <a:rPr lang="en-GB" b="0" i="0" u="none" strike="noStrike" dirty="0" smtClean="0">
                <a:solidFill>
                  <a:srgbClr val="555555"/>
                </a:solidFill>
                <a:effectLst/>
                <a:latin typeface="oda"/>
              </a:rPr>
              <a:t> </a:t>
            </a:r>
            <a:endParaRPr lang="en-GB" dirty="0"/>
          </a:p>
        </p:txBody>
      </p:sp>
      <p:pic>
        <p:nvPicPr>
          <p:cNvPr id="4" name="Picture 3"/>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10671484" y="42808"/>
            <a:ext cx="1520515" cy="1430391"/>
          </a:xfrm>
          <a:prstGeom prst="rect">
            <a:avLst/>
          </a:prstGeom>
        </p:spPr>
      </p:pic>
    </p:spTree>
    <p:extLst>
      <p:ext uri="{BB962C8B-B14F-4D97-AF65-F5344CB8AC3E}">
        <p14:creationId xmlns:p14="http://schemas.microsoft.com/office/powerpoint/2010/main" val="2548029537"/>
      </p:ext>
    </p:extLst>
  </p:cSld>
  <p:clrMap bg1="dk1" tx1="lt1" bg2="dk2" tx2="lt2" accent1="accent1" accent2="accent2" accent3="accent3" accent4="accent4" accent5="accent5" accent6="accent6" hlink="hlink" folHlink="folHlink"/>
  <p:sldLayoutIdLst>
    <p:sldLayoutId id="2147483665" r:id="rId1"/>
    <p:sldLayoutId id="2147483651" r:id="rId2"/>
    <p:sldLayoutId id="2147483650" r:id="rId3"/>
    <p:sldLayoutId id="2147483660" r:id="rId4"/>
    <p:sldLayoutId id="2147483668" r:id="rId5"/>
    <p:sldLayoutId id="2147483667" r:id="rId6"/>
    <p:sldLayoutId id="2147483661" r:id="rId7"/>
    <p:sldLayoutId id="2147483662" r:id="rId8"/>
    <p:sldLayoutId id="2147483663" r:id="rId9"/>
    <p:sldLayoutId id="2147483664" r:id="rId10"/>
    <p:sldLayoutId id="2147483652" r:id="rId11"/>
    <p:sldLayoutId id="2147483653" r:id="rId12"/>
    <p:sldLayoutId id="2147483649" r:id="rId13"/>
    <p:sldLayoutId id="2147483654" r:id="rId14"/>
    <p:sldLayoutId id="2147483655" r:id="rId15"/>
    <p:sldLayoutId id="2147483656" r:id="rId16"/>
    <p:sldLayoutId id="2147483657" r:id="rId17"/>
    <p:sldLayoutId id="2147483658" r:id="rId18"/>
    <p:sldLayoutId id="2147483659" r:id="rId19"/>
  </p:sldLayoutIdLst>
  <p:txStyles>
    <p:titleStyle>
      <a:lvl1pPr algn="ctr" defTabSz="914400" rtl="0" eaLnBrk="1" latinLnBrk="0" hangingPunct="1">
        <a:lnSpc>
          <a:spcPct val="90000"/>
        </a:lnSpc>
        <a:spcBef>
          <a:spcPct val="0"/>
        </a:spcBef>
        <a:buNone/>
        <a:defRPr lang="en-GB" sz="4400" b="0" i="0" u="none" strike="noStrike" kern="1200" baseline="0" smtClean="0">
          <a:solidFill>
            <a:schemeClr val="tx1"/>
          </a:solidFill>
          <a:effectLst/>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3"/>
          <a:stretch>
            <a:fillRect/>
          </a:stretch>
        </p:blipFill>
        <p:spPr>
          <a:xfrm>
            <a:off x="6612786" y="1579919"/>
            <a:ext cx="2412433" cy="1109719"/>
          </a:xfrm>
          <a:prstGeom prst="rect">
            <a:avLst/>
          </a:prstGeom>
        </p:spPr>
      </p:pic>
      <p:pic>
        <p:nvPicPr>
          <p:cNvPr id="9" name="Picture 8"/>
          <p:cNvPicPr>
            <a:picLocks noChangeAspect="1"/>
          </p:cNvPicPr>
          <p:nvPr userDrawn="1"/>
        </p:nvPicPr>
        <p:blipFill>
          <a:blip r:embed="rId14"/>
          <a:stretch>
            <a:fillRect/>
          </a:stretch>
        </p:blipFill>
        <p:spPr>
          <a:xfrm>
            <a:off x="3327399" y="5932857"/>
            <a:ext cx="2410551" cy="925143"/>
          </a:xfrm>
          <a:prstGeom prst="rect">
            <a:avLst/>
          </a:prstGeom>
        </p:spPr>
      </p:pic>
      <p:pic>
        <p:nvPicPr>
          <p:cNvPr id="10" name="Picture 9"/>
          <p:cNvPicPr>
            <a:picLocks noChangeAspect="1"/>
          </p:cNvPicPr>
          <p:nvPr userDrawn="1"/>
        </p:nvPicPr>
        <p:blipFill>
          <a:blip r:embed="rId15"/>
          <a:stretch>
            <a:fillRect/>
          </a:stretch>
        </p:blipFill>
        <p:spPr>
          <a:xfrm>
            <a:off x="6100492" y="5933409"/>
            <a:ext cx="2797727" cy="924591"/>
          </a:xfrm>
          <a:prstGeom prst="rect">
            <a:avLst/>
          </a:prstGeom>
        </p:spPr>
      </p:pic>
      <p:sp>
        <p:nvSpPr>
          <p:cNvPr id="11" name="TextBox 10"/>
          <p:cNvSpPr txBox="1"/>
          <p:nvPr userDrawn="1"/>
        </p:nvSpPr>
        <p:spPr>
          <a:xfrm>
            <a:off x="2966046" y="5547573"/>
            <a:ext cx="6141233" cy="369332"/>
          </a:xfrm>
          <a:prstGeom prst="rect">
            <a:avLst/>
          </a:prstGeom>
          <a:noFill/>
        </p:spPr>
        <p:txBody>
          <a:bodyPr wrap="none" rtlCol="0">
            <a:spAutoFit/>
          </a:bodyPr>
          <a:lstStyle/>
          <a:p>
            <a:pPr algn="ctr"/>
            <a:r>
              <a:rPr lang="en-US" dirty="0" smtClean="0">
                <a:solidFill>
                  <a:srgbClr val="3F2355"/>
                </a:solidFill>
              </a:rPr>
              <a:t>Original</a:t>
            </a:r>
            <a:r>
              <a:rPr lang="en-US" baseline="0" dirty="0" smtClean="0">
                <a:solidFill>
                  <a:srgbClr val="3F2355"/>
                </a:solidFill>
              </a:rPr>
              <a:t> ‘The Classroom’ concept developed by Schools OUT UK</a:t>
            </a:r>
            <a:endParaRPr lang="en-US" dirty="0">
              <a:solidFill>
                <a:srgbClr val="3F2355"/>
              </a:solidFill>
            </a:endParaRPr>
          </a:p>
        </p:txBody>
      </p:sp>
      <p:sp>
        <p:nvSpPr>
          <p:cNvPr id="12" name="TextBox 11"/>
          <p:cNvSpPr txBox="1"/>
          <p:nvPr userDrawn="1"/>
        </p:nvSpPr>
        <p:spPr>
          <a:xfrm>
            <a:off x="6612787" y="676749"/>
            <a:ext cx="2412432" cy="830997"/>
          </a:xfrm>
          <a:prstGeom prst="rect">
            <a:avLst/>
          </a:prstGeom>
          <a:noFill/>
        </p:spPr>
        <p:txBody>
          <a:bodyPr wrap="square" rtlCol="0">
            <a:spAutoFit/>
          </a:bodyPr>
          <a:lstStyle/>
          <a:p>
            <a:pPr algn="ctr"/>
            <a:r>
              <a:rPr lang="en-US" sz="2400" dirty="0" smtClean="0">
                <a:solidFill>
                  <a:srgbClr val="3F2355"/>
                </a:solidFill>
              </a:rPr>
              <a:t>Helping</a:t>
            </a:r>
            <a:r>
              <a:rPr lang="en-US" sz="2400" baseline="0" dirty="0" smtClean="0">
                <a:solidFill>
                  <a:srgbClr val="3F2355"/>
                </a:solidFill>
              </a:rPr>
              <a:t> you to deliver an LGBT+</a:t>
            </a:r>
            <a:endParaRPr lang="en-US" sz="2400" dirty="0">
              <a:solidFill>
                <a:srgbClr val="3F2355"/>
              </a:solidFill>
            </a:endParaRPr>
          </a:p>
        </p:txBody>
      </p:sp>
      <p:pic>
        <p:nvPicPr>
          <p:cNvPr id="2" name="Picture 1"/>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666855" y="25400"/>
            <a:ext cx="3518625" cy="3261830"/>
          </a:xfrm>
          <a:prstGeom prst="rect">
            <a:avLst/>
          </a:prstGeom>
        </p:spPr>
      </p:pic>
      <p:sp>
        <p:nvSpPr>
          <p:cNvPr id="4" name="Rectangle 3"/>
          <p:cNvSpPr/>
          <p:nvPr userDrawn="1"/>
        </p:nvSpPr>
        <p:spPr>
          <a:xfrm>
            <a:off x="0" y="3467875"/>
            <a:ext cx="12192000" cy="1764525"/>
          </a:xfrm>
          <a:prstGeom prst="rect">
            <a:avLst/>
          </a:prstGeom>
          <a:solidFill>
            <a:srgbClr val="0F914E"/>
          </a:solidFill>
          <a:ln>
            <a:solidFill>
              <a:srgbClr val="0F91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14228128"/>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0.xml.rels><?xml version="1.0" encoding="UTF-8" standalone="yes"?>
<Relationships xmlns="http://schemas.openxmlformats.org/package/2006/relationships"><Relationship Id="rId3" Type="http://schemas.openxmlformats.org/officeDocument/2006/relationships/image" Target="../media/image11.tiff"/><Relationship Id="rId4" Type="http://schemas.openxmlformats.org/officeDocument/2006/relationships/image" Target="../media/image12.tiff"/><Relationship Id="rId5" Type="http://schemas.openxmlformats.org/officeDocument/2006/relationships/image" Target="../media/image13.tiff"/><Relationship Id="rId6" Type="http://schemas.openxmlformats.org/officeDocument/2006/relationships/image" Target="../media/image14.tiff"/><Relationship Id="rId7" Type="http://schemas.openxmlformats.org/officeDocument/2006/relationships/image" Target="../media/image15.tiff"/><Relationship Id="rId8" Type="http://schemas.openxmlformats.org/officeDocument/2006/relationships/image" Target="../media/image16.tiff"/><Relationship Id="rId9" Type="http://schemas.openxmlformats.org/officeDocument/2006/relationships/image" Target="../media/image7.png"/><Relationship Id="rId10" Type="http://schemas.microsoft.com/office/2007/relationships/hdphoto" Target="../media/hdphoto1.wdp"/><Relationship Id="rId1" Type="http://schemas.openxmlformats.org/officeDocument/2006/relationships/slideLayout" Target="../slideLayouts/slideLayout8.xml"/><Relationship Id="rId2" Type="http://schemas.openxmlformats.org/officeDocument/2006/relationships/notesSlide" Target="../notesSlides/notesSlide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7.xml"/><Relationship Id="rId3" Type="http://schemas.openxmlformats.org/officeDocument/2006/relationships/image" Target="../media/image17.tif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8.xml"/><Relationship Id="rId3" Type="http://schemas.openxmlformats.org/officeDocument/2006/relationships/image" Target="../media/image18.tif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9.xml"/><Relationship Id="rId3" Type="http://schemas.openxmlformats.org/officeDocument/2006/relationships/image" Target="../media/image19.tif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0.xml"/><Relationship Id="rId3" Type="http://schemas.openxmlformats.org/officeDocument/2006/relationships/image" Target="../media/image20.tif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hyperlink" Target="http://www.theproudtrust.org/"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hyperlink" Target="http://www.theproudtrust.org/"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7.png"/><Relationship Id="rId3" Type="http://schemas.microsoft.com/office/2007/relationships/hdphoto" Target="../media/hdphoto2.wdp"/></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7.png"/><Relationship Id="rId3" Type="http://schemas.microsoft.com/office/2007/relationships/hdphoto" Target="../media/hdphoto2.wdp"/></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7.png"/><Relationship Id="rId3" Type="http://schemas.microsoft.com/office/2007/relationships/hdphoto" Target="../media/hdphoto2.wdp"/></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7.png"/><Relationship Id="rId3" Type="http://schemas.microsoft.com/office/2007/relationships/hdphoto" Target="../media/hdphoto2.wdp"/></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8.tif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6.tiff"/></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4" Type="http://schemas.microsoft.com/office/2007/relationships/hdphoto" Target="../media/hdphoto1.wdp"/><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8.tif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xml"/><Relationship Id="rId3" Type="http://schemas.openxmlformats.org/officeDocument/2006/relationships/image" Target="../media/image9.tiff"/></Relationships>
</file>

<file path=ppt/slides/_rels/slide9.xml.rels><?xml version="1.0" encoding="UTF-8" standalone="yes"?>
<Relationships xmlns="http://schemas.openxmlformats.org/package/2006/relationships"><Relationship Id="rId3" Type="http://schemas.openxmlformats.org/officeDocument/2006/relationships/image" Target="../media/image10.tiff"/><Relationship Id="rId4" Type="http://schemas.openxmlformats.org/officeDocument/2006/relationships/image" Target="../media/image7.png"/><Relationship Id="rId5" Type="http://schemas.microsoft.com/office/2007/relationships/hdphoto" Target="../media/hdphoto1.wdp"/><Relationship Id="rId1" Type="http://schemas.openxmlformats.org/officeDocument/2006/relationships/slideLayout" Target="../slideLayouts/slideLayout8.xml"/><Relationship Id="rId2" Type="http://schemas.openxmlformats.org/officeDocument/2006/relationships/notesSlide" Target="../notesSlides/notesSlid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30200" y="3530600"/>
            <a:ext cx="8248605" cy="1661993"/>
          </a:xfrm>
          <a:prstGeom prst="rect">
            <a:avLst/>
          </a:prstGeom>
          <a:noFill/>
        </p:spPr>
        <p:txBody>
          <a:bodyPr wrap="none" rtlCol="0">
            <a:spAutoFit/>
          </a:bodyPr>
          <a:lstStyle/>
          <a:p>
            <a:r>
              <a:rPr lang="en-US" sz="2400" dirty="0" smtClean="0">
                <a:solidFill>
                  <a:schemeClr val="bg1"/>
                </a:solidFill>
                <a:latin typeface="Signika" charset="0"/>
                <a:ea typeface="Signika" charset="0"/>
                <a:cs typeface="Signika" charset="0"/>
              </a:rPr>
              <a:t>Subject: Computing					Key Stage: 2</a:t>
            </a:r>
          </a:p>
          <a:p>
            <a:endParaRPr lang="en-US" sz="2400" dirty="0">
              <a:solidFill>
                <a:schemeClr val="bg1"/>
              </a:solidFill>
              <a:latin typeface="Signika" charset="0"/>
              <a:ea typeface="Signika" charset="0"/>
              <a:cs typeface="Signika" charset="0"/>
            </a:endParaRPr>
          </a:p>
          <a:p>
            <a:r>
              <a:rPr lang="en-US" sz="5400" dirty="0" smtClean="0">
                <a:solidFill>
                  <a:schemeClr val="bg1"/>
                </a:solidFill>
                <a:latin typeface="Signika" charset="0"/>
                <a:ea typeface="Signika" charset="0"/>
                <a:cs typeface="Signika" charset="0"/>
              </a:rPr>
              <a:t>INTERNET RESEARCH</a:t>
            </a:r>
            <a:endParaRPr lang="en-US" sz="5400" dirty="0">
              <a:solidFill>
                <a:schemeClr val="bg1"/>
              </a:solidFill>
              <a:latin typeface="Signika" charset="0"/>
              <a:ea typeface="Signika" charset="0"/>
              <a:cs typeface="Signika" charset="0"/>
            </a:endParaRPr>
          </a:p>
        </p:txBody>
      </p:sp>
    </p:spTree>
    <p:extLst>
      <p:ext uri="{BB962C8B-B14F-4D97-AF65-F5344CB8AC3E}">
        <p14:creationId xmlns:p14="http://schemas.microsoft.com/office/powerpoint/2010/main" val="6949901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454297" y="1397000"/>
            <a:ext cx="3889103" cy="4470400"/>
          </a:xfrm>
          <a:prstGeom prst="roundRect">
            <a:avLst/>
          </a:prstGeom>
          <a:noFill/>
          <a:ln w="76200">
            <a:solidFill>
              <a:srgbClr val="EC5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rgbClr val="3F2355"/>
                </a:solidFill>
              </a:rPr>
              <a:t>You can get on the internet using all of these</a:t>
            </a:r>
            <a:endParaRPr lang="en-US" sz="3600" dirty="0">
              <a:solidFill>
                <a:srgbClr val="3F2355"/>
              </a:solidFill>
            </a:endParaRPr>
          </a:p>
        </p:txBody>
      </p:sp>
      <p:pic>
        <p:nvPicPr>
          <p:cNvPr id="3" name="Picture 2"/>
          <p:cNvPicPr>
            <a:picLocks noChangeAspect="1"/>
          </p:cNvPicPr>
          <p:nvPr/>
        </p:nvPicPr>
        <p:blipFill>
          <a:blip r:embed="rId3"/>
          <a:stretch>
            <a:fillRect/>
          </a:stretch>
        </p:blipFill>
        <p:spPr>
          <a:xfrm>
            <a:off x="5181600" y="1397000"/>
            <a:ext cx="1625600" cy="1625600"/>
          </a:xfrm>
          <a:prstGeom prst="rect">
            <a:avLst/>
          </a:prstGeom>
        </p:spPr>
      </p:pic>
      <p:sp>
        <p:nvSpPr>
          <p:cNvPr id="4" name="TextBox 3"/>
          <p:cNvSpPr txBox="1"/>
          <p:nvPr/>
        </p:nvSpPr>
        <p:spPr>
          <a:xfrm>
            <a:off x="5181601" y="3022601"/>
            <a:ext cx="1625600" cy="830997"/>
          </a:xfrm>
          <a:prstGeom prst="rect">
            <a:avLst/>
          </a:prstGeom>
          <a:noFill/>
        </p:spPr>
        <p:txBody>
          <a:bodyPr wrap="square" rtlCol="0">
            <a:spAutoFit/>
          </a:bodyPr>
          <a:lstStyle/>
          <a:p>
            <a:pPr algn="ctr"/>
            <a:r>
              <a:rPr lang="en-US" sz="2400" smtClean="0">
                <a:solidFill>
                  <a:srgbClr val="3F2355"/>
                </a:solidFill>
              </a:rPr>
              <a:t>Google chrome</a:t>
            </a:r>
            <a:endParaRPr lang="en-US" sz="2400">
              <a:solidFill>
                <a:srgbClr val="3F2355"/>
              </a:solidFill>
            </a:endParaRPr>
          </a:p>
        </p:txBody>
      </p:sp>
      <p:pic>
        <p:nvPicPr>
          <p:cNvPr id="5" name="Picture 4"/>
          <p:cNvPicPr>
            <a:picLocks noChangeAspect="1"/>
          </p:cNvPicPr>
          <p:nvPr/>
        </p:nvPicPr>
        <p:blipFill>
          <a:blip r:embed="rId4"/>
          <a:stretch>
            <a:fillRect/>
          </a:stretch>
        </p:blipFill>
        <p:spPr>
          <a:xfrm>
            <a:off x="7207250" y="1397000"/>
            <a:ext cx="1638300" cy="1625600"/>
          </a:xfrm>
          <a:prstGeom prst="rect">
            <a:avLst/>
          </a:prstGeom>
        </p:spPr>
      </p:pic>
      <p:sp>
        <p:nvSpPr>
          <p:cNvPr id="6" name="TextBox 5"/>
          <p:cNvSpPr txBox="1"/>
          <p:nvPr/>
        </p:nvSpPr>
        <p:spPr>
          <a:xfrm>
            <a:off x="7207249" y="3022601"/>
            <a:ext cx="1625600" cy="461665"/>
          </a:xfrm>
          <a:prstGeom prst="rect">
            <a:avLst/>
          </a:prstGeom>
          <a:noFill/>
        </p:spPr>
        <p:txBody>
          <a:bodyPr wrap="square" rtlCol="0">
            <a:spAutoFit/>
          </a:bodyPr>
          <a:lstStyle/>
          <a:p>
            <a:pPr algn="ctr"/>
            <a:r>
              <a:rPr lang="en-US" sz="2400" dirty="0" smtClean="0">
                <a:solidFill>
                  <a:srgbClr val="3F2355"/>
                </a:solidFill>
              </a:rPr>
              <a:t>Safari </a:t>
            </a:r>
            <a:endParaRPr lang="en-US" sz="2400" dirty="0">
              <a:solidFill>
                <a:srgbClr val="3F2355"/>
              </a:solidFill>
            </a:endParaRPr>
          </a:p>
        </p:txBody>
      </p:sp>
      <p:pic>
        <p:nvPicPr>
          <p:cNvPr id="7" name="Picture 6"/>
          <p:cNvPicPr>
            <a:picLocks noChangeAspect="1"/>
          </p:cNvPicPr>
          <p:nvPr/>
        </p:nvPicPr>
        <p:blipFill>
          <a:blip r:embed="rId5"/>
          <a:stretch>
            <a:fillRect/>
          </a:stretch>
        </p:blipFill>
        <p:spPr>
          <a:xfrm>
            <a:off x="9113461" y="1396999"/>
            <a:ext cx="1724776" cy="1625601"/>
          </a:xfrm>
          <a:prstGeom prst="rect">
            <a:avLst/>
          </a:prstGeom>
        </p:spPr>
      </p:pic>
      <p:sp>
        <p:nvSpPr>
          <p:cNvPr id="8" name="TextBox 7"/>
          <p:cNvSpPr txBox="1"/>
          <p:nvPr/>
        </p:nvSpPr>
        <p:spPr>
          <a:xfrm>
            <a:off x="9163049" y="3022601"/>
            <a:ext cx="1625600" cy="461665"/>
          </a:xfrm>
          <a:prstGeom prst="rect">
            <a:avLst/>
          </a:prstGeom>
          <a:noFill/>
        </p:spPr>
        <p:txBody>
          <a:bodyPr wrap="square" rtlCol="0">
            <a:spAutoFit/>
          </a:bodyPr>
          <a:lstStyle/>
          <a:p>
            <a:pPr algn="ctr"/>
            <a:r>
              <a:rPr lang="en-US" sz="2400" dirty="0" smtClean="0">
                <a:solidFill>
                  <a:srgbClr val="3F2355"/>
                </a:solidFill>
              </a:rPr>
              <a:t>Firefox</a:t>
            </a:r>
            <a:endParaRPr lang="en-US" sz="2400" dirty="0">
              <a:solidFill>
                <a:srgbClr val="3F2355"/>
              </a:solidFill>
            </a:endParaRPr>
          </a:p>
        </p:txBody>
      </p:sp>
      <p:pic>
        <p:nvPicPr>
          <p:cNvPr id="9" name="Picture 8"/>
          <p:cNvPicPr>
            <a:picLocks noChangeAspect="1"/>
          </p:cNvPicPr>
          <p:nvPr/>
        </p:nvPicPr>
        <p:blipFill>
          <a:blip r:embed="rId6"/>
          <a:stretch>
            <a:fillRect/>
          </a:stretch>
        </p:blipFill>
        <p:spPr>
          <a:xfrm>
            <a:off x="5168900" y="4158398"/>
            <a:ext cx="1651000" cy="1625600"/>
          </a:xfrm>
          <a:prstGeom prst="rect">
            <a:avLst/>
          </a:prstGeom>
        </p:spPr>
      </p:pic>
      <p:sp>
        <p:nvSpPr>
          <p:cNvPr id="10" name="TextBox 9"/>
          <p:cNvSpPr txBox="1"/>
          <p:nvPr/>
        </p:nvSpPr>
        <p:spPr>
          <a:xfrm>
            <a:off x="5181600" y="5867400"/>
            <a:ext cx="1625600" cy="461665"/>
          </a:xfrm>
          <a:prstGeom prst="rect">
            <a:avLst/>
          </a:prstGeom>
          <a:noFill/>
        </p:spPr>
        <p:txBody>
          <a:bodyPr wrap="square" rtlCol="0">
            <a:spAutoFit/>
          </a:bodyPr>
          <a:lstStyle/>
          <a:p>
            <a:pPr algn="ctr"/>
            <a:r>
              <a:rPr lang="en-US" sz="2400" dirty="0" smtClean="0">
                <a:solidFill>
                  <a:srgbClr val="3F2355"/>
                </a:solidFill>
              </a:rPr>
              <a:t>Opera</a:t>
            </a:r>
            <a:endParaRPr lang="en-US" sz="2400" dirty="0">
              <a:solidFill>
                <a:srgbClr val="3F2355"/>
              </a:solidFill>
            </a:endParaRPr>
          </a:p>
        </p:txBody>
      </p:sp>
      <p:pic>
        <p:nvPicPr>
          <p:cNvPr id="11" name="Picture 10"/>
          <p:cNvPicPr>
            <a:picLocks noChangeAspect="1"/>
          </p:cNvPicPr>
          <p:nvPr/>
        </p:nvPicPr>
        <p:blipFill>
          <a:blip r:embed="rId7"/>
          <a:stretch>
            <a:fillRect/>
          </a:stretch>
        </p:blipFill>
        <p:spPr>
          <a:xfrm>
            <a:off x="7207249" y="4158398"/>
            <a:ext cx="1625600" cy="1625600"/>
          </a:xfrm>
          <a:prstGeom prst="rect">
            <a:avLst/>
          </a:prstGeom>
        </p:spPr>
      </p:pic>
      <p:sp>
        <p:nvSpPr>
          <p:cNvPr id="12" name="TextBox 11"/>
          <p:cNvSpPr txBox="1"/>
          <p:nvPr/>
        </p:nvSpPr>
        <p:spPr>
          <a:xfrm>
            <a:off x="7207249" y="5867399"/>
            <a:ext cx="1625600" cy="830997"/>
          </a:xfrm>
          <a:prstGeom prst="rect">
            <a:avLst/>
          </a:prstGeom>
          <a:noFill/>
        </p:spPr>
        <p:txBody>
          <a:bodyPr wrap="square" rtlCol="0">
            <a:spAutoFit/>
          </a:bodyPr>
          <a:lstStyle/>
          <a:p>
            <a:pPr algn="ctr"/>
            <a:r>
              <a:rPr lang="en-US" sz="2400" dirty="0" smtClean="0">
                <a:solidFill>
                  <a:srgbClr val="3F2355"/>
                </a:solidFill>
              </a:rPr>
              <a:t>Internet explorer</a:t>
            </a:r>
            <a:endParaRPr lang="en-US" sz="2400" dirty="0">
              <a:solidFill>
                <a:srgbClr val="3F2355"/>
              </a:solidFill>
            </a:endParaRPr>
          </a:p>
        </p:txBody>
      </p:sp>
      <p:pic>
        <p:nvPicPr>
          <p:cNvPr id="13" name="Picture 12"/>
          <p:cNvPicPr>
            <a:picLocks noChangeAspect="1"/>
          </p:cNvPicPr>
          <p:nvPr/>
        </p:nvPicPr>
        <p:blipFill>
          <a:blip r:embed="rId8"/>
          <a:stretch>
            <a:fillRect/>
          </a:stretch>
        </p:blipFill>
        <p:spPr>
          <a:xfrm>
            <a:off x="9220198" y="4158398"/>
            <a:ext cx="1625600" cy="1625600"/>
          </a:xfrm>
          <a:prstGeom prst="rect">
            <a:avLst/>
          </a:prstGeom>
        </p:spPr>
      </p:pic>
      <p:sp>
        <p:nvSpPr>
          <p:cNvPr id="14" name="TextBox 13"/>
          <p:cNvSpPr txBox="1"/>
          <p:nvPr/>
        </p:nvSpPr>
        <p:spPr>
          <a:xfrm>
            <a:off x="9163049" y="5841996"/>
            <a:ext cx="1625600" cy="830997"/>
          </a:xfrm>
          <a:prstGeom prst="rect">
            <a:avLst/>
          </a:prstGeom>
          <a:noFill/>
        </p:spPr>
        <p:txBody>
          <a:bodyPr wrap="square" rtlCol="0">
            <a:spAutoFit/>
          </a:bodyPr>
          <a:lstStyle/>
          <a:p>
            <a:pPr algn="ctr"/>
            <a:r>
              <a:rPr lang="en-US" sz="2400" dirty="0" smtClean="0">
                <a:solidFill>
                  <a:srgbClr val="3F2355"/>
                </a:solidFill>
              </a:rPr>
              <a:t>Microsoft edge</a:t>
            </a:r>
            <a:endParaRPr lang="en-US" sz="2400" dirty="0">
              <a:solidFill>
                <a:srgbClr val="3F2355"/>
              </a:solidFill>
            </a:endParaRPr>
          </a:p>
        </p:txBody>
      </p:sp>
      <p:pic>
        <p:nvPicPr>
          <p:cNvPr id="15" name="Picture 14"/>
          <p:cNvPicPr>
            <a:picLocks noChangeAspect="1"/>
          </p:cNvPicPr>
          <p:nvPr/>
        </p:nvPicPr>
        <p:blipFill rotWithShape="1">
          <a:blip r:embed="rId9">
            <a:extLst>
              <a:ext uri="{BEBA8EAE-BF5A-486C-A8C5-ECC9F3942E4B}">
                <a14:imgProps xmlns:a14="http://schemas.microsoft.com/office/drawing/2010/main">
                  <a14:imgLayer r:embed="rId10">
                    <a14:imgEffect>
                      <a14:backgroundRemoval t="9966" b="89691" l="12333" r="89667">
                        <a14:foregroundMark x1="54500" y1="46392" x2="54500" y2="46392"/>
                        <a14:foregroundMark x1="54500" y1="61512" x2="54500" y2="61512"/>
                        <a14:foregroundMark x1="58667" y1="50859" x2="58667" y2="50859"/>
                        <a14:foregroundMark x1="65500" y1="59450" x2="65500" y2="59450"/>
                        <a14:foregroundMark x1="67583" y1="61512" x2="67583" y2="61512"/>
                        <a14:foregroundMark x1="70667" y1="62543" x2="70667" y2="62543"/>
                        <a14:foregroundMark x1="73833" y1="62543" x2="73833" y2="62543"/>
                      </a14:backgroundRemoval>
                    </a14:imgEffect>
                  </a14:imgLayer>
                </a14:imgProps>
              </a:ext>
            </a:extLst>
          </a:blip>
          <a:srcRect l="7657" r="8559"/>
          <a:stretch/>
        </p:blipFill>
        <p:spPr>
          <a:xfrm>
            <a:off x="2" y="0"/>
            <a:ext cx="3149601" cy="911606"/>
          </a:xfrm>
          <a:prstGeom prst="rect">
            <a:avLst/>
          </a:prstGeom>
        </p:spPr>
      </p:pic>
    </p:spTree>
    <p:extLst>
      <p:ext uri="{BB962C8B-B14F-4D97-AF65-F5344CB8AC3E}">
        <p14:creationId xmlns:p14="http://schemas.microsoft.com/office/powerpoint/2010/main" val="3193002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251097" y="1473200"/>
            <a:ext cx="6022703" cy="4800600"/>
          </a:xfrm>
          <a:prstGeom prst="roundRect">
            <a:avLst/>
          </a:prstGeom>
          <a:noFill/>
          <a:ln w="76200">
            <a:solidFill>
              <a:srgbClr val="0093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rgbClr val="3F2355"/>
                </a:solidFill>
              </a:rPr>
              <a:t>You can send an email to your friend. Your friend could get the email in a few minutes, a letter would take days!</a:t>
            </a:r>
            <a:endParaRPr lang="en-US" sz="3600" dirty="0">
              <a:solidFill>
                <a:srgbClr val="3F2355"/>
              </a:solidFill>
            </a:endParaRPr>
          </a:p>
        </p:txBody>
      </p:sp>
      <p:pic>
        <p:nvPicPr>
          <p:cNvPr id="8" name="Picture 7"/>
          <p:cNvPicPr>
            <a:picLocks noChangeAspect="1"/>
          </p:cNvPicPr>
          <p:nvPr/>
        </p:nvPicPr>
        <p:blipFill>
          <a:blip r:embed="rId3"/>
          <a:stretch>
            <a:fillRect/>
          </a:stretch>
        </p:blipFill>
        <p:spPr>
          <a:xfrm>
            <a:off x="6524978" y="2209800"/>
            <a:ext cx="5463822" cy="3073400"/>
          </a:xfrm>
          <a:prstGeom prst="rect">
            <a:avLst/>
          </a:prstGeom>
        </p:spPr>
      </p:pic>
    </p:spTree>
    <p:extLst>
      <p:ext uri="{BB962C8B-B14F-4D97-AF65-F5344CB8AC3E}">
        <p14:creationId xmlns:p14="http://schemas.microsoft.com/office/powerpoint/2010/main" val="41155310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6502400" y="1625600"/>
            <a:ext cx="5080000" cy="4318000"/>
          </a:xfrm>
          <a:prstGeom prst="roundRect">
            <a:avLst/>
          </a:prstGeom>
          <a:noFill/>
          <a:ln w="76200">
            <a:solidFill>
              <a:srgbClr val="0093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rgbClr val="3F2355"/>
                </a:solidFill>
              </a:rPr>
              <a:t>You can buy something from a different country without leaving your house!</a:t>
            </a:r>
            <a:endParaRPr lang="en-US" sz="3600" dirty="0">
              <a:solidFill>
                <a:srgbClr val="3F2355"/>
              </a:solidFill>
            </a:endParaRPr>
          </a:p>
        </p:txBody>
      </p:sp>
      <p:pic>
        <p:nvPicPr>
          <p:cNvPr id="3" name="Picture 2"/>
          <p:cNvPicPr>
            <a:picLocks noChangeAspect="1"/>
          </p:cNvPicPr>
          <p:nvPr/>
        </p:nvPicPr>
        <p:blipFill rotWithShape="1">
          <a:blip r:embed="rId3"/>
          <a:srcRect l="21000" r="22750"/>
          <a:stretch/>
        </p:blipFill>
        <p:spPr>
          <a:xfrm>
            <a:off x="508000" y="1244600"/>
            <a:ext cx="5714998" cy="5080000"/>
          </a:xfrm>
          <a:prstGeom prst="rect">
            <a:avLst/>
          </a:prstGeom>
        </p:spPr>
      </p:pic>
    </p:spTree>
    <p:extLst>
      <p:ext uri="{BB962C8B-B14F-4D97-AF65-F5344CB8AC3E}">
        <p14:creationId xmlns:p14="http://schemas.microsoft.com/office/powerpoint/2010/main" val="15902951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8534400" y="1625600"/>
            <a:ext cx="3048000" cy="4318000"/>
          </a:xfrm>
          <a:prstGeom prst="roundRect">
            <a:avLst/>
          </a:prstGeom>
          <a:noFill/>
          <a:ln w="76200">
            <a:solidFill>
              <a:srgbClr val="0093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rgbClr val="3F2355"/>
                </a:solidFill>
              </a:rPr>
              <a:t>You can talk to your friends and family</a:t>
            </a:r>
            <a:endParaRPr lang="en-US" sz="3600" dirty="0">
              <a:solidFill>
                <a:srgbClr val="3F2355"/>
              </a:solidFill>
            </a:endParaRPr>
          </a:p>
        </p:txBody>
      </p:sp>
      <p:pic>
        <p:nvPicPr>
          <p:cNvPr id="3" name="Picture 2"/>
          <p:cNvPicPr>
            <a:picLocks noChangeAspect="1"/>
          </p:cNvPicPr>
          <p:nvPr/>
        </p:nvPicPr>
        <p:blipFill>
          <a:blip r:embed="rId3"/>
          <a:stretch>
            <a:fillRect/>
          </a:stretch>
        </p:blipFill>
        <p:spPr>
          <a:xfrm>
            <a:off x="247650" y="1397000"/>
            <a:ext cx="7937500" cy="4775200"/>
          </a:xfrm>
          <a:prstGeom prst="rect">
            <a:avLst/>
          </a:prstGeom>
        </p:spPr>
      </p:pic>
    </p:spTree>
    <p:extLst>
      <p:ext uri="{BB962C8B-B14F-4D97-AF65-F5344CB8AC3E}">
        <p14:creationId xmlns:p14="http://schemas.microsoft.com/office/powerpoint/2010/main" val="11291571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304800" y="2257832"/>
            <a:ext cx="4217224" cy="2901133"/>
          </a:xfrm>
          <a:prstGeom prst="roundRect">
            <a:avLst/>
          </a:prstGeom>
          <a:noFill/>
          <a:ln w="76200">
            <a:solidFill>
              <a:srgbClr val="0093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rgbClr val="3F2355"/>
                </a:solidFill>
              </a:rPr>
              <a:t>You can watch TV, videos and play games</a:t>
            </a:r>
          </a:p>
        </p:txBody>
      </p:sp>
      <p:pic>
        <p:nvPicPr>
          <p:cNvPr id="3" name="Picture 2"/>
          <p:cNvPicPr>
            <a:picLocks noChangeAspect="1"/>
          </p:cNvPicPr>
          <p:nvPr/>
        </p:nvPicPr>
        <p:blipFill>
          <a:blip r:embed="rId3"/>
          <a:stretch>
            <a:fillRect/>
          </a:stretch>
        </p:blipFill>
        <p:spPr>
          <a:xfrm>
            <a:off x="4750624" y="2257833"/>
            <a:ext cx="7161976" cy="2901133"/>
          </a:xfrm>
          <a:prstGeom prst="rect">
            <a:avLst/>
          </a:prstGeom>
        </p:spPr>
      </p:pic>
    </p:spTree>
    <p:extLst>
      <p:ext uri="{BB962C8B-B14F-4D97-AF65-F5344CB8AC3E}">
        <p14:creationId xmlns:p14="http://schemas.microsoft.com/office/powerpoint/2010/main" val="7402839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43000" y="1524000"/>
            <a:ext cx="9829800" cy="1754326"/>
          </a:xfrm>
          <a:prstGeom prst="rect">
            <a:avLst/>
          </a:prstGeom>
          <a:noFill/>
        </p:spPr>
        <p:txBody>
          <a:bodyPr wrap="square" rtlCol="0">
            <a:spAutoFit/>
          </a:bodyPr>
          <a:lstStyle/>
          <a:p>
            <a:pPr algn="ctr"/>
            <a:r>
              <a:rPr lang="en-US" sz="3600" dirty="0" smtClean="0">
                <a:solidFill>
                  <a:srgbClr val="3F2355"/>
                </a:solidFill>
              </a:rPr>
              <a:t>Every webpage on the internet has a unique address. We call this address a web address or a URL</a:t>
            </a:r>
            <a:r>
              <a:rPr lang="en-US" sz="3600" dirty="0">
                <a:solidFill>
                  <a:srgbClr val="3F2355"/>
                </a:solidFill>
              </a:rPr>
              <a:t>:</a:t>
            </a:r>
            <a:r>
              <a:rPr lang="en-US" sz="3600" dirty="0" smtClean="0">
                <a:solidFill>
                  <a:srgbClr val="3F2355"/>
                </a:solidFill>
              </a:rPr>
              <a:t> </a:t>
            </a:r>
            <a:endParaRPr lang="en-US" sz="3600" dirty="0">
              <a:solidFill>
                <a:srgbClr val="3F2355"/>
              </a:solidFill>
            </a:endParaRPr>
          </a:p>
        </p:txBody>
      </p:sp>
      <p:sp>
        <p:nvSpPr>
          <p:cNvPr id="3" name="TextBox 2"/>
          <p:cNvSpPr txBox="1"/>
          <p:nvPr/>
        </p:nvSpPr>
        <p:spPr>
          <a:xfrm>
            <a:off x="2177382" y="3606800"/>
            <a:ext cx="7761035" cy="1015663"/>
          </a:xfrm>
          <a:prstGeom prst="rect">
            <a:avLst/>
          </a:prstGeom>
          <a:noFill/>
        </p:spPr>
        <p:txBody>
          <a:bodyPr wrap="none" rtlCol="0">
            <a:spAutoFit/>
          </a:bodyPr>
          <a:lstStyle/>
          <a:p>
            <a:r>
              <a:rPr lang="en-US" sz="6000" dirty="0" smtClean="0">
                <a:hlinkClick r:id="rId2"/>
              </a:rPr>
              <a:t>www.theproudtrust.org</a:t>
            </a:r>
            <a:r>
              <a:rPr lang="en-US" sz="6000" dirty="0" smtClean="0"/>
              <a:t> </a:t>
            </a:r>
            <a:endParaRPr lang="en-US" sz="6000" dirty="0"/>
          </a:p>
        </p:txBody>
      </p:sp>
      <p:sp>
        <p:nvSpPr>
          <p:cNvPr id="7" name="Rounded Rectangular Callout 6"/>
          <p:cNvSpPr/>
          <p:nvPr/>
        </p:nvSpPr>
        <p:spPr>
          <a:xfrm>
            <a:off x="8750168" y="5026800"/>
            <a:ext cx="3098799" cy="1269144"/>
          </a:xfrm>
          <a:prstGeom prst="wedgeRoundRectCallout">
            <a:avLst>
              <a:gd name="adj1" fmla="val 52457"/>
              <a:gd name="adj2" fmla="val -91127"/>
              <a:gd name="adj3" fmla="val 16667"/>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bg1"/>
                </a:solidFill>
              </a:rPr>
              <a:t>ASK: Do you know what this is the URL for?</a:t>
            </a:r>
            <a:endParaRPr lang="en-US" sz="2400" dirty="0">
              <a:solidFill>
                <a:schemeClr val="bg1"/>
              </a:solidFill>
            </a:endParaRPr>
          </a:p>
        </p:txBody>
      </p:sp>
    </p:spTree>
    <p:extLst>
      <p:ext uri="{BB962C8B-B14F-4D97-AF65-F5344CB8AC3E}">
        <p14:creationId xmlns:p14="http://schemas.microsoft.com/office/powerpoint/2010/main" val="1406781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26570" y="1193800"/>
            <a:ext cx="7761035" cy="1015663"/>
          </a:xfrm>
          <a:prstGeom prst="rect">
            <a:avLst/>
          </a:prstGeom>
          <a:noFill/>
        </p:spPr>
        <p:txBody>
          <a:bodyPr wrap="none" rtlCol="0">
            <a:spAutoFit/>
          </a:bodyPr>
          <a:lstStyle/>
          <a:p>
            <a:r>
              <a:rPr lang="en-US" sz="6000" dirty="0" smtClean="0">
                <a:hlinkClick r:id="rId2"/>
              </a:rPr>
              <a:t>www.theproudtrust.org</a:t>
            </a:r>
            <a:r>
              <a:rPr lang="en-US" sz="6000" dirty="0" smtClean="0"/>
              <a:t> </a:t>
            </a:r>
            <a:endParaRPr lang="en-US" sz="6000" dirty="0"/>
          </a:p>
        </p:txBody>
      </p:sp>
      <p:sp>
        <p:nvSpPr>
          <p:cNvPr id="6" name="Rounded Rectangle 5"/>
          <p:cNvSpPr/>
          <p:nvPr/>
        </p:nvSpPr>
        <p:spPr>
          <a:xfrm>
            <a:off x="431800" y="2500700"/>
            <a:ext cx="3549650" cy="1498600"/>
          </a:xfrm>
          <a:prstGeom prst="roundRect">
            <a:avLst/>
          </a:prstGeom>
          <a:solidFill>
            <a:srgbClr val="3F2355"/>
          </a:solidFill>
          <a:ln>
            <a:solidFill>
              <a:srgbClr val="3F23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This is the name of the website</a:t>
            </a:r>
            <a:endParaRPr lang="en-US" sz="3200"/>
          </a:p>
        </p:txBody>
      </p:sp>
      <p:sp>
        <p:nvSpPr>
          <p:cNvPr id="7" name="Rounded Rectangle 6"/>
          <p:cNvSpPr/>
          <p:nvPr/>
        </p:nvSpPr>
        <p:spPr>
          <a:xfrm>
            <a:off x="4333875" y="2500700"/>
            <a:ext cx="3549650" cy="1498600"/>
          </a:xfrm>
          <a:prstGeom prst="roundRect">
            <a:avLst/>
          </a:prstGeom>
          <a:solidFill>
            <a:srgbClr val="3F2355"/>
          </a:solidFill>
          <a:ln>
            <a:solidFill>
              <a:srgbClr val="3F23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This tells you the site belongs to an organisation</a:t>
            </a:r>
            <a:endParaRPr lang="en-US" sz="3200" dirty="0"/>
          </a:p>
        </p:txBody>
      </p:sp>
      <p:sp>
        <p:nvSpPr>
          <p:cNvPr id="8" name="Rounded Rectangle 7"/>
          <p:cNvSpPr/>
          <p:nvPr/>
        </p:nvSpPr>
        <p:spPr>
          <a:xfrm>
            <a:off x="8235950" y="2500700"/>
            <a:ext cx="3549650" cy="1498600"/>
          </a:xfrm>
          <a:prstGeom prst="roundRect">
            <a:avLst/>
          </a:prstGeom>
          <a:solidFill>
            <a:srgbClr val="3F2355"/>
          </a:solidFill>
          <a:ln>
            <a:solidFill>
              <a:srgbClr val="3F23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This tells you it is on the World Wide Web</a:t>
            </a:r>
            <a:endParaRPr lang="en-US" sz="3200" dirty="0"/>
          </a:p>
        </p:txBody>
      </p:sp>
      <p:sp>
        <p:nvSpPr>
          <p:cNvPr id="10" name="Rounded Rectangle 9"/>
          <p:cNvSpPr/>
          <p:nvPr/>
        </p:nvSpPr>
        <p:spPr>
          <a:xfrm>
            <a:off x="444772" y="4470400"/>
            <a:ext cx="11340828" cy="1955800"/>
          </a:xfrm>
          <a:prstGeom prst="roundRect">
            <a:avLst/>
          </a:prstGeom>
          <a:noFill/>
          <a:ln w="76200">
            <a:solidFill>
              <a:srgbClr val="EC5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smtClean="0">
                <a:solidFill>
                  <a:srgbClr val="3F2355"/>
                </a:solidFill>
              </a:rPr>
              <a:t>Match the part of the URL to what it means</a:t>
            </a:r>
            <a:endParaRPr lang="en-US" sz="4000" dirty="0">
              <a:solidFill>
                <a:srgbClr val="3F2355"/>
              </a:solidFill>
            </a:endParaRPr>
          </a:p>
        </p:txBody>
      </p:sp>
    </p:spTree>
    <p:extLst>
      <p:ext uri="{BB962C8B-B14F-4D97-AF65-F5344CB8AC3E}">
        <p14:creationId xmlns:p14="http://schemas.microsoft.com/office/powerpoint/2010/main" val="21464284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3289877" y="62271"/>
            <a:ext cx="5619118" cy="1754326"/>
          </a:xfrm>
          <a:prstGeom prst="rect">
            <a:avLst/>
          </a:prstGeom>
          <a:noFill/>
        </p:spPr>
        <p:txBody>
          <a:bodyPr wrap="square" lIns="91440" tIns="45720" rIns="91440" bIns="45720">
            <a:spAutoFit/>
          </a:bodyPr>
          <a:lstStyle/>
          <a:p>
            <a:pPr algn="ctr"/>
            <a:r>
              <a:rPr lang="en-GB" sz="5400" b="1" cap="none" spc="0" dirty="0" smtClean="0">
                <a:ln w="22225">
                  <a:solidFill>
                    <a:srgbClr val="37B44B"/>
                  </a:solidFill>
                  <a:prstDash val="solid"/>
                </a:ln>
                <a:solidFill>
                  <a:srgbClr val="00934F"/>
                </a:solidFill>
                <a:effectLst/>
              </a:rPr>
              <a:t>DEEPEN YOUR UNDERSTANDING </a:t>
            </a:r>
            <a:endParaRPr lang="en-GB" sz="5400" b="1" cap="none" spc="0" dirty="0">
              <a:ln w="22225">
                <a:solidFill>
                  <a:srgbClr val="37B44B"/>
                </a:solidFill>
                <a:prstDash val="solid"/>
              </a:ln>
              <a:solidFill>
                <a:srgbClr val="00934F"/>
              </a:solidFill>
              <a:effectLst/>
            </a:endParaRPr>
          </a:p>
        </p:txBody>
      </p:sp>
      <p:pic>
        <p:nvPicPr>
          <p:cNvPr id="11" name="Picture 10"/>
          <p:cNvPicPr>
            <a:picLocks noChangeAspect="1"/>
          </p:cNvPicPr>
          <p:nvPr/>
        </p:nvPicPr>
        <p:blipFill rotWithShape="1">
          <a:blip r:embed="rId2">
            <a:extLst>
              <a:ext uri="{BEBA8EAE-BF5A-486C-A8C5-ECC9F3942E4B}">
                <a14:imgProps xmlns:a14="http://schemas.microsoft.com/office/drawing/2010/main">
                  <a14:imgLayer r:embed="rId3">
                    <a14:imgEffect>
                      <a14:backgroundRemoval t="9966" b="89691" l="12333" r="89667">
                        <a14:foregroundMark x1="54500" y1="46392" x2="54500" y2="46392"/>
                        <a14:foregroundMark x1="54500" y1="61512" x2="54500" y2="61512"/>
                        <a14:foregroundMark x1="58667" y1="50859" x2="58667" y2="50859"/>
                        <a14:foregroundMark x1="65500" y1="59450" x2="65500" y2="59450"/>
                        <a14:foregroundMark x1="67583" y1="61512" x2="67583" y2="61512"/>
                        <a14:foregroundMark x1="70667" y1="62543" x2="70667" y2="62543"/>
                        <a14:foregroundMark x1="73833" y1="62543" x2="73833" y2="62543"/>
                      </a14:backgroundRemoval>
                    </a14:imgEffect>
                  </a14:imgLayer>
                </a14:imgProps>
              </a:ext>
            </a:extLst>
          </a:blip>
          <a:srcRect l="7657" r="8559"/>
          <a:stretch/>
        </p:blipFill>
        <p:spPr>
          <a:xfrm>
            <a:off x="2" y="0"/>
            <a:ext cx="3149601" cy="911606"/>
          </a:xfrm>
          <a:prstGeom prst="rect">
            <a:avLst/>
          </a:prstGeom>
        </p:spPr>
      </p:pic>
      <p:sp>
        <p:nvSpPr>
          <p:cNvPr id="10" name="TextBox 9"/>
          <p:cNvSpPr txBox="1"/>
          <p:nvPr/>
        </p:nvSpPr>
        <p:spPr>
          <a:xfrm>
            <a:off x="2051970" y="1816597"/>
            <a:ext cx="7761035" cy="1015663"/>
          </a:xfrm>
          <a:prstGeom prst="rect">
            <a:avLst/>
          </a:prstGeom>
          <a:noFill/>
        </p:spPr>
        <p:txBody>
          <a:bodyPr wrap="none" rtlCol="0">
            <a:spAutoFit/>
          </a:bodyPr>
          <a:lstStyle/>
          <a:p>
            <a:r>
              <a:rPr lang="en-US" sz="6000" dirty="0" smtClean="0"/>
              <a:t>www.</a:t>
            </a:r>
            <a:r>
              <a:rPr lang="en-US" sz="6000" dirty="0" smtClean="0">
                <a:solidFill>
                  <a:srgbClr val="EC5A3C"/>
                </a:solidFill>
              </a:rPr>
              <a:t>theproudtrust</a:t>
            </a:r>
            <a:r>
              <a:rPr lang="en-US" sz="6000" dirty="0" smtClean="0"/>
              <a:t>.org </a:t>
            </a:r>
            <a:endParaRPr lang="en-US" sz="6000" dirty="0"/>
          </a:p>
        </p:txBody>
      </p:sp>
      <p:sp>
        <p:nvSpPr>
          <p:cNvPr id="13" name="Rounded Rectangle 12"/>
          <p:cNvSpPr/>
          <p:nvPr/>
        </p:nvSpPr>
        <p:spPr>
          <a:xfrm>
            <a:off x="457200" y="4215697"/>
            <a:ext cx="3549650" cy="1498600"/>
          </a:xfrm>
          <a:prstGeom prst="roundRect">
            <a:avLst/>
          </a:prstGeom>
          <a:solidFill>
            <a:srgbClr val="3F2355"/>
          </a:solidFill>
          <a:ln w="76200">
            <a:solidFill>
              <a:srgbClr val="EC5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This is the name of the website</a:t>
            </a:r>
            <a:endParaRPr lang="en-US" sz="3200"/>
          </a:p>
        </p:txBody>
      </p:sp>
      <p:sp>
        <p:nvSpPr>
          <p:cNvPr id="14" name="Rounded Rectangle 13"/>
          <p:cNvSpPr/>
          <p:nvPr/>
        </p:nvSpPr>
        <p:spPr>
          <a:xfrm>
            <a:off x="4359275" y="4215697"/>
            <a:ext cx="3549650" cy="1498600"/>
          </a:xfrm>
          <a:prstGeom prst="roundRect">
            <a:avLst/>
          </a:prstGeom>
          <a:solidFill>
            <a:srgbClr val="3F2355"/>
          </a:solidFill>
          <a:ln>
            <a:solidFill>
              <a:srgbClr val="3F23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This tells you the site belongs to an organisation</a:t>
            </a:r>
            <a:endParaRPr lang="en-US" sz="3200" dirty="0"/>
          </a:p>
        </p:txBody>
      </p:sp>
      <p:sp>
        <p:nvSpPr>
          <p:cNvPr id="15" name="Rounded Rectangle 14"/>
          <p:cNvSpPr/>
          <p:nvPr/>
        </p:nvSpPr>
        <p:spPr>
          <a:xfrm>
            <a:off x="8261350" y="4215697"/>
            <a:ext cx="3549650" cy="1498600"/>
          </a:xfrm>
          <a:prstGeom prst="roundRect">
            <a:avLst/>
          </a:prstGeom>
          <a:solidFill>
            <a:srgbClr val="3F2355"/>
          </a:solidFill>
          <a:ln>
            <a:solidFill>
              <a:srgbClr val="3F23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This tells you it is on the World Wide Web</a:t>
            </a:r>
            <a:endParaRPr lang="en-US" sz="3200" dirty="0"/>
          </a:p>
        </p:txBody>
      </p:sp>
      <p:cxnSp>
        <p:nvCxnSpPr>
          <p:cNvPr id="3" name="Straight Arrow Connector 2"/>
          <p:cNvCxnSpPr>
            <a:stCxn id="13" idx="0"/>
            <a:endCxn id="10" idx="2"/>
          </p:cNvCxnSpPr>
          <p:nvPr/>
        </p:nvCxnSpPr>
        <p:spPr>
          <a:xfrm flipV="1">
            <a:off x="2232025" y="2832260"/>
            <a:ext cx="3700463" cy="1383437"/>
          </a:xfrm>
          <a:prstGeom prst="straightConnector1">
            <a:avLst/>
          </a:prstGeom>
          <a:ln w="76200">
            <a:solidFill>
              <a:srgbClr val="EC5A3C"/>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930265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3289877" y="62271"/>
            <a:ext cx="5619118" cy="1754326"/>
          </a:xfrm>
          <a:prstGeom prst="rect">
            <a:avLst/>
          </a:prstGeom>
          <a:noFill/>
        </p:spPr>
        <p:txBody>
          <a:bodyPr wrap="square" lIns="91440" tIns="45720" rIns="91440" bIns="45720">
            <a:spAutoFit/>
          </a:bodyPr>
          <a:lstStyle/>
          <a:p>
            <a:pPr algn="ctr"/>
            <a:r>
              <a:rPr lang="en-GB" sz="5400" b="1" cap="none" spc="0" dirty="0" smtClean="0">
                <a:ln w="22225">
                  <a:solidFill>
                    <a:srgbClr val="37B44B"/>
                  </a:solidFill>
                  <a:prstDash val="solid"/>
                </a:ln>
                <a:solidFill>
                  <a:srgbClr val="00934F"/>
                </a:solidFill>
                <a:effectLst/>
              </a:rPr>
              <a:t>DEEPEN YOUR UNDERSTANDING </a:t>
            </a:r>
            <a:endParaRPr lang="en-GB" sz="5400" b="1" cap="none" spc="0" dirty="0">
              <a:ln w="22225">
                <a:solidFill>
                  <a:srgbClr val="37B44B"/>
                </a:solidFill>
                <a:prstDash val="solid"/>
              </a:ln>
              <a:solidFill>
                <a:srgbClr val="00934F"/>
              </a:solidFill>
              <a:effectLst/>
            </a:endParaRPr>
          </a:p>
        </p:txBody>
      </p:sp>
      <p:pic>
        <p:nvPicPr>
          <p:cNvPr id="11" name="Picture 10"/>
          <p:cNvPicPr>
            <a:picLocks noChangeAspect="1"/>
          </p:cNvPicPr>
          <p:nvPr/>
        </p:nvPicPr>
        <p:blipFill rotWithShape="1">
          <a:blip r:embed="rId2">
            <a:extLst>
              <a:ext uri="{BEBA8EAE-BF5A-486C-A8C5-ECC9F3942E4B}">
                <a14:imgProps xmlns:a14="http://schemas.microsoft.com/office/drawing/2010/main">
                  <a14:imgLayer r:embed="rId3">
                    <a14:imgEffect>
                      <a14:backgroundRemoval t="9966" b="89691" l="12333" r="89667">
                        <a14:foregroundMark x1="54500" y1="46392" x2="54500" y2="46392"/>
                        <a14:foregroundMark x1="54500" y1="61512" x2="54500" y2="61512"/>
                        <a14:foregroundMark x1="58667" y1="50859" x2="58667" y2="50859"/>
                        <a14:foregroundMark x1="65500" y1="59450" x2="65500" y2="59450"/>
                        <a14:foregroundMark x1="67583" y1="61512" x2="67583" y2="61512"/>
                        <a14:foregroundMark x1="70667" y1="62543" x2="70667" y2="62543"/>
                        <a14:foregroundMark x1="73833" y1="62543" x2="73833" y2="62543"/>
                      </a14:backgroundRemoval>
                    </a14:imgEffect>
                  </a14:imgLayer>
                </a14:imgProps>
              </a:ext>
            </a:extLst>
          </a:blip>
          <a:srcRect l="7657" r="8559"/>
          <a:stretch/>
        </p:blipFill>
        <p:spPr>
          <a:xfrm>
            <a:off x="2" y="0"/>
            <a:ext cx="3149601" cy="911606"/>
          </a:xfrm>
          <a:prstGeom prst="rect">
            <a:avLst/>
          </a:prstGeom>
        </p:spPr>
      </p:pic>
      <p:sp>
        <p:nvSpPr>
          <p:cNvPr id="10" name="TextBox 9"/>
          <p:cNvSpPr txBox="1"/>
          <p:nvPr/>
        </p:nvSpPr>
        <p:spPr>
          <a:xfrm>
            <a:off x="2051970" y="1816597"/>
            <a:ext cx="7761035" cy="1015663"/>
          </a:xfrm>
          <a:prstGeom prst="rect">
            <a:avLst/>
          </a:prstGeom>
          <a:noFill/>
        </p:spPr>
        <p:txBody>
          <a:bodyPr wrap="none" rtlCol="0">
            <a:spAutoFit/>
          </a:bodyPr>
          <a:lstStyle/>
          <a:p>
            <a:r>
              <a:rPr lang="en-US" sz="6000" dirty="0" smtClean="0"/>
              <a:t>www.</a:t>
            </a:r>
            <a:r>
              <a:rPr lang="en-US" sz="6000" dirty="0" smtClean="0">
                <a:solidFill>
                  <a:srgbClr val="EC5A3C"/>
                </a:solidFill>
              </a:rPr>
              <a:t>theproudtrust</a:t>
            </a:r>
            <a:r>
              <a:rPr lang="en-US" sz="6000" dirty="0" smtClean="0">
                <a:solidFill>
                  <a:srgbClr val="00934F"/>
                </a:solidFill>
              </a:rPr>
              <a:t>.org</a:t>
            </a:r>
            <a:r>
              <a:rPr lang="en-US" sz="6000" dirty="0" smtClean="0"/>
              <a:t> </a:t>
            </a:r>
            <a:endParaRPr lang="en-US" sz="6000" dirty="0"/>
          </a:p>
        </p:txBody>
      </p:sp>
      <p:sp>
        <p:nvSpPr>
          <p:cNvPr id="13" name="Rounded Rectangle 12"/>
          <p:cNvSpPr/>
          <p:nvPr/>
        </p:nvSpPr>
        <p:spPr>
          <a:xfrm>
            <a:off x="457200" y="4215697"/>
            <a:ext cx="3549650" cy="1498600"/>
          </a:xfrm>
          <a:prstGeom prst="roundRect">
            <a:avLst/>
          </a:prstGeom>
          <a:solidFill>
            <a:srgbClr val="3F2355"/>
          </a:solidFill>
          <a:ln w="76200">
            <a:solidFill>
              <a:srgbClr val="EC5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This is the name of the website</a:t>
            </a:r>
            <a:endParaRPr lang="en-US" sz="3200"/>
          </a:p>
        </p:txBody>
      </p:sp>
      <p:sp>
        <p:nvSpPr>
          <p:cNvPr id="14" name="Rounded Rectangle 13"/>
          <p:cNvSpPr/>
          <p:nvPr/>
        </p:nvSpPr>
        <p:spPr>
          <a:xfrm>
            <a:off x="4359275" y="4215697"/>
            <a:ext cx="3549650" cy="1498600"/>
          </a:xfrm>
          <a:prstGeom prst="roundRect">
            <a:avLst/>
          </a:prstGeom>
          <a:solidFill>
            <a:srgbClr val="3F2355"/>
          </a:solidFill>
          <a:ln w="76200">
            <a:solidFill>
              <a:srgbClr val="0093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This tells you the site belongs to an organisation</a:t>
            </a:r>
            <a:endParaRPr lang="en-US" sz="3200" dirty="0"/>
          </a:p>
        </p:txBody>
      </p:sp>
      <p:sp>
        <p:nvSpPr>
          <p:cNvPr id="15" name="Rounded Rectangle 14"/>
          <p:cNvSpPr/>
          <p:nvPr/>
        </p:nvSpPr>
        <p:spPr>
          <a:xfrm>
            <a:off x="8261350" y="4215697"/>
            <a:ext cx="3549650" cy="1498600"/>
          </a:xfrm>
          <a:prstGeom prst="roundRect">
            <a:avLst/>
          </a:prstGeom>
          <a:solidFill>
            <a:srgbClr val="3F2355"/>
          </a:solidFill>
          <a:ln>
            <a:solidFill>
              <a:srgbClr val="3F23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This tells you it is on the World Wide Web</a:t>
            </a:r>
            <a:endParaRPr lang="en-US" sz="3200" dirty="0"/>
          </a:p>
        </p:txBody>
      </p:sp>
      <p:cxnSp>
        <p:nvCxnSpPr>
          <p:cNvPr id="3" name="Straight Arrow Connector 2"/>
          <p:cNvCxnSpPr>
            <a:stCxn id="14" idx="0"/>
          </p:cNvCxnSpPr>
          <p:nvPr/>
        </p:nvCxnSpPr>
        <p:spPr>
          <a:xfrm flipV="1">
            <a:off x="6134100" y="2721589"/>
            <a:ext cx="2774895" cy="1494108"/>
          </a:xfrm>
          <a:prstGeom prst="straightConnector1">
            <a:avLst/>
          </a:prstGeom>
          <a:ln w="76200">
            <a:solidFill>
              <a:srgbClr val="00934F"/>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94054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3289877" y="62271"/>
            <a:ext cx="5619118" cy="1754326"/>
          </a:xfrm>
          <a:prstGeom prst="rect">
            <a:avLst/>
          </a:prstGeom>
          <a:noFill/>
        </p:spPr>
        <p:txBody>
          <a:bodyPr wrap="square" lIns="91440" tIns="45720" rIns="91440" bIns="45720">
            <a:spAutoFit/>
          </a:bodyPr>
          <a:lstStyle/>
          <a:p>
            <a:pPr algn="ctr"/>
            <a:r>
              <a:rPr lang="en-GB" sz="5400" b="1" cap="none" spc="0" dirty="0" smtClean="0">
                <a:ln w="22225">
                  <a:solidFill>
                    <a:srgbClr val="37B44B"/>
                  </a:solidFill>
                  <a:prstDash val="solid"/>
                </a:ln>
                <a:solidFill>
                  <a:srgbClr val="00934F"/>
                </a:solidFill>
                <a:effectLst/>
              </a:rPr>
              <a:t>DEEPEN YOUR UNDERSTANDING </a:t>
            </a:r>
            <a:endParaRPr lang="en-GB" sz="5400" b="1" cap="none" spc="0" dirty="0">
              <a:ln w="22225">
                <a:solidFill>
                  <a:srgbClr val="37B44B"/>
                </a:solidFill>
                <a:prstDash val="solid"/>
              </a:ln>
              <a:solidFill>
                <a:srgbClr val="00934F"/>
              </a:solidFill>
              <a:effectLst/>
            </a:endParaRPr>
          </a:p>
        </p:txBody>
      </p:sp>
      <p:pic>
        <p:nvPicPr>
          <p:cNvPr id="11" name="Picture 10"/>
          <p:cNvPicPr>
            <a:picLocks noChangeAspect="1"/>
          </p:cNvPicPr>
          <p:nvPr/>
        </p:nvPicPr>
        <p:blipFill rotWithShape="1">
          <a:blip r:embed="rId2">
            <a:extLst>
              <a:ext uri="{BEBA8EAE-BF5A-486C-A8C5-ECC9F3942E4B}">
                <a14:imgProps xmlns:a14="http://schemas.microsoft.com/office/drawing/2010/main">
                  <a14:imgLayer r:embed="rId3">
                    <a14:imgEffect>
                      <a14:backgroundRemoval t="9966" b="89691" l="12333" r="89667">
                        <a14:foregroundMark x1="54500" y1="46392" x2="54500" y2="46392"/>
                        <a14:foregroundMark x1="54500" y1="61512" x2="54500" y2="61512"/>
                        <a14:foregroundMark x1="58667" y1="50859" x2="58667" y2="50859"/>
                        <a14:foregroundMark x1="65500" y1="59450" x2="65500" y2="59450"/>
                        <a14:foregroundMark x1="67583" y1="61512" x2="67583" y2="61512"/>
                        <a14:foregroundMark x1="70667" y1="62543" x2="70667" y2="62543"/>
                        <a14:foregroundMark x1="73833" y1="62543" x2="73833" y2="62543"/>
                      </a14:backgroundRemoval>
                    </a14:imgEffect>
                  </a14:imgLayer>
                </a14:imgProps>
              </a:ext>
            </a:extLst>
          </a:blip>
          <a:srcRect l="7657" r="8559"/>
          <a:stretch/>
        </p:blipFill>
        <p:spPr>
          <a:xfrm>
            <a:off x="2" y="0"/>
            <a:ext cx="3149601" cy="911606"/>
          </a:xfrm>
          <a:prstGeom prst="rect">
            <a:avLst/>
          </a:prstGeom>
        </p:spPr>
      </p:pic>
      <p:sp>
        <p:nvSpPr>
          <p:cNvPr id="10" name="TextBox 9"/>
          <p:cNvSpPr txBox="1"/>
          <p:nvPr/>
        </p:nvSpPr>
        <p:spPr>
          <a:xfrm>
            <a:off x="2051970" y="1816597"/>
            <a:ext cx="7761035" cy="1015663"/>
          </a:xfrm>
          <a:prstGeom prst="rect">
            <a:avLst/>
          </a:prstGeom>
          <a:noFill/>
        </p:spPr>
        <p:txBody>
          <a:bodyPr wrap="none" rtlCol="0">
            <a:spAutoFit/>
          </a:bodyPr>
          <a:lstStyle/>
          <a:p>
            <a:r>
              <a:rPr lang="en-US" sz="6000" dirty="0" smtClean="0">
                <a:solidFill>
                  <a:srgbClr val="757375"/>
                </a:solidFill>
              </a:rPr>
              <a:t>www.</a:t>
            </a:r>
            <a:r>
              <a:rPr lang="en-US" sz="6000" dirty="0" smtClean="0">
                <a:solidFill>
                  <a:srgbClr val="EC5A3C"/>
                </a:solidFill>
              </a:rPr>
              <a:t>theproudtrust</a:t>
            </a:r>
            <a:r>
              <a:rPr lang="en-US" sz="6000" dirty="0" smtClean="0">
                <a:solidFill>
                  <a:srgbClr val="00934F"/>
                </a:solidFill>
              </a:rPr>
              <a:t>.org</a:t>
            </a:r>
            <a:r>
              <a:rPr lang="en-US" sz="6000" dirty="0" smtClean="0"/>
              <a:t> </a:t>
            </a:r>
            <a:endParaRPr lang="en-US" sz="6000" dirty="0"/>
          </a:p>
        </p:txBody>
      </p:sp>
      <p:sp>
        <p:nvSpPr>
          <p:cNvPr id="13" name="Rounded Rectangle 12"/>
          <p:cNvSpPr/>
          <p:nvPr/>
        </p:nvSpPr>
        <p:spPr>
          <a:xfrm>
            <a:off x="457200" y="4215697"/>
            <a:ext cx="3549650" cy="1498600"/>
          </a:xfrm>
          <a:prstGeom prst="roundRect">
            <a:avLst/>
          </a:prstGeom>
          <a:solidFill>
            <a:srgbClr val="3F2355"/>
          </a:solidFill>
          <a:ln w="76200">
            <a:solidFill>
              <a:srgbClr val="EC5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This is the name of the website</a:t>
            </a:r>
            <a:endParaRPr lang="en-US" sz="3200"/>
          </a:p>
        </p:txBody>
      </p:sp>
      <p:sp>
        <p:nvSpPr>
          <p:cNvPr id="14" name="Rounded Rectangle 13"/>
          <p:cNvSpPr/>
          <p:nvPr/>
        </p:nvSpPr>
        <p:spPr>
          <a:xfrm>
            <a:off x="4359275" y="4215697"/>
            <a:ext cx="3549650" cy="1498600"/>
          </a:xfrm>
          <a:prstGeom prst="roundRect">
            <a:avLst/>
          </a:prstGeom>
          <a:solidFill>
            <a:srgbClr val="3F2355"/>
          </a:solidFill>
          <a:ln w="76200">
            <a:solidFill>
              <a:srgbClr val="0093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This tells you the site belongs to an organisation</a:t>
            </a:r>
            <a:endParaRPr lang="en-US" sz="3200" dirty="0"/>
          </a:p>
        </p:txBody>
      </p:sp>
      <p:sp>
        <p:nvSpPr>
          <p:cNvPr id="15" name="Rounded Rectangle 14"/>
          <p:cNvSpPr/>
          <p:nvPr/>
        </p:nvSpPr>
        <p:spPr>
          <a:xfrm>
            <a:off x="8261350" y="4215697"/>
            <a:ext cx="3549650" cy="1498600"/>
          </a:xfrm>
          <a:prstGeom prst="roundRect">
            <a:avLst/>
          </a:prstGeom>
          <a:solidFill>
            <a:srgbClr val="3F2355"/>
          </a:solidFill>
          <a:ln w="76200">
            <a:solidFill>
              <a:srgbClr val="7573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This tells you it is on the World Wide Web</a:t>
            </a:r>
            <a:endParaRPr lang="en-US" sz="3200" dirty="0"/>
          </a:p>
        </p:txBody>
      </p:sp>
      <p:cxnSp>
        <p:nvCxnSpPr>
          <p:cNvPr id="3" name="Straight Arrow Connector 2"/>
          <p:cNvCxnSpPr/>
          <p:nvPr/>
        </p:nvCxnSpPr>
        <p:spPr>
          <a:xfrm flipH="1" flipV="1">
            <a:off x="3149603" y="2832260"/>
            <a:ext cx="6984997" cy="1383437"/>
          </a:xfrm>
          <a:prstGeom prst="straightConnector1">
            <a:avLst/>
          </a:prstGeom>
          <a:ln w="76200">
            <a:solidFill>
              <a:srgbClr val="757375"/>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0407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76897" y="2729023"/>
            <a:ext cx="10639446" cy="3883791"/>
          </a:xfrm>
        </p:spPr>
        <p:txBody>
          <a:bodyPr>
            <a:noAutofit/>
          </a:bodyPr>
          <a:lstStyle/>
          <a:p>
            <a:pPr algn="l"/>
            <a:r>
              <a:rPr lang="en-GB" sz="2400" b="1" u="sng" dirty="0" smtClean="0">
                <a:solidFill>
                  <a:srgbClr val="3F2355"/>
                </a:solidFill>
                <a:latin typeface="Calibri" charset="0"/>
                <a:ea typeface="Calibri" charset="0"/>
                <a:cs typeface="Calibri" charset="0"/>
              </a:rPr>
              <a:t>Title: </a:t>
            </a:r>
            <a:r>
              <a:rPr lang="en-GB" sz="2400" b="1" dirty="0" smtClean="0">
                <a:solidFill>
                  <a:srgbClr val="3F2355"/>
                </a:solidFill>
                <a:latin typeface="Calibri" charset="0"/>
                <a:ea typeface="Calibri" charset="0"/>
                <a:cs typeface="Calibri" charset="0"/>
              </a:rPr>
              <a:t> Internet Research</a:t>
            </a:r>
            <a:br>
              <a:rPr lang="en-GB" sz="2400" b="1" dirty="0" smtClean="0">
                <a:solidFill>
                  <a:srgbClr val="3F2355"/>
                </a:solidFill>
                <a:latin typeface="Calibri" charset="0"/>
                <a:ea typeface="Calibri" charset="0"/>
                <a:cs typeface="Calibri" charset="0"/>
              </a:rPr>
            </a:br>
            <a:r>
              <a:rPr lang="en-GB" sz="2400" dirty="0" smtClean="0">
                <a:solidFill>
                  <a:srgbClr val="3F2355"/>
                </a:solidFill>
                <a:latin typeface="Calibri" charset="0"/>
                <a:ea typeface="Calibri" charset="0"/>
                <a:cs typeface="Calibri" charset="0"/>
              </a:rPr>
              <a:t/>
            </a:r>
            <a:br>
              <a:rPr lang="en-GB" sz="2400" dirty="0" smtClean="0">
                <a:solidFill>
                  <a:srgbClr val="3F2355"/>
                </a:solidFill>
                <a:latin typeface="Calibri" charset="0"/>
                <a:ea typeface="Calibri" charset="0"/>
                <a:cs typeface="Calibri" charset="0"/>
              </a:rPr>
            </a:br>
            <a:r>
              <a:rPr lang="en-GB" sz="2400" b="1" u="sng" dirty="0" smtClean="0">
                <a:solidFill>
                  <a:srgbClr val="3F2355"/>
                </a:solidFill>
                <a:latin typeface="Calibri" charset="0"/>
                <a:ea typeface="Calibri" charset="0"/>
                <a:cs typeface="Calibri" charset="0"/>
              </a:rPr>
              <a:t>Curriculum links: </a:t>
            </a:r>
            <a:r>
              <a:rPr lang="en-GB" sz="2400" u="sng" dirty="0" smtClean="0">
                <a:solidFill>
                  <a:srgbClr val="3F2355"/>
                </a:solidFill>
                <a:latin typeface="Calibri" charset="0"/>
                <a:ea typeface="Calibri" charset="0"/>
                <a:cs typeface="Calibri" charset="0"/>
              </a:rPr>
              <a:t/>
            </a:r>
            <a:br>
              <a:rPr lang="en-GB" sz="2400" u="sng" dirty="0" smtClean="0">
                <a:solidFill>
                  <a:srgbClr val="3F2355"/>
                </a:solidFill>
                <a:latin typeface="Calibri" charset="0"/>
                <a:ea typeface="Calibri" charset="0"/>
                <a:cs typeface="Calibri" charset="0"/>
              </a:rPr>
            </a:br>
            <a:r>
              <a:rPr lang="en-GB" sz="2400" u="sng" dirty="0" smtClean="0">
                <a:solidFill>
                  <a:srgbClr val="3F2355"/>
                </a:solidFill>
                <a:latin typeface="Calibri" charset="0"/>
                <a:ea typeface="Calibri" charset="0"/>
                <a:cs typeface="Calibri" charset="0"/>
              </a:rPr>
              <a:t>KS2 Computing National Curriculum</a:t>
            </a:r>
            <a:br>
              <a:rPr lang="en-GB" sz="2400" u="sng" dirty="0" smtClean="0">
                <a:solidFill>
                  <a:srgbClr val="3F2355"/>
                </a:solidFill>
                <a:latin typeface="Calibri" charset="0"/>
                <a:ea typeface="Calibri" charset="0"/>
                <a:cs typeface="Calibri" charset="0"/>
              </a:rPr>
            </a:br>
            <a:r>
              <a:rPr lang="en-GB" sz="2400" u="sng" dirty="0" smtClean="0">
                <a:solidFill>
                  <a:srgbClr val="3F2355"/>
                </a:solidFill>
                <a:latin typeface="Calibri" charset="0"/>
                <a:ea typeface="Calibri" charset="0"/>
                <a:cs typeface="Calibri" charset="0"/>
              </a:rPr>
              <a:t>Pupils should be taught to: </a:t>
            </a:r>
            <a:br>
              <a:rPr lang="en-GB" sz="2400" u="sng" dirty="0" smtClean="0">
                <a:solidFill>
                  <a:srgbClr val="3F2355"/>
                </a:solidFill>
                <a:latin typeface="Calibri" charset="0"/>
                <a:ea typeface="Calibri" charset="0"/>
                <a:cs typeface="Calibri" charset="0"/>
              </a:rPr>
            </a:br>
            <a:r>
              <a:rPr lang="en-GB" sz="2400" dirty="0" smtClean="0">
                <a:solidFill>
                  <a:srgbClr val="3F2355"/>
                </a:solidFill>
                <a:latin typeface="Calibri" charset="0"/>
                <a:ea typeface="Calibri" charset="0"/>
                <a:cs typeface="Calibri" charset="0"/>
              </a:rPr>
              <a:t>- Understand </a:t>
            </a:r>
            <a:r>
              <a:rPr lang="en-GB" sz="2400" dirty="0">
                <a:solidFill>
                  <a:srgbClr val="3F2355"/>
                </a:solidFill>
                <a:latin typeface="Calibri" charset="0"/>
                <a:ea typeface="Calibri" charset="0"/>
                <a:cs typeface="Calibri" charset="0"/>
              </a:rPr>
              <a:t>computer networks including the internet; how they can provide multiple services, such as the world wide web; and the opportunities they offer for communication and </a:t>
            </a:r>
            <a:r>
              <a:rPr lang="en-GB" sz="2400" dirty="0" smtClean="0">
                <a:solidFill>
                  <a:srgbClr val="3F2355"/>
                </a:solidFill>
                <a:latin typeface="Calibri" charset="0"/>
                <a:ea typeface="Calibri" charset="0"/>
                <a:cs typeface="Calibri" charset="0"/>
              </a:rPr>
              <a:t>collaboration. </a:t>
            </a:r>
            <a:r>
              <a:rPr lang="en-GB" sz="2400" dirty="0">
                <a:solidFill>
                  <a:srgbClr val="3F2355"/>
                </a:solidFill>
                <a:latin typeface="Calibri" charset="0"/>
                <a:ea typeface="Calibri" charset="0"/>
                <a:cs typeface="Calibri" charset="0"/>
              </a:rPr>
              <a:t/>
            </a:r>
            <a:br>
              <a:rPr lang="en-GB" sz="2400" dirty="0">
                <a:solidFill>
                  <a:srgbClr val="3F2355"/>
                </a:solidFill>
                <a:latin typeface="Calibri" charset="0"/>
                <a:ea typeface="Calibri" charset="0"/>
                <a:cs typeface="Calibri" charset="0"/>
              </a:rPr>
            </a:br>
            <a:r>
              <a:rPr lang="en-GB" sz="2400" dirty="0" smtClean="0">
                <a:solidFill>
                  <a:srgbClr val="3F2355"/>
                </a:solidFill>
                <a:latin typeface="Calibri" charset="0"/>
                <a:ea typeface="Calibri" charset="0"/>
                <a:cs typeface="Calibri" charset="0"/>
              </a:rPr>
              <a:t>- Use </a:t>
            </a:r>
            <a:r>
              <a:rPr lang="en-GB" sz="2400" dirty="0">
                <a:solidFill>
                  <a:srgbClr val="3F2355"/>
                </a:solidFill>
                <a:latin typeface="Calibri" charset="0"/>
                <a:ea typeface="Calibri" charset="0"/>
                <a:cs typeface="Calibri" charset="0"/>
              </a:rPr>
              <a:t>search technologies effectively, appreciate how results are selected and ranked, and be discerning in evaluating digital </a:t>
            </a:r>
            <a:r>
              <a:rPr lang="en-GB" sz="2400" dirty="0" smtClean="0">
                <a:solidFill>
                  <a:srgbClr val="3F2355"/>
                </a:solidFill>
                <a:latin typeface="Calibri" charset="0"/>
                <a:ea typeface="Calibri" charset="0"/>
                <a:cs typeface="Calibri" charset="0"/>
              </a:rPr>
              <a:t>content. </a:t>
            </a:r>
            <a:r>
              <a:rPr lang="en-GB" sz="2400" dirty="0">
                <a:solidFill>
                  <a:srgbClr val="3F2355"/>
                </a:solidFill>
                <a:latin typeface="Calibri" charset="0"/>
                <a:ea typeface="Calibri" charset="0"/>
                <a:cs typeface="Calibri" charset="0"/>
              </a:rPr>
              <a:t/>
            </a:r>
            <a:br>
              <a:rPr lang="en-GB" sz="2400" dirty="0">
                <a:solidFill>
                  <a:srgbClr val="3F2355"/>
                </a:solidFill>
                <a:latin typeface="Calibri" charset="0"/>
                <a:ea typeface="Calibri" charset="0"/>
                <a:cs typeface="Calibri" charset="0"/>
              </a:rPr>
            </a:br>
            <a:r>
              <a:rPr lang="en-GB" sz="2400" dirty="0" smtClean="0">
                <a:solidFill>
                  <a:srgbClr val="3F2355"/>
                </a:solidFill>
                <a:latin typeface="Calibri" charset="0"/>
                <a:ea typeface="Calibri" charset="0"/>
                <a:cs typeface="Calibri" charset="0"/>
              </a:rPr>
              <a:t/>
            </a:r>
            <a:br>
              <a:rPr lang="en-GB" sz="2400" dirty="0" smtClean="0">
                <a:solidFill>
                  <a:srgbClr val="3F2355"/>
                </a:solidFill>
                <a:latin typeface="Calibri" charset="0"/>
                <a:ea typeface="Calibri" charset="0"/>
                <a:cs typeface="Calibri" charset="0"/>
              </a:rPr>
            </a:br>
            <a:r>
              <a:rPr lang="en-GB" sz="2400" b="1" u="sng" dirty="0" smtClean="0">
                <a:solidFill>
                  <a:srgbClr val="3F2355"/>
                </a:solidFill>
                <a:latin typeface="Calibri" charset="0"/>
                <a:ea typeface="Calibri" charset="0"/>
                <a:cs typeface="Calibri" charset="0"/>
              </a:rPr>
              <a:t>LIs</a:t>
            </a:r>
            <a:r>
              <a:rPr lang="en-GB" sz="2400" dirty="0" smtClean="0">
                <a:solidFill>
                  <a:srgbClr val="3F2355"/>
                </a:solidFill>
                <a:latin typeface="Calibri" charset="0"/>
                <a:ea typeface="Calibri" charset="0"/>
                <a:cs typeface="Calibri" charset="0"/>
              </a:rPr>
              <a:t>:</a:t>
            </a:r>
            <a:br>
              <a:rPr lang="en-GB" sz="2400" dirty="0" smtClean="0">
                <a:solidFill>
                  <a:srgbClr val="3F2355"/>
                </a:solidFill>
                <a:latin typeface="Calibri" charset="0"/>
                <a:ea typeface="Calibri" charset="0"/>
                <a:cs typeface="Calibri" charset="0"/>
              </a:rPr>
            </a:br>
            <a:r>
              <a:rPr lang="en-GB" sz="2400" dirty="0">
                <a:solidFill>
                  <a:srgbClr val="3F2355"/>
                </a:solidFill>
                <a:latin typeface="Calibri" charset="0"/>
                <a:ea typeface="Calibri" charset="0"/>
                <a:cs typeface="Calibri" charset="0"/>
              </a:rPr>
              <a:t>Recall what URLs are made up </a:t>
            </a:r>
            <a:r>
              <a:rPr lang="en-GB" sz="2400" dirty="0" smtClean="0">
                <a:solidFill>
                  <a:srgbClr val="3F2355"/>
                </a:solidFill>
                <a:latin typeface="Calibri" charset="0"/>
                <a:ea typeface="Calibri" charset="0"/>
                <a:cs typeface="Calibri" charset="0"/>
              </a:rPr>
              <a:t>of.</a:t>
            </a:r>
            <a:r>
              <a:rPr lang="en-US" sz="2400" dirty="0">
                <a:solidFill>
                  <a:srgbClr val="3F2355"/>
                </a:solidFill>
                <a:latin typeface="Calibri" charset="0"/>
                <a:ea typeface="Calibri" charset="0"/>
                <a:cs typeface="Calibri" charset="0"/>
              </a:rPr>
              <a:t/>
            </a:r>
            <a:br>
              <a:rPr lang="en-US" sz="2400" dirty="0">
                <a:solidFill>
                  <a:srgbClr val="3F2355"/>
                </a:solidFill>
                <a:latin typeface="Calibri" charset="0"/>
                <a:ea typeface="Calibri" charset="0"/>
                <a:cs typeface="Calibri" charset="0"/>
              </a:rPr>
            </a:br>
            <a:r>
              <a:rPr lang="en-GB" sz="2400" dirty="0">
                <a:solidFill>
                  <a:srgbClr val="3F2355"/>
                </a:solidFill>
                <a:latin typeface="Calibri" charset="0"/>
                <a:ea typeface="Calibri" charset="0"/>
                <a:cs typeface="Calibri" charset="0"/>
              </a:rPr>
              <a:t>Use the internet to find new </a:t>
            </a:r>
            <a:r>
              <a:rPr lang="en-GB" sz="2400" dirty="0" smtClean="0">
                <a:solidFill>
                  <a:srgbClr val="3F2355"/>
                </a:solidFill>
                <a:latin typeface="Calibri" charset="0"/>
                <a:ea typeface="Calibri" charset="0"/>
                <a:cs typeface="Calibri" charset="0"/>
              </a:rPr>
              <a:t>information.</a:t>
            </a:r>
            <a:r>
              <a:rPr lang="en-US" sz="2400" dirty="0">
                <a:solidFill>
                  <a:srgbClr val="3F2355"/>
                </a:solidFill>
                <a:latin typeface="Calibri" charset="0"/>
                <a:ea typeface="Calibri" charset="0"/>
                <a:cs typeface="Calibri" charset="0"/>
              </a:rPr>
              <a:t/>
            </a:r>
            <a:br>
              <a:rPr lang="en-US" sz="2400" dirty="0">
                <a:solidFill>
                  <a:srgbClr val="3F2355"/>
                </a:solidFill>
                <a:latin typeface="Calibri" charset="0"/>
                <a:ea typeface="Calibri" charset="0"/>
                <a:cs typeface="Calibri" charset="0"/>
              </a:rPr>
            </a:br>
            <a:r>
              <a:rPr lang="en-GB" sz="2400" dirty="0">
                <a:solidFill>
                  <a:srgbClr val="3F2355"/>
                </a:solidFill>
                <a:latin typeface="Calibri" charset="0"/>
                <a:ea typeface="Calibri" charset="0"/>
                <a:cs typeface="Calibri" charset="0"/>
              </a:rPr>
              <a:t>Explain the difference between facts and opinions and understand the effect opinions can have on a </a:t>
            </a:r>
            <a:r>
              <a:rPr lang="en-GB" sz="2400" dirty="0" smtClean="0">
                <a:solidFill>
                  <a:srgbClr val="3F2355"/>
                </a:solidFill>
                <a:latin typeface="Calibri" charset="0"/>
                <a:ea typeface="Calibri" charset="0"/>
                <a:cs typeface="Calibri" charset="0"/>
              </a:rPr>
              <a:t>person.</a:t>
            </a:r>
            <a:r>
              <a:rPr lang="en-US" sz="2400" dirty="0">
                <a:solidFill>
                  <a:srgbClr val="3F2355"/>
                </a:solidFill>
                <a:latin typeface="Calibri" charset="0"/>
                <a:ea typeface="Calibri" charset="0"/>
                <a:cs typeface="Calibri" charset="0"/>
              </a:rPr>
              <a:t/>
            </a:r>
            <a:br>
              <a:rPr lang="en-US" sz="2400" dirty="0">
                <a:solidFill>
                  <a:srgbClr val="3F2355"/>
                </a:solidFill>
                <a:latin typeface="Calibri" charset="0"/>
                <a:ea typeface="Calibri" charset="0"/>
                <a:cs typeface="Calibri" charset="0"/>
              </a:rPr>
            </a:br>
            <a:r>
              <a:rPr lang="en-GB" sz="2400" dirty="0">
                <a:solidFill>
                  <a:srgbClr val="3F2355"/>
                </a:solidFill>
                <a:latin typeface="Calibri" charset="0"/>
                <a:ea typeface="Calibri" charset="0"/>
                <a:cs typeface="Calibri" charset="0"/>
              </a:rPr>
              <a:t> </a:t>
            </a:r>
          </a:p>
        </p:txBody>
      </p:sp>
    </p:spTree>
    <p:extLst>
      <p:ext uri="{BB962C8B-B14F-4D97-AF65-F5344CB8AC3E}">
        <p14:creationId xmlns:p14="http://schemas.microsoft.com/office/powerpoint/2010/main" val="102625583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92200" y="1320800"/>
            <a:ext cx="9601200" cy="1938992"/>
          </a:xfrm>
          <a:prstGeom prst="rect">
            <a:avLst/>
          </a:prstGeom>
          <a:noFill/>
        </p:spPr>
        <p:txBody>
          <a:bodyPr wrap="square" rtlCol="0">
            <a:spAutoFit/>
          </a:bodyPr>
          <a:lstStyle/>
          <a:p>
            <a:pPr algn="ctr"/>
            <a:r>
              <a:rPr lang="en-US" sz="4000" dirty="0" smtClean="0">
                <a:solidFill>
                  <a:srgbClr val="3F2355"/>
                </a:solidFill>
              </a:rPr>
              <a:t>The internet/world wide web contains millions of different websites, each containing lots of information.</a:t>
            </a:r>
            <a:endParaRPr lang="en-US" sz="4000" dirty="0">
              <a:solidFill>
                <a:srgbClr val="3F2355"/>
              </a:solidFill>
            </a:endParaRPr>
          </a:p>
        </p:txBody>
      </p:sp>
      <p:sp>
        <p:nvSpPr>
          <p:cNvPr id="3" name="Rounded Rectangle 2"/>
          <p:cNvSpPr/>
          <p:nvPr/>
        </p:nvSpPr>
        <p:spPr>
          <a:xfrm>
            <a:off x="632097" y="3454394"/>
            <a:ext cx="5362303" cy="3048006"/>
          </a:xfrm>
          <a:prstGeom prst="roundRect">
            <a:avLst/>
          </a:prstGeom>
          <a:noFill/>
          <a:ln w="76200">
            <a:solidFill>
              <a:srgbClr val="EC5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rgbClr val="3F2355"/>
                </a:solidFill>
              </a:rPr>
              <a:t>What makes the internet brilliant for finding information?</a:t>
            </a:r>
            <a:endParaRPr lang="en-US" sz="3600" dirty="0">
              <a:solidFill>
                <a:srgbClr val="3F2355"/>
              </a:solidFill>
            </a:endParaRPr>
          </a:p>
        </p:txBody>
      </p:sp>
      <p:sp>
        <p:nvSpPr>
          <p:cNvPr id="4" name="Rounded Rectangle 3"/>
          <p:cNvSpPr/>
          <p:nvPr/>
        </p:nvSpPr>
        <p:spPr>
          <a:xfrm>
            <a:off x="6321697" y="3454394"/>
            <a:ext cx="5362303" cy="3048006"/>
          </a:xfrm>
          <a:prstGeom prst="roundRect">
            <a:avLst/>
          </a:prstGeom>
          <a:noFill/>
          <a:ln w="76200">
            <a:solidFill>
              <a:srgbClr val="0093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rgbClr val="3F2355"/>
                </a:solidFill>
              </a:rPr>
              <a:t>Why can using the internet to find information be better than </a:t>
            </a:r>
            <a:r>
              <a:rPr lang="en-US" sz="3600" smtClean="0">
                <a:solidFill>
                  <a:srgbClr val="3F2355"/>
                </a:solidFill>
              </a:rPr>
              <a:t>using your library?</a:t>
            </a:r>
            <a:endParaRPr lang="en-US" sz="3600" dirty="0">
              <a:solidFill>
                <a:srgbClr val="3F2355"/>
              </a:solidFill>
            </a:endParaRPr>
          </a:p>
        </p:txBody>
      </p:sp>
    </p:spTree>
    <p:extLst>
      <p:ext uri="{BB962C8B-B14F-4D97-AF65-F5344CB8AC3E}">
        <p14:creationId xmlns:p14="http://schemas.microsoft.com/office/powerpoint/2010/main" val="18190210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1800497" y="1523999"/>
            <a:ext cx="8156303" cy="4669225"/>
          </a:xfrm>
          <a:prstGeom prst="roundRect">
            <a:avLst/>
          </a:prstGeom>
          <a:noFill/>
          <a:ln w="76200">
            <a:solidFill>
              <a:srgbClr val="EC5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42950" indent="-742950" algn="ctr">
              <a:buFont typeface="+mj-lt"/>
              <a:buAutoNum type="arabicPeriod"/>
            </a:pPr>
            <a:r>
              <a:rPr lang="en-US" sz="3600" dirty="0" smtClean="0">
                <a:solidFill>
                  <a:srgbClr val="3F2355"/>
                </a:solidFill>
              </a:rPr>
              <a:t>You do not need to leave your home </a:t>
            </a:r>
          </a:p>
          <a:p>
            <a:pPr marL="742950" indent="-742950" algn="ctr">
              <a:buFont typeface="+mj-lt"/>
              <a:buAutoNum type="arabicPeriod"/>
            </a:pPr>
            <a:r>
              <a:rPr lang="en-US" sz="3600" dirty="0" smtClean="0">
                <a:solidFill>
                  <a:srgbClr val="3F2355"/>
                </a:solidFill>
              </a:rPr>
              <a:t>It is kept up to date</a:t>
            </a:r>
          </a:p>
          <a:p>
            <a:pPr marL="742950" indent="-742950" algn="ctr">
              <a:buFont typeface="+mj-lt"/>
              <a:buAutoNum type="arabicPeriod"/>
            </a:pPr>
            <a:r>
              <a:rPr lang="en-US" sz="3600" dirty="0" smtClean="0">
                <a:solidFill>
                  <a:srgbClr val="3F2355"/>
                </a:solidFill>
              </a:rPr>
              <a:t>Web pages can include sound and video</a:t>
            </a:r>
          </a:p>
          <a:p>
            <a:pPr marL="742950" indent="-742950" algn="ctr">
              <a:buFont typeface="+mj-lt"/>
              <a:buAutoNum type="arabicPeriod"/>
            </a:pPr>
            <a:r>
              <a:rPr lang="en-US" sz="3600" dirty="0" smtClean="0">
                <a:solidFill>
                  <a:srgbClr val="3F2355"/>
                </a:solidFill>
              </a:rPr>
              <a:t>You can find what you are looking for very quickly using search engines</a:t>
            </a:r>
          </a:p>
          <a:p>
            <a:pPr marL="742950" indent="-742950" algn="ctr">
              <a:buFont typeface="+mj-lt"/>
              <a:buAutoNum type="arabicPeriod"/>
            </a:pPr>
            <a:r>
              <a:rPr lang="en-US" sz="3600" dirty="0" smtClean="0">
                <a:solidFill>
                  <a:srgbClr val="3F2355"/>
                </a:solidFill>
              </a:rPr>
              <a:t>You can get up to date information from experts</a:t>
            </a:r>
            <a:endParaRPr lang="en-US" sz="3600" dirty="0">
              <a:solidFill>
                <a:srgbClr val="3F2355"/>
              </a:solidFill>
            </a:endParaRPr>
          </a:p>
        </p:txBody>
      </p:sp>
      <p:sp>
        <p:nvSpPr>
          <p:cNvPr id="4" name="Rounded Rectangle 3"/>
          <p:cNvSpPr/>
          <p:nvPr/>
        </p:nvSpPr>
        <p:spPr>
          <a:xfrm>
            <a:off x="1574802" y="1320794"/>
            <a:ext cx="8610598" cy="5156206"/>
          </a:xfrm>
          <a:prstGeom prst="roundRect">
            <a:avLst/>
          </a:prstGeom>
          <a:noFill/>
          <a:ln w="76200">
            <a:solidFill>
              <a:srgbClr val="0093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rgbClr val="3F2355"/>
              </a:solidFill>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ackgroundRemoval t="9966" b="89691" l="12333" r="89667">
                        <a14:foregroundMark x1="54500" y1="46392" x2="54500" y2="46392"/>
                        <a14:foregroundMark x1="54500" y1="61512" x2="54500" y2="61512"/>
                        <a14:foregroundMark x1="58667" y1="50859" x2="58667" y2="50859"/>
                        <a14:foregroundMark x1="65500" y1="59450" x2="65500" y2="59450"/>
                        <a14:foregroundMark x1="67583" y1="61512" x2="67583" y2="61512"/>
                        <a14:foregroundMark x1="70667" y1="62543" x2="70667" y2="62543"/>
                        <a14:foregroundMark x1="73833" y1="62543" x2="73833" y2="62543"/>
                      </a14:backgroundRemoval>
                    </a14:imgEffect>
                  </a14:imgLayer>
                </a14:imgProps>
              </a:ext>
            </a:extLst>
          </a:blip>
          <a:srcRect l="7657" r="8559"/>
          <a:stretch/>
        </p:blipFill>
        <p:spPr>
          <a:xfrm>
            <a:off x="2" y="0"/>
            <a:ext cx="3149601" cy="911606"/>
          </a:xfrm>
          <a:prstGeom prst="rect">
            <a:avLst/>
          </a:prstGeom>
        </p:spPr>
      </p:pic>
    </p:spTree>
    <p:extLst>
      <p:ext uri="{BB962C8B-B14F-4D97-AF65-F5344CB8AC3E}">
        <p14:creationId xmlns:p14="http://schemas.microsoft.com/office/powerpoint/2010/main" val="7092357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36601" y="1092200"/>
            <a:ext cx="11023600" cy="5478423"/>
          </a:xfrm>
          <a:prstGeom prst="rect">
            <a:avLst/>
          </a:prstGeom>
          <a:noFill/>
        </p:spPr>
        <p:txBody>
          <a:bodyPr wrap="square" rtlCol="0">
            <a:spAutoFit/>
          </a:bodyPr>
          <a:lstStyle/>
          <a:p>
            <a:r>
              <a:rPr lang="en-US" sz="2800" dirty="0" smtClean="0">
                <a:solidFill>
                  <a:srgbClr val="3F2355"/>
                </a:solidFill>
              </a:rPr>
              <a:t>Although it can be very easy to find information on the internet, not everything written on the internet is true.</a:t>
            </a:r>
          </a:p>
          <a:p>
            <a:endParaRPr lang="en-US" sz="2800" dirty="0">
              <a:solidFill>
                <a:srgbClr val="3F2355"/>
              </a:solidFill>
            </a:endParaRPr>
          </a:p>
          <a:p>
            <a:r>
              <a:rPr lang="en-US" sz="2800" dirty="0" smtClean="0">
                <a:solidFill>
                  <a:srgbClr val="3F2355"/>
                </a:solidFill>
              </a:rPr>
              <a:t>We are going to do some research but you must follow some simple rules!</a:t>
            </a:r>
          </a:p>
          <a:p>
            <a:endParaRPr lang="en-US" sz="2800" dirty="0">
              <a:solidFill>
                <a:srgbClr val="3F2355"/>
              </a:solidFill>
            </a:endParaRPr>
          </a:p>
          <a:p>
            <a:pPr marL="342900" indent="-342900">
              <a:lnSpc>
                <a:spcPct val="150000"/>
              </a:lnSpc>
              <a:buFont typeface="+mj-lt"/>
              <a:buAutoNum type="arabicPeriod"/>
            </a:pPr>
            <a:r>
              <a:rPr lang="en-US" sz="2800" b="1" dirty="0" smtClean="0">
                <a:solidFill>
                  <a:srgbClr val="3F2355"/>
                </a:solidFill>
              </a:rPr>
              <a:t> Use more than one website to check your answer is correct.</a:t>
            </a:r>
          </a:p>
          <a:p>
            <a:pPr marL="342900" indent="-342900">
              <a:lnSpc>
                <a:spcPct val="150000"/>
              </a:lnSpc>
              <a:buFont typeface="+mj-lt"/>
              <a:buAutoNum type="arabicPeriod"/>
            </a:pPr>
            <a:r>
              <a:rPr lang="en-US" sz="2800" b="1" dirty="0">
                <a:solidFill>
                  <a:srgbClr val="3F2355"/>
                </a:solidFill>
              </a:rPr>
              <a:t> </a:t>
            </a:r>
            <a:r>
              <a:rPr lang="en-US" sz="2800" b="1" dirty="0" smtClean="0">
                <a:solidFill>
                  <a:srgbClr val="3F2355"/>
                </a:solidFill>
              </a:rPr>
              <a:t>Don’t copy long answers straight from a webpage. You must put your long answers in your own words.</a:t>
            </a:r>
          </a:p>
          <a:p>
            <a:pPr marL="342900" indent="-342900">
              <a:lnSpc>
                <a:spcPct val="150000"/>
              </a:lnSpc>
              <a:buFont typeface="+mj-lt"/>
              <a:buAutoNum type="arabicPeriod"/>
            </a:pPr>
            <a:r>
              <a:rPr lang="en-US" sz="2800" b="1" dirty="0">
                <a:solidFill>
                  <a:srgbClr val="3F2355"/>
                </a:solidFill>
              </a:rPr>
              <a:t> </a:t>
            </a:r>
            <a:r>
              <a:rPr lang="en-US" sz="2800" b="1" dirty="0" smtClean="0">
                <a:solidFill>
                  <a:srgbClr val="3F2355"/>
                </a:solidFill>
              </a:rPr>
              <a:t>Copy the URL of the webpage and put it at the bottom of your work to show where you got your information from.</a:t>
            </a:r>
            <a:endParaRPr lang="en-US" sz="2800" b="1" dirty="0">
              <a:solidFill>
                <a:srgbClr val="3F2355"/>
              </a:solidFill>
            </a:endParaRPr>
          </a:p>
        </p:txBody>
      </p:sp>
    </p:spTree>
    <p:extLst>
      <p:ext uri="{BB962C8B-B14F-4D97-AF65-F5344CB8AC3E}">
        <p14:creationId xmlns:p14="http://schemas.microsoft.com/office/powerpoint/2010/main" val="15903539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480868793"/>
              </p:ext>
            </p:extLst>
          </p:nvPr>
        </p:nvGraphicFramePr>
        <p:xfrm>
          <a:off x="25400" y="254000"/>
          <a:ext cx="10617200" cy="6228080"/>
        </p:xfrm>
        <a:graphic>
          <a:graphicData uri="http://schemas.openxmlformats.org/drawingml/2006/table">
            <a:tbl>
              <a:tblPr firstRow="1" bandRow="1">
                <a:tableStyleId>{5940675A-B579-460E-94D1-54222C63F5DA}</a:tableStyleId>
              </a:tblPr>
              <a:tblGrid>
                <a:gridCol w="388096">
                  <a:extLst>
                    <a:ext uri="{9D8B030D-6E8A-4147-A177-3AD203B41FA5}">
                      <a16:colId xmlns="" xmlns:a16="http://schemas.microsoft.com/office/drawing/2014/main" val="20000"/>
                    </a:ext>
                  </a:extLst>
                </a:gridCol>
                <a:gridCol w="3858784">
                  <a:extLst>
                    <a:ext uri="{9D8B030D-6E8A-4147-A177-3AD203B41FA5}">
                      <a16:colId xmlns="" xmlns:a16="http://schemas.microsoft.com/office/drawing/2014/main" val="20001"/>
                    </a:ext>
                  </a:extLst>
                </a:gridCol>
                <a:gridCol w="2123440">
                  <a:extLst>
                    <a:ext uri="{9D8B030D-6E8A-4147-A177-3AD203B41FA5}">
                      <a16:colId xmlns="" xmlns:a16="http://schemas.microsoft.com/office/drawing/2014/main" val="20002"/>
                    </a:ext>
                  </a:extLst>
                </a:gridCol>
                <a:gridCol w="2123440">
                  <a:extLst>
                    <a:ext uri="{9D8B030D-6E8A-4147-A177-3AD203B41FA5}">
                      <a16:colId xmlns="" xmlns:a16="http://schemas.microsoft.com/office/drawing/2014/main" val="20003"/>
                    </a:ext>
                  </a:extLst>
                </a:gridCol>
                <a:gridCol w="2123440">
                  <a:extLst>
                    <a:ext uri="{9D8B030D-6E8A-4147-A177-3AD203B41FA5}">
                      <a16:colId xmlns="" xmlns:a16="http://schemas.microsoft.com/office/drawing/2014/main" val="20004"/>
                    </a:ext>
                  </a:extLst>
                </a:gridCol>
              </a:tblGrid>
              <a:tr h="370840">
                <a:tc gridSpan="2">
                  <a:txBody>
                    <a:bodyPr/>
                    <a:lstStyle/>
                    <a:p>
                      <a:pPr algn="ctr"/>
                      <a:r>
                        <a:rPr lang="en-US" dirty="0" smtClean="0">
                          <a:solidFill>
                            <a:srgbClr val="3F2355"/>
                          </a:solidFill>
                        </a:rPr>
                        <a:t>Question</a:t>
                      </a:r>
                      <a:endParaRPr lang="en-US" dirty="0">
                        <a:solidFill>
                          <a:srgbClr val="3F2355"/>
                        </a:solidFill>
                      </a:endParaRPr>
                    </a:p>
                  </a:txBody>
                  <a:tcPr/>
                </a:tc>
                <a:tc hMerge="1">
                  <a:txBody>
                    <a:bodyPr/>
                    <a:lstStyle/>
                    <a:p>
                      <a:endParaRPr lang="en-US" dirty="0"/>
                    </a:p>
                  </a:txBody>
                  <a:tcPr/>
                </a:tc>
                <a:tc>
                  <a:txBody>
                    <a:bodyPr/>
                    <a:lstStyle/>
                    <a:p>
                      <a:pPr algn="ctr"/>
                      <a:r>
                        <a:rPr lang="en-US" dirty="0" smtClean="0">
                          <a:solidFill>
                            <a:srgbClr val="3F2355"/>
                          </a:solidFill>
                        </a:rPr>
                        <a:t>Answer</a:t>
                      </a:r>
                      <a:endParaRPr lang="en-US" dirty="0">
                        <a:solidFill>
                          <a:srgbClr val="3F2355"/>
                        </a:solidFill>
                      </a:endParaRPr>
                    </a:p>
                  </a:txBody>
                  <a:tcPr/>
                </a:tc>
                <a:tc>
                  <a:txBody>
                    <a:bodyPr/>
                    <a:lstStyle/>
                    <a:p>
                      <a:pPr algn="ctr"/>
                      <a:r>
                        <a:rPr lang="en-US" dirty="0" smtClean="0">
                          <a:solidFill>
                            <a:srgbClr val="3F2355"/>
                          </a:solidFill>
                        </a:rPr>
                        <a:t>URLs</a:t>
                      </a:r>
                      <a:endParaRPr lang="en-US" dirty="0">
                        <a:solidFill>
                          <a:srgbClr val="3F2355"/>
                        </a:solidFill>
                      </a:endParaRPr>
                    </a:p>
                  </a:txBody>
                  <a:tcPr/>
                </a:tc>
                <a:tc>
                  <a:txBody>
                    <a:bodyPr/>
                    <a:lstStyle/>
                    <a:p>
                      <a:pPr algn="ctr"/>
                      <a:endParaRPr lang="en-US" dirty="0">
                        <a:solidFill>
                          <a:srgbClr val="3F2355"/>
                        </a:solidFill>
                      </a:endParaRPr>
                    </a:p>
                  </a:txBody>
                  <a:tcPr/>
                </a:tc>
                <a:extLst>
                  <a:ext uri="{0D108BD9-81ED-4DB2-BD59-A6C34878D82A}">
                    <a16:rowId xmlns="" xmlns:a16="http://schemas.microsoft.com/office/drawing/2014/main" val="10000"/>
                  </a:ext>
                </a:extLst>
              </a:tr>
              <a:tr h="370840">
                <a:tc>
                  <a:txBody>
                    <a:bodyPr/>
                    <a:lstStyle/>
                    <a:p>
                      <a:r>
                        <a:rPr lang="en-US" dirty="0" smtClean="0">
                          <a:solidFill>
                            <a:srgbClr val="3F2355"/>
                          </a:solidFill>
                        </a:rPr>
                        <a:t>1</a:t>
                      </a:r>
                      <a:endParaRPr lang="en-US" dirty="0">
                        <a:solidFill>
                          <a:srgbClr val="3F2355"/>
                        </a:solidFill>
                      </a:endParaRPr>
                    </a:p>
                  </a:txBody>
                  <a:tcPr/>
                </a:tc>
                <a:tc>
                  <a:txBody>
                    <a:bodyPr/>
                    <a:lstStyle/>
                    <a:p>
                      <a:r>
                        <a:rPr lang="en-US" sz="1800" kern="1200" dirty="0" smtClean="0">
                          <a:solidFill>
                            <a:srgbClr val="3F2355"/>
                          </a:solidFill>
                          <a:effectLst/>
                          <a:latin typeface="+mn-lt"/>
                          <a:ea typeface="+mn-ea"/>
                          <a:cs typeface="+mn-cs"/>
                        </a:rPr>
                        <a:t>What does LGBT+ stand for?</a:t>
                      </a:r>
                      <a:r>
                        <a:rPr lang="en-US" dirty="0" smtClean="0">
                          <a:solidFill>
                            <a:srgbClr val="3F2355"/>
                          </a:solidFill>
                          <a:effectLst/>
                        </a:rPr>
                        <a:t> </a:t>
                      </a:r>
                      <a:endParaRPr lang="en-US" dirty="0">
                        <a:solidFill>
                          <a:srgbClr val="3F2355"/>
                        </a:solidFill>
                      </a:endParaRPr>
                    </a:p>
                  </a:txBody>
                  <a:tcPr/>
                </a:tc>
                <a:tc>
                  <a:txBody>
                    <a:bodyPr/>
                    <a:lstStyle/>
                    <a:p>
                      <a:endParaRPr lang="en-US">
                        <a:solidFill>
                          <a:srgbClr val="3F2355"/>
                        </a:solidFill>
                      </a:endParaRPr>
                    </a:p>
                  </a:txBody>
                  <a:tcPr/>
                </a:tc>
                <a:tc>
                  <a:txBody>
                    <a:bodyPr/>
                    <a:lstStyle/>
                    <a:p>
                      <a:endParaRPr lang="en-US" dirty="0">
                        <a:solidFill>
                          <a:srgbClr val="3F2355"/>
                        </a:solidFill>
                      </a:endParaRPr>
                    </a:p>
                  </a:txBody>
                  <a:tcPr/>
                </a:tc>
                <a:tc>
                  <a:txBody>
                    <a:bodyPr/>
                    <a:lstStyle/>
                    <a:p>
                      <a:endParaRPr lang="en-US">
                        <a:solidFill>
                          <a:srgbClr val="3F2355"/>
                        </a:solidFill>
                      </a:endParaRPr>
                    </a:p>
                  </a:txBody>
                  <a:tcPr/>
                </a:tc>
                <a:extLst>
                  <a:ext uri="{0D108BD9-81ED-4DB2-BD59-A6C34878D82A}">
                    <a16:rowId xmlns="" xmlns:a16="http://schemas.microsoft.com/office/drawing/2014/main" val="10001"/>
                  </a:ext>
                </a:extLst>
              </a:tr>
              <a:tr h="370840">
                <a:tc>
                  <a:txBody>
                    <a:bodyPr/>
                    <a:lstStyle/>
                    <a:p>
                      <a:r>
                        <a:rPr lang="en-US" dirty="0" smtClean="0">
                          <a:solidFill>
                            <a:srgbClr val="3F2355"/>
                          </a:solidFill>
                        </a:rPr>
                        <a:t>2</a:t>
                      </a:r>
                      <a:endParaRPr lang="en-US" dirty="0">
                        <a:solidFill>
                          <a:srgbClr val="3F2355"/>
                        </a:solidFill>
                      </a:endParaRPr>
                    </a:p>
                  </a:txBody>
                  <a:tcPr/>
                </a:tc>
                <a:tc>
                  <a:txBody>
                    <a:bodyPr/>
                    <a:lstStyle/>
                    <a:p>
                      <a:r>
                        <a:rPr lang="en-US" sz="1800" kern="1200" dirty="0" smtClean="0">
                          <a:solidFill>
                            <a:srgbClr val="3F2355"/>
                          </a:solidFill>
                          <a:effectLst/>
                          <a:latin typeface="+mn-lt"/>
                          <a:ea typeface="+mn-ea"/>
                          <a:cs typeface="+mn-cs"/>
                        </a:rPr>
                        <a:t>When was the first LGBT+ pride flag created and who designed it?</a:t>
                      </a:r>
                      <a:r>
                        <a:rPr lang="en-US" dirty="0" smtClean="0">
                          <a:solidFill>
                            <a:srgbClr val="3F2355"/>
                          </a:solidFill>
                          <a:effectLst/>
                        </a:rPr>
                        <a:t> </a:t>
                      </a:r>
                      <a:endParaRPr lang="en-US" dirty="0">
                        <a:solidFill>
                          <a:srgbClr val="3F2355"/>
                        </a:solidFill>
                      </a:endParaRPr>
                    </a:p>
                  </a:txBody>
                  <a:tcPr/>
                </a:tc>
                <a:tc>
                  <a:txBody>
                    <a:bodyPr/>
                    <a:lstStyle/>
                    <a:p>
                      <a:endParaRPr lang="en-US">
                        <a:solidFill>
                          <a:srgbClr val="3F2355"/>
                        </a:solidFill>
                      </a:endParaRPr>
                    </a:p>
                  </a:txBody>
                  <a:tcPr/>
                </a:tc>
                <a:tc>
                  <a:txBody>
                    <a:bodyPr/>
                    <a:lstStyle/>
                    <a:p>
                      <a:endParaRPr lang="en-US">
                        <a:solidFill>
                          <a:srgbClr val="3F2355"/>
                        </a:solidFill>
                      </a:endParaRPr>
                    </a:p>
                  </a:txBody>
                  <a:tcPr/>
                </a:tc>
                <a:tc>
                  <a:txBody>
                    <a:bodyPr/>
                    <a:lstStyle/>
                    <a:p>
                      <a:endParaRPr lang="en-US">
                        <a:solidFill>
                          <a:srgbClr val="3F2355"/>
                        </a:solidFill>
                      </a:endParaRPr>
                    </a:p>
                  </a:txBody>
                  <a:tcPr/>
                </a:tc>
                <a:extLst>
                  <a:ext uri="{0D108BD9-81ED-4DB2-BD59-A6C34878D82A}">
                    <a16:rowId xmlns="" xmlns:a16="http://schemas.microsoft.com/office/drawing/2014/main" val="10002"/>
                  </a:ext>
                </a:extLst>
              </a:tr>
              <a:tr h="370840">
                <a:tc>
                  <a:txBody>
                    <a:bodyPr/>
                    <a:lstStyle/>
                    <a:p>
                      <a:r>
                        <a:rPr lang="en-US" dirty="0" smtClean="0">
                          <a:solidFill>
                            <a:srgbClr val="3F2355"/>
                          </a:solidFill>
                        </a:rPr>
                        <a:t>3</a:t>
                      </a:r>
                      <a:endParaRPr lang="en-US" dirty="0">
                        <a:solidFill>
                          <a:srgbClr val="3F2355"/>
                        </a:solidFill>
                      </a:endParaRPr>
                    </a:p>
                  </a:txBody>
                  <a:tcPr/>
                </a:tc>
                <a:tc>
                  <a:txBody>
                    <a:bodyPr/>
                    <a:lstStyle/>
                    <a:p>
                      <a:r>
                        <a:rPr lang="en-US" sz="1800" kern="1200" dirty="0" smtClean="0">
                          <a:solidFill>
                            <a:srgbClr val="3F2355"/>
                          </a:solidFill>
                          <a:effectLst/>
                          <a:latin typeface="+mn-lt"/>
                          <a:ea typeface="+mn-ea"/>
                          <a:cs typeface="+mn-cs"/>
                        </a:rPr>
                        <a:t>Jaqueline Wilson is part of the LGBT+ community. What is the name of the best book they have ever written?</a:t>
                      </a:r>
                      <a:r>
                        <a:rPr lang="en-US" dirty="0" smtClean="0">
                          <a:solidFill>
                            <a:srgbClr val="3F2355"/>
                          </a:solidFill>
                          <a:effectLst/>
                        </a:rPr>
                        <a:t> </a:t>
                      </a:r>
                      <a:endParaRPr lang="en-US" dirty="0">
                        <a:solidFill>
                          <a:srgbClr val="3F2355"/>
                        </a:solidFill>
                      </a:endParaRPr>
                    </a:p>
                  </a:txBody>
                  <a:tcPr/>
                </a:tc>
                <a:tc>
                  <a:txBody>
                    <a:bodyPr/>
                    <a:lstStyle/>
                    <a:p>
                      <a:endParaRPr lang="en-US">
                        <a:solidFill>
                          <a:srgbClr val="3F2355"/>
                        </a:solidFill>
                      </a:endParaRPr>
                    </a:p>
                  </a:txBody>
                  <a:tcPr/>
                </a:tc>
                <a:tc>
                  <a:txBody>
                    <a:bodyPr/>
                    <a:lstStyle/>
                    <a:p>
                      <a:endParaRPr lang="en-US">
                        <a:solidFill>
                          <a:srgbClr val="3F2355"/>
                        </a:solidFill>
                      </a:endParaRPr>
                    </a:p>
                  </a:txBody>
                  <a:tcPr/>
                </a:tc>
                <a:tc>
                  <a:txBody>
                    <a:bodyPr/>
                    <a:lstStyle/>
                    <a:p>
                      <a:endParaRPr lang="en-US">
                        <a:solidFill>
                          <a:srgbClr val="3F2355"/>
                        </a:solidFill>
                      </a:endParaRPr>
                    </a:p>
                  </a:txBody>
                  <a:tcPr/>
                </a:tc>
                <a:extLst>
                  <a:ext uri="{0D108BD9-81ED-4DB2-BD59-A6C34878D82A}">
                    <a16:rowId xmlns="" xmlns:a16="http://schemas.microsoft.com/office/drawing/2014/main" val="10003"/>
                  </a:ext>
                </a:extLst>
              </a:tr>
              <a:tr h="370840">
                <a:tc>
                  <a:txBody>
                    <a:bodyPr/>
                    <a:lstStyle/>
                    <a:p>
                      <a:r>
                        <a:rPr lang="en-US" dirty="0" smtClean="0">
                          <a:solidFill>
                            <a:srgbClr val="3F2355"/>
                          </a:solidFill>
                        </a:rPr>
                        <a:t>4</a:t>
                      </a:r>
                      <a:endParaRPr lang="en-US" dirty="0">
                        <a:solidFill>
                          <a:srgbClr val="3F2355"/>
                        </a:solidFill>
                      </a:endParaRPr>
                    </a:p>
                  </a:txBody>
                  <a:tcPr/>
                </a:tc>
                <a:tc>
                  <a:txBody>
                    <a:bodyPr/>
                    <a:lstStyle/>
                    <a:p>
                      <a:r>
                        <a:rPr lang="en-US" dirty="0" smtClean="0">
                          <a:solidFill>
                            <a:srgbClr val="3F2355"/>
                          </a:solidFill>
                        </a:rPr>
                        <a:t>I</a:t>
                      </a:r>
                      <a:r>
                        <a:rPr lang="en-US" sz="1800" kern="1200" dirty="0" smtClean="0">
                          <a:solidFill>
                            <a:srgbClr val="3F2355"/>
                          </a:solidFill>
                          <a:effectLst/>
                          <a:latin typeface="+mn-lt"/>
                          <a:ea typeface="+mn-ea"/>
                          <a:cs typeface="+mn-cs"/>
                        </a:rPr>
                        <a:t>n December 2019 what did Premier League football clubs do to support LGBT+ people?</a:t>
                      </a:r>
                      <a:r>
                        <a:rPr lang="en-US" dirty="0" smtClean="0">
                          <a:solidFill>
                            <a:srgbClr val="3F2355"/>
                          </a:solidFill>
                          <a:effectLst/>
                        </a:rPr>
                        <a:t> </a:t>
                      </a:r>
                      <a:endParaRPr lang="en-US" dirty="0">
                        <a:solidFill>
                          <a:srgbClr val="3F2355"/>
                        </a:solidFill>
                      </a:endParaRPr>
                    </a:p>
                  </a:txBody>
                  <a:tcPr/>
                </a:tc>
                <a:tc>
                  <a:txBody>
                    <a:bodyPr/>
                    <a:lstStyle/>
                    <a:p>
                      <a:endParaRPr lang="en-US">
                        <a:solidFill>
                          <a:srgbClr val="3F2355"/>
                        </a:solidFill>
                      </a:endParaRPr>
                    </a:p>
                  </a:txBody>
                  <a:tcPr/>
                </a:tc>
                <a:tc>
                  <a:txBody>
                    <a:bodyPr/>
                    <a:lstStyle/>
                    <a:p>
                      <a:endParaRPr lang="en-US">
                        <a:solidFill>
                          <a:srgbClr val="3F2355"/>
                        </a:solidFill>
                      </a:endParaRPr>
                    </a:p>
                  </a:txBody>
                  <a:tcPr/>
                </a:tc>
                <a:tc>
                  <a:txBody>
                    <a:bodyPr/>
                    <a:lstStyle/>
                    <a:p>
                      <a:endParaRPr lang="en-US">
                        <a:solidFill>
                          <a:srgbClr val="3F2355"/>
                        </a:solidFill>
                      </a:endParaRPr>
                    </a:p>
                  </a:txBody>
                  <a:tcPr/>
                </a:tc>
                <a:extLst>
                  <a:ext uri="{0D108BD9-81ED-4DB2-BD59-A6C34878D82A}">
                    <a16:rowId xmlns="" xmlns:a16="http://schemas.microsoft.com/office/drawing/2014/main" val="10004"/>
                  </a:ext>
                </a:extLst>
              </a:tr>
              <a:tr h="370840">
                <a:tc>
                  <a:txBody>
                    <a:bodyPr/>
                    <a:lstStyle/>
                    <a:p>
                      <a:r>
                        <a:rPr lang="en-US" dirty="0" smtClean="0">
                          <a:solidFill>
                            <a:srgbClr val="3F2355"/>
                          </a:solidFill>
                        </a:rPr>
                        <a:t>5</a:t>
                      </a:r>
                      <a:endParaRPr lang="en-US" dirty="0">
                        <a:solidFill>
                          <a:srgbClr val="3F2355"/>
                        </a:solidFill>
                      </a:endParaRPr>
                    </a:p>
                  </a:txBody>
                  <a:tcPr/>
                </a:tc>
                <a:tc>
                  <a:txBody>
                    <a:bodyPr/>
                    <a:lstStyle/>
                    <a:p>
                      <a:r>
                        <a:rPr lang="en-US" sz="1800" kern="1200" dirty="0" smtClean="0">
                          <a:solidFill>
                            <a:srgbClr val="3F2355"/>
                          </a:solidFill>
                          <a:effectLst/>
                          <a:latin typeface="+mn-lt"/>
                          <a:ea typeface="+mn-ea"/>
                          <a:cs typeface="+mn-cs"/>
                        </a:rPr>
                        <a:t>Officer </a:t>
                      </a:r>
                      <a:r>
                        <a:rPr lang="en-US" sz="1800" kern="1200" dirty="0" err="1" smtClean="0">
                          <a:solidFill>
                            <a:srgbClr val="3F2355"/>
                          </a:solidFill>
                          <a:effectLst/>
                          <a:latin typeface="+mn-lt"/>
                          <a:ea typeface="+mn-ea"/>
                          <a:cs typeface="+mn-cs"/>
                        </a:rPr>
                        <a:t>Spectre</a:t>
                      </a:r>
                      <a:r>
                        <a:rPr lang="en-US" sz="1800" kern="1200" dirty="0" smtClean="0">
                          <a:solidFill>
                            <a:srgbClr val="3F2355"/>
                          </a:solidFill>
                          <a:effectLst/>
                          <a:latin typeface="+mn-lt"/>
                          <a:ea typeface="+mn-ea"/>
                          <a:cs typeface="+mn-cs"/>
                        </a:rPr>
                        <a:t> in Pixar’s Onward is part of the LGBT+ community. I think Officer </a:t>
                      </a:r>
                      <a:r>
                        <a:rPr lang="en-US" sz="1800" kern="1200" dirty="0" err="1" smtClean="0">
                          <a:solidFill>
                            <a:srgbClr val="3F2355"/>
                          </a:solidFill>
                          <a:effectLst/>
                          <a:latin typeface="+mn-lt"/>
                          <a:ea typeface="+mn-ea"/>
                          <a:cs typeface="+mn-cs"/>
                        </a:rPr>
                        <a:t>Spectre</a:t>
                      </a:r>
                      <a:r>
                        <a:rPr lang="en-US" sz="1800" kern="1200" dirty="0" smtClean="0">
                          <a:solidFill>
                            <a:srgbClr val="3F2355"/>
                          </a:solidFill>
                          <a:effectLst/>
                          <a:latin typeface="+mn-lt"/>
                          <a:ea typeface="+mn-ea"/>
                          <a:cs typeface="+mn-cs"/>
                        </a:rPr>
                        <a:t> is a very interesting character, who is the most interesting Pixar character?</a:t>
                      </a:r>
                      <a:r>
                        <a:rPr lang="en-US" dirty="0" smtClean="0">
                          <a:solidFill>
                            <a:srgbClr val="3F2355"/>
                          </a:solidFill>
                          <a:effectLst/>
                        </a:rPr>
                        <a:t> </a:t>
                      </a:r>
                      <a:endParaRPr lang="en-US" dirty="0">
                        <a:solidFill>
                          <a:srgbClr val="3F2355"/>
                        </a:solidFill>
                      </a:endParaRPr>
                    </a:p>
                  </a:txBody>
                  <a:tcPr/>
                </a:tc>
                <a:tc>
                  <a:txBody>
                    <a:bodyPr/>
                    <a:lstStyle/>
                    <a:p>
                      <a:endParaRPr lang="en-US">
                        <a:solidFill>
                          <a:srgbClr val="3F2355"/>
                        </a:solidFill>
                      </a:endParaRPr>
                    </a:p>
                  </a:txBody>
                  <a:tcPr/>
                </a:tc>
                <a:tc>
                  <a:txBody>
                    <a:bodyPr/>
                    <a:lstStyle/>
                    <a:p>
                      <a:endParaRPr lang="en-US">
                        <a:solidFill>
                          <a:srgbClr val="3F2355"/>
                        </a:solidFill>
                      </a:endParaRPr>
                    </a:p>
                  </a:txBody>
                  <a:tcPr/>
                </a:tc>
                <a:tc>
                  <a:txBody>
                    <a:bodyPr/>
                    <a:lstStyle/>
                    <a:p>
                      <a:endParaRPr lang="en-US">
                        <a:solidFill>
                          <a:srgbClr val="3F2355"/>
                        </a:solidFill>
                      </a:endParaRPr>
                    </a:p>
                  </a:txBody>
                  <a:tcPr/>
                </a:tc>
                <a:extLst>
                  <a:ext uri="{0D108BD9-81ED-4DB2-BD59-A6C34878D82A}">
                    <a16:rowId xmlns="" xmlns:a16="http://schemas.microsoft.com/office/drawing/2014/main" val="10005"/>
                  </a:ext>
                </a:extLst>
              </a:tr>
              <a:tr h="370840">
                <a:tc>
                  <a:txBody>
                    <a:bodyPr/>
                    <a:lstStyle/>
                    <a:p>
                      <a:r>
                        <a:rPr lang="en-US" dirty="0" smtClean="0">
                          <a:solidFill>
                            <a:srgbClr val="3F2355"/>
                          </a:solidFill>
                        </a:rPr>
                        <a:t>6</a:t>
                      </a:r>
                      <a:endParaRPr lang="en-US" dirty="0">
                        <a:solidFill>
                          <a:srgbClr val="3F2355"/>
                        </a:solidFill>
                      </a:endParaRPr>
                    </a:p>
                  </a:txBody>
                  <a:tcPr/>
                </a:tc>
                <a:tc>
                  <a:txBody>
                    <a:bodyPr/>
                    <a:lstStyle/>
                    <a:p>
                      <a:r>
                        <a:rPr lang="en-US" sz="1800" kern="1200" dirty="0" smtClean="0">
                          <a:solidFill>
                            <a:srgbClr val="3F2355"/>
                          </a:solidFill>
                          <a:effectLst/>
                          <a:latin typeface="+mn-lt"/>
                          <a:ea typeface="+mn-ea"/>
                          <a:cs typeface="+mn-cs"/>
                        </a:rPr>
                        <a:t>Lady </a:t>
                      </a:r>
                      <a:r>
                        <a:rPr lang="en-US" sz="1800" kern="1200" dirty="0" err="1" smtClean="0">
                          <a:solidFill>
                            <a:srgbClr val="3F2355"/>
                          </a:solidFill>
                          <a:effectLst/>
                          <a:latin typeface="+mn-lt"/>
                          <a:ea typeface="+mn-ea"/>
                          <a:cs typeface="+mn-cs"/>
                        </a:rPr>
                        <a:t>Phyll</a:t>
                      </a:r>
                      <a:r>
                        <a:rPr lang="en-US" sz="1800" kern="1200" dirty="0" smtClean="0">
                          <a:solidFill>
                            <a:srgbClr val="3F2355"/>
                          </a:solidFill>
                          <a:effectLst/>
                          <a:latin typeface="+mn-lt"/>
                          <a:ea typeface="+mn-ea"/>
                          <a:cs typeface="+mn-cs"/>
                        </a:rPr>
                        <a:t> is the co-founder of UK Black Pride. What is Lady </a:t>
                      </a:r>
                      <a:r>
                        <a:rPr lang="en-US" sz="1800" kern="1200" dirty="0" err="1" smtClean="0">
                          <a:solidFill>
                            <a:srgbClr val="3F2355"/>
                          </a:solidFill>
                          <a:effectLst/>
                          <a:latin typeface="+mn-lt"/>
                          <a:ea typeface="+mn-ea"/>
                          <a:cs typeface="+mn-cs"/>
                        </a:rPr>
                        <a:t>Phyll’s</a:t>
                      </a:r>
                      <a:r>
                        <a:rPr lang="en-US" sz="1800" kern="1200" dirty="0" smtClean="0">
                          <a:solidFill>
                            <a:srgbClr val="3F2355"/>
                          </a:solidFill>
                          <a:effectLst/>
                          <a:latin typeface="+mn-lt"/>
                          <a:ea typeface="+mn-ea"/>
                          <a:cs typeface="+mn-cs"/>
                        </a:rPr>
                        <a:t> full name?</a:t>
                      </a:r>
                      <a:r>
                        <a:rPr lang="en-US" dirty="0" smtClean="0">
                          <a:solidFill>
                            <a:srgbClr val="3F2355"/>
                          </a:solidFill>
                          <a:effectLst/>
                        </a:rPr>
                        <a:t> </a:t>
                      </a:r>
                      <a:endParaRPr lang="en-US" dirty="0">
                        <a:solidFill>
                          <a:srgbClr val="3F2355"/>
                        </a:solidFill>
                      </a:endParaRPr>
                    </a:p>
                  </a:txBody>
                  <a:tcPr/>
                </a:tc>
                <a:tc>
                  <a:txBody>
                    <a:bodyPr/>
                    <a:lstStyle/>
                    <a:p>
                      <a:endParaRPr lang="en-US">
                        <a:solidFill>
                          <a:srgbClr val="3F2355"/>
                        </a:solidFill>
                      </a:endParaRPr>
                    </a:p>
                  </a:txBody>
                  <a:tcPr/>
                </a:tc>
                <a:tc>
                  <a:txBody>
                    <a:bodyPr/>
                    <a:lstStyle/>
                    <a:p>
                      <a:endParaRPr lang="en-US">
                        <a:solidFill>
                          <a:srgbClr val="3F2355"/>
                        </a:solidFill>
                      </a:endParaRPr>
                    </a:p>
                  </a:txBody>
                  <a:tcPr/>
                </a:tc>
                <a:tc>
                  <a:txBody>
                    <a:bodyPr/>
                    <a:lstStyle/>
                    <a:p>
                      <a:endParaRPr lang="en-US">
                        <a:solidFill>
                          <a:srgbClr val="3F2355"/>
                        </a:solidFill>
                      </a:endParaRPr>
                    </a:p>
                  </a:txBody>
                  <a:tcPr/>
                </a:tc>
                <a:extLst>
                  <a:ext uri="{0D108BD9-81ED-4DB2-BD59-A6C34878D82A}">
                    <a16:rowId xmlns="" xmlns:a16="http://schemas.microsoft.com/office/drawing/2014/main" val="10006"/>
                  </a:ext>
                </a:extLst>
              </a:tr>
              <a:tr h="370840">
                <a:tc>
                  <a:txBody>
                    <a:bodyPr/>
                    <a:lstStyle/>
                    <a:p>
                      <a:r>
                        <a:rPr lang="en-US" dirty="0" smtClean="0">
                          <a:solidFill>
                            <a:srgbClr val="3F2355"/>
                          </a:solidFill>
                        </a:rPr>
                        <a:t>7</a:t>
                      </a:r>
                      <a:endParaRPr lang="en-US" dirty="0">
                        <a:solidFill>
                          <a:srgbClr val="3F2355"/>
                        </a:solidFill>
                      </a:endParaRPr>
                    </a:p>
                  </a:txBody>
                  <a:tcPr/>
                </a:tc>
                <a:tc>
                  <a:txBody>
                    <a:bodyPr/>
                    <a:lstStyle/>
                    <a:p>
                      <a:r>
                        <a:rPr lang="en-US" sz="1800" kern="1200" dirty="0" err="1" smtClean="0">
                          <a:solidFill>
                            <a:srgbClr val="3F2355"/>
                          </a:solidFill>
                          <a:effectLst/>
                          <a:latin typeface="+mn-lt"/>
                          <a:ea typeface="+mn-ea"/>
                          <a:cs typeface="+mn-cs"/>
                        </a:rPr>
                        <a:t>Mahdia</a:t>
                      </a:r>
                      <a:r>
                        <a:rPr lang="en-US" sz="1800" kern="1200" dirty="0" smtClean="0">
                          <a:solidFill>
                            <a:srgbClr val="3F2355"/>
                          </a:solidFill>
                          <a:effectLst/>
                          <a:latin typeface="+mn-lt"/>
                          <a:ea typeface="+mn-ea"/>
                          <a:cs typeface="+mn-cs"/>
                        </a:rPr>
                        <a:t> Lynn is a disabled, trans woman and is the co-founder of a mosque. What is the mosque called?</a:t>
                      </a:r>
                      <a:r>
                        <a:rPr lang="en-US" dirty="0" smtClean="0">
                          <a:solidFill>
                            <a:srgbClr val="3F2355"/>
                          </a:solidFill>
                          <a:effectLst/>
                        </a:rPr>
                        <a:t> </a:t>
                      </a:r>
                      <a:endParaRPr lang="en-US" dirty="0">
                        <a:solidFill>
                          <a:srgbClr val="3F2355"/>
                        </a:solidFill>
                      </a:endParaRPr>
                    </a:p>
                  </a:txBody>
                  <a:tcPr/>
                </a:tc>
                <a:tc>
                  <a:txBody>
                    <a:bodyPr/>
                    <a:lstStyle/>
                    <a:p>
                      <a:endParaRPr lang="en-US">
                        <a:solidFill>
                          <a:srgbClr val="3F2355"/>
                        </a:solidFill>
                      </a:endParaRPr>
                    </a:p>
                  </a:txBody>
                  <a:tcPr/>
                </a:tc>
                <a:tc>
                  <a:txBody>
                    <a:bodyPr/>
                    <a:lstStyle/>
                    <a:p>
                      <a:endParaRPr lang="en-US">
                        <a:solidFill>
                          <a:srgbClr val="3F2355"/>
                        </a:solidFill>
                      </a:endParaRPr>
                    </a:p>
                  </a:txBody>
                  <a:tcPr/>
                </a:tc>
                <a:tc>
                  <a:txBody>
                    <a:bodyPr/>
                    <a:lstStyle/>
                    <a:p>
                      <a:endParaRPr lang="en-US" dirty="0">
                        <a:solidFill>
                          <a:srgbClr val="3F2355"/>
                        </a:solidFill>
                      </a:endParaRPr>
                    </a:p>
                  </a:txBody>
                  <a:tcPr/>
                </a:tc>
                <a:extLst>
                  <a:ext uri="{0D108BD9-81ED-4DB2-BD59-A6C34878D82A}">
                    <a16:rowId xmlns="" xmlns:a16="http://schemas.microsoft.com/office/drawing/2014/main" val="10007"/>
                  </a:ext>
                </a:extLst>
              </a:tr>
            </a:tbl>
          </a:graphicData>
        </a:graphic>
      </p:graphicFrame>
    </p:spTree>
    <p:extLst>
      <p:ext uri="{BB962C8B-B14F-4D97-AF65-F5344CB8AC3E}">
        <p14:creationId xmlns:p14="http://schemas.microsoft.com/office/powerpoint/2010/main" val="19649908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397000" y="1803400"/>
            <a:ext cx="8940800" cy="3139321"/>
          </a:xfrm>
          <a:prstGeom prst="rect">
            <a:avLst/>
          </a:prstGeom>
          <a:noFill/>
        </p:spPr>
        <p:txBody>
          <a:bodyPr wrap="square" rtlCol="0">
            <a:spAutoFit/>
          </a:bodyPr>
          <a:lstStyle/>
          <a:p>
            <a:pPr algn="ctr"/>
            <a:r>
              <a:rPr lang="en-US" sz="6600" dirty="0" smtClean="0">
                <a:solidFill>
                  <a:srgbClr val="3F2355"/>
                </a:solidFill>
              </a:rPr>
              <a:t>What is the difference between a fact and </a:t>
            </a:r>
            <a:r>
              <a:rPr lang="en-US" sz="6600" smtClean="0">
                <a:solidFill>
                  <a:srgbClr val="3F2355"/>
                </a:solidFill>
              </a:rPr>
              <a:t>an opinion?</a:t>
            </a:r>
            <a:endParaRPr lang="en-US" sz="6600">
              <a:solidFill>
                <a:srgbClr val="3F2355"/>
              </a:solidFill>
            </a:endParaRPr>
          </a:p>
        </p:txBody>
      </p:sp>
      <p:sp>
        <p:nvSpPr>
          <p:cNvPr id="4" name="Rounded Rectangle 3"/>
          <p:cNvSpPr/>
          <p:nvPr/>
        </p:nvSpPr>
        <p:spPr>
          <a:xfrm>
            <a:off x="454297" y="1397000"/>
            <a:ext cx="10747103" cy="3860800"/>
          </a:xfrm>
          <a:prstGeom prst="roundRect">
            <a:avLst/>
          </a:prstGeom>
          <a:noFill/>
          <a:ln w="76200">
            <a:solidFill>
              <a:srgbClr val="EC5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rgbClr val="3F2355"/>
              </a:solidFill>
            </a:endParaRPr>
          </a:p>
        </p:txBody>
      </p:sp>
    </p:spTree>
    <p:extLst>
      <p:ext uri="{BB962C8B-B14F-4D97-AF65-F5344CB8AC3E}">
        <p14:creationId xmlns:p14="http://schemas.microsoft.com/office/powerpoint/2010/main" val="14969805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397000" y="1600200"/>
            <a:ext cx="8940800" cy="4247317"/>
          </a:xfrm>
          <a:prstGeom prst="rect">
            <a:avLst/>
          </a:prstGeom>
          <a:noFill/>
        </p:spPr>
        <p:txBody>
          <a:bodyPr wrap="square" rtlCol="0">
            <a:spAutoFit/>
          </a:bodyPr>
          <a:lstStyle/>
          <a:p>
            <a:pPr algn="ctr"/>
            <a:r>
              <a:rPr lang="en-US" sz="5400" dirty="0" smtClean="0">
                <a:solidFill>
                  <a:srgbClr val="3F2355"/>
                </a:solidFill>
              </a:rPr>
              <a:t>A fact is something that can be proven true.</a:t>
            </a:r>
          </a:p>
          <a:p>
            <a:pPr algn="ctr"/>
            <a:endParaRPr lang="en-US" sz="5400" dirty="0" smtClean="0">
              <a:solidFill>
                <a:srgbClr val="3F2355"/>
              </a:solidFill>
            </a:endParaRPr>
          </a:p>
          <a:p>
            <a:pPr algn="ctr"/>
            <a:r>
              <a:rPr lang="en-US" sz="5400" dirty="0" smtClean="0">
                <a:solidFill>
                  <a:srgbClr val="3F2355"/>
                </a:solidFill>
              </a:rPr>
              <a:t>An opinion is a person’s beliefs, feelings or thoughts.</a:t>
            </a:r>
            <a:endParaRPr lang="en-US" sz="5400" dirty="0">
              <a:solidFill>
                <a:srgbClr val="3F2355"/>
              </a:solidFill>
            </a:endParaRPr>
          </a:p>
        </p:txBody>
      </p:sp>
    </p:spTree>
    <p:extLst>
      <p:ext uri="{BB962C8B-B14F-4D97-AF65-F5344CB8AC3E}">
        <p14:creationId xmlns:p14="http://schemas.microsoft.com/office/powerpoint/2010/main" val="19807926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03200" y="1397000"/>
            <a:ext cx="11785600" cy="2308324"/>
          </a:xfrm>
          <a:prstGeom prst="rect">
            <a:avLst/>
          </a:prstGeom>
          <a:noFill/>
        </p:spPr>
        <p:txBody>
          <a:bodyPr wrap="square" rtlCol="0">
            <a:spAutoFit/>
          </a:bodyPr>
          <a:lstStyle/>
          <a:p>
            <a:pPr marL="914400" indent="-914400" algn="ctr">
              <a:buFont typeface="+mj-lt"/>
              <a:buAutoNum type="arabicPeriod"/>
            </a:pPr>
            <a:r>
              <a:rPr lang="en-US" sz="3600" dirty="0" smtClean="0">
                <a:solidFill>
                  <a:srgbClr val="3F2355"/>
                </a:solidFill>
              </a:rPr>
              <a:t>Oranges are the second most delicious fruit, apples are the most delicious.</a:t>
            </a:r>
          </a:p>
          <a:p>
            <a:pPr marL="914400" indent="-914400" algn="ctr">
              <a:buFont typeface="+mj-lt"/>
              <a:buAutoNum type="arabicPeriod"/>
            </a:pPr>
            <a:r>
              <a:rPr lang="en-US" sz="3600" dirty="0" smtClean="0">
                <a:solidFill>
                  <a:srgbClr val="3F2355"/>
                </a:solidFill>
              </a:rPr>
              <a:t>An orange is a citrus fruit that has been grown since ancient times. </a:t>
            </a:r>
            <a:endParaRPr lang="en-US" sz="3600" dirty="0">
              <a:solidFill>
                <a:srgbClr val="3F2355"/>
              </a:solidFill>
            </a:endParaRPr>
          </a:p>
        </p:txBody>
      </p:sp>
      <p:sp>
        <p:nvSpPr>
          <p:cNvPr id="4" name="Rounded Rectangle 3"/>
          <p:cNvSpPr/>
          <p:nvPr/>
        </p:nvSpPr>
        <p:spPr>
          <a:xfrm>
            <a:off x="785948" y="4089400"/>
            <a:ext cx="10620103" cy="1803400"/>
          </a:xfrm>
          <a:prstGeom prst="roundRect">
            <a:avLst/>
          </a:prstGeom>
          <a:noFill/>
          <a:ln w="76200">
            <a:solidFill>
              <a:srgbClr val="EC5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rgbClr val="3F2355"/>
                </a:solidFill>
              </a:rPr>
              <a:t>Which sentence is the fact and which sentence is the opinion?</a:t>
            </a:r>
            <a:endParaRPr lang="en-US" sz="3600" dirty="0">
              <a:solidFill>
                <a:srgbClr val="3F2355"/>
              </a:solidFill>
            </a:endParaRPr>
          </a:p>
        </p:txBody>
      </p:sp>
    </p:spTree>
    <p:extLst>
      <p:ext uri="{BB962C8B-B14F-4D97-AF65-F5344CB8AC3E}">
        <p14:creationId xmlns:p14="http://schemas.microsoft.com/office/powerpoint/2010/main" val="8911441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785948" y="1473200"/>
            <a:ext cx="10620103" cy="4572000"/>
          </a:xfrm>
          <a:prstGeom prst="roundRect">
            <a:avLst/>
          </a:prstGeom>
          <a:noFill/>
          <a:ln w="76200">
            <a:solidFill>
              <a:srgbClr val="EC5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rgbClr val="3F2355"/>
                </a:solidFill>
              </a:rPr>
              <a:t>There is a column of blank boxes on your sheet.</a:t>
            </a:r>
          </a:p>
          <a:p>
            <a:pPr algn="ctr"/>
            <a:endParaRPr lang="en-US" sz="3600" dirty="0">
              <a:solidFill>
                <a:srgbClr val="3F2355"/>
              </a:solidFill>
            </a:endParaRPr>
          </a:p>
          <a:p>
            <a:pPr algn="ctr"/>
            <a:r>
              <a:rPr lang="en-US" sz="3600" dirty="0" smtClean="0">
                <a:solidFill>
                  <a:srgbClr val="3F2355"/>
                </a:solidFill>
              </a:rPr>
              <a:t>For each answer, write whether it is a fact or an opinion.</a:t>
            </a:r>
          </a:p>
          <a:p>
            <a:pPr algn="ctr"/>
            <a:endParaRPr lang="en-US" sz="3600" dirty="0">
              <a:solidFill>
                <a:srgbClr val="3F2355"/>
              </a:solidFill>
            </a:endParaRPr>
          </a:p>
          <a:p>
            <a:pPr algn="ctr"/>
            <a:r>
              <a:rPr lang="en-US" sz="3600" dirty="0" smtClean="0">
                <a:solidFill>
                  <a:srgbClr val="3F2355"/>
                </a:solidFill>
              </a:rPr>
              <a:t>The opinion might not be yours, but might be someone else’s you have read.</a:t>
            </a:r>
            <a:endParaRPr lang="en-US" sz="3600" dirty="0">
              <a:solidFill>
                <a:srgbClr val="3F2355"/>
              </a:solidFill>
            </a:endParaRPr>
          </a:p>
        </p:txBody>
      </p:sp>
    </p:spTree>
    <p:extLst>
      <p:ext uri="{BB962C8B-B14F-4D97-AF65-F5344CB8AC3E}">
        <p14:creationId xmlns:p14="http://schemas.microsoft.com/office/powerpoint/2010/main" val="1282243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37029" y="1335860"/>
            <a:ext cx="5537200" cy="5816977"/>
          </a:xfrm>
          <a:prstGeom prst="rect">
            <a:avLst/>
          </a:prstGeom>
          <a:noFill/>
        </p:spPr>
        <p:txBody>
          <a:bodyPr wrap="square" rtlCol="0">
            <a:spAutoFit/>
          </a:bodyPr>
          <a:lstStyle/>
          <a:p>
            <a:pPr algn="ctr"/>
            <a:r>
              <a:rPr lang="en-US" sz="3600" dirty="0" smtClean="0">
                <a:solidFill>
                  <a:srgbClr val="3F2355"/>
                </a:solidFill>
              </a:rPr>
              <a:t>It is very easy to get online and create your own website.</a:t>
            </a:r>
          </a:p>
          <a:p>
            <a:pPr algn="ctr"/>
            <a:endParaRPr lang="en-US" sz="3600" dirty="0">
              <a:solidFill>
                <a:srgbClr val="3F2355"/>
              </a:solidFill>
            </a:endParaRPr>
          </a:p>
          <a:p>
            <a:pPr algn="ctr"/>
            <a:r>
              <a:rPr lang="en-US" sz="3600" dirty="0" smtClean="0">
                <a:solidFill>
                  <a:srgbClr val="3F2355"/>
                </a:solidFill>
              </a:rPr>
              <a:t>Sometimes people create websites and post opinions that are mean and untruthful about certain types of people.</a:t>
            </a:r>
          </a:p>
          <a:p>
            <a:pPr algn="ctr"/>
            <a:endParaRPr lang="en-US" sz="2400" dirty="0">
              <a:solidFill>
                <a:srgbClr val="3F2355"/>
              </a:solidFill>
            </a:endParaRPr>
          </a:p>
          <a:p>
            <a:pPr algn="ctr"/>
            <a:endParaRPr lang="en-US" sz="2400" dirty="0">
              <a:solidFill>
                <a:srgbClr val="3F2355"/>
              </a:solidFill>
            </a:endParaRPr>
          </a:p>
        </p:txBody>
      </p:sp>
      <p:sp>
        <p:nvSpPr>
          <p:cNvPr id="6" name="Rounded Rectangle 5"/>
          <p:cNvSpPr/>
          <p:nvPr/>
        </p:nvSpPr>
        <p:spPr>
          <a:xfrm>
            <a:off x="6375400" y="2046515"/>
            <a:ext cx="5130800" cy="1592138"/>
          </a:xfrm>
          <a:prstGeom prst="roundRect">
            <a:avLst/>
          </a:prstGeom>
          <a:noFill/>
          <a:ln w="76200">
            <a:solidFill>
              <a:srgbClr val="EC5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rgbClr val="3F2355"/>
                </a:solidFill>
              </a:rPr>
              <a:t>How do you think people might feel seeing websites and posts like these?</a:t>
            </a:r>
            <a:endParaRPr lang="en-US" sz="2800" dirty="0">
              <a:solidFill>
                <a:srgbClr val="3F2355"/>
              </a:solidFill>
            </a:endParaRPr>
          </a:p>
        </p:txBody>
      </p:sp>
      <p:sp>
        <p:nvSpPr>
          <p:cNvPr id="7" name="Rounded Rectangle 6"/>
          <p:cNvSpPr/>
          <p:nvPr/>
        </p:nvSpPr>
        <p:spPr>
          <a:xfrm>
            <a:off x="6375401" y="3911701"/>
            <a:ext cx="5130800" cy="1390551"/>
          </a:xfrm>
          <a:prstGeom prst="roundRect">
            <a:avLst/>
          </a:prstGeom>
          <a:noFill/>
          <a:ln w="76200">
            <a:solidFill>
              <a:srgbClr val="0093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rgbClr val="3F2355"/>
                </a:solidFill>
              </a:rPr>
              <a:t>Should we allow people to put their opinions on the internet?</a:t>
            </a:r>
            <a:endParaRPr lang="en-US" sz="2800" dirty="0">
              <a:solidFill>
                <a:srgbClr val="3F2355"/>
              </a:solidFill>
            </a:endParaRPr>
          </a:p>
        </p:txBody>
      </p:sp>
    </p:spTree>
    <p:extLst>
      <p:ext uri="{BB962C8B-B14F-4D97-AF65-F5344CB8AC3E}">
        <p14:creationId xmlns:p14="http://schemas.microsoft.com/office/powerpoint/2010/main" val="4195853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381000" y="1390343"/>
            <a:ext cx="11430000" cy="2368857"/>
          </a:xfrm>
          <a:prstGeom prst="roundRect">
            <a:avLst/>
          </a:prstGeom>
          <a:noFill/>
          <a:ln w="76200">
            <a:solidFill>
              <a:srgbClr val="EC5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rgbClr val="3F2355"/>
                </a:solidFill>
              </a:rPr>
              <a:t>Rude, untruthful statements can be very hurtful. You must think about how what you say can impact other people. If you see something upsetting online remember you can report it to get it removed. But you can also switch your computer off after, walk away and go speak to someone and talk about how you are feeling.</a:t>
            </a:r>
            <a:endParaRPr lang="en-US" sz="2800" dirty="0">
              <a:solidFill>
                <a:srgbClr val="3F2355"/>
              </a:solidFill>
            </a:endParaRPr>
          </a:p>
        </p:txBody>
      </p:sp>
      <p:sp>
        <p:nvSpPr>
          <p:cNvPr id="7" name="Rounded Rectangle 6"/>
          <p:cNvSpPr/>
          <p:nvPr/>
        </p:nvSpPr>
        <p:spPr>
          <a:xfrm>
            <a:off x="381000" y="4108446"/>
            <a:ext cx="11430000" cy="2368553"/>
          </a:xfrm>
          <a:prstGeom prst="roundRect">
            <a:avLst/>
          </a:prstGeom>
          <a:noFill/>
          <a:ln w="76200">
            <a:solidFill>
              <a:srgbClr val="0093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rgbClr val="3F2355"/>
                </a:solidFill>
              </a:rPr>
              <a:t>Opinions can be positive. You can talk about how much you enjoyed a new movie, how talented a person is, how excited you are for an authors next book, etc.</a:t>
            </a:r>
          </a:p>
          <a:p>
            <a:pPr algn="ctr"/>
            <a:r>
              <a:rPr lang="en-US" sz="2800" dirty="0" smtClean="0">
                <a:solidFill>
                  <a:srgbClr val="3F2355"/>
                </a:solidFill>
              </a:rPr>
              <a:t>You can also disagree with other people’s opinions. But we must always be respectful and not rude. It is nice to be nice!</a:t>
            </a:r>
            <a:endParaRPr lang="en-US" sz="2800" dirty="0">
              <a:solidFill>
                <a:srgbClr val="3F2355"/>
              </a:solidFill>
            </a:endParaRPr>
          </a:p>
        </p:txBody>
      </p:sp>
    </p:spTree>
    <p:extLst>
      <p:ext uri="{BB962C8B-B14F-4D97-AF65-F5344CB8AC3E}">
        <p14:creationId xmlns:p14="http://schemas.microsoft.com/office/powerpoint/2010/main" val="17815592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58798" y="4519614"/>
            <a:ext cx="9144000" cy="1867429"/>
          </a:xfrm>
        </p:spPr>
        <p:txBody>
          <a:bodyPr>
            <a:noAutofit/>
          </a:bodyPr>
          <a:lstStyle/>
          <a:p>
            <a:pPr algn="l"/>
            <a:r>
              <a:rPr lang="en-US" sz="2400" b="1" u="sng" dirty="0" smtClean="0">
                <a:solidFill>
                  <a:srgbClr val="3F2355"/>
                </a:solidFill>
                <a:latin typeface="+mn-lt"/>
              </a:rPr>
              <a:t>Instructions for use:</a:t>
            </a:r>
            <a:br>
              <a:rPr lang="en-US" sz="2400" b="1" u="sng" dirty="0" smtClean="0">
                <a:solidFill>
                  <a:srgbClr val="3F2355"/>
                </a:solidFill>
                <a:latin typeface="+mn-lt"/>
              </a:rPr>
            </a:br>
            <a:r>
              <a:rPr lang="en-US" sz="2400" dirty="0" smtClean="0">
                <a:solidFill>
                  <a:srgbClr val="3F2355"/>
                </a:solidFill>
                <a:latin typeface="+mn-lt"/>
              </a:rPr>
              <a:t/>
            </a:r>
            <a:br>
              <a:rPr lang="en-US" sz="2400" dirty="0" smtClean="0">
                <a:solidFill>
                  <a:srgbClr val="3F2355"/>
                </a:solidFill>
                <a:latin typeface="+mn-lt"/>
              </a:rPr>
            </a:br>
            <a:r>
              <a:rPr lang="en-US" sz="2400" dirty="0" smtClean="0">
                <a:solidFill>
                  <a:srgbClr val="3F2355"/>
                </a:solidFill>
                <a:latin typeface="+mn-lt"/>
              </a:rPr>
              <a:t>Most tasks have been differentiated to three levels with the orange boxed task being the easier of the three and the grey being the more challenging.</a:t>
            </a:r>
            <a:br>
              <a:rPr lang="en-US" sz="2400" dirty="0" smtClean="0">
                <a:solidFill>
                  <a:srgbClr val="3F2355"/>
                </a:solidFill>
                <a:latin typeface="+mn-lt"/>
              </a:rPr>
            </a:br>
            <a:r>
              <a:rPr lang="en-US" sz="2400" dirty="0" smtClean="0">
                <a:solidFill>
                  <a:srgbClr val="3F2355"/>
                </a:solidFill>
                <a:latin typeface="+mn-lt"/>
              </a:rPr>
              <a:t/>
            </a:r>
            <a:br>
              <a:rPr lang="en-US" sz="2400" dirty="0" smtClean="0">
                <a:solidFill>
                  <a:srgbClr val="3F2355"/>
                </a:solidFill>
                <a:latin typeface="+mn-lt"/>
              </a:rPr>
            </a:br>
            <a:r>
              <a:rPr lang="en-US" sz="2400" dirty="0" smtClean="0">
                <a:solidFill>
                  <a:srgbClr val="3F2355"/>
                </a:solidFill>
                <a:latin typeface="+mn-lt"/>
              </a:rPr>
              <a:t>For mixed ability classes we suggest keeping all tasks and directing your students towards their appropriate level. For </a:t>
            </a:r>
            <a:r>
              <a:rPr lang="en-US" sz="2400" dirty="0" err="1" smtClean="0">
                <a:solidFill>
                  <a:srgbClr val="3F2355"/>
                </a:solidFill>
                <a:latin typeface="+mn-lt"/>
              </a:rPr>
              <a:t>setted</a:t>
            </a:r>
            <a:r>
              <a:rPr lang="en-US" sz="2400" dirty="0" smtClean="0">
                <a:solidFill>
                  <a:srgbClr val="3F2355"/>
                </a:solidFill>
                <a:latin typeface="+mn-lt"/>
              </a:rPr>
              <a:t> classes you can delete the tasks you feel are not appropriate.</a:t>
            </a:r>
            <a:br>
              <a:rPr lang="en-US" sz="2400" dirty="0" smtClean="0">
                <a:solidFill>
                  <a:srgbClr val="3F2355"/>
                </a:solidFill>
                <a:latin typeface="+mn-lt"/>
              </a:rPr>
            </a:br>
            <a:r>
              <a:rPr lang="en-US" sz="2400" dirty="0">
                <a:solidFill>
                  <a:srgbClr val="3F2355"/>
                </a:solidFill>
                <a:latin typeface="+mn-lt"/>
              </a:rPr>
              <a:t/>
            </a:r>
            <a:br>
              <a:rPr lang="en-US" sz="2400" dirty="0">
                <a:solidFill>
                  <a:srgbClr val="3F2355"/>
                </a:solidFill>
                <a:latin typeface="+mn-lt"/>
              </a:rPr>
            </a:br>
            <a:r>
              <a:rPr lang="en-US" sz="2400" dirty="0" smtClean="0">
                <a:solidFill>
                  <a:srgbClr val="3F2355"/>
                </a:solidFill>
                <a:latin typeface="+mn-lt"/>
              </a:rPr>
              <a:t>Throughout we have added questions in orange that can be used to prompt conversation, draw further information from your students and deepen their understanding.</a:t>
            </a:r>
            <a:br>
              <a:rPr lang="en-US" sz="2400" dirty="0" smtClean="0">
                <a:solidFill>
                  <a:srgbClr val="3F2355"/>
                </a:solidFill>
                <a:latin typeface="+mn-lt"/>
              </a:rPr>
            </a:br>
            <a:r>
              <a:rPr lang="en-US" sz="2400" dirty="0">
                <a:solidFill>
                  <a:srgbClr val="3F2355"/>
                </a:solidFill>
                <a:latin typeface="+mn-lt"/>
              </a:rPr>
              <a:t/>
            </a:r>
            <a:br>
              <a:rPr lang="en-US" sz="2400" dirty="0">
                <a:solidFill>
                  <a:srgbClr val="3F2355"/>
                </a:solidFill>
                <a:latin typeface="+mn-lt"/>
              </a:rPr>
            </a:br>
            <a:r>
              <a:rPr lang="en-US" sz="2400" dirty="0" smtClean="0">
                <a:solidFill>
                  <a:srgbClr val="3F2355"/>
                </a:solidFill>
                <a:latin typeface="+mn-lt"/>
              </a:rPr>
              <a:t>Please feel free to edit the order of the slides so this lesson </a:t>
            </a:r>
            <a:r>
              <a:rPr lang="en-US" sz="2400" smtClean="0">
                <a:solidFill>
                  <a:srgbClr val="3F2355"/>
                </a:solidFill>
                <a:latin typeface="+mn-lt"/>
              </a:rPr>
              <a:t>is </a:t>
            </a:r>
            <a:r>
              <a:rPr lang="en-US" sz="2400" smtClean="0">
                <a:solidFill>
                  <a:srgbClr val="3F2355"/>
                </a:solidFill>
                <a:latin typeface="+mn-lt"/>
              </a:rPr>
              <a:t>consistent with </a:t>
            </a:r>
            <a:r>
              <a:rPr lang="en-US" sz="2400" dirty="0" smtClean="0">
                <a:solidFill>
                  <a:srgbClr val="3F2355"/>
                </a:solidFill>
                <a:latin typeface="+mn-lt"/>
              </a:rPr>
              <a:t>your approach.</a:t>
            </a:r>
            <a:br>
              <a:rPr lang="en-US" sz="2400" dirty="0" smtClean="0">
                <a:solidFill>
                  <a:srgbClr val="3F2355"/>
                </a:solidFill>
                <a:latin typeface="+mn-lt"/>
              </a:rPr>
            </a:br>
            <a:r>
              <a:rPr lang="en-US" sz="2400" dirty="0">
                <a:solidFill>
                  <a:srgbClr val="3F2355"/>
                </a:solidFill>
                <a:latin typeface="+mn-lt"/>
              </a:rPr>
              <a:t/>
            </a:r>
            <a:br>
              <a:rPr lang="en-US" sz="2400" dirty="0">
                <a:solidFill>
                  <a:srgbClr val="3F2355"/>
                </a:solidFill>
                <a:latin typeface="+mn-lt"/>
              </a:rPr>
            </a:br>
            <a:r>
              <a:rPr lang="en-US" sz="2400" dirty="0" smtClean="0">
                <a:solidFill>
                  <a:srgbClr val="3F2355"/>
                </a:solidFill>
                <a:latin typeface="+mn-lt"/>
              </a:rPr>
              <a:t>Additional information can be found in the notes section of each slide.</a:t>
            </a:r>
            <a:endParaRPr lang="en-US" sz="2400" dirty="0">
              <a:solidFill>
                <a:srgbClr val="3F2355"/>
              </a:solidFill>
              <a:latin typeface="+mn-lt"/>
            </a:endParaRPr>
          </a:p>
        </p:txBody>
      </p:sp>
    </p:spTree>
    <p:extLst>
      <p:ext uri="{BB962C8B-B14F-4D97-AF65-F5344CB8AC3E}">
        <p14:creationId xmlns:p14="http://schemas.microsoft.com/office/powerpoint/2010/main" val="119289516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08001" y="1244600"/>
            <a:ext cx="3771900" cy="4708981"/>
          </a:xfrm>
          <a:prstGeom prst="rect">
            <a:avLst/>
          </a:prstGeom>
          <a:noFill/>
        </p:spPr>
        <p:txBody>
          <a:bodyPr wrap="square" rtlCol="0">
            <a:spAutoFit/>
          </a:bodyPr>
          <a:lstStyle/>
          <a:p>
            <a:pPr algn="ctr"/>
            <a:r>
              <a:rPr lang="en-US" sz="6000" smtClean="0">
                <a:solidFill>
                  <a:srgbClr val="3F2355"/>
                </a:solidFill>
              </a:rPr>
              <a:t>Is everything on the internet true?</a:t>
            </a:r>
            <a:endParaRPr lang="en-US" sz="6000">
              <a:solidFill>
                <a:srgbClr val="3F2355"/>
              </a:solidFill>
            </a:endParaRPr>
          </a:p>
        </p:txBody>
      </p:sp>
      <p:pic>
        <p:nvPicPr>
          <p:cNvPr id="4" name="Picture 3"/>
          <p:cNvPicPr>
            <a:picLocks noChangeAspect="1"/>
          </p:cNvPicPr>
          <p:nvPr/>
        </p:nvPicPr>
        <p:blipFill>
          <a:blip r:embed="rId3"/>
          <a:stretch>
            <a:fillRect/>
          </a:stretch>
        </p:blipFill>
        <p:spPr>
          <a:xfrm>
            <a:off x="4279900" y="1665257"/>
            <a:ext cx="7493000" cy="3683000"/>
          </a:xfrm>
          <a:prstGeom prst="rect">
            <a:avLst/>
          </a:prstGeom>
        </p:spPr>
      </p:pic>
    </p:spTree>
    <p:extLst>
      <p:ext uri="{BB962C8B-B14F-4D97-AF65-F5344CB8AC3E}">
        <p14:creationId xmlns:p14="http://schemas.microsoft.com/office/powerpoint/2010/main" val="30261455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327297" y="1955800"/>
            <a:ext cx="4219303" cy="3708404"/>
          </a:xfrm>
          <a:prstGeom prst="roundRect">
            <a:avLst/>
          </a:prstGeom>
          <a:noFill/>
          <a:ln w="76200">
            <a:solidFill>
              <a:srgbClr val="EC5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smtClean="0">
                <a:solidFill>
                  <a:srgbClr val="3F2355"/>
                </a:solidFill>
              </a:rPr>
              <a:t>How do we stay safe on </a:t>
            </a:r>
            <a:r>
              <a:rPr lang="en-US" sz="4400" smtClean="0">
                <a:solidFill>
                  <a:srgbClr val="3F2355"/>
                </a:solidFill>
              </a:rPr>
              <a:t>the internet?</a:t>
            </a:r>
            <a:endParaRPr lang="en-US" sz="4400" dirty="0">
              <a:solidFill>
                <a:srgbClr val="3F2355"/>
              </a:solidFill>
            </a:endParaRPr>
          </a:p>
        </p:txBody>
      </p:sp>
      <p:pic>
        <p:nvPicPr>
          <p:cNvPr id="3" name="Picture 2"/>
          <p:cNvPicPr>
            <a:picLocks noChangeAspect="1"/>
          </p:cNvPicPr>
          <p:nvPr/>
        </p:nvPicPr>
        <p:blipFill>
          <a:blip r:embed="rId3"/>
          <a:stretch>
            <a:fillRect/>
          </a:stretch>
        </p:blipFill>
        <p:spPr>
          <a:xfrm>
            <a:off x="4826000" y="1625600"/>
            <a:ext cx="7035800" cy="4397375"/>
          </a:xfrm>
          <a:prstGeom prst="rect">
            <a:avLst/>
          </a:prstGeom>
        </p:spPr>
      </p:pic>
    </p:spTree>
    <p:extLst>
      <p:ext uri="{BB962C8B-B14F-4D97-AF65-F5344CB8AC3E}">
        <p14:creationId xmlns:p14="http://schemas.microsoft.com/office/powerpoint/2010/main" val="184066659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23286" y="1219200"/>
            <a:ext cx="10751114" cy="6740307"/>
          </a:xfrm>
          <a:prstGeom prst="rect">
            <a:avLst/>
          </a:prstGeom>
          <a:noFill/>
        </p:spPr>
        <p:txBody>
          <a:bodyPr wrap="square" rtlCol="0">
            <a:spAutoFit/>
          </a:bodyPr>
          <a:lstStyle/>
          <a:p>
            <a:pPr marL="342900" indent="-342900">
              <a:lnSpc>
                <a:spcPct val="150000"/>
              </a:lnSpc>
              <a:buFont typeface="+mj-lt"/>
              <a:buAutoNum type="arabicPeriod"/>
            </a:pPr>
            <a:r>
              <a:rPr lang="en-GB" sz="3600" dirty="0" smtClean="0">
                <a:solidFill>
                  <a:srgbClr val="3F2355"/>
                </a:solidFill>
              </a:rPr>
              <a:t> Ask </a:t>
            </a:r>
            <a:r>
              <a:rPr lang="en-GB" sz="3600" dirty="0">
                <a:solidFill>
                  <a:srgbClr val="3F2355"/>
                </a:solidFill>
              </a:rPr>
              <a:t>your parents </a:t>
            </a:r>
            <a:r>
              <a:rPr lang="en-GB" sz="3600" dirty="0" smtClean="0">
                <a:solidFill>
                  <a:srgbClr val="3F2355"/>
                </a:solidFill>
              </a:rPr>
              <a:t>permission</a:t>
            </a:r>
          </a:p>
          <a:p>
            <a:pPr marL="342900" indent="-342900">
              <a:lnSpc>
                <a:spcPct val="150000"/>
              </a:lnSpc>
              <a:buFont typeface="+mj-lt"/>
              <a:buAutoNum type="arabicPeriod"/>
            </a:pPr>
            <a:r>
              <a:rPr lang="en-GB" sz="3600" dirty="0" smtClean="0">
                <a:solidFill>
                  <a:srgbClr val="3F2355"/>
                </a:solidFill>
              </a:rPr>
              <a:t> Don't </a:t>
            </a:r>
            <a:r>
              <a:rPr lang="en-GB" sz="3600" dirty="0">
                <a:solidFill>
                  <a:srgbClr val="3F2355"/>
                </a:solidFill>
              </a:rPr>
              <a:t>give out your address, age, school name, etc</a:t>
            </a:r>
          </a:p>
          <a:p>
            <a:pPr marL="342900" indent="-342900">
              <a:lnSpc>
                <a:spcPct val="150000"/>
              </a:lnSpc>
              <a:buFont typeface="+mj-lt"/>
              <a:buAutoNum type="arabicPeriod"/>
            </a:pPr>
            <a:r>
              <a:rPr lang="en-GB" sz="3600" dirty="0" smtClean="0">
                <a:solidFill>
                  <a:srgbClr val="3F2355"/>
                </a:solidFill>
              </a:rPr>
              <a:t> Don’t </a:t>
            </a:r>
            <a:r>
              <a:rPr lang="en-GB" sz="3600" dirty="0">
                <a:solidFill>
                  <a:srgbClr val="3F2355"/>
                </a:solidFill>
              </a:rPr>
              <a:t>send your photo to </a:t>
            </a:r>
            <a:r>
              <a:rPr lang="en-GB" sz="3600" dirty="0" smtClean="0">
                <a:solidFill>
                  <a:srgbClr val="3F2355"/>
                </a:solidFill>
              </a:rPr>
              <a:t>anyone</a:t>
            </a:r>
          </a:p>
          <a:p>
            <a:pPr marL="342900" indent="-342900">
              <a:lnSpc>
                <a:spcPct val="150000"/>
              </a:lnSpc>
              <a:buFont typeface="+mj-lt"/>
              <a:buAutoNum type="arabicPeriod"/>
            </a:pPr>
            <a:r>
              <a:rPr lang="en-GB" sz="3600" dirty="0" smtClean="0">
                <a:solidFill>
                  <a:srgbClr val="3F2355"/>
                </a:solidFill>
              </a:rPr>
              <a:t> Don't </a:t>
            </a:r>
            <a:r>
              <a:rPr lang="en-GB" sz="3600" dirty="0">
                <a:solidFill>
                  <a:srgbClr val="3F2355"/>
                </a:solidFill>
              </a:rPr>
              <a:t>meet up in real life</a:t>
            </a:r>
          </a:p>
          <a:p>
            <a:pPr marL="342900" indent="-342900">
              <a:lnSpc>
                <a:spcPct val="150000"/>
              </a:lnSpc>
              <a:buFont typeface="+mj-lt"/>
              <a:buAutoNum type="arabicPeriod"/>
            </a:pPr>
            <a:r>
              <a:rPr lang="en-GB" sz="3600" dirty="0" smtClean="0">
                <a:solidFill>
                  <a:srgbClr val="3F2355"/>
                </a:solidFill>
              </a:rPr>
              <a:t> Use </a:t>
            </a:r>
            <a:r>
              <a:rPr lang="en-GB" sz="3600" dirty="0">
                <a:solidFill>
                  <a:srgbClr val="3F2355"/>
                </a:solidFill>
              </a:rPr>
              <a:t>a </a:t>
            </a:r>
            <a:r>
              <a:rPr lang="en-GB" sz="3600" dirty="0" smtClean="0">
                <a:solidFill>
                  <a:srgbClr val="3F2355"/>
                </a:solidFill>
              </a:rPr>
              <a:t>nick </a:t>
            </a:r>
            <a:r>
              <a:rPr lang="en-GB" sz="3600" dirty="0">
                <a:solidFill>
                  <a:srgbClr val="3F2355"/>
                </a:solidFill>
              </a:rPr>
              <a:t>n</a:t>
            </a:r>
            <a:r>
              <a:rPr lang="en-GB" sz="3600" dirty="0" smtClean="0">
                <a:solidFill>
                  <a:srgbClr val="3F2355"/>
                </a:solidFill>
              </a:rPr>
              <a:t>ame </a:t>
            </a:r>
            <a:r>
              <a:rPr lang="en-GB" sz="3600" dirty="0">
                <a:solidFill>
                  <a:srgbClr val="3F2355"/>
                </a:solidFill>
              </a:rPr>
              <a:t>if you have to give a name</a:t>
            </a:r>
          </a:p>
          <a:p>
            <a:pPr marL="342900" indent="-342900">
              <a:lnSpc>
                <a:spcPct val="150000"/>
              </a:lnSpc>
              <a:buFont typeface="+mj-lt"/>
              <a:buAutoNum type="arabicPeriod"/>
            </a:pPr>
            <a:r>
              <a:rPr lang="en-GB" sz="3600" dirty="0" smtClean="0">
                <a:solidFill>
                  <a:srgbClr val="3F2355"/>
                </a:solidFill>
              </a:rPr>
              <a:t> Don’t </a:t>
            </a:r>
            <a:r>
              <a:rPr lang="en-GB" sz="3600" dirty="0">
                <a:solidFill>
                  <a:srgbClr val="3F2355"/>
                </a:solidFill>
              </a:rPr>
              <a:t>open attachments from people you don’t know</a:t>
            </a:r>
          </a:p>
          <a:p>
            <a:pPr marL="342900" indent="-342900">
              <a:lnSpc>
                <a:spcPct val="150000"/>
              </a:lnSpc>
              <a:buFont typeface="+mj-lt"/>
              <a:buAutoNum type="arabicPeriod"/>
            </a:pPr>
            <a:endParaRPr lang="en-GB" sz="3600" dirty="0">
              <a:solidFill>
                <a:srgbClr val="3F2355"/>
              </a:solidFill>
            </a:endParaRPr>
          </a:p>
          <a:p>
            <a:pPr marL="342900" indent="-342900">
              <a:lnSpc>
                <a:spcPct val="150000"/>
              </a:lnSpc>
              <a:buFont typeface="+mj-lt"/>
              <a:buAutoNum type="arabicPeriod"/>
            </a:pPr>
            <a:endParaRPr lang="en-US" sz="3600" dirty="0"/>
          </a:p>
        </p:txBody>
      </p:sp>
      <p:pic>
        <p:nvPicPr>
          <p:cNvPr id="4" name="Picture 3"/>
          <p:cNvPicPr>
            <a:picLocks noChangeAspect="1"/>
          </p:cNvPicPr>
          <p:nvPr/>
        </p:nvPicPr>
        <p:blipFill rotWithShape="1">
          <a:blip r:embed="rId3">
            <a:extLst>
              <a:ext uri="{BEBA8EAE-BF5A-486C-A8C5-ECC9F3942E4B}">
                <a14:imgProps xmlns:a14="http://schemas.microsoft.com/office/drawing/2010/main">
                  <a14:imgLayer r:embed="rId4">
                    <a14:imgEffect>
                      <a14:backgroundRemoval t="9966" b="89691" l="12333" r="89667">
                        <a14:foregroundMark x1="54500" y1="46392" x2="54500" y2="46392"/>
                        <a14:foregroundMark x1="54500" y1="61512" x2="54500" y2="61512"/>
                        <a14:foregroundMark x1="58667" y1="50859" x2="58667" y2="50859"/>
                        <a14:foregroundMark x1="65500" y1="59450" x2="65500" y2="59450"/>
                        <a14:foregroundMark x1="67583" y1="61512" x2="67583" y2="61512"/>
                        <a14:foregroundMark x1="70667" y1="62543" x2="70667" y2="62543"/>
                        <a14:foregroundMark x1="73833" y1="62543" x2="73833" y2="62543"/>
                      </a14:backgroundRemoval>
                    </a14:imgEffect>
                  </a14:imgLayer>
                </a14:imgProps>
              </a:ext>
            </a:extLst>
          </a:blip>
          <a:srcRect l="7657" r="8559"/>
          <a:stretch/>
        </p:blipFill>
        <p:spPr>
          <a:xfrm>
            <a:off x="2" y="0"/>
            <a:ext cx="3149601" cy="911606"/>
          </a:xfrm>
          <a:prstGeom prst="rect">
            <a:avLst/>
          </a:prstGeom>
        </p:spPr>
      </p:pic>
    </p:spTree>
    <p:extLst>
      <p:ext uri="{BB962C8B-B14F-4D97-AF65-F5344CB8AC3E}">
        <p14:creationId xmlns:p14="http://schemas.microsoft.com/office/powerpoint/2010/main" val="132137499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812254" y="1816816"/>
            <a:ext cx="10554789" cy="1378261"/>
          </a:xfrm>
          <a:prstGeom prst="roundRect">
            <a:avLst/>
          </a:prstGeom>
          <a:noFill/>
          <a:ln w="76200">
            <a:solidFill>
              <a:srgbClr val="EC5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3F2355"/>
                </a:solidFill>
                <a:latin typeface="Calibri" charset="0"/>
                <a:ea typeface="Calibri" charset="0"/>
                <a:cs typeface="Calibri" charset="0"/>
              </a:rPr>
              <a:t>Recall what URLs are made up </a:t>
            </a:r>
            <a:r>
              <a:rPr lang="en-GB" sz="3200" dirty="0" smtClean="0">
                <a:solidFill>
                  <a:srgbClr val="3F2355"/>
                </a:solidFill>
                <a:latin typeface="Calibri" charset="0"/>
                <a:ea typeface="Calibri" charset="0"/>
                <a:cs typeface="Calibri" charset="0"/>
              </a:rPr>
              <a:t>of</a:t>
            </a:r>
            <a:endParaRPr lang="en-US" sz="3200" dirty="0">
              <a:solidFill>
                <a:srgbClr val="3F2355"/>
              </a:solidFill>
            </a:endParaRPr>
          </a:p>
        </p:txBody>
      </p:sp>
      <p:sp>
        <p:nvSpPr>
          <p:cNvPr id="3" name="Rounded Rectangle 2"/>
          <p:cNvSpPr/>
          <p:nvPr/>
        </p:nvSpPr>
        <p:spPr>
          <a:xfrm>
            <a:off x="812255" y="3377344"/>
            <a:ext cx="10554789" cy="1378261"/>
          </a:xfrm>
          <a:prstGeom prst="roundRect">
            <a:avLst/>
          </a:prstGeom>
          <a:noFill/>
          <a:ln w="76200">
            <a:solidFill>
              <a:srgbClr val="0093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3F2355"/>
                </a:solidFill>
                <a:latin typeface="Calibri" charset="0"/>
                <a:ea typeface="Calibri" charset="0"/>
                <a:cs typeface="Calibri" charset="0"/>
              </a:rPr>
              <a:t>Use the internet to find new </a:t>
            </a:r>
            <a:r>
              <a:rPr lang="en-GB" sz="3200" dirty="0" smtClean="0">
                <a:solidFill>
                  <a:srgbClr val="3F2355"/>
                </a:solidFill>
                <a:latin typeface="Calibri" charset="0"/>
                <a:ea typeface="Calibri" charset="0"/>
                <a:cs typeface="Calibri" charset="0"/>
              </a:rPr>
              <a:t>information</a:t>
            </a:r>
            <a:endParaRPr lang="en-US" sz="3200" dirty="0">
              <a:solidFill>
                <a:srgbClr val="3F2355"/>
              </a:solidFill>
            </a:endParaRPr>
          </a:p>
        </p:txBody>
      </p:sp>
      <p:sp>
        <p:nvSpPr>
          <p:cNvPr id="4" name="Rounded Rectangle 3"/>
          <p:cNvSpPr/>
          <p:nvPr/>
        </p:nvSpPr>
        <p:spPr>
          <a:xfrm>
            <a:off x="812256" y="4937872"/>
            <a:ext cx="10554789" cy="1378261"/>
          </a:xfrm>
          <a:prstGeom prst="roundRect">
            <a:avLst/>
          </a:prstGeom>
          <a:noFill/>
          <a:ln w="76200">
            <a:solidFill>
              <a:srgbClr val="7573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3F2355"/>
                </a:solidFill>
                <a:latin typeface="Calibri" charset="0"/>
                <a:ea typeface="Calibri" charset="0"/>
                <a:cs typeface="Calibri" charset="0"/>
              </a:rPr>
              <a:t>Explain the difference between facts and opinions and understand the effect opinions can have on a person</a:t>
            </a:r>
            <a:endParaRPr lang="en-US" sz="3200" dirty="0">
              <a:solidFill>
                <a:srgbClr val="3F2355"/>
              </a:solidFill>
            </a:endParaRPr>
          </a:p>
        </p:txBody>
      </p:sp>
      <p:sp>
        <p:nvSpPr>
          <p:cNvPr id="5" name="TextBox 4"/>
          <p:cNvSpPr txBox="1"/>
          <p:nvPr/>
        </p:nvSpPr>
        <p:spPr>
          <a:xfrm>
            <a:off x="812255" y="1168399"/>
            <a:ext cx="10554788" cy="461665"/>
          </a:xfrm>
          <a:prstGeom prst="rect">
            <a:avLst/>
          </a:prstGeom>
          <a:noFill/>
        </p:spPr>
        <p:txBody>
          <a:bodyPr wrap="square" rtlCol="0">
            <a:spAutoFit/>
          </a:bodyPr>
          <a:lstStyle/>
          <a:p>
            <a:pPr algn="ctr"/>
            <a:r>
              <a:rPr lang="en-US" sz="2400" b="1" dirty="0" smtClean="0">
                <a:solidFill>
                  <a:srgbClr val="3F2355"/>
                </a:solidFill>
              </a:rPr>
              <a:t>Title: </a:t>
            </a:r>
            <a:r>
              <a:rPr lang="en-US" sz="2400" b="1" u="sng" dirty="0" smtClean="0">
                <a:solidFill>
                  <a:srgbClr val="3F2355"/>
                </a:solidFill>
              </a:rPr>
              <a:t>Internet Research</a:t>
            </a:r>
            <a:r>
              <a:rPr lang="en-US" sz="2400" dirty="0" smtClean="0">
                <a:solidFill>
                  <a:srgbClr val="3F2355"/>
                </a:solidFill>
              </a:rPr>
              <a:t>       </a:t>
            </a:r>
            <a:r>
              <a:rPr lang="en-US" sz="2400" b="1" dirty="0" smtClean="0">
                <a:solidFill>
                  <a:srgbClr val="3F2355"/>
                </a:solidFill>
              </a:rPr>
              <a:t>Date: </a:t>
            </a:r>
            <a:fld id="{1599855D-DAB4-6046-8B56-1E4589B258DF}" type="datetime2">
              <a:rPr lang="en-GB" sz="2400" b="1" u="sng">
                <a:solidFill>
                  <a:srgbClr val="3F2355"/>
                </a:solidFill>
              </a:rPr>
              <a:t>Thursday, 24 September 2020</a:t>
            </a:fld>
            <a:endParaRPr lang="en-US" sz="2400" b="1" u="sng" dirty="0">
              <a:solidFill>
                <a:srgbClr val="3F2355"/>
              </a:solidFill>
            </a:endParaRPr>
          </a:p>
        </p:txBody>
      </p:sp>
    </p:spTree>
    <p:extLst>
      <p:ext uri="{BB962C8B-B14F-4D97-AF65-F5344CB8AC3E}">
        <p14:creationId xmlns:p14="http://schemas.microsoft.com/office/powerpoint/2010/main" val="202399606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08001" y="1244600"/>
            <a:ext cx="3771900" cy="4708981"/>
          </a:xfrm>
          <a:prstGeom prst="rect">
            <a:avLst/>
          </a:prstGeom>
          <a:noFill/>
        </p:spPr>
        <p:txBody>
          <a:bodyPr wrap="square" rtlCol="0">
            <a:spAutoFit/>
          </a:bodyPr>
          <a:lstStyle/>
          <a:p>
            <a:pPr algn="ctr"/>
            <a:r>
              <a:rPr lang="en-US" sz="6000" smtClean="0">
                <a:solidFill>
                  <a:srgbClr val="3F2355"/>
                </a:solidFill>
              </a:rPr>
              <a:t>Is everything on the internet true?</a:t>
            </a:r>
            <a:endParaRPr lang="en-US" sz="6000">
              <a:solidFill>
                <a:srgbClr val="3F2355"/>
              </a:solidFill>
            </a:endParaRPr>
          </a:p>
        </p:txBody>
      </p:sp>
      <p:pic>
        <p:nvPicPr>
          <p:cNvPr id="4" name="Picture 3"/>
          <p:cNvPicPr>
            <a:picLocks noChangeAspect="1"/>
          </p:cNvPicPr>
          <p:nvPr/>
        </p:nvPicPr>
        <p:blipFill>
          <a:blip r:embed="rId3"/>
          <a:stretch>
            <a:fillRect/>
          </a:stretch>
        </p:blipFill>
        <p:spPr>
          <a:xfrm>
            <a:off x="4279900" y="1665257"/>
            <a:ext cx="7493000" cy="3683000"/>
          </a:xfrm>
          <a:prstGeom prst="rect">
            <a:avLst/>
          </a:prstGeom>
        </p:spPr>
      </p:pic>
    </p:spTree>
    <p:extLst>
      <p:ext uri="{BB962C8B-B14F-4D97-AF65-F5344CB8AC3E}">
        <p14:creationId xmlns:p14="http://schemas.microsoft.com/office/powerpoint/2010/main" val="133967803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76497" y="1346197"/>
            <a:ext cx="4930503" cy="990603"/>
          </a:xfrm>
          <a:prstGeom prst="roundRect">
            <a:avLst/>
          </a:prstGeom>
          <a:noFill/>
          <a:ln w="76200">
            <a:solidFill>
              <a:srgbClr val="EC5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rgbClr val="3F2355"/>
                </a:solidFill>
              </a:rPr>
              <a:t>How do you get online?</a:t>
            </a:r>
            <a:endParaRPr lang="en-US" sz="3600" dirty="0">
              <a:solidFill>
                <a:srgbClr val="3F2355"/>
              </a:solidFill>
            </a:endParaRPr>
          </a:p>
        </p:txBody>
      </p:sp>
      <p:sp>
        <p:nvSpPr>
          <p:cNvPr id="6" name="Rounded Rectangle 5"/>
          <p:cNvSpPr/>
          <p:nvPr/>
        </p:nvSpPr>
        <p:spPr>
          <a:xfrm>
            <a:off x="276497" y="2590796"/>
            <a:ext cx="4930503" cy="3606803"/>
          </a:xfrm>
          <a:prstGeom prst="roundRect">
            <a:avLst/>
          </a:prstGeom>
          <a:noFill/>
          <a:ln w="76200">
            <a:solidFill>
              <a:srgbClr val="0093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rgbClr val="3F2355"/>
                </a:solidFill>
              </a:rPr>
              <a:t>We can use the internet to find information. What else can we use the internet for?</a:t>
            </a:r>
            <a:endParaRPr lang="en-US" sz="3600" dirty="0">
              <a:solidFill>
                <a:srgbClr val="3F2355"/>
              </a:solidFill>
            </a:endParaRPr>
          </a:p>
        </p:txBody>
      </p:sp>
      <p:pic>
        <p:nvPicPr>
          <p:cNvPr id="7" name="Picture 6"/>
          <p:cNvPicPr>
            <a:picLocks noChangeAspect="1"/>
          </p:cNvPicPr>
          <p:nvPr/>
        </p:nvPicPr>
        <p:blipFill>
          <a:blip r:embed="rId3"/>
          <a:stretch>
            <a:fillRect/>
          </a:stretch>
        </p:blipFill>
        <p:spPr>
          <a:xfrm>
            <a:off x="5545668" y="1765297"/>
            <a:ext cx="6366932" cy="3581399"/>
          </a:xfrm>
          <a:prstGeom prst="rect">
            <a:avLst/>
          </a:prstGeom>
        </p:spPr>
      </p:pic>
    </p:spTree>
    <p:extLst>
      <p:ext uri="{BB962C8B-B14F-4D97-AF65-F5344CB8AC3E}">
        <p14:creationId xmlns:p14="http://schemas.microsoft.com/office/powerpoint/2010/main" val="116092958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454297" y="1397000"/>
            <a:ext cx="3889103" cy="4470400"/>
          </a:xfrm>
          <a:prstGeom prst="roundRect">
            <a:avLst/>
          </a:prstGeom>
          <a:noFill/>
          <a:ln w="76200">
            <a:solidFill>
              <a:srgbClr val="EC5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rgbClr val="3F2355"/>
                </a:solidFill>
              </a:rPr>
              <a:t>People can get online through their computers, laptops, phones, TVs, PlayStations, etc</a:t>
            </a:r>
            <a:endParaRPr lang="en-US" sz="3600" dirty="0">
              <a:solidFill>
                <a:srgbClr val="3F2355"/>
              </a:solidFill>
            </a:endParaRPr>
          </a:p>
        </p:txBody>
      </p:sp>
      <p:pic>
        <p:nvPicPr>
          <p:cNvPr id="3" name="Picture 2"/>
          <p:cNvPicPr>
            <a:picLocks noChangeAspect="1"/>
          </p:cNvPicPr>
          <p:nvPr/>
        </p:nvPicPr>
        <p:blipFill>
          <a:blip r:embed="rId3"/>
          <a:stretch>
            <a:fillRect/>
          </a:stretch>
        </p:blipFill>
        <p:spPr>
          <a:xfrm>
            <a:off x="4800600" y="1869831"/>
            <a:ext cx="7391400" cy="3411416"/>
          </a:xfrm>
          <a:prstGeom prst="rect">
            <a:avLst/>
          </a:prstGeom>
        </p:spPr>
      </p:pic>
      <p:pic>
        <p:nvPicPr>
          <p:cNvPr id="4" name="Picture 3"/>
          <p:cNvPicPr>
            <a:picLocks noChangeAspect="1"/>
          </p:cNvPicPr>
          <p:nvPr/>
        </p:nvPicPr>
        <p:blipFill rotWithShape="1">
          <a:blip r:embed="rId4">
            <a:extLst>
              <a:ext uri="{BEBA8EAE-BF5A-486C-A8C5-ECC9F3942E4B}">
                <a14:imgProps xmlns:a14="http://schemas.microsoft.com/office/drawing/2010/main">
                  <a14:imgLayer r:embed="rId5">
                    <a14:imgEffect>
                      <a14:backgroundRemoval t="9966" b="89691" l="12333" r="89667">
                        <a14:foregroundMark x1="54500" y1="46392" x2="54500" y2="46392"/>
                        <a14:foregroundMark x1="54500" y1="61512" x2="54500" y2="61512"/>
                        <a14:foregroundMark x1="58667" y1="50859" x2="58667" y2="50859"/>
                        <a14:foregroundMark x1="65500" y1="59450" x2="65500" y2="59450"/>
                        <a14:foregroundMark x1="67583" y1="61512" x2="67583" y2="61512"/>
                        <a14:foregroundMark x1="70667" y1="62543" x2="70667" y2="62543"/>
                        <a14:foregroundMark x1="73833" y1="62543" x2="73833" y2="62543"/>
                      </a14:backgroundRemoval>
                    </a14:imgEffect>
                  </a14:imgLayer>
                </a14:imgProps>
              </a:ext>
            </a:extLst>
          </a:blip>
          <a:srcRect l="7657" r="8559"/>
          <a:stretch/>
        </p:blipFill>
        <p:spPr>
          <a:xfrm>
            <a:off x="2" y="0"/>
            <a:ext cx="3149601" cy="911606"/>
          </a:xfrm>
          <a:prstGeom prst="rect">
            <a:avLst/>
          </a:prstGeom>
        </p:spPr>
      </p:pic>
    </p:spTree>
    <p:extLst>
      <p:ext uri="{BB962C8B-B14F-4D97-AF65-F5344CB8AC3E}">
        <p14:creationId xmlns:p14="http://schemas.microsoft.com/office/powerpoint/2010/main" val="702259491"/>
      </p:ext>
    </p:extLst>
  </p:cSld>
  <p:clrMapOvr>
    <a:masterClrMapping/>
  </p:clrMapOvr>
</p:sld>
</file>

<file path=ppt/theme/theme1.xml><?xml version="1.0" encoding="utf-8"?>
<a:theme xmlns:a="http://schemas.openxmlformats.org/drawingml/2006/main" name="Office Theme">
  <a:themeElements>
    <a:clrScheme name="Custom 2">
      <a:dk1>
        <a:sysClr val="windowText" lastClr="000000"/>
      </a:dk1>
      <a:lt1>
        <a:srgbClr val="FFFFFF"/>
      </a:lt1>
      <a:dk2>
        <a:srgbClr val="C2DAF0"/>
      </a:dk2>
      <a:lt2>
        <a:srgbClr val="FF7DD4"/>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11100</TotalTime>
  <Words>1176</Words>
  <Application>Microsoft Macintosh PowerPoint</Application>
  <PresentationFormat>Widescreen</PresentationFormat>
  <Paragraphs>140</Paragraphs>
  <Slides>30</Slides>
  <Notes>11</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30</vt:i4>
      </vt:variant>
    </vt:vector>
  </HeadingPairs>
  <TitlesOfParts>
    <vt:vector size="37" baseType="lpstr">
      <vt:lpstr>Calibri</vt:lpstr>
      <vt:lpstr>Calibri Light</vt:lpstr>
      <vt:lpstr>oda</vt:lpstr>
      <vt:lpstr>Signika</vt:lpstr>
      <vt:lpstr>Arial</vt:lpstr>
      <vt:lpstr>Office Theme</vt:lpstr>
      <vt:lpstr>Custom Design</vt:lpstr>
      <vt:lpstr>PowerPoint Presentation</vt:lpstr>
      <vt:lpstr>Title:  Internet Research  Curriculum links:  KS2 Computing National Curriculum Pupils should be taught to:  - Understand computer networks including the internet; how they can provide multiple services, such as the world wide web; and the opportunities they offer for communication and collaboration.  - Use search technologies effectively, appreciate how results are selected and ranked, and be discerning in evaluating digital content.   LIs: Recall what URLs are made up of. Use the internet to find new information. Explain the difference between facts and opinions and understand the effect opinions can have on a person.  </vt:lpstr>
      <vt:lpstr>Instructions for use:  Most tasks have been differentiated to three levels with the orange boxed task being the easier of the three and the grey being the more challenging.  For mixed ability classes we suggest keeping all tasks and directing your students towards their appropriate level. For setted classes you can delete the tasks you feel are not appropriate.  Throughout we have added questions in orange that can be used to prompt conversation, draw further information from your students and deepen their understanding.  Please feel free to edit the order of the slides so this lesson is consistent with your approach.  Additional information can be found in the notes section of each slide.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15.0033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Supply14</dc:creator>
  <cp:lastModifiedBy>stella collinson</cp:lastModifiedBy>
  <cp:revision>170</cp:revision>
  <dcterms:created xsi:type="dcterms:W3CDTF">2019-11-07T10:01:30Z</dcterms:created>
  <dcterms:modified xsi:type="dcterms:W3CDTF">2020-09-24T17:36:18Z</dcterms:modified>
</cp:coreProperties>
</file>