
<file path=[Content_Types].xml><?xml version="1.0" encoding="utf-8"?>
<Types xmlns="http://schemas.openxmlformats.org/package/2006/content-types">
  <Default Extension="xml" ContentType="application/xml"/>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23"/>
  </p:notesMasterIdLst>
  <p:handoutMasterIdLst>
    <p:handoutMasterId r:id="rId24"/>
  </p:handoutMasterIdLst>
  <p:sldIdLst>
    <p:sldId id="267" r:id="rId3"/>
    <p:sldId id="330" r:id="rId4"/>
    <p:sldId id="329" r:id="rId5"/>
    <p:sldId id="331" r:id="rId6"/>
    <p:sldId id="332"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 Batson" initials="BB" lastIdx="1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14E"/>
    <a:srgbClr val="3F2355"/>
    <a:srgbClr val="A2C3DB"/>
    <a:srgbClr val="00934F"/>
    <a:srgbClr val="10B293"/>
    <a:srgbClr val="EC5A3C"/>
    <a:srgbClr val="757375"/>
    <a:srgbClr val="37B44B"/>
    <a:srgbClr val="699EC5"/>
    <a:srgbClr val="EC00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89" autoAdjust="0"/>
    <p:restoredTop sz="71119"/>
  </p:normalViewPr>
  <p:slideViewPr>
    <p:cSldViewPr snapToGrid="0">
      <p:cViewPr varScale="1">
        <p:scale>
          <a:sx n="43" d="100"/>
          <a:sy n="43" d="100"/>
        </p:scale>
        <p:origin x="232" y="680"/>
      </p:cViewPr>
      <p:guideLst/>
    </p:cSldViewPr>
  </p:slideViewPr>
  <p:notesTextViewPr>
    <p:cViewPr>
      <p:scale>
        <a:sx n="1" d="1"/>
        <a:sy n="1" d="1"/>
      </p:scale>
      <p:origin x="0" y="0"/>
    </p:cViewPr>
  </p:notesTextViewPr>
  <p:notesViewPr>
    <p:cSldViewPr snapToGrid="0">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EB3929-4FC8-1F4C-9BE1-AE744FC66401}" type="datetimeFigureOut">
              <a:rPr lang="en-US" smtClean="0"/>
              <a:t>9/14/20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ED1150-5640-2748-A616-8B702D222915}" type="slidenum">
              <a:rPr lang="en-US" smtClean="0"/>
              <a:t>‹#›</a:t>
            </a:fld>
            <a:endParaRPr lang="en-US"/>
          </a:p>
        </p:txBody>
      </p:sp>
    </p:spTree>
    <p:extLst>
      <p:ext uri="{BB962C8B-B14F-4D97-AF65-F5344CB8AC3E}">
        <p14:creationId xmlns:p14="http://schemas.microsoft.com/office/powerpoint/2010/main" val="129507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6EC04-6B9F-924F-B1A3-5077261A8501}" type="datetimeFigureOut">
              <a:rPr lang="en-US" smtClean="0"/>
              <a:t>9/14/20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1326E-C3CB-EE40-83BE-558836F0C2CA}" type="slidenum">
              <a:rPr lang="en-US" smtClean="0"/>
              <a:t>‹#›</a:t>
            </a:fld>
            <a:endParaRPr lang="en-US"/>
          </a:p>
        </p:txBody>
      </p:sp>
    </p:spTree>
    <p:extLst>
      <p:ext uri="{BB962C8B-B14F-4D97-AF65-F5344CB8AC3E}">
        <p14:creationId xmlns:p14="http://schemas.microsoft.com/office/powerpoint/2010/main" val="13011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v770.deviantart.com/art/Progress-Bar-5K-Wallpaper-639775689" TargetMode="External"/><Relationship Id="rId4" Type="http://schemas.openxmlformats.org/officeDocument/2006/relationships/hyperlink" Target="https://rv770.deviantart.com/"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v770.deviantart.com/art/Progress-Bar-5K-Wallpaper-639775689" TargetMode="External"/><Relationship Id="rId4" Type="http://schemas.openxmlformats.org/officeDocument/2006/relationships/hyperlink" Target="https://rv770.deviantart.com/"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A1326E-C3CB-EE40-83BE-558836F0C2CA}" type="slidenum">
              <a:rPr lang="en-US" smtClean="0"/>
              <a:t>2</a:t>
            </a:fld>
            <a:endParaRPr lang="en-US"/>
          </a:p>
        </p:txBody>
      </p:sp>
    </p:spTree>
    <p:extLst>
      <p:ext uri="{BB962C8B-B14F-4D97-AF65-F5344CB8AC3E}">
        <p14:creationId xmlns:p14="http://schemas.microsoft.com/office/powerpoint/2010/main" val="1941029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a:t>
            </a:r>
            <a:r>
              <a:rPr lang="en-US" dirty="0" err="1"/>
              <a:t>www.stocksy.com</a:t>
            </a:r>
            <a:r>
              <a:rPr lang="en-US" dirty="0"/>
              <a:t>/2458143/beautiful-happy-lesbian-wedding</a:t>
            </a:r>
          </a:p>
        </p:txBody>
      </p:sp>
      <p:sp>
        <p:nvSpPr>
          <p:cNvPr id="4" name="Slide Number Placeholder 3"/>
          <p:cNvSpPr>
            <a:spLocks noGrp="1"/>
          </p:cNvSpPr>
          <p:nvPr>
            <p:ph type="sldNum" sz="quarter" idx="10"/>
          </p:nvPr>
        </p:nvSpPr>
        <p:spPr/>
        <p:txBody>
          <a:bodyPr/>
          <a:lstStyle/>
          <a:p>
            <a:fld id="{09A1326E-C3CB-EE40-83BE-558836F0C2CA}" type="slidenum">
              <a:rPr lang="en-US" smtClean="0"/>
              <a:t>17</a:t>
            </a:fld>
            <a:endParaRPr lang="en-US"/>
          </a:p>
        </p:txBody>
      </p:sp>
    </p:spTree>
    <p:extLst>
      <p:ext uri="{BB962C8B-B14F-4D97-AF65-F5344CB8AC3E}">
        <p14:creationId xmlns:p14="http://schemas.microsoft.com/office/powerpoint/2010/main" val="1638036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credit: https://</a:t>
            </a:r>
            <a:r>
              <a:rPr lang="en-US" baseline="0" dirty="0" err="1"/>
              <a:t>www.businessinsider.com</a:t>
            </a:r>
            <a:r>
              <a:rPr lang="en-US" baseline="0" dirty="0"/>
              <a:t>/celebrities-who-are-bisexual-2017-9?r=US&amp;IR=T#kristen-stewart-famously-dated-her-twilight-co-star-robert-pattinson-for-years-and-is-now-in-a-relationship-with-model-stella-maxwell-1</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18</a:t>
            </a:fld>
            <a:endParaRPr lang="en-US"/>
          </a:p>
        </p:txBody>
      </p:sp>
    </p:spTree>
    <p:extLst>
      <p:ext uri="{BB962C8B-B14F-4D97-AF65-F5344CB8AC3E}">
        <p14:creationId xmlns:p14="http://schemas.microsoft.com/office/powerpoint/2010/main" val="1177011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credit: https://</a:t>
            </a:r>
            <a:r>
              <a:rPr lang="en-US" baseline="0" dirty="0" err="1"/>
              <a:t>www.imdb.com</a:t>
            </a:r>
            <a:r>
              <a:rPr lang="en-US" baseline="0" dirty="0"/>
              <a:t>/name/nm1209545/</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19</a:t>
            </a:fld>
            <a:endParaRPr lang="en-US"/>
          </a:p>
        </p:txBody>
      </p:sp>
    </p:spTree>
    <p:extLst>
      <p:ext uri="{BB962C8B-B14F-4D97-AF65-F5344CB8AC3E}">
        <p14:creationId xmlns:p14="http://schemas.microsoft.com/office/powerpoint/2010/main" val="369718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A1326E-C3CB-EE40-83BE-558836F0C2CA}" type="slidenum">
              <a:rPr lang="en-US" smtClean="0"/>
              <a:t>20</a:t>
            </a:fld>
            <a:endParaRPr lang="en-US"/>
          </a:p>
        </p:txBody>
      </p:sp>
    </p:spTree>
    <p:extLst>
      <p:ext uri="{BB962C8B-B14F-4D97-AF65-F5344CB8AC3E}">
        <p14:creationId xmlns:p14="http://schemas.microsoft.com/office/powerpoint/2010/main" val="61042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credit: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https://</a:t>
            </a:r>
            <a:r>
              <a:rPr lang="en-US" baseline="0" dirty="0" err="1"/>
              <a:t>www.cybersecurity-insiders.com</a:t>
            </a:r>
            <a:r>
              <a:rPr lang="en-US" baseline="0" dirty="0"/>
              <a:t>/why-do-you-need-a-hunt-team-the-answer-may-surprise-you/</a:t>
            </a:r>
          </a:p>
        </p:txBody>
      </p:sp>
      <p:sp>
        <p:nvSpPr>
          <p:cNvPr id="4" name="Slide Number Placeholder 3"/>
          <p:cNvSpPr>
            <a:spLocks noGrp="1"/>
          </p:cNvSpPr>
          <p:nvPr>
            <p:ph type="sldNum" sz="quarter" idx="10"/>
          </p:nvPr>
        </p:nvSpPr>
        <p:spPr/>
        <p:txBody>
          <a:bodyPr/>
          <a:lstStyle/>
          <a:p>
            <a:fld id="{09A1326E-C3CB-EE40-83BE-558836F0C2CA}" type="slidenum">
              <a:rPr lang="en-US" smtClean="0"/>
              <a:t>4</a:t>
            </a:fld>
            <a:endParaRPr lang="en-US"/>
          </a:p>
        </p:txBody>
      </p:sp>
    </p:spTree>
    <p:extLst>
      <p:ext uri="{BB962C8B-B14F-4D97-AF65-F5344CB8AC3E}">
        <p14:creationId xmlns:p14="http://schemas.microsoft.com/office/powerpoint/2010/main" val="1851123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credit: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Progress Bar 5K Wallpaper</a:t>
            </a:r>
            <a:r>
              <a:rPr lang="en-US" sz="1200" b="0" i="0" u="none" strike="noStrike" kern="1200" dirty="0">
                <a:solidFill>
                  <a:schemeClr val="tx1"/>
                </a:solidFill>
                <a:effectLst/>
                <a:latin typeface="+mn-lt"/>
                <a:ea typeface="+mn-ea"/>
                <a:cs typeface="+mn-cs"/>
              </a:rPr>
              <a:t>” courtesy of </a:t>
            </a:r>
            <a:r>
              <a:rPr lang="en-US" sz="1200" b="0" i="0" u="none" strike="noStrike" kern="1200" dirty="0">
                <a:solidFill>
                  <a:schemeClr val="tx1"/>
                </a:solidFill>
                <a:effectLst/>
                <a:latin typeface="+mn-lt"/>
                <a:ea typeface="+mn-ea"/>
                <a:cs typeface="+mn-cs"/>
                <a:hlinkClick r:id="rId4"/>
              </a:rPr>
              <a:t>RV770</a:t>
            </a:r>
            <a:r>
              <a:rPr lang="en-US" sz="1200" b="0" i="0" u="none" strike="noStrike" kern="1200" dirty="0">
                <a:solidFill>
                  <a:schemeClr val="tx1"/>
                </a:solidFill>
                <a:effectLst/>
                <a:latin typeface="+mn-lt"/>
                <a:ea typeface="+mn-ea"/>
                <a:cs typeface="+mn-cs"/>
              </a:rPr>
              <a:t> on Deviant Art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https://</a:t>
            </a:r>
            <a:r>
              <a:rPr lang="en-US" baseline="0" dirty="0" err="1"/>
              <a:t>dissolve.com</a:t>
            </a:r>
            <a:r>
              <a:rPr lang="en-US" baseline="0" dirty="0"/>
              <a:t>/video/Medical-staff-working-together-taking-care-patients-royalty-free-stock-video-footage/042-17A185-149</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https://</a:t>
            </a:r>
            <a:r>
              <a:rPr lang="en-US" baseline="0" dirty="0" err="1"/>
              <a:t>www.readersdigest.co.uk</a:t>
            </a:r>
            <a:r>
              <a:rPr lang="en-US" baseline="0" dirty="0"/>
              <a:t>/inspire/life/a-brief-history-of-pride-month</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https://</a:t>
            </a:r>
            <a:r>
              <a:rPr lang="en-US" baseline="0" dirty="0" err="1"/>
              <a:t>trainingground.guru</a:t>
            </a:r>
            <a:r>
              <a:rPr lang="en-US" baseline="0" dirty="0"/>
              <a:t>/articles/</a:t>
            </a:r>
            <a:r>
              <a:rPr lang="en-US" baseline="0" dirty="0" err="1"/>
              <a:t>england</a:t>
            </a:r>
            <a:r>
              <a:rPr lang="en-US" baseline="0" dirty="0"/>
              <a:t>-women-the-team-behind-the-team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https://</a:t>
            </a:r>
            <a:r>
              <a:rPr lang="en-US" baseline="0" dirty="0" err="1"/>
              <a:t>www.sthelens.london</a:t>
            </a:r>
            <a:r>
              <a:rPr lang="en-US" baseline="0" dirty="0"/>
              <a:t>/about/our-people/staff/</a:t>
            </a:r>
          </a:p>
        </p:txBody>
      </p:sp>
      <p:sp>
        <p:nvSpPr>
          <p:cNvPr id="4" name="Slide Number Placeholder 3"/>
          <p:cNvSpPr>
            <a:spLocks noGrp="1"/>
          </p:cNvSpPr>
          <p:nvPr>
            <p:ph type="sldNum" sz="quarter" idx="10"/>
          </p:nvPr>
        </p:nvSpPr>
        <p:spPr/>
        <p:txBody>
          <a:bodyPr/>
          <a:lstStyle/>
          <a:p>
            <a:fld id="{09A1326E-C3CB-EE40-83BE-558836F0C2CA}" type="slidenum">
              <a:rPr lang="en-US" smtClean="0"/>
              <a:t>5</a:t>
            </a:fld>
            <a:endParaRPr lang="en-US"/>
          </a:p>
        </p:txBody>
      </p:sp>
    </p:spTree>
    <p:extLst>
      <p:ext uri="{BB962C8B-B14F-4D97-AF65-F5344CB8AC3E}">
        <p14:creationId xmlns:p14="http://schemas.microsoft.com/office/powerpoint/2010/main" val="359870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credit: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Progress Bar 5K Wallpaper</a:t>
            </a:r>
            <a:r>
              <a:rPr lang="en-US" sz="1200" b="0" i="0" u="none" strike="noStrike" kern="1200" dirty="0">
                <a:solidFill>
                  <a:schemeClr val="tx1"/>
                </a:solidFill>
                <a:effectLst/>
                <a:latin typeface="+mn-lt"/>
                <a:ea typeface="+mn-ea"/>
                <a:cs typeface="+mn-cs"/>
              </a:rPr>
              <a:t>” courtesy of </a:t>
            </a:r>
            <a:r>
              <a:rPr lang="en-US" sz="1200" b="0" i="0" u="none" strike="noStrike" kern="1200" dirty="0">
                <a:solidFill>
                  <a:schemeClr val="tx1"/>
                </a:solidFill>
                <a:effectLst/>
                <a:latin typeface="+mn-lt"/>
                <a:ea typeface="+mn-ea"/>
                <a:cs typeface="+mn-cs"/>
                <a:hlinkClick r:id="rId4"/>
              </a:rPr>
              <a:t>RV770</a:t>
            </a:r>
            <a:r>
              <a:rPr lang="en-US" sz="1200" b="0" i="0" u="none" strike="noStrike" kern="1200" dirty="0">
                <a:solidFill>
                  <a:schemeClr val="tx1"/>
                </a:solidFill>
                <a:effectLst/>
                <a:latin typeface="+mn-lt"/>
                <a:ea typeface="+mn-ea"/>
                <a:cs typeface="+mn-cs"/>
              </a:rPr>
              <a:t> on Deviant Art</a:t>
            </a:r>
          </a:p>
        </p:txBody>
      </p:sp>
      <p:sp>
        <p:nvSpPr>
          <p:cNvPr id="4" name="Slide Number Placeholder 3"/>
          <p:cNvSpPr>
            <a:spLocks noGrp="1"/>
          </p:cNvSpPr>
          <p:nvPr>
            <p:ph type="sldNum" sz="quarter" idx="10"/>
          </p:nvPr>
        </p:nvSpPr>
        <p:spPr/>
        <p:txBody>
          <a:bodyPr/>
          <a:lstStyle/>
          <a:p>
            <a:fld id="{09A1326E-C3CB-EE40-83BE-558836F0C2CA}" type="slidenum">
              <a:rPr lang="en-US" smtClean="0"/>
              <a:t>6</a:t>
            </a:fld>
            <a:endParaRPr lang="en-US"/>
          </a:p>
        </p:txBody>
      </p:sp>
    </p:spTree>
    <p:extLst>
      <p:ext uri="{BB962C8B-B14F-4D97-AF65-F5344CB8AC3E}">
        <p14:creationId xmlns:p14="http://schemas.microsoft.com/office/powerpoint/2010/main" val="29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a:t>
            </a:r>
            <a:r>
              <a:rPr lang="en-US" baseline="0" dirty="0"/>
              <a:t> Picture links to lesson content to the real world and events happening outside of school</a:t>
            </a:r>
          </a:p>
          <a:p>
            <a:r>
              <a:rPr lang="en-US" baseline="0" dirty="0"/>
              <a:t>It acts as a point of interest to inspire conversations and engage students</a:t>
            </a:r>
          </a:p>
          <a:p>
            <a:endParaRPr lang="en-US" baseline="0" dirty="0"/>
          </a:p>
          <a:p>
            <a:r>
              <a:rPr lang="en-US" baseline="0" dirty="0"/>
              <a:t>Image credit: https://</a:t>
            </a:r>
            <a:r>
              <a:rPr lang="en-US" baseline="0" dirty="0" err="1"/>
              <a:t>www.wehoville.com</a:t>
            </a:r>
            <a:r>
              <a:rPr lang="en-US" baseline="0" dirty="0"/>
              <a:t>/2016/06/06/glorious-history-la-pride-parade-flare-ups/</a:t>
            </a:r>
          </a:p>
        </p:txBody>
      </p:sp>
      <p:sp>
        <p:nvSpPr>
          <p:cNvPr id="4" name="Slide Number Placeholder 3"/>
          <p:cNvSpPr>
            <a:spLocks noGrp="1"/>
          </p:cNvSpPr>
          <p:nvPr>
            <p:ph type="sldNum" sz="quarter" idx="10"/>
          </p:nvPr>
        </p:nvSpPr>
        <p:spPr/>
        <p:txBody>
          <a:bodyPr/>
          <a:lstStyle/>
          <a:p>
            <a:fld id="{09A1326E-C3CB-EE40-83BE-558836F0C2CA}" type="slidenum">
              <a:rPr lang="en-US" smtClean="0"/>
              <a:t>8</a:t>
            </a:fld>
            <a:endParaRPr lang="en-US"/>
          </a:p>
        </p:txBody>
      </p:sp>
    </p:spTree>
    <p:extLst>
      <p:ext uri="{BB962C8B-B14F-4D97-AF65-F5344CB8AC3E}">
        <p14:creationId xmlns:p14="http://schemas.microsoft.com/office/powerpoint/2010/main" val="405572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9</a:t>
            </a:fld>
            <a:endParaRPr lang="en-US"/>
          </a:p>
        </p:txBody>
      </p:sp>
    </p:spTree>
    <p:extLst>
      <p:ext uri="{BB962C8B-B14F-4D97-AF65-F5344CB8AC3E}">
        <p14:creationId xmlns:p14="http://schemas.microsoft.com/office/powerpoint/2010/main" val="154844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a line of cones at one end of the sports hall/playing field and another 10-15m away</a:t>
            </a:r>
          </a:p>
          <a:p>
            <a:r>
              <a:rPr lang="en-US" dirty="0"/>
              <a:t>Can</a:t>
            </a:r>
            <a:r>
              <a:rPr lang="en-US" baseline="0" dirty="0"/>
              <a:t> change group sizes based on number of student</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12</a:t>
            </a:fld>
            <a:endParaRPr lang="en-US"/>
          </a:p>
        </p:txBody>
      </p:sp>
    </p:spTree>
    <p:extLst>
      <p:ext uri="{BB962C8B-B14F-4D97-AF65-F5344CB8AC3E}">
        <p14:creationId xmlns:p14="http://schemas.microsoft.com/office/powerpoint/2010/main" val="459052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each group behind the line of cones at the end of your playing field/sports hall</a:t>
            </a:r>
          </a:p>
          <a:p>
            <a:r>
              <a:rPr lang="en-US" dirty="0"/>
              <a:t>To make the task easier,</a:t>
            </a:r>
            <a:r>
              <a:rPr lang="en-US" baseline="0" dirty="0"/>
              <a:t> each group can be given an extra </a:t>
            </a:r>
            <a:r>
              <a:rPr lang="en-US" baseline="0" dirty="0" err="1"/>
              <a:t>Polyspot</a:t>
            </a:r>
            <a:r>
              <a:rPr lang="en-US" baseline="0" dirty="0"/>
              <a:t> that can be passed up the line. This can be demonstrated to show students how they will do this. </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13</a:t>
            </a:fld>
            <a:endParaRPr lang="en-US"/>
          </a:p>
        </p:txBody>
      </p:sp>
    </p:spTree>
    <p:extLst>
      <p:ext uri="{BB962C8B-B14F-4D97-AF65-F5344CB8AC3E}">
        <p14:creationId xmlns:p14="http://schemas.microsoft.com/office/powerpoint/2010/main" val="164593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credit: https://</a:t>
            </a:r>
            <a:r>
              <a:rPr lang="en-US" baseline="0" dirty="0" err="1"/>
              <a:t>www.shethepeople.tv</a:t>
            </a:r>
            <a:r>
              <a:rPr lang="en-US" baseline="0" dirty="0"/>
              <a:t>/news/gay-couple-moves-kerala-hc-seeking-registration-of-same-sex-marriage</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16</a:t>
            </a:fld>
            <a:endParaRPr lang="en-US"/>
          </a:p>
        </p:txBody>
      </p:sp>
    </p:spTree>
    <p:extLst>
      <p:ext uri="{BB962C8B-B14F-4D97-AF65-F5344CB8AC3E}">
        <p14:creationId xmlns:p14="http://schemas.microsoft.com/office/powerpoint/2010/main" val="83931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4755353" y="176839"/>
            <a:ext cx="2668616"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STARTER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2850098" y="176839"/>
            <a:ext cx="6479146"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REVIEW AND REFLECT</a:t>
            </a:r>
          </a:p>
        </p:txBody>
      </p:sp>
    </p:spTree>
    <p:extLst>
      <p:ext uri="{BB962C8B-B14F-4D97-AF65-F5344CB8AC3E}">
        <p14:creationId xmlns:p14="http://schemas.microsoft.com/office/powerpoint/2010/main" val="36033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415471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3388918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982292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314611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668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4909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1804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495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72505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1850" y="4713890"/>
            <a:ext cx="10515600" cy="882869"/>
          </a:xfrm>
          <a:prstGeom prst="rect">
            <a:avLst/>
          </a:prstGeom>
        </p:spPr>
        <p:txBody>
          <a:bodyPr/>
          <a:lstStyle>
            <a:lvl1pPr marL="0" indent="0">
              <a:buNone/>
              <a:defRPr sz="24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Big Picture question</a:t>
            </a:r>
          </a:p>
          <a:p>
            <a:pPr lvl="0"/>
            <a:r>
              <a:rPr lang="en-US" dirty="0"/>
              <a:t>Need some sort of visual here to encourage thought</a:t>
            </a:r>
          </a:p>
        </p:txBody>
      </p:sp>
      <p:sp>
        <p:nvSpPr>
          <p:cNvPr id="7" name="Rectangle 6"/>
          <p:cNvSpPr/>
          <p:nvPr userDrawn="1"/>
        </p:nvSpPr>
        <p:spPr>
          <a:xfrm>
            <a:off x="4189033" y="176839"/>
            <a:ext cx="3801233" cy="923330"/>
          </a:xfrm>
          <a:prstGeom prst="rect">
            <a:avLst/>
          </a:prstGeom>
          <a:noFill/>
          <a:ln>
            <a:noFill/>
          </a:ln>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BIG</a:t>
            </a:r>
            <a:r>
              <a:rPr lang="en-US" sz="5400" b="1" i="0" cap="none" spc="0" baseline="0" dirty="0">
                <a:ln w="22225">
                  <a:solidFill>
                    <a:srgbClr val="37B44B"/>
                  </a:solidFill>
                  <a:prstDash val="solid"/>
                </a:ln>
                <a:solidFill>
                  <a:srgbClr val="00934F"/>
                </a:solidFill>
                <a:effectLst/>
                <a:latin typeface="Calibri" charset="0"/>
                <a:ea typeface="Calibri" charset="0"/>
                <a:cs typeface="Calibri" charset="0"/>
              </a:rPr>
              <a:t> PICTURE</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2517487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2142541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693601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811409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84250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702523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247562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892948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968810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371553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60439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653616" y="191476"/>
            <a:ext cx="6872074"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LEARNING</a:t>
            </a:r>
            <a:r>
              <a:rPr lang="en-US" sz="5400" b="1" i="0" cap="none" spc="0" baseline="0" dirty="0">
                <a:ln w="22225">
                  <a:solidFill>
                    <a:srgbClr val="37B44B"/>
                  </a:solidFill>
                  <a:prstDash val="solid"/>
                </a:ln>
                <a:solidFill>
                  <a:srgbClr val="00934F"/>
                </a:solidFill>
                <a:effectLst/>
                <a:latin typeface="Calibri" charset="0"/>
                <a:ea typeface="Calibri" charset="0"/>
                <a:cs typeface="Calibri" charset="0"/>
              </a:rPr>
              <a:t> INTENTIONS</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3779889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42508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234275" y="176839"/>
            <a:ext cx="3710760"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PAIR/SHARE</a:t>
            </a:r>
          </a:p>
        </p:txBody>
      </p:sp>
    </p:spTree>
    <p:extLst>
      <p:ext uri="{BB962C8B-B14F-4D97-AF65-F5344CB8AC3E}">
        <p14:creationId xmlns:p14="http://schemas.microsoft.com/office/powerpoint/2010/main" val="321054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653815" y="176839"/>
            <a:ext cx="2871685"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LITERACY</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306767" y="176839"/>
            <a:ext cx="3565784"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NUMERACY</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052978" y="176839"/>
            <a:ext cx="4073359"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RALLY COACH</a:t>
            </a:r>
          </a:p>
        </p:txBody>
      </p:sp>
    </p:spTree>
    <p:extLst>
      <p:ext uri="{BB962C8B-B14F-4D97-AF65-F5344CB8AC3E}">
        <p14:creationId xmlns:p14="http://schemas.microsoft.com/office/powerpoint/2010/main" val="306637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3736901" y="176839"/>
            <a:ext cx="4705520"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NEW MATERIAL</a:t>
            </a:r>
          </a:p>
        </p:txBody>
      </p:sp>
    </p:spTree>
    <p:extLst>
      <p:ext uri="{BB962C8B-B14F-4D97-AF65-F5344CB8AC3E}">
        <p14:creationId xmlns:p14="http://schemas.microsoft.com/office/powerpoint/2010/main" val="119331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1345899" y="176839"/>
            <a:ext cx="9487534"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DEEPEN YOUR UNDERSTANDING</a:t>
            </a:r>
          </a:p>
        </p:txBody>
      </p:sp>
    </p:spTree>
    <p:extLst>
      <p:ext uri="{BB962C8B-B14F-4D97-AF65-F5344CB8AC3E}">
        <p14:creationId xmlns:p14="http://schemas.microsoft.com/office/powerpoint/2010/main" val="275964479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2.xml"/><Relationship Id="rId13" Type="http://schemas.openxmlformats.org/officeDocument/2006/relationships/image" Target="../media/image2.tiff"/><Relationship Id="rId14" Type="http://schemas.openxmlformats.org/officeDocument/2006/relationships/image" Target="../media/image3.tiff"/><Relationship Id="rId15" Type="http://schemas.openxmlformats.org/officeDocument/2006/relationships/image" Target="../media/image4.tiff"/><Relationship Id="rId16" Type="http://schemas.openxmlformats.org/officeDocument/2006/relationships/image" Target="../media/image5.pn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99EC5">
            <a:alpha val="61961"/>
          </a:srgbClr>
        </a:solidFill>
        <a:effectLst/>
      </p:bgPr>
    </p:bg>
    <p:spTree>
      <p:nvGrpSpPr>
        <p:cNvPr id="1" name=""/>
        <p:cNvGrpSpPr/>
        <p:nvPr/>
      </p:nvGrpSpPr>
      <p:grpSpPr>
        <a:xfrm>
          <a:off x="0" y="0"/>
          <a:ext cx="0" cy="0"/>
          <a:chOff x="0" y="0"/>
          <a:chExt cx="0" cy="0"/>
        </a:xfrm>
      </p:grpSpPr>
      <p:sp>
        <p:nvSpPr>
          <p:cNvPr id="11" name="Rectangle 10"/>
          <p:cNvSpPr/>
          <p:nvPr userDrawn="1"/>
        </p:nvSpPr>
        <p:spPr>
          <a:xfrm>
            <a:off x="0" y="5770180"/>
            <a:ext cx="12192000" cy="1103586"/>
          </a:xfrm>
          <a:prstGeom prst="rect">
            <a:avLst/>
          </a:prstGeom>
          <a:solidFill>
            <a:srgbClr val="A2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838200" y="601608"/>
            <a:ext cx="10515600" cy="3860033"/>
          </a:xfrm>
          <a:prstGeom prst="rect">
            <a:avLst/>
          </a:prstGeom>
        </p:spPr>
        <p:txBody>
          <a:bodyPr vert="horz" lIns="91440" tIns="45720" rIns="91440" bIns="45720" rtlCol="0" anchor="ctr">
            <a:normAutofit/>
          </a:bodyPr>
          <a:lstStyle/>
          <a:p>
            <a:r>
              <a:rPr lang="en-US" dirty="0"/>
              <a:t>LESSON TITLE</a:t>
            </a:r>
            <a:br>
              <a:rPr lang="en-US" dirty="0"/>
            </a:br>
            <a:r>
              <a:rPr lang="en-US" dirty="0"/>
              <a:t>CURRICULUM LINKS</a:t>
            </a:r>
            <a:br>
              <a:rPr lang="en-US" dirty="0"/>
            </a:br>
            <a:r>
              <a:rPr lang="en-US" dirty="0"/>
              <a:t>KS LINKS</a:t>
            </a:r>
            <a:br>
              <a:rPr lang="en-US" dirty="0"/>
            </a:br>
            <a:r>
              <a:rPr lang="en-US" dirty="0"/>
              <a:t/>
            </a:r>
            <a:br>
              <a:rPr lang="en-US" dirty="0"/>
            </a:br>
            <a:r>
              <a:rPr lang="en-US" dirty="0"/>
              <a:t>(change font to </a:t>
            </a:r>
            <a:r>
              <a:rPr lang="en-US" dirty="0" err="1"/>
              <a:t>signika</a:t>
            </a:r>
            <a:r>
              <a:rPr lang="en-US" dirty="0"/>
              <a:t> google font, chunk info on info slides, use numbers)</a:t>
            </a:r>
            <a:r>
              <a:rPr lang="en-GB" b="0" i="0" u="none" strike="noStrike" dirty="0">
                <a:solidFill>
                  <a:srgbClr val="555555"/>
                </a:solidFill>
                <a:effectLst/>
                <a:latin typeface="oda"/>
              </a:rPr>
              <a:t> </a:t>
            </a:r>
            <a:endParaRPr lang="en-GB" dirty="0"/>
          </a:p>
        </p:txBody>
      </p:sp>
      <p:pic>
        <p:nvPicPr>
          <p:cNvPr id="4" name="Picture 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671484" y="42808"/>
            <a:ext cx="1520515" cy="1430391"/>
          </a:xfrm>
          <a:prstGeom prst="rect">
            <a:avLst/>
          </a:prstGeom>
        </p:spPr>
      </p:pic>
    </p:spTree>
    <p:extLst>
      <p:ext uri="{BB962C8B-B14F-4D97-AF65-F5344CB8AC3E}">
        <p14:creationId xmlns:p14="http://schemas.microsoft.com/office/powerpoint/2010/main" val="2548029537"/>
      </p:ext>
    </p:extLst>
  </p:cSld>
  <p:clrMap bg1="dk1" tx1="lt1" bg2="dk2" tx2="lt2" accent1="accent1" accent2="accent2" accent3="accent3" accent4="accent4" accent5="accent5" accent6="accent6" hlink="hlink" folHlink="folHlink"/>
  <p:sldLayoutIdLst>
    <p:sldLayoutId id="2147483665" r:id="rId1"/>
    <p:sldLayoutId id="2147483651" r:id="rId2"/>
    <p:sldLayoutId id="2147483650" r:id="rId3"/>
    <p:sldLayoutId id="2147483660" r:id="rId4"/>
    <p:sldLayoutId id="2147483668" r:id="rId5"/>
    <p:sldLayoutId id="2147483667" r:id="rId6"/>
    <p:sldLayoutId id="2147483661" r:id="rId7"/>
    <p:sldLayoutId id="2147483662" r:id="rId8"/>
    <p:sldLayoutId id="2147483663" r:id="rId9"/>
    <p:sldLayoutId id="2147483664" r:id="rId10"/>
    <p:sldLayoutId id="2147483652" r:id="rId11"/>
    <p:sldLayoutId id="2147483653" r:id="rId12"/>
    <p:sldLayoutId id="2147483649" r:id="rId13"/>
    <p:sldLayoutId id="2147483654" r:id="rId14"/>
    <p:sldLayoutId id="2147483655" r:id="rId15"/>
    <p:sldLayoutId id="2147483656" r:id="rId16"/>
    <p:sldLayoutId id="2147483657" r:id="rId17"/>
    <p:sldLayoutId id="2147483658" r:id="rId18"/>
    <p:sldLayoutId id="2147483659" r:id="rId19"/>
  </p:sldLayoutIdLst>
  <p:txStyles>
    <p:titleStyle>
      <a:lvl1pPr algn="ctr" defTabSz="914400" rtl="0" eaLnBrk="1" latinLnBrk="0" hangingPunct="1">
        <a:lnSpc>
          <a:spcPct val="90000"/>
        </a:lnSpc>
        <a:spcBef>
          <a:spcPct val="0"/>
        </a:spcBef>
        <a:buNone/>
        <a:defRPr lang="en-GB" sz="4400" b="0" i="0" u="none" strike="noStrike" kern="1200" baseline="0" smtClean="0">
          <a:solidFill>
            <a:schemeClr val="tx1"/>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6612786" y="1579919"/>
            <a:ext cx="2412433" cy="1109719"/>
          </a:xfrm>
          <a:prstGeom prst="rect">
            <a:avLst/>
          </a:prstGeom>
        </p:spPr>
      </p:pic>
      <p:pic>
        <p:nvPicPr>
          <p:cNvPr id="9" name="Picture 8"/>
          <p:cNvPicPr>
            <a:picLocks noChangeAspect="1"/>
          </p:cNvPicPr>
          <p:nvPr userDrawn="1"/>
        </p:nvPicPr>
        <p:blipFill>
          <a:blip r:embed="rId14"/>
          <a:stretch>
            <a:fillRect/>
          </a:stretch>
        </p:blipFill>
        <p:spPr>
          <a:xfrm>
            <a:off x="3327399" y="5932857"/>
            <a:ext cx="2410551" cy="925143"/>
          </a:xfrm>
          <a:prstGeom prst="rect">
            <a:avLst/>
          </a:prstGeom>
        </p:spPr>
      </p:pic>
      <p:pic>
        <p:nvPicPr>
          <p:cNvPr id="10" name="Picture 9"/>
          <p:cNvPicPr>
            <a:picLocks noChangeAspect="1"/>
          </p:cNvPicPr>
          <p:nvPr userDrawn="1"/>
        </p:nvPicPr>
        <p:blipFill>
          <a:blip r:embed="rId15"/>
          <a:stretch>
            <a:fillRect/>
          </a:stretch>
        </p:blipFill>
        <p:spPr>
          <a:xfrm>
            <a:off x="6100492" y="5933409"/>
            <a:ext cx="2797727" cy="924591"/>
          </a:xfrm>
          <a:prstGeom prst="rect">
            <a:avLst/>
          </a:prstGeom>
        </p:spPr>
      </p:pic>
      <p:sp>
        <p:nvSpPr>
          <p:cNvPr id="11" name="TextBox 10"/>
          <p:cNvSpPr txBox="1"/>
          <p:nvPr userDrawn="1"/>
        </p:nvSpPr>
        <p:spPr>
          <a:xfrm>
            <a:off x="2966046" y="5547573"/>
            <a:ext cx="6141233" cy="369332"/>
          </a:xfrm>
          <a:prstGeom prst="rect">
            <a:avLst/>
          </a:prstGeom>
          <a:noFill/>
        </p:spPr>
        <p:txBody>
          <a:bodyPr wrap="none" rtlCol="0">
            <a:spAutoFit/>
          </a:bodyPr>
          <a:lstStyle/>
          <a:p>
            <a:pPr algn="ctr"/>
            <a:r>
              <a:rPr lang="en-US" dirty="0">
                <a:solidFill>
                  <a:srgbClr val="3F2355"/>
                </a:solidFill>
              </a:rPr>
              <a:t>Original</a:t>
            </a:r>
            <a:r>
              <a:rPr lang="en-US" baseline="0" dirty="0">
                <a:solidFill>
                  <a:srgbClr val="3F2355"/>
                </a:solidFill>
              </a:rPr>
              <a:t> ‘The Classroom’ concept developed by Schools OUT UK</a:t>
            </a:r>
            <a:endParaRPr lang="en-US" dirty="0">
              <a:solidFill>
                <a:srgbClr val="3F2355"/>
              </a:solidFill>
            </a:endParaRPr>
          </a:p>
        </p:txBody>
      </p:sp>
      <p:sp>
        <p:nvSpPr>
          <p:cNvPr id="12" name="TextBox 11"/>
          <p:cNvSpPr txBox="1"/>
          <p:nvPr userDrawn="1"/>
        </p:nvSpPr>
        <p:spPr>
          <a:xfrm>
            <a:off x="6612787" y="676749"/>
            <a:ext cx="2412432" cy="830997"/>
          </a:xfrm>
          <a:prstGeom prst="rect">
            <a:avLst/>
          </a:prstGeom>
          <a:noFill/>
        </p:spPr>
        <p:txBody>
          <a:bodyPr wrap="square" rtlCol="0">
            <a:spAutoFit/>
          </a:bodyPr>
          <a:lstStyle/>
          <a:p>
            <a:pPr algn="ctr"/>
            <a:r>
              <a:rPr lang="en-US" sz="2400" dirty="0">
                <a:solidFill>
                  <a:srgbClr val="3F2355"/>
                </a:solidFill>
              </a:rPr>
              <a:t>Helping</a:t>
            </a:r>
            <a:r>
              <a:rPr lang="en-US" sz="2400" baseline="0" dirty="0">
                <a:solidFill>
                  <a:srgbClr val="3F2355"/>
                </a:solidFill>
              </a:rPr>
              <a:t> you to deliver an LGBT+</a:t>
            </a:r>
            <a:endParaRPr lang="en-US" sz="2400" dirty="0">
              <a:solidFill>
                <a:srgbClr val="3F2355"/>
              </a:solidFill>
            </a:endParaRPr>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66855" y="25400"/>
            <a:ext cx="3518625" cy="3261830"/>
          </a:xfrm>
          <a:prstGeom prst="rect">
            <a:avLst/>
          </a:prstGeom>
        </p:spPr>
      </p:pic>
      <p:sp>
        <p:nvSpPr>
          <p:cNvPr id="4" name="Rectangle 3"/>
          <p:cNvSpPr/>
          <p:nvPr userDrawn="1"/>
        </p:nvSpPr>
        <p:spPr>
          <a:xfrm>
            <a:off x="0" y="3467875"/>
            <a:ext cx="12192000" cy="1764525"/>
          </a:xfrm>
          <a:prstGeom prst="rect">
            <a:avLst/>
          </a:prstGeom>
          <a:solidFill>
            <a:srgbClr val="0F914E"/>
          </a:solidFill>
          <a:ln>
            <a:solidFill>
              <a:srgbClr val="0F9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2281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tiff"/><Relationship Id="rId8" Type="http://schemas.openxmlformats.org/officeDocument/2006/relationships/image" Target="../media/image11.tif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200" y="3530600"/>
            <a:ext cx="7325275" cy="1661993"/>
          </a:xfrm>
          <a:prstGeom prst="rect">
            <a:avLst/>
          </a:prstGeom>
          <a:noFill/>
        </p:spPr>
        <p:txBody>
          <a:bodyPr wrap="none" rtlCol="0">
            <a:spAutoFit/>
          </a:bodyPr>
          <a:lstStyle/>
          <a:p>
            <a:r>
              <a:rPr lang="en-US" sz="2400" dirty="0">
                <a:solidFill>
                  <a:schemeClr val="bg1"/>
                </a:solidFill>
                <a:latin typeface="Signika" charset="0"/>
                <a:ea typeface="Signika" charset="0"/>
                <a:cs typeface="Signika" charset="0"/>
              </a:rPr>
              <a:t>Subject: PE					Key Stage: 1</a:t>
            </a:r>
          </a:p>
          <a:p>
            <a:endParaRPr lang="en-US" sz="2400" dirty="0">
              <a:solidFill>
                <a:schemeClr val="bg1"/>
              </a:solidFill>
              <a:latin typeface="Signika" charset="0"/>
              <a:ea typeface="Signika" charset="0"/>
              <a:cs typeface="Signika" charset="0"/>
            </a:endParaRPr>
          </a:p>
          <a:p>
            <a:r>
              <a:rPr lang="en-US" sz="5400" dirty="0">
                <a:solidFill>
                  <a:schemeClr val="bg1"/>
                </a:solidFill>
                <a:latin typeface="Signika" charset="0"/>
                <a:ea typeface="Signika" charset="0"/>
                <a:cs typeface="Signika" charset="0"/>
              </a:rPr>
              <a:t>WORKING AS A TEAM</a:t>
            </a:r>
          </a:p>
        </p:txBody>
      </p:sp>
    </p:spTree>
    <p:extLst>
      <p:ext uri="{BB962C8B-B14F-4D97-AF65-F5344CB8AC3E}">
        <p14:creationId xmlns:p14="http://schemas.microsoft.com/office/powerpoint/2010/main" val="694990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800" y="1371600"/>
            <a:ext cx="11303000" cy="5262979"/>
          </a:xfrm>
          <a:prstGeom prst="rect">
            <a:avLst/>
          </a:prstGeom>
          <a:noFill/>
        </p:spPr>
        <p:txBody>
          <a:bodyPr wrap="square" rtlCol="0">
            <a:spAutoFit/>
          </a:bodyPr>
          <a:lstStyle/>
          <a:p>
            <a:pPr algn="ctr"/>
            <a:r>
              <a:rPr lang="en-US" sz="4800" dirty="0">
                <a:solidFill>
                  <a:srgbClr val="3F2355"/>
                </a:solidFill>
                <a:latin typeface="Calibri" charset="0"/>
                <a:ea typeface="Calibri" charset="0"/>
                <a:cs typeface="Calibri" charset="0"/>
              </a:rPr>
              <a:t>Fantastic!</a:t>
            </a:r>
          </a:p>
          <a:p>
            <a:pPr algn="ctr"/>
            <a:endParaRPr lang="en-US" sz="4800" dirty="0">
              <a:solidFill>
                <a:srgbClr val="3F2355"/>
              </a:solidFill>
              <a:latin typeface="Calibri" charset="0"/>
              <a:ea typeface="Calibri" charset="0"/>
              <a:cs typeface="Calibri" charset="0"/>
            </a:endParaRPr>
          </a:p>
          <a:p>
            <a:pPr algn="ctr"/>
            <a:r>
              <a:rPr lang="en-US" sz="4800" dirty="0">
                <a:solidFill>
                  <a:srgbClr val="3F2355"/>
                </a:solidFill>
                <a:latin typeface="Calibri" charset="0"/>
                <a:ea typeface="Calibri" charset="0"/>
                <a:cs typeface="Calibri" charset="0"/>
              </a:rPr>
              <a:t>Now I’m going to challenge you even </a:t>
            </a:r>
            <a:r>
              <a:rPr lang="en-US" sz="4800" dirty="0" smtClean="0">
                <a:solidFill>
                  <a:srgbClr val="3F2355"/>
                </a:solidFill>
                <a:latin typeface="Calibri" charset="0"/>
                <a:ea typeface="Calibri" charset="0"/>
                <a:cs typeface="Calibri" charset="0"/>
              </a:rPr>
              <a:t>more.</a:t>
            </a:r>
            <a:endParaRPr lang="en-US" sz="4800" dirty="0">
              <a:solidFill>
                <a:srgbClr val="3F2355"/>
              </a:solidFill>
              <a:latin typeface="Calibri" charset="0"/>
              <a:ea typeface="Calibri" charset="0"/>
              <a:cs typeface="Calibri" charset="0"/>
            </a:endParaRPr>
          </a:p>
          <a:p>
            <a:pPr algn="ctr"/>
            <a:endParaRPr lang="en-US" sz="4800" dirty="0">
              <a:solidFill>
                <a:srgbClr val="3F2355"/>
              </a:solidFill>
              <a:latin typeface="Calibri" charset="0"/>
              <a:ea typeface="Calibri" charset="0"/>
              <a:cs typeface="Calibri" charset="0"/>
            </a:endParaRPr>
          </a:p>
          <a:p>
            <a:pPr algn="ctr"/>
            <a:r>
              <a:rPr lang="en-US" sz="4800" dirty="0">
                <a:solidFill>
                  <a:srgbClr val="3F2355"/>
                </a:solidFill>
                <a:latin typeface="Calibri" charset="0"/>
                <a:ea typeface="Calibri" charset="0"/>
                <a:cs typeface="Calibri" charset="0"/>
              </a:rPr>
              <a:t>Instead of a number I am going to shout a </a:t>
            </a:r>
            <a:r>
              <a:rPr lang="en-US" sz="4800" dirty="0" err="1">
                <a:solidFill>
                  <a:srgbClr val="3F2355"/>
                </a:solidFill>
                <a:latin typeface="Calibri" charset="0"/>
                <a:ea typeface="Calibri" charset="0"/>
                <a:cs typeface="Calibri" charset="0"/>
              </a:rPr>
              <a:t>maths</a:t>
            </a:r>
            <a:r>
              <a:rPr lang="en-US" sz="4800" dirty="0">
                <a:solidFill>
                  <a:srgbClr val="3F2355"/>
                </a:solidFill>
                <a:latin typeface="Calibri" charset="0"/>
                <a:ea typeface="Calibri" charset="0"/>
                <a:cs typeface="Calibri" charset="0"/>
              </a:rPr>
              <a:t> question. Your group size should match the answer!</a:t>
            </a:r>
          </a:p>
        </p:txBody>
      </p:sp>
    </p:spTree>
    <p:extLst>
      <p:ext uri="{BB962C8B-B14F-4D97-AF65-F5344CB8AC3E}">
        <p14:creationId xmlns:p14="http://schemas.microsoft.com/office/powerpoint/2010/main" val="1560231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17990" y="2489200"/>
            <a:ext cx="3968812" cy="2489200"/>
          </a:xfrm>
          <a:prstGeom prst="roundRect">
            <a:avLst/>
          </a:prstGeom>
          <a:no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3F2355"/>
                </a:solidFill>
              </a:rPr>
              <a:t>How do people act in a good team</a:t>
            </a:r>
            <a:endParaRPr lang="en-US" sz="3600" dirty="0">
              <a:solidFill>
                <a:srgbClr val="3F2355"/>
              </a:solidFill>
            </a:endParaRPr>
          </a:p>
        </p:txBody>
      </p:sp>
      <p:sp>
        <p:nvSpPr>
          <p:cNvPr id="4" name="TextBox 3"/>
          <p:cNvSpPr txBox="1"/>
          <p:nvPr/>
        </p:nvSpPr>
        <p:spPr>
          <a:xfrm>
            <a:off x="6537296" y="1051341"/>
            <a:ext cx="3143188" cy="954107"/>
          </a:xfrm>
          <a:prstGeom prst="rect">
            <a:avLst/>
          </a:prstGeom>
          <a:noFill/>
        </p:spPr>
        <p:txBody>
          <a:bodyPr wrap="square" rtlCol="0">
            <a:spAutoFit/>
          </a:bodyPr>
          <a:lstStyle/>
          <a:p>
            <a:pPr algn="ctr"/>
            <a:r>
              <a:rPr lang="en-US" sz="2800" dirty="0">
                <a:solidFill>
                  <a:srgbClr val="3F2355"/>
                </a:solidFill>
              </a:rPr>
              <a:t>They help others when they need it</a:t>
            </a:r>
          </a:p>
        </p:txBody>
      </p:sp>
      <p:sp>
        <p:nvSpPr>
          <p:cNvPr id="5" name="TextBox 4"/>
          <p:cNvSpPr txBox="1"/>
          <p:nvPr/>
        </p:nvSpPr>
        <p:spPr>
          <a:xfrm>
            <a:off x="3838436" y="1058039"/>
            <a:ext cx="2590832" cy="954107"/>
          </a:xfrm>
          <a:prstGeom prst="rect">
            <a:avLst/>
          </a:prstGeom>
          <a:noFill/>
        </p:spPr>
        <p:txBody>
          <a:bodyPr wrap="square" rtlCol="0">
            <a:spAutoFit/>
          </a:bodyPr>
          <a:lstStyle/>
          <a:p>
            <a:pPr algn="ctr"/>
            <a:r>
              <a:rPr lang="en-US" sz="2800" dirty="0">
                <a:solidFill>
                  <a:srgbClr val="3F2355"/>
                </a:solidFill>
              </a:rPr>
              <a:t>They are good listeners</a:t>
            </a:r>
          </a:p>
        </p:txBody>
      </p:sp>
      <p:sp>
        <p:nvSpPr>
          <p:cNvPr id="6" name="TextBox 5"/>
          <p:cNvSpPr txBox="1"/>
          <p:nvPr/>
        </p:nvSpPr>
        <p:spPr>
          <a:xfrm>
            <a:off x="5660996" y="5595609"/>
            <a:ext cx="2082800" cy="954107"/>
          </a:xfrm>
          <a:prstGeom prst="rect">
            <a:avLst/>
          </a:prstGeom>
          <a:noFill/>
        </p:spPr>
        <p:txBody>
          <a:bodyPr wrap="square" rtlCol="0">
            <a:spAutoFit/>
          </a:bodyPr>
          <a:lstStyle/>
          <a:p>
            <a:pPr algn="ctr"/>
            <a:r>
              <a:rPr lang="en-US" sz="2800" dirty="0">
                <a:solidFill>
                  <a:srgbClr val="3F2355"/>
                </a:solidFill>
              </a:rPr>
              <a:t>They are trustworthy</a:t>
            </a:r>
          </a:p>
        </p:txBody>
      </p:sp>
      <p:sp>
        <p:nvSpPr>
          <p:cNvPr id="7" name="TextBox 6"/>
          <p:cNvSpPr txBox="1"/>
          <p:nvPr/>
        </p:nvSpPr>
        <p:spPr>
          <a:xfrm>
            <a:off x="9721789" y="1796702"/>
            <a:ext cx="2470211" cy="1384995"/>
          </a:xfrm>
          <a:prstGeom prst="rect">
            <a:avLst/>
          </a:prstGeom>
          <a:noFill/>
        </p:spPr>
        <p:txBody>
          <a:bodyPr wrap="square" rtlCol="0">
            <a:spAutoFit/>
          </a:bodyPr>
          <a:lstStyle/>
          <a:p>
            <a:pPr algn="ctr"/>
            <a:r>
              <a:rPr lang="en-US" sz="2800" dirty="0">
                <a:solidFill>
                  <a:srgbClr val="3F2355"/>
                </a:solidFill>
              </a:rPr>
              <a:t>They share their ideas with </a:t>
            </a:r>
            <a:r>
              <a:rPr lang="en-US" sz="2800" dirty="0" smtClean="0">
                <a:solidFill>
                  <a:srgbClr val="3F2355"/>
                </a:solidFill>
              </a:rPr>
              <a:t>the team</a:t>
            </a:r>
            <a:endParaRPr lang="en-US" sz="2800" dirty="0">
              <a:solidFill>
                <a:srgbClr val="3F2355"/>
              </a:solidFill>
            </a:endParaRPr>
          </a:p>
        </p:txBody>
      </p:sp>
      <p:sp>
        <p:nvSpPr>
          <p:cNvPr id="8" name="TextBox 7"/>
          <p:cNvSpPr txBox="1"/>
          <p:nvPr/>
        </p:nvSpPr>
        <p:spPr>
          <a:xfrm>
            <a:off x="9442389" y="4302947"/>
            <a:ext cx="2470211" cy="2246769"/>
          </a:xfrm>
          <a:prstGeom prst="rect">
            <a:avLst/>
          </a:prstGeom>
          <a:noFill/>
        </p:spPr>
        <p:txBody>
          <a:bodyPr wrap="square" rtlCol="0">
            <a:spAutoFit/>
          </a:bodyPr>
          <a:lstStyle/>
          <a:p>
            <a:pPr algn="ctr"/>
            <a:r>
              <a:rPr lang="en-US" sz="2800" dirty="0">
                <a:solidFill>
                  <a:srgbClr val="3F2355"/>
                </a:solidFill>
              </a:rPr>
              <a:t>They don</a:t>
            </a:r>
            <a:r>
              <a:rPr lang="uk-UA" sz="2800" dirty="0">
                <a:solidFill>
                  <a:srgbClr val="3F2355"/>
                </a:solidFill>
              </a:rPr>
              <a:t>’</a:t>
            </a:r>
            <a:r>
              <a:rPr lang="en-US" sz="2800" dirty="0">
                <a:solidFill>
                  <a:srgbClr val="3F2355"/>
                </a:solidFill>
              </a:rPr>
              <a:t>t get stressed or complain when there are challenges</a:t>
            </a:r>
          </a:p>
        </p:txBody>
      </p:sp>
      <p:cxnSp>
        <p:nvCxnSpPr>
          <p:cNvPr id="9" name="Straight Arrow Connector 8"/>
          <p:cNvCxnSpPr>
            <a:endCxn id="4" idx="2"/>
          </p:cNvCxnSpPr>
          <p:nvPr/>
        </p:nvCxnSpPr>
        <p:spPr>
          <a:xfrm flipV="1">
            <a:off x="7737384" y="2005448"/>
            <a:ext cx="371506" cy="483751"/>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384800" y="2101502"/>
            <a:ext cx="223793" cy="394396"/>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461095" y="4978400"/>
            <a:ext cx="241301" cy="617209"/>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661401" y="2253902"/>
            <a:ext cx="1034988" cy="420610"/>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683597" y="4476521"/>
            <a:ext cx="1038192" cy="575185"/>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84200" y="1796702"/>
            <a:ext cx="2819399" cy="4362281"/>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You just worked in teams.</a:t>
            </a:r>
          </a:p>
          <a:p>
            <a:pPr algn="ctr"/>
            <a:endParaRPr lang="en-US" sz="3600" dirty="0">
              <a:solidFill>
                <a:srgbClr val="3F2355"/>
              </a:solidFill>
            </a:endParaRPr>
          </a:p>
          <a:p>
            <a:pPr algn="ctr"/>
            <a:r>
              <a:rPr lang="en-US" sz="3600" dirty="0">
                <a:solidFill>
                  <a:srgbClr val="3F2355"/>
                </a:solidFill>
              </a:rPr>
              <a:t>Which skills did you use?</a:t>
            </a:r>
          </a:p>
        </p:txBody>
      </p:sp>
    </p:spTree>
    <p:extLst>
      <p:ext uri="{BB962C8B-B14F-4D97-AF65-F5344CB8AC3E}">
        <p14:creationId xmlns:p14="http://schemas.microsoft.com/office/powerpoint/2010/main" val="2028616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1371600"/>
            <a:ext cx="11303000" cy="3046988"/>
          </a:xfrm>
          <a:prstGeom prst="rect">
            <a:avLst/>
          </a:prstGeom>
          <a:noFill/>
        </p:spPr>
        <p:txBody>
          <a:bodyPr wrap="square" rtlCol="0">
            <a:spAutoFit/>
          </a:bodyPr>
          <a:lstStyle/>
          <a:p>
            <a:pPr algn="ctr"/>
            <a:r>
              <a:rPr lang="en-US" sz="4800" dirty="0">
                <a:solidFill>
                  <a:srgbClr val="3F2355"/>
                </a:solidFill>
                <a:latin typeface="Calibri" charset="0"/>
                <a:ea typeface="Calibri" charset="0"/>
                <a:cs typeface="Calibri" charset="0"/>
              </a:rPr>
              <a:t>We are going to </a:t>
            </a:r>
            <a:r>
              <a:rPr lang="en-US" sz="4800" dirty="0" err="1" smtClean="0">
                <a:solidFill>
                  <a:srgbClr val="3F2355"/>
                </a:solidFill>
                <a:latin typeface="Calibri" charset="0"/>
                <a:ea typeface="Calibri" charset="0"/>
                <a:cs typeface="Calibri" charset="0"/>
              </a:rPr>
              <a:t>practise</a:t>
            </a:r>
            <a:r>
              <a:rPr lang="en-US" sz="4800" dirty="0" smtClean="0">
                <a:solidFill>
                  <a:srgbClr val="3F2355"/>
                </a:solidFill>
                <a:latin typeface="Calibri" charset="0"/>
                <a:ea typeface="Calibri" charset="0"/>
                <a:cs typeface="Calibri" charset="0"/>
              </a:rPr>
              <a:t> </a:t>
            </a:r>
            <a:r>
              <a:rPr lang="en-US" sz="4800" dirty="0">
                <a:solidFill>
                  <a:srgbClr val="3F2355"/>
                </a:solidFill>
                <a:latin typeface="Calibri" charset="0"/>
                <a:ea typeface="Calibri" charset="0"/>
                <a:cs typeface="Calibri" charset="0"/>
              </a:rPr>
              <a:t>our teamwork skills</a:t>
            </a:r>
          </a:p>
          <a:p>
            <a:pPr algn="ctr"/>
            <a:endParaRPr lang="en-US" sz="4800" dirty="0">
              <a:solidFill>
                <a:srgbClr val="3F2355"/>
              </a:solidFill>
              <a:latin typeface="Calibri" charset="0"/>
              <a:ea typeface="Calibri" charset="0"/>
              <a:cs typeface="Calibri" charset="0"/>
            </a:endParaRPr>
          </a:p>
          <a:p>
            <a:pPr marL="914400" indent="-914400" algn="ctr">
              <a:buFont typeface="+mj-lt"/>
              <a:buAutoNum type="arabicPeriod"/>
            </a:pPr>
            <a:r>
              <a:rPr lang="en-US" sz="4800" dirty="0">
                <a:solidFill>
                  <a:srgbClr val="3F2355"/>
                </a:solidFill>
                <a:latin typeface="Calibri" charset="0"/>
                <a:ea typeface="Calibri" charset="0"/>
                <a:cs typeface="Calibri" charset="0"/>
              </a:rPr>
              <a:t> Everyone must collect a </a:t>
            </a:r>
            <a:r>
              <a:rPr lang="en-US" sz="4800" dirty="0" err="1">
                <a:solidFill>
                  <a:srgbClr val="3F2355"/>
                </a:solidFill>
                <a:latin typeface="Calibri" charset="0"/>
                <a:ea typeface="Calibri" charset="0"/>
                <a:cs typeface="Calibri" charset="0"/>
              </a:rPr>
              <a:t>Polyspot</a:t>
            </a:r>
            <a:endParaRPr lang="en-US" sz="4800" dirty="0">
              <a:solidFill>
                <a:srgbClr val="3F2355"/>
              </a:solidFill>
              <a:latin typeface="Calibri" charset="0"/>
              <a:ea typeface="Calibri" charset="0"/>
              <a:cs typeface="Calibri" charset="0"/>
            </a:endParaRPr>
          </a:p>
          <a:p>
            <a:pPr marL="914400" indent="-914400" algn="ctr">
              <a:buFont typeface="+mj-lt"/>
              <a:buAutoNum type="arabicPeriod"/>
            </a:pPr>
            <a:r>
              <a:rPr lang="en-US" sz="4800" dirty="0">
                <a:solidFill>
                  <a:srgbClr val="3F2355"/>
                </a:solidFill>
                <a:latin typeface="Calibri" charset="0"/>
                <a:ea typeface="Calibri" charset="0"/>
                <a:cs typeface="Calibri" charset="0"/>
              </a:rPr>
              <a:t>Get into groups of 5</a:t>
            </a:r>
          </a:p>
        </p:txBody>
      </p:sp>
    </p:spTree>
    <p:extLst>
      <p:ext uri="{BB962C8B-B14F-4D97-AF65-F5344CB8AC3E}">
        <p14:creationId xmlns:p14="http://schemas.microsoft.com/office/powerpoint/2010/main" val="150826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1371600"/>
            <a:ext cx="11303000" cy="4524315"/>
          </a:xfrm>
          <a:prstGeom prst="rect">
            <a:avLst/>
          </a:prstGeom>
          <a:noFill/>
        </p:spPr>
        <p:txBody>
          <a:bodyPr wrap="square" rtlCol="0">
            <a:spAutoFit/>
          </a:bodyPr>
          <a:lstStyle/>
          <a:p>
            <a:pPr algn="ctr"/>
            <a:r>
              <a:rPr lang="en-US" sz="4800" dirty="0">
                <a:solidFill>
                  <a:srgbClr val="3F2355"/>
                </a:solidFill>
                <a:latin typeface="Calibri" charset="0"/>
                <a:ea typeface="Calibri" charset="0"/>
                <a:cs typeface="Calibri" charset="0"/>
              </a:rPr>
              <a:t>The floor is </a:t>
            </a:r>
            <a:r>
              <a:rPr lang="en-US" sz="4800" dirty="0" smtClean="0">
                <a:solidFill>
                  <a:srgbClr val="3F2355"/>
                </a:solidFill>
                <a:latin typeface="Calibri" charset="0"/>
                <a:ea typeface="Calibri" charset="0"/>
                <a:cs typeface="Calibri" charset="0"/>
              </a:rPr>
              <a:t>lava. </a:t>
            </a:r>
            <a:r>
              <a:rPr lang="en-US" sz="4800" dirty="0">
                <a:solidFill>
                  <a:srgbClr val="3F2355"/>
                </a:solidFill>
                <a:latin typeface="Calibri" charset="0"/>
                <a:ea typeface="Calibri" charset="0"/>
                <a:cs typeface="Calibri" charset="0"/>
              </a:rPr>
              <a:t>Oh no!</a:t>
            </a:r>
          </a:p>
          <a:p>
            <a:pPr algn="ctr"/>
            <a:endParaRPr lang="en-US" sz="4800" dirty="0">
              <a:solidFill>
                <a:srgbClr val="3F2355"/>
              </a:solidFill>
              <a:latin typeface="Calibri" charset="0"/>
              <a:ea typeface="Calibri" charset="0"/>
              <a:cs typeface="Calibri" charset="0"/>
            </a:endParaRPr>
          </a:p>
          <a:p>
            <a:pPr algn="ctr"/>
            <a:r>
              <a:rPr lang="en-US" sz="4800" dirty="0">
                <a:solidFill>
                  <a:srgbClr val="3F2355"/>
                </a:solidFill>
                <a:latin typeface="Calibri" charset="0"/>
                <a:ea typeface="Calibri" charset="0"/>
                <a:cs typeface="Calibri" charset="0"/>
              </a:rPr>
              <a:t>The only thing safe to stand on is your </a:t>
            </a:r>
            <a:r>
              <a:rPr lang="en-US" sz="4800" dirty="0" err="1">
                <a:solidFill>
                  <a:srgbClr val="3F2355"/>
                </a:solidFill>
                <a:latin typeface="Calibri" charset="0"/>
                <a:ea typeface="Calibri" charset="0"/>
                <a:cs typeface="Calibri" charset="0"/>
              </a:rPr>
              <a:t>Polyspot</a:t>
            </a:r>
            <a:r>
              <a:rPr lang="en-US" sz="4800" dirty="0">
                <a:solidFill>
                  <a:srgbClr val="3F2355"/>
                </a:solidFill>
                <a:latin typeface="Calibri" charset="0"/>
                <a:ea typeface="Calibri" charset="0"/>
                <a:cs typeface="Calibri" charset="0"/>
              </a:rPr>
              <a:t>.</a:t>
            </a:r>
          </a:p>
          <a:p>
            <a:pPr algn="ctr"/>
            <a:r>
              <a:rPr lang="en-US" sz="4800" dirty="0">
                <a:solidFill>
                  <a:srgbClr val="3F2355"/>
                </a:solidFill>
                <a:latin typeface="Calibri" charset="0"/>
                <a:ea typeface="Calibri" charset="0"/>
                <a:cs typeface="Calibri" charset="0"/>
              </a:rPr>
              <a:t>Your entire team and all your </a:t>
            </a:r>
            <a:r>
              <a:rPr lang="en-US" sz="4800" dirty="0" err="1">
                <a:solidFill>
                  <a:srgbClr val="3F2355"/>
                </a:solidFill>
                <a:latin typeface="Calibri" charset="0"/>
                <a:ea typeface="Calibri" charset="0"/>
                <a:cs typeface="Calibri" charset="0"/>
              </a:rPr>
              <a:t>Polyspots</a:t>
            </a:r>
            <a:r>
              <a:rPr lang="en-US" sz="4800" dirty="0">
                <a:solidFill>
                  <a:srgbClr val="3F2355"/>
                </a:solidFill>
                <a:latin typeface="Calibri" charset="0"/>
                <a:ea typeface="Calibri" charset="0"/>
                <a:cs typeface="Calibri" charset="0"/>
              </a:rPr>
              <a:t> must get to the cones on the other side.</a:t>
            </a:r>
          </a:p>
        </p:txBody>
      </p:sp>
    </p:spTree>
    <p:extLst>
      <p:ext uri="{BB962C8B-B14F-4D97-AF65-F5344CB8AC3E}">
        <p14:creationId xmlns:p14="http://schemas.microsoft.com/office/powerpoint/2010/main" val="1542359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17990" y="2489200"/>
            <a:ext cx="3968812" cy="2489200"/>
          </a:xfrm>
          <a:prstGeom prst="roundRect">
            <a:avLst/>
          </a:prstGeom>
          <a:no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3F2355"/>
                </a:solidFill>
              </a:rPr>
              <a:t>How do people act in a good team</a:t>
            </a:r>
            <a:endParaRPr lang="en-US" sz="3600" dirty="0">
              <a:solidFill>
                <a:srgbClr val="3F2355"/>
              </a:solidFill>
            </a:endParaRPr>
          </a:p>
        </p:txBody>
      </p:sp>
      <p:sp>
        <p:nvSpPr>
          <p:cNvPr id="4" name="TextBox 3"/>
          <p:cNvSpPr txBox="1"/>
          <p:nvPr/>
        </p:nvSpPr>
        <p:spPr>
          <a:xfrm>
            <a:off x="6537296" y="1051341"/>
            <a:ext cx="3143188" cy="954107"/>
          </a:xfrm>
          <a:prstGeom prst="rect">
            <a:avLst/>
          </a:prstGeom>
          <a:noFill/>
        </p:spPr>
        <p:txBody>
          <a:bodyPr wrap="square" rtlCol="0">
            <a:spAutoFit/>
          </a:bodyPr>
          <a:lstStyle/>
          <a:p>
            <a:pPr algn="ctr"/>
            <a:r>
              <a:rPr lang="en-US" sz="2800" dirty="0">
                <a:solidFill>
                  <a:srgbClr val="3F2355"/>
                </a:solidFill>
              </a:rPr>
              <a:t>They help others when they need it</a:t>
            </a:r>
          </a:p>
        </p:txBody>
      </p:sp>
      <p:sp>
        <p:nvSpPr>
          <p:cNvPr id="5" name="TextBox 4"/>
          <p:cNvSpPr txBox="1"/>
          <p:nvPr/>
        </p:nvSpPr>
        <p:spPr>
          <a:xfrm>
            <a:off x="3838436" y="1058039"/>
            <a:ext cx="2590832" cy="954107"/>
          </a:xfrm>
          <a:prstGeom prst="rect">
            <a:avLst/>
          </a:prstGeom>
          <a:noFill/>
        </p:spPr>
        <p:txBody>
          <a:bodyPr wrap="square" rtlCol="0">
            <a:spAutoFit/>
          </a:bodyPr>
          <a:lstStyle/>
          <a:p>
            <a:pPr algn="ctr"/>
            <a:r>
              <a:rPr lang="en-US" sz="2800" dirty="0">
                <a:solidFill>
                  <a:srgbClr val="3F2355"/>
                </a:solidFill>
              </a:rPr>
              <a:t>They are good listeners</a:t>
            </a:r>
          </a:p>
        </p:txBody>
      </p:sp>
      <p:sp>
        <p:nvSpPr>
          <p:cNvPr id="6" name="TextBox 5"/>
          <p:cNvSpPr txBox="1"/>
          <p:nvPr/>
        </p:nvSpPr>
        <p:spPr>
          <a:xfrm>
            <a:off x="5660996" y="5595609"/>
            <a:ext cx="2082800" cy="954107"/>
          </a:xfrm>
          <a:prstGeom prst="rect">
            <a:avLst/>
          </a:prstGeom>
          <a:noFill/>
        </p:spPr>
        <p:txBody>
          <a:bodyPr wrap="square" rtlCol="0">
            <a:spAutoFit/>
          </a:bodyPr>
          <a:lstStyle/>
          <a:p>
            <a:pPr algn="ctr"/>
            <a:r>
              <a:rPr lang="en-US" sz="2800" dirty="0">
                <a:solidFill>
                  <a:srgbClr val="3F2355"/>
                </a:solidFill>
              </a:rPr>
              <a:t>They are trustworthy</a:t>
            </a:r>
          </a:p>
        </p:txBody>
      </p:sp>
      <p:sp>
        <p:nvSpPr>
          <p:cNvPr id="7" name="TextBox 6"/>
          <p:cNvSpPr txBox="1"/>
          <p:nvPr/>
        </p:nvSpPr>
        <p:spPr>
          <a:xfrm>
            <a:off x="9721789" y="1796702"/>
            <a:ext cx="2470211" cy="1384995"/>
          </a:xfrm>
          <a:prstGeom prst="rect">
            <a:avLst/>
          </a:prstGeom>
          <a:noFill/>
        </p:spPr>
        <p:txBody>
          <a:bodyPr wrap="square" rtlCol="0">
            <a:spAutoFit/>
          </a:bodyPr>
          <a:lstStyle/>
          <a:p>
            <a:pPr algn="ctr"/>
            <a:r>
              <a:rPr lang="en-US" sz="2800" dirty="0">
                <a:solidFill>
                  <a:srgbClr val="3F2355"/>
                </a:solidFill>
              </a:rPr>
              <a:t>They share their ideas with </a:t>
            </a:r>
            <a:r>
              <a:rPr lang="en-US" sz="2800" dirty="0" smtClean="0">
                <a:solidFill>
                  <a:srgbClr val="3F2355"/>
                </a:solidFill>
              </a:rPr>
              <a:t>the team</a:t>
            </a:r>
            <a:endParaRPr lang="en-US" sz="2800" dirty="0">
              <a:solidFill>
                <a:srgbClr val="3F2355"/>
              </a:solidFill>
            </a:endParaRPr>
          </a:p>
        </p:txBody>
      </p:sp>
      <p:sp>
        <p:nvSpPr>
          <p:cNvPr id="8" name="TextBox 7"/>
          <p:cNvSpPr txBox="1"/>
          <p:nvPr/>
        </p:nvSpPr>
        <p:spPr>
          <a:xfrm>
            <a:off x="9442389" y="4302947"/>
            <a:ext cx="2470211" cy="2246769"/>
          </a:xfrm>
          <a:prstGeom prst="rect">
            <a:avLst/>
          </a:prstGeom>
          <a:noFill/>
        </p:spPr>
        <p:txBody>
          <a:bodyPr wrap="square" rtlCol="0">
            <a:spAutoFit/>
          </a:bodyPr>
          <a:lstStyle/>
          <a:p>
            <a:pPr algn="ctr"/>
            <a:r>
              <a:rPr lang="en-US" sz="2800" dirty="0">
                <a:solidFill>
                  <a:srgbClr val="3F2355"/>
                </a:solidFill>
              </a:rPr>
              <a:t>They don</a:t>
            </a:r>
            <a:r>
              <a:rPr lang="uk-UA" sz="2800" dirty="0">
                <a:solidFill>
                  <a:srgbClr val="3F2355"/>
                </a:solidFill>
              </a:rPr>
              <a:t>’</a:t>
            </a:r>
            <a:r>
              <a:rPr lang="en-US" sz="2800" dirty="0">
                <a:solidFill>
                  <a:srgbClr val="3F2355"/>
                </a:solidFill>
              </a:rPr>
              <a:t>t get stressed or complain when there are challenges</a:t>
            </a:r>
          </a:p>
        </p:txBody>
      </p:sp>
      <p:cxnSp>
        <p:nvCxnSpPr>
          <p:cNvPr id="9" name="Straight Arrow Connector 8"/>
          <p:cNvCxnSpPr>
            <a:endCxn id="4" idx="2"/>
          </p:cNvCxnSpPr>
          <p:nvPr/>
        </p:nvCxnSpPr>
        <p:spPr>
          <a:xfrm flipV="1">
            <a:off x="7737384" y="2005448"/>
            <a:ext cx="371506" cy="483751"/>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384800" y="2101502"/>
            <a:ext cx="223793" cy="394396"/>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461095" y="4978400"/>
            <a:ext cx="241301" cy="617209"/>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661401" y="2253902"/>
            <a:ext cx="1034988" cy="420610"/>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683597" y="4476521"/>
            <a:ext cx="1038192" cy="575185"/>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84200" y="1796702"/>
            <a:ext cx="2819399" cy="4362281"/>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You just worked in teams.</a:t>
            </a:r>
          </a:p>
          <a:p>
            <a:pPr algn="ctr"/>
            <a:endParaRPr lang="en-US" sz="3600" dirty="0">
              <a:solidFill>
                <a:srgbClr val="3F2355"/>
              </a:solidFill>
            </a:endParaRPr>
          </a:p>
          <a:p>
            <a:pPr algn="ctr"/>
            <a:r>
              <a:rPr lang="en-US" sz="3600" dirty="0">
                <a:solidFill>
                  <a:srgbClr val="3F2355"/>
                </a:solidFill>
              </a:rPr>
              <a:t>Which skills did you use?</a:t>
            </a:r>
          </a:p>
        </p:txBody>
      </p:sp>
    </p:spTree>
    <p:extLst>
      <p:ext uri="{BB962C8B-B14F-4D97-AF65-F5344CB8AC3E}">
        <p14:creationId xmlns:p14="http://schemas.microsoft.com/office/powerpoint/2010/main" val="363244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49500" y="3596999"/>
            <a:ext cx="1913687" cy="1117402"/>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3F2355"/>
                </a:solidFill>
              </a:rPr>
              <a:t>Gay</a:t>
            </a:r>
            <a:endParaRPr lang="en-US" sz="3600" dirty="0">
              <a:solidFill>
                <a:srgbClr val="3F2355"/>
              </a:solidFill>
            </a:endParaRPr>
          </a:p>
        </p:txBody>
      </p:sp>
      <p:sp>
        <p:nvSpPr>
          <p:cNvPr id="9" name="Rectangle 8"/>
          <p:cNvSpPr/>
          <p:nvPr/>
        </p:nvSpPr>
        <p:spPr>
          <a:xfrm>
            <a:off x="3289877" y="62271"/>
            <a:ext cx="5619118" cy="923330"/>
          </a:xfrm>
          <a:prstGeom prst="rect">
            <a:avLst/>
          </a:prstGeom>
          <a:noFill/>
        </p:spPr>
        <p:txBody>
          <a:bodyPr wrap="square" lIns="91440" tIns="45720" rIns="91440" bIns="45720">
            <a:spAutoFit/>
          </a:bodyPr>
          <a:lstStyle/>
          <a:p>
            <a:pPr algn="ctr"/>
            <a:r>
              <a:rPr lang="en-GB" sz="5400" b="1" cap="none" spc="0" dirty="0">
                <a:ln w="22225">
                  <a:solidFill>
                    <a:srgbClr val="37B44B"/>
                  </a:solidFill>
                  <a:prstDash val="solid"/>
                </a:ln>
                <a:solidFill>
                  <a:srgbClr val="00934F"/>
                </a:solidFill>
                <a:effectLst/>
              </a:rPr>
              <a:t>COOL DOWN</a:t>
            </a:r>
          </a:p>
        </p:txBody>
      </p:sp>
      <p:sp>
        <p:nvSpPr>
          <p:cNvPr id="2" name="TextBox 1"/>
          <p:cNvSpPr txBox="1"/>
          <p:nvPr/>
        </p:nvSpPr>
        <p:spPr>
          <a:xfrm>
            <a:off x="513149" y="1383359"/>
            <a:ext cx="11172571" cy="1815882"/>
          </a:xfrm>
          <a:prstGeom prst="rect">
            <a:avLst/>
          </a:prstGeom>
          <a:noFill/>
        </p:spPr>
        <p:txBody>
          <a:bodyPr wrap="square" rtlCol="0">
            <a:spAutoFit/>
          </a:bodyPr>
          <a:lstStyle/>
          <a:p>
            <a:pPr marL="514350" indent="-514350" algn="ctr">
              <a:buFont typeface="+mj-lt"/>
              <a:buAutoNum type="arabicPeriod"/>
            </a:pPr>
            <a:r>
              <a:rPr lang="en-US" sz="2800" dirty="0">
                <a:solidFill>
                  <a:srgbClr val="3F2355"/>
                </a:solidFill>
              </a:rPr>
              <a:t> Get into pairs</a:t>
            </a:r>
          </a:p>
          <a:p>
            <a:pPr marL="514350" indent="-514350" algn="ctr">
              <a:buFont typeface="+mj-lt"/>
              <a:buAutoNum type="arabicPeriod"/>
            </a:pPr>
            <a:r>
              <a:rPr lang="en-US" sz="2800" dirty="0">
                <a:solidFill>
                  <a:srgbClr val="3F2355"/>
                </a:solidFill>
              </a:rPr>
              <a:t>Pick a word below and use your finger to write it on your </a:t>
            </a:r>
            <a:r>
              <a:rPr lang="en-US" sz="2800" dirty="0" smtClean="0">
                <a:solidFill>
                  <a:srgbClr val="3F2355"/>
                </a:solidFill>
              </a:rPr>
              <a:t>partner’s </a:t>
            </a:r>
            <a:r>
              <a:rPr lang="en-US" sz="2800" dirty="0">
                <a:solidFill>
                  <a:srgbClr val="3F2355"/>
                </a:solidFill>
              </a:rPr>
              <a:t>hand</a:t>
            </a:r>
          </a:p>
          <a:p>
            <a:pPr marL="514350" indent="-514350" algn="ctr">
              <a:buFont typeface="+mj-lt"/>
              <a:buAutoNum type="arabicPeriod"/>
            </a:pPr>
            <a:r>
              <a:rPr lang="en-US" sz="2800" dirty="0">
                <a:solidFill>
                  <a:srgbClr val="3F2355"/>
                </a:solidFill>
              </a:rPr>
              <a:t>They have to guess which word you are writing</a:t>
            </a:r>
          </a:p>
          <a:p>
            <a:pPr marL="514350" indent="-514350" algn="ctr">
              <a:buFont typeface="+mj-lt"/>
              <a:buAutoNum type="arabicPeriod"/>
            </a:pPr>
            <a:r>
              <a:rPr lang="en-US" sz="2800" dirty="0">
                <a:solidFill>
                  <a:srgbClr val="3F2355"/>
                </a:solidFill>
              </a:rPr>
              <a:t>When they guess correctly, you swap</a:t>
            </a:r>
          </a:p>
        </p:txBody>
      </p:sp>
      <p:sp>
        <p:nvSpPr>
          <p:cNvPr id="7" name="Rounded Rectangle 6"/>
          <p:cNvSpPr/>
          <p:nvPr/>
        </p:nvSpPr>
        <p:spPr>
          <a:xfrm>
            <a:off x="3866297" y="5079030"/>
            <a:ext cx="1913687" cy="1117402"/>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3F2355"/>
                </a:solidFill>
              </a:rPr>
              <a:t>Lesbian</a:t>
            </a:r>
            <a:endParaRPr lang="en-US" sz="3600" dirty="0">
              <a:solidFill>
                <a:srgbClr val="3F2355"/>
              </a:solidFill>
            </a:endParaRPr>
          </a:p>
        </p:txBody>
      </p:sp>
      <p:sp>
        <p:nvSpPr>
          <p:cNvPr id="8" name="Rounded Rectangle 7"/>
          <p:cNvSpPr/>
          <p:nvPr/>
        </p:nvSpPr>
        <p:spPr>
          <a:xfrm>
            <a:off x="5142592" y="3596999"/>
            <a:ext cx="1913687" cy="1117402"/>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Bisexual</a:t>
            </a:r>
          </a:p>
        </p:txBody>
      </p:sp>
      <p:sp>
        <p:nvSpPr>
          <p:cNvPr id="10" name="Rounded Rectangle 9"/>
          <p:cNvSpPr/>
          <p:nvPr/>
        </p:nvSpPr>
        <p:spPr>
          <a:xfrm>
            <a:off x="6675856" y="5079030"/>
            <a:ext cx="1913687" cy="1117402"/>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Trans</a:t>
            </a:r>
          </a:p>
        </p:txBody>
      </p:sp>
      <p:sp>
        <p:nvSpPr>
          <p:cNvPr id="11" name="Rounded Rectangle 10"/>
          <p:cNvSpPr/>
          <p:nvPr/>
        </p:nvSpPr>
        <p:spPr>
          <a:xfrm>
            <a:off x="8064500" y="3596999"/>
            <a:ext cx="1913687" cy="1117402"/>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Pride</a:t>
            </a:r>
          </a:p>
        </p:txBody>
      </p:sp>
    </p:spTree>
    <p:extLst>
      <p:ext uri="{BB962C8B-B14F-4D97-AF65-F5344CB8AC3E}">
        <p14:creationId xmlns:p14="http://schemas.microsoft.com/office/powerpoint/2010/main" val="1894089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94408"/>
            <a:ext cx="4470400" cy="4154984"/>
          </a:xfrm>
          <a:prstGeom prst="rect">
            <a:avLst/>
          </a:prstGeom>
          <a:noFill/>
        </p:spPr>
        <p:txBody>
          <a:bodyPr wrap="square" rtlCol="0">
            <a:spAutoFit/>
          </a:bodyPr>
          <a:lstStyle/>
          <a:p>
            <a:pPr algn="ctr"/>
            <a:r>
              <a:rPr lang="en-US" sz="4400" dirty="0">
                <a:solidFill>
                  <a:srgbClr val="3F2355"/>
                </a:solidFill>
              </a:rPr>
              <a:t>Gay people are attracted to the same gender. A gay man is attracted to other men. </a:t>
            </a:r>
          </a:p>
        </p:txBody>
      </p:sp>
      <p:pic>
        <p:nvPicPr>
          <p:cNvPr id="4" name="Picture 3"/>
          <p:cNvPicPr>
            <a:picLocks noChangeAspect="1"/>
          </p:cNvPicPr>
          <p:nvPr/>
        </p:nvPicPr>
        <p:blipFill>
          <a:blip r:embed="rId3"/>
          <a:stretch>
            <a:fillRect/>
          </a:stretch>
        </p:blipFill>
        <p:spPr>
          <a:xfrm>
            <a:off x="4470400" y="1498600"/>
            <a:ext cx="7620000" cy="5080000"/>
          </a:xfrm>
          <a:prstGeom prst="rect">
            <a:avLst/>
          </a:prstGeom>
        </p:spPr>
      </p:pic>
    </p:spTree>
    <p:extLst>
      <p:ext uri="{BB962C8B-B14F-4D97-AF65-F5344CB8AC3E}">
        <p14:creationId xmlns:p14="http://schemas.microsoft.com/office/powerpoint/2010/main" val="180574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1600" y="1930400"/>
            <a:ext cx="4470400" cy="2800767"/>
          </a:xfrm>
          <a:prstGeom prst="rect">
            <a:avLst/>
          </a:prstGeom>
          <a:noFill/>
        </p:spPr>
        <p:txBody>
          <a:bodyPr wrap="square" rtlCol="0">
            <a:spAutoFit/>
          </a:bodyPr>
          <a:lstStyle/>
          <a:p>
            <a:pPr algn="ctr"/>
            <a:r>
              <a:rPr lang="en-US" sz="4400" dirty="0">
                <a:solidFill>
                  <a:srgbClr val="3F2355"/>
                </a:solidFill>
              </a:rPr>
              <a:t>A lesbian is a woman who is attracted to other women.</a:t>
            </a:r>
          </a:p>
        </p:txBody>
      </p:sp>
      <p:pic>
        <p:nvPicPr>
          <p:cNvPr id="3" name="Picture 2"/>
          <p:cNvPicPr>
            <a:picLocks noChangeAspect="1"/>
          </p:cNvPicPr>
          <p:nvPr/>
        </p:nvPicPr>
        <p:blipFill>
          <a:blip r:embed="rId3"/>
          <a:stretch>
            <a:fillRect/>
          </a:stretch>
        </p:blipFill>
        <p:spPr>
          <a:xfrm>
            <a:off x="292100" y="1473200"/>
            <a:ext cx="7429500" cy="4953000"/>
          </a:xfrm>
          <a:prstGeom prst="rect">
            <a:avLst/>
          </a:prstGeom>
        </p:spPr>
      </p:pic>
    </p:spTree>
    <p:extLst>
      <p:ext uri="{BB962C8B-B14F-4D97-AF65-F5344CB8AC3E}">
        <p14:creationId xmlns:p14="http://schemas.microsoft.com/office/powerpoint/2010/main" val="1682997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16608"/>
            <a:ext cx="5078610" cy="2123658"/>
          </a:xfrm>
          <a:prstGeom prst="rect">
            <a:avLst/>
          </a:prstGeom>
          <a:noFill/>
        </p:spPr>
        <p:txBody>
          <a:bodyPr wrap="square" rtlCol="0">
            <a:spAutoFit/>
          </a:bodyPr>
          <a:lstStyle/>
          <a:p>
            <a:pPr algn="ctr"/>
            <a:r>
              <a:rPr lang="en-US" sz="4400" dirty="0">
                <a:solidFill>
                  <a:srgbClr val="3F2355"/>
                </a:solidFill>
              </a:rPr>
              <a:t>Bisexual people are attracted to two genders</a:t>
            </a:r>
          </a:p>
        </p:txBody>
      </p:sp>
      <p:pic>
        <p:nvPicPr>
          <p:cNvPr id="3" name="Picture 2"/>
          <p:cNvPicPr>
            <a:picLocks noChangeAspect="1"/>
          </p:cNvPicPr>
          <p:nvPr/>
        </p:nvPicPr>
        <p:blipFill>
          <a:blip r:embed="rId3"/>
          <a:stretch>
            <a:fillRect/>
          </a:stretch>
        </p:blipFill>
        <p:spPr>
          <a:xfrm>
            <a:off x="5078610" y="1516608"/>
            <a:ext cx="6884789" cy="5163592"/>
          </a:xfrm>
          <a:prstGeom prst="rect">
            <a:avLst/>
          </a:prstGeom>
        </p:spPr>
      </p:pic>
      <p:sp>
        <p:nvSpPr>
          <p:cNvPr id="5" name="TextBox 4"/>
          <p:cNvSpPr txBox="1"/>
          <p:nvPr/>
        </p:nvSpPr>
        <p:spPr>
          <a:xfrm>
            <a:off x="355600" y="4267200"/>
            <a:ext cx="4470400" cy="1384995"/>
          </a:xfrm>
          <a:prstGeom prst="rect">
            <a:avLst/>
          </a:prstGeom>
          <a:noFill/>
        </p:spPr>
        <p:txBody>
          <a:bodyPr wrap="square" rtlCol="0">
            <a:spAutoFit/>
          </a:bodyPr>
          <a:lstStyle/>
          <a:p>
            <a:pPr algn="ctr"/>
            <a:r>
              <a:rPr lang="en-US" sz="2800" dirty="0">
                <a:solidFill>
                  <a:srgbClr val="3F2355"/>
                </a:solidFill>
              </a:rPr>
              <a:t>Kristen Stewart is bisexual, she has had relationships with men and women.</a:t>
            </a:r>
          </a:p>
        </p:txBody>
      </p:sp>
    </p:spTree>
    <p:extLst>
      <p:ext uri="{BB962C8B-B14F-4D97-AF65-F5344CB8AC3E}">
        <p14:creationId xmlns:p14="http://schemas.microsoft.com/office/powerpoint/2010/main" val="1878718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7000" y="1490803"/>
            <a:ext cx="7899400" cy="2862322"/>
          </a:xfrm>
          <a:prstGeom prst="rect">
            <a:avLst/>
          </a:prstGeom>
          <a:noFill/>
        </p:spPr>
        <p:txBody>
          <a:bodyPr wrap="square" rtlCol="0">
            <a:spAutoFit/>
          </a:bodyPr>
          <a:lstStyle/>
          <a:p>
            <a:pPr algn="ctr"/>
            <a:r>
              <a:rPr lang="en-US" sz="3600" dirty="0">
                <a:solidFill>
                  <a:srgbClr val="3F2355"/>
                </a:solidFill>
              </a:rPr>
              <a:t>When people are born, a doctor or midwife labels them ‘boy’ or ‘girl’. Trans people realise, at some point in their life, that the label they were given when they were born doesn't </a:t>
            </a:r>
            <a:r>
              <a:rPr lang="en-US" sz="3600" dirty="0" smtClean="0">
                <a:solidFill>
                  <a:srgbClr val="3F2355"/>
                </a:solidFill>
              </a:rPr>
              <a:t>fit with </a:t>
            </a:r>
            <a:r>
              <a:rPr lang="en-US" sz="3600" dirty="0">
                <a:solidFill>
                  <a:srgbClr val="3F2355"/>
                </a:solidFill>
              </a:rPr>
              <a:t>who they are.</a:t>
            </a:r>
          </a:p>
        </p:txBody>
      </p:sp>
      <p:pic>
        <p:nvPicPr>
          <p:cNvPr id="4" name="Picture 3"/>
          <p:cNvPicPr>
            <a:picLocks noChangeAspect="1"/>
          </p:cNvPicPr>
          <p:nvPr/>
        </p:nvPicPr>
        <p:blipFill>
          <a:blip r:embed="rId3"/>
          <a:stretch>
            <a:fillRect/>
          </a:stretch>
        </p:blipFill>
        <p:spPr>
          <a:xfrm>
            <a:off x="200450" y="1191973"/>
            <a:ext cx="3736550" cy="5614419"/>
          </a:xfrm>
          <a:prstGeom prst="rect">
            <a:avLst/>
          </a:prstGeom>
        </p:spPr>
      </p:pic>
      <p:sp>
        <p:nvSpPr>
          <p:cNvPr id="6" name="TextBox 5"/>
          <p:cNvSpPr txBox="1"/>
          <p:nvPr/>
        </p:nvSpPr>
        <p:spPr>
          <a:xfrm>
            <a:off x="4394200" y="4699000"/>
            <a:ext cx="7442200" cy="1569660"/>
          </a:xfrm>
          <a:prstGeom prst="rect">
            <a:avLst/>
          </a:prstGeom>
          <a:noFill/>
        </p:spPr>
        <p:txBody>
          <a:bodyPr wrap="square" rtlCol="0">
            <a:spAutoFit/>
          </a:bodyPr>
          <a:lstStyle/>
          <a:p>
            <a:pPr algn="ctr"/>
            <a:r>
              <a:rPr lang="en-US" sz="2400" dirty="0">
                <a:solidFill>
                  <a:srgbClr val="3F2355"/>
                </a:solidFill>
              </a:rPr>
              <a:t>Laverne Cox is an award winning actress. When she was born she was labelled ’boy</a:t>
            </a:r>
            <a:r>
              <a:rPr lang="en-US" sz="2400" dirty="0" smtClean="0">
                <a:solidFill>
                  <a:srgbClr val="3F2355"/>
                </a:solidFill>
              </a:rPr>
              <a:t>’ - </a:t>
            </a:r>
            <a:r>
              <a:rPr lang="en-US" sz="2400" dirty="0">
                <a:solidFill>
                  <a:srgbClr val="3F2355"/>
                </a:solidFill>
              </a:rPr>
              <a:t>a</a:t>
            </a:r>
            <a:r>
              <a:rPr lang="en-US" sz="2400" dirty="0" smtClean="0">
                <a:solidFill>
                  <a:srgbClr val="3F2355"/>
                </a:solidFill>
              </a:rPr>
              <a:t>s </a:t>
            </a:r>
            <a:r>
              <a:rPr lang="en-US" sz="2400" dirty="0">
                <a:solidFill>
                  <a:srgbClr val="3F2355"/>
                </a:solidFill>
              </a:rPr>
              <a:t>a child she realised that the label she was given didn't fit her identity. She is a woman and uses she and her pronouns.</a:t>
            </a:r>
          </a:p>
        </p:txBody>
      </p:sp>
    </p:spTree>
    <p:extLst>
      <p:ext uri="{BB962C8B-B14F-4D97-AF65-F5344CB8AC3E}">
        <p14:creationId xmlns:p14="http://schemas.microsoft.com/office/powerpoint/2010/main" val="1560004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748" y="1934029"/>
            <a:ext cx="10536338" cy="4637314"/>
          </a:xfrm>
        </p:spPr>
        <p:txBody>
          <a:bodyPr>
            <a:noAutofit/>
          </a:bodyPr>
          <a:lstStyle/>
          <a:p>
            <a:pPr lvl="0" algn="l"/>
            <a:r>
              <a:rPr lang="en-GB" sz="2400" b="1" u="sng" dirty="0">
                <a:solidFill>
                  <a:srgbClr val="3F2355"/>
                </a:solidFill>
                <a:latin typeface="Calibri" charset="0"/>
                <a:ea typeface="Calibri" charset="0"/>
                <a:cs typeface="Calibri" charset="0"/>
              </a:rPr>
              <a:t>Title:</a:t>
            </a:r>
            <a:r>
              <a:rPr lang="en-GB" sz="2400" b="1" dirty="0">
                <a:solidFill>
                  <a:srgbClr val="3F2355"/>
                </a:solidFill>
                <a:latin typeface="Calibri" charset="0"/>
                <a:ea typeface="Calibri" charset="0"/>
                <a:cs typeface="Calibri" charset="0"/>
              </a:rPr>
              <a:t>  Working as a Team</a:t>
            </a: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r>
              <a:rPr lang="en-GB" sz="2400" b="1" u="sng" dirty="0">
                <a:solidFill>
                  <a:srgbClr val="3F2355"/>
                </a:solidFill>
                <a:latin typeface="Calibri" charset="0"/>
                <a:ea typeface="Calibri" charset="0"/>
                <a:cs typeface="Calibri" charset="0"/>
              </a:rPr>
              <a:t>Curriculum links: </a:t>
            </a:r>
            <a:br>
              <a:rPr lang="en-GB" sz="2400" b="1" u="sng" dirty="0">
                <a:solidFill>
                  <a:srgbClr val="3F2355"/>
                </a:solidFill>
                <a:latin typeface="Calibri" charset="0"/>
                <a:ea typeface="Calibri" charset="0"/>
                <a:cs typeface="Calibri" charset="0"/>
              </a:rPr>
            </a:br>
            <a:r>
              <a:rPr lang="en-GB" sz="2400" i="1" u="sng" dirty="0">
                <a:solidFill>
                  <a:srgbClr val="3F2355"/>
                </a:solidFill>
                <a:latin typeface="Calibri" charset="0"/>
                <a:ea typeface="Calibri" charset="0"/>
                <a:cs typeface="Calibri" charset="0"/>
              </a:rPr>
              <a:t>KS1 Physical Education</a:t>
            </a:r>
            <a:br>
              <a:rPr lang="en-GB" sz="2400" i="1" u="sng"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Pupils should be taught to: </a:t>
            </a:r>
            <a:br>
              <a:rPr lang="en-GB"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 Master basic movements including running, jumping, throwing and catching, as well as developing balance, agility and co-ordination, and begin to apply these in a range of activities.</a:t>
            </a:r>
            <a:br>
              <a:rPr lang="en-GB"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 Participate in team games.</a:t>
            </a:r>
            <a:br>
              <a:rPr lang="en-GB"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r>
              <a:rPr lang="en-GB" sz="2400" b="1" u="sng" dirty="0">
                <a:solidFill>
                  <a:srgbClr val="3F2355"/>
                </a:solidFill>
                <a:latin typeface="Calibri" charset="0"/>
                <a:ea typeface="Calibri" charset="0"/>
                <a:cs typeface="Calibri" charset="0"/>
              </a:rPr>
              <a:t>LIs</a:t>
            </a:r>
            <a:r>
              <a:rPr lang="en-GB" sz="2400" dirty="0">
                <a:solidFill>
                  <a:srgbClr val="3F2355"/>
                </a:solidFill>
                <a:latin typeface="Calibri" charset="0"/>
                <a:ea typeface="Calibri" charset="0"/>
                <a:cs typeface="Calibri" charset="0"/>
              </a:rPr>
              <a:t>:</a:t>
            </a:r>
            <a:br>
              <a:rPr lang="en-GB"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Describe how people must act in a team.</a:t>
            </a:r>
            <a:r>
              <a:rPr lang="en-US" sz="2400" dirty="0">
                <a:solidFill>
                  <a:srgbClr val="3F2355"/>
                </a:solidFill>
                <a:latin typeface="Calibri" charset="0"/>
                <a:ea typeface="Calibri" charset="0"/>
                <a:cs typeface="Calibri" charset="0"/>
              </a:rPr>
              <a:t/>
            </a:r>
            <a:br>
              <a:rPr lang="en-US"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Apply your teamwork skills to a new game.</a:t>
            </a:r>
            <a:r>
              <a:rPr lang="en-US" sz="2400" dirty="0">
                <a:solidFill>
                  <a:srgbClr val="3F2355"/>
                </a:solidFill>
                <a:latin typeface="Calibri" charset="0"/>
                <a:ea typeface="Calibri" charset="0"/>
                <a:cs typeface="Calibri" charset="0"/>
              </a:rPr>
              <a:t/>
            </a:r>
            <a:br>
              <a:rPr lang="en-US"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Explain how and why LGBT+ people worked as a team.</a:t>
            </a:r>
            <a:r>
              <a:rPr lang="en-US" sz="2400" dirty="0">
                <a:solidFill>
                  <a:srgbClr val="3F2355"/>
                </a:solidFill>
                <a:latin typeface="Calibri" charset="0"/>
                <a:ea typeface="Calibri" charset="0"/>
                <a:cs typeface="Calibri" charset="0"/>
              </a:rPr>
              <a:t/>
            </a:r>
            <a:br>
              <a:rPr lang="en-US"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endParaRPr lang="en-GB" sz="2400" dirty="0">
              <a:solidFill>
                <a:srgbClr val="3F2355"/>
              </a:solidFill>
              <a:latin typeface="Calibri" charset="0"/>
              <a:ea typeface="Calibri" charset="0"/>
              <a:cs typeface="Calibri" charset="0"/>
            </a:endParaRPr>
          </a:p>
        </p:txBody>
      </p:sp>
    </p:spTree>
    <p:extLst>
      <p:ext uri="{BB962C8B-B14F-4D97-AF65-F5344CB8AC3E}">
        <p14:creationId xmlns:p14="http://schemas.microsoft.com/office/powerpoint/2010/main" val="213483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8000" y="1193800"/>
            <a:ext cx="4546599" cy="20828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3F2355"/>
                </a:solidFill>
              </a:rPr>
              <a:t>LGBT+ people worked together as a team. What skills will they have used?</a:t>
            </a:r>
          </a:p>
        </p:txBody>
      </p:sp>
      <p:sp>
        <p:nvSpPr>
          <p:cNvPr id="3" name="Rounded Rectangle 2"/>
          <p:cNvSpPr/>
          <p:nvPr/>
        </p:nvSpPr>
        <p:spPr>
          <a:xfrm>
            <a:off x="508000" y="3581400"/>
            <a:ext cx="4546598" cy="2717800"/>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3F2355"/>
                </a:solidFill>
              </a:rPr>
              <a:t>Why do you think lesbian, gay, bisexual and trans people worked together instead of separately?</a:t>
            </a:r>
          </a:p>
        </p:txBody>
      </p:sp>
      <p:sp>
        <p:nvSpPr>
          <p:cNvPr id="5" name="TextBox 4"/>
          <p:cNvSpPr txBox="1"/>
          <p:nvPr/>
        </p:nvSpPr>
        <p:spPr>
          <a:xfrm>
            <a:off x="5372443" y="1672967"/>
            <a:ext cx="6451601" cy="4401205"/>
          </a:xfrm>
          <a:prstGeom prst="rect">
            <a:avLst/>
          </a:prstGeom>
          <a:noFill/>
        </p:spPr>
        <p:txBody>
          <a:bodyPr wrap="square" rtlCol="0">
            <a:spAutoFit/>
          </a:bodyPr>
          <a:lstStyle/>
          <a:p>
            <a:pPr algn="ctr"/>
            <a:r>
              <a:rPr lang="en-US" sz="2800" dirty="0">
                <a:solidFill>
                  <a:srgbClr val="3F2355"/>
                </a:solidFill>
              </a:rPr>
              <a:t>Lesbian, gay, bisexual and trans (LGBT+) people come together each year to celebrate Pride.</a:t>
            </a:r>
          </a:p>
          <a:p>
            <a:pPr algn="ctr"/>
            <a:endParaRPr lang="en-US" sz="2800" dirty="0">
              <a:solidFill>
                <a:srgbClr val="3F2355"/>
              </a:solidFill>
            </a:endParaRPr>
          </a:p>
          <a:p>
            <a:pPr algn="ctr"/>
            <a:r>
              <a:rPr lang="en-US" sz="2800" dirty="0">
                <a:solidFill>
                  <a:srgbClr val="3F2355"/>
                </a:solidFill>
              </a:rPr>
              <a:t>Pride started because LGBT+ people were being treated badly. Lots of LGBT+ people came together and marched through the streets to let people know they were unhappy and wouldn't let people treat them badly anymore!</a:t>
            </a:r>
          </a:p>
        </p:txBody>
      </p:sp>
    </p:spTree>
    <p:extLst>
      <p:ext uri="{BB962C8B-B14F-4D97-AF65-F5344CB8AC3E}">
        <p14:creationId xmlns:p14="http://schemas.microsoft.com/office/powerpoint/2010/main" val="101133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798" y="4519614"/>
            <a:ext cx="9144000" cy="1867429"/>
          </a:xfrm>
        </p:spPr>
        <p:txBody>
          <a:bodyPr>
            <a:noAutofit/>
          </a:bodyPr>
          <a:lstStyle/>
          <a:p>
            <a:pPr algn="l"/>
            <a:r>
              <a:rPr lang="en-US" sz="2400" b="1" u="sng" dirty="0">
                <a:solidFill>
                  <a:srgbClr val="3F2355"/>
                </a:solidFill>
                <a:latin typeface="+mn-lt"/>
              </a:rPr>
              <a:t>Instructions for use:</a:t>
            </a:r>
            <a:br>
              <a:rPr lang="en-US" sz="2400" b="1" u="sng"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Most tasks have been differentiated to three levels with the orange boxed task being the easier of the three and the grey being the more challenging.</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For mixed ability classes we suggest keeping all tasks and directing your students towards their appropriate level. For </a:t>
            </a:r>
            <a:r>
              <a:rPr lang="en-US" sz="2400" dirty="0" err="1">
                <a:solidFill>
                  <a:srgbClr val="3F2355"/>
                </a:solidFill>
                <a:latin typeface="+mn-lt"/>
              </a:rPr>
              <a:t>setted</a:t>
            </a:r>
            <a:r>
              <a:rPr lang="en-US" sz="2400" dirty="0">
                <a:solidFill>
                  <a:srgbClr val="3F2355"/>
                </a:solidFill>
                <a:latin typeface="+mn-lt"/>
              </a:rPr>
              <a:t> classes you can delete the tasks you feel are not appropriate.</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Throughout we have added questions in orange that can be used to prompt conversation, draw further information from your students and deepen their understanding.</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Please feel free to edit the order of the slides so this lesson is consistent </a:t>
            </a:r>
            <a:r>
              <a:rPr lang="en-US" sz="2400" dirty="0" smtClean="0">
                <a:solidFill>
                  <a:srgbClr val="3F2355"/>
                </a:solidFill>
                <a:latin typeface="+mn-lt"/>
              </a:rPr>
              <a:t>with your </a:t>
            </a:r>
            <a:r>
              <a:rPr lang="en-US" sz="2400" dirty="0">
                <a:solidFill>
                  <a:srgbClr val="3F2355"/>
                </a:solidFill>
                <a:latin typeface="+mn-lt"/>
              </a:rPr>
              <a:t>approach.</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Additional information can be found in the notes section of each slide.</a:t>
            </a:r>
          </a:p>
        </p:txBody>
      </p:sp>
    </p:spTree>
    <p:extLst>
      <p:ext uri="{BB962C8B-B14F-4D97-AF65-F5344CB8AC3E}">
        <p14:creationId xmlns:p14="http://schemas.microsoft.com/office/powerpoint/2010/main" val="1192895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84200" y="1454319"/>
            <a:ext cx="4470398" cy="1930575"/>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Can you think of any teams?</a:t>
            </a:r>
          </a:p>
        </p:txBody>
      </p:sp>
      <p:sp>
        <p:nvSpPr>
          <p:cNvPr id="12" name="Rounded Rectangle 11"/>
          <p:cNvSpPr/>
          <p:nvPr/>
        </p:nvSpPr>
        <p:spPr>
          <a:xfrm>
            <a:off x="584200" y="3664120"/>
            <a:ext cx="4470398" cy="2028740"/>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How do people act in a good team?</a:t>
            </a:r>
          </a:p>
        </p:txBody>
      </p:sp>
      <p:pic>
        <p:nvPicPr>
          <p:cNvPr id="3" name="Picture 2"/>
          <p:cNvPicPr>
            <a:picLocks noChangeAspect="1"/>
          </p:cNvPicPr>
          <p:nvPr/>
        </p:nvPicPr>
        <p:blipFill>
          <a:blip r:embed="rId3"/>
          <a:stretch>
            <a:fillRect/>
          </a:stretch>
        </p:blipFill>
        <p:spPr>
          <a:xfrm>
            <a:off x="5334000" y="1863980"/>
            <a:ext cx="6223000" cy="3600280"/>
          </a:xfrm>
          <a:prstGeom prst="rect">
            <a:avLst/>
          </a:prstGeom>
        </p:spPr>
      </p:pic>
    </p:spTree>
    <p:extLst>
      <p:ext uri="{BB962C8B-B14F-4D97-AF65-F5344CB8AC3E}">
        <p14:creationId xmlns:p14="http://schemas.microsoft.com/office/powerpoint/2010/main" val="19020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77790" y="1524000"/>
            <a:ext cx="11207810" cy="10668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A team is a group of people working together to achieve something. Lots of people work in teams!</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0" y="0"/>
            <a:ext cx="3149601" cy="911606"/>
          </a:xfrm>
          <a:prstGeom prst="rect">
            <a:avLst/>
          </a:prstGeom>
        </p:spPr>
      </p:pic>
      <p:pic>
        <p:nvPicPr>
          <p:cNvPr id="14" name="Picture 13"/>
          <p:cNvPicPr>
            <a:picLocks noChangeAspect="1"/>
          </p:cNvPicPr>
          <p:nvPr/>
        </p:nvPicPr>
        <p:blipFill>
          <a:blip r:embed="rId5"/>
          <a:stretch>
            <a:fillRect/>
          </a:stretch>
        </p:blipFill>
        <p:spPr>
          <a:xfrm>
            <a:off x="171390" y="2796795"/>
            <a:ext cx="2851210" cy="1606181"/>
          </a:xfrm>
          <a:prstGeom prst="rect">
            <a:avLst/>
          </a:prstGeom>
        </p:spPr>
      </p:pic>
      <p:sp>
        <p:nvSpPr>
          <p:cNvPr id="15" name="TextBox 14"/>
          <p:cNvSpPr txBox="1"/>
          <p:nvPr/>
        </p:nvSpPr>
        <p:spPr>
          <a:xfrm>
            <a:off x="171390" y="4402976"/>
            <a:ext cx="2851210" cy="1200329"/>
          </a:xfrm>
          <a:prstGeom prst="rect">
            <a:avLst/>
          </a:prstGeom>
          <a:noFill/>
        </p:spPr>
        <p:txBody>
          <a:bodyPr wrap="square" rtlCol="0">
            <a:spAutoFit/>
          </a:bodyPr>
          <a:lstStyle/>
          <a:p>
            <a:pPr algn="ctr"/>
            <a:r>
              <a:rPr lang="en-US" sz="2400" dirty="0">
                <a:solidFill>
                  <a:srgbClr val="3F2355"/>
                </a:solidFill>
              </a:rPr>
              <a:t>Doctors and nurses work together to help patients</a:t>
            </a:r>
          </a:p>
        </p:txBody>
      </p:sp>
      <p:pic>
        <p:nvPicPr>
          <p:cNvPr id="16" name="Picture 15"/>
          <p:cNvPicPr>
            <a:picLocks noChangeAspect="1"/>
          </p:cNvPicPr>
          <p:nvPr/>
        </p:nvPicPr>
        <p:blipFill>
          <a:blip r:embed="rId6"/>
          <a:stretch>
            <a:fillRect/>
          </a:stretch>
        </p:blipFill>
        <p:spPr>
          <a:xfrm>
            <a:off x="3216007" y="4619817"/>
            <a:ext cx="2851210" cy="1966975"/>
          </a:xfrm>
          <a:prstGeom prst="rect">
            <a:avLst/>
          </a:prstGeom>
        </p:spPr>
      </p:pic>
      <p:sp>
        <p:nvSpPr>
          <p:cNvPr id="17" name="TextBox 16"/>
          <p:cNvSpPr txBox="1"/>
          <p:nvPr/>
        </p:nvSpPr>
        <p:spPr>
          <a:xfrm>
            <a:off x="3149601" y="2969092"/>
            <a:ext cx="2851210" cy="1569660"/>
          </a:xfrm>
          <a:prstGeom prst="rect">
            <a:avLst/>
          </a:prstGeom>
          <a:noFill/>
        </p:spPr>
        <p:txBody>
          <a:bodyPr wrap="square" rtlCol="0">
            <a:spAutoFit/>
          </a:bodyPr>
          <a:lstStyle/>
          <a:p>
            <a:pPr algn="ctr"/>
            <a:r>
              <a:rPr lang="en-US" sz="2400" dirty="0">
                <a:solidFill>
                  <a:srgbClr val="3F2355"/>
                </a:solidFill>
              </a:rPr>
              <a:t>LGBT+ people worked together to get fairer treatment from others</a:t>
            </a:r>
          </a:p>
        </p:txBody>
      </p:sp>
      <p:pic>
        <p:nvPicPr>
          <p:cNvPr id="18" name="Picture 17"/>
          <p:cNvPicPr>
            <a:picLocks noChangeAspect="1"/>
          </p:cNvPicPr>
          <p:nvPr/>
        </p:nvPicPr>
        <p:blipFill>
          <a:blip r:embed="rId7"/>
          <a:stretch>
            <a:fillRect/>
          </a:stretch>
        </p:blipFill>
        <p:spPr>
          <a:xfrm>
            <a:off x="6251363" y="3225421"/>
            <a:ext cx="2536789" cy="1177555"/>
          </a:xfrm>
          <a:prstGeom prst="rect">
            <a:avLst/>
          </a:prstGeom>
        </p:spPr>
      </p:pic>
      <p:sp>
        <p:nvSpPr>
          <p:cNvPr id="19" name="TextBox 18"/>
          <p:cNvSpPr txBox="1"/>
          <p:nvPr/>
        </p:nvSpPr>
        <p:spPr>
          <a:xfrm>
            <a:off x="6279764" y="4402976"/>
            <a:ext cx="2546406" cy="1569660"/>
          </a:xfrm>
          <a:prstGeom prst="rect">
            <a:avLst/>
          </a:prstGeom>
          <a:noFill/>
        </p:spPr>
        <p:txBody>
          <a:bodyPr wrap="square" rtlCol="0">
            <a:spAutoFit/>
          </a:bodyPr>
          <a:lstStyle/>
          <a:p>
            <a:pPr algn="ctr"/>
            <a:r>
              <a:rPr lang="en-US" sz="2400" dirty="0">
                <a:solidFill>
                  <a:srgbClr val="3F2355"/>
                </a:solidFill>
              </a:rPr>
              <a:t>Players, </a:t>
            </a:r>
            <a:r>
              <a:rPr lang="en-US" sz="2400" dirty="0" smtClean="0">
                <a:solidFill>
                  <a:srgbClr val="3F2355"/>
                </a:solidFill>
              </a:rPr>
              <a:t>coaches and </a:t>
            </a:r>
            <a:r>
              <a:rPr lang="en-US" sz="2400" dirty="0">
                <a:solidFill>
                  <a:srgbClr val="3F2355"/>
                </a:solidFill>
              </a:rPr>
              <a:t>physios work together to win a game</a:t>
            </a:r>
          </a:p>
        </p:txBody>
      </p:sp>
      <p:pic>
        <p:nvPicPr>
          <p:cNvPr id="3" name="Picture 2"/>
          <p:cNvPicPr>
            <a:picLocks noChangeAspect="1"/>
          </p:cNvPicPr>
          <p:nvPr/>
        </p:nvPicPr>
        <p:blipFill>
          <a:blip r:embed="rId8"/>
          <a:stretch>
            <a:fillRect/>
          </a:stretch>
        </p:blipFill>
        <p:spPr>
          <a:xfrm>
            <a:off x="9139247" y="4792547"/>
            <a:ext cx="2692040" cy="1794245"/>
          </a:xfrm>
          <a:prstGeom prst="rect">
            <a:avLst/>
          </a:prstGeom>
        </p:spPr>
      </p:pic>
      <p:sp>
        <p:nvSpPr>
          <p:cNvPr id="20" name="TextBox 19"/>
          <p:cNvSpPr txBox="1"/>
          <p:nvPr/>
        </p:nvSpPr>
        <p:spPr>
          <a:xfrm>
            <a:off x="8816553" y="2844703"/>
            <a:ext cx="3337429" cy="1938992"/>
          </a:xfrm>
          <a:prstGeom prst="rect">
            <a:avLst/>
          </a:prstGeom>
          <a:noFill/>
        </p:spPr>
        <p:txBody>
          <a:bodyPr wrap="square" rtlCol="0">
            <a:spAutoFit/>
          </a:bodyPr>
          <a:lstStyle/>
          <a:p>
            <a:pPr algn="ctr"/>
            <a:r>
              <a:rPr lang="en-US" sz="2400" dirty="0">
                <a:solidFill>
                  <a:srgbClr val="3F2355"/>
                </a:solidFill>
              </a:rPr>
              <a:t>Teachers, teaching assistants, dinner ladies, etc. work together to make sure everyone in school is safe</a:t>
            </a:r>
          </a:p>
        </p:txBody>
      </p:sp>
    </p:spTree>
    <p:extLst>
      <p:ext uri="{BB962C8B-B14F-4D97-AF65-F5344CB8AC3E}">
        <p14:creationId xmlns:p14="http://schemas.microsoft.com/office/powerpoint/2010/main" val="1235843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0" y="0"/>
            <a:ext cx="3149601" cy="911606"/>
          </a:xfrm>
          <a:prstGeom prst="rect">
            <a:avLst/>
          </a:prstGeom>
        </p:spPr>
      </p:pic>
      <p:sp>
        <p:nvSpPr>
          <p:cNvPr id="14" name="Rounded Rectangle 13"/>
          <p:cNvSpPr/>
          <p:nvPr/>
        </p:nvSpPr>
        <p:spPr>
          <a:xfrm>
            <a:off x="4184589" y="2362200"/>
            <a:ext cx="3968812" cy="2489200"/>
          </a:xfrm>
          <a:prstGeom prst="roundRect">
            <a:avLst/>
          </a:prstGeom>
          <a:noFill/>
          <a:ln w="76200">
            <a:solidFill>
              <a:srgbClr val="008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3F2355"/>
                </a:solidFill>
              </a:rPr>
              <a:t>How do people act in a good team</a:t>
            </a:r>
            <a:endParaRPr lang="en-US" sz="3600" dirty="0">
              <a:solidFill>
                <a:srgbClr val="3F2355"/>
              </a:solidFill>
            </a:endParaRPr>
          </a:p>
        </p:txBody>
      </p:sp>
      <p:sp>
        <p:nvSpPr>
          <p:cNvPr id="3" name="TextBox 2"/>
          <p:cNvSpPr txBox="1"/>
          <p:nvPr/>
        </p:nvSpPr>
        <p:spPr>
          <a:xfrm>
            <a:off x="1066801" y="1447800"/>
            <a:ext cx="2082800" cy="1384995"/>
          </a:xfrm>
          <a:prstGeom prst="rect">
            <a:avLst/>
          </a:prstGeom>
          <a:noFill/>
        </p:spPr>
        <p:txBody>
          <a:bodyPr wrap="square" rtlCol="0">
            <a:spAutoFit/>
          </a:bodyPr>
          <a:lstStyle/>
          <a:p>
            <a:pPr algn="ctr"/>
            <a:r>
              <a:rPr lang="en-US" sz="2800" dirty="0">
                <a:solidFill>
                  <a:srgbClr val="3F2355"/>
                </a:solidFill>
              </a:rPr>
              <a:t>They help others when they need it</a:t>
            </a:r>
          </a:p>
        </p:txBody>
      </p:sp>
      <p:sp>
        <p:nvSpPr>
          <p:cNvPr id="15" name="TextBox 14"/>
          <p:cNvSpPr txBox="1"/>
          <p:nvPr/>
        </p:nvSpPr>
        <p:spPr>
          <a:xfrm>
            <a:off x="863601" y="4158902"/>
            <a:ext cx="2082800" cy="1384995"/>
          </a:xfrm>
          <a:prstGeom prst="rect">
            <a:avLst/>
          </a:prstGeom>
          <a:noFill/>
        </p:spPr>
        <p:txBody>
          <a:bodyPr wrap="square" rtlCol="0">
            <a:spAutoFit/>
          </a:bodyPr>
          <a:lstStyle/>
          <a:p>
            <a:pPr algn="ctr"/>
            <a:r>
              <a:rPr lang="en-US" sz="2800" dirty="0">
                <a:solidFill>
                  <a:srgbClr val="3F2355"/>
                </a:solidFill>
              </a:rPr>
              <a:t>They are good listeners</a:t>
            </a:r>
          </a:p>
        </p:txBody>
      </p:sp>
      <p:sp>
        <p:nvSpPr>
          <p:cNvPr id="16" name="TextBox 15"/>
          <p:cNvSpPr txBox="1"/>
          <p:nvPr/>
        </p:nvSpPr>
        <p:spPr>
          <a:xfrm>
            <a:off x="5127595" y="5468609"/>
            <a:ext cx="2082800" cy="954107"/>
          </a:xfrm>
          <a:prstGeom prst="rect">
            <a:avLst/>
          </a:prstGeom>
          <a:noFill/>
        </p:spPr>
        <p:txBody>
          <a:bodyPr wrap="square" rtlCol="0">
            <a:spAutoFit/>
          </a:bodyPr>
          <a:lstStyle/>
          <a:p>
            <a:pPr algn="ctr"/>
            <a:r>
              <a:rPr lang="en-US" sz="2800" dirty="0">
                <a:solidFill>
                  <a:srgbClr val="3F2355"/>
                </a:solidFill>
              </a:rPr>
              <a:t>They are trustworthy</a:t>
            </a:r>
          </a:p>
        </p:txBody>
      </p:sp>
      <p:sp>
        <p:nvSpPr>
          <p:cNvPr id="17" name="TextBox 16"/>
          <p:cNvSpPr txBox="1"/>
          <p:nvPr/>
        </p:nvSpPr>
        <p:spPr>
          <a:xfrm>
            <a:off x="9188388" y="1669702"/>
            <a:ext cx="2470211" cy="1384995"/>
          </a:xfrm>
          <a:prstGeom prst="rect">
            <a:avLst/>
          </a:prstGeom>
          <a:noFill/>
        </p:spPr>
        <p:txBody>
          <a:bodyPr wrap="square" rtlCol="0">
            <a:spAutoFit/>
          </a:bodyPr>
          <a:lstStyle/>
          <a:p>
            <a:pPr algn="ctr"/>
            <a:r>
              <a:rPr lang="en-US" sz="2800" dirty="0">
                <a:solidFill>
                  <a:srgbClr val="3F2355"/>
                </a:solidFill>
              </a:rPr>
              <a:t>They share their ideas with </a:t>
            </a:r>
            <a:r>
              <a:rPr lang="en-US" sz="2800" dirty="0" smtClean="0">
                <a:solidFill>
                  <a:srgbClr val="3F2355"/>
                </a:solidFill>
              </a:rPr>
              <a:t>the team</a:t>
            </a:r>
            <a:endParaRPr lang="en-US" sz="2800" dirty="0">
              <a:solidFill>
                <a:srgbClr val="3F2355"/>
              </a:solidFill>
            </a:endParaRPr>
          </a:p>
        </p:txBody>
      </p:sp>
      <p:sp>
        <p:nvSpPr>
          <p:cNvPr id="18" name="TextBox 17"/>
          <p:cNvSpPr txBox="1"/>
          <p:nvPr/>
        </p:nvSpPr>
        <p:spPr>
          <a:xfrm>
            <a:off x="8908988" y="4175947"/>
            <a:ext cx="2470211" cy="2246769"/>
          </a:xfrm>
          <a:prstGeom prst="rect">
            <a:avLst/>
          </a:prstGeom>
          <a:noFill/>
        </p:spPr>
        <p:txBody>
          <a:bodyPr wrap="square" rtlCol="0">
            <a:spAutoFit/>
          </a:bodyPr>
          <a:lstStyle/>
          <a:p>
            <a:pPr algn="ctr"/>
            <a:r>
              <a:rPr lang="en-US" sz="2800" dirty="0">
                <a:solidFill>
                  <a:srgbClr val="3F2355"/>
                </a:solidFill>
              </a:rPr>
              <a:t>They don</a:t>
            </a:r>
            <a:r>
              <a:rPr lang="uk-UA" sz="2800" dirty="0">
                <a:solidFill>
                  <a:srgbClr val="3F2355"/>
                </a:solidFill>
              </a:rPr>
              <a:t>’</a:t>
            </a:r>
            <a:r>
              <a:rPr lang="en-US" sz="2800" dirty="0">
                <a:solidFill>
                  <a:srgbClr val="3F2355"/>
                </a:solidFill>
              </a:rPr>
              <a:t>t get stressed or complain when there are challenges</a:t>
            </a:r>
          </a:p>
        </p:txBody>
      </p:sp>
      <p:cxnSp>
        <p:nvCxnSpPr>
          <p:cNvPr id="10" name="Straight Arrow Connector 9"/>
          <p:cNvCxnSpPr/>
          <p:nvPr/>
        </p:nvCxnSpPr>
        <p:spPr>
          <a:xfrm flipH="1" flipV="1">
            <a:off x="3149601" y="2362199"/>
            <a:ext cx="1034988" cy="470596"/>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5" idx="3"/>
          </p:cNvCxnSpPr>
          <p:nvPr/>
        </p:nvCxnSpPr>
        <p:spPr>
          <a:xfrm flipH="1">
            <a:off x="2946401" y="4311302"/>
            <a:ext cx="1238188" cy="540098"/>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927694" y="4851400"/>
            <a:ext cx="241301" cy="617209"/>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128000" y="2126902"/>
            <a:ext cx="1034988" cy="420610"/>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150196" y="4349521"/>
            <a:ext cx="1038192" cy="575185"/>
          </a:xfrm>
          <a:prstGeom prst="straightConnector1">
            <a:avLst/>
          </a:prstGeom>
          <a:ln w="57150">
            <a:solidFill>
              <a:srgbClr val="74727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173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12254" y="1816816"/>
            <a:ext cx="10554789" cy="1378261"/>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a:solidFill>
                  <a:srgbClr val="3F2355"/>
                </a:solidFill>
              </a:rPr>
              <a:t>Describe how people must act in a team</a:t>
            </a:r>
            <a:endParaRPr lang="en-US" sz="2800" dirty="0">
              <a:solidFill>
                <a:srgbClr val="3F2355"/>
              </a:solidFill>
            </a:endParaRPr>
          </a:p>
        </p:txBody>
      </p:sp>
      <p:sp>
        <p:nvSpPr>
          <p:cNvPr id="3" name="Rounded Rectangle 2"/>
          <p:cNvSpPr/>
          <p:nvPr/>
        </p:nvSpPr>
        <p:spPr>
          <a:xfrm>
            <a:off x="812255" y="3377344"/>
            <a:ext cx="10554789" cy="1378261"/>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a:solidFill>
                  <a:srgbClr val="3F2355"/>
                </a:solidFill>
              </a:rPr>
              <a:t>Apply your teamwork skills to a new game</a:t>
            </a:r>
            <a:endParaRPr lang="en-US" sz="2800" dirty="0">
              <a:solidFill>
                <a:srgbClr val="3F2355"/>
              </a:solidFill>
            </a:endParaRPr>
          </a:p>
        </p:txBody>
      </p:sp>
      <p:sp>
        <p:nvSpPr>
          <p:cNvPr id="4" name="Rounded Rectangle 3"/>
          <p:cNvSpPr/>
          <p:nvPr/>
        </p:nvSpPr>
        <p:spPr>
          <a:xfrm>
            <a:off x="812256" y="4937872"/>
            <a:ext cx="10554789" cy="1378261"/>
          </a:xfrm>
          <a:prstGeom prst="roundRect">
            <a:avLst/>
          </a:prstGeom>
          <a:no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a:solidFill>
                  <a:srgbClr val="3F2355"/>
                </a:solidFill>
              </a:rPr>
              <a:t>Explain how and why LGBT+ people worked as a team</a:t>
            </a:r>
            <a:endParaRPr lang="en-US" sz="2800" dirty="0">
              <a:solidFill>
                <a:srgbClr val="3F2355"/>
              </a:solidFill>
            </a:endParaRPr>
          </a:p>
        </p:txBody>
      </p:sp>
      <p:sp>
        <p:nvSpPr>
          <p:cNvPr id="5" name="TextBox 4"/>
          <p:cNvSpPr txBox="1"/>
          <p:nvPr/>
        </p:nvSpPr>
        <p:spPr>
          <a:xfrm>
            <a:off x="812255" y="1168399"/>
            <a:ext cx="10554788" cy="461665"/>
          </a:xfrm>
          <a:prstGeom prst="rect">
            <a:avLst/>
          </a:prstGeom>
          <a:noFill/>
        </p:spPr>
        <p:txBody>
          <a:bodyPr wrap="square" rtlCol="0">
            <a:spAutoFit/>
          </a:bodyPr>
          <a:lstStyle/>
          <a:p>
            <a:pPr algn="ctr"/>
            <a:r>
              <a:rPr lang="en-US" sz="2400" b="1" dirty="0">
                <a:solidFill>
                  <a:srgbClr val="3F2355"/>
                </a:solidFill>
              </a:rPr>
              <a:t>Title: </a:t>
            </a:r>
            <a:r>
              <a:rPr lang="en-US" sz="2400" b="1" u="sng" dirty="0">
                <a:solidFill>
                  <a:srgbClr val="3F2355"/>
                </a:solidFill>
              </a:rPr>
              <a:t>Working as a Team</a:t>
            </a:r>
            <a:r>
              <a:rPr lang="en-US" sz="2400" b="1" dirty="0">
                <a:solidFill>
                  <a:srgbClr val="3F2355"/>
                </a:solidFill>
              </a:rPr>
              <a:t>   </a:t>
            </a:r>
            <a:r>
              <a:rPr lang="en-US" sz="2400" dirty="0">
                <a:solidFill>
                  <a:srgbClr val="3F2355"/>
                </a:solidFill>
              </a:rPr>
              <a:t>  </a:t>
            </a:r>
            <a:r>
              <a:rPr lang="en-US" sz="2400" b="1" dirty="0">
                <a:solidFill>
                  <a:srgbClr val="3F2355"/>
                </a:solidFill>
              </a:rPr>
              <a:t>Date: </a:t>
            </a:r>
            <a:fld id="{1599855D-DAB4-6046-8B56-1E4589B258DF}" type="datetime2">
              <a:rPr lang="en-GB" sz="2400" b="1" u="sng">
                <a:solidFill>
                  <a:srgbClr val="3F2355"/>
                </a:solidFill>
              </a:rPr>
              <a:t>Monday, 14 September 2020</a:t>
            </a:fld>
            <a:endParaRPr lang="en-US" sz="2400" b="1" u="sng" dirty="0">
              <a:solidFill>
                <a:srgbClr val="3F2355"/>
              </a:solidFill>
            </a:endParaRPr>
          </a:p>
        </p:txBody>
      </p:sp>
    </p:spTree>
    <p:extLst>
      <p:ext uri="{BB962C8B-B14F-4D97-AF65-F5344CB8AC3E}">
        <p14:creationId xmlns:p14="http://schemas.microsoft.com/office/powerpoint/2010/main" val="669450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73800" y="1816570"/>
            <a:ext cx="5257800" cy="4031873"/>
          </a:xfrm>
          <a:prstGeom prst="rect">
            <a:avLst/>
          </a:prstGeom>
          <a:noFill/>
        </p:spPr>
        <p:txBody>
          <a:bodyPr wrap="square" rtlCol="0">
            <a:spAutoFit/>
          </a:bodyPr>
          <a:lstStyle/>
          <a:p>
            <a:pPr algn="ctr"/>
            <a:r>
              <a:rPr lang="en-US" sz="5400" b="1" dirty="0">
                <a:solidFill>
                  <a:srgbClr val="3F2355"/>
                </a:solidFill>
              </a:rPr>
              <a:t>‘Alone we can do so little, together we can do so much’</a:t>
            </a:r>
          </a:p>
          <a:p>
            <a:pPr algn="r"/>
            <a:r>
              <a:rPr lang="en-US" sz="4000" dirty="0">
                <a:solidFill>
                  <a:srgbClr val="3F2355"/>
                </a:solidFill>
              </a:rPr>
              <a:t>- Helen Keller</a:t>
            </a:r>
          </a:p>
        </p:txBody>
      </p:sp>
      <p:pic>
        <p:nvPicPr>
          <p:cNvPr id="2" name="Picture 1"/>
          <p:cNvPicPr>
            <a:picLocks noChangeAspect="1"/>
          </p:cNvPicPr>
          <p:nvPr/>
        </p:nvPicPr>
        <p:blipFill rotWithShape="1">
          <a:blip r:embed="rId3"/>
          <a:srcRect r="32991"/>
          <a:stretch/>
        </p:blipFill>
        <p:spPr>
          <a:xfrm>
            <a:off x="571500" y="1140580"/>
            <a:ext cx="5372100" cy="5383855"/>
          </a:xfrm>
          <a:prstGeom prst="rect">
            <a:avLst/>
          </a:prstGeom>
        </p:spPr>
      </p:pic>
    </p:spTree>
    <p:extLst>
      <p:ext uri="{BB962C8B-B14F-4D97-AF65-F5344CB8AC3E}">
        <p14:creationId xmlns:p14="http://schemas.microsoft.com/office/powerpoint/2010/main" val="791962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1371600"/>
            <a:ext cx="11303000" cy="4524315"/>
          </a:xfrm>
          <a:prstGeom prst="rect">
            <a:avLst/>
          </a:prstGeom>
          <a:noFill/>
        </p:spPr>
        <p:txBody>
          <a:bodyPr wrap="square" rtlCol="0">
            <a:spAutoFit/>
          </a:bodyPr>
          <a:lstStyle/>
          <a:p>
            <a:pPr marL="514350" indent="-514350" algn="ctr">
              <a:buFont typeface="+mj-lt"/>
              <a:buAutoNum type="arabicPeriod"/>
            </a:pPr>
            <a:r>
              <a:rPr lang="en-US" sz="4800" dirty="0">
                <a:solidFill>
                  <a:srgbClr val="3F2355"/>
                </a:solidFill>
                <a:latin typeface="Calibri" charset="0"/>
                <a:ea typeface="Calibri" charset="0"/>
                <a:cs typeface="Calibri" charset="0"/>
              </a:rPr>
              <a:t> I am going to play some music, you can dance, </a:t>
            </a:r>
            <a:r>
              <a:rPr lang="en-US" sz="4800" dirty="0" smtClean="0">
                <a:solidFill>
                  <a:srgbClr val="3F2355"/>
                </a:solidFill>
                <a:latin typeface="Calibri" charset="0"/>
                <a:ea typeface="Calibri" charset="0"/>
                <a:cs typeface="Calibri" charset="0"/>
              </a:rPr>
              <a:t>sing and </a:t>
            </a:r>
            <a:r>
              <a:rPr lang="en-US" sz="4800" dirty="0">
                <a:solidFill>
                  <a:srgbClr val="3F2355"/>
                </a:solidFill>
                <a:latin typeface="Calibri" charset="0"/>
                <a:ea typeface="Calibri" charset="0"/>
                <a:cs typeface="Calibri" charset="0"/>
              </a:rPr>
              <a:t>run!</a:t>
            </a:r>
          </a:p>
          <a:p>
            <a:pPr marL="514350" indent="-514350" algn="ctr">
              <a:buFont typeface="+mj-lt"/>
              <a:buAutoNum type="arabicPeriod"/>
            </a:pPr>
            <a:r>
              <a:rPr lang="en-US" sz="4800" dirty="0">
                <a:solidFill>
                  <a:srgbClr val="3F2355"/>
                </a:solidFill>
                <a:latin typeface="Calibri" charset="0"/>
                <a:ea typeface="Calibri" charset="0"/>
                <a:cs typeface="Calibri" charset="0"/>
              </a:rPr>
              <a:t> When the music stops, I will shout a number.</a:t>
            </a:r>
          </a:p>
          <a:p>
            <a:pPr marL="514350" indent="-514350" algn="ctr">
              <a:buFont typeface="+mj-lt"/>
              <a:buAutoNum type="arabicPeriod"/>
            </a:pPr>
            <a:r>
              <a:rPr lang="en-US" sz="4800" dirty="0">
                <a:solidFill>
                  <a:srgbClr val="3F2355"/>
                </a:solidFill>
                <a:latin typeface="Calibri" charset="0"/>
                <a:ea typeface="Calibri" charset="0"/>
                <a:cs typeface="Calibri" charset="0"/>
              </a:rPr>
              <a:t> You must get into </a:t>
            </a:r>
            <a:r>
              <a:rPr lang="en-US" sz="4800" dirty="0" smtClean="0">
                <a:solidFill>
                  <a:srgbClr val="3F2355"/>
                </a:solidFill>
                <a:latin typeface="Calibri" charset="0"/>
                <a:ea typeface="Calibri" charset="0"/>
                <a:cs typeface="Calibri" charset="0"/>
              </a:rPr>
              <a:t>groups </a:t>
            </a:r>
            <a:r>
              <a:rPr lang="en-US" sz="4800" dirty="0">
                <a:solidFill>
                  <a:srgbClr val="3F2355"/>
                </a:solidFill>
                <a:latin typeface="Calibri" charset="0"/>
                <a:ea typeface="Calibri" charset="0"/>
                <a:cs typeface="Calibri" charset="0"/>
              </a:rPr>
              <a:t>of that size.</a:t>
            </a:r>
          </a:p>
          <a:p>
            <a:pPr algn="ctr"/>
            <a:endParaRPr lang="en-US" sz="4800" dirty="0">
              <a:solidFill>
                <a:srgbClr val="3F2355"/>
              </a:solidFill>
              <a:latin typeface="Calibri" charset="0"/>
              <a:ea typeface="Calibri" charset="0"/>
              <a:cs typeface="Calibri" charset="0"/>
            </a:endParaRPr>
          </a:p>
        </p:txBody>
      </p:sp>
    </p:spTree>
    <p:extLst>
      <p:ext uri="{BB962C8B-B14F-4D97-AF65-F5344CB8AC3E}">
        <p14:creationId xmlns:p14="http://schemas.microsoft.com/office/powerpoint/2010/main" val="340735399"/>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rgbClr val="FFFFFF"/>
      </a:lt1>
      <a:dk2>
        <a:srgbClr val="C2DAF0"/>
      </a:dk2>
      <a:lt2>
        <a:srgbClr val="FF7DD4"/>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11110</TotalTime>
  <Words>867</Words>
  <Application>Microsoft Macintosh PowerPoint</Application>
  <PresentationFormat>Widescreen</PresentationFormat>
  <Paragraphs>114</Paragraphs>
  <Slides>20</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Calibri</vt:lpstr>
      <vt:lpstr>Calibri Light</vt:lpstr>
      <vt:lpstr>oda</vt:lpstr>
      <vt:lpstr>Signika</vt:lpstr>
      <vt:lpstr>Arial</vt:lpstr>
      <vt:lpstr>Office Theme</vt:lpstr>
      <vt:lpstr>Custom Design</vt:lpstr>
      <vt:lpstr>PowerPoint Presentation</vt:lpstr>
      <vt:lpstr>Title:  Working as a Team  Curriculum links:  KS1 Physical Education Pupils should be taught to:  - Master basic movements including running, jumping, throwing and catching, as well as developing balance, agility and co-ordination, and begin to apply these in a range of activities. - Participate in team games.   LIs: Describe how people must act in a team. Apply your teamwork skills to a new game. Explain how and why LGBT+ people worked as a team.  </vt:lpstr>
      <vt:lpstr>Instructions for use:  Most tasks have been differentiated to three levels with the orange boxed task being the easier of the three and the grey being the more challenging.  For mixed ability classes we suggest keeping all tasks and directing your students towards their appropriate level. For setted classes you can delete the tasks you feel are not appropriate.  Throughout we have added questions in orange that can be used to prompt conversation, draw further information from your students and deepen their understanding.  Please feel free to edit the order of the slides so this lesson is consistent with your approach.  Additional information can be found in the notes section of each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Supply14</dc:creator>
  <cp:lastModifiedBy>Jack Tielemans</cp:lastModifiedBy>
  <cp:revision>178</cp:revision>
  <dcterms:created xsi:type="dcterms:W3CDTF">2019-11-07T10:01:30Z</dcterms:created>
  <dcterms:modified xsi:type="dcterms:W3CDTF">2020-09-14T14:11:01Z</dcterms:modified>
</cp:coreProperties>
</file>