
<file path=[Content_Types].xml><?xml version="1.0" encoding="utf-8"?>
<Types xmlns="http://schemas.openxmlformats.org/package/2006/content-types">
  <Default Extension="xml" ContentType="application/xml"/>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25"/>
  </p:notesMasterIdLst>
  <p:handoutMasterIdLst>
    <p:handoutMasterId r:id="rId26"/>
  </p:handoutMasterIdLst>
  <p:sldIdLst>
    <p:sldId id="267" r:id="rId3"/>
    <p:sldId id="330" r:id="rId4"/>
    <p:sldId id="329" r:id="rId5"/>
    <p:sldId id="331" r:id="rId6"/>
    <p:sldId id="332" r:id="rId7"/>
    <p:sldId id="333" r:id="rId8"/>
    <p:sldId id="334"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 id="34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 Batson" initials="BB" lastIdx="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14E"/>
    <a:srgbClr val="3F2355"/>
    <a:srgbClr val="A2C3DB"/>
    <a:srgbClr val="00934F"/>
    <a:srgbClr val="10B293"/>
    <a:srgbClr val="EC5A3C"/>
    <a:srgbClr val="757375"/>
    <a:srgbClr val="37B44B"/>
    <a:srgbClr val="699EC5"/>
    <a:srgbClr val="EC00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6" autoAdjust="0"/>
    <p:restoredTop sz="83303"/>
  </p:normalViewPr>
  <p:slideViewPr>
    <p:cSldViewPr snapToGrid="0">
      <p:cViewPr varScale="1">
        <p:scale>
          <a:sx n="77" d="100"/>
          <a:sy n="77" d="100"/>
        </p:scale>
        <p:origin x="264" y="192"/>
      </p:cViewPr>
      <p:guideLst/>
    </p:cSldViewPr>
  </p:slideViewPr>
  <p:notesTextViewPr>
    <p:cViewPr>
      <p:scale>
        <a:sx n="1" d="1"/>
        <a:sy n="1" d="1"/>
      </p:scale>
      <p:origin x="0" y="0"/>
    </p:cViewPr>
  </p:notesTextViewPr>
  <p:notesViewPr>
    <p:cSldViewPr snapToGrid="0">
      <p:cViewPr varScale="1">
        <p:scale>
          <a:sx n="83" d="100"/>
          <a:sy n="83" d="100"/>
        </p:scale>
        <p:origin x="3352" y="2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EB3929-4FC8-1F4C-9BE1-AE744FC66401}" type="datetimeFigureOut">
              <a:rPr lang="en-US" smtClean="0"/>
              <a:t>8/24/22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ED1150-5640-2748-A616-8B702D222915}" type="slidenum">
              <a:rPr lang="en-US" smtClean="0"/>
              <a:t>‹#›</a:t>
            </a:fld>
            <a:endParaRPr lang="en-US"/>
          </a:p>
        </p:txBody>
      </p:sp>
    </p:spTree>
    <p:extLst>
      <p:ext uri="{BB962C8B-B14F-4D97-AF65-F5344CB8AC3E}">
        <p14:creationId xmlns:p14="http://schemas.microsoft.com/office/powerpoint/2010/main" val="129507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6EC04-6B9F-924F-B1A3-5077261A8501}" type="datetimeFigureOut">
              <a:rPr lang="en-US" smtClean="0"/>
              <a:t>8/24/22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1326E-C3CB-EE40-83BE-558836F0C2CA}" type="slidenum">
              <a:rPr lang="en-US" smtClean="0"/>
              <a:t>‹#›</a:t>
            </a:fld>
            <a:endParaRPr lang="en-US"/>
          </a:p>
        </p:txBody>
      </p:sp>
    </p:spTree>
    <p:extLst>
      <p:ext uri="{BB962C8B-B14F-4D97-AF65-F5344CB8AC3E}">
        <p14:creationId xmlns:p14="http://schemas.microsoft.com/office/powerpoint/2010/main" val="13011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a:t>
            </a:r>
          </a:p>
          <a:p>
            <a:r>
              <a:rPr lang="en-US" dirty="0"/>
              <a:t>https://</a:t>
            </a:r>
            <a:r>
              <a:rPr lang="en-US" dirty="0" err="1"/>
              <a:t>www.bandlogojukebox.com</a:t>
            </a:r>
            <a:r>
              <a:rPr lang="en-US" dirty="0"/>
              <a:t>/blog/</a:t>
            </a:r>
            <a:r>
              <a:rPr lang="en-US" dirty="0" err="1"/>
              <a:t>abba</a:t>
            </a:r>
            <a:r>
              <a:rPr lang="en-US" dirty="0"/>
              <a:t>-logo</a:t>
            </a:r>
          </a:p>
          <a:p>
            <a:r>
              <a:rPr lang="en-US" dirty="0"/>
              <a:t>https://</a:t>
            </a:r>
            <a:r>
              <a:rPr lang="en-US" dirty="0" err="1"/>
              <a:t>en.wikipedia.org</a:t>
            </a:r>
            <a:r>
              <a:rPr lang="en-US" dirty="0"/>
              <a:t>/wiki/Eurovision_Song_Contest_2019</a:t>
            </a:r>
          </a:p>
          <a:p>
            <a:r>
              <a:rPr lang="en-US" dirty="0"/>
              <a:t>https://</a:t>
            </a:r>
            <a:r>
              <a:rPr lang="en-US" dirty="0" err="1"/>
              <a:t>www.independent.co.uk</a:t>
            </a:r>
            <a:r>
              <a:rPr lang="en-US" dirty="0"/>
              <a:t>/arts-entertainment/music/features/eurovision-winning-songs-ranked-all-time-best-worst-favourite-a8919596.html</a:t>
            </a:r>
          </a:p>
          <a:p>
            <a:r>
              <a:rPr lang="en-US" dirty="0"/>
              <a:t>https://</a:t>
            </a:r>
            <a:r>
              <a:rPr lang="en-US" dirty="0" err="1"/>
              <a:t>www.google.com</a:t>
            </a:r>
            <a:r>
              <a:rPr lang="en-US" dirty="0"/>
              <a:t>/</a:t>
            </a:r>
            <a:r>
              <a:rPr lang="en-US" dirty="0" err="1"/>
              <a:t>url?sa</a:t>
            </a:r>
            <a:r>
              <a:rPr lang="en-US" dirty="0"/>
              <a:t>=</a:t>
            </a:r>
            <a:r>
              <a:rPr lang="en-US" dirty="0" err="1"/>
              <a:t>i&amp;rct</a:t>
            </a:r>
            <a:r>
              <a:rPr lang="en-US" dirty="0"/>
              <a:t>=</a:t>
            </a:r>
            <a:r>
              <a:rPr lang="en-US" dirty="0" err="1"/>
              <a:t>j&amp;q</a:t>
            </a:r>
            <a:r>
              <a:rPr lang="en-US" dirty="0"/>
              <a:t>=&amp;</a:t>
            </a:r>
            <a:r>
              <a:rPr lang="en-US" dirty="0" err="1"/>
              <a:t>esrc</a:t>
            </a:r>
            <a:r>
              <a:rPr lang="en-US" dirty="0"/>
              <a:t>=</a:t>
            </a:r>
            <a:r>
              <a:rPr lang="en-US" dirty="0" err="1"/>
              <a:t>s&amp;source</a:t>
            </a:r>
            <a:r>
              <a:rPr lang="en-US" dirty="0"/>
              <a:t>=</a:t>
            </a:r>
            <a:r>
              <a:rPr lang="en-US" dirty="0" err="1"/>
              <a:t>images&amp;cd</a:t>
            </a:r>
            <a:r>
              <a:rPr lang="en-US" dirty="0"/>
              <a:t>=&amp;cad=</a:t>
            </a:r>
            <a:r>
              <a:rPr lang="en-US" dirty="0" err="1"/>
              <a:t>rja&amp;uact</a:t>
            </a:r>
            <a:r>
              <a:rPr lang="en-US" dirty="0"/>
              <a:t>=8&amp;ved=2ahUKEwi60-_e5ezmAhVLx4UKHRGpD4wQjhx6BAgBEAI&amp;url=https%3A%2F%2Fen.wikipedia.org%2Fwiki%2FFile%3AEurovision_Song_Contest.svg&amp;psig=AOvVaw3kPz7rQThZclqMEek0blmX&amp;ust=1578325210703585</a:t>
            </a:r>
          </a:p>
          <a:p>
            <a:r>
              <a:rPr lang="en-US" dirty="0"/>
              <a:t>https://</a:t>
            </a:r>
            <a:r>
              <a:rPr lang="en-US" dirty="0" err="1" smtClean="0"/>
              <a:t>pngtree.com</a:t>
            </a:r>
            <a:r>
              <a:rPr lang="en-US" dirty="0" smtClean="0"/>
              <a:t>/</a:t>
            </a:r>
            <a:r>
              <a:rPr lang="en-US" dirty="0" err="1" smtClean="0"/>
              <a:t>freepng</a:t>
            </a:r>
            <a:r>
              <a:rPr lang="en-US" dirty="0" smtClean="0"/>
              <a:t>/2019-calendar-may-month_3722706.html</a:t>
            </a:r>
          </a:p>
          <a:p>
            <a:r>
              <a:rPr lang="en-US" dirty="0" smtClean="0"/>
              <a:t>https://</a:t>
            </a:r>
            <a:r>
              <a:rPr lang="en-US" dirty="0" err="1" smtClean="0"/>
              <a:t>www.forbes.com</a:t>
            </a:r>
            <a:r>
              <a:rPr lang="en-US" dirty="0" smtClean="0"/>
              <a:t>/sites/</a:t>
            </a:r>
            <a:r>
              <a:rPr lang="en-US" dirty="0" err="1" smtClean="0"/>
              <a:t>roberthart</a:t>
            </a:r>
            <a:r>
              <a:rPr lang="en-US" dirty="0" smtClean="0"/>
              <a:t>/2021/05/21/what-is-eurovision-a-guide-for-confused-americans-as-the-contest-heads-to-the-us-next-year/</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4</a:t>
            </a:fld>
            <a:endParaRPr lang="en-US"/>
          </a:p>
        </p:txBody>
      </p:sp>
    </p:spTree>
    <p:extLst>
      <p:ext uri="{BB962C8B-B14F-4D97-AF65-F5344CB8AC3E}">
        <p14:creationId xmlns:p14="http://schemas.microsoft.com/office/powerpoint/2010/main" val="1718784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a:t>
            </a:r>
          </a:p>
          <a:p>
            <a:r>
              <a:rPr lang="en-US" dirty="0"/>
              <a:t>https://</a:t>
            </a:r>
            <a:r>
              <a:rPr lang="en-US" dirty="0" err="1"/>
              <a:t>eurosong-contest.fandom.com</a:t>
            </a:r>
            <a:r>
              <a:rPr lang="en-US" dirty="0"/>
              <a:t>/wiki/</a:t>
            </a:r>
            <a:r>
              <a:rPr lang="en-US" dirty="0" err="1"/>
              <a:t>Marija_Šerifović</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15</a:t>
            </a:fld>
            <a:endParaRPr lang="en-US"/>
          </a:p>
        </p:txBody>
      </p:sp>
    </p:spTree>
    <p:extLst>
      <p:ext uri="{BB962C8B-B14F-4D97-AF65-F5344CB8AC3E}">
        <p14:creationId xmlns:p14="http://schemas.microsoft.com/office/powerpoint/2010/main" val="1586017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a:t>
            </a:r>
            <a:r>
              <a:rPr lang="en-US" dirty="0" err="1"/>
              <a:t>www.exhibitionworld.co.uk</a:t>
            </a:r>
            <a:r>
              <a:rPr lang="en-US" dirty="0"/>
              <a:t>/2019/09/03/eurovision-song-contest-2020-to-be-held-in-rotterdam-ahoy</a:t>
            </a:r>
          </a:p>
        </p:txBody>
      </p:sp>
      <p:sp>
        <p:nvSpPr>
          <p:cNvPr id="4" name="Slide Number Placeholder 3"/>
          <p:cNvSpPr>
            <a:spLocks noGrp="1"/>
          </p:cNvSpPr>
          <p:nvPr>
            <p:ph type="sldNum" sz="quarter" idx="10"/>
          </p:nvPr>
        </p:nvSpPr>
        <p:spPr/>
        <p:txBody>
          <a:bodyPr/>
          <a:lstStyle/>
          <a:p>
            <a:fld id="{09A1326E-C3CB-EE40-83BE-558836F0C2CA}" type="slidenum">
              <a:rPr lang="en-US" smtClean="0"/>
              <a:t>17</a:t>
            </a:fld>
            <a:endParaRPr lang="en-US"/>
          </a:p>
        </p:txBody>
      </p:sp>
    </p:spTree>
    <p:extLst>
      <p:ext uri="{BB962C8B-B14F-4D97-AF65-F5344CB8AC3E}">
        <p14:creationId xmlns:p14="http://schemas.microsoft.com/office/powerpoint/2010/main" val="405069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Krista’s same sex kiss</a:t>
            </a:r>
            <a:r>
              <a:rPr lang="en-US" baseline="0" dirty="0"/>
              <a:t> </a:t>
            </a:r>
            <a:r>
              <a:rPr lang="en-US" dirty="0"/>
              <a:t>caused controversy in many countries</a:t>
            </a:r>
          </a:p>
        </p:txBody>
      </p:sp>
      <p:sp>
        <p:nvSpPr>
          <p:cNvPr id="4" name="Slide Number Placeholder 3"/>
          <p:cNvSpPr>
            <a:spLocks noGrp="1"/>
          </p:cNvSpPr>
          <p:nvPr>
            <p:ph type="sldNum" sz="quarter" idx="10"/>
          </p:nvPr>
        </p:nvSpPr>
        <p:spPr/>
        <p:txBody>
          <a:bodyPr/>
          <a:lstStyle/>
          <a:p>
            <a:fld id="{09A1326E-C3CB-EE40-83BE-558836F0C2CA}" type="slidenum">
              <a:rPr lang="en-US" smtClean="0"/>
              <a:t>18</a:t>
            </a:fld>
            <a:endParaRPr lang="en-US"/>
          </a:p>
        </p:txBody>
      </p:sp>
    </p:spTree>
    <p:extLst>
      <p:ext uri="{BB962C8B-B14F-4D97-AF65-F5344CB8AC3E}">
        <p14:creationId xmlns:p14="http://schemas.microsoft.com/office/powerpoint/2010/main" val="93562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Image credit: https://</a:t>
            </a:r>
            <a:r>
              <a:rPr lang="en-US" baseline="0" dirty="0" err="1"/>
              <a:t>eurovision.tv</a:t>
            </a:r>
            <a:r>
              <a:rPr lang="en-US" baseline="0" dirty="0"/>
              <a:t>/story/a-look-at-the-2019-eurovision-song-contest-results</a:t>
            </a:r>
          </a:p>
          <a:p>
            <a:endParaRPr lang="en-US" baseline="0" dirty="0"/>
          </a:p>
        </p:txBody>
      </p:sp>
      <p:sp>
        <p:nvSpPr>
          <p:cNvPr id="4" name="Slide Number Placeholder 3"/>
          <p:cNvSpPr>
            <a:spLocks noGrp="1"/>
          </p:cNvSpPr>
          <p:nvPr>
            <p:ph type="sldNum" sz="quarter" idx="10"/>
          </p:nvPr>
        </p:nvSpPr>
        <p:spPr/>
        <p:txBody>
          <a:bodyPr/>
          <a:lstStyle/>
          <a:p>
            <a:fld id="{09A1326E-C3CB-EE40-83BE-558836F0C2CA}" type="slidenum">
              <a:rPr lang="en-US" smtClean="0"/>
              <a:t>21</a:t>
            </a:fld>
            <a:endParaRPr lang="en-US"/>
          </a:p>
        </p:txBody>
      </p:sp>
    </p:spTree>
    <p:extLst>
      <p:ext uri="{BB962C8B-B14F-4D97-AF65-F5344CB8AC3E}">
        <p14:creationId xmlns:p14="http://schemas.microsoft.com/office/powerpoint/2010/main" val="75030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a:t>
            </a:r>
          </a:p>
          <a:p>
            <a:r>
              <a:rPr lang="en-US" dirty="0"/>
              <a:t>https://</a:t>
            </a:r>
            <a:r>
              <a:rPr lang="en-US" dirty="0" err="1"/>
              <a:t>www.designweek.co.uk</a:t>
            </a:r>
            <a:r>
              <a:rPr lang="en-US" dirty="0"/>
              <a:t>/issues/july-2014/a-new-look-for-the-</a:t>
            </a:r>
            <a:r>
              <a:rPr lang="en-US" dirty="0" err="1"/>
              <a:t>eurovision</a:t>
            </a:r>
            <a:r>
              <a:rPr lang="en-US" dirty="0"/>
              <a:t>-song-contest/</a:t>
            </a:r>
          </a:p>
        </p:txBody>
      </p:sp>
      <p:sp>
        <p:nvSpPr>
          <p:cNvPr id="4" name="Slide Number Placeholder 3"/>
          <p:cNvSpPr>
            <a:spLocks noGrp="1"/>
          </p:cNvSpPr>
          <p:nvPr>
            <p:ph type="sldNum" sz="quarter" idx="10"/>
          </p:nvPr>
        </p:nvSpPr>
        <p:spPr/>
        <p:txBody>
          <a:bodyPr/>
          <a:lstStyle/>
          <a:p>
            <a:fld id="{09A1326E-C3CB-EE40-83BE-558836F0C2CA}" type="slidenum">
              <a:rPr lang="en-US" smtClean="0"/>
              <a:t>5</a:t>
            </a:fld>
            <a:endParaRPr lang="en-US"/>
          </a:p>
        </p:txBody>
      </p:sp>
    </p:spTree>
    <p:extLst>
      <p:ext uri="{BB962C8B-B14F-4D97-AF65-F5344CB8AC3E}">
        <p14:creationId xmlns:p14="http://schemas.microsoft.com/office/powerpoint/2010/main" val="340492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a:t>
            </a:r>
          </a:p>
          <a:p>
            <a:r>
              <a:rPr lang="en-US" dirty="0"/>
              <a:t>https://</a:t>
            </a:r>
            <a:r>
              <a:rPr lang="en-US" dirty="0" err="1"/>
              <a:t>www.telegraph.co.uk</a:t>
            </a:r>
            <a:r>
              <a:rPr lang="en-US" dirty="0"/>
              <a:t>/</a:t>
            </a:r>
            <a:r>
              <a:rPr lang="en-US" dirty="0" err="1"/>
              <a:t>tv</a:t>
            </a:r>
            <a:r>
              <a:rPr lang="en-US" dirty="0"/>
              <a:t>/0/</a:t>
            </a:r>
            <a:r>
              <a:rPr lang="en-US" dirty="0" err="1"/>
              <a:t>australia</a:t>
            </a:r>
            <a:r>
              <a:rPr lang="en-US" dirty="0"/>
              <a:t>-</a:t>
            </a:r>
            <a:r>
              <a:rPr lang="en-US" dirty="0" err="1"/>
              <a:t>eurovision</a:t>
            </a:r>
            <a:r>
              <a:rPr lang="en-US" dirty="0"/>
              <a:t>-why/</a:t>
            </a:r>
          </a:p>
        </p:txBody>
      </p:sp>
      <p:sp>
        <p:nvSpPr>
          <p:cNvPr id="4" name="Slide Number Placeholder 3"/>
          <p:cNvSpPr>
            <a:spLocks noGrp="1"/>
          </p:cNvSpPr>
          <p:nvPr>
            <p:ph type="sldNum" sz="quarter" idx="10"/>
          </p:nvPr>
        </p:nvSpPr>
        <p:spPr/>
        <p:txBody>
          <a:bodyPr/>
          <a:lstStyle/>
          <a:p>
            <a:fld id="{09A1326E-C3CB-EE40-83BE-558836F0C2CA}" type="slidenum">
              <a:rPr lang="en-US" smtClean="0"/>
              <a:t>6</a:t>
            </a:fld>
            <a:endParaRPr lang="en-US"/>
          </a:p>
        </p:txBody>
      </p:sp>
    </p:spTree>
    <p:extLst>
      <p:ext uri="{BB962C8B-B14F-4D97-AF65-F5344CB8AC3E}">
        <p14:creationId xmlns:p14="http://schemas.microsoft.com/office/powerpoint/2010/main" val="131659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a:t>
            </a:r>
            <a:r>
              <a:rPr lang="en-US" baseline="0" dirty="0"/>
              <a:t> Picture links to lesson content to the real world and events happening outside of school</a:t>
            </a:r>
          </a:p>
          <a:p>
            <a:r>
              <a:rPr lang="en-US" baseline="0" dirty="0"/>
              <a:t>It acts as a point of interest to inspire conversations and engage students</a:t>
            </a:r>
          </a:p>
          <a:p>
            <a:r>
              <a:rPr lang="en-US" baseline="0" dirty="0"/>
              <a:t>Image credit: https://</a:t>
            </a:r>
            <a:r>
              <a:rPr lang="en-US" baseline="0" dirty="0" err="1"/>
              <a:t>eurovision.tv</a:t>
            </a:r>
            <a:r>
              <a:rPr lang="en-US" baseline="0" dirty="0"/>
              <a:t>/story/a-look-at-the-2019-eurovision-song-contest-results</a:t>
            </a:r>
          </a:p>
          <a:p>
            <a:endParaRPr lang="en-US" baseline="0" dirty="0"/>
          </a:p>
        </p:txBody>
      </p:sp>
      <p:sp>
        <p:nvSpPr>
          <p:cNvPr id="4" name="Slide Number Placeholder 3"/>
          <p:cNvSpPr>
            <a:spLocks noGrp="1"/>
          </p:cNvSpPr>
          <p:nvPr>
            <p:ph type="sldNum" sz="quarter" idx="10"/>
          </p:nvPr>
        </p:nvSpPr>
        <p:spPr/>
        <p:txBody>
          <a:bodyPr/>
          <a:lstStyle/>
          <a:p>
            <a:fld id="{09A1326E-C3CB-EE40-83BE-558836F0C2CA}" type="slidenum">
              <a:rPr lang="en-US" smtClean="0"/>
              <a:t>8</a:t>
            </a:fld>
            <a:endParaRPr lang="en-US"/>
          </a:p>
        </p:txBody>
      </p:sp>
    </p:spTree>
    <p:extLst>
      <p:ext uri="{BB962C8B-B14F-4D97-AF65-F5344CB8AC3E}">
        <p14:creationId xmlns:p14="http://schemas.microsoft.com/office/powerpoint/2010/main" val="1372690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a:t>
            </a:r>
            <a:r>
              <a:rPr lang="en-US" baseline="0" dirty="0"/>
              <a:t> on your students answers in the previous task, collectively you could choose to change the criteria you are going to award points for</a:t>
            </a:r>
          </a:p>
        </p:txBody>
      </p:sp>
      <p:sp>
        <p:nvSpPr>
          <p:cNvPr id="4" name="Slide Number Placeholder 3"/>
          <p:cNvSpPr>
            <a:spLocks noGrp="1"/>
          </p:cNvSpPr>
          <p:nvPr>
            <p:ph type="sldNum" sz="quarter" idx="10"/>
          </p:nvPr>
        </p:nvSpPr>
        <p:spPr/>
        <p:txBody>
          <a:bodyPr/>
          <a:lstStyle/>
          <a:p>
            <a:fld id="{09A1326E-C3CB-EE40-83BE-558836F0C2CA}" type="slidenum">
              <a:rPr lang="en-US" smtClean="0"/>
              <a:t>10</a:t>
            </a:fld>
            <a:endParaRPr lang="en-US"/>
          </a:p>
        </p:txBody>
      </p:sp>
    </p:spTree>
    <p:extLst>
      <p:ext uri="{BB962C8B-B14F-4D97-AF65-F5344CB8AC3E}">
        <p14:creationId xmlns:p14="http://schemas.microsoft.com/office/powerpoint/2010/main" val="2084093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a:t>
            </a:r>
          </a:p>
          <a:p>
            <a:r>
              <a:rPr lang="en-US" dirty="0"/>
              <a:t>https://</a:t>
            </a:r>
            <a:r>
              <a:rPr lang="en-US" dirty="0" err="1"/>
              <a:t>www.scmp.com</a:t>
            </a:r>
            <a:r>
              <a:rPr lang="en-US" dirty="0"/>
              <a:t>/news/world/united-states-</a:t>
            </a:r>
            <a:r>
              <a:rPr lang="en-US" dirty="0" err="1"/>
              <a:t>canada</a:t>
            </a:r>
            <a:r>
              <a:rPr lang="en-US" dirty="0"/>
              <a:t>/article/2141924/facing-blackmail-</a:t>
            </a:r>
            <a:r>
              <a:rPr lang="en-US" dirty="0" err="1"/>
              <a:t>eurovision</a:t>
            </a:r>
            <a:r>
              <a:rPr lang="en-US" dirty="0"/>
              <a:t>-winner-</a:t>
            </a:r>
            <a:r>
              <a:rPr lang="en-US" dirty="0" err="1"/>
              <a:t>conchita</a:t>
            </a:r>
            <a:r>
              <a:rPr lang="en-US" dirty="0"/>
              <a:t>-</a:t>
            </a:r>
            <a:r>
              <a:rPr lang="en-US" dirty="0" err="1"/>
              <a:t>wurst</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11</a:t>
            </a:fld>
            <a:endParaRPr lang="en-US"/>
          </a:p>
        </p:txBody>
      </p:sp>
    </p:spTree>
    <p:extLst>
      <p:ext uri="{BB962C8B-B14F-4D97-AF65-F5344CB8AC3E}">
        <p14:creationId xmlns:p14="http://schemas.microsoft.com/office/powerpoint/2010/main" val="1703909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a:t>
            </a:r>
          </a:p>
          <a:p>
            <a:r>
              <a:rPr lang="en-US" dirty="0"/>
              <a:t>https://</a:t>
            </a:r>
            <a:r>
              <a:rPr lang="en-US" dirty="0" err="1"/>
              <a:t>open.spotify.com</a:t>
            </a:r>
            <a:r>
              <a:rPr lang="en-US" dirty="0"/>
              <a:t>/artist/0LcJLqbBmaGUft1e9Mm8HV</a:t>
            </a:r>
          </a:p>
        </p:txBody>
      </p:sp>
      <p:sp>
        <p:nvSpPr>
          <p:cNvPr id="4" name="Slide Number Placeholder 3"/>
          <p:cNvSpPr>
            <a:spLocks noGrp="1"/>
          </p:cNvSpPr>
          <p:nvPr>
            <p:ph type="sldNum" sz="quarter" idx="10"/>
          </p:nvPr>
        </p:nvSpPr>
        <p:spPr/>
        <p:txBody>
          <a:bodyPr/>
          <a:lstStyle/>
          <a:p>
            <a:fld id="{09A1326E-C3CB-EE40-83BE-558836F0C2CA}" type="slidenum">
              <a:rPr lang="en-US" smtClean="0"/>
              <a:t>12</a:t>
            </a:fld>
            <a:endParaRPr lang="en-US"/>
          </a:p>
        </p:txBody>
      </p:sp>
    </p:spTree>
    <p:extLst>
      <p:ext uri="{BB962C8B-B14F-4D97-AF65-F5344CB8AC3E}">
        <p14:creationId xmlns:p14="http://schemas.microsoft.com/office/powerpoint/2010/main" val="56956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a:t>
            </a:r>
          </a:p>
          <a:p>
            <a:r>
              <a:rPr lang="en-US" dirty="0"/>
              <a:t>https://</a:t>
            </a:r>
            <a:r>
              <a:rPr lang="en-US" dirty="0" err="1"/>
              <a:t>lyricstranslate.com</a:t>
            </a:r>
            <a:r>
              <a:rPr lang="en-US" dirty="0"/>
              <a:t>/</a:t>
            </a:r>
            <a:r>
              <a:rPr lang="en-US" dirty="0" err="1"/>
              <a:t>en</a:t>
            </a:r>
            <a:r>
              <a:rPr lang="en-US" dirty="0"/>
              <a:t>/dana-international-</a:t>
            </a:r>
            <a:r>
              <a:rPr lang="en-US" dirty="0" err="1"/>
              <a:t>lyrics.html</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13</a:t>
            </a:fld>
            <a:endParaRPr lang="en-US"/>
          </a:p>
        </p:txBody>
      </p:sp>
    </p:spTree>
    <p:extLst>
      <p:ext uri="{BB962C8B-B14F-4D97-AF65-F5344CB8AC3E}">
        <p14:creationId xmlns:p14="http://schemas.microsoft.com/office/powerpoint/2010/main" val="320608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a:t>
            </a:r>
          </a:p>
          <a:p>
            <a:r>
              <a:rPr lang="en-US" dirty="0"/>
              <a:t>https://</a:t>
            </a:r>
            <a:r>
              <a:rPr lang="en-US" dirty="0" err="1"/>
              <a:t>lyricstranslate.com</a:t>
            </a:r>
            <a:r>
              <a:rPr lang="en-US" dirty="0"/>
              <a:t>/</a:t>
            </a:r>
            <a:r>
              <a:rPr lang="en-US" dirty="0" err="1"/>
              <a:t>en</a:t>
            </a:r>
            <a:r>
              <a:rPr lang="en-US" dirty="0"/>
              <a:t>/dana-international-</a:t>
            </a:r>
            <a:r>
              <a:rPr lang="en-US" dirty="0" err="1"/>
              <a:t>lyrics.html</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14</a:t>
            </a:fld>
            <a:endParaRPr lang="en-US"/>
          </a:p>
        </p:txBody>
      </p:sp>
    </p:spTree>
    <p:extLst>
      <p:ext uri="{BB962C8B-B14F-4D97-AF65-F5344CB8AC3E}">
        <p14:creationId xmlns:p14="http://schemas.microsoft.com/office/powerpoint/2010/main" val="1519344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4755353" y="176839"/>
            <a:ext cx="2668616"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STARTER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2850098" y="176839"/>
            <a:ext cx="6479146"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REVIEW AND REFLECT</a:t>
            </a:r>
          </a:p>
        </p:txBody>
      </p:sp>
    </p:spTree>
    <p:extLst>
      <p:ext uri="{BB962C8B-B14F-4D97-AF65-F5344CB8AC3E}">
        <p14:creationId xmlns:p14="http://schemas.microsoft.com/office/powerpoint/2010/main" val="360332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24/08/2022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415471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24/08/2022</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3388918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982292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24/08/2022</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314611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24/08/2022</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2668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24/08/2022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24909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24/08/2022</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21804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24/08/2022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495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24/08/2022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72505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1850" y="4713890"/>
            <a:ext cx="10515600" cy="882869"/>
          </a:xfrm>
          <a:prstGeom prst="rect">
            <a:avLst/>
          </a:prstGeom>
        </p:spPr>
        <p:txBody>
          <a:bodyPr/>
          <a:lstStyle>
            <a:lvl1pPr marL="0" indent="0">
              <a:buNone/>
              <a:defRPr sz="24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Big Picture question</a:t>
            </a:r>
          </a:p>
          <a:p>
            <a:pPr lvl="0"/>
            <a:r>
              <a:rPr lang="en-US" dirty="0"/>
              <a:t>Need some sort of visual here to encourage thought</a:t>
            </a:r>
          </a:p>
        </p:txBody>
      </p:sp>
      <p:sp>
        <p:nvSpPr>
          <p:cNvPr id="7" name="Rectangle 6"/>
          <p:cNvSpPr/>
          <p:nvPr userDrawn="1"/>
        </p:nvSpPr>
        <p:spPr>
          <a:xfrm>
            <a:off x="4189033" y="176839"/>
            <a:ext cx="3801233" cy="923330"/>
          </a:xfrm>
          <a:prstGeom prst="rect">
            <a:avLst/>
          </a:prstGeom>
          <a:noFill/>
          <a:ln>
            <a:noFill/>
          </a:ln>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BIG</a:t>
            </a:r>
            <a:r>
              <a:rPr lang="en-US" sz="5400" b="1" i="0" cap="none" spc="0" baseline="0" dirty="0">
                <a:ln w="22225">
                  <a:solidFill>
                    <a:srgbClr val="37B44B"/>
                  </a:solidFill>
                  <a:prstDash val="solid"/>
                </a:ln>
                <a:solidFill>
                  <a:srgbClr val="00934F"/>
                </a:solidFill>
                <a:effectLst/>
                <a:latin typeface="Calibri" charset="0"/>
                <a:ea typeface="Calibri" charset="0"/>
                <a:cs typeface="Calibri" charset="0"/>
              </a:rPr>
              <a:t> PICTURE</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2517487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8/24/22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2142541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8/24/22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693601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8/24/22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811409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8/24/22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842509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8/24/22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702523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8/24/22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247562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8/24/22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892948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8/24/22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968810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8/24/22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371553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8/24/22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60439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653616" y="191476"/>
            <a:ext cx="6872074"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LEARNING</a:t>
            </a:r>
            <a:r>
              <a:rPr lang="en-US" sz="5400" b="1" i="0" cap="none" spc="0" baseline="0" dirty="0">
                <a:ln w="22225">
                  <a:solidFill>
                    <a:srgbClr val="37B44B"/>
                  </a:solidFill>
                  <a:prstDash val="solid"/>
                </a:ln>
                <a:solidFill>
                  <a:srgbClr val="00934F"/>
                </a:solidFill>
                <a:effectLst/>
                <a:latin typeface="Calibri" charset="0"/>
                <a:ea typeface="Calibri" charset="0"/>
                <a:cs typeface="Calibri" charset="0"/>
              </a:rPr>
              <a:t> INTENTIONS</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3779889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8/24/22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425080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4234275" y="176839"/>
            <a:ext cx="3710760"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PAIR/SHARE</a:t>
            </a:r>
          </a:p>
        </p:txBody>
      </p:sp>
    </p:spTree>
    <p:extLst>
      <p:ext uri="{BB962C8B-B14F-4D97-AF65-F5344CB8AC3E}">
        <p14:creationId xmlns:p14="http://schemas.microsoft.com/office/powerpoint/2010/main" val="321054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4653815" y="176839"/>
            <a:ext cx="2871685"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LITERACY</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4306767" y="176839"/>
            <a:ext cx="3565784"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NUMERACY</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4052978" y="176839"/>
            <a:ext cx="4073359"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RALLY COACH</a:t>
            </a:r>
          </a:p>
        </p:txBody>
      </p:sp>
    </p:spTree>
    <p:extLst>
      <p:ext uri="{BB962C8B-B14F-4D97-AF65-F5344CB8AC3E}">
        <p14:creationId xmlns:p14="http://schemas.microsoft.com/office/powerpoint/2010/main" val="306637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3736901" y="176839"/>
            <a:ext cx="4705520"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NEW MATERIAL</a:t>
            </a:r>
          </a:p>
        </p:txBody>
      </p:sp>
    </p:spTree>
    <p:extLst>
      <p:ext uri="{BB962C8B-B14F-4D97-AF65-F5344CB8AC3E}">
        <p14:creationId xmlns:p14="http://schemas.microsoft.com/office/powerpoint/2010/main" val="119331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1345899" y="176839"/>
            <a:ext cx="9487534"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DEEPEN YOUR UNDERSTANDING</a:t>
            </a:r>
          </a:p>
        </p:txBody>
      </p:sp>
    </p:spTree>
    <p:extLst>
      <p:ext uri="{BB962C8B-B14F-4D97-AF65-F5344CB8AC3E}">
        <p14:creationId xmlns:p14="http://schemas.microsoft.com/office/powerpoint/2010/main" val="2759644798"/>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2.xml"/><Relationship Id="rId13" Type="http://schemas.openxmlformats.org/officeDocument/2006/relationships/image" Target="../media/image2.tiff"/><Relationship Id="rId14" Type="http://schemas.openxmlformats.org/officeDocument/2006/relationships/image" Target="../media/image3.tiff"/><Relationship Id="rId15" Type="http://schemas.openxmlformats.org/officeDocument/2006/relationships/image" Target="../media/image4.tiff"/><Relationship Id="rId16" Type="http://schemas.openxmlformats.org/officeDocument/2006/relationships/image" Target="../media/image5.pn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99EC5">
            <a:alpha val="61961"/>
          </a:srgbClr>
        </a:solidFill>
        <a:effectLst/>
      </p:bgPr>
    </p:bg>
    <p:spTree>
      <p:nvGrpSpPr>
        <p:cNvPr id="1" name=""/>
        <p:cNvGrpSpPr/>
        <p:nvPr/>
      </p:nvGrpSpPr>
      <p:grpSpPr>
        <a:xfrm>
          <a:off x="0" y="0"/>
          <a:ext cx="0" cy="0"/>
          <a:chOff x="0" y="0"/>
          <a:chExt cx="0" cy="0"/>
        </a:xfrm>
      </p:grpSpPr>
      <p:sp>
        <p:nvSpPr>
          <p:cNvPr id="11" name="Rectangle 10"/>
          <p:cNvSpPr/>
          <p:nvPr userDrawn="1"/>
        </p:nvSpPr>
        <p:spPr>
          <a:xfrm>
            <a:off x="0" y="5770180"/>
            <a:ext cx="12192000" cy="1103586"/>
          </a:xfrm>
          <a:prstGeom prst="rect">
            <a:avLst/>
          </a:prstGeom>
          <a:solidFill>
            <a:srgbClr val="A2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838200" y="601608"/>
            <a:ext cx="10515600" cy="3860033"/>
          </a:xfrm>
          <a:prstGeom prst="rect">
            <a:avLst/>
          </a:prstGeom>
        </p:spPr>
        <p:txBody>
          <a:bodyPr vert="horz" lIns="91440" tIns="45720" rIns="91440" bIns="45720" rtlCol="0" anchor="ctr">
            <a:normAutofit/>
          </a:bodyPr>
          <a:lstStyle/>
          <a:p>
            <a:r>
              <a:rPr lang="en-US" dirty="0"/>
              <a:t>LESSON TITLE</a:t>
            </a:r>
            <a:br>
              <a:rPr lang="en-US" dirty="0"/>
            </a:br>
            <a:r>
              <a:rPr lang="en-US" dirty="0"/>
              <a:t>CURRICULUM LINKS</a:t>
            </a:r>
            <a:br>
              <a:rPr lang="en-US" dirty="0"/>
            </a:br>
            <a:r>
              <a:rPr lang="en-US" dirty="0"/>
              <a:t>KS LINKS</a:t>
            </a:r>
            <a:br>
              <a:rPr lang="en-US" dirty="0"/>
            </a:br>
            <a:r>
              <a:rPr lang="en-US" dirty="0"/>
              <a:t/>
            </a:r>
            <a:br>
              <a:rPr lang="en-US" dirty="0"/>
            </a:br>
            <a:r>
              <a:rPr lang="en-US" dirty="0"/>
              <a:t>(change font to </a:t>
            </a:r>
            <a:r>
              <a:rPr lang="en-US" dirty="0" err="1"/>
              <a:t>signika</a:t>
            </a:r>
            <a:r>
              <a:rPr lang="en-US" dirty="0"/>
              <a:t> google font, chunk info on info slides, use numbers)</a:t>
            </a:r>
            <a:r>
              <a:rPr lang="en-GB" b="0" i="0" u="none" strike="noStrike" dirty="0">
                <a:solidFill>
                  <a:srgbClr val="555555"/>
                </a:solidFill>
                <a:effectLst/>
                <a:latin typeface="oda"/>
              </a:rPr>
              <a:t> </a:t>
            </a:r>
            <a:endParaRPr lang="en-GB" dirty="0"/>
          </a:p>
        </p:txBody>
      </p:sp>
      <p:pic>
        <p:nvPicPr>
          <p:cNvPr id="4" name="Picture 3"/>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671484" y="42808"/>
            <a:ext cx="1520515" cy="1430391"/>
          </a:xfrm>
          <a:prstGeom prst="rect">
            <a:avLst/>
          </a:prstGeom>
        </p:spPr>
      </p:pic>
    </p:spTree>
    <p:extLst>
      <p:ext uri="{BB962C8B-B14F-4D97-AF65-F5344CB8AC3E}">
        <p14:creationId xmlns:p14="http://schemas.microsoft.com/office/powerpoint/2010/main" val="2548029537"/>
      </p:ext>
    </p:extLst>
  </p:cSld>
  <p:clrMap bg1="dk1" tx1="lt1" bg2="dk2" tx2="lt2" accent1="accent1" accent2="accent2" accent3="accent3" accent4="accent4" accent5="accent5" accent6="accent6" hlink="hlink" folHlink="folHlink"/>
  <p:sldLayoutIdLst>
    <p:sldLayoutId id="2147483665" r:id="rId1"/>
    <p:sldLayoutId id="2147483651" r:id="rId2"/>
    <p:sldLayoutId id="2147483650" r:id="rId3"/>
    <p:sldLayoutId id="2147483660" r:id="rId4"/>
    <p:sldLayoutId id="2147483668" r:id="rId5"/>
    <p:sldLayoutId id="2147483667" r:id="rId6"/>
    <p:sldLayoutId id="2147483661" r:id="rId7"/>
    <p:sldLayoutId id="2147483662" r:id="rId8"/>
    <p:sldLayoutId id="2147483663" r:id="rId9"/>
    <p:sldLayoutId id="2147483664" r:id="rId10"/>
    <p:sldLayoutId id="2147483652" r:id="rId11"/>
    <p:sldLayoutId id="2147483653" r:id="rId12"/>
    <p:sldLayoutId id="2147483649" r:id="rId13"/>
    <p:sldLayoutId id="2147483654" r:id="rId14"/>
    <p:sldLayoutId id="2147483655" r:id="rId15"/>
    <p:sldLayoutId id="2147483656" r:id="rId16"/>
    <p:sldLayoutId id="2147483657" r:id="rId17"/>
    <p:sldLayoutId id="2147483658" r:id="rId18"/>
    <p:sldLayoutId id="2147483659" r:id="rId19"/>
  </p:sldLayoutIdLst>
  <p:txStyles>
    <p:titleStyle>
      <a:lvl1pPr algn="ctr" defTabSz="914400" rtl="0" eaLnBrk="1" latinLnBrk="0" hangingPunct="1">
        <a:lnSpc>
          <a:spcPct val="90000"/>
        </a:lnSpc>
        <a:spcBef>
          <a:spcPct val="0"/>
        </a:spcBef>
        <a:buNone/>
        <a:defRPr lang="en-GB" sz="4400" b="0" i="0" u="none" strike="noStrike" kern="1200" baseline="0" smtClean="0">
          <a:solidFill>
            <a:schemeClr val="tx1"/>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6612786" y="1579919"/>
            <a:ext cx="2412433" cy="1109719"/>
          </a:xfrm>
          <a:prstGeom prst="rect">
            <a:avLst/>
          </a:prstGeom>
        </p:spPr>
      </p:pic>
      <p:pic>
        <p:nvPicPr>
          <p:cNvPr id="9" name="Picture 8"/>
          <p:cNvPicPr>
            <a:picLocks noChangeAspect="1"/>
          </p:cNvPicPr>
          <p:nvPr userDrawn="1"/>
        </p:nvPicPr>
        <p:blipFill>
          <a:blip r:embed="rId14"/>
          <a:stretch>
            <a:fillRect/>
          </a:stretch>
        </p:blipFill>
        <p:spPr>
          <a:xfrm>
            <a:off x="3327399" y="5932857"/>
            <a:ext cx="2410551" cy="925143"/>
          </a:xfrm>
          <a:prstGeom prst="rect">
            <a:avLst/>
          </a:prstGeom>
        </p:spPr>
      </p:pic>
      <p:pic>
        <p:nvPicPr>
          <p:cNvPr id="10" name="Picture 9"/>
          <p:cNvPicPr>
            <a:picLocks noChangeAspect="1"/>
          </p:cNvPicPr>
          <p:nvPr userDrawn="1"/>
        </p:nvPicPr>
        <p:blipFill>
          <a:blip r:embed="rId15"/>
          <a:stretch>
            <a:fillRect/>
          </a:stretch>
        </p:blipFill>
        <p:spPr>
          <a:xfrm>
            <a:off x="6100492" y="5933409"/>
            <a:ext cx="2797727" cy="924591"/>
          </a:xfrm>
          <a:prstGeom prst="rect">
            <a:avLst/>
          </a:prstGeom>
        </p:spPr>
      </p:pic>
      <p:sp>
        <p:nvSpPr>
          <p:cNvPr id="11" name="TextBox 10"/>
          <p:cNvSpPr txBox="1"/>
          <p:nvPr userDrawn="1"/>
        </p:nvSpPr>
        <p:spPr>
          <a:xfrm>
            <a:off x="2966046" y="5547573"/>
            <a:ext cx="6141233" cy="369332"/>
          </a:xfrm>
          <a:prstGeom prst="rect">
            <a:avLst/>
          </a:prstGeom>
          <a:noFill/>
        </p:spPr>
        <p:txBody>
          <a:bodyPr wrap="none" rtlCol="0">
            <a:spAutoFit/>
          </a:bodyPr>
          <a:lstStyle/>
          <a:p>
            <a:pPr algn="ctr"/>
            <a:r>
              <a:rPr lang="en-US" dirty="0">
                <a:solidFill>
                  <a:srgbClr val="3F2355"/>
                </a:solidFill>
              </a:rPr>
              <a:t>Original</a:t>
            </a:r>
            <a:r>
              <a:rPr lang="en-US" baseline="0" dirty="0">
                <a:solidFill>
                  <a:srgbClr val="3F2355"/>
                </a:solidFill>
              </a:rPr>
              <a:t> ‘The Classroom’ concept developed by Schools OUT UK</a:t>
            </a:r>
            <a:endParaRPr lang="en-US" dirty="0">
              <a:solidFill>
                <a:srgbClr val="3F2355"/>
              </a:solidFill>
            </a:endParaRPr>
          </a:p>
        </p:txBody>
      </p:sp>
      <p:sp>
        <p:nvSpPr>
          <p:cNvPr id="12" name="TextBox 11"/>
          <p:cNvSpPr txBox="1"/>
          <p:nvPr userDrawn="1"/>
        </p:nvSpPr>
        <p:spPr>
          <a:xfrm>
            <a:off x="6612787" y="676749"/>
            <a:ext cx="2412432" cy="830997"/>
          </a:xfrm>
          <a:prstGeom prst="rect">
            <a:avLst/>
          </a:prstGeom>
          <a:noFill/>
        </p:spPr>
        <p:txBody>
          <a:bodyPr wrap="square" rtlCol="0">
            <a:spAutoFit/>
          </a:bodyPr>
          <a:lstStyle/>
          <a:p>
            <a:pPr algn="ctr"/>
            <a:r>
              <a:rPr lang="en-US" sz="2400" dirty="0">
                <a:solidFill>
                  <a:srgbClr val="3F2355"/>
                </a:solidFill>
              </a:rPr>
              <a:t>Helping</a:t>
            </a:r>
            <a:r>
              <a:rPr lang="en-US" sz="2400" baseline="0" dirty="0">
                <a:solidFill>
                  <a:srgbClr val="3F2355"/>
                </a:solidFill>
              </a:rPr>
              <a:t> you to deliver an LGBT+</a:t>
            </a:r>
            <a:endParaRPr lang="en-US" sz="2400" dirty="0">
              <a:solidFill>
                <a:srgbClr val="3F2355"/>
              </a:solidFill>
            </a:endParaRPr>
          </a:p>
        </p:txBody>
      </p:sp>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66855" y="25400"/>
            <a:ext cx="3518625" cy="3261830"/>
          </a:xfrm>
          <a:prstGeom prst="rect">
            <a:avLst/>
          </a:prstGeom>
        </p:spPr>
      </p:pic>
      <p:sp>
        <p:nvSpPr>
          <p:cNvPr id="4" name="Rectangle 3"/>
          <p:cNvSpPr/>
          <p:nvPr userDrawn="1"/>
        </p:nvSpPr>
        <p:spPr>
          <a:xfrm>
            <a:off x="0" y="3467875"/>
            <a:ext cx="12192000" cy="1764525"/>
          </a:xfrm>
          <a:prstGeom prst="rect">
            <a:avLst/>
          </a:prstGeom>
          <a:solidFill>
            <a:srgbClr val="0F914E"/>
          </a:solidFill>
          <a:ln>
            <a:solidFill>
              <a:srgbClr val="0F9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2281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DWk0XN9D-bk" TargetMode="External"/><Relationship Id="rId4" Type="http://schemas.openxmlformats.org/officeDocument/2006/relationships/image" Target="../media/image15.tiff"/><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3FsVeMz1F5c" TargetMode="External"/><Relationship Id="rId4" Type="http://schemas.openxmlformats.org/officeDocument/2006/relationships/image" Target="../media/image16.tiff"/><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fZ5B6w-Baxs" TargetMode="External"/><Relationship Id="rId4" Type="http://schemas.openxmlformats.org/officeDocument/2006/relationships/image" Target="../media/image17.tiff"/><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dlBXOveVh7c" TargetMode="External"/><Relationship Id="rId4" Type="http://schemas.openxmlformats.org/officeDocument/2006/relationships/image" Target="../media/image18.tiff"/><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FSueQN1QvV4" TargetMode="External"/><Relationship Id="rId4" Type="http://schemas.openxmlformats.org/officeDocument/2006/relationships/image" Target="../media/image19.tiff"/><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png"/><Relationship Id="rId3"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tiff"/></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W62JHOddvrU" TargetMode="External"/><Relationship Id="rId4" Type="http://schemas.openxmlformats.org/officeDocument/2006/relationships/hyperlink" Target="https://www.youtube.com/watch?v=59a81KVftxE" TargetMode="External"/><Relationship Id="rId5" Type="http://schemas.openxmlformats.org/officeDocument/2006/relationships/hyperlink" Target="https://www.youtube.com/watch?v=wvGT3lD9dlY" TargetMode="External"/><Relationship Id="rId6" Type="http://schemas.openxmlformats.org/officeDocument/2006/relationships/hyperlink" Target="https://www.youtube.com/watch?v=3rhU5-gqTv4" TargetMode="External"/><Relationship Id="rId1" Type="http://schemas.openxmlformats.org/officeDocument/2006/relationships/slideLayout" Target="../slideLayouts/slideLayout11.xml"/><Relationship Id="rId2" Type="http://schemas.openxmlformats.org/officeDocument/2006/relationships/hyperlink" Target="https://www.youtube.com/watch?v=bduaLxHQSW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png"/><Relationship Id="rId6" Type="http://schemas.microsoft.com/office/2007/relationships/hdphoto" Target="../media/hdphoto1.wdp"/><Relationship Id="rId7" Type="http://schemas.openxmlformats.org/officeDocument/2006/relationships/image" Target="../media/image9.tiff"/><Relationship Id="rId8" Type="http://schemas.openxmlformats.org/officeDocument/2006/relationships/image" Target="../media/image10.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2.wdp"/><Relationship Id="rId5" Type="http://schemas.openxmlformats.org/officeDocument/2006/relationships/image" Target="../media/image12.tif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2.wdp"/><Relationship Id="rId5" Type="http://schemas.openxmlformats.org/officeDocument/2006/relationships/image" Target="../media/image13.tif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200" y="3530600"/>
            <a:ext cx="8248605" cy="1661993"/>
          </a:xfrm>
          <a:prstGeom prst="rect">
            <a:avLst/>
          </a:prstGeom>
          <a:noFill/>
        </p:spPr>
        <p:txBody>
          <a:bodyPr wrap="none" rtlCol="0">
            <a:spAutoFit/>
          </a:bodyPr>
          <a:lstStyle/>
          <a:p>
            <a:r>
              <a:rPr lang="en-US" sz="2400" dirty="0">
                <a:solidFill>
                  <a:schemeClr val="bg1"/>
                </a:solidFill>
                <a:latin typeface="Signika" charset="0"/>
                <a:ea typeface="Signika" charset="0"/>
                <a:cs typeface="Signika" charset="0"/>
              </a:rPr>
              <a:t>Subject: Maths					Key Stage: 2</a:t>
            </a:r>
          </a:p>
          <a:p>
            <a:endParaRPr lang="en-US" sz="2400" dirty="0">
              <a:solidFill>
                <a:schemeClr val="bg1"/>
              </a:solidFill>
              <a:latin typeface="Signika" charset="0"/>
              <a:ea typeface="Signika" charset="0"/>
              <a:cs typeface="Signika" charset="0"/>
            </a:endParaRPr>
          </a:p>
          <a:p>
            <a:r>
              <a:rPr lang="en-US" sz="5400" dirty="0">
                <a:solidFill>
                  <a:schemeClr val="bg1"/>
                </a:solidFill>
                <a:latin typeface="Signika" charset="0"/>
                <a:ea typeface="Signika" charset="0"/>
                <a:cs typeface="Signika" charset="0"/>
              </a:rPr>
              <a:t>MATHS AND MUSIC</a:t>
            </a:r>
          </a:p>
        </p:txBody>
      </p:sp>
    </p:spTree>
    <p:extLst>
      <p:ext uri="{BB962C8B-B14F-4D97-AF65-F5344CB8AC3E}">
        <p14:creationId xmlns:p14="http://schemas.microsoft.com/office/powerpoint/2010/main" val="694990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9779000" cy="1384995"/>
          </a:xfrm>
          <a:prstGeom prst="rect">
            <a:avLst/>
          </a:prstGeom>
          <a:noFill/>
        </p:spPr>
        <p:txBody>
          <a:bodyPr wrap="square" rtlCol="0">
            <a:spAutoFit/>
          </a:bodyPr>
          <a:lstStyle/>
          <a:p>
            <a:r>
              <a:rPr lang="en-US" sz="2800" dirty="0">
                <a:solidFill>
                  <a:srgbClr val="3F2355"/>
                </a:solidFill>
              </a:rPr>
              <a:t>We are going to watch some performances and you are going to award them points. To make it easier we will give them points out of 10.</a:t>
            </a:r>
          </a:p>
        </p:txBody>
      </p:sp>
      <p:graphicFrame>
        <p:nvGraphicFramePr>
          <p:cNvPr id="3" name="Table 2"/>
          <p:cNvGraphicFramePr>
            <a:graphicFrameLocks noGrp="1"/>
          </p:cNvGraphicFramePr>
          <p:nvPr>
            <p:extLst>
              <p:ext uri="{D42A27DB-BD31-4B8C-83A1-F6EECF244321}">
                <p14:modId xmlns:p14="http://schemas.microsoft.com/office/powerpoint/2010/main" val="1040451660"/>
              </p:ext>
            </p:extLst>
          </p:nvPr>
        </p:nvGraphicFramePr>
        <p:xfrm>
          <a:off x="674914" y="2367039"/>
          <a:ext cx="2997200" cy="3038078"/>
        </p:xfrm>
        <a:graphic>
          <a:graphicData uri="http://schemas.openxmlformats.org/drawingml/2006/table">
            <a:tbl>
              <a:tblPr firstRow="1" bandRow="1">
                <a:tableStyleId>{5C22544A-7EE6-4342-B048-85BDC9FD1C3A}</a:tableStyleId>
              </a:tblPr>
              <a:tblGrid>
                <a:gridCol w="2032000">
                  <a:extLst>
                    <a:ext uri="{9D8B030D-6E8A-4147-A177-3AD203B41FA5}">
                      <a16:colId xmlns="" xmlns:a16="http://schemas.microsoft.com/office/drawing/2014/main" val="20000"/>
                    </a:ext>
                  </a:extLst>
                </a:gridCol>
                <a:gridCol w="965200">
                  <a:extLst>
                    <a:ext uri="{9D8B030D-6E8A-4147-A177-3AD203B41FA5}">
                      <a16:colId xmlns="" xmlns:a16="http://schemas.microsoft.com/office/drawing/2014/main" val="20001"/>
                    </a:ext>
                  </a:extLst>
                </a:gridCol>
              </a:tblGrid>
              <a:tr h="418739">
                <a:tc>
                  <a:txBody>
                    <a:bodyPr/>
                    <a:lstStyle/>
                    <a:p>
                      <a:r>
                        <a:rPr lang="en-US" sz="2400" dirty="0"/>
                        <a:t>Country:</a:t>
                      </a:r>
                    </a:p>
                  </a:txBody>
                  <a:tcPr/>
                </a:tc>
                <a:tc>
                  <a:txBody>
                    <a:bodyPr/>
                    <a:lstStyle/>
                    <a:p>
                      <a:pPr algn="ctr"/>
                      <a:r>
                        <a:rPr lang="en-US" sz="2400" dirty="0"/>
                        <a:t>Out</a:t>
                      </a:r>
                      <a:r>
                        <a:rPr lang="en-US" sz="2400" baseline="0" dirty="0"/>
                        <a:t> of 10</a:t>
                      </a:r>
                      <a:endParaRPr lang="en-US" sz="2400" dirty="0"/>
                    </a:p>
                  </a:txBody>
                  <a:tcPr/>
                </a:tc>
                <a:extLst>
                  <a:ext uri="{0D108BD9-81ED-4DB2-BD59-A6C34878D82A}">
                    <a16:rowId xmlns="" xmlns:a16="http://schemas.microsoft.com/office/drawing/2014/main" val="10000"/>
                  </a:ext>
                </a:extLst>
              </a:tr>
              <a:tr h="649492">
                <a:tc>
                  <a:txBody>
                    <a:bodyPr/>
                    <a:lstStyle/>
                    <a:p>
                      <a:r>
                        <a:rPr lang="en-US" sz="2400" dirty="0"/>
                        <a:t>The music</a:t>
                      </a:r>
                    </a:p>
                  </a:txBody>
                  <a:tcPr/>
                </a:tc>
                <a:tc>
                  <a:txBody>
                    <a:bodyPr/>
                    <a:lstStyle/>
                    <a:p>
                      <a:pPr algn="r"/>
                      <a:r>
                        <a:rPr lang="en-US" sz="2400" dirty="0"/>
                        <a:t>/10</a:t>
                      </a:r>
                    </a:p>
                  </a:txBody>
                  <a:tcPr/>
                </a:tc>
                <a:extLst>
                  <a:ext uri="{0D108BD9-81ED-4DB2-BD59-A6C34878D82A}">
                    <a16:rowId xmlns="" xmlns:a16="http://schemas.microsoft.com/office/drawing/2014/main" val="10001"/>
                  </a:ext>
                </a:extLst>
              </a:tr>
              <a:tr h="1108426">
                <a:tc>
                  <a:txBody>
                    <a:bodyPr/>
                    <a:lstStyle/>
                    <a:p>
                      <a:r>
                        <a:rPr lang="en-US" sz="2400" dirty="0"/>
                        <a:t>The performance</a:t>
                      </a:r>
                    </a:p>
                  </a:txBody>
                  <a:tcPr/>
                </a:tc>
                <a:tc>
                  <a:txBody>
                    <a:bodyPr/>
                    <a:lstStyle/>
                    <a:p>
                      <a:pPr algn="r"/>
                      <a:r>
                        <a:rPr lang="en-US" sz="2400" dirty="0"/>
                        <a:t>/10</a:t>
                      </a:r>
                    </a:p>
                  </a:txBody>
                  <a:tcPr/>
                </a:tc>
                <a:extLst>
                  <a:ext uri="{0D108BD9-81ED-4DB2-BD59-A6C34878D82A}">
                    <a16:rowId xmlns="" xmlns:a16="http://schemas.microsoft.com/office/drawing/2014/main" val="10002"/>
                  </a:ext>
                </a:extLst>
              </a:tr>
              <a:tr h="418739">
                <a:tc>
                  <a:txBody>
                    <a:bodyPr/>
                    <a:lstStyle/>
                    <a:p>
                      <a:pPr algn="r"/>
                      <a:r>
                        <a:rPr lang="en-US" sz="2400" dirty="0"/>
                        <a:t>Total:</a:t>
                      </a:r>
                    </a:p>
                  </a:txBody>
                  <a:tcPr/>
                </a:tc>
                <a:tc>
                  <a:txBody>
                    <a:bodyPr/>
                    <a:lstStyle/>
                    <a:p>
                      <a:pPr algn="ctr"/>
                      <a:endParaRPr lang="en-US" sz="2400" dirty="0"/>
                    </a:p>
                  </a:txBody>
                  <a:tcPr/>
                </a:tc>
                <a:extLst>
                  <a:ext uri="{0D108BD9-81ED-4DB2-BD59-A6C34878D82A}">
                    <a16:rowId xmlns="" xmlns:a16="http://schemas.microsoft.com/office/drawing/2014/main" val="10003"/>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059195746"/>
              </p:ext>
            </p:extLst>
          </p:nvPr>
        </p:nvGraphicFramePr>
        <p:xfrm>
          <a:off x="4332514" y="2042293"/>
          <a:ext cx="3276600" cy="3687570"/>
        </p:xfrm>
        <a:graphic>
          <a:graphicData uri="http://schemas.openxmlformats.org/drawingml/2006/table">
            <a:tbl>
              <a:tblPr firstRow="1" bandRow="1">
                <a:tableStyleId>{5C22544A-7EE6-4342-B048-85BDC9FD1C3A}</a:tableStyleId>
              </a:tblPr>
              <a:tblGrid>
                <a:gridCol w="1931241">
                  <a:extLst>
                    <a:ext uri="{9D8B030D-6E8A-4147-A177-3AD203B41FA5}">
                      <a16:colId xmlns="" xmlns:a16="http://schemas.microsoft.com/office/drawing/2014/main" val="20000"/>
                    </a:ext>
                  </a:extLst>
                </a:gridCol>
                <a:gridCol w="1345359">
                  <a:extLst>
                    <a:ext uri="{9D8B030D-6E8A-4147-A177-3AD203B41FA5}">
                      <a16:colId xmlns="" xmlns:a16="http://schemas.microsoft.com/office/drawing/2014/main" val="20001"/>
                    </a:ext>
                  </a:extLst>
                </a:gridCol>
              </a:tblGrid>
              <a:tr h="418739">
                <a:tc>
                  <a:txBody>
                    <a:bodyPr/>
                    <a:lstStyle/>
                    <a:p>
                      <a:r>
                        <a:rPr lang="en-US" sz="2400" dirty="0"/>
                        <a:t>Country:</a:t>
                      </a:r>
                    </a:p>
                  </a:txBody>
                  <a:tcPr/>
                </a:tc>
                <a:tc>
                  <a:txBody>
                    <a:bodyPr/>
                    <a:lstStyle/>
                    <a:p>
                      <a:pPr algn="ctr"/>
                      <a:r>
                        <a:rPr lang="en-US" sz="2400" dirty="0"/>
                        <a:t>Out</a:t>
                      </a:r>
                      <a:r>
                        <a:rPr lang="en-US" sz="2400" baseline="0" dirty="0"/>
                        <a:t> of 10</a:t>
                      </a:r>
                      <a:endParaRPr lang="en-US" sz="2400" dirty="0"/>
                    </a:p>
                  </a:txBody>
                  <a:tcPr/>
                </a:tc>
                <a:extLst>
                  <a:ext uri="{0D108BD9-81ED-4DB2-BD59-A6C34878D82A}">
                    <a16:rowId xmlns="" xmlns:a16="http://schemas.microsoft.com/office/drawing/2014/main" val="10000"/>
                  </a:ext>
                </a:extLst>
              </a:tr>
              <a:tr h="649492">
                <a:tc>
                  <a:txBody>
                    <a:bodyPr/>
                    <a:lstStyle/>
                    <a:p>
                      <a:r>
                        <a:rPr lang="en-US" sz="2400" dirty="0"/>
                        <a:t>The music</a:t>
                      </a:r>
                    </a:p>
                  </a:txBody>
                  <a:tcPr/>
                </a:tc>
                <a:tc>
                  <a:txBody>
                    <a:bodyPr/>
                    <a:lstStyle/>
                    <a:p>
                      <a:pPr algn="r"/>
                      <a:r>
                        <a:rPr lang="en-US" sz="2400" dirty="0"/>
                        <a:t>/10</a:t>
                      </a:r>
                    </a:p>
                  </a:txBody>
                  <a:tcPr/>
                </a:tc>
                <a:extLst>
                  <a:ext uri="{0D108BD9-81ED-4DB2-BD59-A6C34878D82A}">
                    <a16:rowId xmlns="" xmlns:a16="http://schemas.microsoft.com/office/drawing/2014/main" val="10001"/>
                  </a:ext>
                </a:extLst>
              </a:tr>
              <a:tr h="649492">
                <a:tc>
                  <a:txBody>
                    <a:bodyPr/>
                    <a:lstStyle/>
                    <a:p>
                      <a:r>
                        <a:rPr lang="en-US" sz="2400" dirty="0"/>
                        <a:t>The lyrics</a:t>
                      </a:r>
                    </a:p>
                  </a:txBody>
                  <a:tcPr/>
                </a:tc>
                <a:tc>
                  <a:txBody>
                    <a:bodyPr/>
                    <a:lstStyle/>
                    <a:p>
                      <a:pPr algn="r"/>
                      <a:r>
                        <a:rPr lang="en-US" sz="2400" dirty="0"/>
                        <a:t>/10</a:t>
                      </a:r>
                    </a:p>
                  </a:txBody>
                  <a:tcPr/>
                </a:tc>
                <a:extLst>
                  <a:ext uri="{0D108BD9-81ED-4DB2-BD59-A6C34878D82A}">
                    <a16:rowId xmlns="" xmlns:a16="http://schemas.microsoft.com/office/drawing/2014/main" val="10002"/>
                  </a:ext>
                </a:extLst>
              </a:tr>
              <a:tr h="1108426">
                <a:tc>
                  <a:txBody>
                    <a:bodyPr/>
                    <a:lstStyle/>
                    <a:p>
                      <a:r>
                        <a:rPr lang="en-US" sz="2400" dirty="0"/>
                        <a:t>The performance</a:t>
                      </a:r>
                    </a:p>
                  </a:txBody>
                  <a:tcPr/>
                </a:tc>
                <a:tc>
                  <a:txBody>
                    <a:bodyPr/>
                    <a:lstStyle/>
                    <a:p>
                      <a:pPr algn="r"/>
                      <a:r>
                        <a:rPr lang="en-US" sz="2400" dirty="0"/>
                        <a:t>/10</a:t>
                      </a:r>
                    </a:p>
                  </a:txBody>
                  <a:tcPr/>
                </a:tc>
                <a:extLst>
                  <a:ext uri="{0D108BD9-81ED-4DB2-BD59-A6C34878D82A}">
                    <a16:rowId xmlns="" xmlns:a16="http://schemas.microsoft.com/office/drawing/2014/main" val="10003"/>
                  </a:ext>
                </a:extLst>
              </a:tr>
              <a:tr h="418739">
                <a:tc>
                  <a:txBody>
                    <a:bodyPr/>
                    <a:lstStyle/>
                    <a:p>
                      <a:pPr algn="r"/>
                      <a:r>
                        <a:rPr lang="en-US" sz="2400" dirty="0"/>
                        <a:t>Total:</a:t>
                      </a:r>
                    </a:p>
                  </a:txBody>
                  <a:tcPr/>
                </a:tc>
                <a:tc>
                  <a:txBody>
                    <a:bodyPr/>
                    <a:lstStyle/>
                    <a:p>
                      <a:pPr algn="ctr"/>
                      <a:endParaRPr lang="en-US" sz="2400" dirty="0"/>
                    </a:p>
                  </a:txBody>
                  <a:tcPr/>
                </a:tc>
                <a:extLst>
                  <a:ext uri="{0D108BD9-81ED-4DB2-BD59-A6C34878D82A}">
                    <a16:rowId xmlns="" xmlns:a16="http://schemas.microsoft.com/office/drawing/2014/main" val="1000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6447970"/>
              </p:ext>
            </p:extLst>
          </p:nvPr>
        </p:nvGraphicFramePr>
        <p:xfrm>
          <a:off x="8269514" y="1635367"/>
          <a:ext cx="3200400" cy="4795996"/>
        </p:xfrm>
        <a:graphic>
          <a:graphicData uri="http://schemas.openxmlformats.org/drawingml/2006/table">
            <a:tbl>
              <a:tblPr firstRow="1" bandRow="1">
                <a:tableStyleId>{5C22544A-7EE6-4342-B048-85BDC9FD1C3A}</a:tableStyleId>
              </a:tblPr>
              <a:tblGrid>
                <a:gridCol w="1886329">
                  <a:extLst>
                    <a:ext uri="{9D8B030D-6E8A-4147-A177-3AD203B41FA5}">
                      <a16:colId xmlns="" xmlns:a16="http://schemas.microsoft.com/office/drawing/2014/main" val="20000"/>
                    </a:ext>
                  </a:extLst>
                </a:gridCol>
                <a:gridCol w="1314071">
                  <a:extLst>
                    <a:ext uri="{9D8B030D-6E8A-4147-A177-3AD203B41FA5}">
                      <a16:colId xmlns="" xmlns:a16="http://schemas.microsoft.com/office/drawing/2014/main" val="20001"/>
                    </a:ext>
                  </a:extLst>
                </a:gridCol>
              </a:tblGrid>
              <a:tr h="418739">
                <a:tc>
                  <a:txBody>
                    <a:bodyPr/>
                    <a:lstStyle/>
                    <a:p>
                      <a:r>
                        <a:rPr lang="en-US" sz="2400"/>
                        <a:t>Country:</a:t>
                      </a:r>
                      <a:endParaRPr lang="en-US" sz="2400" dirty="0"/>
                    </a:p>
                  </a:txBody>
                  <a:tcPr/>
                </a:tc>
                <a:tc>
                  <a:txBody>
                    <a:bodyPr/>
                    <a:lstStyle/>
                    <a:p>
                      <a:pPr algn="ctr"/>
                      <a:r>
                        <a:rPr lang="en-US" sz="2400" dirty="0"/>
                        <a:t>Out</a:t>
                      </a:r>
                      <a:r>
                        <a:rPr lang="en-US" sz="2400" baseline="0" dirty="0"/>
                        <a:t> of 10</a:t>
                      </a:r>
                      <a:endParaRPr lang="en-US" sz="2400" dirty="0"/>
                    </a:p>
                  </a:txBody>
                  <a:tcPr/>
                </a:tc>
                <a:extLst>
                  <a:ext uri="{0D108BD9-81ED-4DB2-BD59-A6C34878D82A}">
                    <a16:rowId xmlns="" xmlns:a16="http://schemas.microsoft.com/office/drawing/2014/main" val="10000"/>
                  </a:ext>
                </a:extLst>
              </a:tr>
              <a:tr h="649492">
                <a:tc>
                  <a:txBody>
                    <a:bodyPr/>
                    <a:lstStyle/>
                    <a:p>
                      <a:r>
                        <a:rPr lang="en-US" sz="2400" dirty="0"/>
                        <a:t>The music</a:t>
                      </a:r>
                    </a:p>
                  </a:txBody>
                  <a:tcPr/>
                </a:tc>
                <a:tc>
                  <a:txBody>
                    <a:bodyPr/>
                    <a:lstStyle/>
                    <a:p>
                      <a:pPr algn="r"/>
                      <a:r>
                        <a:rPr lang="en-US" sz="2400" dirty="0"/>
                        <a:t>/10</a:t>
                      </a:r>
                    </a:p>
                  </a:txBody>
                  <a:tcPr/>
                </a:tc>
                <a:extLst>
                  <a:ext uri="{0D108BD9-81ED-4DB2-BD59-A6C34878D82A}">
                    <a16:rowId xmlns="" xmlns:a16="http://schemas.microsoft.com/office/drawing/2014/main" val="10001"/>
                  </a:ext>
                </a:extLst>
              </a:tr>
              <a:tr h="649492">
                <a:tc>
                  <a:txBody>
                    <a:bodyPr/>
                    <a:lstStyle/>
                    <a:p>
                      <a:r>
                        <a:rPr lang="en-US" sz="2400" dirty="0"/>
                        <a:t>The lyrics</a:t>
                      </a:r>
                    </a:p>
                  </a:txBody>
                  <a:tcPr/>
                </a:tc>
                <a:tc>
                  <a:txBody>
                    <a:bodyPr/>
                    <a:lstStyle/>
                    <a:p>
                      <a:pPr algn="r"/>
                      <a:r>
                        <a:rPr lang="en-US" sz="2400" dirty="0"/>
                        <a:t>/10</a:t>
                      </a:r>
                    </a:p>
                  </a:txBody>
                  <a:tcPr/>
                </a:tc>
                <a:extLst>
                  <a:ext uri="{0D108BD9-81ED-4DB2-BD59-A6C34878D82A}">
                    <a16:rowId xmlns="" xmlns:a16="http://schemas.microsoft.com/office/drawing/2014/main" val="10002"/>
                  </a:ext>
                </a:extLst>
              </a:tr>
              <a:tr h="1108426">
                <a:tc>
                  <a:txBody>
                    <a:bodyPr/>
                    <a:lstStyle/>
                    <a:p>
                      <a:r>
                        <a:rPr lang="en-US" sz="2400" dirty="0"/>
                        <a:t>The performance</a:t>
                      </a:r>
                    </a:p>
                  </a:txBody>
                  <a:tcPr/>
                </a:tc>
                <a:tc>
                  <a:txBody>
                    <a:bodyPr/>
                    <a:lstStyle/>
                    <a:p>
                      <a:pPr algn="r"/>
                      <a:r>
                        <a:rPr lang="en-US" sz="2400" dirty="0"/>
                        <a:t>/10</a:t>
                      </a:r>
                    </a:p>
                  </a:txBody>
                  <a:tcPr/>
                </a:tc>
                <a:extLst>
                  <a:ext uri="{0D108BD9-81ED-4DB2-BD59-A6C34878D82A}">
                    <a16:rowId xmlns="" xmlns:a16="http://schemas.microsoft.com/office/drawing/2014/main" val="10003"/>
                  </a:ext>
                </a:extLst>
              </a:tr>
              <a:tr h="1108426">
                <a:tc>
                  <a:txBody>
                    <a:bodyPr/>
                    <a:lstStyle/>
                    <a:p>
                      <a:r>
                        <a:rPr lang="en-US" sz="2400" dirty="0"/>
                        <a:t>The lighting</a:t>
                      </a:r>
                      <a:r>
                        <a:rPr lang="en-US" sz="2400" baseline="0" dirty="0"/>
                        <a:t> and dancing</a:t>
                      </a:r>
                      <a:endParaRPr lang="en-US" sz="2400" dirty="0"/>
                    </a:p>
                  </a:txBody>
                  <a:tcPr/>
                </a:tc>
                <a:tc>
                  <a:txBody>
                    <a:bodyPr/>
                    <a:lstStyle/>
                    <a:p>
                      <a:pPr algn="r"/>
                      <a:r>
                        <a:rPr lang="en-US" sz="2400" dirty="0"/>
                        <a:t>/10</a:t>
                      </a:r>
                    </a:p>
                  </a:txBody>
                  <a:tcPr/>
                </a:tc>
                <a:extLst>
                  <a:ext uri="{0D108BD9-81ED-4DB2-BD59-A6C34878D82A}">
                    <a16:rowId xmlns="" xmlns:a16="http://schemas.microsoft.com/office/drawing/2014/main" val="10004"/>
                  </a:ext>
                </a:extLst>
              </a:tr>
              <a:tr h="418739">
                <a:tc>
                  <a:txBody>
                    <a:bodyPr/>
                    <a:lstStyle/>
                    <a:p>
                      <a:pPr algn="r"/>
                      <a:r>
                        <a:rPr lang="en-US" sz="2400" dirty="0"/>
                        <a:t>Total:</a:t>
                      </a:r>
                    </a:p>
                  </a:txBody>
                  <a:tcPr/>
                </a:tc>
                <a:tc>
                  <a:txBody>
                    <a:bodyPr/>
                    <a:lstStyle/>
                    <a:p>
                      <a:pPr algn="ctr"/>
                      <a:endParaRPr lang="en-US" sz="2400" dirty="0"/>
                    </a:p>
                  </a:txBody>
                  <a:tcPr/>
                </a:tc>
                <a:extLst>
                  <a:ext uri="{0D108BD9-81ED-4DB2-BD59-A6C34878D82A}">
                    <a16:rowId xmlns="" xmlns:a16="http://schemas.microsoft.com/office/drawing/2014/main" val="10005"/>
                  </a:ext>
                </a:extLst>
              </a:tr>
            </a:tbl>
          </a:graphicData>
        </a:graphic>
      </p:graphicFrame>
      <p:sp>
        <p:nvSpPr>
          <p:cNvPr id="6" name="Rounded Rectangle 5"/>
          <p:cNvSpPr/>
          <p:nvPr/>
        </p:nvSpPr>
        <p:spPr>
          <a:xfrm>
            <a:off x="420914" y="2042293"/>
            <a:ext cx="3454401" cy="368757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3F2355"/>
              </a:solidFill>
            </a:endParaRPr>
          </a:p>
        </p:txBody>
      </p:sp>
      <p:sp>
        <p:nvSpPr>
          <p:cNvPr id="7" name="Rounded Rectangle 6"/>
          <p:cNvSpPr/>
          <p:nvPr/>
        </p:nvSpPr>
        <p:spPr>
          <a:xfrm>
            <a:off x="3998688" y="1833405"/>
            <a:ext cx="3936997" cy="4135596"/>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3F2355"/>
              </a:solidFill>
            </a:endParaRPr>
          </a:p>
        </p:txBody>
      </p:sp>
      <p:sp>
        <p:nvSpPr>
          <p:cNvPr id="8" name="Rounded Rectangle 7"/>
          <p:cNvSpPr/>
          <p:nvPr/>
        </p:nvSpPr>
        <p:spPr>
          <a:xfrm>
            <a:off x="8059058" y="1438770"/>
            <a:ext cx="3725272" cy="5288602"/>
          </a:xfrm>
          <a:prstGeom prst="roundRect">
            <a:avLst/>
          </a:prstGeom>
          <a:noFill/>
          <a:ln w="76200">
            <a:solidFill>
              <a:srgbClr val="757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3F2355"/>
              </a:solidFill>
            </a:endParaRPr>
          </a:p>
        </p:txBody>
      </p:sp>
    </p:spTree>
    <p:extLst>
      <p:ext uri="{BB962C8B-B14F-4D97-AF65-F5344CB8AC3E}">
        <p14:creationId xmlns:p14="http://schemas.microsoft.com/office/powerpoint/2010/main" val="1128744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330200"/>
            <a:ext cx="6053260" cy="1200329"/>
          </a:xfrm>
          <a:prstGeom prst="rect">
            <a:avLst/>
          </a:prstGeom>
          <a:noFill/>
        </p:spPr>
        <p:txBody>
          <a:bodyPr wrap="none" rtlCol="0">
            <a:spAutoFit/>
          </a:bodyPr>
          <a:lstStyle/>
          <a:p>
            <a:r>
              <a:rPr lang="en-US" sz="7200" b="1" u="sng" dirty="0">
                <a:solidFill>
                  <a:srgbClr val="3F2355"/>
                </a:solidFill>
              </a:rPr>
              <a:t>Conchita Wurst</a:t>
            </a:r>
          </a:p>
        </p:txBody>
      </p:sp>
      <p:sp>
        <p:nvSpPr>
          <p:cNvPr id="3" name="Rectangle 2"/>
          <p:cNvSpPr/>
          <p:nvPr/>
        </p:nvSpPr>
        <p:spPr>
          <a:xfrm>
            <a:off x="661700" y="4645124"/>
            <a:ext cx="5108130" cy="369332"/>
          </a:xfrm>
          <a:prstGeom prst="rect">
            <a:avLst/>
          </a:prstGeom>
        </p:spPr>
        <p:txBody>
          <a:bodyPr wrap="none">
            <a:spAutoFit/>
          </a:bodyPr>
          <a:lstStyle/>
          <a:p>
            <a:r>
              <a:rPr lang="en-US" dirty="0">
                <a:solidFill>
                  <a:srgbClr val="3F2355"/>
                </a:solidFill>
                <a:hlinkClick r:id="rId3"/>
              </a:rPr>
              <a:t>https://www.youtube.com/watch?v=DWk0XN9D-bk</a:t>
            </a:r>
            <a:r>
              <a:rPr lang="en-US" dirty="0">
                <a:solidFill>
                  <a:srgbClr val="3F2355"/>
                </a:solidFill>
              </a:rPr>
              <a:t> </a:t>
            </a:r>
          </a:p>
        </p:txBody>
      </p:sp>
      <p:sp>
        <p:nvSpPr>
          <p:cNvPr id="4" name="TextBox 3"/>
          <p:cNvSpPr txBox="1"/>
          <p:nvPr/>
        </p:nvSpPr>
        <p:spPr>
          <a:xfrm>
            <a:off x="584200" y="2057400"/>
            <a:ext cx="6426200" cy="2308324"/>
          </a:xfrm>
          <a:prstGeom prst="rect">
            <a:avLst/>
          </a:prstGeom>
          <a:noFill/>
        </p:spPr>
        <p:txBody>
          <a:bodyPr wrap="square" rtlCol="0">
            <a:spAutoFit/>
          </a:bodyPr>
          <a:lstStyle/>
          <a:p>
            <a:r>
              <a:rPr lang="en-US" sz="3600" dirty="0">
                <a:solidFill>
                  <a:srgbClr val="3F2355"/>
                </a:solidFill>
              </a:rPr>
              <a:t>Conchita Wurst is an Austrian drag queen who represented Austria in 2014 with the song ‘Rise Like a Phoenix’.</a:t>
            </a:r>
          </a:p>
        </p:txBody>
      </p:sp>
      <p:pic>
        <p:nvPicPr>
          <p:cNvPr id="5" name="Picture 4"/>
          <p:cNvPicPr>
            <a:picLocks noChangeAspect="1"/>
          </p:cNvPicPr>
          <p:nvPr/>
        </p:nvPicPr>
        <p:blipFill>
          <a:blip r:embed="rId4"/>
          <a:stretch>
            <a:fillRect/>
          </a:stretch>
        </p:blipFill>
        <p:spPr>
          <a:xfrm>
            <a:off x="7010400" y="1778000"/>
            <a:ext cx="4495800" cy="4495800"/>
          </a:xfrm>
          <a:prstGeom prst="rect">
            <a:avLst/>
          </a:prstGeom>
        </p:spPr>
      </p:pic>
    </p:spTree>
    <p:extLst>
      <p:ext uri="{BB962C8B-B14F-4D97-AF65-F5344CB8AC3E}">
        <p14:creationId xmlns:p14="http://schemas.microsoft.com/office/powerpoint/2010/main" val="1903793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7600" y="117207"/>
            <a:ext cx="2330766" cy="1200329"/>
          </a:xfrm>
          <a:prstGeom prst="rect">
            <a:avLst/>
          </a:prstGeom>
          <a:noFill/>
        </p:spPr>
        <p:txBody>
          <a:bodyPr wrap="none" rtlCol="0">
            <a:spAutoFit/>
          </a:bodyPr>
          <a:lstStyle/>
          <a:p>
            <a:r>
              <a:rPr lang="en-US" sz="7200" b="1" u="sng">
                <a:solidFill>
                  <a:srgbClr val="3F2355"/>
                </a:solidFill>
              </a:rPr>
              <a:t>ABBA</a:t>
            </a:r>
            <a:endParaRPr lang="en-US" sz="7200" b="1" u="sng" dirty="0">
              <a:solidFill>
                <a:srgbClr val="3F2355"/>
              </a:solidFill>
            </a:endParaRPr>
          </a:p>
        </p:txBody>
      </p:sp>
      <p:sp>
        <p:nvSpPr>
          <p:cNvPr id="4" name="TextBox 3"/>
          <p:cNvSpPr txBox="1"/>
          <p:nvPr/>
        </p:nvSpPr>
        <p:spPr>
          <a:xfrm>
            <a:off x="546178" y="1857375"/>
            <a:ext cx="5916613" cy="2862322"/>
          </a:xfrm>
          <a:prstGeom prst="rect">
            <a:avLst/>
          </a:prstGeom>
          <a:noFill/>
        </p:spPr>
        <p:txBody>
          <a:bodyPr wrap="square" rtlCol="0">
            <a:spAutoFit/>
          </a:bodyPr>
          <a:lstStyle/>
          <a:p>
            <a:r>
              <a:rPr lang="en-US" sz="3600" dirty="0">
                <a:solidFill>
                  <a:srgbClr val="3F2355"/>
                </a:solidFill>
              </a:rPr>
              <a:t>ABBA is a Swedish pop group which was made up of two married straight couples. They represented Sweden in 1974 with their song ‘Waterloo’.</a:t>
            </a:r>
          </a:p>
        </p:txBody>
      </p:sp>
      <p:sp>
        <p:nvSpPr>
          <p:cNvPr id="6" name="Rectangle 5"/>
          <p:cNvSpPr/>
          <p:nvPr/>
        </p:nvSpPr>
        <p:spPr>
          <a:xfrm>
            <a:off x="929844" y="4975324"/>
            <a:ext cx="4985339" cy="369332"/>
          </a:xfrm>
          <a:prstGeom prst="rect">
            <a:avLst/>
          </a:prstGeom>
        </p:spPr>
        <p:txBody>
          <a:bodyPr wrap="none">
            <a:spAutoFit/>
          </a:bodyPr>
          <a:lstStyle/>
          <a:p>
            <a:r>
              <a:rPr lang="en-US" dirty="0">
                <a:solidFill>
                  <a:srgbClr val="3F2355"/>
                </a:solidFill>
                <a:hlinkClick r:id="rId3"/>
              </a:rPr>
              <a:t>https://www.youtube.com/watch?v=3FsVeMz1F5c</a:t>
            </a:r>
            <a:r>
              <a:rPr lang="en-US" dirty="0">
                <a:solidFill>
                  <a:srgbClr val="3F2355"/>
                </a:solidFill>
              </a:rPr>
              <a:t> </a:t>
            </a:r>
          </a:p>
        </p:txBody>
      </p:sp>
      <p:pic>
        <p:nvPicPr>
          <p:cNvPr id="7" name="Picture 6"/>
          <p:cNvPicPr>
            <a:picLocks noChangeAspect="1"/>
          </p:cNvPicPr>
          <p:nvPr/>
        </p:nvPicPr>
        <p:blipFill>
          <a:blip r:embed="rId4"/>
          <a:stretch>
            <a:fillRect/>
          </a:stretch>
        </p:blipFill>
        <p:spPr>
          <a:xfrm>
            <a:off x="7010400" y="1625600"/>
            <a:ext cx="4800600" cy="4800600"/>
          </a:xfrm>
          <a:prstGeom prst="rect">
            <a:avLst/>
          </a:prstGeom>
        </p:spPr>
      </p:pic>
    </p:spTree>
    <p:extLst>
      <p:ext uri="{BB962C8B-B14F-4D97-AF65-F5344CB8AC3E}">
        <p14:creationId xmlns:p14="http://schemas.microsoft.com/office/powerpoint/2010/main" val="915911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120471"/>
            <a:ext cx="7380034" cy="1200329"/>
          </a:xfrm>
          <a:prstGeom prst="rect">
            <a:avLst/>
          </a:prstGeom>
          <a:noFill/>
        </p:spPr>
        <p:txBody>
          <a:bodyPr wrap="none" rtlCol="0">
            <a:spAutoFit/>
          </a:bodyPr>
          <a:lstStyle/>
          <a:p>
            <a:r>
              <a:rPr lang="en-US" sz="7200" b="1" u="sng">
                <a:solidFill>
                  <a:srgbClr val="3F2355"/>
                </a:solidFill>
              </a:rPr>
              <a:t>Dana International</a:t>
            </a:r>
            <a:endParaRPr lang="en-US" sz="7200" b="1" u="sng" dirty="0">
              <a:solidFill>
                <a:srgbClr val="3F2355"/>
              </a:solidFill>
            </a:endParaRPr>
          </a:p>
        </p:txBody>
      </p:sp>
      <p:sp>
        <p:nvSpPr>
          <p:cNvPr id="4" name="TextBox 3"/>
          <p:cNvSpPr txBox="1"/>
          <p:nvPr/>
        </p:nvSpPr>
        <p:spPr>
          <a:xfrm>
            <a:off x="584200" y="2057400"/>
            <a:ext cx="6426200" cy="1754326"/>
          </a:xfrm>
          <a:prstGeom prst="rect">
            <a:avLst/>
          </a:prstGeom>
          <a:noFill/>
        </p:spPr>
        <p:txBody>
          <a:bodyPr wrap="square" rtlCol="0">
            <a:spAutoFit/>
          </a:bodyPr>
          <a:lstStyle/>
          <a:p>
            <a:r>
              <a:rPr lang="en-US" sz="3600" dirty="0">
                <a:solidFill>
                  <a:srgbClr val="3F2355"/>
                </a:solidFill>
              </a:rPr>
              <a:t>Dana is a trans pop singer, who represented Israel in 1998 with her song ‘Diva’. </a:t>
            </a:r>
          </a:p>
        </p:txBody>
      </p:sp>
      <p:sp>
        <p:nvSpPr>
          <p:cNvPr id="3" name="Rectangle 2"/>
          <p:cNvSpPr/>
          <p:nvPr/>
        </p:nvSpPr>
        <p:spPr>
          <a:xfrm>
            <a:off x="1002126" y="4428192"/>
            <a:ext cx="4904548" cy="369332"/>
          </a:xfrm>
          <a:prstGeom prst="rect">
            <a:avLst/>
          </a:prstGeom>
        </p:spPr>
        <p:txBody>
          <a:bodyPr wrap="none">
            <a:spAutoFit/>
          </a:bodyPr>
          <a:lstStyle/>
          <a:p>
            <a:r>
              <a:rPr lang="en-US" dirty="0">
                <a:solidFill>
                  <a:srgbClr val="3F2355"/>
                </a:solidFill>
                <a:hlinkClick r:id="rId3"/>
              </a:rPr>
              <a:t>https://www.youtube.com/watch?v=fZ5B6w-Baxs</a:t>
            </a:r>
            <a:r>
              <a:rPr lang="en-US" dirty="0">
                <a:solidFill>
                  <a:srgbClr val="3F2355"/>
                </a:solidFill>
              </a:rPr>
              <a:t> </a:t>
            </a:r>
          </a:p>
        </p:txBody>
      </p:sp>
      <p:pic>
        <p:nvPicPr>
          <p:cNvPr id="5" name="Picture 4"/>
          <p:cNvPicPr>
            <a:picLocks noChangeAspect="1"/>
          </p:cNvPicPr>
          <p:nvPr/>
        </p:nvPicPr>
        <p:blipFill>
          <a:blip r:embed="rId4"/>
          <a:stretch>
            <a:fillRect/>
          </a:stretch>
        </p:blipFill>
        <p:spPr>
          <a:xfrm>
            <a:off x="7594600" y="1676400"/>
            <a:ext cx="3200400" cy="4800600"/>
          </a:xfrm>
          <a:prstGeom prst="rect">
            <a:avLst/>
          </a:prstGeom>
        </p:spPr>
      </p:pic>
    </p:spTree>
    <p:extLst>
      <p:ext uri="{BB962C8B-B14F-4D97-AF65-F5344CB8AC3E}">
        <p14:creationId xmlns:p14="http://schemas.microsoft.com/office/powerpoint/2010/main" val="1321449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4464" y="167838"/>
            <a:ext cx="5844420" cy="1200329"/>
          </a:xfrm>
          <a:prstGeom prst="rect">
            <a:avLst/>
          </a:prstGeom>
          <a:noFill/>
        </p:spPr>
        <p:txBody>
          <a:bodyPr wrap="none" rtlCol="0">
            <a:spAutoFit/>
          </a:bodyPr>
          <a:lstStyle/>
          <a:p>
            <a:r>
              <a:rPr lang="en-US" sz="7200" b="1" u="sng" dirty="0">
                <a:solidFill>
                  <a:srgbClr val="3F2355"/>
                </a:solidFill>
              </a:rPr>
              <a:t>Krista Siegfrids</a:t>
            </a:r>
          </a:p>
        </p:txBody>
      </p:sp>
      <p:sp>
        <p:nvSpPr>
          <p:cNvPr id="4" name="TextBox 3"/>
          <p:cNvSpPr txBox="1"/>
          <p:nvPr/>
        </p:nvSpPr>
        <p:spPr>
          <a:xfrm>
            <a:off x="214309" y="1336969"/>
            <a:ext cx="6796087" cy="3416320"/>
          </a:xfrm>
          <a:prstGeom prst="rect">
            <a:avLst/>
          </a:prstGeom>
          <a:noFill/>
        </p:spPr>
        <p:txBody>
          <a:bodyPr wrap="square" rtlCol="0">
            <a:spAutoFit/>
          </a:bodyPr>
          <a:lstStyle/>
          <a:p>
            <a:r>
              <a:rPr lang="en-US" sz="3600" dirty="0">
                <a:solidFill>
                  <a:srgbClr val="3F2355"/>
                </a:solidFill>
              </a:rPr>
              <a:t>Krista represented Finland with the song ‘Marry Me’ in 2013. The performance was used to urge Finland to have equal marriage laws. Finland gained equal marriage in 2017.</a:t>
            </a:r>
          </a:p>
        </p:txBody>
      </p:sp>
      <p:sp>
        <p:nvSpPr>
          <p:cNvPr id="6" name="Rectangle 5"/>
          <p:cNvSpPr/>
          <p:nvPr/>
        </p:nvSpPr>
        <p:spPr>
          <a:xfrm>
            <a:off x="1131482" y="4722091"/>
            <a:ext cx="4961743" cy="369332"/>
          </a:xfrm>
          <a:prstGeom prst="rect">
            <a:avLst/>
          </a:prstGeom>
        </p:spPr>
        <p:txBody>
          <a:bodyPr wrap="none">
            <a:spAutoFit/>
          </a:bodyPr>
          <a:lstStyle/>
          <a:p>
            <a:r>
              <a:rPr lang="en-US" dirty="0">
                <a:solidFill>
                  <a:srgbClr val="3F2355"/>
                </a:solidFill>
                <a:hlinkClick r:id="rId3"/>
              </a:rPr>
              <a:t>https://www.youtube.com/watch?v=dlBXOveVh7c</a:t>
            </a:r>
            <a:r>
              <a:rPr lang="en-US" dirty="0">
                <a:solidFill>
                  <a:srgbClr val="3F2355"/>
                </a:solidFill>
              </a:rPr>
              <a:t> </a:t>
            </a:r>
            <a:endParaRPr lang="en-US" dirty="0"/>
          </a:p>
        </p:txBody>
      </p:sp>
      <p:pic>
        <p:nvPicPr>
          <p:cNvPr id="8" name="Picture 7"/>
          <p:cNvPicPr>
            <a:picLocks noChangeAspect="1"/>
          </p:cNvPicPr>
          <p:nvPr/>
        </p:nvPicPr>
        <p:blipFill rotWithShape="1">
          <a:blip r:embed="rId4"/>
          <a:srcRect l="19375" r="24999"/>
          <a:stretch/>
        </p:blipFill>
        <p:spPr>
          <a:xfrm>
            <a:off x="7372286" y="1752600"/>
            <a:ext cx="4260914" cy="4777938"/>
          </a:xfrm>
          <a:prstGeom prst="rect">
            <a:avLst/>
          </a:prstGeom>
        </p:spPr>
      </p:pic>
      <p:sp>
        <p:nvSpPr>
          <p:cNvPr id="9" name="Rounded Rectangular Callout 8"/>
          <p:cNvSpPr/>
          <p:nvPr/>
        </p:nvSpPr>
        <p:spPr>
          <a:xfrm>
            <a:off x="956581" y="5198592"/>
            <a:ext cx="2764518" cy="1436284"/>
          </a:xfrm>
          <a:prstGeom prst="wedgeRoundRectCallout">
            <a:avLst>
              <a:gd name="adj1" fmla="val -79277"/>
              <a:gd name="adj2" fmla="val 39041"/>
              <a:gd name="adj3" fmla="val 16667"/>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3F2355"/>
                </a:solidFill>
              </a:rPr>
              <a:t>ASK: What is equal marriage? Does every country have it?</a:t>
            </a:r>
          </a:p>
        </p:txBody>
      </p:sp>
    </p:spTree>
    <p:extLst>
      <p:ext uri="{BB962C8B-B14F-4D97-AF65-F5344CB8AC3E}">
        <p14:creationId xmlns:p14="http://schemas.microsoft.com/office/powerpoint/2010/main" val="432858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4464" y="167838"/>
            <a:ext cx="6178614" cy="1200329"/>
          </a:xfrm>
          <a:prstGeom prst="rect">
            <a:avLst/>
          </a:prstGeom>
          <a:noFill/>
        </p:spPr>
        <p:txBody>
          <a:bodyPr wrap="none" rtlCol="0">
            <a:spAutoFit/>
          </a:bodyPr>
          <a:lstStyle/>
          <a:p>
            <a:r>
              <a:rPr lang="en-US" sz="7200" b="1" u="sng" dirty="0">
                <a:solidFill>
                  <a:srgbClr val="3F2355"/>
                </a:solidFill>
              </a:rPr>
              <a:t>Marija Šerifović</a:t>
            </a:r>
          </a:p>
        </p:txBody>
      </p:sp>
      <p:sp>
        <p:nvSpPr>
          <p:cNvPr id="4" name="TextBox 3"/>
          <p:cNvSpPr txBox="1"/>
          <p:nvPr/>
        </p:nvSpPr>
        <p:spPr>
          <a:xfrm>
            <a:off x="569913" y="1631949"/>
            <a:ext cx="5859462" cy="3416320"/>
          </a:xfrm>
          <a:prstGeom prst="rect">
            <a:avLst/>
          </a:prstGeom>
          <a:noFill/>
        </p:spPr>
        <p:txBody>
          <a:bodyPr wrap="square" rtlCol="0">
            <a:spAutoFit/>
          </a:bodyPr>
          <a:lstStyle/>
          <a:p>
            <a:r>
              <a:rPr lang="en-US" sz="3600" dirty="0">
                <a:solidFill>
                  <a:srgbClr val="3F2355"/>
                </a:solidFill>
              </a:rPr>
              <a:t>Marija, a lesbian, represented Serbia in 2007 with the song ‘Moltiva’. Moltiva means prayer and is about being in love. In Serbia equal marriage is not legal.</a:t>
            </a:r>
          </a:p>
        </p:txBody>
      </p:sp>
      <p:sp>
        <p:nvSpPr>
          <p:cNvPr id="3" name="Rectangle 2"/>
          <p:cNvSpPr/>
          <p:nvPr/>
        </p:nvSpPr>
        <p:spPr>
          <a:xfrm>
            <a:off x="983467" y="5282368"/>
            <a:ext cx="5090304" cy="369332"/>
          </a:xfrm>
          <a:prstGeom prst="rect">
            <a:avLst/>
          </a:prstGeom>
        </p:spPr>
        <p:txBody>
          <a:bodyPr wrap="none">
            <a:spAutoFit/>
          </a:bodyPr>
          <a:lstStyle/>
          <a:p>
            <a:r>
              <a:rPr lang="en-US" dirty="0">
                <a:solidFill>
                  <a:srgbClr val="3F2355"/>
                </a:solidFill>
                <a:hlinkClick r:id="rId3"/>
              </a:rPr>
              <a:t>https://www.youtube.com/watch?v=FSueQN1QvV4</a:t>
            </a:r>
            <a:r>
              <a:rPr lang="en-US" dirty="0">
                <a:solidFill>
                  <a:srgbClr val="3F2355"/>
                </a:solidFill>
              </a:rPr>
              <a:t> </a:t>
            </a:r>
            <a:endParaRPr lang="en-US" dirty="0"/>
          </a:p>
        </p:txBody>
      </p:sp>
      <p:pic>
        <p:nvPicPr>
          <p:cNvPr id="7" name="Picture 6"/>
          <p:cNvPicPr>
            <a:picLocks noChangeAspect="1"/>
          </p:cNvPicPr>
          <p:nvPr/>
        </p:nvPicPr>
        <p:blipFill rotWithShape="1">
          <a:blip r:embed="rId4"/>
          <a:srcRect l="16229" r="26066"/>
          <a:stretch/>
        </p:blipFill>
        <p:spPr>
          <a:xfrm>
            <a:off x="6705600" y="1631949"/>
            <a:ext cx="4978400" cy="4851111"/>
          </a:xfrm>
          <a:prstGeom prst="rect">
            <a:avLst/>
          </a:prstGeom>
        </p:spPr>
      </p:pic>
    </p:spTree>
    <p:extLst>
      <p:ext uri="{BB962C8B-B14F-4D97-AF65-F5344CB8AC3E}">
        <p14:creationId xmlns:p14="http://schemas.microsoft.com/office/powerpoint/2010/main" val="2035137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1143000" y="391886"/>
            <a:ext cx="10123714" cy="3102428"/>
          </a:xfrm>
          <a:prstGeom prst="irregularSeal2">
            <a:avLst/>
          </a:prstGeom>
          <a:solidFill>
            <a:srgbClr val="3F2355"/>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rPr>
              <a:t>Winner?</a:t>
            </a:r>
          </a:p>
        </p:txBody>
      </p:sp>
      <p:sp>
        <p:nvSpPr>
          <p:cNvPr id="3" name="TextBox 2"/>
          <p:cNvSpPr txBox="1"/>
          <p:nvPr/>
        </p:nvSpPr>
        <p:spPr>
          <a:xfrm>
            <a:off x="811326" y="3494314"/>
            <a:ext cx="10787062" cy="3170099"/>
          </a:xfrm>
          <a:prstGeom prst="rect">
            <a:avLst/>
          </a:prstGeom>
          <a:noFill/>
        </p:spPr>
        <p:txBody>
          <a:bodyPr wrap="square" rtlCol="0">
            <a:spAutoFit/>
          </a:bodyPr>
          <a:lstStyle/>
          <a:p>
            <a:pPr marL="742950" indent="-742950">
              <a:buAutoNum type="arabicParenR"/>
            </a:pPr>
            <a:r>
              <a:rPr lang="en-US" sz="4000" dirty="0">
                <a:solidFill>
                  <a:srgbClr val="3F2355"/>
                </a:solidFill>
              </a:rPr>
              <a:t>Calculate your total scores for each country/ contestant.</a:t>
            </a:r>
          </a:p>
          <a:p>
            <a:pPr marL="742950" indent="-742950">
              <a:buAutoNum type="arabicParenR"/>
            </a:pPr>
            <a:endParaRPr lang="en-US" sz="4000" dirty="0">
              <a:solidFill>
                <a:srgbClr val="3F2355"/>
              </a:solidFill>
            </a:endParaRPr>
          </a:p>
          <a:p>
            <a:pPr marL="742950" indent="-742950">
              <a:buAutoNum type="arabicParenR"/>
            </a:pPr>
            <a:r>
              <a:rPr lang="en-US" sz="4000" dirty="0">
                <a:solidFill>
                  <a:srgbClr val="3F2355"/>
                </a:solidFill>
              </a:rPr>
              <a:t>Put your contestants in order from </a:t>
            </a:r>
            <a:r>
              <a:rPr lang="en-US" sz="4000" dirty="0" smtClean="0">
                <a:solidFill>
                  <a:srgbClr val="3F2355"/>
                </a:solidFill>
              </a:rPr>
              <a:t>first </a:t>
            </a:r>
            <a:r>
              <a:rPr lang="en-US" sz="4000" dirty="0">
                <a:solidFill>
                  <a:srgbClr val="3F2355"/>
                </a:solidFill>
              </a:rPr>
              <a:t>(with the most points) to </a:t>
            </a:r>
            <a:r>
              <a:rPr lang="en-US" sz="4000" dirty="0" smtClean="0">
                <a:solidFill>
                  <a:srgbClr val="3F2355"/>
                </a:solidFill>
              </a:rPr>
              <a:t>fifth </a:t>
            </a:r>
            <a:r>
              <a:rPr lang="en-US" sz="4000" dirty="0">
                <a:solidFill>
                  <a:srgbClr val="3F2355"/>
                </a:solidFill>
              </a:rPr>
              <a:t>(with the least points). </a:t>
            </a:r>
          </a:p>
        </p:txBody>
      </p:sp>
    </p:spTree>
    <p:extLst>
      <p:ext uri="{BB962C8B-B14F-4D97-AF65-F5344CB8AC3E}">
        <p14:creationId xmlns:p14="http://schemas.microsoft.com/office/powerpoint/2010/main" val="1630877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75" y="1404256"/>
            <a:ext cx="12501563" cy="1446550"/>
          </a:xfrm>
          <a:prstGeom prst="rect">
            <a:avLst/>
          </a:prstGeom>
          <a:noFill/>
        </p:spPr>
        <p:txBody>
          <a:bodyPr wrap="square" rtlCol="0">
            <a:spAutoFit/>
          </a:bodyPr>
          <a:lstStyle/>
          <a:p>
            <a:pPr algn="ctr"/>
            <a:r>
              <a:rPr lang="en-US" sz="4400" dirty="0">
                <a:solidFill>
                  <a:srgbClr val="3F2355"/>
                </a:solidFill>
              </a:rPr>
              <a:t>Did the country or contestant you voted for as Eurovision champion win in the year they performed? </a:t>
            </a:r>
          </a:p>
        </p:txBody>
      </p:sp>
      <p:pic>
        <p:nvPicPr>
          <p:cNvPr id="3" name="Picture 2"/>
          <p:cNvPicPr>
            <a:picLocks noChangeAspect="1"/>
          </p:cNvPicPr>
          <p:nvPr/>
        </p:nvPicPr>
        <p:blipFill>
          <a:blip r:embed="rId3"/>
          <a:stretch>
            <a:fillRect/>
          </a:stretch>
        </p:blipFill>
        <p:spPr>
          <a:xfrm>
            <a:off x="3155950" y="3119084"/>
            <a:ext cx="6115050" cy="3738916"/>
          </a:xfrm>
          <a:prstGeom prst="rect">
            <a:avLst/>
          </a:prstGeom>
        </p:spPr>
      </p:pic>
    </p:spTree>
    <p:extLst>
      <p:ext uri="{BB962C8B-B14F-4D97-AF65-F5344CB8AC3E}">
        <p14:creationId xmlns:p14="http://schemas.microsoft.com/office/powerpoint/2010/main" val="1823986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000" y="1727200"/>
            <a:ext cx="8394700" cy="4524315"/>
          </a:xfrm>
          <a:prstGeom prst="rect">
            <a:avLst/>
          </a:prstGeom>
          <a:noFill/>
        </p:spPr>
        <p:txBody>
          <a:bodyPr wrap="square" rtlCol="0">
            <a:spAutoFit/>
          </a:bodyPr>
          <a:lstStyle/>
          <a:p>
            <a:pPr marL="514350" indent="-514350">
              <a:buFont typeface="+mj-lt"/>
              <a:buAutoNum type="arabicPeriod"/>
            </a:pPr>
            <a:r>
              <a:rPr lang="en-US" sz="3200" dirty="0">
                <a:solidFill>
                  <a:srgbClr val="3F2355"/>
                </a:solidFill>
              </a:rPr>
              <a:t>ABBA (Sweden) won in 1974.</a:t>
            </a:r>
          </a:p>
          <a:p>
            <a:pPr marL="514350" indent="-514350">
              <a:buFont typeface="+mj-lt"/>
              <a:buAutoNum type="arabicPeriod"/>
            </a:pPr>
            <a:r>
              <a:rPr lang="en-US" sz="3200" dirty="0">
                <a:solidFill>
                  <a:srgbClr val="3F2355"/>
                </a:solidFill>
              </a:rPr>
              <a:t>Dana International (Israel) won in 1998, but didn't reach the final in her first attempt in 1995.</a:t>
            </a:r>
          </a:p>
          <a:p>
            <a:pPr marL="514350" indent="-514350">
              <a:buFont typeface="+mj-lt"/>
              <a:buAutoNum type="arabicPeriod"/>
            </a:pPr>
            <a:r>
              <a:rPr lang="en-US" sz="3200" dirty="0">
                <a:solidFill>
                  <a:srgbClr val="3F2355"/>
                </a:solidFill>
              </a:rPr>
              <a:t>Marija Šerifović (Serbia) won in 2007.</a:t>
            </a:r>
          </a:p>
          <a:p>
            <a:pPr marL="514350" indent="-514350">
              <a:buFont typeface="+mj-lt"/>
              <a:buAutoNum type="arabicPeriod"/>
            </a:pPr>
            <a:r>
              <a:rPr lang="en-US" sz="3200" dirty="0">
                <a:solidFill>
                  <a:srgbClr val="3F2355"/>
                </a:solidFill>
              </a:rPr>
              <a:t>Conchita Wurst (Austria) won in 2014.</a:t>
            </a:r>
          </a:p>
          <a:p>
            <a:pPr marL="514350" indent="-514350">
              <a:buFont typeface="+mj-lt"/>
              <a:buAutoNum type="arabicPeriod"/>
            </a:pPr>
            <a:r>
              <a:rPr lang="en-US" sz="3200" dirty="0">
                <a:solidFill>
                  <a:srgbClr val="3F2355"/>
                </a:solidFill>
              </a:rPr>
              <a:t>Krista Siegfrids (Finland) came 24</a:t>
            </a:r>
            <a:r>
              <a:rPr lang="en-US" sz="3200" baseline="30000" dirty="0">
                <a:solidFill>
                  <a:srgbClr val="3F2355"/>
                </a:solidFill>
              </a:rPr>
              <a:t>th</a:t>
            </a:r>
            <a:r>
              <a:rPr lang="en-US" sz="3200" dirty="0">
                <a:solidFill>
                  <a:srgbClr val="3F2355"/>
                </a:solidFill>
              </a:rPr>
              <a:t> out of 26 countries.</a:t>
            </a:r>
          </a:p>
          <a:p>
            <a:pPr marL="514350" indent="-514350">
              <a:buFont typeface="+mj-lt"/>
              <a:buAutoNum type="arabicPeriod"/>
            </a:pPr>
            <a:endParaRPr lang="en-US" sz="3200" dirty="0">
              <a:solidFill>
                <a:srgbClr val="3F2355"/>
              </a:solidFill>
            </a:endParaRPr>
          </a:p>
        </p:txBody>
      </p:sp>
      <p:sp>
        <p:nvSpPr>
          <p:cNvPr id="3" name="Rounded Rectangular Callout 2"/>
          <p:cNvSpPr/>
          <p:nvPr/>
        </p:nvSpPr>
        <p:spPr>
          <a:xfrm>
            <a:off x="8712200" y="4548488"/>
            <a:ext cx="2764518" cy="1436284"/>
          </a:xfrm>
          <a:prstGeom prst="wedgeRoundRectCallout">
            <a:avLst>
              <a:gd name="adj1" fmla="val 67729"/>
              <a:gd name="adj2" fmla="val 47883"/>
              <a:gd name="adj3" fmla="val 16667"/>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3F2355"/>
                </a:solidFill>
              </a:rPr>
              <a:t>ASK: Why might people have not voted for Krista?</a:t>
            </a:r>
          </a:p>
        </p:txBody>
      </p:sp>
    </p:spTree>
    <p:extLst>
      <p:ext uri="{BB962C8B-B14F-4D97-AF65-F5344CB8AC3E}">
        <p14:creationId xmlns:p14="http://schemas.microsoft.com/office/powerpoint/2010/main" val="482782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8515" y="1356492"/>
            <a:ext cx="2677886" cy="5247508"/>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2355"/>
                </a:solidFill>
              </a:rPr>
              <a:t>Krista scored 13 points in total. From France, San Marino, Denmark and Germany they had a score of 9. How many points did Israel award Krista?</a:t>
            </a:r>
          </a:p>
        </p:txBody>
      </p:sp>
      <p:sp>
        <p:nvSpPr>
          <p:cNvPr id="6" name="Rounded Rectangle 5"/>
          <p:cNvSpPr/>
          <p:nvPr/>
        </p:nvSpPr>
        <p:spPr>
          <a:xfrm>
            <a:off x="3214914" y="1356492"/>
            <a:ext cx="4201886" cy="5247508"/>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2355"/>
                </a:solidFill>
              </a:rPr>
              <a:t>ABBA was awarded the following  points: 5, 5, 1, 1, 1, 1, 1, 2, 2, 2 from the first 10 countries to vote for them. What was their total?</a:t>
            </a:r>
          </a:p>
          <a:p>
            <a:pPr algn="ctr"/>
            <a:endParaRPr lang="en-US" sz="2800" dirty="0">
              <a:solidFill>
                <a:srgbClr val="3F2355"/>
              </a:solidFill>
            </a:endParaRPr>
          </a:p>
          <a:p>
            <a:pPr algn="ctr"/>
            <a:r>
              <a:rPr lang="en-US" sz="2800" dirty="0">
                <a:solidFill>
                  <a:srgbClr val="3F2355"/>
                </a:solidFill>
              </a:rPr>
              <a:t>The Netherlands then voted bringing </a:t>
            </a:r>
            <a:r>
              <a:rPr lang="en-US" sz="2800" dirty="0" smtClean="0">
                <a:solidFill>
                  <a:srgbClr val="3F2355"/>
                </a:solidFill>
              </a:rPr>
              <a:t>ABBA’s </a:t>
            </a:r>
            <a:r>
              <a:rPr lang="en-US" sz="2800" dirty="0">
                <a:solidFill>
                  <a:srgbClr val="3F2355"/>
                </a:solidFill>
              </a:rPr>
              <a:t>total to 24. How many points did The Netherlands give them?</a:t>
            </a:r>
          </a:p>
        </p:txBody>
      </p:sp>
      <p:sp>
        <p:nvSpPr>
          <p:cNvPr id="7" name="Rounded Rectangle 6"/>
          <p:cNvSpPr/>
          <p:nvPr/>
        </p:nvSpPr>
        <p:spPr>
          <a:xfrm>
            <a:off x="7685313" y="1356493"/>
            <a:ext cx="4227287" cy="5247508"/>
          </a:xfrm>
          <a:prstGeom prst="roundRect">
            <a:avLst/>
          </a:prstGeom>
          <a:noFill/>
          <a:ln w="76200">
            <a:solidFill>
              <a:srgbClr val="757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2355"/>
                </a:solidFill>
              </a:rPr>
              <a:t>Conchita scored 290 points in total. The Netherlands in second place scored 238. The maximum number of points a country can give is 12. How many more countries would have had to vote The Netherlands their favourite for them to win?</a:t>
            </a:r>
          </a:p>
        </p:txBody>
      </p:sp>
    </p:spTree>
    <p:extLst>
      <p:ext uri="{BB962C8B-B14F-4D97-AF65-F5344CB8AC3E}">
        <p14:creationId xmlns:p14="http://schemas.microsoft.com/office/powerpoint/2010/main" val="1099051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4948" y="3911600"/>
            <a:ext cx="9144000" cy="2387600"/>
          </a:xfrm>
        </p:spPr>
        <p:txBody>
          <a:bodyPr>
            <a:noAutofit/>
          </a:bodyPr>
          <a:lstStyle/>
          <a:p>
            <a:pPr algn="l"/>
            <a:r>
              <a:rPr lang="en-GB" sz="2400" b="1" u="sng" dirty="0">
                <a:solidFill>
                  <a:srgbClr val="3F2355"/>
                </a:solidFill>
                <a:latin typeface="Calibri" charset="0"/>
                <a:ea typeface="Calibri" charset="0"/>
                <a:cs typeface="Calibri" charset="0"/>
              </a:rPr>
              <a:t>Title:</a:t>
            </a:r>
            <a:r>
              <a:rPr lang="en-GB" sz="2400" b="1" dirty="0">
                <a:solidFill>
                  <a:srgbClr val="3F2355"/>
                </a:solidFill>
                <a:latin typeface="Calibri" charset="0"/>
                <a:ea typeface="Calibri" charset="0"/>
                <a:cs typeface="Calibri" charset="0"/>
              </a:rPr>
              <a:t> Maths and Music</a:t>
            </a:r>
            <a:r>
              <a:rPr lang="en-GB" sz="2400" dirty="0">
                <a:solidFill>
                  <a:srgbClr val="3F2355"/>
                </a:solidFill>
                <a:latin typeface="Calibri" charset="0"/>
                <a:ea typeface="Calibri" charset="0"/>
                <a:cs typeface="Calibri" charset="0"/>
              </a:rPr>
              <a:t/>
            </a:r>
            <a:br>
              <a:rPr lang="en-GB"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
            </a:r>
            <a:br>
              <a:rPr lang="en-GB" sz="2400" dirty="0">
                <a:solidFill>
                  <a:srgbClr val="3F2355"/>
                </a:solidFill>
                <a:latin typeface="Calibri" charset="0"/>
                <a:ea typeface="Calibri" charset="0"/>
                <a:cs typeface="Calibri" charset="0"/>
              </a:rPr>
            </a:br>
            <a:r>
              <a:rPr lang="en-GB" sz="2400" b="1" u="sng" dirty="0">
                <a:solidFill>
                  <a:srgbClr val="3F2355"/>
                </a:solidFill>
                <a:latin typeface="Calibri" charset="0"/>
                <a:ea typeface="Calibri" charset="0"/>
                <a:cs typeface="Calibri" charset="0"/>
              </a:rPr>
              <a:t>Curriculum links: </a:t>
            </a:r>
            <a:r>
              <a:rPr lang="en-GB" sz="2400" u="sng" dirty="0">
                <a:solidFill>
                  <a:srgbClr val="3F2355"/>
                </a:solidFill>
                <a:latin typeface="Calibri" charset="0"/>
                <a:ea typeface="Calibri" charset="0"/>
                <a:cs typeface="Calibri" charset="0"/>
              </a:rPr>
              <a:t/>
            </a:r>
            <a:br>
              <a:rPr lang="en-GB" sz="2400" u="sng" dirty="0">
                <a:solidFill>
                  <a:srgbClr val="3F2355"/>
                </a:solidFill>
                <a:latin typeface="Calibri" charset="0"/>
                <a:ea typeface="Calibri" charset="0"/>
                <a:cs typeface="Calibri" charset="0"/>
              </a:rPr>
            </a:br>
            <a:r>
              <a:rPr lang="en-GB" sz="2400" i="1" u="sng" dirty="0">
                <a:solidFill>
                  <a:srgbClr val="3F2355"/>
                </a:solidFill>
                <a:latin typeface="Calibri" charset="0"/>
                <a:ea typeface="Calibri" charset="0"/>
                <a:cs typeface="Calibri" charset="0"/>
              </a:rPr>
              <a:t>KS2 Maths </a:t>
            </a:r>
            <a:r>
              <a:rPr lang="en-GB" sz="2400" dirty="0">
                <a:solidFill>
                  <a:srgbClr val="3F2355"/>
                </a:solidFill>
                <a:latin typeface="Calibri" charset="0"/>
                <a:ea typeface="Calibri" charset="0"/>
                <a:cs typeface="Calibri" charset="0"/>
              </a:rPr>
              <a:t/>
            </a:r>
            <a:br>
              <a:rPr lang="en-GB"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Solve problems with addition and subtraction applying their increasing knowledge of mental and written methods.</a:t>
            </a:r>
            <a:br>
              <a:rPr lang="en-GB"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Add and subtract numbers with up to three digits, using formal written methods of columnar addition and subtraction.</a:t>
            </a:r>
            <a:r>
              <a:rPr lang="en-GB" sz="2400" i="1" u="sng" dirty="0">
                <a:solidFill>
                  <a:srgbClr val="3F2355"/>
                </a:solidFill>
                <a:latin typeface="Calibri" charset="0"/>
                <a:ea typeface="Calibri" charset="0"/>
                <a:cs typeface="Calibri" charset="0"/>
              </a:rPr>
              <a:t> </a:t>
            </a:r>
            <a:br>
              <a:rPr lang="en-GB" sz="2400" i="1" u="sng" dirty="0">
                <a:solidFill>
                  <a:srgbClr val="3F2355"/>
                </a:solidFill>
                <a:latin typeface="Calibri" charset="0"/>
                <a:ea typeface="Calibri" charset="0"/>
                <a:cs typeface="Calibri" charset="0"/>
              </a:rPr>
            </a:br>
            <a:r>
              <a:rPr lang="en-GB" sz="2400" i="1" u="sng" dirty="0">
                <a:solidFill>
                  <a:srgbClr val="3F2355"/>
                </a:solidFill>
                <a:latin typeface="Calibri" charset="0"/>
                <a:ea typeface="Calibri" charset="0"/>
                <a:cs typeface="Calibri" charset="0"/>
              </a:rPr>
              <a:t/>
            </a:r>
            <a:br>
              <a:rPr lang="en-GB" sz="2400" i="1" u="sng" dirty="0">
                <a:solidFill>
                  <a:srgbClr val="3F2355"/>
                </a:solidFill>
                <a:latin typeface="Calibri" charset="0"/>
                <a:ea typeface="Calibri" charset="0"/>
                <a:cs typeface="Calibri" charset="0"/>
              </a:rPr>
            </a:br>
            <a:r>
              <a:rPr lang="en-GB" sz="2400" i="1" u="sng" dirty="0">
                <a:solidFill>
                  <a:srgbClr val="3F2355"/>
                </a:solidFill>
                <a:latin typeface="Calibri" charset="0"/>
                <a:ea typeface="Calibri" charset="0"/>
                <a:cs typeface="Calibri" charset="0"/>
              </a:rPr>
              <a:t>KS2 Music</a:t>
            </a:r>
            <a:br>
              <a:rPr lang="en-GB" sz="2400" i="1" u="sng"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Appreciate and understand a wide range of high-quality live and recorded music drawn from different traditions and from great composers and musicians. </a:t>
            </a:r>
            <a:br>
              <a:rPr lang="en-GB"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
            </a:r>
            <a:br>
              <a:rPr lang="en-GB" sz="2400" dirty="0">
                <a:solidFill>
                  <a:srgbClr val="3F2355"/>
                </a:solidFill>
                <a:latin typeface="Calibri" charset="0"/>
                <a:ea typeface="Calibri" charset="0"/>
                <a:cs typeface="Calibri" charset="0"/>
              </a:rPr>
            </a:br>
            <a:r>
              <a:rPr lang="en-GB" sz="2400" b="1" u="sng" dirty="0">
                <a:solidFill>
                  <a:srgbClr val="3F2355"/>
                </a:solidFill>
                <a:latin typeface="Calibri" charset="0"/>
                <a:ea typeface="Calibri" charset="0"/>
                <a:cs typeface="Calibri" charset="0"/>
              </a:rPr>
              <a:t>LIs</a:t>
            </a:r>
            <a:r>
              <a:rPr lang="en-GB" sz="2400" dirty="0">
                <a:solidFill>
                  <a:srgbClr val="3F2355"/>
                </a:solidFill>
                <a:latin typeface="Calibri" charset="0"/>
                <a:ea typeface="Calibri" charset="0"/>
                <a:cs typeface="Calibri" charset="0"/>
              </a:rPr>
              <a:t>:</a:t>
            </a:r>
            <a:br>
              <a:rPr lang="en-GB" sz="2400" dirty="0">
                <a:solidFill>
                  <a:srgbClr val="3F2355"/>
                </a:solidFill>
                <a:latin typeface="Calibri" charset="0"/>
                <a:ea typeface="Calibri" charset="0"/>
                <a:cs typeface="Calibri" charset="0"/>
              </a:rPr>
            </a:br>
            <a:r>
              <a:rPr lang="en-US" sz="2400" dirty="0">
                <a:solidFill>
                  <a:srgbClr val="3F2355"/>
                </a:solidFill>
                <a:latin typeface="Calibri" charset="0"/>
                <a:ea typeface="Calibri" charset="0"/>
                <a:cs typeface="Calibri" charset="0"/>
              </a:rPr>
              <a:t>Listen to and appreciate a wide range of Eurovision hits.</a:t>
            </a:r>
            <a:br>
              <a:rPr lang="en-US" sz="2400" dirty="0">
                <a:solidFill>
                  <a:srgbClr val="3F2355"/>
                </a:solidFill>
                <a:latin typeface="Calibri" charset="0"/>
                <a:ea typeface="Calibri" charset="0"/>
                <a:cs typeface="Calibri" charset="0"/>
              </a:rPr>
            </a:br>
            <a:r>
              <a:rPr lang="en-US" sz="2400" dirty="0">
                <a:solidFill>
                  <a:srgbClr val="3F2355"/>
                </a:solidFill>
                <a:latin typeface="Calibri" charset="0"/>
                <a:ea typeface="Calibri" charset="0"/>
                <a:cs typeface="Calibri" charset="0"/>
              </a:rPr>
              <a:t>Calculate your total scores for the Eurovision contestants.</a:t>
            </a:r>
            <a:br>
              <a:rPr lang="en-US" sz="2400" dirty="0">
                <a:solidFill>
                  <a:srgbClr val="3F2355"/>
                </a:solidFill>
                <a:latin typeface="Calibri" charset="0"/>
                <a:ea typeface="Calibri" charset="0"/>
                <a:cs typeface="Calibri" charset="0"/>
              </a:rPr>
            </a:br>
            <a:r>
              <a:rPr lang="en-US" sz="2400" dirty="0">
                <a:solidFill>
                  <a:srgbClr val="3F2355"/>
                </a:solidFill>
                <a:latin typeface="Calibri" charset="0"/>
                <a:ea typeface="Calibri" charset="0"/>
                <a:cs typeface="Calibri" charset="0"/>
              </a:rPr>
              <a:t>Solve problems by calculating missing values.</a:t>
            </a:r>
            <a:endParaRPr lang="en-GB" sz="2400" dirty="0">
              <a:solidFill>
                <a:srgbClr val="3F2355"/>
              </a:solidFill>
              <a:latin typeface="Calibri" charset="0"/>
              <a:ea typeface="Calibri" charset="0"/>
              <a:cs typeface="Calibri" charset="0"/>
            </a:endParaRPr>
          </a:p>
        </p:txBody>
      </p:sp>
    </p:spTree>
    <p:extLst>
      <p:ext uri="{BB962C8B-B14F-4D97-AF65-F5344CB8AC3E}">
        <p14:creationId xmlns:p14="http://schemas.microsoft.com/office/powerpoint/2010/main" val="207277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2399" y="198735"/>
            <a:ext cx="6624307" cy="1754326"/>
          </a:xfrm>
          <a:prstGeom prst="rect">
            <a:avLst/>
          </a:prstGeom>
          <a:noFill/>
        </p:spPr>
        <p:txBody>
          <a:bodyPr wrap="square" lIns="91440" tIns="45720" rIns="91440" bIns="45720">
            <a:spAutoFit/>
          </a:bodyPr>
          <a:lstStyle/>
          <a:p>
            <a:pPr algn="ctr"/>
            <a:r>
              <a:rPr lang="en-GB" sz="5400" b="1">
                <a:ln w="22225">
                  <a:solidFill>
                    <a:srgbClr val="10B293"/>
                  </a:solidFill>
                  <a:prstDash val="solid"/>
                </a:ln>
                <a:solidFill>
                  <a:srgbClr val="00934F"/>
                </a:solidFill>
              </a:rPr>
              <a:t>DEEPEN YOUR UNDERSTANDING</a:t>
            </a:r>
            <a:endParaRPr lang="en-GB" sz="5400" b="1" cap="none" spc="0" dirty="0">
              <a:ln w="22225">
                <a:solidFill>
                  <a:srgbClr val="10B293"/>
                </a:solidFill>
                <a:prstDash val="solid"/>
              </a:ln>
              <a:solidFill>
                <a:srgbClr val="00934F"/>
              </a:solidFill>
              <a:effectLst/>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sp>
        <p:nvSpPr>
          <p:cNvPr id="4" name="Rounded Rectangle 3"/>
          <p:cNvSpPr/>
          <p:nvPr/>
        </p:nvSpPr>
        <p:spPr>
          <a:xfrm>
            <a:off x="268515" y="2184400"/>
            <a:ext cx="2677886" cy="42672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2355"/>
                </a:solidFill>
              </a:rPr>
              <a:t>9 + ? = 13</a:t>
            </a:r>
          </a:p>
          <a:p>
            <a:pPr algn="ctr"/>
            <a:r>
              <a:rPr lang="en-US" sz="2800" dirty="0">
                <a:solidFill>
                  <a:srgbClr val="3F2355"/>
                </a:solidFill>
              </a:rPr>
              <a:t>13</a:t>
            </a:r>
            <a:r>
              <a:rPr lang="mr-IN" sz="2800" dirty="0">
                <a:solidFill>
                  <a:srgbClr val="3F2355"/>
                </a:solidFill>
              </a:rPr>
              <a:t>–</a:t>
            </a:r>
            <a:r>
              <a:rPr lang="en-US" sz="2800" dirty="0">
                <a:solidFill>
                  <a:srgbClr val="3F2355"/>
                </a:solidFill>
              </a:rPr>
              <a:t> 9 = 4</a:t>
            </a:r>
          </a:p>
        </p:txBody>
      </p:sp>
      <p:sp>
        <p:nvSpPr>
          <p:cNvPr id="5" name="Rounded Rectangle 4"/>
          <p:cNvSpPr/>
          <p:nvPr/>
        </p:nvSpPr>
        <p:spPr>
          <a:xfrm>
            <a:off x="3214914" y="2184400"/>
            <a:ext cx="4201886" cy="4267200"/>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2355"/>
                </a:solidFill>
              </a:rPr>
              <a:t>5 + 5 + 1 + 1 + 1 + 1 + 1 + 2 + 2 + 2 = 21</a:t>
            </a:r>
          </a:p>
          <a:p>
            <a:pPr algn="ctr"/>
            <a:endParaRPr lang="en-US" sz="2800" dirty="0">
              <a:solidFill>
                <a:srgbClr val="3F2355"/>
              </a:solidFill>
            </a:endParaRPr>
          </a:p>
          <a:p>
            <a:pPr algn="ctr"/>
            <a:r>
              <a:rPr lang="en-US" sz="2800" dirty="0">
                <a:solidFill>
                  <a:srgbClr val="3F2355"/>
                </a:solidFill>
              </a:rPr>
              <a:t>21 + ? = 24</a:t>
            </a:r>
          </a:p>
          <a:p>
            <a:pPr algn="ctr"/>
            <a:r>
              <a:rPr lang="en-US" sz="2800" dirty="0">
                <a:solidFill>
                  <a:srgbClr val="3F2355"/>
                </a:solidFill>
              </a:rPr>
              <a:t>24 </a:t>
            </a:r>
            <a:r>
              <a:rPr lang="mr-IN" sz="2800" dirty="0">
                <a:solidFill>
                  <a:srgbClr val="3F2355"/>
                </a:solidFill>
              </a:rPr>
              <a:t>–</a:t>
            </a:r>
            <a:r>
              <a:rPr lang="en-US" sz="2800" dirty="0">
                <a:solidFill>
                  <a:srgbClr val="3F2355"/>
                </a:solidFill>
              </a:rPr>
              <a:t> 21 = 3</a:t>
            </a:r>
          </a:p>
        </p:txBody>
      </p:sp>
      <p:sp>
        <p:nvSpPr>
          <p:cNvPr id="6" name="Rounded Rectangle 5"/>
          <p:cNvSpPr/>
          <p:nvPr/>
        </p:nvSpPr>
        <p:spPr>
          <a:xfrm>
            <a:off x="7685313" y="2184401"/>
            <a:ext cx="4227287" cy="4267200"/>
          </a:xfrm>
          <a:prstGeom prst="roundRect">
            <a:avLst/>
          </a:prstGeom>
          <a:noFill/>
          <a:ln w="76200">
            <a:solidFill>
              <a:srgbClr val="757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2355"/>
                </a:solidFill>
              </a:rPr>
              <a:t>290 </a:t>
            </a:r>
            <a:r>
              <a:rPr lang="mr-IN" sz="2800" dirty="0">
                <a:solidFill>
                  <a:srgbClr val="3F2355"/>
                </a:solidFill>
              </a:rPr>
              <a:t>–</a:t>
            </a:r>
            <a:r>
              <a:rPr lang="en-US" sz="2800" dirty="0">
                <a:solidFill>
                  <a:srgbClr val="3F2355"/>
                </a:solidFill>
              </a:rPr>
              <a:t> 238 = 52</a:t>
            </a:r>
          </a:p>
          <a:p>
            <a:pPr algn="ctr"/>
            <a:r>
              <a:rPr lang="en-US" sz="2800" dirty="0">
                <a:solidFill>
                  <a:srgbClr val="3F2355"/>
                </a:solidFill>
              </a:rPr>
              <a:t>1 x 12 = 12</a:t>
            </a:r>
          </a:p>
          <a:p>
            <a:pPr algn="ctr"/>
            <a:r>
              <a:rPr lang="en-US" sz="2800" dirty="0">
                <a:solidFill>
                  <a:srgbClr val="3F2355"/>
                </a:solidFill>
              </a:rPr>
              <a:t>2 x 12 = 24</a:t>
            </a:r>
          </a:p>
          <a:p>
            <a:pPr algn="ctr"/>
            <a:r>
              <a:rPr lang="en-US" sz="2800" dirty="0">
                <a:solidFill>
                  <a:srgbClr val="3F2355"/>
                </a:solidFill>
              </a:rPr>
              <a:t>3 x 12 = 36</a:t>
            </a:r>
          </a:p>
          <a:p>
            <a:pPr algn="ctr"/>
            <a:r>
              <a:rPr lang="en-US" sz="2800" dirty="0">
                <a:solidFill>
                  <a:srgbClr val="3F2355"/>
                </a:solidFill>
              </a:rPr>
              <a:t>4 x 12 = 48</a:t>
            </a:r>
          </a:p>
          <a:p>
            <a:pPr algn="ctr"/>
            <a:r>
              <a:rPr lang="en-US" sz="2800" dirty="0">
                <a:solidFill>
                  <a:srgbClr val="3F2355"/>
                </a:solidFill>
              </a:rPr>
              <a:t>5 x 12 = 60</a:t>
            </a:r>
          </a:p>
          <a:p>
            <a:pPr algn="ctr"/>
            <a:endParaRPr lang="en-US" sz="2800" dirty="0">
              <a:solidFill>
                <a:srgbClr val="3F2355"/>
              </a:solidFill>
            </a:endParaRPr>
          </a:p>
          <a:p>
            <a:pPr algn="ctr"/>
            <a:r>
              <a:rPr lang="en-US" sz="2800" dirty="0">
                <a:solidFill>
                  <a:srgbClr val="3F2355"/>
                </a:solidFill>
              </a:rPr>
              <a:t>5 countries</a:t>
            </a:r>
          </a:p>
        </p:txBody>
      </p:sp>
    </p:spTree>
    <p:extLst>
      <p:ext uri="{BB962C8B-B14F-4D97-AF65-F5344CB8AC3E}">
        <p14:creationId xmlns:p14="http://schemas.microsoft.com/office/powerpoint/2010/main" val="1253460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0000" r="20625"/>
          <a:stretch/>
        </p:blipFill>
        <p:spPr>
          <a:xfrm>
            <a:off x="5404475" y="1549400"/>
            <a:ext cx="5771524" cy="5109028"/>
          </a:xfrm>
          <a:prstGeom prst="rect">
            <a:avLst/>
          </a:prstGeom>
        </p:spPr>
      </p:pic>
      <p:sp>
        <p:nvSpPr>
          <p:cNvPr id="4" name="Rounded Rectangle 3"/>
          <p:cNvSpPr/>
          <p:nvPr/>
        </p:nvSpPr>
        <p:spPr>
          <a:xfrm>
            <a:off x="370114" y="1549400"/>
            <a:ext cx="4760685" cy="21082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3F2355"/>
                </a:solidFill>
              </a:rPr>
              <a:t>How is maths used in the Eurovision Song Contest?</a:t>
            </a:r>
            <a:endParaRPr lang="en-US" sz="3200" dirty="0">
              <a:solidFill>
                <a:srgbClr val="3F2355"/>
              </a:solidFill>
            </a:endParaRPr>
          </a:p>
        </p:txBody>
      </p:sp>
      <p:sp>
        <p:nvSpPr>
          <p:cNvPr id="5" name="Rounded Rectangle 4"/>
          <p:cNvSpPr/>
          <p:nvPr/>
        </p:nvSpPr>
        <p:spPr>
          <a:xfrm>
            <a:off x="370114" y="3951514"/>
            <a:ext cx="4760685" cy="2220686"/>
          </a:xfrm>
          <a:prstGeom prst="roundRect">
            <a:avLst/>
          </a:prstGeom>
          <a:noFill/>
          <a:ln w="76200">
            <a:solidFill>
              <a:srgbClr val="757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3F2355"/>
                </a:solidFill>
              </a:rPr>
              <a:t>Can you think of any other television shows that use maths?</a:t>
            </a:r>
            <a:endParaRPr lang="en-US" sz="3200" dirty="0">
              <a:solidFill>
                <a:srgbClr val="3F2355"/>
              </a:solidFill>
            </a:endParaRPr>
          </a:p>
        </p:txBody>
      </p:sp>
    </p:spTree>
    <p:extLst>
      <p:ext uri="{BB962C8B-B14F-4D97-AF65-F5344CB8AC3E}">
        <p14:creationId xmlns:p14="http://schemas.microsoft.com/office/powerpoint/2010/main" val="97407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2399" y="198735"/>
            <a:ext cx="6624307" cy="923330"/>
          </a:xfrm>
          <a:prstGeom prst="rect">
            <a:avLst/>
          </a:prstGeom>
          <a:noFill/>
        </p:spPr>
        <p:txBody>
          <a:bodyPr wrap="square" lIns="91440" tIns="45720" rIns="91440" bIns="45720">
            <a:spAutoFit/>
          </a:bodyPr>
          <a:lstStyle/>
          <a:p>
            <a:pPr algn="ctr"/>
            <a:r>
              <a:rPr lang="en-GB" sz="5400" b="1" dirty="0">
                <a:ln w="22225">
                  <a:solidFill>
                    <a:srgbClr val="10B293"/>
                  </a:solidFill>
                  <a:prstDash val="solid"/>
                </a:ln>
                <a:solidFill>
                  <a:srgbClr val="00934F"/>
                </a:solidFill>
              </a:rPr>
              <a:t>FINAL THOUGHTS</a:t>
            </a:r>
            <a:endParaRPr lang="en-GB" sz="5400" b="1" cap="none" spc="0" dirty="0">
              <a:ln w="22225">
                <a:solidFill>
                  <a:srgbClr val="10B293"/>
                </a:solidFill>
                <a:prstDash val="solid"/>
              </a:ln>
              <a:solidFill>
                <a:srgbClr val="00934F"/>
              </a:solidFill>
              <a:effectLst/>
            </a:endParaRPr>
          </a:p>
        </p:txBody>
      </p:sp>
      <p:sp>
        <p:nvSpPr>
          <p:cNvPr id="7" name="TextBox 6"/>
          <p:cNvSpPr txBox="1"/>
          <p:nvPr/>
        </p:nvSpPr>
        <p:spPr>
          <a:xfrm>
            <a:off x="2692687" y="1981200"/>
            <a:ext cx="6554167" cy="2308324"/>
          </a:xfrm>
          <a:prstGeom prst="rect">
            <a:avLst/>
          </a:prstGeom>
          <a:noFill/>
        </p:spPr>
        <p:txBody>
          <a:bodyPr wrap="none" rtlCol="0">
            <a:spAutoFit/>
          </a:bodyPr>
          <a:lstStyle/>
          <a:p>
            <a:pPr algn="ctr"/>
            <a:r>
              <a:rPr lang="en-US" sz="4800" dirty="0">
                <a:solidFill>
                  <a:srgbClr val="3F2355"/>
                </a:solidFill>
              </a:rPr>
              <a:t>How about a </a:t>
            </a:r>
            <a:r>
              <a:rPr lang="en-US" sz="4800" dirty="0" smtClean="0">
                <a:solidFill>
                  <a:srgbClr val="3F2355"/>
                </a:solidFill>
              </a:rPr>
              <a:t>sing along</a:t>
            </a:r>
            <a:r>
              <a:rPr lang="en-US" sz="4800" dirty="0">
                <a:solidFill>
                  <a:srgbClr val="3F2355"/>
                </a:solidFill>
              </a:rPr>
              <a:t>?</a:t>
            </a:r>
          </a:p>
          <a:p>
            <a:pPr algn="ctr"/>
            <a:endParaRPr lang="en-US" sz="4800" dirty="0">
              <a:solidFill>
                <a:srgbClr val="3F2355"/>
              </a:solidFill>
            </a:endParaRPr>
          </a:p>
          <a:p>
            <a:pPr algn="ctr"/>
            <a:r>
              <a:rPr lang="en-US" sz="4800" dirty="0">
                <a:solidFill>
                  <a:srgbClr val="3F2355"/>
                </a:solidFill>
              </a:rPr>
              <a:t>Pick:</a:t>
            </a:r>
          </a:p>
        </p:txBody>
      </p:sp>
      <p:sp>
        <p:nvSpPr>
          <p:cNvPr id="8" name="TextBox 7"/>
          <p:cNvSpPr txBox="1"/>
          <p:nvPr/>
        </p:nvSpPr>
        <p:spPr>
          <a:xfrm>
            <a:off x="1523389" y="4271962"/>
            <a:ext cx="8962325" cy="1477328"/>
          </a:xfrm>
          <a:prstGeom prst="rect">
            <a:avLst/>
          </a:prstGeom>
          <a:noFill/>
        </p:spPr>
        <p:txBody>
          <a:bodyPr wrap="none" rtlCol="0">
            <a:spAutoFit/>
          </a:bodyPr>
          <a:lstStyle/>
          <a:p>
            <a:r>
              <a:rPr lang="en-US" dirty="0"/>
              <a:t>ABBA Waterloo lyrics: </a:t>
            </a:r>
            <a:r>
              <a:rPr lang="en-US" dirty="0">
                <a:hlinkClick r:id="rId2"/>
              </a:rPr>
              <a:t>https://www.youtube.com/watch?v=bduaLxHQSWU</a:t>
            </a:r>
            <a:endParaRPr lang="en-US" dirty="0"/>
          </a:p>
          <a:p>
            <a:r>
              <a:rPr lang="en-US" dirty="0"/>
              <a:t>Conchita Wurst Rise Like a Phoenix lyrics: </a:t>
            </a:r>
            <a:r>
              <a:rPr lang="en-US" dirty="0">
                <a:hlinkClick r:id="rId3"/>
              </a:rPr>
              <a:t>https://www.youtube.com/watch?v=W62JHOddvrU</a:t>
            </a:r>
            <a:r>
              <a:rPr lang="en-US" dirty="0"/>
              <a:t> </a:t>
            </a:r>
          </a:p>
          <a:p>
            <a:r>
              <a:rPr lang="en-US" dirty="0"/>
              <a:t>Krista Siegfrids Marry Me lyrics: </a:t>
            </a:r>
            <a:r>
              <a:rPr lang="en-US" dirty="0">
                <a:hlinkClick r:id="rId4"/>
              </a:rPr>
              <a:t>https://www.youtube.com/watch?v=59a81KVftxE</a:t>
            </a:r>
            <a:r>
              <a:rPr lang="en-US" dirty="0"/>
              <a:t> </a:t>
            </a:r>
          </a:p>
          <a:p>
            <a:r>
              <a:rPr lang="en-US" dirty="0"/>
              <a:t>Dana International Diva lyrics: </a:t>
            </a:r>
            <a:r>
              <a:rPr lang="en-US" dirty="0">
                <a:hlinkClick r:id="rId5"/>
              </a:rPr>
              <a:t>https://www.youtube.com/watch?v=wvGT3lD9dlY</a:t>
            </a:r>
            <a:r>
              <a:rPr lang="en-US" dirty="0"/>
              <a:t> </a:t>
            </a:r>
          </a:p>
          <a:p>
            <a:r>
              <a:rPr lang="en-US" dirty="0"/>
              <a:t>Marija </a:t>
            </a:r>
            <a:r>
              <a:rPr lang="en-US" dirty="0" err="1"/>
              <a:t>Serifović</a:t>
            </a:r>
            <a:r>
              <a:rPr lang="en-US" dirty="0"/>
              <a:t> </a:t>
            </a:r>
            <a:r>
              <a:rPr lang="en-US" dirty="0" err="1"/>
              <a:t>Molitva</a:t>
            </a:r>
            <a:r>
              <a:rPr lang="en-US" dirty="0"/>
              <a:t> lyrics: </a:t>
            </a:r>
            <a:r>
              <a:rPr lang="en-US" dirty="0">
                <a:hlinkClick r:id="rId6"/>
              </a:rPr>
              <a:t>https://www.youtube.com/watch?v=3rhU5-gqTv4</a:t>
            </a:r>
            <a:r>
              <a:rPr lang="en-US" dirty="0"/>
              <a:t> </a:t>
            </a:r>
          </a:p>
        </p:txBody>
      </p:sp>
    </p:spTree>
    <p:extLst>
      <p:ext uri="{BB962C8B-B14F-4D97-AF65-F5344CB8AC3E}">
        <p14:creationId xmlns:p14="http://schemas.microsoft.com/office/powerpoint/2010/main" val="354932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798" y="4519614"/>
            <a:ext cx="9144000" cy="1867429"/>
          </a:xfrm>
        </p:spPr>
        <p:txBody>
          <a:bodyPr>
            <a:noAutofit/>
          </a:bodyPr>
          <a:lstStyle/>
          <a:p>
            <a:pPr algn="l"/>
            <a:r>
              <a:rPr lang="en-US" sz="2400" b="1" u="sng" dirty="0">
                <a:solidFill>
                  <a:srgbClr val="3F2355"/>
                </a:solidFill>
                <a:latin typeface="+mn-lt"/>
              </a:rPr>
              <a:t>Instructions for use:</a:t>
            </a:r>
            <a:br>
              <a:rPr lang="en-US" sz="2400" b="1" u="sng"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Most tasks have been differentiated to three levels with the orange boxed task being the easier of the three and the grey being the more challenging.</a:t>
            </a:r>
            <a:br>
              <a:rPr lang="en-US" sz="2400"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For mixed ability classes we suggest keeping all tasks and directing your students towards their appropriate level. For setted classes you can delete the tasks you feel are not appropriate.</a:t>
            </a:r>
            <a:br>
              <a:rPr lang="en-US" sz="2400"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Throughout we have added questions in orange that can be used to prompt conversation, draw further information from your students and deepen their understanding.</a:t>
            </a:r>
            <a:br>
              <a:rPr lang="en-US" sz="2400"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Please feel free to edit the order of the slides so this lesson is </a:t>
            </a:r>
            <a:r>
              <a:rPr lang="en-US" sz="2400" dirty="0" smtClean="0">
                <a:solidFill>
                  <a:srgbClr val="3F2355"/>
                </a:solidFill>
                <a:latin typeface="+mn-lt"/>
              </a:rPr>
              <a:t>consistent with </a:t>
            </a:r>
            <a:r>
              <a:rPr lang="en-US" sz="2400" dirty="0">
                <a:solidFill>
                  <a:srgbClr val="3F2355"/>
                </a:solidFill>
                <a:latin typeface="+mn-lt"/>
              </a:rPr>
              <a:t>your approach.</a:t>
            </a:r>
            <a:br>
              <a:rPr lang="en-US" sz="2400"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Additional information can be found in the notes section of each slide.</a:t>
            </a:r>
          </a:p>
        </p:txBody>
      </p:sp>
    </p:spTree>
    <p:extLst>
      <p:ext uri="{BB962C8B-B14F-4D97-AF65-F5344CB8AC3E}">
        <p14:creationId xmlns:p14="http://schemas.microsoft.com/office/powerpoint/2010/main" val="1192895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87743" y="1518406"/>
            <a:ext cx="3474792" cy="1952735"/>
          </a:xfrm>
          <a:prstGeom prst="rect">
            <a:avLst/>
          </a:prstGeom>
        </p:spPr>
      </p:pic>
      <p:pic>
        <p:nvPicPr>
          <p:cNvPr id="4" name="Picture 3"/>
          <p:cNvPicPr>
            <a:picLocks noChangeAspect="1"/>
          </p:cNvPicPr>
          <p:nvPr/>
        </p:nvPicPr>
        <p:blipFill>
          <a:blip r:embed="rId4"/>
          <a:stretch>
            <a:fillRect/>
          </a:stretch>
        </p:blipFill>
        <p:spPr>
          <a:xfrm>
            <a:off x="192616" y="1518406"/>
            <a:ext cx="3613257" cy="1329679"/>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0" b="76984" l="36250" r="63000"/>
                    </a14:imgEffect>
                  </a14:imgLayer>
                </a14:imgProps>
              </a:ext>
            </a:extLst>
          </a:blip>
          <a:srcRect l="39500" r="37500" b="23016"/>
          <a:stretch/>
        </p:blipFill>
        <p:spPr>
          <a:xfrm>
            <a:off x="3520498" y="1518478"/>
            <a:ext cx="1529589" cy="1612719"/>
          </a:xfrm>
          <a:prstGeom prst="rect">
            <a:avLst/>
          </a:prstGeom>
          <a:solidFill>
            <a:schemeClr val="tx1"/>
          </a:solidFill>
        </p:spPr>
      </p:pic>
      <p:pic>
        <p:nvPicPr>
          <p:cNvPr id="5" name="Picture 4"/>
          <p:cNvPicPr>
            <a:picLocks noChangeAspect="1"/>
          </p:cNvPicPr>
          <p:nvPr/>
        </p:nvPicPr>
        <p:blipFill>
          <a:blip r:embed="rId7"/>
          <a:stretch>
            <a:fillRect/>
          </a:stretch>
        </p:blipFill>
        <p:spPr>
          <a:xfrm>
            <a:off x="192617" y="2848229"/>
            <a:ext cx="3613257" cy="2874182"/>
          </a:xfrm>
          <a:prstGeom prst="rect">
            <a:avLst/>
          </a:prstGeom>
          <a:solidFill>
            <a:schemeClr val="tx1"/>
          </a:solidFill>
        </p:spPr>
      </p:pic>
      <p:sp>
        <p:nvSpPr>
          <p:cNvPr id="3" name="Rounded Rectangle 2"/>
          <p:cNvSpPr/>
          <p:nvPr/>
        </p:nvSpPr>
        <p:spPr>
          <a:xfrm>
            <a:off x="7497109" y="1863664"/>
            <a:ext cx="3896894" cy="3140136"/>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F2355"/>
                </a:solidFill>
              </a:rPr>
              <a:t>What do they all have in common?</a:t>
            </a:r>
          </a:p>
        </p:txBody>
      </p:sp>
      <p:pic>
        <p:nvPicPr>
          <p:cNvPr id="8" name="Picture 7"/>
          <p:cNvPicPr>
            <a:picLocks noChangeAspect="1"/>
          </p:cNvPicPr>
          <p:nvPr/>
        </p:nvPicPr>
        <p:blipFill>
          <a:blip r:embed="rId8"/>
          <a:stretch>
            <a:fillRect/>
          </a:stretch>
        </p:blipFill>
        <p:spPr>
          <a:xfrm>
            <a:off x="3805872" y="3131197"/>
            <a:ext cx="3456663" cy="2591214"/>
          </a:xfrm>
          <a:prstGeom prst="rect">
            <a:avLst/>
          </a:prstGeom>
        </p:spPr>
      </p:pic>
    </p:spTree>
    <p:extLst>
      <p:ext uri="{BB962C8B-B14F-4D97-AF65-F5344CB8AC3E}">
        <p14:creationId xmlns:p14="http://schemas.microsoft.com/office/powerpoint/2010/main" val="678577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pic>
        <p:nvPicPr>
          <p:cNvPr id="2" name="Picture 1"/>
          <p:cNvPicPr>
            <a:picLocks noChangeAspect="1"/>
          </p:cNvPicPr>
          <p:nvPr/>
        </p:nvPicPr>
        <p:blipFill>
          <a:blip r:embed="rId5"/>
          <a:stretch>
            <a:fillRect/>
          </a:stretch>
        </p:blipFill>
        <p:spPr>
          <a:xfrm>
            <a:off x="1574802" y="1341750"/>
            <a:ext cx="9042397" cy="5080522"/>
          </a:xfrm>
          <a:prstGeom prst="rect">
            <a:avLst/>
          </a:prstGeom>
        </p:spPr>
      </p:pic>
      <p:sp>
        <p:nvSpPr>
          <p:cNvPr id="7" name="Rounded Rectangular Callout 6"/>
          <p:cNvSpPr/>
          <p:nvPr/>
        </p:nvSpPr>
        <p:spPr>
          <a:xfrm>
            <a:off x="8940801" y="4419600"/>
            <a:ext cx="2764518" cy="1436284"/>
          </a:xfrm>
          <a:prstGeom prst="wedgeRoundRectCallout">
            <a:avLst>
              <a:gd name="adj1" fmla="val 54866"/>
              <a:gd name="adj2" fmla="val 65568"/>
              <a:gd name="adj3" fmla="val 16667"/>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3F2355"/>
                </a:solidFill>
              </a:rPr>
              <a:t>ASK: What do you know about Eurovision?</a:t>
            </a:r>
          </a:p>
        </p:txBody>
      </p:sp>
    </p:spTree>
    <p:extLst>
      <p:ext uri="{BB962C8B-B14F-4D97-AF65-F5344CB8AC3E}">
        <p14:creationId xmlns:p14="http://schemas.microsoft.com/office/powerpoint/2010/main" val="1809799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sp>
        <p:nvSpPr>
          <p:cNvPr id="3" name="TextBox 2"/>
          <p:cNvSpPr txBox="1"/>
          <p:nvPr/>
        </p:nvSpPr>
        <p:spPr>
          <a:xfrm>
            <a:off x="5461001" y="1371600"/>
            <a:ext cx="6349999" cy="5262979"/>
          </a:xfrm>
          <a:prstGeom prst="rect">
            <a:avLst/>
          </a:prstGeom>
          <a:noFill/>
        </p:spPr>
        <p:txBody>
          <a:bodyPr wrap="square" rtlCol="0">
            <a:spAutoFit/>
          </a:bodyPr>
          <a:lstStyle/>
          <a:p>
            <a:r>
              <a:rPr lang="en-US" sz="2400" dirty="0">
                <a:solidFill>
                  <a:srgbClr val="3F2355"/>
                </a:solidFill>
              </a:rPr>
              <a:t>Eurovision is a song competition that takes place in May each year. The songs must be original songs. Over 50 countries in and outside of Europe can compete and the winner is voted for by viewers at home, and a panel of music experts.</a:t>
            </a:r>
          </a:p>
          <a:p>
            <a:endParaRPr lang="en-US" sz="2400" dirty="0">
              <a:solidFill>
                <a:srgbClr val="3F2355"/>
              </a:solidFill>
            </a:endParaRPr>
          </a:p>
          <a:p>
            <a:r>
              <a:rPr lang="en-US" sz="2400" dirty="0">
                <a:solidFill>
                  <a:srgbClr val="3F2355"/>
                </a:solidFill>
              </a:rPr>
              <a:t>The song contest has been broadcasted since 1956 and has viewers in several far away countries such as New Zealand and China.</a:t>
            </a:r>
          </a:p>
          <a:p>
            <a:endParaRPr lang="en-US" sz="2400" dirty="0">
              <a:solidFill>
                <a:srgbClr val="3F2355"/>
              </a:solidFill>
            </a:endParaRPr>
          </a:p>
          <a:p>
            <a:r>
              <a:rPr lang="en-US" sz="2400" dirty="0">
                <a:solidFill>
                  <a:srgbClr val="3F2355"/>
                </a:solidFill>
              </a:rPr>
              <a:t>The winning country becomes the host in the following year. In 2000 Sweden hosted the competition, that year Denmark won. So in 2001, Denmark hosted the Eurovision Song Contest.</a:t>
            </a:r>
          </a:p>
        </p:txBody>
      </p:sp>
      <p:pic>
        <p:nvPicPr>
          <p:cNvPr id="4" name="Picture 3"/>
          <p:cNvPicPr>
            <a:picLocks noChangeAspect="1"/>
          </p:cNvPicPr>
          <p:nvPr/>
        </p:nvPicPr>
        <p:blipFill rotWithShape="1">
          <a:blip r:embed="rId5"/>
          <a:srcRect l="30417" r="27499" b="14407"/>
          <a:stretch/>
        </p:blipFill>
        <p:spPr>
          <a:xfrm>
            <a:off x="660400" y="1371600"/>
            <a:ext cx="4140200" cy="5262979"/>
          </a:xfrm>
          <a:prstGeom prst="rect">
            <a:avLst/>
          </a:prstGeom>
        </p:spPr>
      </p:pic>
    </p:spTree>
    <p:extLst>
      <p:ext uri="{BB962C8B-B14F-4D97-AF65-F5344CB8AC3E}">
        <p14:creationId xmlns:p14="http://schemas.microsoft.com/office/powerpoint/2010/main" val="1763348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12254" y="1816816"/>
            <a:ext cx="10554789" cy="1378261"/>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2355"/>
                </a:solidFill>
              </a:rPr>
              <a:t>Listen to and appreciate a wide range of Eurovision hits</a:t>
            </a:r>
          </a:p>
        </p:txBody>
      </p:sp>
      <p:sp>
        <p:nvSpPr>
          <p:cNvPr id="3" name="Rounded Rectangle 2"/>
          <p:cNvSpPr/>
          <p:nvPr/>
        </p:nvSpPr>
        <p:spPr>
          <a:xfrm>
            <a:off x="812255" y="3377344"/>
            <a:ext cx="10554789" cy="1378261"/>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2355"/>
                </a:solidFill>
              </a:rPr>
              <a:t>Calculate your total scores for the Eurovision contestants</a:t>
            </a:r>
          </a:p>
        </p:txBody>
      </p:sp>
      <p:sp>
        <p:nvSpPr>
          <p:cNvPr id="4" name="Rounded Rectangle 3"/>
          <p:cNvSpPr/>
          <p:nvPr/>
        </p:nvSpPr>
        <p:spPr>
          <a:xfrm>
            <a:off x="812256" y="4937872"/>
            <a:ext cx="10554789" cy="1378261"/>
          </a:xfrm>
          <a:prstGeom prst="roundRect">
            <a:avLst/>
          </a:prstGeom>
          <a:noFill/>
          <a:ln w="76200">
            <a:solidFill>
              <a:srgbClr val="757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F2355"/>
                </a:solidFill>
              </a:rPr>
              <a:t>Solve problems by calculating missing values</a:t>
            </a:r>
          </a:p>
        </p:txBody>
      </p:sp>
      <p:sp>
        <p:nvSpPr>
          <p:cNvPr id="5" name="TextBox 4"/>
          <p:cNvSpPr txBox="1"/>
          <p:nvPr/>
        </p:nvSpPr>
        <p:spPr>
          <a:xfrm>
            <a:off x="812255" y="1168399"/>
            <a:ext cx="10554788" cy="461665"/>
          </a:xfrm>
          <a:prstGeom prst="rect">
            <a:avLst/>
          </a:prstGeom>
          <a:noFill/>
        </p:spPr>
        <p:txBody>
          <a:bodyPr wrap="square" rtlCol="0">
            <a:spAutoFit/>
          </a:bodyPr>
          <a:lstStyle/>
          <a:p>
            <a:pPr algn="ctr"/>
            <a:r>
              <a:rPr lang="en-US" sz="2400" b="1" dirty="0">
                <a:solidFill>
                  <a:srgbClr val="3F2355"/>
                </a:solidFill>
              </a:rPr>
              <a:t>Title: </a:t>
            </a:r>
            <a:r>
              <a:rPr lang="en-US" sz="2400" b="1" u="sng" dirty="0">
                <a:solidFill>
                  <a:srgbClr val="3F2355"/>
                </a:solidFill>
              </a:rPr>
              <a:t>Music and Maths</a:t>
            </a:r>
            <a:r>
              <a:rPr lang="en-US" sz="2400" dirty="0">
                <a:solidFill>
                  <a:srgbClr val="3F2355"/>
                </a:solidFill>
              </a:rPr>
              <a:t>       </a:t>
            </a:r>
            <a:r>
              <a:rPr lang="en-US" sz="2400" b="1" dirty="0">
                <a:solidFill>
                  <a:srgbClr val="3F2355"/>
                </a:solidFill>
              </a:rPr>
              <a:t>Date: </a:t>
            </a:r>
            <a:fld id="{21D67F08-2FE2-7440-B77F-EEC697AF7CAD}" type="datetime2">
              <a:rPr lang="en-GB" sz="2400" b="1" u="sng">
                <a:solidFill>
                  <a:srgbClr val="3F2355"/>
                </a:solidFill>
              </a:rPr>
              <a:t>Wednesday, 24 August 2022</a:t>
            </a:fld>
            <a:endParaRPr lang="en-US" sz="2400" b="1" u="sng" dirty="0">
              <a:solidFill>
                <a:srgbClr val="3F2355"/>
              </a:solidFill>
            </a:endParaRPr>
          </a:p>
        </p:txBody>
      </p:sp>
    </p:spTree>
    <p:extLst>
      <p:ext uri="{BB962C8B-B14F-4D97-AF65-F5344CB8AC3E}">
        <p14:creationId xmlns:p14="http://schemas.microsoft.com/office/powerpoint/2010/main" val="422264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184400"/>
            <a:ext cx="4165600" cy="2800767"/>
          </a:xfrm>
          <a:prstGeom prst="rect">
            <a:avLst/>
          </a:prstGeom>
          <a:noFill/>
        </p:spPr>
        <p:txBody>
          <a:bodyPr wrap="square" rtlCol="0">
            <a:spAutoFit/>
          </a:bodyPr>
          <a:lstStyle/>
          <a:p>
            <a:pPr algn="ctr"/>
            <a:r>
              <a:rPr lang="en-US" sz="4400" dirty="0">
                <a:solidFill>
                  <a:srgbClr val="3F2355"/>
                </a:solidFill>
              </a:rPr>
              <a:t>Why is maths needed for the Eurovision Song Contest?</a:t>
            </a:r>
          </a:p>
        </p:txBody>
      </p:sp>
      <p:pic>
        <p:nvPicPr>
          <p:cNvPr id="3" name="Picture 2"/>
          <p:cNvPicPr>
            <a:picLocks noChangeAspect="1"/>
          </p:cNvPicPr>
          <p:nvPr/>
        </p:nvPicPr>
        <p:blipFill rotWithShape="1">
          <a:blip r:embed="rId3"/>
          <a:srcRect l="20000" r="20625"/>
          <a:stretch/>
        </p:blipFill>
        <p:spPr>
          <a:xfrm>
            <a:off x="5404475" y="1549400"/>
            <a:ext cx="5771524" cy="5109028"/>
          </a:xfrm>
          <a:prstGeom prst="rect">
            <a:avLst/>
          </a:prstGeom>
        </p:spPr>
      </p:pic>
    </p:spTree>
    <p:extLst>
      <p:ext uri="{BB962C8B-B14F-4D97-AF65-F5344CB8AC3E}">
        <p14:creationId xmlns:p14="http://schemas.microsoft.com/office/powerpoint/2010/main" val="1710069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2434" y="1397000"/>
            <a:ext cx="10591800" cy="1815882"/>
          </a:xfrm>
          <a:prstGeom prst="rect">
            <a:avLst/>
          </a:prstGeom>
          <a:noFill/>
        </p:spPr>
        <p:txBody>
          <a:bodyPr wrap="square" rtlCol="0">
            <a:spAutoFit/>
          </a:bodyPr>
          <a:lstStyle/>
          <a:p>
            <a:pPr algn="ctr"/>
            <a:r>
              <a:rPr lang="en-US" sz="2800" dirty="0">
                <a:solidFill>
                  <a:srgbClr val="3F2355"/>
                </a:solidFill>
              </a:rPr>
              <a:t>For the voting, each country awards points to ten other countries.</a:t>
            </a:r>
          </a:p>
          <a:p>
            <a:pPr algn="ctr"/>
            <a:endParaRPr lang="en-US" sz="2800" dirty="0">
              <a:solidFill>
                <a:srgbClr val="3F2355"/>
              </a:solidFill>
            </a:endParaRPr>
          </a:p>
          <a:p>
            <a:pPr algn="ctr"/>
            <a:r>
              <a:rPr lang="en-US" sz="2800" dirty="0">
                <a:solidFill>
                  <a:srgbClr val="3F2355"/>
                </a:solidFill>
              </a:rPr>
              <a:t>So after the UK’s public votes are counted, our favourite will receive 12 points, our second favourite 10 points, then 8, 7, 6, etc.</a:t>
            </a:r>
          </a:p>
        </p:txBody>
      </p:sp>
      <p:sp>
        <p:nvSpPr>
          <p:cNvPr id="4" name="TextBox 3"/>
          <p:cNvSpPr txBox="1"/>
          <p:nvPr/>
        </p:nvSpPr>
        <p:spPr>
          <a:xfrm>
            <a:off x="752434" y="3937000"/>
            <a:ext cx="10591800" cy="2123658"/>
          </a:xfrm>
          <a:prstGeom prst="rect">
            <a:avLst/>
          </a:prstGeom>
          <a:noFill/>
        </p:spPr>
        <p:txBody>
          <a:bodyPr wrap="square" rtlCol="0">
            <a:spAutoFit/>
          </a:bodyPr>
          <a:lstStyle/>
          <a:p>
            <a:pPr algn="ctr"/>
            <a:r>
              <a:rPr lang="en-US" sz="4400" dirty="0">
                <a:solidFill>
                  <a:srgbClr val="3F2355"/>
                </a:solidFill>
              </a:rPr>
              <a:t>How would you choose your favourite? </a:t>
            </a:r>
          </a:p>
          <a:p>
            <a:pPr algn="ctr"/>
            <a:r>
              <a:rPr lang="en-US" sz="4400" dirty="0">
                <a:solidFill>
                  <a:srgbClr val="3F2355"/>
                </a:solidFill>
              </a:rPr>
              <a:t>The lyrics? Music? Costumes? Dancing? You like the country?</a:t>
            </a:r>
          </a:p>
        </p:txBody>
      </p:sp>
    </p:spTree>
    <p:extLst>
      <p:ext uri="{BB962C8B-B14F-4D97-AF65-F5344CB8AC3E}">
        <p14:creationId xmlns:p14="http://schemas.microsoft.com/office/powerpoint/2010/main" val="399741631"/>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rgbClr val="FFFFFF"/>
      </a:lt1>
      <a:dk2>
        <a:srgbClr val="C2DAF0"/>
      </a:dk2>
      <a:lt2>
        <a:srgbClr val="FF7DD4"/>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11128</TotalTime>
  <Words>1073</Words>
  <Application>Microsoft Macintosh PowerPoint</Application>
  <PresentationFormat>Widescreen</PresentationFormat>
  <Paragraphs>149</Paragraphs>
  <Slides>22</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Calibri</vt:lpstr>
      <vt:lpstr>Calibri Light</vt:lpstr>
      <vt:lpstr>Mangal</vt:lpstr>
      <vt:lpstr>oda</vt:lpstr>
      <vt:lpstr>Signika</vt:lpstr>
      <vt:lpstr>Arial</vt:lpstr>
      <vt:lpstr>Office Theme</vt:lpstr>
      <vt:lpstr>Custom Design</vt:lpstr>
      <vt:lpstr>PowerPoint Presentation</vt:lpstr>
      <vt:lpstr>Title: Maths and Music  Curriculum links:  KS2 Maths  Solve problems with addition and subtraction applying their increasing knowledge of mental and written methods. Add and subtract numbers with up to three digits, using formal written methods of columnar addition and subtraction.   KS2 Music Appreciate and understand a wide range of high-quality live and recorded music drawn from different traditions and from great composers and musicians.   LIs: Listen to and appreciate a wide range of Eurovision hits. Calculate your total scores for the Eurovision contestants. Solve problems by calculating missing values.</vt:lpstr>
      <vt:lpstr>Instructions for use:  Most tasks have been differentiated to three levels with the orange boxed task being the easier of the three and the grey being the more challenging.  For mixed ability classes we suggest keeping all tasks and directing your students towards their appropriate level. For setted classes you can delete the tasks you feel are not appropriate.  Throughout we have added questions in orange that can be used to prompt conversation, draw further information from your students and deepen their understanding.  Please feel free to edit the order of the slides so this lesson is consistent with your approach.  Additional information can be found in the notes section of each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Supply14</dc:creator>
  <cp:lastModifiedBy>stella collinson</cp:lastModifiedBy>
  <cp:revision>184</cp:revision>
  <dcterms:created xsi:type="dcterms:W3CDTF">2019-11-07T10:01:30Z</dcterms:created>
  <dcterms:modified xsi:type="dcterms:W3CDTF">2022-08-24T12:56:39Z</dcterms:modified>
</cp:coreProperties>
</file>