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6858000" cy="9906000" type="A4"/>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p:scale>
          <a:sx n="80" d="100"/>
          <a:sy n="80" d="100"/>
        </p:scale>
        <p:origin x="-1686" y="714"/>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smtClean="0"/>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99E2EDB-DEC2-4DE7-AF96-EA1DEE8F8E55}" type="datetimeFigureOut">
              <a:rPr lang="en-GB" smtClean="0"/>
              <a:t>24/06/2021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52DBC26-1D77-427A-B07F-8018D6DA933C}" type="slidenum">
              <a:rPr lang="en-GB" smtClean="0"/>
              <a:t>‹#›</a:t>
            </a:fld>
            <a:endParaRPr lang="en-GB" dirty="0"/>
          </a:p>
        </p:txBody>
      </p:sp>
    </p:spTree>
    <p:extLst>
      <p:ext uri="{BB962C8B-B14F-4D97-AF65-F5344CB8AC3E}">
        <p14:creationId xmlns:p14="http://schemas.microsoft.com/office/powerpoint/2010/main" val="23545126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99E2EDB-DEC2-4DE7-AF96-EA1DEE8F8E55}" type="datetimeFigureOut">
              <a:rPr lang="en-GB" smtClean="0"/>
              <a:t>24/06/2021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52DBC26-1D77-427A-B07F-8018D6DA933C}" type="slidenum">
              <a:rPr lang="en-GB" smtClean="0"/>
              <a:t>‹#›</a:t>
            </a:fld>
            <a:endParaRPr lang="en-GB" dirty="0"/>
          </a:p>
        </p:txBody>
      </p:sp>
    </p:spTree>
    <p:extLst>
      <p:ext uri="{BB962C8B-B14F-4D97-AF65-F5344CB8AC3E}">
        <p14:creationId xmlns:p14="http://schemas.microsoft.com/office/powerpoint/2010/main" val="28090049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99E2EDB-DEC2-4DE7-AF96-EA1DEE8F8E55}" type="datetimeFigureOut">
              <a:rPr lang="en-GB" smtClean="0"/>
              <a:t>24/06/2021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52DBC26-1D77-427A-B07F-8018D6DA933C}" type="slidenum">
              <a:rPr lang="en-GB" smtClean="0"/>
              <a:t>‹#›</a:t>
            </a:fld>
            <a:endParaRPr lang="en-GB" dirty="0"/>
          </a:p>
        </p:txBody>
      </p:sp>
    </p:spTree>
    <p:extLst>
      <p:ext uri="{BB962C8B-B14F-4D97-AF65-F5344CB8AC3E}">
        <p14:creationId xmlns:p14="http://schemas.microsoft.com/office/powerpoint/2010/main" val="250204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99E2EDB-DEC2-4DE7-AF96-EA1DEE8F8E55}" type="datetimeFigureOut">
              <a:rPr lang="en-GB" smtClean="0"/>
              <a:t>24/06/2021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52DBC26-1D77-427A-B07F-8018D6DA933C}" type="slidenum">
              <a:rPr lang="en-GB" smtClean="0"/>
              <a:t>‹#›</a:t>
            </a:fld>
            <a:endParaRPr lang="en-GB" dirty="0"/>
          </a:p>
        </p:txBody>
      </p:sp>
    </p:spTree>
    <p:extLst>
      <p:ext uri="{BB962C8B-B14F-4D97-AF65-F5344CB8AC3E}">
        <p14:creationId xmlns:p14="http://schemas.microsoft.com/office/powerpoint/2010/main" val="10064206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smtClean="0"/>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99E2EDB-DEC2-4DE7-AF96-EA1DEE8F8E55}" type="datetimeFigureOut">
              <a:rPr lang="en-GB" smtClean="0"/>
              <a:t>24/06/2021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52DBC26-1D77-427A-B07F-8018D6DA933C}" type="slidenum">
              <a:rPr lang="en-GB" smtClean="0"/>
              <a:t>‹#›</a:t>
            </a:fld>
            <a:endParaRPr lang="en-GB" dirty="0"/>
          </a:p>
        </p:txBody>
      </p:sp>
    </p:spTree>
    <p:extLst>
      <p:ext uri="{BB962C8B-B14F-4D97-AF65-F5344CB8AC3E}">
        <p14:creationId xmlns:p14="http://schemas.microsoft.com/office/powerpoint/2010/main" val="26304910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99E2EDB-DEC2-4DE7-AF96-EA1DEE8F8E55}" type="datetimeFigureOut">
              <a:rPr lang="en-GB" smtClean="0"/>
              <a:t>24/06/2021</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D52DBC26-1D77-427A-B07F-8018D6DA933C}" type="slidenum">
              <a:rPr lang="en-GB" smtClean="0"/>
              <a:t>‹#›</a:t>
            </a:fld>
            <a:endParaRPr lang="en-GB" dirty="0"/>
          </a:p>
        </p:txBody>
      </p:sp>
    </p:spTree>
    <p:extLst>
      <p:ext uri="{BB962C8B-B14F-4D97-AF65-F5344CB8AC3E}">
        <p14:creationId xmlns:p14="http://schemas.microsoft.com/office/powerpoint/2010/main" val="28448436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99E2EDB-DEC2-4DE7-AF96-EA1DEE8F8E55}" type="datetimeFigureOut">
              <a:rPr lang="en-GB" smtClean="0"/>
              <a:t>24/06/2021</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D52DBC26-1D77-427A-B07F-8018D6DA933C}" type="slidenum">
              <a:rPr lang="en-GB" smtClean="0"/>
              <a:t>‹#›</a:t>
            </a:fld>
            <a:endParaRPr lang="en-GB" dirty="0"/>
          </a:p>
        </p:txBody>
      </p:sp>
    </p:spTree>
    <p:extLst>
      <p:ext uri="{BB962C8B-B14F-4D97-AF65-F5344CB8AC3E}">
        <p14:creationId xmlns:p14="http://schemas.microsoft.com/office/powerpoint/2010/main" val="10178124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99E2EDB-DEC2-4DE7-AF96-EA1DEE8F8E55}" type="datetimeFigureOut">
              <a:rPr lang="en-GB" smtClean="0"/>
              <a:t>24/06/2021</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D52DBC26-1D77-427A-B07F-8018D6DA933C}" type="slidenum">
              <a:rPr lang="en-GB" smtClean="0"/>
              <a:t>‹#›</a:t>
            </a:fld>
            <a:endParaRPr lang="en-GB" dirty="0"/>
          </a:p>
        </p:txBody>
      </p:sp>
    </p:spTree>
    <p:extLst>
      <p:ext uri="{BB962C8B-B14F-4D97-AF65-F5344CB8AC3E}">
        <p14:creationId xmlns:p14="http://schemas.microsoft.com/office/powerpoint/2010/main" val="2958321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9E2EDB-DEC2-4DE7-AF96-EA1DEE8F8E55}" type="datetimeFigureOut">
              <a:rPr lang="en-GB" smtClean="0"/>
              <a:t>24/06/2021</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D52DBC26-1D77-427A-B07F-8018D6DA933C}" type="slidenum">
              <a:rPr lang="en-GB" smtClean="0"/>
              <a:t>‹#›</a:t>
            </a:fld>
            <a:endParaRPr lang="en-GB" dirty="0"/>
          </a:p>
        </p:txBody>
      </p:sp>
    </p:spTree>
    <p:extLst>
      <p:ext uri="{BB962C8B-B14F-4D97-AF65-F5344CB8AC3E}">
        <p14:creationId xmlns:p14="http://schemas.microsoft.com/office/powerpoint/2010/main" val="2840824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smtClean="0"/>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9E2EDB-DEC2-4DE7-AF96-EA1DEE8F8E55}" type="datetimeFigureOut">
              <a:rPr lang="en-GB" smtClean="0"/>
              <a:t>24/06/2021</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D52DBC26-1D77-427A-B07F-8018D6DA933C}" type="slidenum">
              <a:rPr lang="en-GB" smtClean="0"/>
              <a:t>‹#›</a:t>
            </a:fld>
            <a:endParaRPr lang="en-GB" dirty="0"/>
          </a:p>
        </p:txBody>
      </p:sp>
    </p:spTree>
    <p:extLst>
      <p:ext uri="{BB962C8B-B14F-4D97-AF65-F5344CB8AC3E}">
        <p14:creationId xmlns:p14="http://schemas.microsoft.com/office/powerpoint/2010/main" val="15351826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smtClean="0"/>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9E2EDB-DEC2-4DE7-AF96-EA1DEE8F8E55}" type="datetimeFigureOut">
              <a:rPr lang="en-GB" smtClean="0"/>
              <a:t>24/06/2021</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D52DBC26-1D77-427A-B07F-8018D6DA933C}" type="slidenum">
              <a:rPr lang="en-GB" smtClean="0"/>
              <a:t>‹#›</a:t>
            </a:fld>
            <a:endParaRPr lang="en-GB" dirty="0"/>
          </a:p>
        </p:txBody>
      </p:sp>
    </p:spTree>
    <p:extLst>
      <p:ext uri="{BB962C8B-B14F-4D97-AF65-F5344CB8AC3E}">
        <p14:creationId xmlns:p14="http://schemas.microsoft.com/office/powerpoint/2010/main" val="38912862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499E2EDB-DEC2-4DE7-AF96-EA1DEE8F8E55}" type="datetimeFigureOut">
              <a:rPr lang="en-GB" smtClean="0"/>
              <a:t>24/06/2021</a:t>
            </a:fld>
            <a:endParaRPr lang="en-GB" dirty="0"/>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D52DBC26-1D77-427A-B07F-8018D6DA933C}" type="slidenum">
              <a:rPr lang="en-GB" smtClean="0"/>
              <a:t>‹#›</a:t>
            </a:fld>
            <a:endParaRPr lang="en-GB" dirty="0"/>
          </a:p>
        </p:txBody>
      </p:sp>
    </p:spTree>
    <p:extLst>
      <p:ext uri="{BB962C8B-B14F-4D97-AF65-F5344CB8AC3E}">
        <p14:creationId xmlns:p14="http://schemas.microsoft.com/office/powerpoint/2010/main" val="20980682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jpe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02196" y="43246"/>
            <a:ext cx="5809336" cy="830997"/>
          </a:xfrm>
          <a:prstGeom prst="rect">
            <a:avLst/>
          </a:prstGeom>
          <a:noFill/>
        </p:spPr>
        <p:txBody>
          <a:bodyPr wrap="square" rtlCol="0">
            <a:spAutoFit/>
          </a:bodyPr>
          <a:lstStyle/>
          <a:p>
            <a:pPr algn="ctr"/>
            <a:r>
              <a:rPr lang="en-GB" sz="2400" b="1" dirty="0" smtClean="0">
                <a:latin typeface="Comic Sans MS" panose="030F0702030302020204" pitchFamily="66" charset="0"/>
              </a:rPr>
              <a:t>What does ‘Design and Technology’ look like at </a:t>
            </a:r>
            <a:r>
              <a:rPr lang="en-GB" sz="2400" b="1" dirty="0" err="1" smtClean="0">
                <a:latin typeface="Comic Sans MS" panose="030F0702030302020204" pitchFamily="66" charset="0"/>
              </a:rPr>
              <a:t>Ladybridge</a:t>
            </a:r>
            <a:r>
              <a:rPr lang="en-GB" sz="2400" b="1" dirty="0" smtClean="0">
                <a:latin typeface="Comic Sans MS" panose="030F0702030302020204" pitchFamily="66" charset="0"/>
              </a:rPr>
              <a:t> Primary?</a:t>
            </a:r>
            <a:endParaRPr lang="en-GB" sz="2400" b="1" dirty="0">
              <a:latin typeface="Comic Sans MS" panose="030F0702030302020204" pitchFamily="66" charset="0"/>
            </a:endParaRPr>
          </a:p>
        </p:txBody>
      </p:sp>
      <p:sp>
        <p:nvSpPr>
          <p:cNvPr id="7" name="TextBox 6"/>
          <p:cNvSpPr txBox="1"/>
          <p:nvPr/>
        </p:nvSpPr>
        <p:spPr>
          <a:xfrm>
            <a:off x="0" y="979783"/>
            <a:ext cx="2481770" cy="369332"/>
          </a:xfrm>
          <a:prstGeom prst="rect">
            <a:avLst/>
          </a:prstGeom>
          <a:solidFill>
            <a:schemeClr val="bg1"/>
          </a:solidFill>
        </p:spPr>
        <p:txBody>
          <a:bodyPr wrap="none" rtlCol="0">
            <a:spAutoFit/>
          </a:bodyPr>
          <a:lstStyle/>
          <a:p>
            <a:r>
              <a:rPr lang="en-GB" dirty="0" smtClean="0">
                <a:solidFill>
                  <a:srgbClr val="FF0000"/>
                </a:solidFill>
                <a:latin typeface="Comic Sans MS" panose="030F0702030302020204" pitchFamily="66" charset="0"/>
              </a:rPr>
              <a:t>1. Curriculum mapping</a:t>
            </a:r>
            <a:endParaRPr lang="en-GB" dirty="0">
              <a:solidFill>
                <a:srgbClr val="FF0000"/>
              </a:solidFill>
              <a:latin typeface="Comic Sans MS" panose="030F0702030302020204" pitchFamily="66" charset="0"/>
            </a:endParaRPr>
          </a:p>
        </p:txBody>
      </p:sp>
      <p:sp>
        <p:nvSpPr>
          <p:cNvPr id="12" name="Rounded Rectangle 11"/>
          <p:cNvSpPr/>
          <p:nvPr/>
        </p:nvSpPr>
        <p:spPr>
          <a:xfrm>
            <a:off x="102720" y="1349115"/>
            <a:ext cx="4517112" cy="936885"/>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smtClean="0">
                <a:solidFill>
                  <a:schemeClr val="tx1"/>
                </a:solidFill>
                <a:latin typeface="Comic Sans MS" panose="030F0702030302020204" pitchFamily="66" charset="0"/>
              </a:rPr>
              <a:t>Our Design and Technology curriculum is incorporated into our cross-curricular Learning Challenges. Each half term, children will focus on a different topic area with a subject as a main driver’. At least one out of the six half terms will be driven by the Design and Technology curriculum.</a:t>
            </a:r>
            <a:endParaRPr lang="en-GB" sz="1000" dirty="0">
              <a:solidFill>
                <a:schemeClr val="tx1"/>
              </a:solidFill>
              <a:latin typeface="Comic Sans MS" panose="030F0702030302020204" pitchFamily="66" charset="0"/>
            </a:endParaRPr>
          </a:p>
        </p:txBody>
      </p:sp>
      <p:sp>
        <p:nvSpPr>
          <p:cNvPr id="14" name="TextBox 13"/>
          <p:cNvSpPr txBox="1"/>
          <p:nvPr/>
        </p:nvSpPr>
        <p:spPr>
          <a:xfrm>
            <a:off x="8924925" y="3981450"/>
            <a:ext cx="184731" cy="369332"/>
          </a:xfrm>
          <a:prstGeom prst="rect">
            <a:avLst/>
          </a:prstGeom>
          <a:noFill/>
        </p:spPr>
        <p:txBody>
          <a:bodyPr wrap="none" rtlCol="0">
            <a:spAutoFit/>
          </a:bodyPr>
          <a:lstStyle/>
          <a:p>
            <a:endParaRPr lang="en-GB" dirty="0"/>
          </a:p>
        </p:txBody>
      </p:sp>
      <p:sp>
        <p:nvSpPr>
          <p:cNvPr id="16" name="Rounded Rectangle 15"/>
          <p:cNvSpPr/>
          <p:nvPr/>
        </p:nvSpPr>
        <p:spPr>
          <a:xfrm>
            <a:off x="102720" y="3823965"/>
            <a:ext cx="3633708" cy="985542"/>
          </a:xfrm>
          <a:prstGeom prst="roundRect">
            <a:avLst>
              <a:gd name="adj" fmla="val 9333"/>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smtClean="0">
                <a:solidFill>
                  <a:schemeClr val="tx1"/>
                </a:solidFill>
                <a:latin typeface="Comic Sans MS" panose="030F0702030302020204" pitchFamily="66" charset="0"/>
              </a:rPr>
              <a:t>The national curriculum is used to ensure a good coverage across the school’s curriculum. This means that all areas are covered, with skills being revisited in order to further develop them and ensure progression year on year.</a:t>
            </a:r>
            <a:endParaRPr lang="en-GB" sz="1000" dirty="0">
              <a:solidFill>
                <a:schemeClr val="tx1"/>
              </a:solidFill>
              <a:latin typeface="Comic Sans MS" pitchFamily="66" charset="0"/>
            </a:endParaRPr>
          </a:p>
          <a:p>
            <a:pPr algn="ctr"/>
            <a:endParaRPr lang="en-GB" sz="1000" b="1" dirty="0">
              <a:solidFill>
                <a:schemeClr val="tx1"/>
              </a:solidFill>
              <a:latin typeface="Comic Sans MS" panose="030F0702030302020204" pitchFamily="66" charset="0"/>
            </a:endParaRPr>
          </a:p>
        </p:txBody>
      </p:sp>
      <p:sp>
        <p:nvSpPr>
          <p:cNvPr id="17" name="TextBox 16"/>
          <p:cNvSpPr txBox="1"/>
          <p:nvPr/>
        </p:nvSpPr>
        <p:spPr>
          <a:xfrm>
            <a:off x="183454" y="5473384"/>
            <a:ext cx="1402948" cy="369332"/>
          </a:xfrm>
          <a:prstGeom prst="rect">
            <a:avLst/>
          </a:prstGeom>
          <a:solidFill>
            <a:schemeClr val="bg1"/>
          </a:solidFill>
        </p:spPr>
        <p:txBody>
          <a:bodyPr wrap="none" rtlCol="0">
            <a:spAutoFit/>
          </a:bodyPr>
          <a:lstStyle/>
          <a:p>
            <a:r>
              <a:rPr lang="en-GB" dirty="0" smtClean="0">
                <a:solidFill>
                  <a:srgbClr val="FF0000"/>
                </a:solidFill>
                <a:latin typeface="Comic Sans MS" panose="030F0702030302020204" pitchFamily="66" charset="0"/>
              </a:rPr>
              <a:t>2. Sampling</a:t>
            </a:r>
            <a:endParaRPr lang="en-GB" dirty="0">
              <a:solidFill>
                <a:srgbClr val="FF0000"/>
              </a:solidFill>
              <a:latin typeface="Comic Sans MS" panose="030F0702030302020204" pitchFamily="66" charset="0"/>
            </a:endParaRPr>
          </a:p>
        </p:txBody>
      </p:sp>
      <p:sp>
        <p:nvSpPr>
          <p:cNvPr id="18" name="Rounded Rectangle 17"/>
          <p:cNvSpPr/>
          <p:nvPr/>
        </p:nvSpPr>
        <p:spPr>
          <a:xfrm>
            <a:off x="2576945" y="2398390"/>
            <a:ext cx="4281055" cy="926701"/>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smtClean="0">
                <a:solidFill>
                  <a:schemeClr val="tx1"/>
                </a:solidFill>
                <a:latin typeface="Comic Sans MS" panose="030F0702030302020204" pitchFamily="66" charset="0"/>
              </a:rPr>
              <a:t>The Learning Challenge curriculum will link </a:t>
            </a:r>
            <a:r>
              <a:rPr lang="en-GB" sz="1000" dirty="0">
                <a:solidFill>
                  <a:schemeClr val="tx1"/>
                </a:solidFill>
                <a:latin typeface="Comic Sans MS" panose="030F0702030302020204" pitchFamily="66" charset="0"/>
              </a:rPr>
              <a:t>Design and Technology with </a:t>
            </a:r>
            <a:r>
              <a:rPr lang="en-GB" sz="1000" dirty="0" smtClean="0">
                <a:solidFill>
                  <a:schemeClr val="tx1"/>
                </a:solidFill>
                <a:latin typeface="Comic Sans MS" panose="030F0702030302020204" pitchFamily="66" charset="0"/>
              </a:rPr>
              <a:t>other subjects. This allows children to further progress their skills and knowledge in different subjects such as history, science, art, music and geography. Children can then see how subjects can link to each other.</a:t>
            </a:r>
            <a:endParaRPr lang="en-GB" sz="1000" dirty="0">
              <a:solidFill>
                <a:schemeClr val="tx1"/>
              </a:solidFill>
              <a:latin typeface="Comic Sans MS" panose="030F0702030302020204" pitchFamily="66" charset="0"/>
            </a:endParaRPr>
          </a:p>
        </p:txBody>
      </p:sp>
      <p:sp>
        <p:nvSpPr>
          <p:cNvPr id="23" name="Rounded Rectangle 22"/>
          <p:cNvSpPr/>
          <p:nvPr/>
        </p:nvSpPr>
        <p:spPr>
          <a:xfrm>
            <a:off x="2361276" y="5473383"/>
            <a:ext cx="4264025" cy="931769"/>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chemeClr val="tx1"/>
                </a:solidFill>
                <a:latin typeface="Comic Sans MS" panose="030F0702030302020204" pitchFamily="66" charset="0"/>
              </a:rPr>
              <a:t>Pupil voice highlights the skills the children enjoy and wish to develop further</a:t>
            </a:r>
            <a:r>
              <a:rPr lang="en-GB" sz="1000" dirty="0" smtClean="0">
                <a:solidFill>
                  <a:schemeClr val="tx1"/>
                </a:solidFill>
                <a:latin typeface="Comic Sans MS" panose="030F0702030302020204" pitchFamily="66" charset="0"/>
              </a:rPr>
              <a:t>.  This helps to ensure teachers know where to take the children’s learning and progression of </a:t>
            </a:r>
            <a:r>
              <a:rPr lang="en-GB" sz="1000" dirty="0">
                <a:solidFill>
                  <a:schemeClr val="tx1"/>
                </a:solidFill>
                <a:latin typeface="Comic Sans MS" panose="030F0702030302020204" pitchFamily="66" charset="0"/>
              </a:rPr>
              <a:t>t</a:t>
            </a:r>
            <a:r>
              <a:rPr lang="en-GB" sz="1000" dirty="0" smtClean="0">
                <a:solidFill>
                  <a:schemeClr val="tx1"/>
                </a:solidFill>
                <a:latin typeface="Comic Sans MS" panose="030F0702030302020204" pitchFamily="66" charset="0"/>
              </a:rPr>
              <a:t>heir skills.</a:t>
            </a:r>
            <a:endParaRPr lang="en-GB" sz="1000" dirty="0">
              <a:solidFill>
                <a:schemeClr val="tx1"/>
              </a:solidFill>
              <a:latin typeface="Comic Sans MS" panose="030F0702030302020204" pitchFamily="66" charset="0"/>
            </a:endParaRPr>
          </a:p>
        </p:txBody>
      </p:sp>
      <p:sp>
        <p:nvSpPr>
          <p:cNvPr id="26" name="Rounded Rectangle 25"/>
          <p:cNvSpPr/>
          <p:nvPr/>
        </p:nvSpPr>
        <p:spPr>
          <a:xfrm>
            <a:off x="4536387" y="6509827"/>
            <a:ext cx="2088914" cy="746948"/>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smtClean="0">
                <a:solidFill>
                  <a:schemeClr val="tx1"/>
                </a:solidFill>
                <a:latin typeface="Comic Sans MS" panose="030F0702030302020204" pitchFamily="66" charset="0"/>
              </a:rPr>
              <a:t>Coverage of the skills in each year group, taught in design and technology are assessed termly to ensure coverage and progression.</a:t>
            </a:r>
          </a:p>
        </p:txBody>
      </p:sp>
      <p:sp>
        <p:nvSpPr>
          <p:cNvPr id="25" name="Rounded Rectangle 24"/>
          <p:cNvSpPr/>
          <p:nvPr/>
        </p:nvSpPr>
        <p:spPr>
          <a:xfrm>
            <a:off x="2481770" y="6883301"/>
            <a:ext cx="1655085" cy="928815"/>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smtClean="0">
                <a:solidFill>
                  <a:schemeClr val="tx1"/>
                </a:solidFill>
                <a:latin typeface="Comic Sans MS" panose="030F0702030302020204" pitchFamily="66" charset="0"/>
              </a:rPr>
              <a:t>Regular book flicks, involving all teaching staff, with a focus on design and technology every  term</a:t>
            </a:r>
            <a:r>
              <a:rPr lang="en-GB" sz="1000" dirty="0">
                <a:solidFill>
                  <a:schemeClr val="tx1"/>
                </a:solidFill>
                <a:latin typeface="Comic Sans MS" panose="030F0702030302020204" pitchFamily="66" charset="0"/>
              </a:rPr>
              <a:t>.</a:t>
            </a:r>
            <a:endParaRPr lang="en-GB" sz="1000" dirty="0" smtClean="0">
              <a:solidFill>
                <a:schemeClr val="tx1"/>
              </a:solidFill>
              <a:latin typeface="Comic Sans MS" panose="030F0702030302020204" pitchFamily="66" charset="0"/>
            </a:endParaRPr>
          </a:p>
        </p:txBody>
      </p:sp>
      <p:sp>
        <p:nvSpPr>
          <p:cNvPr id="27" name="TextBox 26"/>
          <p:cNvSpPr txBox="1"/>
          <p:nvPr/>
        </p:nvSpPr>
        <p:spPr>
          <a:xfrm>
            <a:off x="257718" y="8197534"/>
            <a:ext cx="878767" cy="369332"/>
          </a:xfrm>
          <a:prstGeom prst="rect">
            <a:avLst/>
          </a:prstGeom>
          <a:solidFill>
            <a:schemeClr val="bg1"/>
          </a:solidFill>
        </p:spPr>
        <p:txBody>
          <a:bodyPr wrap="none" rtlCol="0">
            <a:spAutoFit/>
          </a:bodyPr>
          <a:lstStyle/>
          <a:p>
            <a:r>
              <a:rPr lang="en-GB" dirty="0">
                <a:solidFill>
                  <a:srgbClr val="FF0000"/>
                </a:solidFill>
                <a:latin typeface="Comic Sans MS" panose="030F0702030302020204" pitchFamily="66" charset="0"/>
              </a:rPr>
              <a:t>3</a:t>
            </a:r>
            <a:r>
              <a:rPr lang="en-GB" dirty="0" smtClean="0">
                <a:solidFill>
                  <a:srgbClr val="FF0000"/>
                </a:solidFill>
                <a:latin typeface="Comic Sans MS" panose="030F0702030302020204" pitchFamily="66" charset="0"/>
              </a:rPr>
              <a:t>. CPD</a:t>
            </a:r>
            <a:endParaRPr lang="en-GB" dirty="0">
              <a:solidFill>
                <a:srgbClr val="FF0000"/>
              </a:solidFill>
              <a:latin typeface="Comic Sans MS" panose="030F0702030302020204" pitchFamily="66" charset="0"/>
            </a:endParaRPr>
          </a:p>
        </p:txBody>
      </p:sp>
      <p:sp>
        <p:nvSpPr>
          <p:cNvPr id="28" name="Rounded Rectangle 27"/>
          <p:cNvSpPr/>
          <p:nvPr/>
        </p:nvSpPr>
        <p:spPr>
          <a:xfrm>
            <a:off x="358559" y="8663418"/>
            <a:ext cx="4177828" cy="931769"/>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smtClean="0">
                <a:solidFill>
                  <a:schemeClr val="tx1"/>
                </a:solidFill>
                <a:latin typeface="Comic Sans MS" pitchFamily="66" charset="0"/>
              </a:rPr>
              <a:t>Subject leader attends workshops for all primary Design and technology leaders in Stockport. Good practice and new innovations are shared. This is then shared with all teachers at </a:t>
            </a:r>
            <a:r>
              <a:rPr lang="en-GB" sz="1000" dirty="0" err="1" smtClean="0">
                <a:solidFill>
                  <a:schemeClr val="tx1"/>
                </a:solidFill>
                <a:latin typeface="Comic Sans MS" pitchFamily="66" charset="0"/>
              </a:rPr>
              <a:t>Ladybridge</a:t>
            </a:r>
            <a:r>
              <a:rPr lang="en-GB" sz="1000" dirty="0" smtClean="0">
                <a:solidFill>
                  <a:schemeClr val="tx1"/>
                </a:solidFill>
                <a:latin typeface="Comic Sans MS" pitchFamily="66" charset="0"/>
              </a:rPr>
              <a:t> to support making their </a:t>
            </a:r>
            <a:r>
              <a:rPr lang="en-GB" sz="1000" dirty="0">
                <a:solidFill>
                  <a:schemeClr val="tx1"/>
                </a:solidFill>
                <a:latin typeface="Comic Sans MS" pitchFamily="66" charset="0"/>
              </a:rPr>
              <a:t>d</a:t>
            </a:r>
            <a:r>
              <a:rPr lang="en-GB" sz="1000" dirty="0" smtClean="0">
                <a:solidFill>
                  <a:schemeClr val="tx1"/>
                </a:solidFill>
                <a:latin typeface="Comic Sans MS" pitchFamily="66" charset="0"/>
              </a:rPr>
              <a:t>esign and technology lessons enjoyable and ensuring they have a purpose.</a:t>
            </a:r>
            <a:endParaRPr lang="en-GB" sz="1000" dirty="0">
              <a:solidFill>
                <a:schemeClr val="tx1"/>
              </a:solidFill>
              <a:latin typeface="Comic Sans MS" pitchFamily="66" charset="0"/>
            </a:endParaRPr>
          </a:p>
          <a:p>
            <a:pPr algn="ctr"/>
            <a:endParaRPr lang="en-GB" sz="1000" dirty="0" smtClean="0">
              <a:solidFill>
                <a:schemeClr val="tx1"/>
              </a:solidFill>
              <a:latin typeface="Comic Sans MS" panose="030F0702030302020204" pitchFamily="66"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17472" y="7837828"/>
            <a:ext cx="1972252" cy="12914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09282" y="3474294"/>
            <a:ext cx="2518644" cy="17529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6554" y="5842716"/>
            <a:ext cx="1969400" cy="196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628974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76016"/>
            <a:ext cx="184731" cy="369332"/>
          </a:xfrm>
          <a:prstGeom prst="rect">
            <a:avLst/>
          </a:prstGeom>
          <a:solidFill>
            <a:schemeClr val="bg1"/>
          </a:solidFill>
        </p:spPr>
        <p:txBody>
          <a:bodyPr wrap="none" rtlCol="0">
            <a:spAutoFit/>
          </a:bodyPr>
          <a:lstStyle/>
          <a:p>
            <a:endParaRPr lang="en-GB" dirty="0">
              <a:solidFill>
                <a:srgbClr val="FF0000"/>
              </a:solidFill>
              <a:latin typeface="Comic Sans MS" panose="030F0702030302020204" pitchFamily="66" charset="0"/>
            </a:endParaRPr>
          </a:p>
        </p:txBody>
      </p:sp>
      <p:sp>
        <p:nvSpPr>
          <p:cNvPr id="6" name="TextBox 5"/>
          <p:cNvSpPr txBox="1"/>
          <p:nvPr/>
        </p:nvSpPr>
        <p:spPr>
          <a:xfrm>
            <a:off x="0" y="2958675"/>
            <a:ext cx="2741456" cy="369332"/>
          </a:xfrm>
          <a:prstGeom prst="rect">
            <a:avLst/>
          </a:prstGeom>
          <a:solidFill>
            <a:schemeClr val="bg1"/>
          </a:solidFill>
        </p:spPr>
        <p:txBody>
          <a:bodyPr wrap="none" rtlCol="0">
            <a:spAutoFit/>
          </a:bodyPr>
          <a:lstStyle/>
          <a:p>
            <a:r>
              <a:rPr lang="en-GB" dirty="0">
                <a:solidFill>
                  <a:srgbClr val="FF0000"/>
                </a:solidFill>
                <a:latin typeface="Comic Sans MS" panose="030F0702030302020204" pitchFamily="66" charset="0"/>
              </a:rPr>
              <a:t>5. Learning environment</a:t>
            </a:r>
          </a:p>
        </p:txBody>
      </p:sp>
      <p:sp>
        <p:nvSpPr>
          <p:cNvPr id="16" name="Rounded Rectangle 15"/>
          <p:cNvSpPr/>
          <p:nvPr/>
        </p:nvSpPr>
        <p:spPr>
          <a:xfrm>
            <a:off x="1928304" y="3321775"/>
            <a:ext cx="3445840" cy="1668589"/>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smtClean="0">
                <a:solidFill>
                  <a:schemeClr val="tx1"/>
                </a:solidFill>
                <a:latin typeface="Comic Sans MS" panose="030F0702030302020204" pitchFamily="66" charset="0"/>
              </a:rPr>
              <a:t>At Ladybridge, the teaching of design and technology is inclusive and supportive, ensuring the children have the correct equipment to develop their skills and knowledge. Children learn and develop skills through understanding and investigating current designs, what equipment and materials would ‘work best’, practising using new equipment and materials and evaluating their finished  products, ensuring they are fit for purpose against the success criteria..</a:t>
            </a:r>
          </a:p>
        </p:txBody>
      </p:sp>
      <p:sp>
        <p:nvSpPr>
          <p:cNvPr id="12" name="TextBox 11"/>
          <p:cNvSpPr txBox="1"/>
          <p:nvPr/>
        </p:nvSpPr>
        <p:spPr>
          <a:xfrm>
            <a:off x="0" y="76016"/>
            <a:ext cx="1731564" cy="369332"/>
          </a:xfrm>
          <a:prstGeom prst="rect">
            <a:avLst/>
          </a:prstGeom>
          <a:solidFill>
            <a:schemeClr val="bg1"/>
          </a:solidFill>
        </p:spPr>
        <p:txBody>
          <a:bodyPr wrap="none" rtlCol="0">
            <a:spAutoFit/>
          </a:bodyPr>
          <a:lstStyle/>
          <a:p>
            <a:r>
              <a:rPr lang="en-GB" dirty="0" smtClean="0">
                <a:solidFill>
                  <a:srgbClr val="FF0000"/>
                </a:solidFill>
                <a:latin typeface="Comic Sans MS" panose="030F0702030302020204" pitchFamily="66" charset="0"/>
              </a:rPr>
              <a:t>4. Assessment</a:t>
            </a:r>
            <a:endParaRPr lang="en-GB" dirty="0">
              <a:solidFill>
                <a:srgbClr val="FF0000"/>
              </a:solidFill>
              <a:latin typeface="Comic Sans MS" panose="030F0702030302020204" pitchFamily="66" charset="0"/>
            </a:endParaRPr>
          </a:p>
        </p:txBody>
      </p:sp>
      <p:sp>
        <p:nvSpPr>
          <p:cNvPr id="14" name="Rounded Rectangle 13"/>
          <p:cNvSpPr/>
          <p:nvPr/>
        </p:nvSpPr>
        <p:spPr>
          <a:xfrm>
            <a:off x="2264464" y="1567542"/>
            <a:ext cx="4376616" cy="1243035"/>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smtClean="0">
                <a:solidFill>
                  <a:schemeClr val="tx1"/>
                </a:solidFill>
                <a:latin typeface="Comic Sans MS" panose="030F0702030302020204" pitchFamily="66" charset="0"/>
              </a:rPr>
              <a:t>Where possible, we aim to allow pupils to self-assess their own work in order for them to see where they have made errors and self correct them – we do this using a success criteria. Evaluating is a key part in design and technology to ensure the children understand what skills they need to develop further. Children also feedback on their own understanding using faces and they indicate how they have worked.</a:t>
            </a:r>
            <a:endParaRPr lang="en-GB" sz="1000" dirty="0">
              <a:solidFill>
                <a:schemeClr val="tx1"/>
              </a:solidFill>
              <a:latin typeface="Comic Sans MS" panose="030F0702030302020204" pitchFamily="66" charset="0"/>
            </a:endParaRPr>
          </a:p>
        </p:txBody>
      </p:sp>
      <p:sp>
        <p:nvSpPr>
          <p:cNvPr id="15" name="Rounded Rectangle 14"/>
          <p:cNvSpPr/>
          <p:nvPr/>
        </p:nvSpPr>
        <p:spPr>
          <a:xfrm>
            <a:off x="396435" y="382080"/>
            <a:ext cx="3716179" cy="1036863"/>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smtClean="0">
                <a:solidFill>
                  <a:schemeClr val="tx1"/>
                </a:solidFill>
                <a:latin typeface="Comic Sans MS" panose="030F0702030302020204" pitchFamily="66" charset="0"/>
              </a:rPr>
              <a:t>Children are clear what they are learning through clear and accurate learning intentions. Children are understand how they demonstrate their understanding through clear, meaningful, differentiated ‘chilli challenge’ activities.</a:t>
            </a:r>
          </a:p>
          <a:p>
            <a:pPr algn="ctr"/>
            <a:endParaRPr lang="en-GB" sz="1000" dirty="0">
              <a:solidFill>
                <a:schemeClr val="tx1"/>
              </a:solidFill>
              <a:latin typeface="Comic Sans MS" panose="030F0702030302020204" pitchFamily="66" charset="0"/>
            </a:endParaRPr>
          </a:p>
        </p:txBody>
      </p:sp>
      <p:sp>
        <p:nvSpPr>
          <p:cNvPr id="22" name="TextBox 21"/>
          <p:cNvSpPr txBox="1"/>
          <p:nvPr/>
        </p:nvSpPr>
        <p:spPr>
          <a:xfrm>
            <a:off x="155887" y="6760669"/>
            <a:ext cx="1800493" cy="369332"/>
          </a:xfrm>
          <a:prstGeom prst="rect">
            <a:avLst/>
          </a:prstGeom>
          <a:solidFill>
            <a:schemeClr val="bg1"/>
          </a:solidFill>
        </p:spPr>
        <p:txBody>
          <a:bodyPr wrap="none" rtlCol="0">
            <a:spAutoFit/>
          </a:bodyPr>
          <a:lstStyle/>
          <a:p>
            <a:r>
              <a:rPr lang="en-GB" dirty="0" smtClean="0">
                <a:solidFill>
                  <a:srgbClr val="FF0000"/>
                </a:solidFill>
                <a:latin typeface="Comic Sans MS" panose="030F0702030302020204" pitchFamily="66" charset="0"/>
              </a:rPr>
              <a:t>6. Celebrations</a:t>
            </a:r>
            <a:endParaRPr lang="en-GB" dirty="0">
              <a:solidFill>
                <a:srgbClr val="FF0000"/>
              </a:solidFill>
              <a:latin typeface="Comic Sans MS" panose="030F0702030302020204" pitchFamily="66" charset="0"/>
            </a:endParaRPr>
          </a:p>
        </p:txBody>
      </p:sp>
      <p:sp>
        <p:nvSpPr>
          <p:cNvPr id="23" name="Rounded Rectangle 22"/>
          <p:cNvSpPr/>
          <p:nvPr/>
        </p:nvSpPr>
        <p:spPr>
          <a:xfrm>
            <a:off x="115195" y="7130001"/>
            <a:ext cx="3997419" cy="1160849"/>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smtClean="0">
                <a:solidFill>
                  <a:schemeClr val="tx1"/>
                </a:solidFill>
                <a:latin typeface="Comic Sans MS" panose="030F0702030302020204" pitchFamily="66" charset="0"/>
              </a:rPr>
              <a:t>Our learning challenge work is displayed in the classroom, building up every week showing the succession of lessons.</a:t>
            </a:r>
          </a:p>
          <a:p>
            <a:pPr algn="ctr"/>
            <a:endParaRPr lang="en-GB" sz="1000" dirty="0">
              <a:solidFill>
                <a:schemeClr val="tx1"/>
              </a:solidFill>
              <a:latin typeface="Comic Sans MS" panose="030F0702030302020204" pitchFamily="66" charset="0"/>
            </a:endParaRPr>
          </a:p>
          <a:p>
            <a:pPr algn="ctr"/>
            <a:r>
              <a:rPr lang="en-GB" sz="1000" dirty="0" smtClean="0">
                <a:solidFill>
                  <a:schemeClr val="tx1"/>
                </a:solidFill>
                <a:latin typeface="Comic Sans MS" panose="030F0702030302020204" pitchFamily="66" charset="0"/>
              </a:rPr>
              <a:t>Children complete a knowledge organiser throughout the learning challenge to show what skills and knowledge they have learnt.  This gives the children a tremendous sense of prise and achievement.</a:t>
            </a:r>
            <a:endParaRPr lang="en-GB" sz="1000" dirty="0">
              <a:solidFill>
                <a:schemeClr val="tx1"/>
              </a:solidFill>
              <a:latin typeface="Comic Sans MS" panose="030F0702030302020204" pitchFamily="66" charset="0"/>
            </a:endParaRPr>
          </a:p>
        </p:txBody>
      </p:sp>
      <p:pic>
        <p:nvPicPr>
          <p:cNvPr id="2053"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57212" y="184483"/>
            <a:ext cx="1738187" cy="12996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 name="Rounded Rectangle 16"/>
          <p:cNvSpPr/>
          <p:nvPr/>
        </p:nvSpPr>
        <p:spPr>
          <a:xfrm>
            <a:off x="92365" y="5228916"/>
            <a:ext cx="3716179" cy="1126453"/>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smtClean="0">
                <a:solidFill>
                  <a:schemeClr val="tx1"/>
                </a:solidFill>
                <a:latin typeface="Comic Sans MS" panose="030F0702030302020204" pitchFamily="66" charset="0"/>
              </a:rPr>
              <a:t>Design and technology is a very ‘hands on’ part of the curriculum, where children will develop their skills through trial and era, testing their resilience and perseverance.  Where possible, outer agencies are invited into school to give the children expert knowledge to extend their initial ideas and skills, as well as well thought through class trips to support their learning.</a:t>
            </a:r>
            <a:endParaRPr lang="en-GB" sz="1000" dirty="0">
              <a:solidFill>
                <a:schemeClr val="tx1"/>
              </a:solidFill>
              <a:latin typeface="Comic Sans MS" panose="030F0702030302020204" pitchFamily="66" charset="0"/>
            </a:endParaRPr>
          </a:p>
        </p:txBody>
      </p:sp>
      <p:pic>
        <p:nvPicPr>
          <p:cNvPr id="2" name="Picture 2"/>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3061"/>
          <a:stretch/>
        </p:blipFill>
        <p:spPr bwMode="auto">
          <a:xfrm rot="10800000">
            <a:off x="349638" y="8427936"/>
            <a:ext cx="1914826" cy="1104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 name="Rounded Rectangle 17"/>
          <p:cNvSpPr/>
          <p:nvPr/>
        </p:nvSpPr>
        <p:spPr>
          <a:xfrm>
            <a:off x="3716977" y="8609610"/>
            <a:ext cx="3027099" cy="1116280"/>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smtClean="0">
                <a:solidFill>
                  <a:schemeClr val="tx1"/>
                </a:solidFill>
                <a:latin typeface="Comic Sans MS" panose="030F0702030302020204" pitchFamily="66" charset="0"/>
              </a:rPr>
              <a:t>Every half term the children complete a homework project linked to the learning challenge question.  This quite often can be linked to design and technology, where the children can demonstrate their skills and knowledge to create a project for a purpose.</a:t>
            </a:r>
          </a:p>
        </p:txBody>
      </p:sp>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3593" y="3576664"/>
            <a:ext cx="1545080" cy="11588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941053" y="5053344"/>
            <a:ext cx="1432319" cy="10742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0" name="Picture 2"/>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14457" t="13509" r="13838"/>
          <a:stretch/>
        </p:blipFill>
        <p:spPr bwMode="auto">
          <a:xfrm rot="16200000">
            <a:off x="5425336" y="4839476"/>
            <a:ext cx="1361889" cy="12320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l="16480" t="26404" r="-10477" b="10799"/>
          <a:stretch/>
        </p:blipFill>
        <p:spPr bwMode="auto">
          <a:xfrm>
            <a:off x="5490259" y="3351857"/>
            <a:ext cx="1316434" cy="11726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284127" y="6711497"/>
            <a:ext cx="2356953" cy="17658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8813885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1541</TotalTime>
  <Words>641</Words>
  <Application>Microsoft Office PowerPoint</Application>
  <PresentationFormat>A4 Paper (210x297 mm)</PresentationFormat>
  <Paragraphs>22</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Company>RM Education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Miss Richardson</dc:creator>
  <cp:lastModifiedBy>Mrs Davies</cp:lastModifiedBy>
  <cp:revision>112</cp:revision>
  <cp:lastPrinted>2020-03-13T15:21:12Z</cp:lastPrinted>
  <dcterms:created xsi:type="dcterms:W3CDTF">2019-10-03T08:10:59Z</dcterms:created>
  <dcterms:modified xsi:type="dcterms:W3CDTF">2021-06-24T12:06:56Z</dcterms:modified>
</cp:coreProperties>
</file>