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67" r:id="rId6"/>
    <p:sldId id="277" r:id="rId7"/>
    <p:sldId id="269" r:id="rId8"/>
    <p:sldId id="279" r:id="rId9"/>
    <p:sldId id="280" r:id="rId10"/>
    <p:sldId id="270" r:id="rId11"/>
    <p:sldId id="281" r:id="rId12"/>
    <p:sldId id="261" r:id="rId13"/>
    <p:sldId id="268" r:id="rId14"/>
    <p:sldId id="283" r:id="rId15"/>
    <p:sldId id="25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y Turnill" initials="LT" lastIdx="3" clrIdx="0">
    <p:extLst>
      <p:ext uri="{19B8F6BF-5375-455C-9EA6-DF929625EA0E}">
        <p15:presenceInfo xmlns:p15="http://schemas.microsoft.com/office/powerpoint/2012/main" userId="S::lucy.turnill@childrenssociety.org.uk::0035e0e7-dade-488b-be1a-087c4b0036fc" providerId="AD"/>
      </p:ext>
    </p:extLst>
  </p:cmAuthor>
  <p:cmAuthor id="2" name="Jamie Hooper" initials="JH" lastIdx="11" clrIdx="1">
    <p:extLst>
      <p:ext uri="{19B8F6BF-5375-455C-9EA6-DF929625EA0E}">
        <p15:presenceInfo xmlns:p15="http://schemas.microsoft.com/office/powerpoint/2012/main" userId="S::jamie.hooper@childrenssociety.org.uk::3b4f4c50-a501-4974-a058-b49d57c88999" providerId="AD"/>
      </p:ext>
    </p:extLst>
  </p:cmAuthor>
  <p:cmAuthor id="3" name="Tracey Messenger" initials="TM" lastIdx="6" clrIdx="2">
    <p:extLst>
      <p:ext uri="{19B8F6BF-5375-455C-9EA6-DF929625EA0E}">
        <p15:presenceInfo xmlns:p15="http://schemas.microsoft.com/office/powerpoint/2012/main" userId="S::tracey.messenger@childrenssociety.org.uk::48fc9b53-2486-45cb-8767-ad9f4214d5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6E1F"/>
    <a:srgbClr val="ED61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1"/>
  </p:normalViewPr>
  <p:slideViewPr>
    <p:cSldViewPr>
      <p:cViewPr varScale="1">
        <p:scale>
          <a:sx n="93" d="100"/>
          <a:sy n="93" d="100"/>
        </p:scale>
        <p:origin x="1162" y="10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y Latham" userId="d4428b67-12e3-4674-9128-5ea9b9271c7b" providerId="ADAL" clId="{BAB7F211-68F1-4181-8A40-FEC0DE7D39E0}"/>
    <pc:docChg chg="delSld modSld">
      <pc:chgData name="Vicky Latham" userId="d4428b67-12e3-4674-9128-5ea9b9271c7b" providerId="ADAL" clId="{BAB7F211-68F1-4181-8A40-FEC0DE7D39E0}" dt="2023-11-29T22:47:57.688" v="14" actId="20577"/>
      <pc:docMkLst>
        <pc:docMk/>
      </pc:docMkLst>
      <pc:sldChg chg="del">
        <pc:chgData name="Vicky Latham" userId="d4428b67-12e3-4674-9128-5ea9b9271c7b" providerId="ADAL" clId="{BAB7F211-68F1-4181-8A40-FEC0DE7D39E0}" dt="2023-11-29T22:39:45.922" v="2" actId="47"/>
        <pc:sldMkLst>
          <pc:docMk/>
          <pc:sldMk cId="3158278996" sldId="262"/>
        </pc:sldMkLst>
      </pc:sldChg>
      <pc:sldChg chg="del">
        <pc:chgData name="Vicky Latham" userId="d4428b67-12e3-4674-9128-5ea9b9271c7b" providerId="ADAL" clId="{BAB7F211-68F1-4181-8A40-FEC0DE7D39E0}" dt="2023-11-29T22:39:43.741" v="1" actId="47"/>
        <pc:sldMkLst>
          <pc:docMk/>
          <pc:sldMk cId="4217537188" sldId="271"/>
        </pc:sldMkLst>
      </pc:sldChg>
      <pc:sldChg chg="del">
        <pc:chgData name="Vicky Latham" userId="d4428b67-12e3-4674-9128-5ea9b9271c7b" providerId="ADAL" clId="{BAB7F211-68F1-4181-8A40-FEC0DE7D39E0}" dt="2023-11-29T22:39:40.475" v="0" actId="47"/>
        <pc:sldMkLst>
          <pc:docMk/>
          <pc:sldMk cId="1854517826" sldId="278"/>
        </pc:sldMkLst>
      </pc:sldChg>
      <pc:sldChg chg="modSp mod">
        <pc:chgData name="Vicky Latham" userId="d4428b67-12e3-4674-9128-5ea9b9271c7b" providerId="ADAL" clId="{BAB7F211-68F1-4181-8A40-FEC0DE7D39E0}" dt="2023-11-29T22:47:57.688" v="14" actId="20577"/>
        <pc:sldMkLst>
          <pc:docMk/>
          <pc:sldMk cId="734146077" sldId="281"/>
        </pc:sldMkLst>
        <pc:spChg chg="mod">
          <ac:chgData name="Vicky Latham" userId="d4428b67-12e3-4674-9128-5ea9b9271c7b" providerId="ADAL" clId="{BAB7F211-68F1-4181-8A40-FEC0DE7D39E0}" dt="2023-11-29T22:47:57.688" v="14" actId="20577"/>
          <ac:spMkLst>
            <pc:docMk/>
            <pc:sldMk cId="734146077" sldId="281"/>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1BC60B-7778-4478-9A74-257EEDDD6589}" type="datetimeFigureOut">
              <a:rPr lang="en-GB" smtClean="0"/>
              <a:t>29/11/2023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3C6F22-D1F5-4CDE-BCEF-9BE834AEEAC5}" type="slidenum">
              <a:rPr lang="en-GB" smtClean="0"/>
              <a:t>‹#›</a:t>
            </a:fld>
            <a:endParaRPr lang="en-GB"/>
          </a:p>
        </p:txBody>
      </p:sp>
    </p:spTree>
    <p:extLst>
      <p:ext uri="{BB962C8B-B14F-4D97-AF65-F5344CB8AC3E}">
        <p14:creationId xmlns:p14="http://schemas.microsoft.com/office/powerpoint/2010/main" val="1835333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Welcome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Welcome the children and staff. </a:t>
            </a:r>
          </a:p>
          <a:p>
            <a:r>
              <a:rPr lang="en-GB" sz="1200" kern="1200" dirty="0">
                <a:solidFill>
                  <a:schemeClr val="tx1"/>
                </a:solidFill>
                <a:effectLst/>
                <a:latin typeface="+mn-lt"/>
                <a:ea typeface="+mn-ea"/>
                <a:cs typeface="+mn-cs"/>
              </a:rPr>
              <a:t>At this time of year, the days get shorter and the nights get longer. Different religions and cultures all over the world use lights as part of their winter-time celebrations to bring hope and happiness into these dark times (you could show Diwali lamps, Hanukah lamps, Yule logs, street lighting, or have a selection on the assembly table). </a:t>
            </a:r>
          </a:p>
        </p:txBody>
      </p:sp>
      <p:sp>
        <p:nvSpPr>
          <p:cNvPr id="4" name="Slide Number Placeholder 3"/>
          <p:cNvSpPr>
            <a:spLocks noGrp="1"/>
          </p:cNvSpPr>
          <p:nvPr>
            <p:ph type="sldNum" sz="quarter" idx="10"/>
          </p:nvPr>
        </p:nvSpPr>
        <p:spPr/>
        <p:txBody>
          <a:bodyPr/>
          <a:lstStyle/>
          <a:p>
            <a:fld id="{223C6F22-D1F5-4CDE-BCEF-9BE834AEEAC5}" type="slidenum">
              <a:rPr lang="en-GB" smtClean="0"/>
              <a:t>2</a:t>
            </a:fld>
            <a:endParaRPr lang="en-GB"/>
          </a:p>
        </p:txBody>
      </p:sp>
    </p:spTree>
    <p:extLst>
      <p:ext uri="{BB962C8B-B14F-4D97-AF65-F5344CB8AC3E}">
        <p14:creationId xmlns:p14="http://schemas.microsoft.com/office/powerpoint/2010/main" val="1561448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Display slide of Christingle characters touching flames to pass their light along. </a:t>
            </a:r>
          </a:p>
          <a:p>
            <a:endParaRPr lang="en-GB" dirty="0"/>
          </a:p>
        </p:txBody>
      </p:sp>
      <p:sp>
        <p:nvSpPr>
          <p:cNvPr id="4" name="Slide Number Placeholder 3"/>
          <p:cNvSpPr>
            <a:spLocks noGrp="1"/>
          </p:cNvSpPr>
          <p:nvPr>
            <p:ph type="sldNum" sz="quarter" idx="10"/>
          </p:nvPr>
        </p:nvSpPr>
        <p:spPr/>
        <p:txBody>
          <a:bodyPr/>
          <a:lstStyle/>
          <a:p>
            <a:fld id="{223C6F22-D1F5-4CDE-BCEF-9BE834AEEAC5}" type="slidenum">
              <a:rPr lang="en-GB" smtClean="0"/>
              <a:t>4</a:t>
            </a:fld>
            <a:endParaRPr lang="en-GB"/>
          </a:p>
        </p:txBody>
      </p:sp>
    </p:spTree>
    <p:extLst>
      <p:ext uri="{BB962C8B-B14F-4D97-AF65-F5344CB8AC3E}">
        <p14:creationId xmlns:p14="http://schemas.microsoft.com/office/powerpoint/2010/main" val="732470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Explain that you are going to ask the teachers from each class to come up and light a class Christingle so that the light of love and hope can be shared with everyone in school. [Ask the teachers to line up with their backs to the children. Light their candles. One at a time turn around and say their class name followed by the key Bible verse ‘let your light shine before others’ e.g. “Tiger Class, let your light shine before others.” </a:t>
            </a:r>
          </a:p>
          <a:p>
            <a:endParaRPr lang="en-GB" dirty="0"/>
          </a:p>
        </p:txBody>
      </p:sp>
      <p:sp>
        <p:nvSpPr>
          <p:cNvPr id="4" name="Slide Number Placeholder 3"/>
          <p:cNvSpPr>
            <a:spLocks noGrp="1"/>
          </p:cNvSpPr>
          <p:nvPr>
            <p:ph type="sldNum" sz="quarter" idx="10"/>
          </p:nvPr>
        </p:nvSpPr>
        <p:spPr/>
        <p:txBody>
          <a:bodyPr/>
          <a:lstStyle/>
          <a:p>
            <a:fld id="{223C6F22-D1F5-4CDE-BCEF-9BE834AEEAC5}" type="slidenum">
              <a:rPr lang="en-GB" smtClean="0"/>
              <a:t>7</a:t>
            </a:fld>
            <a:endParaRPr lang="en-GB"/>
          </a:p>
        </p:txBody>
      </p:sp>
    </p:spTree>
    <p:extLst>
      <p:ext uri="{BB962C8B-B14F-4D97-AF65-F5344CB8AC3E}">
        <p14:creationId xmlns:p14="http://schemas.microsoft.com/office/powerpoint/2010/main" val="1069648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Hearing God's word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that Christians believe God is love. They believe He was born into the world as Jesus to bring hope, comfort and joy to those who feel sad, lost or lonely. For children such as Jamie and others like him (show image of Jamie on slide) who struggle with their mental health, everyday can feel dark without any hopeful light. </a:t>
            </a:r>
          </a:p>
          <a:p>
            <a:r>
              <a:rPr lang="en-GB" sz="1200" kern="1200" dirty="0">
                <a:solidFill>
                  <a:schemeClr val="tx1"/>
                </a:solidFill>
                <a:effectLst/>
                <a:latin typeface="+mn-lt"/>
                <a:ea typeface="+mn-ea"/>
                <a:cs typeface="+mn-cs"/>
              </a:rPr>
              <a:t>In the Gospel of Matthew in the Bible, Jesus spoke about this hopeful light;</a:t>
            </a:r>
          </a:p>
          <a:p>
            <a:r>
              <a:rPr lang="en-GB" sz="1200" i="1" kern="1200" dirty="0">
                <a:solidFill>
                  <a:schemeClr val="tx1"/>
                </a:solidFill>
                <a:effectLst/>
                <a:latin typeface="+mn-lt"/>
                <a:ea typeface="+mn-ea"/>
                <a:cs typeface="+mn-cs"/>
              </a:rPr>
              <a:t>Helper read:</a:t>
            </a:r>
            <a:r>
              <a:rPr lang="en-GB" sz="1200" kern="1200" dirty="0">
                <a:solidFill>
                  <a:schemeClr val="tx1"/>
                </a:solidFill>
                <a:effectLst/>
                <a:latin typeface="+mn-lt"/>
                <a:ea typeface="+mn-ea"/>
                <a:cs typeface="+mn-cs"/>
              </a:rPr>
              <a:t>  Matthew 5:14-16 New International Version (NIV)</a:t>
            </a:r>
          </a:p>
          <a:p>
            <a:endParaRPr lang="en-GB" dirty="0"/>
          </a:p>
        </p:txBody>
      </p:sp>
      <p:sp>
        <p:nvSpPr>
          <p:cNvPr id="4" name="Slide Number Placeholder 3"/>
          <p:cNvSpPr>
            <a:spLocks noGrp="1"/>
          </p:cNvSpPr>
          <p:nvPr>
            <p:ph type="sldNum" sz="quarter" idx="10"/>
          </p:nvPr>
        </p:nvSpPr>
        <p:spPr/>
        <p:txBody>
          <a:bodyPr/>
          <a:lstStyle/>
          <a:p>
            <a:fld id="{223C6F22-D1F5-4CDE-BCEF-9BE834AEEAC5}" type="slidenum">
              <a:rPr lang="en-GB" smtClean="0"/>
              <a:t>9</a:t>
            </a:fld>
            <a:endParaRPr lang="en-GB"/>
          </a:p>
        </p:txBody>
      </p:sp>
    </p:spTree>
    <p:extLst>
      <p:ext uri="{BB962C8B-B14F-4D97-AF65-F5344CB8AC3E}">
        <p14:creationId xmlns:p14="http://schemas.microsoft.com/office/powerpoint/2010/main" val="3858044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Christians believe that when Jesus was born, a light came into the world that offered hope to the hopeless and reminded us all that as a family of human beings we all have one thing in common: the power to transform lives through kindness and love. Jesus asks His followers to pass on the light of God’s love, not keep it to themselves. The light from a candle is one of the few things that can be shared as many times as you like without running out.  </a:t>
            </a:r>
          </a:p>
          <a:p>
            <a:r>
              <a:rPr lang="en-GB" sz="1200" kern="1200" dirty="0">
                <a:solidFill>
                  <a:schemeClr val="tx1"/>
                </a:solidFill>
                <a:effectLst/>
                <a:latin typeface="+mn-lt"/>
                <a:ea typeface="+mn-ea"/>
                <a:cs typeface="+mn-cs"/>
              </a:rPr>
              <a:t>Put on some quiet, reflective music and have a helper read this passage, very slowly as a large central candle is lit. If you can, tape a cross onto this candle to demarcate it as representing Jesus. Have a line of children and/or adults light their smaller candles from the central one, passing the flame along the line. </a:t>
            </a:r>
          </a:p>
          <a:p>
            <a:endParaRPr lang="en-GB" dirty="0"/>
          </a:p>
        </p:txBody>
      </p:sp>
      <p:sp>
        <p:nvSpPr>
          <p:cNvPr id="4" name="Slide Number Placeholder 3"/>
          <p:cNvSpPr>
            <a:spLocks noGrp="1"/>
          </p:cNvSpPr>
          <p:nvPr>
            <p:ph type="sldNum" sz="quarter" idx="10"/>
          </p:nvPr>
        </p:nvSpPr>
        <p:spPr/>
        <p:txBody>
          <a:bodyPr/>
          <a:lstStyle/>
          <a:p>
            <a:fld id="{223C6F22-D1F5-4CDE-BCEF-9BE834AEEAC5}" type="slidenum">
              <a:rPr lang="en-GB" smtClean="0"/>
              <a:t>10</a:t>
            </a:fld>
            <a:endParaRPr lang="en-GB"/>
          </a:p>
        </p:txBody>
      </p:sp>
    </p:spTree>
    <p:extLst>
      <p:ext uri="{BB962C8B-B14F-4D97-AF65-F5344CB8AC3E}">
        <p14:creationId xmlns:p14="http://schemas.microsoft.com/office/powerpoint/2010/main" val="2809207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33D68FA-7D0F-4602-A8F0-918D889682D3}" type="datetimeFigureOut">
              <a:rPr lang="en-GB" smtClean="0"/>
              <a:t>29/11/2023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6E6016-F206-4315-9B77-2EE5EE80DB20}" type="slidenum">
              <a:rPr lang="en-GB" smtClean="0"/>
              <a:t>‹#›</a:t>
            </a:fld>
            <a:endParaRPr lang="en-GB" dirty="0"/>
          </a:p>
        </p:txBody>
      </p:sp>
    </p:spTree>
    <p:extLst>
      <p:ext uri="{BB962C8B-B14F-4D97-AF65-F5344CB8AC3E}">
        <p14:creationId xmlns:p14="http://schemas.microsoft.com/office/powerpoint/2010/main" val="3950001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33D68FA-7D0F-4602-A8F0-918D889682D3}" type="datetimeFigureOut">
              <a:rPr lang="en-GB" smtClean="0"/>
              <a:t>29/11/2023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6E6016-F206-4315-9B77-2EE5EE80DB20}" type="slidenum">
              <a:rPr lang="en-GB" smtClean="0"/>
              <a:t>‹#›</a:t>
            </a:fld>
            <a:endParaRPr lang="en-GB" dirty="0"/>
          </a:p>
        </p:txBody>
      </p:sp>
    </p:spTree>
    <p:extLst>
      <p:ext uri="{BB962C8B-B14F-4D97-AF65-F5344CB8AC3E}">
        <p14:creationId xmlns:p14="http://schemas.microsoft.com/office/powerpoint/2010/main" val="1714174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33D68FA-7D0F-4602-A8F0-918D889682D3}" type="datetimeFigureOut">
              <a:rPr lang="en-GB" smtClean="0"/>
              <a:t>29/11/2023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6E6016-F206-4315-9B77-2EE5EE80DB20}" type="slidenum">
              <a:rPr lang="en-GB" smtClean="0"/>
              <a:t>‹#›</a:t>
            </a:fld>
            <a:endParaRPr lang="en-GB" dirty="0"/>
          </a:p>
        </p:txBody>
      </p:sp>
    </p:spTree>
    <p:extLst>
      <p:ext uri="{BB962C8B-B14F-4D97-AF65-F5344CB8AC3E}">
        <p14:creationId xmlns:p14="http://schemas.microsoft.com/office/powerpoint/2010/main" val="2257199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976836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052107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33D68FA-7D0F-4602-A8F0-918D889682D3}" type="datetimeFigureOut">
              <a:rPr lang="en-GB" smtClean="0"/>
              <a:t>29/11/2023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6E6016-F206-4315-9B77-2EE5EE80DB20}" type="slidenum">
              <a:rPr lang="en-GB" smtClean="0"/>
              <a:t>‹#›</a:t>
            </a:fld>
            <a:endParaRPr lang="en-GB" dirty="0"/>
          </a:p>
        </p:txBody>
      </p:sp>
    </p:spTree>
    <p:extLst>
      <p:ext uri="{BB962C8B-B14F-4D97-AF65-F5344CB8AC3E}">
        <p14:creationId xmlns:p14="http://schemas.microsoft.com/office/powerpoint/2010/main" val="1046039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3D68FA-7D0F-4602-A8F0-918D889682D3}" type="datetimeFigureOut">
              <a:rPr lang="en-GB" smtClean="0"/>
              <a:t>29/11/2023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6E6016-F206-4315-9B77-2EE5EE80DB20}" type="slidenum">
              <a:rPr lang="en-GB" smtClean="0"/>
              <a:t>‹#›</a:t>
            </a:fld>
            <a:endParaRPr lang="en-GB" dirty="0"/>
          </a:p>
        </p:txBody>
      </p:sp>
    </p:spTree>
    <p:extLst>
      <p:ext uri="{BB962C8B-B14F-4D97-AF65-F5344CB8AC3E}">
        <p14:creationId xmlns:p14="http://schemas.microsoft.com/office/powerpoint/2010/main" val="288604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33D68FA-7D0F-4602-A8F0-918D889682D3}" type="datetimeFigureOut">
              <a:rPr lang="en-GB" smtClean="0"/>
              <a:t>29/11/2023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6E6016-F206-4315-9B77-2EE5EE80DB20}" type="slidenum">
              <a:rPr lang="en-GB" smtClean="0"/>
              <a:t>‹#›</a:t>
            </a:fld>
            <a:endParaRPr lang="en-GB" dirty="0"/>
          </a:p>
        </p:txBody>
      </p:sp>
    </p:spTree>
    <p:extLst>
      <p:ext uri="{BB962C8B-B14F-4D97-AF65-F5344CB8AC3E}">
        <p14:creationId xmlns:p14="http://schemas.microsoft.com/office/powerpoint/2010/main" val="3763266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33D68FA-7D0F-4602-A8F0-918D889682D3}" type="datetimeFigureOut">
              <a:rPr lang="en-GB" smtClean="0"/>
              <a:t>29/11/2023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06E6016-F206-4315-9B77-2EE5EE80DB20}" type="slidenum">
              <a:rPr lang="en-GB" smtClean="0"/>
              <a:t>‹#›</a:t>
            </a:fld>
            <a:endParaRPr lang="en-GB" dirty="0"/>
          </a:p>
        </p:txBody>
      </p:sp>
    </p:spTree>
    <p:extLst>
      <p:ext uri="{BB962C8B-B14F-4D97-AF65-F5344CB8AC3E}">
        <p14:creationId xmlns:p14="http://schemas.microsoft.com/office/powerpoint/2010/main" val="2160593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33D68FA-7D0F-4602-A8F0-918D889682D3}" type="datetimeFigureOut">
              <a:rPr lang="en-GB" smtClean="0"/>
              <a:t>29/11/2023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06E6016-F206-4315-9B77-2EE5EE80DB20}" type="slidenum">
              <a:rPr lang="en-GB" smtClean="0"/>
              <a:t>‹#›</a:t>
            </a:fld>
            <a:endParaRPr lang="en-GB" dirty="0"/>
          </a:p>
        </p:txBody>
      </p:sp>
    </p:spTree>
    <p:extLst>
      <p:ext uri="{BB962C8B-B14F-4D97-AF65-F5344CB8AC3E}">
        <p14:creationId xmlns:p14="http://schemas.microsoft.com/office/powerpoint/2010/main" val="2921984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3D68FA-7D0F-4602-A8F0-918D889682D3}" type="datetimeFigureOut">
              <a:rPr lang="en-GB" smtClean="0"/>
              <a:t>29/11/2023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06E6016-F206-4315-9B77-2EE5EE80DB20}" type="slidenum">
              <a:rPr lang="en-GB" smtClean="0"/>
              <a:t>‹#›</a:t>
            </a:fld>
            <a:endParaRPr lang="en-GB" dirty="0"/>
          </a:p>
        </p:txBody>
      </p:sp>
    </p:spTree>
    <p:extLst>
      <p:ext uri="{BB962C8B-B14F-4D97-AF65-F5344CB8AC3E}">
        <p14:creationId xmlns:p14="http://schemas.microsoft.com/office/powerpoint/2010/main" val="4199066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3D68FA-7D0F-4602-A8F0-918D889682D3}" type="datetimeFigureOut">
              <a:rPr lang="en-GB" smtClean="0"/>
              <a:t>29/11/2023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6E6016-F206-4315-9B77-2EE5EE80DB20}" type="slidenum">
              <a:rPr lang="en-GB" smtClean="0"/>
              <a:t>‹#›</a:t>
            </a:fld>
            <a:endParaRPr lang="en-GB" dirty="0"/>
          </a:p>
        </p:txBody>
      </p:sp>
    </p:spTree>
    <p:extLst>
      <p:ext uri="{BB962C8B-B14F-4D97-AF65-F5344CB8AC3E}">
        <p14:creationId xmlns:p14="http://schemas.microsoft.com/office/powerpoint/2010/main" val="424544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3D68FA-7D0F-4602-A8F0-918D889682D3}" type="datetimeFigureOut">
              <a:rPr lang="en-GB" smtClean="0"/>
              <a:t>29/11/2023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6E6016-F206-4315-9B77-2EE5EE80DB20}" type="slidenum">
              <a:rPr lang="en-GB" smtClean="0"/>
              <a:t>‹#›</a:t>
            </a:fld>
            <a:endParaRPr lang="en-GB" dirty="0"/>
          </a:p>
        </p:txBody>
      </p:sp>
    </p:spTree>
    <p:extLst>
      <p:ext uri="{BB962C8B-B14F-4D97-AF65-F5344CB8AC3E}">
        <p14:creationId xmlns:p14="http://schemas.microsoft.com/office/powerpoint/2010/main" val="219772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D68FA-7D0F-4602-A8F0-918D889682D3}" type="datetimeFigureOut">
              <a:rPr lang="en-GB" smtClean="0"/>
              <a:t>29/11/2023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E6016-F206-4315-9B77-2EE5EE80DB20}" type="slidenum">
              <a:rPr lang="en-GB" smtClean="0"/>
              <a:t>‹#›</a:t>
            </a:fld>
            <a:endParaRPr lang="en-GB" dirty="0"/>
          </a:p>
        </p:txBody>
      </p:sp>
    </p:spTree>
    <p:extLst>
      <p:ext uri="{BB962C8B-B14F-4D97-AF65-F5344CB8AC3E}">
        <p14:creationId xmlns:p14="http://schemas.microsoft.com/office/powerpoint/2010/main" val="1727238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https://www.youtube.com/embed/QCN893hzueQ"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cKkbIZtqhyQ"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961204"/>
            <a:ext cx="7772400" cy="1470025"/>
          </a:xfrm>
        </p:spPr>
        <p:txBody>
          <a:bodyPr/>
          <a:lstStyle/>
          <a:p>
            <a:r>
              <a:rPr lang="en-GB" b="1" dirty="0">
                <a:solidFill>
                  <a:srgbClr val="EE6E1F"/>
                </a:solidFill>
                <a:latin typeface="Arial" panose="020B0604020202020204" pitchFamily="34" charset="0"/>
                <a:cs typeface="Arial" panose="020B0604020202020204" pitchFamily="34" charset="0"/>
              </a:rPr>
              <a:t>Christingle Collective Worship 2020</a:t>
            </a:r>
          </a:p>
        </p:txBody>
      </p:sp>
      <p:pic>
        <p:nvPicPr>
          <p:cNvPr id="4" name="Picture 3" descr="A close up of a logo&#10;&#10;Description automatically generated">
            <a:extLst>
              <a:ext uri="{FF2B5EF4-FFF2-40B4-BE49-F238E27FC236}">
                <a16:creationId xmlns:a16="http://schemas.microsoft.com/office/drawing/2014/main" id="{67CC794F-FFDC-404E-A01D-6B0A68CD8D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9154" y="0"/>
            <a:ext cx="1846844" cy="1846844"/>
          </a:xfrm>
          <a:prstGeom prst="rect">
            <a:avLst/>
          </a:prstGeom>
        </p:spPr>
      </p:pic>
      <p:pic>
        <p:nvPicPr>
          <p:cNvPr id="6" name="Picture 5" descr="A close up of a sign&#10;&#10;Description automatically generated">
            <a:extLst>
              <a:ext uri="{FF2B5EF4-FFF2-40B4-BE49-F238E27FC236}">
                <a16:creationId xmlns:a16="http://schemas.microsoft.com/office/drawing/2014/main" id="{1E509C20-6E02-CF4E-B31E-19B2CA1523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2200" y="438518"/>
            <a:ext cx="1558812" cy="974258"/>
          </a:xfrm>
          <a:prstGeom prst="rect">
            <a:avLst/>
          </a:prstGeom>
        </p:spPr>
      </p:pic>
      <p:pic>
        <p:nvPicPr>
          <p:cNvPr id="8" name="Picture 7" descr="A picture containing orange, table, computer&#10;&#10;Description automatically generated">
            <a:extLst>
              <a:ext uri="{FF2B5EF4-FFF2-40B4-BE49-F238E27FC236}">
                <a16:creationId xmlns:a16="http://schemas.microsoft.com/office/drawing/2014/main" id="{1A8F9F7E-689C-CD4A-8C83-DBAFCCC8EE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22809" y="1124744"/>
            <a:ext cx="4609431" cy="3597604"/>
          </a:xfrm>
          <a:prstGeom prst="rect">
            <a:avLst/>
          </a:prstGeom>
        </p:spPr>
      </p:pic>
    </p:spTree>
    <p:extLst>
      <p:ext uri="{BB962C8B-B14F-4D97-AF65-F5344CB8AC3E}">
        <p14:creationId xmlns:p14="http://schemas.microsoft.com/office/powerpoint/2010/main" val="815088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764704"/>
            <a:ext cx="7488832" cy="4525963"/>
          </a:xfrm>
        </p:spPr>
        <p:txBody>
          <a:bodyPr>
            <a:normAutofit/>
          </a:bodyPr>
          <a:lstStyle/>
          <a:p>
            <a:pPr marL="0" indent="0">
              <a:buNone/>
            </a:pPr>
            <a:r>
              <a:rPr lang="en-GB" sz="2800" i="1" dirty="0">
                <a:latin typeface="Arial" panose="020B0604020202020204" pitchFamily="34" charset="0"/>
                <a:cs typeface="Arial" panose="020B0604020202020204" pitchFamily="34" charset="0"/>
              </a:rPr>
              <a:t>‘Jesus said “I’m the light of the world.” And he also said, “You’re the light of the world”. But how does that light get from Jesus to us, and into the world? Christingles are best lit from one another: when our own flame has been lit with the light of God’s love, our next job is to pass it on – that’s how the light and love of God will spread through the world.’ </a:t>
            </a:r>
          </a:p>
          <a:p>
            <a:pPr marL="0" indent="0">
              <a:buNone/>
            </a:pPr>
            <a:r>
              <a:rPr lang="en-GB" sz="2800" b="1" dirty="0">
                <a:solidFill>
                  <a:srgbClr val="EE6E1F"/>
                </a:solidFill>
                <a:latin typeface="Arial" panose="020B0604020202020204" pitchFamily="34" charset="0"/>
                <a:cs typeface="Arial" panose="020B0604020202020204" pitchFamily="34" charset="0"/>
              </a:rPr>
              <a:t>Revd Ally Barrett</a:t>
            </a:r>
          </a:p>
        </p:txBody>
      </p:sp>
      <p:pic>
        <p:nvPicPr>
          <p:cNvPr id="6" name="Picture 5" descr="A picture containing table, orange, computer&#10;&#10;Description automatically generated">
            <a:extLst>
              <a:ext uri="{FF2B5EF4-FFF2-40B4-BE49-F238E27FC236}">
                <a16:creationId xmlns:a16="http://schemas.microsoft.com/office/drawing/2014/main" id="{424FA7EC-84E1-F447-8074-799822C0CF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0072" y="3871360"/>
            <a:ext cx="3672408" cy="2838614"/>
          </a:xfrm>
          <a:prstGeom prst="rect">
            <a:avLst/>
          </a:prstGeom>
        </p:spPr>
      </p:pic>
    </p:spTree>
    <p:extLst>
      <p:ext uri="{BB962C8B-B14F-4D97-AF65-F5344CB8AC3E}">
        <p14:creationId xmlns:p14="http://schemas.microsoft.com/office/powerpoint/2010/main" val="3616605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Song : This Little Light of Mine</a:t>
            </a:r>
          </a:p>
        </p:txBody>
      </p:sp>
      <p:pic>
        <p:nvPicPr>
          <p:cNvPr id="4" name="QCN893hzueQ"/>
          <p:cNvPicPr>
            <a:picLocks noGrp="1" noRot="1" noChangeAspect="1"/>
          </p:cNvPicPr>
          <p:nvPr>
            <p:ph idx="1"/>
            <a:videoFile r:link="rId1"/>
          </p:nvPr>
        </p:nvPicPr>
        <p:blipFill>
          <a:blip r:embed="rId3"/>
          <a:stretch>
            <a:fillRect/>
          </a:stretch>
        </p:blipFill>
        <p:spPr>
          <a:xfrm>
            <a:off x="473612" y="1417638"/>
            <a:ext cx="8440295" cy="4747666"/>
          </a:xfrm>
          <a:prstGeom prst="rect">
            <a:avLst/>
          </a:prstGeom>
        </p:spPr>
      </p:pic>
    </p:spTree>
    <p:extLst>
      <p:ext uri="{BB962C8B-B14F-4D97-AF65-F5344CB8AC3E}">
        <p14:creationId xmlns:p14="http://schemas.microsoft.com/office/powerpoint/2010/main" val="3470243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Autofit/>
          </a:bodyPr>
          <a:lstStyle/>
          <a:p>
            <a:pPr lvl="0"/>
            <a:r>
              <a:rPr lang="en-GB" sz="2400" u="sng" dirty="0">
                <a:solidFill>
                  <a:schemeClr val="accent1"/>
                </a:solidFill>
                <a:latin typeface="Arial" panose="020B0604020202020204" pitchFamily="34" charset="0"/>
                <a:cs typeface="Arial" panose="020B0604020202020204" pitchFamily="34" charset="0"/>
              </a:rPr>
              <a:t>Song : This Little Light of Mine</a:t>
            </a:r>
            <a:r>
              <a:rPr lang="en-GB" sz="2400" dirty="0">
                <a:solidFill>
                  <a:schemeClr val="accent1"/>
                </a:solidFill>
                <a:latin typeface="Arial" panose="020B0604020202020204" pitchFamily="34" charset="0"/>
                <a:cs typeface="Arial" panose="020B0604020202020204" pitchFamily="34" charset="0"/>
              </a:rPr>
              <a:t> </a:t>
            </a:r>
            <a:br>
              <a:rPr lang="en-GB" sz="2400" dirty="0">
                <a:solidFill>
                  <a:srgbClr val="EE6E1F"/>
                </a:solidFill>
                <a:latin typeface="Arial" panose="020B0604020202020204" pitchFamily="34" charset="0"/>
                <a:cs typeface="Arial" panose="020B0604020202020204" pitchFamily="34" charset="0"/>
              </a:rPr>
            </a:br>
            <a:endParaRPr lang="en-GB" sz="2400" dirty="0">
              <a:solidFill>
                <a:srgbClr val="EE6E1F"/>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33509" y="1455397"/>
            <a:ext cx="5476982" cy="3947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cKkbIZtqhyQ"/>
          <p:cNvPicPr>
            <a:picLocks noRot="1" noChangeAspect="1"/>
          </p:cNvPicPr>
          <p:nvPr>
            <a:videoFile r:link="rId1"/>
          </p:nvPr>
        </p:nvPicPr>
        <p:blipFill>
          <a:blip r:embed="rId4"/>
          <a:stretch>
            <a:fillRect/>
          </a:stretch>
        </p:blipFill>
        <p:spPr>
          <a:xfrm>
            <a:off x="357874" y="1052735"/>
            <a:ext cx="8448939" cy="4752528"/>
          </a:xfrm>
          <a:prstGeom prst="rect">
            <a:avLst/>
          </a:prstGeom>
        </p:spPr>
      </p:pic>
    </p:spTree>
    <p:extLst>
      <p:ext uri="{BB962C8B-B14F-4D97-AF65-F5344CB8AC3E}">
        <p14:creationId xmlns:p14="http://schemas.microsoft.com/office/powerpoint/2010/main" val="894160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FD13ECA8-8D34-C74A-BCDB-93B962472D0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67744" y="2708920"/>
            <a:ext cx="4653136" cy="3861048"/>
          </a:xfrm>
          <a:prstGeom prst="rect">
            <a:avLst/>
          </a:prstGeom>
        </p:spPr>
      </p:pic>
      <p:pic>
        <p:nvPicPr>
          <p:cNvPr id="5" name="Picture 4" descr="A close up of a logo&#10;&#10;Description automatically generated">
            <a:extLst>
              <a:ext uri="{FF2B5EF4-FFF2-40B4-BE49-F238E27FC236}">
                <a16:creationId xmlns:a16="http://schemas.microsoft.com/office/drawing/2014/main" id="{93D1FB92-63AA-1448-BB90-938AE50A055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75944" y="188640"/>
            <a:ext cx="4653136" cy="3861048"/>
          </a:xfrm>
          <a:prstGeom prst="rect">
            <a:avLst/>
          </a:prstGeom>
        </p:spPr>
      </p:pic>
      <p:pic>
        <p:nvPicPr>
          <p:cNvPr id="7" name="Picture 6" descr="A close up of a logo&#10;&#10;Description automatically generated">
            <a:extLst>
              <a:ext uri="{FF2B5EF4-FFF2-40B4-BE49-F238E27FC236}">
                <a16:creationId xmlns:a16="http://schemas.microsoft.com/office/drawing/2014/main" id="{6BA6AC9E-E7AA-664C-B3C3-31D3083C983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808" y="72008"/>
            <a:ext cx="4653136" cy="3861048"/>
          </a:xfrm>
          <a:prstGeom prst="rect">
            <a:avLst/>
          </a:prstGeom>
        </p:spPr>
      </p:pic>
    </p:spTree>
    <p:extLst>
      <p:ext uri="{BB962C8B-B14F-4D97-AF65-F5344CB8AC3E}">
        <p14:creationId xmlns:p14="http://schemas.microsoft.com/office/powerpoint/2010/main" val="2452031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a:t>Then Jesus again spoke to them, saying, “I am the Light of the world; he who follows Me will not walk in the darkness, but will have the Light of life.” (John 8:12)</a:t>
            </a:r>
          </a:p>
          <a:p>
            <a:r>
              <a:rPr lang="en-GB" dirty="0"/>
              <a:t>While I am in the world, I am the Light of the world.” (John 9:5)</a:t>
            </a:r>
          </a:p>
          <a:p>
            <a:r>
              <a:rPr lang="en-GB" dirty="0"/>
              <a:t>I have come as Light into the world, so that everyone who believes in Me will not remain in darkness. (John 12:46)</a:t>
            </a:r>
          </a:p>
          <a:p>
            <a:endParaRPr lang="en-GB" dirty="0"/>
          </a:p>
        </p:txBody>
      </p:sp>
    </p:spTree>
    <p:extLst>
      <p:ext uri="{BB962C8B-B14F-4D97-AF65-F5344CB8AC3E}">
        <p14:creationId xmlns:p14="http://schemas.microsoft.com/office/powerpoint/2010/main" val="1659286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lstStyle/>
          <a:p>
            <a:r>
              <a:rPr lang="en-GB" b="1" dirty="0">
                <a:solidFill>
                  <a:srgbClr val="ED6123"/>
                </a:solidFill>
                <a:latin typeface="Arial" panose="020B0604020202020204" pitchFamily="34" charset="0"/>
                <a:cs typeface="Arial" panose="020B0604020202020204" pitchFamily="34" charset="0"/>
              </a:rPr>
              <a:t>The Christingle characters</a:t>
            </a:r>
          </a:p>
        </p:txBody>
      </p:sp>
      <p:pic>
        <p:nvPicPr>
          <p:cNvPr id="6" name="Picture 5" descr="A picture containing clock&#10;&#10;Description automatically generated">
            <a:extLst>
              <a:ext uri="{FF2B5EF4-FFF2-40B4-BE49-F238E27FC236}">
                <a16:creationId xmlns:a16="http://schemas.microsoft.com/office/drawing/2014/main" id="{0AC0271D-2DBB-354A-96F8-62B912A37C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024" y="2492896"/>
            <a:ext cx="9144000" cy="2218944"/>
          </a:xfrm>
          <a:prstGeom prst="rect">
            <a:avLst/>
          </a:prstGeom>
        </p:spPr>
      </p:pic>
    </p:spTree>
    <p:extLst>
      <p:ext uri="{BB962C8B-B14F-4D97-AF65-F5344CB8AC3E}">
        <p14:creationId xmlns:p14="http://schemas.microsoft.com/office/powerpoint/2010/main" val="54417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750885" y="1668433"/>
            <a:ext cx="4517401" cy="1099837"/>
          </a:xfrm>
          <a:prstGeom prst="roundRect">
            <a:avLst>
              <a:gd name="adj" fmla="val 8717"/>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A Christingle is made from an orange, red ribbon, four small sticks, dried fruits or sweets and a lit candle.</a:t>
            </a:r>
          </a:p>
        </p:txBody>
      </p:sp>
      <p:sp>
        <p:nvSpPr>
          <p:cNvPr id="21" name="Title 20"/>
          <p:cNvSpPr>
            <a:spLocks noGrp="1"/>
          </p:cNvSpPr>
          <p:nvPr>
            <p:ph type="title"/>
          </p:nvPr>
        </p:nvSpPr>
        <p:spPr/>
        <p:txBody>
          <a:bodyPr/>
          <a:lstStyle/>
          <a:p>
            <a:r>
              <a:rPr lang="en-GB" sz="3600" dirty="0">
                <a:latin typeface="+mn-lt"/>
              </a:rPr>
              <a:t>What is a Christingle?</a:t>
            </a:r>
          </a:p>
        </p:txBody>
      </p:sp>
      <p:sp>
        <p:nvSpPr>
          <p:cNvPr id="6" name="Rectangle: Rounded Corners 5">
            <a:extLst>
              <a:ext uri="{FF2B5EF4-FFF2-40B4-BE49-F238E27FC236}">
                <a16:creationId xmlns:a16="http://schemas.microsoft.com/office/drawing/2014/main" id="{91E9CA94-B759-473C-B930-3C05BEE2C1CF}"/>
              </a:ext>
            </a:extLst>
          </p:cNvPr>
          <p:cNvSpPr/>
          <p:nvPr/>
        </p:nvSpPr>
        <p:spPr>
          <a:xfrm>
            <a:off x="750885" y="2971202"/>
            <a:ext cx="4517401" cy="547779"/>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Christingle means ‘Christ’s Light’.</a:t>
            </a:r>
          </a:p>
        </p:txBody>
      </p:sp>
      <p:sp>
        <p:nvSpPr>
          <p:cNvPr id="7" name="Rectangle: Rounded Corners 6">
            <a:extLst>
              <a:ext uri="{FF2B5EF4-FFF2-40B4-BE49-F238E27FC236}">
                <a16:creationId xmlns:a16="http://schemas.microsoft.com/office/drawing/2014/main" id="{61E7426B-4670-4761-B658-4F4DB1B9C7D9}"/>
              </a:ext>
            </a:extLst>
          </p:cNvPr>
          <p:cNvSpPr/>
          <p:nvPr/>
        </p:nvSpPr>
        <p:spPr>
          <a:xfrm>
            <a:off x="750885" y="3721913"/>
            <a:ext cx="4517401" cy="824378"/>
          </a:xfrm>
          <a:prstGeom prst="roundRect">
            <a:avLst>
              <a:gd name="adj" fmla="val 12331"/>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Christingles are used by Christians to celebrate Jesus as the Light of the World.</a:t>
            </a:r>
          </a:p>
        </p:txBody>
      </p:sp>
      <p:sp>
        <p:nvSpPr>
          <p:cNvPr id="8" name="Rectangle: Rounded Corners 7">
            <a:extLst>
              <a:ext uri="{FF2B5EF4-FFF2-40B4-BE49-F238E27FC236}">
                <a16:creationId xmlns:a16="http://schemas.microsoft.com/office/drawing/2014/main" id="{D17673B7-2349-462E-BDA3-9203950934C9}"/>
              </a:ext>
            </a:extLst>
          </p:cNvPr>
          <p:cNvSpPr/>
          <p:nvPr/>
        </p:nvSpPr>
        <p:spPr>
          <a:xfrm>
            <a:off x="750885" y="4749222"/>
            <a:ext cx="4517401" cy="1160713"/>
          </a:xfrm>
          <a:prstGeom prst="roundRect">
            <a:avLst>
              <a:gd name="adj" fmla="val 8717"/>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Christingles are usually used during church services and school assemblies during Advent. </a:t>
            </a:r>
          </a:p>
        </p:txBody>
      </p:sp>
      <p:pic>
        <p:nvPicPr>
          <p:cNvPr id="4" name="Picture 3">
            <a:extLst>
              <a:ext uri="{FF2B5EF4-FFF2-40B4-BE49-F238E27FC236}">
                <a16:creationId xmlns:a16="http://schemas.microsoft.com/office/drawing/2014/main" id="{231E73AE-C21C-4511-A167-C18D76D053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4396" y="1506757"/>
            <a:ext cx="3006269" cy="4503007"/>
          </a:xfrm>
          <a:prstGeom prst="roundRect">
            <a:avLst>
              <a:gd name="adj" fmla="val 3717"/>
            </a:avLst>
          </a:prstGeom>
          <a:ln w="57150">
            <a:solidFill>
              <a:srgbClr val="25B7BC"/>
            </a:solidFill>
          </a:ln>
        </p:spPr>
      </p:pic>
      <p:sp>
        <p:nvSpPr>
          <p:cNvPr id="9" name="TextBox 21">
            <a:extLst>
              <a:ext uri="{FF2B5EF4-FFF2-40B4-BE49-F238E27FC236}">
                <a16:creationId xmlns:a16="http://schemas.microsoft.com/office/drawing/2014/main" id="{FC5300E1-4CB7-4622-BE74-E1103BECB52A}"/>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rPr>
              <a:t>Christingle reinvented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rPr>
              <a:t>Vincent Angler</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3"/>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70184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E099A34-1192-4D0B-ACE8-D426E86A2FDA}"/>
              </a:ext>
            </a:extLst>
          </p:cNvPr>
          <p:cNvSpPr/>
          <p:nvPr/>
        </p:nvSpPr>
        <p:spPr>
          <a:xfrm>
            <a:off x="4420999" y="2291823"/>
            <a:ext cx="3399021" cy="809443"/>
          </a:xfrm>
          <a:prstGeom prst="roundRect">
            <a:avLst>
              <a:gd name="adj" fmla="val 9234"/>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defRPr/>
            </a:pPr>
            <a:r>
              <a:rPr lang="en-GB" altLang="en-US" dirty="0">
                <a:cs typeface="Arial" panose="020B0604020202020204" pitchFamily="34" charset="0"/>
              </a:rPr>
              <a:t>The lit candle represents Jesus as the Light of the World.</a:t>
            </a:r>
          </a:p>
        </p:txBody>
      </p:sp>
      <p:sp>
        <p:nvSpPr>
          <p:cNvPr id="13" name="Rectangle: Rounded Corners 12">
            <a:extLst>
              <a:ext uri="{FF2B5EF4-FFF2-40B4-BE49-F238E27FC236}">
                <a16:creationId xmlns:a16="http://schemas.microsoft.com/office/drawing/2014/main" id="{98CADC64-D96B-4BBF-B62D-D1F1A00E2394}"/>
              </a:ext>
            </a:extLst>
          </p:cNvPr>
          <p:cNvSpPr/>
          <p:nvPr/>
        </p:nvSpPr>
        <p:spPr>
          <a:xfrm>
            <a:off x="5571431" y="5066855"/>
            <a:ext cx="2937629" cy="1099837"/>
          </a:xfrm>
          <a:prstGeom prst="roundRect">
            <a:avLst>
              <a:gd name="adj" fmla="val 9234"/>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defRPr/>
            </a:pPr>
            <a:r>
              <a:rPr lang="en-GB" altLang="en-US" dirty="0">
                <a:cs typeface="Arial" panose="020B0604020202020204" pitchFamily="34" charset="0"/>
              </a:rPr>
              <a:t>The red ribbon (or red paper frill) represents the blood of Jesus.</a:t>
            </a:r>
          </a:p>
        </p:txBody>
      </p:sp>
      <p:sp>
        <p:nvSpPr>
          <p:cNvPr id="12" name="Rectangle: Rounded Corners 11">
            <a:extLst>
              <a:ext uri="{FF2B5EF4-FFF2-40B4-BE49-F238E27FC236}">
                <a16:creationId xmlns:a16="http://schemas.microsoft.com/office/drawing/2014/main" id="{E6FCC60F-C474-4A1F-BBBD-2D60539D8890}"/>
              </a:ext>
            </a:extLst>
          </p:cNvPr>
          <p:cNvSpPr/>
          <p:nvPr/>
        </p:nvSpPr>
        <p:spPr>
          <a:xfrm>
            <a:off x="5799900" y="3214400"/>
            <a:ext cx="2699630" cy="1390230"/>
          </a:xfrm>
          <a:prstGeom prst="roundRect">
            <a:avLst>
              <a:gd name="adj" fmla="val 9234"/>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defRPr/>
            </a:pPr>
            <a:r>
              <a:rPr lang="en-GB" altLang="en-US" dirty="0">
                <a:cs typeface="Arial" panose="020B0604020202020204" pitchFamily="34" charset="0"/>
              </a:rPr>
              <a:t>The four sticks represent the four compass directions and the four seasons.</a:t>
            </a:r>
          </a:p>
        </p:txBody>
      </p:sp>
      <p:sp>
        <p:nvSpPr>
          <p:cNvPr id="2" name="Title 1">
            <a:extLst>
              <a:ext uri="{FF2B5EF4-FFF2-40B4-BE49-F238E27FC236}">
                <a16:creationId xmlns:a16="http://schemas.microsoft.com/office/drawing/2014/main" id="{FD6EF899-66E6-4DEB-9DA4-83510B54D323}"/>
              </a:ext>
            </a:extLst>
          </p:cNvPr>
          <p:cNvSpPr>
            <a:spLocks noGrp="1"/>
          </p:cNvSpPr>
          <p:nvPr>
            <p:ph type="title"/>
          </p:nvPr>
        </p:nvSpPr>
        <p:spPr>
          <a:xfrm>
            <a:off x="457198" y="722176"/>
            <a:ext cx="8220075" cy="994306"/>
          </a:xfrm>
        </p:spPr>
        <p:txBody>
          <a:bodyPr/>
          <a:lstStyle/>
          <a:p>
            <a:pPr algn="ctr"/>
            <a:r>
              <a:rPr lang="en-GB" dirty="0"/>
              <a:t>What Do the Parts of the Christingle Represent?</a:t>
            </a:r>
            <a:endParaRPr lang="en-AU" dirty="0"/>
          </a:p>
        </p:txBody>
      </p:sp>
      <p:sp>
        <p:nvSpPr>
          <p:cNvPr id="6" name="Rectangle: Rounded Corners 5">
            <a:extLst>
              <a:ext uri="{FF2B5EF4-FFF2-40B4-BE49-F238E27FC236}">
                <a16:creationId xmlns:a16="http://schemas.microsoft.com/office/drawing/2014/main" id="{7066042E-E423-4C28-9395-F531ED2C56D2}"/>
              </a:ext>
            </a:extLst>
          </p:cNvPr>
          <p:cNvSpPr/>
          <p:nvPr/>
        </p:nvSpPr>
        <p:spPr>
          <a:xfrm>
            <a:off x="644471" y="2664481"/>
            <a:ext cx="3299932" cy="1099837"/>
          </a:xfrm>
          <a:prstGeom prst="roundRect">
            <a:avLst>
              <a:gd name="adj" fmla="val 9234"/>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Bef>
                <a:spcPct val="0"/>
              </a:spcBef>
              <a:defRPr/>
            </a:pPr>
            <a:r>
              <a:rPr lang="en-GB" altLang="en-US" dirty="0">
                <a:cs typeface="Arial" panose="020B0604020202020204" pitchFamily="34" charset="0"/>
              </a:rPr>
              <a:t>The fruits or sweets skewered on sticks represent </a:t>
            </a:r>
            <a:br>
              <a:rPr lang="en-GB" altLang="en-US" dirty="0">
                <a:cs typeface="Arial" panose="020B0604020202020204" pitchFamily="34" charset="0"/>
              </a:rPr>
            </a:br>
            <a:r>
              <a:rPr lang="en-GB" altLang="en-US" dirty="0">
                <a:cs typeface="Arial" panose="020B0604020202020204" pitchFamily="34" charset="0"/>
              </a:rPr>
              <a:t>the fruits of the Earth.</a:t>
            </a:r>
          </a:p>
        </p:txBody>
      </p:sp>
      <p:sp>
        <p:nvSpPr>
          <p:cNvPr id="8" name="TextBox 7">
            <a:extLst>
              <a:ext uri="{FF2B5EF4-FFF2-40B4-BE49-F238E27FC236}">
                <a16:creationId xmlns:a16="http://schemas.microsoft.com/office/drawing/2014/main" id="{3B148687-3340-4850-BB8F-6087C865CE8E}"/>
              </a:ext>
            </a:extLst>
          </p:cNvPr>
          <p:cNvSpPr txBox="1"/>
          <p:nvPr/>
        </p:nvSpPr>
        <p:spPr>
          <a:xfrm>
            <a:off x="743561" y="1795832"/>
            <a:ext cx="7595095" cy="369332"/>
          </a:xfrm>
          <a:prstGeom prst="rect">
            <a:avLst/>
          </a:prstGeom>
          <a:noFill/>
        </p:spPr>
        <p:txBody>
          <a:bodyPr wrap="square">
            <a:spAutoFit/>
          </a:bodyPr>
          <a:lstStyle/>
          <a:p>
            <a:pPr algn="ctr">
              <a:spcBef>
                <a:spcPct val="0"/>
              </a:spcBef>
              <a:buFontTx/>
              <a:buNone/>
              <a:defRPr/>
            </a:pPr>
            <a:r>
              <a:rPr lang="en-GB" altLang="en-US" dirty="0">
                <a:cs typeface="Arial" panose="020B0604020202020204" pitchFamily="34" charset="0"/>
              </a:rPr>
              <a:t>Each part of the Christingle has an important meaning.</a:t>
            </a:r>
          </a:p>
        </p:txBody>
      </p:sp>
      <p:pic>
        <p:nvPicPr>
          <p:cNvPr id="4" name="Picture 3">
            <a:extLst>
              <a:ext uri="{FF2B5EF4-FFF2-40B4-BE49-F238E27FC236}">
                <a16:creationId xmlns:a16="http://schemas.microsoft.com/office/drawing/2014/main" id="{8AFE8A60-87A9-43F2-B6EB-DD4C91E70C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258" r="13983"/>
          <a:stretch/>
        </p:blipFill>
        <p:spPr>
          <a:xfrm>
            <a:off x="2490438" y="2178689"/>
            <a:ext cx="4153594" cy="4092985"/>
          </a:xfrm>
          <a:prstGeom prst="rect">
            <a:avLst/>
          </a:prstGeom>
        </p:spPr>
      </p:pic>
      <p:sp>
        <p:nvSpPr>
          <p:cNvPr id="10" name="Rectangle: Rounded Corners 9">
            <a:extLst>
              <a:ext uri="{FF2B5EF4-FFF2-40B4-BE49-F238E27FC236}">
                <a16:creationId xmlns:a16="http://schemas.microsoft.com/office/drawing/2014/main" id="{5AF45D8A-A8BE-4FA1-943B-74FB46DD77F1}"/>
              </a:ext>
            </a:extLst>
          </p:cNvPr>
          <p:cNvSpPr/>
          <p:nvPr/>
        </p:nvSpPr>
        <p:spPr>
          <a:xfrm>
            <a:off x="634941" y="5616774"/>
            <a:ext cx="3710994" cy="519050"/>
          </a:xfrm>
          <a:prstGeom prst="roundRect">
            <a:avLst>
              <a:gd name="adj" fmla="val 9234"/>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defRPr/>
            </a:pPr>
            <a:r>
              <a:rPr lang="en-GB" altLang="en-US" dirty="0">
                <a:cs typeface="Arial" panose="020B0604020202020204" pitchFamily="34" charset="0"/>
              </a:rPr>
              <a:t>The orange represents the world.</a:t>
            </a:r>
          </a:p>
        </p:txBody>
      </p:sp>
    </p:spTree>
    <p:extLst>
      <p:ext uri="{BB962C8B-B14F-4D97-AF65-F5344CB8AC3E}">
        <p14:creationId xmlns:p14="http://schemas.microsoft.com/office/powerpoint/2010/main" val="96348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2" grpId="0" animBg="1"/>
      <p:bldP spid="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or\AppData\Local\Microsoft\Windows\INetCache\IE\FA7Z3GW3\8356925559_5f2ce0bed7_z[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
            <a:ext cx="9144000" cy="684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951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How could </a:t>
            </a:r>
            <a:r>
              <a:rPr lang="en-GB" dirty="0"/>
              <a:t>you bring light into someone’s darkness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4511904"/>
              </p:ext>
            </p:extLst>
          </p:nvPr>
        </p:nvGraphicFramePr>
        <p:xfrm>
          <a:off x="457200" y="1908651"/>
          <a:ext cx="8229600" cy="3909061"/>
        </p:xfrm>
        <a:graphic>
          <a:graphicData uri="http://schemas.openxmlformats.org/drawingml/2006/table">
            <a:tbl>
              <a:tblPr firstRow="1" firstCol="1" bandRow="1"/>
              <a:tblGrid>
                <a:gridCol w="1645566">
                  <a:extLst>
                    <a:ext uri="{9D8B030D-6E8A-4147-A177-3AD203B41FA5}">
                      <a16:colId xmlns:a16="http://schemas.microsoft.com/office/drawing/2014/main" val="2821682447"/>
                    </a:ext>
                  </a:extLst>
                </a:gridCol>
                <a:gridCol w="1645566">
                  <a:extLst>
                    <a:ext uri="{9D8B030D-6E8A-4147-A177-3AD203B41FA5}">
                      <a16:colId xmlns:a16="http://schemas.microsoft.com/office/drawing/2014/main" val="3634056397"/>
                    </a:ext>
                  </a:extLst>
                </a:gridCol>
                <a:gridCol w="1646156">
                  <a:extLst>
                    <a:ext uri="{9D8B030D-6E8A-4147-A177-3AD203B41FA5}">
                      <a16:colId xmlns:a16="http://schemas.microsoft.com/office/drawing/2014/main" val="3292791702"/>
                    </a:ext>
                  </a:extLst>
                </a:gridCol>
                <a:gridCol w="1646156">
                  <a:extLst>
                    <a:ext uri="{9D8B030D-6E8A-4147-A177-3AD203B41FA5}">
                      <a16:colId xmlns:a16="http://schemas.microsoft.com/office/drawing/2014/main" val="4017935531"/>
                    </a:ext>
                  </a:extLst>
                </a:gridCol>
                <a:gridCol w="1646156">
                  <a:extLst>
                    <a:ext uri="{9D8B030D-6E8A-4147-A177-3AD203B41FA5}">
                      <a16:colId xmlns:a16="http://schemas.microsoft.com/office/drawing/2014/main" val="4143483192"/>
                    </a:ext>
                  </a:extLst>
                </a:gridCol>
              </a:tblGrid>
              <a:tr h="636337">
                <a:tc>
                  <a:txBody>
                    <a:bodyPr/>
                    <a:lstStyle/>
                    <a:p>
                      <a:pPr algn="ctr">
                        <a:lnSpc>
                          <a:spcPct val="107000"/>
                        </a:lnSpc>
                        <a:spcAft>
                          <a:spcPts val="0"/>
                        </a:spcAft>
                      </a:pPr>
                      <a:r>
                        <a:rPr lang="en-GB" sz="1300">
                          <a:effectLst/>
                          <a:latin typeface="Calibri" panose="020F0502020204030204" pitchFamily="34" charset="0"/>
                          <a:ea typeface="Calibri" panose="020F0502020204030204" pitchFamily="34" charset="0"/>
                          <a:cs typeface="Times New Roman" panose="02020603050405020304" pitchFamily="18" charset="0"/>
                        </a:rPr>
                        <a:t>Give away a toy you don’t play with any more.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300">
                          <a:effectLst/>
                          <a:latin typeface="Calibri" panose="020F0502020204030204" pitchFamily="34" charset="0"/>
                          <a:ea typeface="Calibri" panose="020F0502020204030204" pitchFamily="34" charset="0"/>
                          <a:cs typeface="Times New Roman" panose="02020603050405020304" pitchFamily="18" charset="0"/>
                        </a:rPr>
                        <a:t>Send a card or letter to someone you have not seen for a while.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300">
                          <a:effectLst/>
                          <a:latin typeface="Calibri" panose="020F0502020204030204" pitchFamily="34" charset="0"/>
                          <a:ea typeface="Calibri" panose="020F0502020204030204" pitchFamily="34" charset="0"/>
                          <a:cs typeface="Times New Roman" panose="02020603050405020304" pitchFamily="18" charset="0"/>
                        </a:rPr>
                        <a:t>Donate something to a local foodbank or charity.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300">
                          <a:effectLst/>
                          <a:latin typeface="Calibri" panose="020F0502020204030204" pitchFamily="34" charset="0"/>
                          <a:ea typeface="Calibri" panose="020F0502020204030204" pitchFamily="34" charset="0"/>
                          <a:cs typeface="Times New Roman" panose="02020603050405020304" pitchFamily="18" charset="0"/>
                        </a:rPr>
                        <a:t>Smile at everyone you meet.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300">
                          <a:effectLst/>
                          <a:latin typeface="Calibri" panose="020F0502020204030204" pitchFamily="34" charset="0"/>
                          <a:ea typeface="Calibri" panose="020F0502020204030204" pitchFamily="34" charset="0"/>
                          <a:cs typeface="Times New Roman" panose="02020603050405020304" pitchFamily="18" charset="0"/>
                        </a:rPr>
                        <a:t>Tidy up a mess you didn’t make, without complaining.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4765132"/>
                  </a:ext>
                </a:extLst>
              </a:tr>
              <a:tr h="848449">
                <a:tc>
                  <a:txBody>
                    <a:bodyPr/>
                    <a:lstStyle/>
                    <a:p>
                      <a:pPr algn="ctr">
                        <a:lnSpc>
                          <a:spcPct val="107000"/>
                        </a:lnSpc>
                        <a:spcAft>
                          <a:spcPts val="0"/>
                        </a:spcAft>
                      </a:pPr>
                      <a:r>
                        <a:rPr lang="en-GB" sz="1300">
                          <a:effectLst/>
                          <a:latin typeface="Calibri" panose="020F0502020204030204" pitchFamily="34" charset="0"/>
                          <a:ea typeface="Calibri" panose="020F0502020204030204" pitchFamily="34" charset="0"/>
                          <a:cs typeface="Times New Roman" panose="02020603050405020304" pitchFamily="18" charset="0"/>
                        </a:rPr>
                        <a:t>Choose to play with someone you don’t normally play with.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3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300">
                          <a:effectLst/>
                          <a:latin typeface="Calibri" panose="020F0502020204030204" pitchFamily="34" charset="0"/>
                          <a:ea typeface="Calibri" panose="020F0502020204030204" pitchFamily="34" charset="0"/>
                          <a:cs typeface="Times New Roman" panose="02020603050405020304" pitchFamily="18" charset="0"/>
                        </a:rPr>
                        <a:t>Pay someone a compliment.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300">
                          <a:effectLst/>
                          <a:latin typeface="Calibri" panose="020F0502020204030204" pitchFamily="34" charset="0"/>
                          <a:ea typeface="Calibri" panose="020F0502020204030204" pitchFamily="34" charset="0"/>
                          <a:cs typeface="Times New Roman" panose="02020603050405020304" pitchFamily="18" charset="0"/>
                        </a:rPr>
                        <a:t>Pick up some litter. (Make sure you wash your hands!)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300">
                          <a:effectLst/>
                          <a:latin typeface="Calibri" panose="020F0502020204030204" pitchFamily="34" charset="0"/>
                          <a:ea typeface="Calibri" panose="020F0502020204030204" pitchFamily="34" charset="0"/>
                          <a:cs typeface="Times New Roman" panose="02020603050405020304" pitchFamily="18" charset="0"/>
                        </a:rPr>
                        <a:t>Write a thank you note to someone who helps you eg the postman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300">
                          <a:effectLst/>
                          <a:latin typeface="Calibri" panose="020F0502020204030204" pitchFamily="34" charset="0"/>
                          <a:ea typeface="Calibri" panose="020F0502020204030204" pitchFamily="34" charset="0"/>
                          <a:cs typeface="Times New Roman" panose="02020603050405020304" pitchFamily="18" charset="0"/>
                        </a:rPr>
                        <a:t>Feed the birds or help nature in another way.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4877497"/>
                  </a:ext>
                </a:extLst>
              </a:tr>
              <a:tr h="848449">
                <a:tc>
                  <a:txBody>
                    <a:bodyPr/>
                    <a:lstStyle/>
                    <a:p>
                      <a:pPr algn="ctr">
                        <a:lnSpc>
                          <a:spcPct val="107000"/>
                        </a:lnSpc>
                        <a:spcAft>
                          <a:spcPts val="0"/>
                        </a:spcAft>
                      </a:pPr>
                      <a:r>
                        <a:rPr lang="en-GB" sz="1300">
                          <a:effectLst/>
                          <a:latin typeface="Calibri" panose="020F0502020204030204" pitchFamily="34" charset="0"/>
                          <a:ea typeface="Calibri" panose="020F0502020204030204" pitchFamily="34" charset="0"/>
                          <a:cs typeface="Times New Roman" panose="02020603050405020304" pitchFamily="18" charset="0"/>
                        </a:rPr>
                        <a:t>Try to reuse an item of rubbish you would usually throw away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3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300">
                          <a:effectLst/>
                          <a:latin typeface="Calibri" panose="020F0502020204030204" pitchFamily="34" charset="0"/>
                          <a:ea typeface="Calibri" panose="020F0502020204030204" pitchFamily="34" charset="0"/>
                          <a:cs typeface="Times New Roman" panose="02020603050405020304" pitchFamily="18" charset="0"/>
                        </a:rPr>
                        <a:t>Ask an adult what you can do to help them today.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300">
                          <a:effectLst/>
                          <a:latin typeface="Calibri" panose="020F0502020204030204" pitchFamily="34" charset="0"/>
                          <a:ea typeface="Calibri" panose="020F0502020204030204" pitchFamily="34" charset="0"/>
                          <a:cs typeface="Times New Roman" panose="02020603050405020304" pitchFamily="18" charset="0"/>
                        </a:rPr>
                        <a:t>Tidy up your bedroom without being asked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300" dirty="0">
                          <a:effectLst/>
                          <a:latin typeface="Calibri" panose="020F0502020204030204" pitchFamily="34" charset="0"/>
                          <a:ea typeface="Calibri" panose="020F0502020204030204" pitchFamily="34" charset="0"/>
                          <a:cs typeface="Times New Roman" panose="02020603050405020304" pitchFamily="18" charset="0"/>
                        </a:rPr>
                        <a:t>Read a story to a younger child</a:t>
                      </a:r>
                      <a:r>
                        <a:rPr lang="en-GB" sz="1300">
                          <a:effectLst/>
                          <a:latin typeface="Calibri" panose="020F0502020204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300">
                          <a:effectLst/>
                          <a:latin typeface="Calibri" panose="020F0502020204030204" pitchFamily="34" charset="0"/>
                          <a:ea typeface="Calibri" panose="020F0502020204030204" pitchFamily="34" charset="0"/>
                          <a:cs typeface="Times New Roman" panose="02020603050405020304" pitchFamily="18" charset="0"/>
                        </a:rPr>
                        <a:t>Allow someone else to go in front of you in a queue.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224157"/>
                  </a:ext>
                </a:extLst>
              </a:tr>
              <a:tr h="727377">
                <a:tc>
                  <a:txBody>
                    <a:bodyPr/>
                    <a:lstStyle/>
                    <a:p>
                      <a:pPr algn="ctr">
                        <a:lnSpc>
                          <a:spcPct val="107000"/>
                        </a:lnSpc>
                        <a:spcAft>
                          <a:spcPts val="0"/>
                        </a:spcAft>
                      </a:pPr>
                      <a:r>
                        <a:rPr lang="en-GB" sz="1300">
                          <a:effectLst/>
                          <a:latin typeface="Calibri" panose="020F0502020204030204" pitchFamily="34" charset="0"/>
                          <a:ea typeface="Calibri" panose="020F0502020204030204" pitchFamily="34" charset="0"/>
                          <a:cs typeface="Times New Roman" panose="02020603050405020304" pitchFamily="18" charset="0"/>
                        </a:rPr>
                        <a:t>Donate some clothes to a charity shop</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300">
                          <a:effectLst/>
                          <a:latin typeface="Calibri" panose="020F0502020204030204" pitchFamily="34" charset="0"/>
                          <a:ea typeface="Calibri" panose="020F0502020204030204" pitchFamily="34" charset="0"/>
                          <a:cs typeface="Times New Roman" panose="02020603050405020304" pitchFamily="18" charset="0"/>
                        </a:rPr>
                        <a:t>Make or bake treats for a friend or neighbour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300">
                          <a:effectLst/>
                          <a:latin typeface="Calibri" panose="020F0502020204030204" pitchFamily="34" charset="0"/>
                          <a:ea typeface="Calibri" panose="020F0502020204030204" pitchFamily="34" charset="0"/>
                          <a:cs typeface="Times New Roman" panose="02020603050405020304" pitchFamily="18" charset="0"/>
                        </a:rPr>
                        <a:t>Make a card for a friend or neighbour.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300">
                          <a:effectLst/>
                          <a:latin typeface="Calibri" panose="020F0502020204030204" pitchFamily="34" charset="0"/>
                          <a:ea typeface="Calibri" panose="020F0502020204030204" pitchFamily="34" charset="0"/>
                          <a:cs typeface="Times New Roman" panose="02020603050405020304" pitchFamily="18" charset="0"/>
                        </a:rPr>
                        <a:t>Help clear up after a meal and do the washing up</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Paint a stone or write a lovely letter and leave it in a public space for a stranger to find.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8517221"/>
                  </a:ext>
                </a:extLst>
              </a:tr>
              <a:tr h="848449">
                <a:tc>
                  <a:txBody>
                    <a:bodyPr/>
                    <a:lstStyle/>
                    <a:p>
                      <a:pPr algn="ctr">
                        <a:lnSpc>
                          <a:spcPct val="107000"/>
                        </a:lnSpc>
                        <a:spcAft>
                          <a:spcPts val="0"/>
                        </a:spcAft>
                      </a:pPr>
                      <a:r>
                        <a:rPr lang="en-GB" sz="1300">
                          <a:effectLst/>
                          <a:latin typeface="Calibri" panose="020F0502020204030204" pitchFamily="34" charset="0"/>
                          <a:ea typeface="Calibri" panose="020F0502020204030204" pitchFamily="34" charset="0"/>
                          <a:cs typeface="Times New Roman" panose="02020603050405020304" pitchFamily="18" charset="0"/>
                        </a:rPr>
                        <a:t>Hold the door open for someone as many times as you can today.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300">
                          <a:effectLst/>
                          <a:latin typeface="Calibri" panose="020F0502020204030204" pitchFamily="34" charset="0"/>
                          <a:ea typeface="Calibri" panose="020F0502020204030204" pitchFamily="34" charset="0"/>
                          <a:cs typeface="Times New Roman" panose="02020603050405020304" pitchFamily="18" charset="0"/>
                        </a:rPr>
                        <a:t>Try to make people laugh today as much as possible.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300">
                          <a:effectLst/>
                          <a:latin typeface="Calibri" panose="020F0502020204030204" pitchFamily="34" charset="0"/>
                          <a:ea typeface="Calibri" panose="020F0502020204030204" pitchFamily="34" charset="0"/>
                          <a:cs typeface="Times New Roman" panose="02020603050405020304" pitchFamily="18" charset="0"/>
                        </a:rPr>
                        <a:t>Help a friend or family member without being asked.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300">
                          <a:effectLst/>
                          <a:latin typeface="Calibri" panose="020F0502020204030204" pitchFamily="34" charset="0"/>
                          <a:ea typeface="Calibri" panose="020F0502020204030204" pitchFamily="34" charset="0"/>
                          <a:cs typeface="Times New Roman" panose="02020603050405020304" pitchFamily="18" charset="0"/>
                        </a:rPr>
                        <a:t>Make a drink or snack for someone.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300" dirty="0">
                          <a:effectLst/>
                          <a:latin typeface="Calibri" panose="020F0502020204030204" pitchFamily="34" charset="0"/>
                          <a:ea typeface="Calibri" panose="020F0502020204030204" pitchFamily="34" charset="0"/>
                          <a:cs typeface="Times New Roman" panose="02020603050405020304" pitchFamily="18" charset="0"/>
                        </a:rPr>
                        <a:t>Write a note to a family member and hide it somewhere </a:t>
                      </a:r>
                      <a:r>
                        <a:rPr lang="en-GB" sz="1300" dirty="0" err="1">
                          <a:effectLst/>
                          <a:latin typeface="Calibri" panose="020F0502020204030204" pitchFamily="34" charset="0"/>
                          <a:ea typeface="Calibri" panose="020F0502020204030204" pitchFamily="34" charset="0"/>
                          <a:cs typeface="Times New Roman" panose="02020603050405020304" pitchFamily="18" charset="0"/>
                        </a:rPr>
                        <a:t>eg</a:t>
                      </a:r>
                      <a:r>
                        <a:rPr lang="en-GB" sz="1300" dirty="0">
                          <a:effectLst/>
                          <a:latin typeface="Calibri" panose="020F0502020204030204" pitchFamily="34" charset="0"/>
                          <a:ea typeface="Calibri" panose="020F0502020204030204" pitchFamily="34" charset="0"/>
                          <a:cs typeface="Times New Roman" panose="02020603050405020304" pitchFamily="18" charset="0"/>
                        </a:rPr>
                        <a:t> under their pillow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692247"/>
                  </a:ext>
                </a:extLst>
              </a:tr>
            </a:tbl>
          </a:graphicData>
        </a:graphic>
      </p:graphicFrame>
    </p:spTree>
    <p:extLst>
      <p:ext uri="{BB962C8B-B14F-4D97-AF65-F5344CB8AC3E}">
        <p14:creationId xmlns:p14="http://schemas.microsoft.com/office/powerpoint/2010/main" val="734146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92696"/>
            <a:ext cx="7200800" cy="5112568"/>
          </a:xfrm>
        </p:spPr>
        <p:txBody>
          <a:bodyPr>
            <a:normAutofit/>
          </a:bodyPr>
          <a:lstStyle/>
          <a:p>
            <a:pPr marL="0" indent="0">
              <a:buNone/>
            </a:pPr>
            <a:r>
              <a:rPr lang="en-GB" sz="2400" dirty="0">
                <a:solidFill>
                  <a:srgbClr val="EE6E1F"/>
                </a:solidFill>
                <a:latin typeface="Arial" panose="020B0604020202020204" pitchFamily="34" charset="0"/>
                <a:cs typeface="Arial" panose="020B0604020202020204" pitchFamily="34" charset="0"/>
              </a:rPr>
              <a:t>Matthew 5.14-16 New International Version (NRSV)</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Jesus said:</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b="1" baseline="30000" dirty="0">
                <a:latin typeface="Arial" panose="020B0604020202020204" pitchFamily="34" charset="0"/>
                <a:cs typeface="Arial" panose="020B0604020202020204" pitchFamily="34" charset="0"/>
              </a:rPr>
              <a:t>14 ’</a:t>
            </a:r>
            <a:r>
              <a:rPr lang="en-GB" sz="2400" b="1" dirty="0">
                <a:latin typeface="Arial" panose="020B0604020202020204" pitchFamily="34" charset="0"/>
                <a:cs typeface="Arial" panose="020B0604020202020204" pitchFamily="34" charset="0"/>
              </a:rPr>
              <a:t>You are the light of the world. A town built on a hill cannot be hidden.</a:t>
            </a:r>
            <a:r>
              <a:rPr lang="en-GB" sz="2400" b="1" baseline="30000" dirty="0">
                <a:latin typeface="Arial" panose="020B0604020202020204" pitchFamily="34" charset="0"/>
                <a:cs typeface="Arial" panose="020B0604020202020204" pitchFamily="34" charset="0"/>
              </a:rPr>
              <a:t>15 </a:t>
            </a:r>
            <a:r>
              <a:rPr lang="en-GB" sz="2400" b="1" dirty="0">
                <a:latin typeface="Arial" panose="020B0604020202020204" pitchFamily="34" charset="0"/>
                <a:cs typeface="Arial" panose="020B0604020202020204" pitchFamily="34" charset="0"/>
              </a:rPr>
              <a:t>Neither do people light a lamp and put it under a bowl. Instead they put it on its stand, and it gives light to everyone in the house. </a:t>
            </a:r>
            <a:r>
              <a:rPr lang="en-GB" sz="2400" b="1" baseline="30000" dirty="0">
                <a:latin typeface="Arial" panose="020B0604020202020204" pitchFamily="34" charset="0"/>
                <a:cs typeface="Arial" panose="020B0604020202020204" pitchFamily="34" charset="0"/>
              </a:rPr>
              <a:t>16 </a:t>
            </a:r>
            <a:r>
              <a:rPr lang="en-GB" sz="2400" b="1" dirty="0">
                <a:latin typeface="Arial" panose="020B0604020202020204" pitchFamily="34" charset="0"/>
                <a:cs typeface="Arial" panose="020B0604020202020204" pitchFamily="34" charset="0"/>
              </a:rPr>
              <a:t>In the same way, let your light shine before others, that they may see your good deeds and glorify your Father in heaven.’</a:t>
            </a: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pic>
        <p:nvPicPr>
          <p:cNvPr id="4" name="Picture 3" descr="A close up of a logo&#10;&#10;Description automatically generated">
            <a:extLst>
              <a:ext uri="{FF2B5EF4-FFF2-40B4-BE49-F238E27FC236}">
                <a16:creationId xmlns:a16="http://schemas.microsoft.com/office/drawing/2014/main" id="{8684CDC5-76C9-2748-894A-BD19F2C0A6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20272" y="4509120"/>
            <a:ext cx="1956774" cy="2232248"/>
          </a:xfrm>
          <a:prstGeom prst="rect">
            <a:avLst/>
          </a:prstGeom>
        </p:spPr>
      </p:pic>
    </p:spTree>
    <p:extLst>
      <p:ext uri="{BB962C8B-B14F-4D97-AF65-F5344CB8AC3E}">
        <p14:creationId xmlns:p14="http://schemas.microsoft.com/office/powerpoint/2010/main" val="2338066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B348A989DAFA4CAB41E2C73EAFC3FA" ma:contentTypeVersion="11" ma:contentTypeDescription="Create a new document." ma:contentTypeScope="" ma:versionID="1dc474b359f8d395b92874d94c160437">
  <xsd:schema xmlns:xsd="http://www.w3.org/2001/XMLSchema" xmlns:xs="http://www.w3.org/2001/XMLSchema" xmlns:p="http://schemas.microsoft.com/office/2006/metadata/properties" xmlns:ns2="b43dc9cd-ccb5-4b1e-97b4-b1a1a8d7b173" xmlns:ns3="016d7181-dbf9-4678-96bd-e99bea81932b" targetNamespace="http://schemas.microsoft.com/office/2006/metadata/properties" ma:root="true" ma:fieldsID="6a51757feafabbbd6c22303988cf6ad8" ns2:_="" ns3:_="">
    <xsd:import namespace="b43dc9cd-ccb5-4b1e-97b4-b1a1a8d7b173"/>
    <xsd:import namespace="016d7181-dbf9-4678-96bd-e99bea81932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Project"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3dc9cd-ccb5-4b1e-97b4-b1a1a8d7b1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Project" ma:index="14" nillable="true" ma:displayName="Project" ma:format="Dropdown" ma:internalName="Project">
      <xsd:simpleType>
        <xsd:restriction base="dms:Choice">
          <xsd:enumeration value="Christmas"/>
          <xsd:enumeration value="Christingle"/>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6d7181-dbf9-4678-96bd-e99bea81932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roject xmlns="b43dc9cd-ccb5-4b1e-97b4-b1a1a8d7b17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741FB4-CE57-4EA7-86AF-FE8FB4965E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3dc9cd-ccb5-4b1e-97b4-b1a1a8d7b173"/>
    <ds:schemaRef ds:uri="016d7181-dbf9-4678-96bd-e99bea8193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AE7927-60E3-4A54-8325-D571E052A48D}">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016d7181-dbf9-4678-96bd-e99bea81932b"/>
    <ds:schemaRef ds:uri="http://schemas.microsoft.com/office/infopath/2007/PartnerControls"/>
    <ds:schemaRef ds:uri="b43dc9cd-ccb5-4b1e-97b4-b1a1a8d7b173"/>
    <ds:schemaRef ds:uri="http://www.w3.org/XML/1998/namespace"/>
  </ds:schemaRefs>
</ds:datastoreItem>
</file>

<file path=customXml/itemProps3.xml><?xml version="1.0" encoding="utf-8"?>
<ds:datastoreItem xmlns:ds="http://schemas.openxmlformats.org/officeDocument/2006/customXml" ds:itemID="{F9AB6A0A-D26D-4AF7-A3F2-FA622F4E99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262</TotalTime>
  <Words>1168</Words>
  <Application>Microsoft Office PowerPoint</Application>
  <PresentationFormat>On-screen Show (4:3)</PresentationFormat>
  <Paragraphs>71</Paragraphs>
  <Slides>12</Slides>
  <Notes>5</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Roboto</vt:lpstr>
      <vt:lpstr>Twinkl</vt:lpstr>
      <vt:lpstr>Office Theme</vt:lpstr>
      <vt:lpstr>Christingle Collective Worship 2020</vt:lpstr>
      <vt:lpstr>PowerPoint Presentation</vt:lpstr>
      <vt:lpstr>PowerPoint Presentation</vt:lpstr>
      <vt:lpstr>The Christingle characters</vt:lpstr>
      <vt:lpstr>What is a Christingle?</vt:lpstr>
      <vt:lpstr>What Do the Parts of the Christingle Represent?</vt:lpstr>
      <vt:lpstr>PowerPoint Presentation</vt:lpstr>
      <vt:lpstr>How could you bring light into someone’s darkness ?</vt:lpstr>
      <vt:lpstr>PowerPoint Presentation</vt:lpstr>
      <vt:lpstr>PowerPoint Presentation</vt:lpstr>
      <vt:lpstr>Song : This Little Light of Mine</vt:lpstr>
      <vt:lpstr>Song : This Little Light of Mine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Christingle Assembly 2019</dc:title>
  <dc:creator>Tor</dc:creator>
  <cp:lastModifiedBy>Vicky Latham</cp:lastModifiedBy>
  <cp:revision>69</cp:revision>
  <dcterms:created xsi:type="dcterms:W3CDTF">2019-06-04T18:10:05Z</dcterms:created>
  <dcterms:modified xsi:type="dcterms:W3CDTF">2023-11-29T22:48:06Z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0x0101009DB348A989DAFA4CAB41E2C73EAFC3FA</vt:lpwstr>
  </property>
</Properties>
</file>