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5" r:id="rId6"/>
    <p:sldId id="260" r:id="rId7"/>
    <p:sldId id="261" r:id="rId8"/>
    <p:sldId id="262" r:id="rId9"/>
    <p:sldId id="263" r:id="rId10"/>
    <p:sldId id="269" r:id="rId11"/>
    <p:sldId id="264" r:id="rId12"/>
    <p:sldId id="267"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3B"/>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6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68479EB-F3DA-4B7A-9D32-FAB8980720FF}" type="datetimeFigureOut">
              <a:rPr lang="en-GB" smtClean="0"/>
              <a:t>29/11/2015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8479EB-F3DA-4B7A-9D32-FAB8980720FF}" type="datetimeFigureOut">
              <a:rPr lang="en-GB" smtClean="0"/>
              <a:t>29/11/2015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8479EB-F3DA-4B7A-9D32-FAB8980720FF}" type="datetimeFigureOut">
              <a:rPr lang="en-GB" smtClean="0"/>
              <a:t>29/11/2015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8479EB-F3DA-4B7A-9D32-FAB8980720FF}" type="datetimeFigureOut">
              <a:rPr lang="en-GB" smtClean="0"/>
              <a:t>29/11/2015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8479EB-F3DA-4B7A-9D32-FAB8980720FF}" type="datetimeFigureOut">
              <a:rPr lang="en-GB" smtClean="0"/>
              <a:t>29/11/2015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68479EB-F3DA-4B7A-9D32-FAB8980720FF}" type="datetimeFigureOut">
              <a:rPr lang="en-GB" smtClean="0"/>
              <a:t>29/11/2015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68479EB-F3DA-4B7A-9D32-FAB8980720FF}" type="datetimeFigureOut">
              <a:rPr lang="en-GB" smtClean="0"/>
              <a:t>29/11/2015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68479EB-F3DA-4B7A-9D32-FAB8980720FF}" type="datetimeFigureOut">
              <a:rPr lang="en-GB" smtClean="0"/>
              <a:t>29/11/2015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8479EB-F3DA-4B7A-9D32-FAB8980720FF}" type="datetimeFigureOut">
              <a:rPr lang="en-GB" smtClean="0"/>
              <a:t>29/11/2015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8479EB-F3DA-4B7A-9D32-FAB8980720FF}" type="datetimeFigureOut">
              <a:rPr lang="en-GB" smtClean="0"/>
              <a:t>29/11/2015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8479EB-F3DA-4B7A-9D32-FAB8980720FF}" type="datetimeFigureOut">
              <a:rPr lang="en-GB" smtClean="0"/>
              <a:t>29/11/2015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20E3C5-17C6-4D72-8894-689275B2D2B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479EB-F3DA-4B7A-9D32-FAB8980720FF}" type="datetimeFigureOut">
              <a:rPr lang="en-GB" smtClean="0"/>
              <a:t>29/11/2015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0E3C5-17C6-4D72-8894-689275B2D2B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https://www.youtube.com/embed/juVibnfKCB8?rel=0"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420888"/>
            <a:ext cx="7772400" cy="1470025"/>
          </a:xfrm>
        </p:spPr>
        <p:txBody>
          <a:bodyPr>
            <a:noAutofit/>
          </a:bodyPr>
          <a:lstStyle/>
          <a:p>
            <a:r>
              <a:rPr lang="en-GB" sz="16600" dirty="0" smtClean="0"/>
              <a:t>Are you SMART?</a:t>
            </a:r>
            <a:endParaRPr lang="en-GB" sz="16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juVibnfKCB8"/>
          <p:cNvPicPr>
            <a:picLocks noGrp="1" noRot="1" noChangeAspect="1"/>
          </p:cNvPicPr>
          <p:nvPr>
            <p:ph idx="1"/>
            <a:videoFile r:link="rId1"/>
          </p:nvPr>
        </p:nvPicPr>
        <p:blipFill>
          <a:blip r:embed="rId3"/>
          <a:stretch>
            <a:fillRect/>
          </a:stretch>
        </p:blipFill>
        <p:spPr>
          <a:xfrm>
            <a:off x="107504" y="116632"/>
            <a:ext cx="8960995" cy="5040560"/>
          </a:xfrm>
          <a:prstGeom prst="rect">
            <a:avLst/>
          </a:prstGeom>
        </p:spPr>
      </p:pic>
    </p:spTree>
    <p:extLst>
      <p:ext uri="{BB962C8B-B14F-4D97-AF65-F5344CB8AC3E}">
        <p14:creationId xmlns:p14="http://schemas.microsoft.com/office/powerpoint/2010/main" val="3478496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5818658"/>
          </a:xfrm>
        </p:spPr>
        <p:txBody>
          <a:bodyPr>
            <a:normAutofit/>
          </a:bodyPr>
          <a:lstStyle/>
          <a:p>
            <a:r>
              <a:rPr lang="en-GB" sz="9600" dirty="0" smtClean="0">
                <a:latin typeface="Segoe UI Light" panose="020B0502040204020203" pitchFamily="34" charset="0"/>
                <a:cs typeface="Aharoni" panose="02010803020104030203" pitchFamily="2" charset="-79"/>
              </a:rPr>
              <a:t>What can you do about it?</a:t>
            </a:r>
            <a:endParaRPr lang="en-GB" sz="9600" dirty="0">
              <a:latin typeface="Segoe UI Light" panose="020B0502040204020203" pitchFamily="34" charset="0"/>
              <a:cs typeface="Aharoni" panose="02010803020104030203" pitchFamily="2" charset="-79"/>
            </a:endParaRPr>
          </a:p>
        </p:txBody>
      </p:sp>
    </p:spTree>
    <p:extLst>
      <p:ext uri="{BB962C8B-B14F-4D97-AF65-F5344CB8AC3E}">
        <p14:creationId xmlns:p14="http://schemas.microsoft.com/office/powerpoint/2010/main" val="3388604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7691" y="980728"/>
            <a:ext cx="2890664" cy="5256584"/>
          </a:xfrm>
        </p:spPr>
        <p:txBody>
          <a:bodyPr>
            <a:normAutofit fontScale="92500" lnSpcReduction="20000"/>
          </a:bodyPr>
          <a:lstStyle/>
          <a:p>
            <a:pPr marL="0" indent="0" algn="r">
              <a:buNone/>
            </a:pPr>
            <a:r>
              <a:rPr lang="en-GB" sz="7200" dirty="0" smtClean="0"/>
              <a:t>SHOCK</a:t>
            </a:r>
          </a:p>
          <a:p>
            <a:pPr marL="0" indent="0" algn="r">
              <a:buNone/>
            </a:pPr>
            <a:endParaRPr lang="en-GB" sz="7200" dirty="0" smtClean="0"/>
          </a:p>
          <a:p>
            <a:pPr marL="0" indent="0" algn="r">
              <a:buNone/>
            </a:pPr>
            <a:r>
              <a:rPr lang="en-GB" sz="7200" dirty="0" smtClean="0">
                <a:solidFill>
                  <a:srgbClr val="00823B"/>
                </a:solidFill>
              </a:rPr>
              <a:t>BLOCK</a:t>
            </a:r>
          </a:p>
          <a:p>
            <a:pPr marL="0" indent="0" algn="r">
              <a:buNone/>
            </a:pPr>
            <a:endParaRPr lang="en-GB" sz="7200" dirty="0" smtClean="0"/>
          </a:p>
          <a:p>
            <a:pPr marL="0" indent="0" algn="r">
              <a:buNone/>
            </a:pPr>
            <a:r>
              <a:rPr lang="en-GB" sz="7200" dirty="0" smtClean="0">
                <a:solidFill>
                  <a:srgbClr val="00823B"/>
                </a:solidFill>
              </a:rPr>
              <a:t>TELL</a:t>
            </a:r>
            <a:endParaRPr lang="en-GB" sz="7200" dirty="0">
              <a:solidFill>
                <a:srgbClr val="00823B"/>
              </a:solidFill>
            </a:endParaRPr>
          </a:p>
        </p:txBody>
      </p:sp>
      <p:sp>
        <p:nvSpPr>
          <p:cNvPr id="4" name="Content Placeholder 2"/>
          <p:cNvSpPr txBox="1">
            <a:spLocks/>
          </p:cNvSpPr>
          <p:nvPr/>
        </p:nvSpPr>
        <p:spPr>
          <a:xfrm>
            <a:off x="4059823" y="980728"/>
            <a:ext cx="5026658" cy="547260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GB" sz="2800" dirty="0" smtClean="0"/>
              <a:t>If </a:t>
            </a:r>
            <a:r>
              <a:rPr lang="en-GB" sz="2800" dirty="0" smtClean="0"/>
              <a:t>someone shocks you with mean words or threats…</a:t>
            </a:r>
            <a:endParaRPr lang="en-GB" sz="2800" dirty="0" smtClean="0"/>
          </a:p>
          <a:p>
            <a:pPr marL="0" indent="0">
              <a:buFont typeface="Arial" pitchFamily="34" charset="0"/>
              <a:buNone/>
            </a:pPr>
            <a:endParaRPr lang="en-GB" sz="2800" dirty="0" smtClean="0"/>
          </a:p>
          <a:p>
            <a:pPr marL="0" indent="0">
              <a:buFont typeface="Arial" pitchFamily="34" charset="0"/>
              <a:buNone/>
            </a:pPr>
            <a:endParaRPr lang="en-GB" sz="2800" dirty="0"/>
          </a:p>
          <a:p>
            <a:pPr marL="0" indent="0">
              <a:buFont typeface="Arial" pitchFamily="34" charset="0"/>
              <a:buNone/>
            </a:pPr>
            <a:r>
              <a:rPr lang="en-GB" sz="2800" dirty="0" smtClean="0">
                <a:solidFill>
                  <a:srgbClr val="00823B"/>
                </a:solidFill>
              </a:rPr>
              <a:t>Block or ignore them.</a:t>
            </a:r>
            <a:endParaRPr lang="en-GB" sz="2800" dirty="0">
              <a:solidFill>
                <a:srgbClr val="00823B"/>
              </a:solidFill>
            </a:endParaRPr>
          </a:p>
          <a:p>
            <a:pPr marL="0" indent="0">
              <a:buFont typeface="Arial" pitchFamily="34" charset="0"/>
              <a:buNone/>
            </a:pPr>
            <a:r>
              <a:rPr lang="en-GB" sz="2800" dirty="0" smtClean="0">
                <a:solidFill>
                  <a:srgbClr val="00823B"/>
                </a:solidFill>
              </a:rPr>
              <a:t>Write down when and what they said.</a:t>
            </a:r>
          </a:p>
          <a:p>
            <a:pPr marL="0" indent="0">
              <a:buFont typeface="Arial" pitchFamily="34" charset="0"/>
              <a:buNone/>
            </a:pPr>
            <a:endParaRPr lang="en-GB" sz="2800" dirty="0" smtClean="0"/>
          </a:p>
          <a:p>
            <a:pPr marL="0" indent="0">
              <a:buFont typeface="Arial" pitchFamily="34" charset="0"/>
              <a:buNone/>
            </a:pPr>
            <a:endParaRPr lang="en-GB" sz="2800" dirty="0" smtClean="0"/>
          </a:p>
          <a:p>
            <a:pPr marL="0" indent="0">
              <a:buFont typeface="Arial" pitchFamily="34" charset="0"/>
              <a:buNone/>
            </a:pPr>
            <a:r>
              <a:rPr lang="en-GB" sz="2800" dirty="0" smtClean="0">
                <a:solidFill>
                  <a:srgbClr val="00823B"/>
                </a:solidFill>
              </a:rPr>
              <a:t>Tell an adult you trust – a parent, a teacher or call ChildLine.</a:t>
            </a:r>
          </a:p>
          <a:p>
            <a:pPr marL="0" indent="0">
              <a:buFont typeface="Arial" pitchFamily="34" charset="0"/>
              <a:buNone/>
            </a:pPr>
            <a:r>
              <a:rPr lang="en-GB" sz="2800" dirty="0" smtClean="0">
                <a:solidFill>
                  <a:srgbClr val="0070C0"/>
                </a:solidFill>
              </a:rPr>
              <a:t>0800 1111</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612068"/>
            <a:ext cx="722758" cy="134076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906942"/>
            <a:ext cx="1263971" cy="79208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8431" y="4725144"/>
            <a:ext cx="1415584" cy="1296144"/>
          </a:xfrm>
          <a:prstGeom prst="rect">
            <a:avLst/>
          </a:prstGeom>
        </p:spPr>
      </p:pic>
    </p:spTree>
    <p:extLst>
      <p:ext uri="{BB962C8B-B14F-4D97-AF65-F5344CB8AC3E}">
        <p14:creationId xmlns:p14="http://schemas.microsoft.com/office/powerpoint/2010/main" val="30198501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259632" y="548680"/>
            <a:ext cx="6796678" cy="249068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GB" sz="7200" dirty="0" smtClean="0"/>
              <a:t>REMEMBER</a:t>
            </a:r>
            <a:endParaRPr lang="en-GB" sz="4000" dirty="0" smtClean="0"/>
          </a:p>
          <a:p>
            <a:pPr marL="0" indent="0" algn="ctr">
              <a:buNone/>
            </a:pPr>
            <a:r>
              <a:rPr lang="en-GB" sz="3600" dirty="0"/>
              <a:t>Think before you </a:t>
            </a:r>
            <a:r>
              <a:rPr lang="en-GB" sz="3600" dirty="0" smtClean="0"/>
              <a:t>type</a:t>
            </a:r>
            <a:endParaRPr lang="en-GB" sz="3600" dirty="0"/>
          </a:p>
          <a:p>
            <a:pPr marL="0" indent="0" algn="ctr">
              <a:buNone/>
            </a:pPr>
            <a:r>
              <a:rPr lang="en-GB" sz="3600" dirty="0"/>
              <a:t>Once it’s on, it’s on forever</a:t>
            </a:r>
          </a:p>
          <a:p>
            <a:pPr marL="0" indent="0" algn="r">
              <a:buFont typeface="Arial" pitchFamily="34" charset="0"/>
              <a:buNone/>
            </a:pPr>
            <a:endParaRPr lang="en-GB" sz="7200"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39363"/>
            <a:ext cx="3816424" cy="3816424"/>
          </a:xfrm>
          <a:prstGeom prst="rect">
            <a:avLst/>
          </a:prstGeom>
        </p:spPr>
      </p:pic>
      <p:sp>
        <p:nvSpPr>
          <p:cNvPr id="8" name="Oval Callout 7"/>
          <p:cNvSpPr/>
          <p:nvPr/>
        </p:nvSpPr>
        <p:spPr>
          <a:xfrm>
            <a:off x="3798187" y="3356992"/>
            <a:ext cx="3892217" cy="2736304"/>
          </a:xfrm>
          <a:prstGeom prst="wedgeEllipseCallout">
            <a:avLst>
              <a:gd name="adj1" fmla="val -92718"/>
              <a:gd name="adj2" fmla="val -4640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GB" sz="2800" dirty="0" smtClean="0">
                <a:latin typeface="Aharoni" panose="02010803020104030203" pitchFamily="2" charset="-79"/>
                <a:cs typeface="Aharoni" panose="02010803020104030203" pitchFamily="2" charset="-79"/>
              </a:rPr>
              <a:t>With great power </a:t>
            </a:r>
          </a:p>
          <a:p>
            <a:pPr algn="ctr"/>
            <a:r>
              <a:rPr lang="en-GB" sz="2800" dirty="0" smtClean="0">
                <a:latin typeface="Aharoni" panose="02010803020104030203" pitchFamily="2" charset="-79"/>
                <a:cs typeface="Aharoni" panose="02010803020104030203" pitchFamily="2" charset="-79"/>
              </a:rPr>
              <a:t>comes great responsibility</a:t>
            </a:r>
            <a:endParaRPr lang="en-GB" sz="2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45079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anim calcmode="lin" valueType="num">
                                      <p:cBhvr>
                                        <p:cTn id="13" dur="2000" fill="hold"/>
                                        <p:tgtEl>
                                          <p:spTgt spid="7"/>
                                        </p:tgtEl>
                                        <p:attrNameLst>
                                          <p:attrName>ppt_w</p:attrName>
                                        </p:attrNameLst>
                                      </p:cBhvr>
                                      <p:tavLst>
                                        <p:tav tm="0" fmla="#ppt_w*sin(2.5*pi*$)">
                                          <p:val>
                                            <p:fltVal val="0"/>
                                          </p:val>
                                        </p:tav>
                                        <p:tav tm="100000">
                                          <p:val>
                                            <p:fltVal val="1"/>
                                          </p:val>
                                        </p:tav>
                                      </p:tavLst>
                                    </p:anim>
                                    <p:anim calcmode="lin" valueType="num">
                                      <p:cBhvr>
                                        <p:cTn id="14"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7744" y="260648"/>
            <a:ext cx="4482317" cy="1862048"/>
          </a:xfrm>
          <a:prstGeom prst="rect">
            <a:avLst/>
          </a:prstGeom>
          <a:noFill/>
        </p:spPr>
        <p:txBody>
          <a:bodyPr wrap="none" rtlCol="0">
            <a:spAutoFit/>
          </a:bodyPr>
          <a:lstStyle/>
          <a:p>
            <a:r>
              <a:rPr lang="en-GB" sz="11500" dirty="0" smtClean="0"/>
              <a:t>SMART</a:t>
            </a:r>
            <a:endParaRPr lang="en-GB" sz="11500" dirty="0"/>
          </a:p>
        </p:txBody>
      </p:sp>
      <p:sp>
        <p:nvSpPr>
          <p:cNvPr id="5" name="TextBox 4"/>
          <p:cNvSpPr txBox="1"/>
          <p:nvPr/>
        </p:nvSpPr>
        <p:spPr>
          <a:xfrm>
            <a:off x="647564" y="2241352"/>
            <a:ext cx="1368152" cy="861774"/>
          </a:xfrm>
          <a:prstGeom prst="rect">
            <a:avLst/>
          </a:prstGeom>
          <a:noFill/>
        </p:spPr>
        <p:txBody>
          <a:bodyPr wrap="square" rtlCol="0">
            <a:spAutoFit/>
          </a:bodyPr>
          <a:lstStyle/>
          <a:p>
            <a:pPr algn="ctr"/>
            <a:r>
              <a:rPr lang="en-GB" sz="3600" b="1" dirty="0" smtClean="0"/>
              <a:t>S</a:t>
            </a:r>
            <a:r>
              <a:rPr lang="en-GB" sz="3600" dirty="0" smtClean="0"/>
              <a:t>afe</a:t>
            </a:r>
          </a:p>
          <a:p>
            <a:endParaRPr lang="en-GB" sz="1400" dirty="0"/>
          </a:p>
        </p:txBody>
      </p:sp>
      <p:sp>
        <p:nvSpPr>
          <p:cNvPr id="6" name="TextBox 5"/>
          <p:cNvSpPr txBox="1"/>
          <p:nvPr/>
        </p:nvSpPr>
        <p:spPr>
          <a:xfrm>
            <a:off x="2087725" y="2241352"/>
            <a:ext cx="1296144" cy="646331"/>
          </a:xfrm>
          <a:prstGeom prst="rect">
            <a:avLst/>
          </a:prstGeom>
          <a:noFill/>
        </p:spPr>
        <p:txBody>
          <a:bodyPr wrap="square" rtlCol="0">
            <a:spAutoFit/>
          </a:bodyPr>
          <a:lstStyle/>
          <a:p>
            <a:pPr algn="ctr"/>
            <a:r>
              <a:rPr lang="en-GB" sz="3600" b="1" dirty="0" smtClean="0"/>
              <a:t>M</a:t>
            </a:r>
            <a:r>
              <a:rPr lang="en-GB" sz="3600" dirty="0" smtClean="0"/>
              <a:t>eet</a:t>
            </a:r>
            <a:endParaRPr lang="en-GB" sz="1400" dirty="0" smtClean="0"/>
          </a:p>
        </p:txBody>
      </p:sp>
      <p:sp>
        <p:nvSpPr>
          <p:cNvPr id="7" name="TextBox 6"/>
          <p:cNvSpPr txBox="1"/>
          <p:nvPr/>
        </p:nvSpPr>
        <p:spPr>
          <a:xfrm>
            <a:off x="3563888" y="2241352"/>
            <a:ext cx="1512168" cy="646331"/>
          </a:xfrm>
          <a:prstGeom prst="rect">
            <a:avLst/>
          </a:prstGeom>
          <a:noFill/>
        </p:spPr>
        <p:txBody>
          <a:bodyPr wrap="square" rtlCol="0">
            <a:spAutoFit/>
          </a:bodyPr>
          <a:lstStyle/>
          <a:p>
            <a:pPr algn="ctr"/>
            <a:r>
              <a:rPr lang="en-GB" sz="3600" b="1" dirty="0" smtClean="0"/>
              <a:t>A</a:t>
            </a:r>
            <a:r>
              <a:rPr lang="en-GB" sz="3600" dirty="0" smtClean="0"/>
              <a:t>ccept</a:t>
            </a:r>
          </a:p>
        </p:txBody>
      </p:sp>
      <p:sp>
        <p:nvSpPr>
          <p:cNvPr id="8" name="TextBox 7"/>
          <p:cNvSpPr txBox="1"/>
          <p:nvPr/>
        </p:nvSpPr>
        <p:spPr>
          <a:xfrm>
            <a:off x="5220072" y="2241352"/>
            <a:ext cx="1728191" cy="646331"/>
          </a:xfrm>
          <a:prstGeom prst="rect">
            <a:avLst/>
          </a:prstGeom>
          <a:noFill/>
        </p:spPr>
        <p:txBody>
          <a:bodyPr wrap="square" rtlCol="0">
            <a:spAutoFit/>
          </a:bodyPr>
          <a:lstStyle/>
          <a:p>
            <a:pPr algn="ctr"/>
            <a:r>
              <a:rPr lang="en-GB" sz="3600" b="1" dirty="0" smtClean="0"/>
              <a:t>R</a:t>
            </a:r>
            <a:r>
              <a:rPr lang="en-GB" sz="3600" dirty="0" smtClean="0"/>
              <a:t>eliable</a:t>
            </a:r>
          </a:p>
        </p:txBody>
      </p:sp>
      <p:sp>
        <p:nvSpPr>
          <p:cNvPr id="9" name="TextBox 8"/>
          <p:cNvSpPr txBox="1"/>
          <p:nvPr/>
        </p:nvSpPr>
        <p:spPr>
          <a:xfrm>
            <a:off x="7020272" y="2241352"/>
            <a:ext cx="1296144" cy="646331"/>
          </a:xfrm>
          <a:prstGeom prst="rect">
            <a:avLst/>
          </a:prstGeom>
          <a:noFill/>
        </p:spPr>
        <p:txBody>
          <a:bodyPr wrap="square" rtlCol="0">
            <a:spAutoFit/>
          </a:bodyPr>
          <a:lstStyle/>
          <a:p>
            <a:pPr algn="ctr"/>
            <a:r>
              <a:rPr lang="en-GB" sz="3600" b="1" dirty="0" smtClean="0"/>
              <a:t>T</a:t>
            </a:r>
            <a:r>
              <a:rPr lang="en-GB" sz="3600" dirty="0" smtClean="0"/>
              <a:t>ell</a:t>
            </a:r>
          </a:p>
        </p:txBody>
      </p:sp>
      <p:cxnSp>
        <p:nvCxnSpPr>
          <p:cNvPr id="11" name="Straight Arrow Connector 10"/>
          <p:cNvCxnSpPr/>
          <p:nvPr/>
        </p:nvCxnSpPr>
        <p:spPr>
          <a:xfrm flipH="1">
            <a:off x="1475656" y="1772816"/>
            <a:ext cx="864096" cy="50405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843808" y="1772816"/>
            <a:ext cx="792088" cy="576064"/>
          </a:xfrm>
          <a:prstGeom prst="straightConnector1">
            <a:avLst/>
          </a:prstGeom>
          <a:ln w="254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4355976" y="1772816"/>
            <a:ext cx="360040" cy="648072"/>
          </a:xfrm>
          <a:prstGeom prst="straightConnector1">
            <a:avLst/>
          </a:prstGeom>
          <a:ln w="254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580112" y="1772816"/>
            <a:ext cx="432048" cy="576064"/>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372200" y="1772816"/>
            <a:ext cx="864096" cy="432048"/>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47564" y="2747349"/>
            <a:ext cx="1368152" cy="3108543"/>
          </a:xfrm>
          <a:prstGeom prst="rect">
            <a:avLst/>
          </a:prstGeom>
          <a:noFill/>
        </p:spPr>
        <p:txBody>
          <a:bodyPr wrap="square" rtlCol="0">
            <a:spAutoFit/>
          </a:bodyPr>
          <a:lstStyle/>
          <a:p>
            <a:pPr algn="ctr"/>
            <a:r>
              <a:rPr lang="en-GB" sz="1400" b="1" dirty="0" smtClean="0"/>
              <a:t>Keep safe</a:t>
            </a:r>
          </a:p>
          <a:p>
            <a:pPr algn="ctr"/>
            <a:r>
              <a:rPr lang="en-GB" sz="1400" dirty="0" smtClean="0"/>
              <a:t>Be careful not to give out personal information such as your email address, phone </a:t>
            </a:r>
            <a:r>
              <a:rPr lang="en-GB" sz="1400" dirty="0"/>
              <a:t>number </a:t>
            </a:r>
            <a:r>
              <a:rPr lang="en-GB" sz="1400" dirty="0" smtClean="0"/>
              <a:t>, real name or password, when you are chatting or gaming on line.</a:t>
            </a:r>
            <a:endParaRPr lang="en-GB" sz="1400" dirty="0"/>
          </a:p>
          <a:p>
            <a:endParaRPr lang="en-GB" sz="1400" dirty="0"/>
          </a:p>
        </p:txBody>
      </p:sp>
      <p:sp>
        <p:nvSpPr>
          <p:cNvPr id="16" name="TextBox 15"/>
          <p:cNvSpPr txBox="1"/>
          <p:nvPr/>
        </p:nvSpPr>
        <p:spPr>
          <a:xfrm>
            <a:off x="2111931" y="2748160"/>
            <a:ext cx="1296144" cy="4062651"/>
          </a:xfrm>
          <a:prstGeom prst="rect">
            <a:avLst/>
          </a:prstGeom>
          <a:noFill/>
        </p:spPr>
        <p:txBody>
          <a:bodyPr wrap="square" rtlCol="0">
            <a:spAutoFit/>
          </a:bodyPr>
          <a:lstStyle/>
          <a:p>
            <a:pPr algn="ctr"/>
            <a:r>
              <a:rPr lang="en-GB" sz="1400" b="1" dirty="0" smtClean="0"/>
              <a:t>Never</a:t>
            </a:r>
            <a:r>
              <a:rPr lang="en-GB" sz="1400" dirty="0" smtClean="0"/>
              <a:t> </a:t>
            </a:r>
            <a:r>
              <a:rPr lang="en-GB" sz="1400" b="1" dirty="0" smtClean="0"/>
              <a:t>meet</a:t>
            </a:r>
            <a:r>
              <a:rPr lang="en-GB" sz="1400" dirty="0" smtClean="0"/>
              <a:t> </a:t>
            </a:r>
            <a:r>
              <a:rPr lang="en-GB" sz="1400" dirty="0"/>
              <a:t>someone you have only been in touch with online </a:t>
            </a:r>
            <a:r>
              <a:rPr lang="en-GB" sz="1400" dirty="0" smtClean="0"/>
              <a:t> without  your parents’ or </a:t>
            </a:r>
            <a:r>
              <a:rPr lang="en-GB" sz="1400" dirty="0"/>
              <a:t>carers’ permission and even then only when they can be present. </a:t>
            </a:r>
            <a:endParaRPr lang="en-GB" sz="1400" dirty="0" smtClean="0"/>
          </a:p>
          <a:p>
            <a:pPr algn="ctr"/>
            <a:r>
              <a:rPr lang="en-GB" sz="1400" dirty="0" smtClean="0"/>
              <a:t>Online friends are still </a:t>
            </a:r>
            <a:r>
              <a:rPr lang="en-GB" sz="1400" b="1" dirty="0" smtClean="0"/>
              <a:t>strangers</a:t>
            </a:r>
            <a:r>
              <a:rPr lang="en-GB" sz="1400" dirty="0" smtClean="0"/>
              <a:t>.</a:t>
            </a:r>
            <a:endParaRPr lang="en-GB" sz="1400" dirty="0"/>
          </a:p>
          <a:p>
            <a:endParaRPr lang="en-GB" sz="1400" dirty="0" smtClean="0"/>
          </a:p>
          <a:p>
            <a:endParaRPr lang="en-GB" sz="4800" dirty="0"/>
          </a:p>
        </p:txBody>
      </p:sp>
      <p:sp>
        <p:nvSpPr>
          <p:cNvPr id="18" name="TextBox 17"/>
          <p:cNvSpPr txBox="1"/>
          <p:nvPr/>
        </p:nvSpPr>
        <p:spPr>
          <a:xfrm>
            <a:off x="3552091" y="2747349"/>
            <a:ext cx="1512168" cy="2246769"/>
          </a:xfrm>
          <a:prstGeom prst="rect">
            <a:avLst/>
          </a:prstGeom>
          <a:noFill/>
        </p:spPr>
        <p:txBody>
          <a:bodyPr wrap="square" rtlCol="0">
            <a:spAutoFit/>
          </a:bodyPr>
          <a:lstStyle/>
          <a:p>
            <a:pPr algn="ctr"/>
            <a:r>
              <a:rPr lang="en-GB" sz="1400" b="1" dirty="0" smtClean="0"/>
              <a:t>Never accept </a:t>
            </a:r>
            <a:r>
              <a:rPr lang="en-GB" sz="1400" dirty="0"/>
              <a:t>emails, messages, or </a:t>
            </a:r>
            <a:r>
              <a:rPr lang="en-GB" sz="1400" dirty="0" smtClean="0"/>
              <a:t>open ﬁles</a:t>
            </a:r>
            <a:r>
              <a:rPr lang="en-GB" sz="1400" dirty="0"/>
              <a:t>, images or texts from people you don’t know or trust </a:t>
            </a:r>
            <a:r>
              <a:rPr lang="en-GB" sz="1400" dirty="0" smtClean="0"/>
              <a:t>– </a:t>
            </a:r>
            <a:r>
              <a:rPr lang="en-GB" sz="1400" dirty="0"/>
              <a:t>they may contain viruses or nasty messages!</a:t>
            </a:r>
          </a:p>
          <a:p>
            <a:pPr algn="ctr"/>
            <a:endParaRPr lang="en-GB" sz="1400" dirty="0"/>
          </a:p>
        </p:txBody>
      </p:sp>
      <p:sp>
        <p:nvSpPr>
          <p:cNvPr id="20" name="TextBox 19"/>
          <p:cNvSpPr txBox="1"/>
          <p:nvPr/>
        </p:nvSpPr>
        <p:spPr>
          <a:xfrm>
            <a:off x="5256075" y="2747349"/>
            <a:ext cx="1728191" cy="3754874"/>
          </a:xfrm>
          <a:prstGeom prst="rect">
            <a:avLst/>
          </a:prstGeom>
          <a:noFill/>
        </p:spPr>
        <p:txBody>
          <a:bodyPr wrap="square" rtlCol="0">
            <a:spAutoFit/>
          </a:bodyPr>
          <a:lstStyle/>
          <a:p>
            <a:pPr algn="ctr"/>
            <a:r>
              <a:rPr lang="en-GB" sz="1400" b="1" dirty="0" smtClean="0"/>
              <a:t>Is it reliable?</a:t>
            </a:r>
          </a:p>
          <a:p>
            <a:pPr algn="ctr"/>
            <a:r>
              <a:rPr lang="en-GB" sz="1400" dirty="0" smtClean="0"/>
              <a:t>Someone </a:t>
            </a:r>
            <a:r>
              <a:rPr lang="en-GB" sz="1400" dirty="0"/>
              <a:t>online might lie about who they are and information on the internet may not be true. Always check information by looking at other websites, in books, or with someone who knows. If you like chatting online it’s best to only chat to your real world friends and family.</a:t>
            </a:r>
          </a:p>
          <a:p>
            <a:endParaRPr lang="en-GB" sz="1400" dirty="0"/>
          </a:p>
        </p:txBody>
      </p:sp>
      <p:sp>
        <p:nvSpPr>
          <p:cNvPr id="21" name="TextBox 20"/>
          <p:cNvSpPr txBox="1"/>
          <p:nvPr/>
        </p:nvSpPr>
        <p:spPr>
          <a:xfrm>
            <a:off x="7056278" y="2747349"/>
            <a:ext cx="1296144" cy="2893100"/>
          </a:xfrm>
          <a:prstGeom prst="rect">
            <a:avLst/>
          </a:prstGeom>
          <a:noFill/>
        </p:spPr>
        <p:txBody>
          <a:bodyPr wrap="square" rtlCol="0">
            <a:spAutoFit/>
          </a:bodyPr>
          <a:lstStyle/>
          <a:p>
            <a:pPr algn="ctr"/>
            <a:r>
              <a:rPr lang="en-GB" sz="1400" b="1" dirty="0" smtClean="0"/>
              <a:t>Tell</a:t>
            </a:r>
            <a:r>
              <a:rPr lang="en-GB" sz="1400" dirty="0" smtClean="0"/>
              <a:t> </a:t>
            </a:r>
            <a:r>
              <a:rPr lang="en-GB" sz="1400" dirty="0"/>
              <a:t>a parent, carer or a trusted adult if someone, or something, makes you feel uncomfortable or worried, or if you or someone you know is being bullied online.</a:t>
            </a:r>
            <a:endParaRPr lang="en-GB" sz="1400" dirty="0" smtClean="0"/>
          </a:p>
          <a:p>
            <a:endParaRPr lang="en-GB" sz="1400"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mph" presetSubtype="2" fill="hold" nodeType="clickEffect">
                                  <p:stCondLst>
                                    <p:cond delay="0"/>
                                  </p:stCondLst>
                                  <p:childTnLst>
                                    <p:animClr clrSpc="rgb" dir="cw">
                                      <p:cBhvr>
                                        <p:cTn id="36" dur="2000" fill="hold"/>
                                        <p:tgtEl>
                                          <p:spTgt spid="9"/>
                                        </p:tgtEl>
                                        <p:attrNameLst>
                                          <p:attrName>fillcolor</p:attrName>
                                        </p:attrNameLst>
                                      </p:cBhvr>
                                      <p:to>
                                        <a:schemeClr val="bg1"/>
                                      </p:to>
                                    </p:animClr>
                                    <p:set>
                                      <p:cBhvr>
                                        <p:cTn id="37" dur="2000" fill="hold"/>
                                        <p:tgtEl>
                                          <p:spTgt spid="9"/>
                                        </p:tgtEl>
                                        <p:attrNameLst>
                                          <p:attrName>fill.type</p:attrName>
                                        </p:attrNameLst>
                                      </p:cBhvr>
                                      <p:to>
                                        <p:strVal val="solid"/>
                                      </p:to>
                                    </p:set>
                                    <p:set>
                                      <p:cBhvr>
                                        <p:cTn id="38" dur="2000" fill="hold"/>
                                        <p:tgtEl>
                                          <p:spTgt spid="9"/>
                                        </p:tgtEl>
                                        <p:attrNameLst>
                                          <p:attrName>fill.on</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anim calcmode="lin" valueType="num">
                                      <p:cBhvr additive="base">
                                        <p:cTn id="4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xEl>
                                              <p:pRg st="1" end="1"/>
                                            </p:txEl>
                                          </p:spTgt>
                                        </p:tgtEl>
                                        <p:attrNameLst>
                                          <p:attrName>style.visibility</p:attrName>
                                        </p:attrNameLst>
                                      </p:cBhvr>
                                      <p:to>
                                        <p:strVal val="visible"/>
                                      </p:to>
                                    </p:set>
                                    <p:anim calcmode="lin" valueType="num">
                                      <p:cBhvr additive="base">
                                        <p:cTn id="49"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xEl>
                                              <p:pRg st="0" end="0"/>
                                            </p:txEl>
                                          </p:spTgt>
                                        </p:tgtEl>
                                        <p:attrNameLst>
                                          <p:attrName>style.visibility</p:attrName>
                                        </p:attrNameLst>
                                      </p:cBhvr>
                                      <p:to>
                                        <p:strVal val="visible"/>
                                      </p:to>
                                    </p:set>
                                    <p:anim calcmode="lin" valueType="num">
                                      <p:cBhvr additive="base">
                                        <p:cTn id="55"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
                                            <p:txEl>
                                              <p:pRg st="1" end="1"/>
                                            </p:txEl>
                                          </p:spTgt>
                                        </p:tgtEl>
                                        <p:attrNameLst>
                                          <p:attrName>style.visibility</p:attrName>
                                        </p:attrNameLst>
                                      </p:cBhvr>
                                      <p:to>
                                        <p:strVal val="visible"/>
                                      </p:to>
                                    </p:set>
                                    <p:anim calcmode="lin" valueType="num">
                                      <p:cBhvr additive="base">
                                        <p:cTn id="61" dur="500" fill="hold"/>
                                        <p:tgtEl>
                                          <p:spTgt spid="16">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xEl>
                                              <p:pRg st="0" end="0"/>
                                            </p:txEl>
                                          </p:spTgt>
                                        </p:tgtEl>
                                        <p:attrNameLst>
                                          <p:attrName>style.visibility</p:attrName>
                                        </p:attrNameLst>
                                      </p:cBhvr>
                                      <p:to>
                                        <p:strVal val="visible"/>
                                      </p:to>
                                    </p:set>
                                    <p:anim calcmode="lin" valueType="num">
                                      <p:cBhvr additive="base">
                                        <p:cTn id="67"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0">
                                            <p:txEl>
                                              <p:pRg st="0" end="0"/>
                                            </p:txEl>
                                          </p:spTgt>
                                        </p:tgtEl>
                                        <p:attrNameLst>
                                          <p:attrName>style.visibility</p:attrName>
                                        </p:attrNameLst>
                                      </p:cBhvr>
                                      <p:to>
                                        <p:strVal val="visible"/>
                                      </p:to>
                                    </p:set>
                                    <p:anim calcmode="lin" valueType="num">
                                      <p:cBhvr additive="base">
                                        <p:cTn id="73"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0">
                                            <p:txEl>
                                              <p:pRg st="1" end="1"/>
                                            </p:txEl>
                                          </p:spTgt>
                                        </p:tgtEl>
                                        <p:attrNameLst>
                                          <p:attrName>style.visibility</p:attrName>
                                        </p:attrNameLst>
                                      </p:cBhvr>
                                      <p:to>
                                        <p:strVal val="visible"/>
                                      </p:to>
                                    </p:set>
                                    <p:anim calcmode="lin" valueType="num">
                                      <p:cBhvr additive="base">
                                        <p:cTn id="79"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1"/>
                                        </p:tgtEl>
                                        <p:attrNameLst>
                                          <p:attrName>style.visibility</p:attrName>
                                        </p:attrNameLst>
                                      </p:cBhvr>
                                      <p:to>
                                        <p:strVal val="visible"/>
                                      </p:to>
                                    </p:set>
                                    <p:anim calcmode="lin" valueType="num">
                                      <p:cBhvr additive="base">
                                        <p:cTn id="85" dur="500" fill="hold"/>
                                        <p:tgtEl>
                                          <p:spTgt spid="21"/>
                                        </p:tgtEl>
                                        <p:attrNameLst>
                                          <p:attrName>ppt_x</p:attrName>
                                        </p:attrNameLst>
                                      </p:cBhvr>
                                      <p:tavLst>
                                        <p:tav tm="0">
                                          <p:val>
                                            <p:strVal val="#ppt_x"/>
                                          </p:val>
                                        </p:tav>
                                        <p:tav tm="100000">
                                          <p:val>
                                            <p:strVal val="#ppt_x"/>
                                          </p:val>
                                        </p:tav>
                                      </p:tavLst>
                                    </p:anim>
                                    <p:anim calcmode="lin" valueType="num">
                                      <p:cBhvr additive="base">
                                        <p:cTn id="8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 presetClass="emph" presetSubtype="2" fill="hold" nodeType="clickEffect">
                                  <p:stCondLst>
                                    <p:cond delay="0"/>
                                  </p:stCondLst>
                                  <p:childTnLst>
                                    <p:animClr clrSpc="rgb" dir="cw">
                                      <p:cBhvr>
                                        <p:cTn id="90" dur="2000" fill="hold"/>
                                        <p:tgtEl>
                                          <p:spTgt spid="21"/>
                                        </p:tgtEl>
                                        <p:attrNameLst>
                                          <p:attrName>fillcolor</p:attrName>
                                        </p:attrNameLst>
                                      </p:cBhvr>
                                      <p:to>
                                        <a:srgbClr val="FFFF99"/>
                                      </p:to>
                                    </p:animClr>
                                    <p:set>
                                      <p:cBhvr>
                                        <p:cTn id="91" dur="2000" fill="hold"/>
                                        <p:tgtEl>
                                          <p:spTgt spid="21"/>
                                        </p:tgtEl>
                                        <p:attrNameLst>
                                          <p:attrName>fill.type</p:attrName>
                                        </p:attrNameLst>
                                      </p:cBhvr>
                                      <p:to>
                                        <p:strVal val="solid"/>
                                      </p:to>
                                    </p:set>
                                    <p:set>
                                      <p:cBhvr>
                                        <p:cTn id="92" dur="2000" fill="hold"/>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p:bldP spid="14" grpId="0" build="p"/>
      <p:bldP spid="16" grpId="0" build="p"/>
      <p:bldP spid="18" grpId="0" build="p"/>
      <p:bldP spid="20" grpId="0" build="p"/>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268761"/>
            <a:ext cx="8229600" cy="2088232"/>
          </a:xfrm>
        </p:spPr>
        <p:txBody>
          <a:bodyPr>
            <a:normAutofit lnSpcReduction="10000"/>
          </a:bodyPr>
          <a:lstStyle/>
          <a:p>
            <a:pPr marL="0" indent="0" algn="ctr">
              <a:buNone/>
            </a:pPr>
            <a:r>
              <a:rPr lang="en-GB" sz="13800" dirty="0" smtClean="0">
                <a:solidFill>
                  <a:srgbClr val="0070C0"/>
                </a:solidFill>
              </a:rPr>
              <a:t>0800 1111</a:t>
            </a:r>
            <a:endParaRPr lang="en-GB" sz="13800" dirty="0">
              <a:solidFill>
                <a:srgbClr val="0070C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816" y="3861048"/>
            <a:ext cx="3569937" cy="1966597"/>
          </a:xfrm>
          <a:prstGeom prst="rect">
            <a:avLst/>
          </a:prstGeom>
        </p:spPr>
      </p:pic>
    </p:spTree>
    <p:extLst>
      <p:ext uri="{BB962C8B-B14F-4D97-AF65-F5344CB8AC3E}">
        <p14:creationId xmlns:p14="http://schemas.microsoft.com/office/powerpoint/2010/main" val="355012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19152" y="594226"/>
            <a:ext cx="6021200" cy="1446550"/>
          </a:xfrm>
          <a:prstGeom prst="rect">
            <a:avLst/>
          </a:prstGeom>
          <a:noFill/>
        </p:spPr>
        <p:txBody>
          <a:bodyPr wrap="none" rtlCol="0">
            <a:spAutoFit/>
          </a:bodyPr>
          <a:lstStyle/>
          <a:p>
            <a:r>
              <a:rPr lang="en-GB" sz="8800" dirty="0" smtClean="0">
                <a:latin typeface="Aharoni" panose="02010803020104030203" pitchFamily="2" charset="-79"/>
                <a:cs typeface="Aharoni" panose="02010803020104030203" pitchFamily="2" charset="-79"/>
              </a:rPr>
              <a:t>Hands up...</a:t>
            </a:r>
            <a:endParaRPr lang="en-GB" sz="8800" dirty="0">
              <a:latin typeface="Aharoni" panose="02010803020104030203" pitchFamily="2" charset="-79"/>
              <a:cs typeface="Aharoni" panose="02010803020104030203" pitchFamily="2" charset="-79"/>
            </a:endParaRPr>
          </a:p>
        </p:txBody>
      </p:sp>
      <p:sp>
        <p:nvSpPr>
          <p:cNvPr id="2" name="TextBox 1"/>
          <p:cNvSpPr txBox="1"/>
          <p:nvPr/>
        </p:nvSpPr>
        <p:spPr>
          <a:xfrm>
            <a:off x="2771800" y="2492896"/>
            <a:ext cx="4248472" cy="584775"/>
          </a:xfrm>
          <a:prstGeom prst="rect">
            <a:avLst/>
          </a:prstGeom>
          <a:noFill/>
        </p:spPr>
        <p:txBody>
          <a:bodyPr wrap="square" rtlCol="0">
            <a:spAutoFit/>
          </a:bodyPr>
          <a:lstStyle/>
          <a:p>
            <a:pPr algn="ctr"/>
            <a:r>
              <a:rPr lang="en-GB" sz="3200" dirty="0" smtClean="0"/>
              <a:t>At home, who has…?</a:t>
            </a:r>
            <a:endParaRPr lang="en-GB" sz="3200" dirty="0"/>
          </a:p>
        </p:txBody>
      </p:sp>
      <p:sp>
        <p:nvSpPr>
          <p:cNvPr id="5" name="TextBox 4"/>
          <p:cNvSpPr txBox="1"/>
          <p:nvPr/>
        </p:nvSpPr>
        <p:spPr>
          <a:xfrm>
            <a:off x="2339752" y="3430759"/>
            <a:ext cx="5040560" cy="584775"/>
          </a:xfrm>
          <a:prstGeom prst="rect">
            <a:avLst/>
          </a:prstGeom>
          <a:noFill/>
        </p:spPr>
        <p:txBody>
          <a:bodyPr wrap="square" rtlCol="0">
            <a:spAutoFit/>
          </a:bodyPr>
          <a:lstStyle/>
          <a:p>
            <a:pPr algn="ctr"/>
            <a:r>
              <a:rPr lang="en-GB" sz="3200" dirty="0" smtClean="0"/>
              <a:t>Who uses the Internet for…?</a:t>
            </a:r>
            <a:endParaRPr lang="en-GB" sz="3200" dirty="0"/>
          </a:p>
        </p:txBody>
      </p:sp>
      <p:sp>
        <p:nvSpPr>
          <p:cNvPr id="6" name="TextBox 5"/>
          <p:cNvSpPr txBox="1"/>
          <p:nvPr/>
        </p:nvSpPr>
        <p:spPr>
          <a:xfrm>
            <a:off x="2051720" y="4377750"/>
            <a:ext cx="5688632" cy="584775"/>
          </a:xfrm>
          <a:prstGeom prst="rect">
            <a:avLst/>
          </a:prstGeom>
          <a:noFill/>
        </p:spPr>
        <p:txBody>
          <a:bodyPr wrap="square" rtlCol="0">
            <a:spAutoFit/>
          </a:bodyPr>
          <a:lstStyle/>
          <a:p>
            <a:pPr algn="ctr"/>
            <a:r>
              <a:rPr lang="en-GB" sz="3200" dirty="0" smtClean="0"/>
              <a:t>Who chats to people online?</a:t>
            </a:r>
            <a:endParaRPr lang="en-GB" sz="32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040" y="3212976"/>
            <a:ext cx="2151712" cy="3645024"/>
          </a:xfrm>
          <a:prstGeom prst="rect">
            <a:avLst/>
          </a:prstGeom>
        </p:spPr>
      </p:pic>
      <p:sp>
        <p:nvSpPr>
          <p:cNvPr id="7" name="TextBox 6"/>
          <p:cNvSpPr txBox="1"/>
          <p:nvPr/>
        </p:nvSpPr>
        <p:spPr>
          <a:xfrm>
            <a:off x="2035308" y="5325487"/>
            <a:ext cx="6425124" cy="584775"/>
          </a:xfrm>
          <a:prstGeom prst="rect">
            <a:avLst/>
          </a:prstGeom>
          <a:noFill/>
        </p:spPr>
        <p:txBody>
          <a:bodyPr wrap="square" rtlCol="0">
            <a:spAutoFit/>
          </a:bodyPr>
          <a:lstStyle/>
          <a:p>
            <a:pPr algn="ctr"/>
            <a:r>
              <a:rPr lang="en-GB" sz="3200" dirty="0" smtClean="0"/>
              <a:t>Who thinks using the Internet is fun?</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616" y="980728"/>
            <a:ext cx="5688632" cy="5688632"/>
          </a:xfrm>
          <a:prstGeom prst="rect">
            <a:avLst/>
          </a:prstGeom>
        </p:spPr>
      </p:pic>
      <p:sp>
        <p:nvSpPr>
          <p:cNvPr id="5" name="Oval Callout 4"/>
          <p:cNvSpPr/>
          <p:nvPr/>
        </p:nvSpPr>
        <p:spPr>
          <a:xfrm>
            <a:off x="3563888" y="620688"/>
            <a:ext cx="5040560" cy="3960440"/>
          </a:xfrm>
          <a:prstGeom prst="wedgeEllipseCallout">
            <a:avLst>
              <a:gd name="adj1" fmla="val -74107"/>
              <a:gd name="adj2" fmla="val -2470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GB" sz="4000" dirty="0" smtClean="0">
                <a:latin typeface="Aharoni" panose="02010803020104030203" pitchFamily="2" charset="-79"/>
                <a:cs typeface="Aharoni" panose="02010803020104030203" pitchFamily="2" charset="-79"/>
              </a:rPr>
              <a:t>With great power </a:t>
            </a:r>
          </a:p>
          <a:p>
            <a:pPr algn="ctr"/>
            <a:r>
              <a:rPr lang="en-GB" sz="4000" dirty="0" smtClean="0">
                <a:latin typeface="Aharoni" panose="02010803020104030203" pitchFamily="2" charset="-79"/>
                <a:cs typeface="Aharoni" panose="02010803020104030203" pitchFamily="2" charset="-79"/>
              </a:rPr>
              <a:t>comes great responsibility</a:t>
            </a:r>
            <a:endParaRPr lang="en-GB" sz="40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55030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9104" y="790712"/>
            <a:ext cx="7630615" cy="1015663"/>
          </a:xfrm>
          <a:prstGeom prst="rect">
            <a:avLst/>
          </a:prstGeom>
          <a:noFill/>
        </p:spPr>
        <p:txBody>
          <a:bodyPr wrap="none" rtlCol="0">
            <a:spAutoFit/>
          </a:bodyPr>
          <a:lstStyle/>
          <a:p>
            <a:r>
              <a:rPr lang="en-GB" sz="6000" dirty="0" smtClean="0">
                <a:latin typeface="Aharoni" panose="02010803020104030203" pitchFamily="2" charset="-79"/>
                <a:cs typeface="Aharoni" panose="02010803020104030203" pitchFamily="2" charset="-79"/>
              </a:rPr>
              <a:t>On the </a:t>
            </a:r>
            <a:r>
              <a:rPr lang="en-GB" sz="6000" dirty="0" smtClean="0">
                <a:solidFill>
                  <a:srgbClr val="00B050"/>
                </a:solidFill>
                <a:latin typeface="Aharoni" panose="02010803020104030203" pitchFamily="2" charset="-79"/>
                <a:cs typeface="Aharoni" panose="02010803020104030203" pitchFamily="2" charset="-79"/>
              </a:rPr>
              <a:t>playground</a:t>
            </a:r>
            <a:r>
              <a:rPr lang="en-GB" sz="6000" dirty="0" smtClean="0">
                <a:latin typeface="Aharoni" panose="02010803020104030203" pitchFamily="2" charset="-79"/>
                <a:cs typeface="Aharoni" panose="02010803020104030203" pitchFamily="2" charset="-79"/>
              </a:rPr>
              <a:t>...</a:t>
            </a:r>
            <a:endParaRPr lang="en-GB" sz="6000" dirty="0">
              <a:latin typeface="Aharoni" panose="02010803020104030203" pitchFamily="2" charset="-79"/>
              <a:cs typeface="Aharoni" panose="02010803020104030203" pitchFamily="2" charset="-79"/>
            </a:endParaRPr>
          </a:p>
        </p:txBody>
      </p:sp>
      <p:sp>
        <p:nvSpPr>
          <p:cNvPr id="2" name="TextBox 1"/>
          <p:cNvSpPr txBox="1"/>
          <p:nvPr/>
        </p:nvSpPr>
        <p:spPr>
          <a:xfrm>
            <a:off x="611560" y="2492896"/>
            <a:ext cx="8229452" cy="584775"/>
          </a:xfrm>
          <a:prstGeom prst="rect">
            <a:avLst/>
          </a:prstGeom>
          <a:noFill/>
        </p:spPr>
        <p:txBody>
          <a:bodyPr wrap="square" rtlCol="0">
            <a:spAutoFit/>
          </a:bodyPr>
          <a:lstStyle/>
          <a:p>
            <a:pPr algn="ctr"/>
            <a:r>
              <a:rPr lang="en-GB" sz="3200" dirty="0" smtClean="0"/>
              <a:t>Who would stop a friend from joining a game?</a:t>
            </a:r>
            <a:endParaRPr lang="en-GB" sz="3200" dirty="0"/>
          </a:p>
        </p:txBody>
      </p:sp>
      <p:sp>
        <p:nvSpPr>
          <p:cNvPr id="7" name="TextBox 6"/>
          <p:cNvSpPr txBox="1"/>
          <p:nvPr/>
        </p:nvSpPr>
        <p:spPr>
          <a:xfrm>
            <a:off x="1611574" y="3764192"/>
            <a:ext cx="8229452" cy="584775"/>
          </a:xfrm>
          <a:prstGeom prst="rect">
            <a:avLst/>
          </a:prstGeom>
          <a:noFill/>
        </p:spPr>
        <p:txBody>
          <a:bodyPr wrap="square" rtlCol="0">
            <a:spAutoFit/>
          </a:bodyPr>
          <a:lstStyle/>
          <a:p>
            <a:pPr algn="ctr"/>
            <a:r>
              <a:rPr lang="en-GB" sz="3200" dirty="0" smtClean="0"/>
              <a:t>Who would say something mean?</a:t>
            </a:r>
            <a:endParaRPr lang="en-GB" sz="3200" dirty="0"/>
          </a:p>
        </p:txBody>
      </p:sp>
      <p:sp>
        <p:nvSpPr>
          <p:cNvPr id="8" name="TextBox 7"/>
          <p:cNvSpPr txBox="1"/>
          <p:nvPr/>
        </p:nvSpPr>
        <p:spPr>
          <a:xfrm>
            <a:off x="939748" y="5035488"/>
            <a:ext cx="8229452" cy="584775"/>
          </a:xfrm>
          <a:prstGeom prst="rect">
            <a:avLst/>
          </a:prstGeom>
          <a:noFill/>
        </p:spPr>
        <p:txBody>
          <a:bodyPr wrap="square" rtlCol="0">
            <a:spAutoFit/>
          </a:bodyPr>
          <a:lstStyle/>
          <a:p>
            <a:pPr algn="ctr"/>
            <a:r>
              <a:rPr lang="en-GB" sz="3200" dirty="0" smtClean="0"/>
              <a:t>Who would spread lies about another child?</a:t>
            </a:r>
            <a:endParaRPr lang="en-GB" sz="3200"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040" y="3212976"/>
            <a:ext cx="2151712" cy="3645024"/>
          </a:xfrm>
          <a:prstGeom prst="rect">
            <a:avLst/>
          </a:prstGeom>
        </p:spPr>
      </p:pic>
    </p:spTree>
    <p:extLst>
      <p:ext uri="{BB962C8B-B14F-4D97-AF65-F5344CB8AC3E}">
        <p14:creationId xmlns:p14="http://schemas.microsoft.com/office/powerpoint/2010/main" val="328567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75656" y="901749"/>
            <a:ext cx="6197530" cy="1015663"/>
          </a:xfrm>
          <a:prstGeom prst="rect">
            <a:avLst/>
          </a:prstGeom>
          <a:noFill/>
        </p:spPr>
        <p:txBody>
          <a:bodyPr wrap="none" rtlCol="0">
            <a:spAutoFit/>
          </a:bodyPr>
          <a:lstStyle/>
          <a:p>
            <a:r>
              <a:rPr lang="en-GB" sz="6000" dirty="0" smtClean="0">
                <a:latin typeface="Aharoni" panose="02010803020104030203" pitchFamily="2" charset="-79"/>
                <a:cs typeface="Aharoni" panose="02010803020104030203" pitchFamily="2" charset="-79"/>
              </a:rPr>
              <a:t>On the </a:t>
            </a:r>
            <a:r>
              <a:rPr lang="en-GB" sz="6000" dirty="0">
                <a:solidFill>
                  <a:srgbClr val="0070C0"/>
                </a:solidFill>
                <a:latin typeface="Aharoni" panose="02010803020104030203" pitchFamily="2" charset="-79"/>
                <a:cs typeface="Aharoni" panose="02010803020104030203" pitchFamily="2" charset="-79"/>
              </a:rPr>
              <a:t>I</a:t>
            </a:r>
            <a:r>
              <a:rPr lang="en-GB" sz="6000" dirty="0" smtClean="0">
                <a:solidFill>
                  <a:srgbClr val="0070C0"/>
                </a:solidFill>
                <a:latin typeface="Aharoni" panose="02010803020104030203" pitchFamily="2" charset="-79"/>
                <a:cs typeface="Aharoni" panose="02010803020104030203" pitchFamily="2" charset="-79"/>
              </a:rPr>
              <a:t>nternet</a:t>
            </a:r>
            <a:r>
              <a:rPr lang="en-GB" sz="6000" dirty="0" smtClean="0">
                <a:latin typeface="Aharoni" panose="02010803020104030203" pitchFamily="2" charset="-79"/>
                <a:cs typeface="Aharoni" panose="02010803020104030203" pitchFamily="2" charset="-79"/>
              </a:rPr>
              <a:t>...</a:t>
            </a:r>
            <a:endParaRPr lang="en-GB" sz="6000" dirty="0">
              <a:latin typeface="Aharoni" panose="02010803020104030203" pitchFamily="2" charset="-79"/>
              <a:cs typeface="Aharoni" panose="02010803020104030203" pitchFamily="2" charset="-79"/>
            </a:endParaRPr>
          </a:p>
        </p:txBody>
      </p:sp>
      <p:sp>
        <p:nvSpPr>
          <p:cNvPr id="2" name="TextBox 1"/>
          <p:cNvSpPr txBox="1"/>
          <p:nvPr/>
        </p:nvSpPr>
        <p:spPr>
          <a:xfrm>
            <a:off x="611560" y="2492896"/>
            <a:ext cx="8229452" cy="584775"/>
          </a:xfrm>
          <a:prstGeom prst="rect">
            <a:avLst/>
          </a:prstGeom>
          <a:noFill/>
        </p:spPr>
        <p:txBody>
          <a:bodyPr wrap="square" rtlCol="0">
            <a:spAutoFit/>
          </a:bodyPr>
          <a:lstStyle/>
          <a:p>
            <a:pPr algn="ctr"/>
            <a:r>
              <a:rPr lang="en-GB" sz="3200" dirty="0" smtClean="0"/>
              <a:t>Who would stop a friend from joining a game?</a:t>
            </a:r>
            <a:endParaRPr lang="en-GB" sz="3200" dirty="0"/>
          </a:p>
        </p:txBody>
      </p:sp>
      <p:sp>
        <p:nvSpPr>
          <p:cNvPr id="7" name="TextBox 6"/>
          <p:cNvSpPr txBox="1"/>
          <p:nvPr/>
        </p:nvSpPr>
        <p:spPr>
          <a:xfrm>
            <a:off x="1611574" y="3764192"/>
            <a:ext cx="8229452" cy="584775"/>
          </a:xfrm>
          <a:prstGeom prst="rect">
            <a:avLst/>
          </a:prstGeom>
          <a:noFill/>
        </p:spPr>
        <p:txBody>
          <a:bodyPr wrap="square" rtlCol="0">
            <a:spAutoFit/>
          </a:bodyPr>
          <a:lstStyle/>
          <a:p>
            <a:pPr algn="ctr"/>
            <a:r>
              <a:rPr lang="en-GB" sz="3200" dirty="0" smtClean="0"/>
              <a:t>Who would say something mean?</a:t>
            </a:r>
            <a:endParaRPr lang="en-GB" sz="3200" dirty="0"/>
          </a:p>
        </p:txBody>
      </p:sp>
      <p:sp>
        <p:nvSpPr>
          <p:cNvPr id="8" name="TextBox 7"/>
          <p:cNvSpPr txBox="1"/>
          <p:nvPr/>
        </p:nvSpPr>
        <p:spPr>
          <a:xfrm>
            <a:off x="939748" y="5035488"/>
            <a:ext cx="8229452" cy="584775"/>
          </a:xfrm>
          <a:prstGeom prst="rect">
            <a:avLst/>
          </a:prstGeom>
          <a:noFill/>
        </p:spPr>
        <p:txBody>
          <a:bodyPr wrap="square" rtlCol="0">
            <a:spAutoFit/>
          </a:bodyPr>
          <a:lstStyle/>
          <a:p>
            <a:pPr algn="ctr"/>
            <a:r>
              <a:rPr lang="en-GB" sz="3200" dirty="0" smtClean="0"/>
              <a:t>Who would spread lies about another child?</a:t>
            </a:r>
            <a:endParaRPr lang="en-GB" sz="3200"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040" y="3212976"/>
            <a:ext cx="2151712" cy="3645024"/>
          </a:xfrm>
          <a:prstGeom prst="rect">
            <a:avLst/>
          </a:prstGeom>
        </p:spPr>
      </p:pic>
    </p:spTree>
    <p:extLst>
      <p:ext uri="{BB962C8B-B14F-4D97-AF65-F5344CB8AC3E}">
        <p14:creationId xmlns:p14="http://schemas.microsoft.com/office/powerpoint/2010/main" val="50675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728192"/>
          </a:xfrm>
        </p:spPr>
        <p:txBody>
          <a:bodyPr>
            <a:normAutofit/>
          </a:bodyPr>
          <a:lstStyle/>
          <a:p>
            <a:r>
              <a:rPr lang="en-GB" sz="9600" dirty="0">
                <a:latin typeface="Aharoni" panose="02010803020104030203" pitchFamily="2" charset="-79"/>
                <a:cs typeface="Aharoni" panose="02010803020104030203" pitchFamily="2" charset="-79"/>
              </a:rPr>
              <a:t>c</a:t>
            </a:r>
            <a:r>
              <a:rPr lang="en-GB" sz="9600" dirty="0" smtClean="0">
                <a:latin typeface="Aharoni" panose="02010803020104030203" pitchFamily="2" charset="-79"/>
                <a:cs typeface="Aharoni" panose="02010803020104030203" pitchFamily="2" charset="-79"/>
              </a:rPr>
              <a:t>yberbullying </a:t>
            </a:r>
            <a:endParaRPr lang="en-GB" sz="9600" dirty="0">
              <a:latin typeface="Aharoni" panose="02010803020104030203" pitchFamily="2" charset="-79"/>
              <a:cs typeface="Aharoni" panose="02010803020104030203" pitchFamily="2" charset="-79"/>
            </a:endParaRPr>
          </a:p>
        </p:txBody>
      </p:sp>
      <p:sp>
        <p:nvSpPr>
          <p:cNvPr id="4" name="Title 1"/>
          <p:cNvSpPr txBox="1">
            <a:spLocks/>
          </p:cNvSpPr>
          <p:nvPr/>
        </p:nvSpPr>
        <p:spPr>
          <a:xfrm>
            <a:off x="502414" y="2636912"/>
            <a:ext cx="8229600" cy="1728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9600" dirty="0" smtClean="0">
                <a:latin typeface="Aharoni" panose="02010803020104030203" pitchFamily="2" charset="-79"/>
                <a:cs typeface="Aharoni" panose="02010803020104030203" pitchFamily="2" charset="-79"/>
              </a:rPr>
              <a:t>is</a:t>
            </a:r>
            <a:endParaRPr lang="en-GB" sz="9600" dirty="0">
              <a:latin typeface="Aharoni" panose="02010803020104030203" pitchFamily="2" charset="-79"/>
              <a:cs typeface="Aharoni" panose="02010803020104030203" pitchFamily="2" charset="-79"/>
            </a:endParaRPr>
          </a:p>
        </p:txBody>
      </p:sp>
      <p:sp>
        <p:nvSpPr>
          <p:cNvPr id="5" name="Title 1"/>
          <p:cNvSpPr txBox="1">
            <a:spLocks/>
          </p:cNvSpPr>
          <p:nvPr/>
        </p:nvSpPr>
        <p:spPr>
          <a:xfrm>
            <a:off x="502414" y="4437112"/>
            <a:ext cx="8229600" cy="17281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9600" dirty="0" smtClean="0">
                <a:latin typeface="Aharoni" panose="02010803020104030203" pitchFamily="2" charset="-79"/>
                <a:cs typeface="Aharoni" panose="02010803020104030203" pitchFamily="2" charset="-79"/>
              </a:rPr>
              <a:t>bullying </a:t>
            </a:r>
            <a:endParaRPr lang="en-GB" sz="96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52699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800200"/>
          </a:xfrm>
        </p:spPr>
        <p:txBody>
          <a:bodyPr>
            <a:normAutofit/>
          </a:bodyPr>
          <a:lstStyle/>
          <a:p>
            <a:r>
              <a:rPr lang="en-GB" sz="9600" dirty="0">
                <a:latin typeface="Aharoni" panose="02010803020104030203" pitchFamily="2" charset="-79"/>
                <a:cs typeface="Aharoni" panose="02010803020104030203" pitchFamily="2" charset="-79"/>
              </a:rPr>
              <a:t>a</a:t>
            </a:r>
            <a:r>
              <a:rPr lang="en-GB" sz="9600" dirty="0" smtClean="0">
                <a:latin typeface="Aharoni" panose="02010803020104030203" pitchFamily="2" charset="-79"/>
                <a:cs typeface="Aharoni" panose="02010803020104030203" pitchFamily="2" charset="-79"/>
              </a:rPr>
              <a:t>ll day</a:t>
            </a:r>
            <a:endParaRPr lang="en-GB" sz="9600" dirty="0">
              <a:latin typeface="Aharoni" panose="02010803020104030203" pitchFamily="2" charset="-79"/>
              <a:cs typeface="Aharoni" panose="02010803020104030203" pitchFamily="2" charset="-79"/>
            </a:endParaRPr>
          </a:p>
        </p:txBody>
      </p:sp>
      <p:sp>
        <p:nvSpPr>
          <p:cNvPr id="3" name="Title 1"/>
          <p:cNvSpPr txBox="1">
            <a:spLocks/>
          </p:cNvSpPr>
          <p:nvPr/>
        </p:nvSpPr>
        <p:spPr>
          <a:xfrm>
            <a:off x="467544" y="3356992"/>
            <a:ext cx="8229600" cy="1800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9600" dirty="0">
                <a:latin typeface="Aharoni" panose="02010803020104030203" pitchFamily="2" charset="-79"/>
                <a:cs typeface="Aharoni" panose="02010803020104030203" pitchFamily="2" charset="-79"/>
              </a:rPr>
              <a:t>e</a:t>
            </a:r>
            <a:r>
              <a:rPr lang="en-GB" sz="9600" dirty="0" smtClean="0">
                <a:latin typeface="Aharoni" panose="02010803020104030203" pitchFamily="2" charset="-79"/>
                <a:cs typeface="Aharoni" panose="02010803020104030203" pitchFamily="2" charset="-79"/>
              </a:rPr>
              <a:t>very day</a:t>
            </a:r>
            <a:endParaRPr lang="en-GB" sz="96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35945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367</Words>
  <Application>Microsoft Office PowerPoint</Application>
  <PresentationFormat>On-screen Show (4:3)</PresentationFormat>
  <Paragraphs>56</Paragraphs>
  <Slides>13</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Aharoni</vt:lpstr>
      <vt:lpstr>Arial</vt:lpstr>
      <vt:lpstr>Calibri</vt:lpstr>
      <vt:lpstr>Segoe UI Light</vt:lpstr>
      <vt:lpstr>Office Theme</vt:lpstr>
      <vt:lpstr>Are you SMART?</vt:lpstr>
      <vt:lpstr>PowerPoint Presentation</vt:lpstr>
      <vt:lpstr>PowerPoint Presentation</vt:lpstr>
      <vt:lpstr>PowerPoint Presentation</vt:lpstr>
      <vt:lpstr>PowerPoint Presentation</vt:lpstr>
      <vt:lpstr>PowerPoint Presentation</vt:lpstr>
      <vt:lpstr>PowerPoint Presentation</vt:lpstr>
      <vt:lpstr>cyberbullying </vt:lpstr>
      <vt:lpstr>all day</vt:lpstr>
      <vt:lpstr>PowerPoint Presentation</vt:lpstr>
      <vt:lpstr>What can you do about it?</vt:lpstr>
      <vt:lpstr>PowerPoint Presentation</vt:lpstr>
      <vt:lpstr>PowerPoint Presentation</vt:lpstr>
    </vt:vector>
  </TitlesOfParts>
  <Company>University of Manchester [work-at-home copy]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SMART?</dc:title>
  <dc:creator>David Coxhead</dc:creator>
  <cp:lastModifiedBy>Graham Coxhead</cp:lastModifiedBy>
  <cp:revision>12</cp:revision>
  <dcterms:created xsi:type="dcterms:W3CDTF">2015-11-29T13:43:13Z</dcterms:created>
  <dcterms:modified xsi:type="dcterms:W3CDTF">2015-11-29T20:23:48Z</dcterms:modified>
</cp:coreProperties>
</file>