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A883"/>
    <a:srgbClr val="9CA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4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F4CF-47B3-4438-90A9-C6A271EA91BA}" type="datetimeFigureOut">
              <a:rPr lang="en-GB" smtClean="0"/>
              <a:t>10/04/2026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EFA8-9183-4822-B8FC-18741AE91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730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F4CF-47B3-4438-90A9-C6A271EA91BA}" type="datetimeFigureOut">
              <a:rPr lang="en-GB" smtClean="0"/>
              <a:t>10/04/2026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EFA8-9183-4822-B8FC-18741AE91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361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F4CF-47B3-4438-90A9-C6A271EA91BA}" type="datetimeFigureOut">
              <a:rPr lang="en-GB" smtClean="0"/>
              <a:t>10/04/2026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EFA8-9183-4822-B8FC-18741AE91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3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F4CF-47B3-4438-90A9-C6A271EA91BA}" type="datetimeFigureOut">
              <a:rPr lang="en-GB" smtClean="0"/>
              <a:t>10/04/2026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EFA8-9183-4822-B8FC-18741AE91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27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F4CF-47B3-4438-90A9-C6A271EA91BA}" type="datetimeFigureOut">
              <a:rPr lang="en-GB" smtClean="0"/>
              <a:t>10/04/2026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EFA8-9183-4822-B8FC-18741AE91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527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F4CF-47B3-4438-90A9-C6A271EA91BA}" type="datetimeFigureOut">
              <a:rPr lang="en-GB" smtClean="0"/>
              <a:t>10/04/2026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EFA8-9183-4822-B8FC-18741AE91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879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F4CF-47B3-4438-90A9-C6A271EA91BA}" type="datetimeFigureOut">
              <a:rPr lang="en-GB" smtClean="0"/>
              <a:t>10/04/2026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EFA8-9183-4822-B8FC-18741AE91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77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F4CF-47B3-4438-90A9-C6A271EA91BA}" type="datetimeFigureOut">
              <a:rPr lang="en-GB" smtClean="0"/>
              <a:t>10/04/2026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EFA8-9183-4822-B8FC-18741AE91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221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F4CF-47B3-4438-90A9-C6A271EA91BA}" type="datetimeFigureOut">
              <a:rPr lang="en-GB" smtClean="0"/>
              <a:t>10/04/2026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EFA8-9183-4822-B8FC-18741AE91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383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F4CF-47B3-4438-90A9-C6A271EA91BA}" type="datetimeFigureOut">
              <a:rPr lang="en-GB" smtClean="0"/>
              <a:t>10/04/2026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EFA8-9183-4822-B8FC-18741AE91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9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F4CF-47B3-4438-90A9-C6A271EA91BA}" type="datetimeFigureOut">
              <a:rPr lang="en-GB" smtClean="0"/>
              <a:t>10/04/2026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EFA8-9183-4822-B8FC-18741AE91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189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FF4CF-47B3-4438-90A9-C6A271EA91BA}" type="datetimeFigureOut">
              <a:rPr lang="en-GB" smtClean="0"/>
              <a:t>10/04/2026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5EFA8-9183-4822-B8FC-18741AE91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156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F87431E-5C3B-4D37-9278-A24119B02C4D}"/>
              </a:ext>
            </a:extLst>
          </p:cNvPr>
          <p:cNvSpPr/>
          <p:nvPr/>
        </p:nvSpPr>
        <p:spPr>
          <a:xfrm>
            <a:off x="87084" y="87084"/>
            <a:ext cx="6633030" cy="914400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 w="38100">
            <a:solidFill>
              <a:srgbClr val="DEA8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1200" b="1" dirty="0">
                <a:solidFill>
                  <a:schemeClr val="tx1"/>
                </a:solidFill>
                <a:latin typeface="CCW Cursive Writing 11" panose="03050602040000000000" pitchFamily="66" charset="0"/>
                <a:cs typeface="Cavolini" panose="03000502040302020204" pitchFamily="66" charset="0"/>
              </a:rPr>
              <a:t>Newall Green Primary School Knowledge Organiser</a:t>
            </a:r>
          </a:p>
          <a:p>
            <a:r>
              <a:rPr lang="en-GB" sz="1200" b="1" dirty="0">
                <a:solidFill>
                  <a:schemeClr val="tx1"/>
                </a:solidFill>
                <a:latin typeface="CCW Cursive Writing 11" panose="03050602040000000000" pitchFamily="66" charset="0"/>
                <a:cs typeface="Cavolini" panose="03000502040302020204" pitchFamily="66" charset="0"/>
              </a:rPr>
              <a:t>Art Focus – Still life – Louise Moillon</a:t>
            </a:r>
          </a:p>
          <a:p>
            <a:r>
              <a:rPr lang="en-GB" sz="1200" b="1" dirty="0">
                <a:solidFill>
                  <a:schemeClr val="tx1"/>
                </a:solidFill>
                <a:latin typeface="CCW Cursive Writing 11" panose="03050602040000000000" pitchFamily="66" charset="0"/>
                <a:cs typeface="Cavolini" panose="03000502040302020204" pitchFamily="66" charset="0"/>
              </a:rPr>
              <a:t>Year Group – 5	                            Term – Summer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A35066-0575-49E2-A626-5E839D371A0A}"/>
              </a:ext>
            </a:extLst>
          </p:cNvPr>
          <p:cNvSpPr/>
          <p:nvPr/>
        </p:nvSpPr>
        <p:spPr>
          <a:xfrm>
            <a:off x="87084" y="1132109"/>
            <a:ext cx="3251202" cy="2824898"/>
          </a:xfrm>
          <a:prstGeom prst="rect">
            <a:avLst/>
          </a:prstGeom>
          <a:solidFill>
            <a:schemeClr val="bg1"/>
          </a:solidFill>
          <a:ln w="38100">
            <a:solidFill>
              <a:srgbClr val="DEA8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sz="1200" b="1" u="sng" dirty="0">
                <a:solidFill>
                  <a:schemeClr val="tx1"/>
                </a:solidFill>
                <a:latin typeface="CCW Cursive Writing 11" panose="03050602040000000000" pitchFamily="66" charset="0"/>
                <a:cs typeface="Cavolini" panose="03000502040302020204" pitchFamily="66" charset="0"/>
              </a:rPr>
              <a:t>Key facts to retain: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tx1"/>
                </a:solidFill>
                <a:latin typeface="CCW Cursive Writing 11" panose="03050602040000000000" pitchFamily="66" charset="0"/>
                <a:cs typeface="Cavolini" panose="03000502040302020204" pitchFamily="66" charset="0"/>
              </a:rPr>
              <a:t>Who Louise Moillon was and how she created her artwork.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tx1"/>
                </a:solidFill>
                <a:latin typeface="CCW Cursive Writing 11" panose="03050602040000000000" pitchFamily="66" charset="0"/>
                <a:cs typeface="Cavolini" panose="03000502040302020204" pitchFamily="66" charset="0"/>
              </a:rPr>
              <a:t>The artistic techniques used to create a realistic still life piece of art.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tx1"/>
                </a:solidFill>
                <a:latin typeface="CCW Cursive Writing 11" panose="03050602040000000000" pitchFamily="66" charset="0"/>
                <a:cs typeface="Cavolini" panose="03000502040302020204" pitchFamily="66" charset="0"/>
              </a:rPr>
              <a:t>How to draw simple shapes to depict fruit and flowers using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tx1"/>
                </a:solidFill>
                <a:latin typeface="CCW Cursive Writing 11" panose="03050602040000000000" pitchFamily="66" charset="0"/>
                <a:cs typeface="Cavolini" panose="03000502040302020204" pitchFamily="66" charset="0"/>
              </a:rPr>
              <a:t>How to create a sense of realism using shading and layering paint.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53844D-9D64-4978-B23D-AC1D9B200B39}"/>
              </a:ext>
            </a:extLst>
          </p:cNvPr>
          <p:cNvSpPr/>
          <p:nvPr/>
        </p:nvSpPr>
        <p:spPr>
          <a:xfrm>
            <a:off x="3468912" y="1132102"/>
            <a:ext cx="3251202" cy="2824905"/>
          </a:xfrm>
          <a:prstGeom prst="rect">
            <a:avLst/>
          </a:prstGeom>
          <a:solidFill>
            <a:schemeClr val="bg1"/>
          </a:solidFill>
          <a:ln w="38100">
            <a:solidFill>
              <a:srgbClr val="DEA8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sz="1200" b="1" u="sng" dirty="0">
                <a:solidFill>
                  <a:schemeClr val="tx1"/>
                </a:solidFill>
                <a:latin typeface="CCW Cursive Writing 11" panose="03050602040000000000" pitchFamily="66" charset="0"/>
                <a:cs typeface="Cavolini" panose="03000502040302020204" pitchFamily="66" charset="0"/>
              </a:rPr>
              <a:t>What I should already know: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CCW Cursive Writing 11" panose="03050602040000000000" pitchFamily="66" charset="0"/>
                <a:cs typeface="Cavolini" panose="03000502040302020204" pitchFamily="66" charset="0"/>
              </a:rPr>
              <a:t>What the primary colours are.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CCW Cursive Writing 11" panose="03050602040000000000" pitchFamily="66" charset="0"/>
                <a:cs typeface="Cavolini" panose="03000502040302020204" pitchFamily="66" charset="0"/>
              </a:rPr>
              <a:t>What secondary colours are and how to mix them.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CCW Cursive Writing 11" panose="03050602040000000000" pitchFamily="66" charset="0"/>
                <a:cs typeface="Cavolini" panose="03000502040302020204" pitchFamily="66" charset="0"/>
              </a:rPr>
              <a:t>How to create simple line drawings to paint.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CCW Cursive Writing 11" panose="03050602040000000000" pitchFamily="66" charset="0"/>
                <a:cs typeface="Cavolini" panose="03000502040302020204" pitchFamily="66" charset="0"/>
              </a:rPr>
              <a:t>How to manipulate perspective in paintings.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CCW Cursive Writing 11" panose="03050602040000000000" pitchFamily="66" charset="0"/>
                <a:cs typeface="Cavolini" panose="03000502040302020204" pitchFamily="66" charset="0"/>
              </a:rPr>
              <a:t>What the Flemish art style is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B3926B-808E-4D48-B4E3-B2C5D3ED6B21}"/>
              </a:ext>
            </a:extLst>
          </p:cNvPr>
          <p:cNvSpPr/>
          <p:nvPr/>
        </p:nvSpPr>
        <p:spPr>
          <a:xfrm>
            <a:off x="6850741" y="87084"/>
            <a:ext cx="3251202" cy="6836230"/>
          </a:xfrm>
          <a:prstGeom prst="rect">
            <a:avLst/>
          </a:prstGeom>
          <a:solidFill>
            <a:schemeClr val="bg1"/>
          </a:solidFill>
          <a:ln w="38100">
            <a:solidFill>
              <a:srgbClr val="DEA8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sz="1100" b="1" u="sng" dirty="0">
                <a:solidFill>
                  <a:schemeClr val="tx1"/>
                </a:solidFill>
                <a:latin typeface="CCW Cursive Writing 11" panose="03050602040000000000" pitchFamily="66" charset="0"/>
                <a:cs typeface="Cavolini" panose="03000502040302020204" pitchFamily="66" charset="0"/>
              </a:rPr>
              <a:t>Key vocabulary: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b="1" u="sng" dirty="0">
                <a:solidFill>
                  <a:schemeClr val="tx1"/>
                </a:solidFill>
                <a:latin typeface="CCW Cursive Writing 11" panose="03050602040000000000" pitchFamily="66" charset="0"/>
                <a:cs typeface="Cavolini" panose="03000502040302020204" pitchFamily="66" charset="0"/>
              </a:rPr>
              <a:t>Trompe l’oeil </a:t>
            </a:r>
            <a:r>
              <a:rPr lang="en-GB" sz="1100" dirty="0">
                <a:solidFill>
                  <a:schemeClr val="tx1"/>
                </a:solidFill>
                <a:latin typeface="CCW Cursive Writing 11" panose="03050602040000000000" pitchFamily="66" charset="0"/>
                <a:cs typeface="Cavolini" panose="03000502040302020204" pitchFamily="66" charset="0"/>
              </a:rPr>
              <a:t>– the use of realistic imagery, colour and perspective to create the optical illusion that the depicted objects exist in three dimensions.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b="1" u="sng" dirty="0">
                <a:solidFill>
                  <a:schemeClr val="tx1"/>
                </a:solidFill>
                <a:latin typeface="CCW Cursive Writing 11" panose="03050602040000000000" pitchFamily="66" charset="0"/>
                <a:cs typeface="Cavolini" panose="03000502040302020204" pitchFamily="66" charset="0"/>
              </a:rPr>
              <a:t>Still life </a:t>
            </a:r>
            <a:r>
              <a:rPr lang="en-GB" sz="1100" dirty="0">
                <a:solidFill>
                  <a:schemeClr val="tx1"/>
                </a:solidFill>
                <a:latin typeface="CCW Cursive Writing 11" panose="03050602040000000000" pitchFamily="66" charset="0"/>
                <a:cs typeface="Cavolini" panose="03000502040302020204" pitchFamily="66" charset="0"/>
              </a:rPr>
              <a:t>- a work of art that shows inanimate objects from the natural or man-made world.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b="1" u="sng" dirty="0">
                <a:solidFill>
                  <a:schemeClr val="tx1"/>
                </a:solidFill>
                <a:latin typeface="CCW Cursive Writing 11" panose="03050602040000000000" pitchFamily="66" charset="0"/>
                <a:cs typeface="Cavolini" panose="03000502040302020204" pitchFamily="66" charset="0"/>
              </a:rPr>
              <a:t>Hue</a:t>
            </a:r>
            <a:r>
              <a:rPr lang="en-GB" sz="1100" dirty="0">
                <a:solidFill>
                  <a:schemeClr val="tx1"/>
                </a:solidFill>
                <a:latin typeface="CCW Cursive Writing 11" panose="03050602040000000000" pitchFamily="66" charset="0"/>
                <a:cs typeface="Cavolini" panose="03000502040302020204" pitchFamily="66" charset="0"/>
              </a:rPr>
              <a:t> – a colour in its purest form.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b="1" u="sng" dirty="0">
                <a:solidFill>
                  <a:schemeClr val="tx1"/>
                </a:solidFill>
                <a:latin typeface="CCW Cursive Writing 11" panose="03050602040000000000" pitchFamily="66" charset="0"/>
                <a:cs typeface="Cavolini" panose="03000502040302020204" pitchFamily="66" charset="0"/>
              </a:rPr>
              <a:t>Tint </a:t>
            </a:r>
            <a:r>
              <a:rPr lang="en-GB" sz="1100" u="sng" dirty="0">
                <a:solidFill>
                  <a:schemeClr val="tx1"/>
                </a:solidFill>
                <a:latin typeface="CCW Cursive Writing 11" panose="03050602040000000000" pitchFamily="66" charset="0"/>
                <a:cs typeface="Cavolini" panose="03000502040302020204" pitchFamily="66" charset="0"/>
              </a:rPr>
              <a:t> </a:t>
            </a:r>
            <a:r>
              <a:rPr lang="en-GB" sz="1100" dirty="0">
                <a:solidFill>
                  <a:schemeClr val="tx1"/>
                </a:solidFill>
                <a:latin typeface="CCW Cursive Writing 11" panose="03050602040000000000" pitchFamily="66" charset="0"/>
                <a:cs typeface="Cavolini" panose="03000502040302020204" pitchFamily="66" charset="0"/>
              </a:rPr>
              <a:t>– when an artist adds white to a colour in order to lighten 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b="1" u="sng" dirty="0">
                <a:solidFill>
                  <a:schemeClr val="tx1"/>
                </a:solidFill>
                <a:latin typeface="CCW Cursive Writing 11" panose="03050602040000000000" pitchFamily="66" charset="0"/>
                <a:cs typeface="Cavolini" panose="03000502040302020204" pitchFamily="66" charset="0"/>
              </a:rPr>
              <a:t>Shade </a:t>
            </a:r>
            <a:r>
              <a:rPr lang="en-GB" sz="1100" u="sng" dirty="0">
                <a:solidFill>
                  <a:schemeClr val="tx1"/>
                </a:solidFill>
                <a:latin typeface="CCW Cursive Writing 11" panose="03050602040000000000" pitchFamily="66" charset="0"/>
                <a:cs typeface="Cavolini" panose="03000502040302020204" pitchFamily="66" charset="0"/>
              </a:rPr>
              <a:t> </a:t>
            </a:r>
            <a:r>
              <a:rPr lang="en-GB" sz="1100" dirty="0">
                <a:solidFill>
                  <a:schemeClr val="tx1"/>
                </a:solidFill>
                <a:latin typeface="CCW Cursive Writing 11" panose="03050602040000000000" pitchFamily="66" charset="0"/>
                <a:cs typeface="Cavolini" panose="03000502040302020204" pitchFamily="66" charset="0"/>
              </a:rPr>
              <a:t>– when an artist adds black to a colour in order to darken 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b="1" u="sng" dirty="0">
                <a:solidFill>
                  <a:schemeClr val="tx1"/>
                </a:solidFill>
                <a:latin typeface="CCW Cursive Writing 11" panose="03050602040000000000" pitchFamily="66" charset="0"/>
                <a:cs typeface="Cavolini" panose="03000502040302020204" pitchFamily="66" charset="0"/>
              </a:rPr>
              <a:t>Tone</a:t>
            </a:r>
            <a:r>
              <a:rPr lang="en-GB" sz="1100" dirty="0">
                <a:solidFill>
                  <a:schemeClr val="tx1"/>
                </a:solidFill>
                <a:latin typeface="CCW Cursive Writing 11" panose="03050602040000000000" pitchFamily="66" charset="0"/>
                <a:cs typeface="Cavolini" panose="03000502040302020204" pitchFamily="66" charset="0"/>
              </a:rPr>
              <a:t> – when an artist adds grey to a hue.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b="1" u="sng" dirty="0">
                <a:solidFill>
                  <a:schemeClr val="tx1"/>
                </a:solidFill>
                <a:latin typeface="CCW Cursive Writing 11" panose="03050602040000000000" pitchFamily="66" charset="0"/>
                <a:cs typeface="Cavolini" panose="03000502040302020204" pitchFamily="66" charset="0"/>
              </a:rPr>
              <a:t>Atmosphere</a:t>
            </a:r>
            <a:r>
              <a:rPr lang="en-GB" sz="1100" u="sng" dirty="0">
                <a:solidFill>
                  <a:schemeClr val="tx1"/>
                </a:solidFill>
                <a:latin typeface="CCW Cursive Writing 11" panose="03050602040000000000" pitchFamily="66" charset="0"/>
                <a:cs typeface="Cavolini" panose="03000502040302020204" pitchFamily="66" charset="0"/>
              </a:rPr>
              <a:t> </a:t>
            </a:r>
            <a:r>
              <a:rPr lang="en-GB" sz="1100" dirty="0">
                <a:solidFill>
                  <a:schemeClr val="tx1"/>
                </a:solidFill>
                <a:latin typeface="CCW Cursive Writing 11" panose="03050602040000000000" pitchFamily="66" charset="0"/>
                <a:cs typeface="Cavolini" panose="03000502040302020204" pitchFamily="66" charset="0"/>
              </a:rPr>
              <a:t>– a feeling or mood created pictorially.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b="1" u="sng" dirty="0">
                <a:solidFill>
                  <a:schemeClr val="tx1"/>
                </a:solidFill>
                <a:latin typeface="CCW Cursive Writing 11" panose="03050602040000000000" pitchFamily="66" charset="0"/>
                <a:cs typeface="Cavolini" panose="03000502040302020204" pitchFamily="66" charset="0"/>
              </a:rPr>
              <a:t>Tonal</a:t>
            </a:r>
            <a:r>
              <a:rPr lang="en-GB" sz="1100" u="sng" dirty="0">
                <a:solidFill>
                  <a:schemeClr val="tx1"/>
                </a:solidFill>
                <a:latin typeface="CCW Cursive Writing 11" panose="03050602040000000000" pitchFamily="66" charset="0"/>
                <a:cs typeface="Cavolini" panose="03000502040302020204" pitchFamily="66" charset="0"/>
              </a:rPr>
              <a:t> </a:t>
            </a:r>
            <a:r>
              <a:rPr lang="en-GB" sz="1100" b="1" u="sng" dirty="0">
                <a:solidFill>
                  <a:schemeClr val="tx1"/>
                </a:solidFill>
                <a:latin typeface="CCW Cursive Writing 11" panose="03050602040000000000" pitchFamily="66" charset="0"/>
                <a:cs typeface="Cavolini" panose="03000502040302020204" pitchFamily="66" charset="0"/>
              </a:rPr>
              <a:t>contrast</a:t>
            </a:r>
            <a:r>
              <a:rPr lang="en-GB" sz="1100" u="sng" dirty="0">
                <a:solidFill>
                  <a:schemeClr val="tx1"/>
                </a:solidFill>
                <a:latin typeface="CCW Cursive Writing 11" panose="03050602040000000000" pitchFamily="66" charset="0"/>
                <a:cs typeface="Cavolini" panose="03000502040302020204" pitchFamily="66" charset="0"/>
              </a:rPr>
              <a:t> </a:t>
            </a:r>
            <a:r>
              <a:rPr lang="en-GB" sz="1100" dirty="0">
                <a:solidFill>
                  <a:schemeClr val="tx1"/>
                </a:solidFill>
                <a:latin typeface="CCW Cursive Writing 11" panose="03050602040000000000" pitchFamily="66" charset="0"/>
                <a:cs typeface="Cavolini" panose="03000502040302020204" pitchFamily="66" charset="0"/>
              </a:rPr>
              <a:t>– It is created when light tones and dark tones lie alongside each other.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b="1" u="sng" dirty="0">
                <a:solidFill>
                  <a:schemeClr val="tx1"/>
                </a:solidFill>
                <a:latin typeface="CCW Cursive Writing 11" panose="03050602040000000000" pitchFamily="66" charset="0"/>
                <a:cs typeface="Cavolini" panose="03000502040302020204" pitchFamily="66" charset="0"/>
              </a:rPr>
              <a:t>Composition</a:t>
            </a:r>
            <a:r>
              <a:rPr lang="en-GB" sz="1100" u="sng" dirty="0">
                <a:solidFill>
                  <a:schemeClr val="tx1"/>
                </a:solidFill>
                <a:latin typeface="CCW Cursive Writing 11" panose="03050602040000000000" pitchFamily="66" charset="0"/>
                <a:cs typeface="Cavolini" panose="03000502040302020204" pitchFamily="66" charset="0"/>
              </a:rPr>
              <a:t> </a:t>
            </a:r>
            <a:r>
              <a:rPr lang="en-GB" sz="1100" dirty="0">
                <a:solidFill>
                  <a:schemeClr val="tx1"/>
                </a:solidFill>
                <a:latin typeface="CCW Cursive Writing 11" panose="03050602040000000000" pitchFamily="66" charset="0"/>
                <a:cs typeface="Cavolini" panose="03000502040302020204" pitchFamily="66" charset="0"/>
              </a:rPr>
              <a:t>– the arrangement and placement of objects in a piece of art.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b="1" u="sng" dirty="0">
                <a:solidFill>
                  <a:schemeClr val="tx1"/>
                </a:solidFill>
                <a:latin typeface="CCW Cursive Writing 11" panose="03050602040000000000" pitchFamily="66" charset="0"/>
                <a:cs typeface="Cavolini" panose="03000502040302020204" pitchFamily="66" charset="0"/>
              </a:rPr>
              <a:t>Scale</a:t>
            </a:r>
            <a:r>
              <a:rPr lang="en-GB" sz="1100" u="sng" dirty="0">
                <a:solidFill>
                  <a:schemeClr val="tx1"/>
                </a:solidFill>
                <a:latin typeface="CCW Cursive Writing 11" panose="03050602040000000000" pitchFamily="66" charset="0"/>
                <a:cs typeface="Cavolini" panose="03000502040302020204" pitchFamily="66" charset="0"/>
              </a:rPr>
              <a:t> </a:t>
            </a:r>
            <a:r>
              <a:rPr lang="en-GB" sz="1100" dirty="0">
                <a:solidFill>
                  <a:schemeClr val="tx1"/>
                </a:solidFill>
                <a:latin typeface="CCW Cursive Writing 11" panose="03050602040000000000" pitchFamily="66" charset="0"/>
                <a:cs typeface="Cavolini" panose="03000502040302020204" pitchFamily="66" charset="0"/>
              </a:rPr>
              <a:t>– an object’s size in relation to another object.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b="1" u="sng" dirty="0">
                <a:solidFill>
                  <a:schemeClr val="tx1"/>
                </a:solidFill>
                <a:latin typeface="CCW Cursive Writing 11" panose="03050602040000000000" pitchFamily="66" charset="0"/>
                <a:cs typeface="Cavolini" panose="03000502040302020204" pitchFamily="66" charset="0"/>
              </a:rPr>
              <a:t>Focal</a:t>
            </a:r>
            <a:r>
              <a:rPr lang="en-GB" sz="1100" u="sng" dirty="0">
                <a:solidFill>
                  <a:schemeClr val="tx1"/>
                </a:solidFill>
                <a:latin typeface="CCW Cursive Writing 11" panose="03050602040000000000" pitchFamily="66" charset="0"/>
                <a:cs typeface="Cavolini" panose="03000502040302020204" pitchFamily="66" charset="0"/>
              </a:rPr>
              <a:t> </a:t>
            </a:r>
            <a:r>
              <a:rPr lang="en-GB" sz="1100" b="1" u="sng" dirty="0">
                <a:solidFill>
                  <a:schemeClr val="tx1"/>
                </a:solidFill>
                <a:latin typeface="CCW Cursive Writing 11" panose="03050602040000000000" pitchFamily="66" charset="0"/>
                <a:cs typeface="Cavolini" panose="03000502040302020204" pitchFamily="66" charset="0"/>
              </a:rPr>
              <a:t>point</a:t>
            </a:r>
            <a:r>
              <a:rPr lang="en-GB" sz="1100" u="sng" dirty="0">
                <a:solidFill>
                  <a:schemeClr val="tx1"/>
                </a:solidFill>
                <a:latin typeface="CCW Cursive Writing 11" panose="03050602040000000000" pitchFamily="66" charset="0"/>
                <a:cs typeface="Cavolini" panose="03000502040302020204" pitchFamily="66" charset="0"/>
              </a:rPr>
              <a:t> </a:t>
            </a:r>
            <a:r>
              <a:rPr lang="en-GB" sz="1100" dirty="0">
                <a:solidFill>
                  <a:schemeClr val="tx1"/>
                </a:solidFill>
                <a:latin typeface="CCW Cursive Writing 11" panose="03050602040000000000" pitchFamily="66" charset="0"/>
                <a:cs typeface="Cavolini" panose="03000502040302020204" pitchFamily="66" charset="0"/>
              </a:rPr>
              <a:t>– the area the viewer’s eyes are naturally drawn 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b="1" u="sng" dirty="0">
                <a:solidFill>
                  <a:schemeClr val="tx1"/>
                </a:solidFill>
                <a:latin typeface="CCW Cursive Writing 11" panose="03050602040000000000" pitchFamily="66" charset="0"/>
                <a:cs typeface="Cavolini" panose="03000502040302020204" pitchFamily="66" charset="0"/>
              </a:rPr>
              <a:t>Form</a:t>
            </a:r>
            <a:r>
              <a:rPr lang="en-GB" sz="1100" dirty="0">
                <a:solidFill>
                  <a:schemeClr val="tx1"/>
                </a:solidFill>
                <a:latin typeface="CCW Cursive Writing 11" panose="03050602040000000000" pitchFamily="66" charset="0"/>
                <a:cs typeface="Cavolini" panose="03000502040302020204" pitchFamily="66" charset="0"/>
              </a:rPr>
              <a:t> – the shape in artwork.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B7AA64-FC5E-4FC3-9DD7-4D00179AE085}"/>
              </a:ext>
            </a:extLst>
          </p:cNvPr>
          <p:cNvSpPr/>
          <p:nvPr/>
        </p:nvSpPr>
        <p:spPr>
          <a:xfrm>
            <a:off x="87084" y="4066578"/>
            <a:ext cx="3523766" cy="382759"/>
          </a:xfrm>
          <a:prstGeom prst="rect">
            <a:avLst/>
          </a:prstGeom>
          <a:solidFill>
            <a:schemeClr val="bg1"/>
          </a:solidFill>
          <a:ln w="38100">
            <a:solidFill>
              <a:srgbClr val="DEA8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GB" sz="1500" b="1" u="sng" dirty="0">
                <a:solidFill>
                  <a:schemeClr val="tx1"/>
                </a:solidFill>
                <a:latin typeface="CCW Cursive Writing 11" panose="03050602040000000000" pitchFamily="66" charset="0"/>
                <a:cs typeface="Cavolini" panose="03000502040302020204" pitchFamily="66" charset="0"/>
              </a:rPr>
              <a:t>Supporting images</a:t>
            </a:r>
            <a:r>
              <a:rPr lang="en-GB" sz="1500" b="1" u="sng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:</a:t>
            </a:r>
          </a:p>
        </p:txBody>
      </p:sp>
      <p:pic>
        <p:nvPicPr>
          <p:cNvPr id="2" name="Picture 2" descr="Louise Moillon | Artist Profile | NMWA">
            <a:extLst>
              <a:ext uri="{FF2B5EF4-FFF2-40B4-BE49-F238E27FC236}">
                <a16:creationId xmlns:a16="http://schemas.microsoft.com/office/drawing/2014/main" id="{54F5015C-BF99-D647-6E91-59C5F0797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3" y="4558908"/>
            <a:ext cx="3523767" cy="2364448"/>
          </a:xfrm>
          <a:prstGeom prst="rect">
            <a:avLst/>
          </a:prstGeom>
          <a:noFill/>
          <a:ln w="28575">
            <a:solidFill>
              <a:srgbClr val="DEA88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93F2093-142C-414B-AF1B-C59747DF2462}"/>
              </a:ext>
            </a:extLst>
          </p:cNvPr>
          <p:cNvSpPr/>
          <p:nvPr/>
        </p:nvSpPr>
        <p:spPr>
          <a:xfrm>
            <a:off x="3732041" y="4068528"/>
            <a:ext cx="2978637" cy="2824905"/>
          </a:xfrm>
          <a:prstGeom prst="rect">
            <a:avLst/>
          </a:prstGeom>
          <a:solidFill>
            <a:schemeClr val="bg1"/>
          </a:solidFill>
          <a:ln w="38100">
            <a:solidFill>
              <a:srgbClr val="DEA8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en-GB" sz="1200" b="1" u="sng" dirty="0">
                <a:solidFill>
                  <a:schemeClr val="tx1"/>
                </a:solidFill>
                <a:latin typeface="CCW Cursive Writing 11" panose="03050602040000000000" pitchFamily="66" charset="0"/>
                <a:cs typeface="Cavolini" panose="03000502040302020204" pitchFamily="66" charset="0"/>
              </a:rPr>
              <a:t>WALT 1: </a:t>
            </a:r>
            <a:r>
              <a:rPr lang="en-GB" sz="1200" dirty="0">
                <a:solidFill>
                  <a:schemeClr val="tx1"/>
                </a:solidFill>
                <a:latin typeface="CCW Cursive Writing 11" panose="03050602040000000000" pitchFamily="66" charset="0"/>
                <a:cs typeface="Cavolini" panose="03000502040302020204" pitchFamily="66" charset="0"/>
              </a:rPr>
              <a:t>Understand who Louise Moillon was and the work she created</a:t>
            </a:r>
          </a:p>
          <a:p>
            <a:r>
              <a:rPr lang="en-GB" sz="1200" b="1" u="sng" dirty="0">
                <a:solidFill>
                  <a:schemeClr val="tx1"/>
                </a:solidFill>
                <a:latin typeface="CCW Cursive Writing 11" panose="03050602040000000000" pitchFamily="66" charset="0"/>
                <a:cs typeface="Cavolini" panose="03000502040302020204" pitchFamily="66" charset="0"/>
              </a:rPr>
              <a:t>WALT 2: </a:t>
            </a:r>
            <a:r>
              <a:rPr lang="en-GB" sz="1200" dirty="0">
                <a:solidFill>
                  <a:schemeClr val="tx1"/>
                </a:solidFill>
                <a:latin typeface="CCW Cursive Writing 11" panose="03050602040000000000" pitchFamily="66" charset="0"/>
                <a:cs typeface="Cavolini" panose="03000502040302020204" pitchFamily="66" charset="0"/>
              </a:rPr>
              <a:t>shade circles and round fruit</a:t>
            </a:r>
          </a:p>
          <a:p>
            <a:r>
              <a:rPr lang="en-GB" sz="1200" b="1" u="sng" dirty="0">
                <a:solidFill>
                  <a:schemeClr val="tx1"/>
                </a:solidFill>
                <a:latin typeface="CCW Cursive Writing 11" panose="03050602040000000000" pitchFamily="66" charset="0"/>
                <a:cs typeface="Cavolini" panose="03000502040302020204" pitchFamily="66" charset="0"/>
              </a:rPr>
              <a:t>WALT 3: </a:t>
            </a:r>
            <a:r>
              <a:rPr lang="en-GB" sz="1200" dirty="0">
                <a:solidFill>
                  <a:schemeClr val="tx1"/>
                </a:solidFill>
                <a:latin typeface="CCW Cursive Writing 11" panose="03050602040000000000" pitchFamily="66" charset="0"/>
                <a:cs typeface="Cavolini" panose="03000502040302020204" pitchFamily="66" charset="0"/>
              </a:rPr>
              <a:t>Understand the concept of composition</a:t>
            </a:r>
          </a:p>
          <a:p>
            <a:r>
              <a:rPr lang="en-GB" sz="1200" b="1" u="sng" dirty="0">
                <a:solidFill>
                  <a:schemeClr val="tx1"/>
                </a:solidFill>
                <a:latin typeface="CCW Cursive Writing 11" panose="03050602040000000000" pitchFamily="66" charset="0"/>
                <a:cs typeface="Cavolini" panose="03000502040302020204" pitchFamily="66" charset="0"/>
              </a:rPr>
              <a:t>WALT 4: </a:t>
            </a:r>
            <a:r>
              <a:rPr lang="en-GB" sz="1200" dirty="0">
                <a:solidFill>
                  <a:schemeClr val="tx1"/>
                </a:solidFill>
                <a:latin typeface="CCW Cursive Writing 11" panose="03050602040000000000" pitchFamily="66" charset="0"/>
                <a:cs typeface="Cavolini" panose="03000502040302020204" pitchFamily="66" charset="0"/>
              </a:rPr>
              <a:t>Complete a piece of artwork in the style of Louise Moillon.</a:t>
            </a:r>
          </a:p>
          <a:p>
            <a:r>
              <a:rPr lang="en-GB" sz="1200" b="1" u="sng" dirty="0">
                <a:solidFill>
                  <a:schemeClr val="tx1"/>
                </a:solidFill>
                <a:latin typeface="CCW Cursive Writing 11" panose="03050602040000000000" pitchFamily="66" charset="0"/>
                <a:cs typeface="Cavolini" panose="03000502040302020204" pitchFamily="66" charset="0"/>
              </a:rPr>
              <a:t>WALT 5: </a:t>
            </a:r>
            <a:r>
              <a:rPr lang="en-GB" sz="1200" dirty="0">
                <a:solidFill>
                  <a:schemeClr val="tx1"/>
                </a:solidFill>
                <a:latin typeface="CCW Cursive Writing 11" panose="03050602040000000000" pitchFamily="66" charset="0"/>
                <a:cs typeface="Cavolini" panose="03000502040302020204" pitchFamily="66" charset="0"/>
              </a:rPr>
              <a:t>Evaluate a piece of artwork</a:t>
            </a:r>
            <a:r>
              <a:rPr lang="en-GB" sz="16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C3BFA56-C514-4C9E-87AD-59C1F16BA6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4565" y="562193"/>
            <a:ext cx="390053" cy="563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FCE3331-2059-4501-8677-E4E167CE0A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0436" y="2975410"/>
            <a:ext cx="499544" cy="2316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0A0395A-F435-4FBE-A634-3EC89834A0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8177" y="3489577"/>
            <a:ext cx="591803" cy="12184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D94BF36-AA72-4DA8-8B4A-9D51519162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2565" y="2461244"/>
            <a:ext cx="447415" cy="23169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54A8CB1-F10C-45B3-A418-FD7DC9999B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64461" y="3783875"/>
            <a:ext cx="364055" cy="28262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B6C4B49-7032-40F9-B357-99C751C6D81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34715" y="5968894"/>
            <a:ext cx="335265" cy="37609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6D5EAED-A186-4829-B24F-94C18607382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64461" y="5480981"/>
            <a:ext cx="421180" cy="33922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33A78BA-88A4-4829-A105-D126A507634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93262" y="6473050"/>
            <a:ext cx="492379" cy="415372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12"/>
          <a:stretch>
            <a:fillRect/>
          </a:stretch>
        </p:blipFill>
        <p:spPr>
          <a:xfrm>
            <a:off x="6920208" y="2141925"/>
            <a:ext cx="242540" cy="236001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13"/>
          <a:stretch>
            <a:fillRect/>
          </a:stretch>
        </p:blipFill>
        <p:spPr>
          <a:xfrm>
            <a:off x="6708123" y="252259"/>
            <a:ext cx="424170" cy="309933"/>
          </a:xfrm>
          <a:prstGeom prst="rect">
            <a:avLst/>
          </a:prstGeom>
        </p:spPr>
      </p:pic>
      <p:pic>
        <p:nvPicPr>
          <p:cNvPr id="27" name="Picture 26"/>
          <p:cNvPicPr/>
          <p:nvPr/>
        </p:nvPicPr>
        <p:blipFill>
          <a:blip r:embed="rId14"/>
          <a:stretch>
            <a:fillRect/>
          </a:stretch>
        </p:blipFill>
        <p:spPr>
          <a:xfrm>
            <a:off x="6631704" y="1365759"/>
            <a:ext cx="553937" cy="446925"/>
          </a:xfrm>
          <a:prstGeom prst="rect">
            <a:avLst/>
          </a:prstGeom>
        </p:spPr>
      </p:pic>
      <p:pic>
        <p:nvPicPr>
          <p:cNvPr id="28" name="Picture 27"/>
          <p:cNvPicPr/>
          <p:nvPr/>
        </p:nvPicPr>
        <p:blipFill>
          <a:blip r:embed="rId15"/>
          <a:stretch>
            <a:fillRect/>
          </a:stretch>
        </p:blipFill>
        <p:spPr>
          <a:xfrm>
            <a:off x="6806394" y="4200557"/>
            <a:ext cx="326000" cy="405537"/>
          </a:xfrm>
          <a:prstGeom prst="rect">
            <a:avLst/>
          </a:prstGeom>
        </p:spPr>
      </p:pic>
      <p:pic>
        <p:nvPicPr>
          <p:cNvPr id="29" name="Picture 28"/>
          <p:cNvPicPr/>
          <p:nvPr/>
        </p:nvPicPr>
        <p:blipFill>
          <a:blip r:embed="rId16"/>
          <a:stretch>
            <a:fillRect/>
          </a:stretch>
        </p:blipFill>
        <p:spPr>
          <a:xfrm>
            <a:off x="6663453" y="4797676"/>
            <a:ext cx="490437" cy="5205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574640" y="535050"/>
            <a:ext cx="872098" cy="59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363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</TotalTime>
  <Words>349</Words>
  <Application>Microsoft Office PowerPoint</Application>
  <PresentationFormat>Custom</PresentationFormat>
  <Paragraphs>33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Cavolini</vt:lpstr>
      <vt:lpstr>CCW Cursive Writing 11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Jake Moore</dc:creator>
  <cp:lastModifiedBy>K Hart</cp:lastModifiedBy>
  <cp:revision>16</cp:revision>
  <dcterms:created xsi:type="dcterms:W3CDTF">2022-04-13T16:12:02Z</dcterms:created>
  <dcterms:modified xsi:type="dcterms:W3CDTF">2026-04-10T12:46:54Z</dcterms:modified>
</cp:coreProperties>
</file>