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6"/>
  </p:notesMasterIdLst>
  <p:sldIdLst>
    <p:sldId id="289" r:id="rId2"/>
    <p:sldId id="259" r:id="rId3"/>
    <p:sldId id="260" r:id="rId4"/>
    <p:sldId id="290" r:id="rId5"/>
    <p:sldId id="261" r:id="rId6"/>
    <p:sldId id="262" r:id="rId7"/>
    <p:sldId id="263" r:id="rId8"/>
    <p:sldId id="265" r:id="rId9"/>
    <p:sldId id="266" r:id="rId10"/>
    <p:sldId id="267" r:id="rId11"/>
    <p:sldId id="268" r:id="rId12"/>
    <p:sldId id="297" r:id="rId13"/>
    <p:sldId id="272" r:id="rId14"/>
    <p:sldId id="274" r:id="rId15"/>
    <p:sldId id="275" r:id="rId16"/>
    <p:sldId id="277" r:id="rId17"/>
    <p:sldId id="280" r:id="rId18"/>
    <p:sldId id="283" r:id="rId19"/>
    <p:sldId id="284" r:id="rId20"/>
    <p:sldId id="285" r:id="rId21"/>
    <p:sldId id="291" r:id="rId22"/>
    <p:sldId id="296" r:id="rId23"/>
    <p:sldId id="292" r:id="rId24"/>
    <p:sldId id="294" r:id="rId25"/>
  </p:sldIdLst>
  <p:sldSz cx="9144000" cy="5143500" type="screen16x9"/>
  <p:notesSz cx="6858000" cy="9144000"/>
  <p:embeddedFontLst>
    <p:embeddedFont>
      <p:font typeface="Comic Sans MS" panose="030F0702030302020204" pitchFamily="66" charset="0"/>
      <p:regular r:id="rId27"/>
      <p:bold r:id="rId28"/>
      <p:italic r:id="rId29"/>
      <p:boldItalic r:id="rId30"/>
    </p:embeddedFont>
    <p:embeddedFont>
      <p:font typeface="Nunito" panose="020B0604020202020204" charset="0"/>
      <p:regular r:id="rId31"/>
      <p:bold r:id="rId32"/>
      <p:italic r:id="rId33"/>
      <p:boldItalic r:id="rId34"/>
    </p:embeddedFont>
    <p:embeddedFont>
      <p:font typeface="Trebuchet MS" panose="020B0603020202020204" pitchFamily="34" charset="0"/>
      <p:regular r:id="rId35"/>
      <p:bold r:id="rId36"/>
      <p:italic r:id="rId37"/>
      <p:boldItalic r:id="rId38"/>
    </p:embeddedFont>
    <p:embeddedFont>
      <p:font typeface="Wingdings 3" panose="05040102010807070707" pitchFamily="18" charset="2"/>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354" autoAdjust="0"/>
  </p:normalViewPr>
  <p:slideViewPr>
    <p:cSldViewPr snapToGrid="0">
      <p:cViewPr varScale="1">
        <p:scale>
          <a:sx n="100" d="100"/>
          <a:sy n="100" d="100"/>
        </p:scale>
        <p:origin x="7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Hannah</a:t>
            </a:r>
          </a:p>
        </p:txBody>
      </p:sp>
    </p:spTree>
    <p:extLst>
      <p:ext uri="{BB962C8B-B14F-4D97-AF65-F5344CB8AC3E}">
        <p14:creationId xmlns:p14="http://schemas.microsoft.com/office/powerpoint/2010/main" val="137191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349522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Helen - 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Hannah</a:t>
            </a:r>
          </a:p>
        </p:txBody>
      </p:sp>
    </p:spTree>
    <p:extLst>
      <p:ext uri="{BB962C8B-B14F-4D97-AF65-F5344CB8AC3E}">
        <p14:creationId xmlns:p14="http://schemas.microsoft.com/office/powerpoint/2010/main" val="196976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Helen</a:t>
            </a:r>
          </a:p>
        </p:txBody>
      </p:sp>
    </p:spTree>
    <p:extLst>
      <p:ext uri="{BB962C8B-B14F-4D97-AF65-F5344CB8AC3E}">
        <p14:creationId xmlns:p14="http://schemas.microsoft.com/office/powerpoint/2010/main" val="3865400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Hannah 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Helen </a:t>
            </a:r>
          </a:p>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072784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FA8A1-9AB8-6299-3A26-3FCEB03E0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447BCE-F486-E5C0-E3C3-38CD95551DC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3E13C48-C7D0-4B0E-BC70-D203D8C9E293}"/>
              </a:ext>
            </a:extLst>
          </p:cNvPr>
          <p:cNvSpPr>
            <a:spLocks noGrp="1"/>
          </p:cNvSpPr>
          <p:nvPr>
            <p:ph type="body" idx="1"/>
          </p:nvPr>
        </p:nvSpPr>
        <p:spPr/>
        <p:txBody>
          <a:bodyPr/>
          <a:lstStyle/>
          <a:p>
            <a:pPr marL="158750" indent="0">
              <a:buNone/>
            </a:pPr>
            <a:r>
              <a:rPr lang="en-GB" dirty="0"/>
              <a:t>Hannah</a:t>
            </a:r>
          </a:p>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157018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government guidance (https://</a:t>
            </a:r>
            <a:r>
              <a:rPr lang="en-GB" dirty="0" err="1"/>
              <a:t>www.gov.uk</a:t>
            </a:r>
            <a:r>
              <a:rPr lang="en-GB" dirty="0"/>
              <a:t>/government/news/changes-to-key-stage-2-assessment-dates-in-2023)  outlines changes in dates for 2023. This includes guidance on KS2 timetable variations if schools have pre-planned activities on Friday 12</a:t>
            </a:r>
            <a:r>
              <a:rPr lang="en-GB" baseline="30000" dirty="0"/>
              <a:t>th</a:t>
            </a:r>
            <a:r>
              <a:rPr lang="en-GB" dirty="0"/>
              <a:t> May.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Helen</a:t>
            </a:r>
          </a:p>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593183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EC791-B2F8-7600-6374-3BF6DEF26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8971B-5887-C5D6-0515-F7F2C2036EB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ECBE933-B34F-1B29-CA35-9B278D01C9DD}"/>
              </a:ext>
            </a:extLst>
          </p:cNvPr>
          <p:cNvSpPr>
            <a:spLocks noGrp="1"/>
          </p:cNvSpPr>
          <p:nvPr>
            <p:ph type="body" idx="1"/>
          </p:nvPr>
        </p:nvSpPr>
        <p:spPr/>
        <p:txBody>
          <a:bodyPr/>
          <a:lstStyle/>
          <a:p>
            <a:pPr marL="158750" indent="0">
              <a:buNone/>
            </a:pPr>
            <a:r>
              <a:rPr lang="en-GB" dirty="0"/>
              <a:t>Note that this government guidance (https://</a:t>
            </a:r>
            <a:r>
              <a:rPr lang="en-GB" dirty="0" err="1"/>
              <a:t>www.gov.uk</a:t>
            </a:r>
            <a:r>
              <a:rPr lang="en-GB" dirty="0"/>
              <a:t>/government/news/changes-to-key-stage-2-assessment-dates-in-2023)  outlines changes in dates for 2023. This includes guidance on KS2 timetable variations if schools have pre-planned activities on Friday 12</a:t>
            </a:r>
            <a:r>
              <a:rPr lang="en-GB" baseline="30000" dirty="0"/>
              <a:t>th</a:t>
            </a:r>
            <a:r>
              <a:rPr lang="en-GB" dirty="0"/>
              <a:t> May. </a:t>
            </a:r>
          </a:p>
        </p:txBody>
      </p:sp>
    </p:spTree>
    <p:extLst>
      <p:ext uri="{BB962C8B-B14F-4D97-AF65-F5344CB8AC3E}">
        <p14:creationId xmlns:p14="http://schemas.microsoft.com/office/powerpoint/2010/main" val="241491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Hannah</a:t>
            </a:r>
          </a:p>
          <a:p>
            <a:pPr marL="158750" indent="0">
              <a:buNone/>
            </a:pPr>
            <a:r>
              <a:rPr lang="en-GB" dirty="0"/>
              <a:t>This year, the test results will be available on the PAG on Tuesday 4</a:t>
            </a:r>
            <a:r>
              <a:rPr lang="en-GB" baseline="30000" dirty="0"/>
              <a:t>th</a:t>
            </a:r>
            <a:r>
              <a:rPr lang="en-GB" dirty="0"/>
              <a:t> July (https://assets.publishing.service.gov.uk/government/uploads/system/uploads/attachment_data/file/1110107/2023_key_stage_2_assessment_and_reporting_arrangements.pdf section 9.1) </a:t>
            </a:r>
          </a:p>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32 and 37,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29314804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8095246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204133043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58996747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9688005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3910026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97501792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43474736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1062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37936081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9445266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7387338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9808094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5034945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8273854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68299929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12017180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3/17/2026</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25117284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256B55-EE4C-49B7-A795-3286DC65515D}"/>
              </a:ext>
            </a:extLst>
          </p:cNvPr>
          <p:cNvSpPr>
            <a:spLocks noGrp="1"/>
          </p:cNvSpPr>
          <p:nvPr>
            <p:ph type="title"/>
          </p:nvPr>
        </p:nvSpPr>
        <p:spPr/>
        <p:txBody>
          <a:bodyPr/>
          <a:lstStyle/>
          <a:p>
            <a:endParaRPr lang="en-GB"/>
          </a:p>
        </p:txBody>
      </p:sp>
      <p:sp>
        <p:nvSpPr>
          <p:cNvPr id="6" name="Text Placeholder 5">
            <a:extLst>
              <a:ext uri="{FF2B5EF4-FFF2-40B4-BE49-F238E27FC236}">
                <a16:creationId xmlns:a16="http://schemas.microsoft.com/office/drawing/2014/main" id="{DCF7052B-4E90-42E0-87E8-59DAE39B98F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7333E95-C966-41C8-8F59-1BEDECE34A2A}"/>
              </a:ext>
            </a:extLst>
          </p:cNvPr>
          <p:cNvSpPr>
            <a:spLocks noGrp="1"/>
          </p:cNvSpPr>
          <p:nvPr>
            <p:ph type="sldNum" idx="12"/>
          </p:nvPr>
        </p:nvSpPr>
        <p:spPr/>
        <p:txBody>
          <a:bodyPr/>
          <a:lstStyle/>
          <a:p>
            <a:fld id="{00000000-1234-1234-1234-123412341234}" type="slidenum">
              <a:rPr lang="en" smtClean="0"/>
              <a:pPr/>
              <a:t>1</a:t>
            </a:fld>
            <a:endParaRPr lang="en"/>
          </a:p>
        </p:txBody>
      </p:sp>
      <p:sp>
        <p:nvSpPr>
          <p:cNvPr id="8" name="Rectangle 7">
            <a:extLst>
              <a:ext uri="{FF2B5EF4-FFF2-40B4-BE49-F238E27FC236}">
                <a16:creationId xmlns:a16="http://schemas.microsoft.com/office/drawing/2014/main" id="{D8FB8E44-4981-419A-A91D-2BED91D58572}"/>
              </a:ext>
            </a:extLst>
          </p:cNvPr>
          <p:cNvSpPr/>
          <p:nvPr/>
        </p:nvSpPr>
        <p:spPr>
          <a:xfrm>
            <a:off x="21238" y="6367670"/>
            <a:ext cx="9144000" cy="49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3">
            <a:extLst>
              <a:ext uri="{FF2B5EF4-FFF2-40B4-BE49-F238E27FC236}">
                <a16:creationId xmlns:a16="http://schemas.microsoft.com/office/drawing/2014/main" id="{312DCD6C-D6D1-43C0-8CD4-A4ADF699F720}"/>
              </a:ext>
            </a:extLst>
          </p:cNvPr>
          <p:cNvSpPr txBox="1">
            <a:spLocks/>
          </p:cNvSpPr>
          <p:nvPr/>
        </p:nvSpPr>
        <p:spPr>
          <a:xfrm>
            <a:off x="448334" y="1952879"/>
            <a:ext cx="8298474" cy="195537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800" u="sng" dirty="0">
                <a:latin typeface="Comic Sans MS" panose="030F0702030302020204" pitchFamily="66" charset="0"/>
                <a:cs typeface="Arial" panose="020B0604020202020204" pitchFamily="34" charset="0"/>
              </a:rPr>
              <a:t>Year 6 SATs </a:t>
            </a:r>
          </a:p>
          <a:p>
            <a:pPr marL="0" indent="0" algn="ctr">
              <a:buNone/>
            </a:pPr>
            <a:r>
              <a:rPr lang="en-GB" sz="4800" u="sng" dirty="0">
                <a:latin typeface="Comic Sans MS" panose="030F0702030302020204" pitchFamily="66" charset="0"/>
                <a:cs typeface="Arial" panose="020B0604020202020204" pitchFamily="34" charset="0"/>
              </a:rPr>
              <a:t> Presentation for Parents, Carers &amp; Guardians</a:t>
            </a:r>
            <a:endParaRPr lang="en-GB" u="sng" dirty="0">
              <a:latin typeface="Comic Sans MS" panose="030F0702030302020204" pitchFamily="66" charset="0"/>
              <a:cs typeface="Arial" panose="020B0604020202020204" pitchFamily="34" charset="0"/>
            </a:endParaRPr>
          </a:p>
        </p:txBody>
      </p:sp>
      <p:pic>
        <p:nvPicPr>
          <p:cNvPr id="10" name="Picture 9">
            <a:extLst>
              <a:ext uri="{FF2B5EF4-FFF2-40B4-BE49-F238E27FC236}">
                <a16:creationId xmlns:a16="http://schemas.microsoft.com/office/drawing/2014/main" id="{40A98B53-C52B-4ACA-9ECA-6A2698C0E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290" y="207250"/>
            <a:ext cx="6849720" cy="1250494"/>
          </a:xfrm>
          <a:prstGeom prst="rect">
            <a:avLst/>
          </a:prstGeom>
        </p:spPr>
      </p:pic>
      <p:sp>
        <p:nvSpPr>
          <p:cNvPr id="11" name="Rectangle 10">
            <a:extLst>
              <a:ext uri="{FF2B5EF4-FFF2-40B4-BE49-F238E27FC236}">
                <a16:creationId xmlns:a16="http://schemas.microsoft.com/office/drawing/2014/main" id="{19DF9F03-F2A3-4DDC-B753-8CEF1F5B5423}"/>
              </a:ext>
            </a:extLst>
          </p:cNvPr>
          <p:cNvSpPr/>
          <p:nvPr/>
        </p:nvSpPr>
        <p:spPr>
          <a:xfrm>
            <a:off x="0" y="6367670"/>
            <a:ext cx="9165238" cy="49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3409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sz="2400" b="1" dirty="0">
                <a:solidFill>
                  <a:schemeClr val="tx1"/>
                </a:solidFill>
                <a:latin typeface="Comic Sans MS" panose="030F0702030302020204" pitchFamily="66" charset="0"/>
              </a:rPr>
              <a:t>Reading: Tuesday 12</a:t>
            </a:r>
            <a:r>
              <a:rPr lang="en-GB" sz="2400" b="1" baseline="30000" dirty="0">
                <a:solidFill>
                  <a:schemeClr val="tx1"/>
                </a:solidFill>
                <a:latin typeface="Comic Sans MS" panose="030F0702030302020204" pitchFamily="66" charset="0"/>
              </a:rPr>
              <a:t>th</a:t>
            </a:r>
            <a:r>
              <a:rPr lang="en-GB" sz="2400" b="1" dirty="0">
                <a:solidFill>
                  <a:schemeClr val="tx1"/>
                </a:solidFill>
                <a:latin typeface="Comic Sans MS" panose="030F0702030302020204" pitchFamily="66" charset="0"/>
              </a:rPr>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p:txBody>
          <a:bodyPr/>
          <a:lstStyle/>
          <a:p>
            <a:pPr marL="114300" indent="0">
              <a:buNone/>
            </a:pPr>
            <a:r>
              <a:rPr lang="en-GB" sz="1800" dirty="0">
                <a:latin typeface="Comic Sans MS" panose="030F0702030302020204" pitchFamily="66" charset="0"/>
              </a:rPr>
              <a:t>There is one reading test that lasts for </a:t>
            </a:r>
            <a:r>
              <a:rPr lang="en-GB" sz="1800" dirty="0">
                <a:solidFill>
                  <a:srgbClr val="283593"/>
                </a:solidFill>
                <a:latin typeface="Comic Sans MS" panose="030F0702030302020204" pitchFamily="66" charset="0"/>
              </a:rPr>
              <a:t>60 minutes</a:t>
            </a:r>
            <a:r>
              <a:rPr lang="en-GB" sz="1800" dirty="0">
                <a:latin typeface="Comic Sans MS" panose="030F0702030302020204" pitchFamily="66" charset="0"/>
              </a:rPr>
              <a:t>. </a:t>
            </a:r>
          </a:p>
          <a:p>
            <a:pPr marL="114300" indent="0">
              <a:buNone/>
            </a:pPr>
            <a:r>
              <a:rPr lang="en-GB" sz="1800" dirty="0">
                <a:latin typeface="Comic Sans MS" panose="030F0702030302020204" pitchFamily="66" charset="0"/>
              </a:rPr>
              <a:t>The test is designed to measure if the children’s comprehension of age-appropriate reading material meets the national standard. There are three different set texts for children to read. These could be any combination of </a:t>
            </a:r>
            <a:r>
              <a:rPr lang="en-GB" sz="1800" dirty="0">
                <a:solidFill>
                  <a:srgbClr val="283593"/>
                </a:solidFill>
                <a:latin typeface="Comic Sans MS" panose="030F0702030302020204" pitchFamily="66" charset="0"/>
              </a:rPr>
              <a:t>non-fiction, fiction and/or poetry</a:t>
            </a:r>
            <a:r>
              <a:rPr lang="en-GB" sz="1800" dirty="0">
                <a:latin typeface="Comic Sans MS" panose="030F0702030302020204" pitchFamily="66" charset="0"/>
              </a:rPr>
              <a:t>. </a:t>
            </a:r>
          </a:p>
          <a:p>
            <a:pPr marL="114300" indent="0">
              <a:buNone/>
            </a:pPr>
            <a:endParaRPr lang="en-GB" sz="1050" dirty="0">
              <a:latin typeface="Comic Sans MS" panose="030F0702030302020204" pitchFamily="66" charset="0"/>
            </a:endParaRP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a:xfrm>
            <a:off x="194559" y="18785"/>
            <a:ext cx="8520600" cy="434776"/>
          </a:xfrm>
        </p:spPr>
        <p:txBody>
          <a:bodyPr/>
          <a:lstStyle/>
          <a:p>
            <a:r>
              <a:rPr lang="en-GB" sz="2800" b="1" dirty="0">
                <a:solidFill>
                  <a:schemeClr val="tx1"/>
                </a:solidFill>
                <a:latin typeface="Comic Sans MS" panose="030F0702030302020204" pitchFamily="66" charset="0"/>
              </a:rPr>
              <a:t>Reading</a:t>
            </a:r>
            <a:r>
              <a:rPr lang="en-GB" sz="2800" b="1" dirty="0">
                <a:latin typeface="Comic Sans MS" panose="030F0702030302020204" pitchFamily="66" charset="0"/>
              </a:rPr>
              <a:t>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0" y="535532"/>
            <a:ext cx="8520600" cy="3829573"/>
          </a:xfrm>
        </p:spPr>
        <p:txBody>
          <a:bodyPr/>
          <a:lstStyle/>
          <a:p>
            <a:pPr marL="114300" indent="0">
              <a:buNone/>
            </a:pPr>
            <a:r>
              <a:rPr lang="en-GB" dirty="0"/>
              <a:t>The children will read three texts in a reading booklet and answer questions in a separate booklet.</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477F8354-8E3C-4CD8-AE92-8B01987B441F}"/>
              </a:ext>
            </a:extLst>
          </p:cNvPr>
          <p:cNvPicPr>
            <a:picLocks noChangeAspect="1"/>
          </p:cNvPicPr>
          <p:nvPr/>
        </p:nvPicPr>
        <p:blipFill>
          <a:blip r:embed="rId3"/>
          <a:stretch>
            <a:fillRect/>
          </a:stretch>
        </p:blipFill>
        <p:spPr>
          <a:xfrm>
            <a:off x="2045024" y="1106696"/>
            <a:ext cx="3139095" cy="3704295"/>
          </a:xfrm>
          <a:prstGeom prst="rect">
            <a:avLst/>
          </a:prstGeom>
        </p:spPr>
      </p:pic>
      <p:pic>
        <p:nvPicPr>
          <p:cNvPr id="11" name="Picture 10">
            <a:extLst>
              <a:ext uri="{FF2B5EF4-FFF2-40B4-BE49-F238E27FC236}">
                <a16:creationId xmlns:a16="http://schemas.microsoft.com/office/drawing/2014/main" id="{06CCFF7A-4F65-416B-903E-853F80293EC1}"/>
              </a:ext>
            </a:extLst>
          </p:cNvPr>
          <p:cNvPicPr>
            <a:picLocks noChangeAspect="1"/>
          </p:cNvPicPr>
          <p:nvPr/>
        </p:nvPicPr>
        <p:blipFill>
          <a:blip r:embed="rId4"/>
          <a:stretch>
            <a:fillRect/>
          </a:stretch>
        </p:blipFill>
        <p:spPr>
          <a:xfrm>
            <a:off x="5456892" y="1099599"/>
            <a:ext cx="3289916" cy="3718488"/>
          </a:xfrm>
          <a:prstGeom prst="rect">
            <a:avLst/>
          </a:prstGeom>
        </p:spPr>
      </p:pic>
    </p:spTree>
    <p:extLst>
      <p:ext uri="{BB962C8B-B14F-4D97-AF65-F5344CB8AC3E}">
        <p14:creationId xmlns:p14="http://schemas.microsoft.com/office/powerpoint/2010/main" val="3340207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a:xfrm>
            <a:off x="194559" y="18785"/>
            <a:ext cx="8520600" cy="434776"/>
          </a:xfrm>
        </p:spPr>
        <p:txBody>
          <a:bodyPr/>
          <a:lstStyle/>
          <a:p>
            <a:r>
              <a:rPr lang="en-GB" sz="2800" b="1" dirty="0">
                <a:solidFill>
                  <a:schemeClr val="tx1"/>
                </a:solidFill>
                <a:latin typeface="Comic Sans MS" panose="030F0702030302020204" pitchFamily="66" charset="0"/>
              </a:rPr>
              <a:t>Reading</a:t>
            </a:r>
            <a:r>
              <a:rPr lang="en-GB" sz="2800" b="1" dirty="0">
                <a:latin typeface="Comic Sans MS" panose="030F0702030302020204" pitchFamily="66" charset="0"/>
              </a:rPr>
              <a:t>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0" y="535532"/>
            <a:ext cx="8520600" cy="3829573"/>
          </a:xfrm>
        </p:spPr>
        <p:txBody>
          <a:bodyPr/>
          <a:lstStyle/>
          <a:p>
            <a:pPr marL="114300" indent="0">
              <a:buNone/>
            </a:pPr>
            <a:r>
              <a:rPr lang="en-GB" dirty="0"/>
              <a:t>The reading SATs paper requires a range of answer styles.</a:t>
            </a:r>
          </a:p>
          <a:p>
            <a:pPr marL="114300" indent="0">
              <a:buNone/>
            </a:pPr>
            <a:endParaRPr lang="en-GB" dirty="0"/>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FADE79CB-CE9D-964D-AACE-11D9BF601536}"/>
              </a:ext>
            </a:extLst>
          </p:cNvPr>
          <p:cNvPicPr>
            <a:picLocks noChangeAspect="1"/>
          </p:cNvPicPr>
          <p:nvPr/>
        </p:nvPicPr>
        <p:blipFill>
          <a:blip r:embed="rId3"/>
          <a:stretch>
            <a:fillRect/>
          </a:stretch>
        </p:blipFill>
        <p:spPr>
          <a:xfrm>
            <a:off x="131485" y="1032553"/>
            <a:ext cx="4244032" cy="163698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40A88A53-F003-4A69-A3EC-E1ADF2B6439C}"/>
              </a:ext>
            </a:extLst>
          </p:cNvPr>
          <p:cNvPicPr>
            <a:picLocks noChangeAspect="1"/>
          </p:cNvPicPr>
          <p:nvPr/>
        </p:nvPicPr>
        <p:blipFill>
          <a:blip r:embed="rId4"/>
          <a:stretch>
            <a:fillRect/>
          </a:stretch>
        </p:blipFill>
        <p:spPr>
          <a:xfrm>
            <a:off x="4572000" y="2309068"/>
            <a:ext cx="4445000" cy="26670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01030A4-CBDE-405B-8002-7F023A0B102A}"/>
              </a:ext>
            </a:extLst>
          </p:cNvPr>
          <p:cNvPicPr>
            <a:picLocks noChangeAspect="1"/>
          </p:cNvPicPr>
          <p:nvPr/>
        </p:nvPicPr>
        <p:blipFill>
          <a:blip r:embed="rId5"/>
          <a:stretch>
            <a:fillRect/>
          </a:stretch>
        </p:blipFill>
        <p:spPr>
          <a:xfrm>
            <a:off x="131485" y="2832222"/>
            <a:ext cx="4244032" cy="2098698"/>
          </a:xfrm>
          <a:prstGeom prst="rect">
            <a:avLst/>
          </a:prstGeom>
        </p:spPr>
      </p:pic>
      <p:pic>
        <p:nvPicPr>
          <p:cNvPr id="7" name="Picture 6">
            <a:extLst>
              <a:ext uri="{FF2B5EF4-FFF2-40B4-BE49-F238E27FC236}">
                <a16:creationId xmlns:a16="http://schemas.microsoft.com/office/drawing/2014/main" id="{0940BC14-89E8-4681-9A12-B42AF733504F}"/>
              </a:ext>
            </a:extLst>
          </p:cNvPr>
          <p:cNvPicPr>
            <a:picLocks noChangeAspect="1"/>
          </p:cNvPicPr>
          <p:nvPr/>
        </p:nvPicPr>
        <p:blipFill>
          <a:blip r:embed="rId6"/>
          <a:stretch>
            <a:fillRect/>
          </a:stretch>
        </p:blipFill>
        <p:spPr>
          <a:xfrm>
            <a:off x="4576158" y="1032553"/>
            <a:ext cx="4445000" cy="1033431"/>
          </a:xfrm>
          <a:prstGeom prst="rect">
            <a:avLst/>
          </a:prstGeom>
        </p:spPr>
      </p:pic>
    </p:spTree>
    <p:extLst>
      <p:ext uri="{BB962C8B-B14F-4D97-AF65-F5344CB8AC3E}">
        <p14:creationId xmlns:p14="http://schemas.microsoft.com/office/powerpoint/2010/main" val="304258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sz="2800" b="1" dirty="0">
                <a:solidFill>
                  <a:schemeClr val="tx1"/>
                </a:solidFill>
                <a:latin typeface="Comic Sans MS" panose="030F0702030302020204" pitchFamily="66" charset="0"/>
              </a:rPr>
              <a:t>Maths: </a:t>
            </a:r>
            <a:br>
              <a:rPr lang="en-GB" sz="2800" b="1" dirty="0">
                <a:solidFill>
                  <a:schemeClr val="tx1"/>
                </a:solidFill>
                <a:latin typeface="Comic Sans MS" panose="030F0702030302020204" pitchFamily="66" charset="0"/>
              </a:rPr>
            </a:br>
            <a:r>
              <a:rPr lang="en-GB" sz="2800" b="1" dirty="0">
                <a:solidFill>
                  <a:schemeClr val="tx1"/>
                </a:solidFill>
                <a:latin typeface="Comic Sans MS" panose="030F0702030302020204" pitchFamily="66" charset="0"/>
              </a:rPr>
              <a:t>Wednesday 13</a:t>
            </a:r>
            <a:r>
              <a:rPr lang="en-GB" sz="2800" b="1" baseline="30000" dirty="0">
                <a:solidFill>
                  <a:schemeClr val="tx1"/>
                </a:solidFill>
                <a:latin typeface="Comic Sans MS" panose="030F0702030302020204" pitchFamily="66" charset="0"/>
              </a:rPr>
              <a:t>th</a:t>
            </a:r>
            <a:r>
              <a:rPr lang="en-GB" sz="2800" b="1" dirty="0">
                <a:solidFill>
                  <a:schemeClr val="tx1"/>
                </a:solidFill>
                <a:latin typeface="Comic Sans MS" panose="030F0702030302020204" pitchFamily="66" charset="0"/>
              </a:rPr>
              <a:t> May and Thursday 14</a:t>
            </a:r>
            <a:r>
              <a:rPr lang="en-GB" sz="2800" b="1" baseline="30000" dirty="0">
                <a:solidFill>
                  <a:schemeClr val="tx1"/>
                </a:solidFill>
                <a:latin typeface="Comic Sans MS" panose="030F0702030302020204" pitchFamily="66" charset="0"/>
              </a:rPr>
              <a:t>th</a:t>
            </a:r>
            <a:r>
              <a:rPr lang="en-GB" sz="2800" b="1" dirty="0">
                <a:solidFill>
                  <a:schemeClr val="tx1"/>
                </a:solidFill>
                <a:latin typeface="Comic Sans MS" panose="030F0702030302020204" pitchFamily="66" charset="0"/>
              </a:rPr>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226208" y="1464827"/>
            <a:ext cx="8520600" cy="3324697"/>
          </a:xfrm>
        </p:spPr>
        <p:txBody>
          <a:bodyPr/>
          <a:lstStyle/>
          <a:p>
            <a:pPr marL="114300" indent="0">
              <a:buNone/>
            </a:pPr>
            <a:r>
              <a:rPr lang="en-GB" sz="2400" dirty="0">
                <a:latin typeface="Comic Sans MS" panose="030F0702030302020204" pitchFamily="66" charset="0"/>
              </a:rPr>
              <a:t>The maths assessments consist of three tests.</a:t>
            </a:r>
          </a:p>
          <a:p>
            <a:pPr marL="114300" indent="0">
              <a:buNone/>
            </a:pPr>
            <a:endParaRPr lang="en-GB" sz="2400" dirty="0">
              <a:latin typeface="Comic Sans MS" panose="030F0702030302020204" pitchFamily="66" charset="0"/>
            </a:endParaRPr>
          </a:p>
          <a:p>
            <a:r>
              <a:rPr lang="en-GB" sz="2400" dirty="0">
                <a:latin typeface="Comic Sans MS" panose="030F0702030302020204" pitchFamily="66" charset="0"/>
              </a:rPr>
              <a:t>Paper 1: Arithmetic (30 minutes) – Wednesday 14</a:t>
            </a:r>
            <a:r>
              <a:rPr lang="en-GB" sz="2400" baseline="30000" dirty="0">
                <a:latin typeface="Comic Sans MS" panose="030F0702030302020204" pitchFamily="66" charset="0"/>
              </a:rPr>
              <a:t>th</a:t>
            </a:r>
            <a:r>
              <a:rPr lang="en-GB" sz="2400" dirty="0">
                <a:latin typeface="Comic Sans MS" panose="030F0702030302020204" pitchFamily="66" charset="0"/>
              </a:rPr>
              <a:t> May</a:t>
            </a:r>
          </a:p>
          <a:p>
            <a:endParaRPr lang="en-GB" sz="2400" dirty="0">
              <a:latin typeface="Comic Sans MS" panose="030F0702030302020204" pitchFamily="66" charset="0"/>
            </a:endParaRPr>
          </a:p>
          <a:p>
            <a:r>
              <a:rPr lang="en-GB" sz="2400" dirty="0">
                <a:latin typeface="Comic Sans MS" panose="030F0702030302020204" pitchFamily="66" charset="0"/>
              </a:rPr>
              <a:t>Paper 2: Reasoning (40 minutes) – Wednesday 14</a:t>
            </a:r>
            <a:r>
              <a:rPr lang="en-GB" sz="2400" baseline="30000" dirty="0">
                <a:latin typeface="Comic Sans MS" panose="030F0702030302020204" pitchFamily="66" charset="0"/>
              </a:rPr>
              <a:t>th</a:t>
            </a:r>
            <a:r>
              <a:rPr lang="en-GB" sz="2400" dirty="0">
                <a:latin typeface="Comic Sans MS" panose="030F0702030302020204" pitchFamily="66" charset="0"/>
              </a:rPr>
              <a:t> May</a:t>
            </a:r>
          </a:p>
          <a:p>
            <a:endParaRPr lang="en-GB" sz="2400" dirty="0">
              <a:latin typeface="Comic Sans MS" panose="030F0702030302020204" pitchFamily="66" charset="0"/>
            </a:endParaRPr>
          </a:p>
          <a:p>
            <a:r>
              <a:rPr lang="en-GB" sz="2400" dirty="0">
                <a:latin typeface="Comic Sans MS" panose="030F0702030302020204" pitchFamily="66" charset="0"/>
              </a:rPr>
              <a:t>Paper 3: Reasoning (40 minutes) – Thursday 15</a:t>
            </a:r>
            <a:r>
              <a:rPr lang="en-GB" sz="2400" baseline="30000" dirty="0">
                <a:latin typeface="Comic Sans MS" panose="030F0702030302020204" pitchFamily="66" charset="0"/>
              </a:rPr>
              <a:t>th</a:t>
            </a:r>
            <a:r>
              <a:rPr lang="en-GB" sz="2400" dirty="0">
                <a:latin typeface="Comic Sans MS" panose="030F0702030302020204" pitchFamily="66" charset="0"/>
              </a:rPr>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297585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B2F603-B672-4C40-BCA2-1D4D5F92C857}"/>
              </a:ext>
            </a:extLst>
          </p:cNvPr>
          <p:cNvPicPr>
            <a:picLocks noChangeAspect="1"/>
          </p:cNvPicPr>
          <p:nvPr/>
        </p:nvPicPr>
        <p:blipFill>
          <a:blip r:embed="rId3"/>
          <a:stretch>
            <a:fillRect/>
          </a:stretch>
        </p:blipFill>
        <p:spPr>
          <a:xfrm>
            <a:off x="4729054" y="3010571"/>
            <a:ext cx="3771878" cy="1627296"/>
          </a:xfrm>
          <a:prstGeom prst="rect">
            <a:avLst/>
          </a:prstGeom>
          <a:effectLst/>
        </p:spPr>
      </p:pic>
      <p:pic>
        <p:nvPicPr>
          <p:cNvPr id="8" name="Picture 7">
            <a:extLst>
              <a:ext uri="{FF2B5EF4-FFF2-40B4-BE49-F238E27FC236}">
                <a16:creationId xmlns:a16="http://schemas.microsoft.com/office/drawing/2014/main" id="{DAC7A781-AE3F-534D-B145-FDBFDA5B115D}"/>
              </a:ext>
            </a:extLst>
          </p:cNvPr>
          <p:cNvPicPr>
            <a:picLocks noChangeAspect="1"/>
          </p:cNvPicPr>
          <p:nvPr/>
        </p:nvPicPr>
        <p:blipFill>
          <a:blip r:embed="rId4"/>
          <a:stretch>
            <a:fillRect/>
          </a:stretch>
        </p:blipFill>
        <p:spPr>
          <a:xfrm>
            <a:off x="540683" y="3009064"/>
            <a:ext cx="3786158" cy="1628803"/>
          </a:xfrm>
          <a:prstGeom prst="rect">
            <a:avLst/>
          </a:prstGeom>
        </p:spPr>
      </p:pic>
      <p:pic>
        <p:nvPicPr>
          <p:cNvPr id="7" name="Picture 6">
            <a:extLst>
              <a:ext uri="{FF2B5EF4-FFF2-40B4-BE49-F238E27FC236}">
                <a16:creationId xmlns:a16="http://schemas.microsoft.com/office/drawing/2014/main" id="{67A6C7C6-0DEB-DF45-A37F-378F0FD971A2}"/>
              </a:ext>
            </a:extLst>
          </p:cNvPr>
          <p:cNvPicPr>
            <a:picLocks noChangeAspect="1"/>
          </p:cNvPicPr>
          <p:nvPr/>
        </p:nvPicPr>
        <p:blipFill>
          <a:blip r:embed="rId5"/>
          <a:stretch>
            <a:fillRect/>
          </a:stretch>
        </p:blipFill>
        <p:spPr>
          <a:xfrm>
            <a:off x="4729054" y="1174079"/>
            <a:ext cx="3743404" cy="1602779"/>
          </a:xfrm>
          <a:prstGeom prst="rect">
            <a:avLst/>
          </a:prstGeom>
        </p:spPr>
      </p:pic>
      <p:pic>
        <p:nvPicPr>
          <p:cNvPr id="5" name="Picture 4">
            <a:extLst>
              <a:ext uri="{FF2B5EF4-FFF2-40B4-BE49-F238E27FC236}">
                <a16:creationId xmlns:a16="http://schemas.microsoft.com/office/drawing/2014/main" id="{58B41DA8-A5B3-A74E-B4F7-2C87A626AA29}"/>
              </a:ext>
            </a:extLst>
          </p:cNvPr>
          <p:cNvPicPr>
            <a:picLocks noChangeAspect="1"/>
          </p:cNvPicPr>
          <p:nvPr/>
        </p:nvPicPr>
        <p:blipFill>
          <a:blip r:embed="rId6"/>
          <a:stretch>
            <a:fillRect/>
          </a:stretch>
        </p:blipFill>
        <p:spPr>
          <a:xfrm>
            <a:off x="540683" y="1184538"/>
            <a:ext cx="3746256" cy="1610139"/>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sz="2400" b="1" dirty="0">
                <a:solidFill>
                  <a:schemeClr val="tx1"/>
                </a:solidFill>
                <a:latin typeface="Comic Sans MS" panose="030F0702030302020204" pitchFamily="66" charset="0"/>
              </a:rPr>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14</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56469"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6.48</a:t>
              </a:r>
            </a:p>
            <a:p>
              <a:pPr marL="0" indent="0">
                <a:lnSpc>
                  <a:spcPct val="100000"/>
                </a:lnSpc>
                <a:buFont typeface="Nunito"/>
                <a:buNone/>
              </a:pPr>
              <a:r>
                <a:rPr lang="en-GB" sz="1200" u="sng" dirty="0"/>
                <a:t>+ 8.6   </a:t>
              </a:r>
              <a:r>
                <a:rPr lang="en-GB" sz="1200" u="sng" dirty="0">
                  <a:solidFill>
                    <a:schemeClr val="bg1"/>
                  </a:solidFill>
                </a:rPr>
                <a:t>.</a:t>
              </a:r>
            </a:p>
            <a:p>
              <a:pPr marL="0" indent="0">
                <a:lnSpc>
                  <a:spcPct val="100000"/>
                </a:lnSpc>
                <a:buFont typeface="Nunito"/>
                <a:buNone/>
              </a:pPr>
              <a:r>
                <a:rPr lang="en-GB" sz="1200" u="sng" dirty="0"/>
                <a:t> 15.08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15.08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621324"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596</a:t>
              </a:r>
            </a:p>
            <a:p>
              <a:pPr marL="0" indent="0">
                <a:lnSpc>
                  <a:spcPct val="100000"/>
                </a:lnSpc>
                <a:buFont typeface="Nunito"/>
                <a:buNone/>
              </a:pPr>
              <a:r>
                <a:rPr lang="en-GB" sz="1200" u="sng" dirty="0"/>
                <a:t>x    7</a:t>
              </a:r>
            </a:p>
            <a:p>
              <a:pPr marL="0" indent="0">
                <a:lnSpc>
                  <a:spcPct val="100000"/>
                </a:lnSpc>
                <a:buFont typeface="Nunito"/>
                <a:buNone/>
              </a:pPr>
              <a:r>
                <a:rPr lang="en-GB" sz="1200" u="sng" dirty="0"/>
                <a:t>4172</a:t>
              </a:r>
            </a:p>
            <a:p>
              <a:pPr marL="0" indent="0">
                <a:lnSpc>
                  <a:spcPct val="150000"/>
                </a:lnSpc>
                <a:buFont typeface="Nunito"/>
                <a:buNone/>
              </a:pPr>
              <a:r>
                <a:rPr lang="en-GB" sz="1200" baseline="30000" dirty="0"/>
                <a:t>   6 4</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4,172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 ÷ 2 = 2</a:t>
              </a:r>
            </a:p>
            <a:p>
              <a:pPr marL="0" indent="0">
                <a:lnSpc>
                  <a:spcPct val="100000"/>
                </a:lnSpc>
                <a:buFont typeface="Nunito"/>
                <a:buNone/>
              </a:pPr>
              <a:r>
                <a:rPr lang="en-GB" sz="1200" dirty="0"/>
                <a:t>6 + 2 = 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1074145" y="3531937"/>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689642"/>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3,200 = 320</a:t>
              </a:r>
            </a:p>
            <a:p>
              <a:pPr marL="0" indent="0">
                <a:lnSpc>
                  <a:spcPct val="100000"/>
                </a:lnSpc>
                <a:buFont typeface="Nunito"/>
                <a:buNone/>
              </a:pPr>
              <a:r>
                <a:rPr lang="en-GB" sz="1200" dirty="0"/>
                <a:t>  5% of 3,200 = 160</a:t>
              </a:r>
            </a:p>
            <a:p>
              <a:pPr marL="0" indent="0">
                <a:lnSpc>
                  <a:spcPct val="100000"/>
                </a:lnSpc>
                <a:buFont typeface="Nunito"/>
                <a:buNone/>
              </a:pPr>
              <a:r>
                <a:rPr lang="en-GB" sz="1200" dirty="0"/>
                <a:t>15% of 3,200 = 480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480</a:t>
              </a:r>
            </a:p>
          </p:txBody>
        </p:sp>
      </p:grpSp>
      <p:sp>
        <p:nvSpPr>
          <p:cNvPr id="6" name="Rectangle 5">
            <a:extLst>
              <a:ext uri="{FF2B5EF4-FFF2-40B4-BE49-F238E27FC236}">
                <a16:creationId xmlns:a16="http://schemas.microsoft.com/office/drawing/2014/main" id="{F3DD2D2E-DCDB-4049-A7BB-1BE3E812EC89}"/>
              </a:ext>
            </a:extLst>
          </p:cNvPr>
          <p:cNvSpPr/>
          <p:nvPr/>
        </p:nvSpPr>
        <p:spPr>
          <a:xfrm>
            <a:off x="4514100" y="229408"/>
            <a:ext cx="4572000" cy="646331"/>
          </a:xfrm>
          <a:prstGeom prst="rect">
            <a:avLst/>
          </a:prstGeom>
        </p:spPr>
        <p:txBody>
          <a:bodyPr>
            <a:spAutoFit/>
          </a:bodyPr>
          <a:lstStyle/>
          <a:p>
            <a:pPr marL="114300" indent="0">
              <a:buNone/>
            </a:pPr>
            <a:r>
              <a:rPr lang="en-GB" dirty="0">
                <a:latin typeface="Comic Sans MS" panose="030F0702030302020204" pitchFamily="66" charset="0"/>
              </a:rPr>
              <a:t>The maths arithmetic paper has a total of </a:t>
            </a:r>
            <a:r>
              <a:rPr lang="en-GB" dirty="0">
                <a:solidFill>
                  <a:srgbClr val="283593"/>
                </a:solidFill>
                <a:latin typeface="Comic Sans MS" panose="030F0702030302020204" pitchFamily="66" charset="0"/>
              </a:rPr>
              <a:t>40 marks </a:t>
            </a:r>
            <a:r>
              <a:rPr lang="en-GB" dirty="0">
                <a:latin typeface="Comic Sans MS" panose="030F0702030302020204" pitchFamily="66" charset="0"/>
              </a:rPr>
              <a:t>and lasts for </a:t>
            </a:r>
            <a:r>
              <a:rPr lang="en-GB" dirty="0">
                <a:solidFill>
                  <a:srgbClr val="283593"/>
                </a:solidFill>
                <a:latin typeface="Comic Sans MS" panose="030F0702030302020204" pitchFamily="66" charset="0"/>
              </a:rPr>
              <a:t>30 minutes. </a:t>
            </a:r>
            <a:endParaRPr lang="en-GB" dirty="0">
              <a:latin typeface="Comic Sans MS" panose="030F0702030302020204" pitchFamily="66" charset="0"/>
            </a:endParaRPr>
          </a:p>
        </p:txBody>
      </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705A52-C935-D94C-96FC-60AF8DE29682}"/>
              </a:ext>
            </a:extLst>
          </p:cNvPr>
          <p:cNvPicPr>
            <a:picLocks noChangeAspect="1"/>
          </p:cNvPicPr>
          <p:nvPr/>
        </p:nvPicPr>
        <p:blipFill>
          <a:blip r:embed="rId3"/>
          <a:stretch>
            <a:fillRect/>
          </a:stretch>
        </p:blipFill>
        <p:spPr>
          <a:xfrm>
            <a:off x="523994" y="1177832"/>
            <a:ext cx="3832697" cy="1801038"/>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sz="2400" b="1" dirty="0">
                <a:solidFill>
                  <a:schemeClr val="tx1"/>
                </a:solidFill>
                <a:latin typeface="Comic Sans MS" panose="030F0702030302020204" pitchFamily="66" charset="0"/>
              </a:rPr>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5" name="Picture 4">
            <a:extLst>
              <a:ext uri="{FF2B5EF4-FFF2-40B4-BE49-F238E27FC236}">
                <a16:creationId xmlns:a16="http://schemas.microsoft.com/office/drawing/2014/main" id="{3A80796D-C4F5-D686-874B-C0F1CE4A561D}"/>
              </a:ext>
            </a:extLst>
          </p:cNvPr>
          <p:cNvPicPr>
            <a:picLocks noChangeAspect="1"/>
          </p:cNvPicPr>
          <p:nvPr/>
        </p:nvPicPr>
        <p:blipFill>
          <a:blip r:embed="rId4"/>
          <a:srcRect t="47898"/>
          <a:stretch/>
        </p:blipFill>
        <p:spPr>
          <a:xfrm>
            <a:off x="4709401" y="1184869"/>
            <a:ext cx="3770188" cy="18123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787236-F1F7-4C4A-A28E-69C19131A012}"/>
              </a:ext>
            </a:extLst>
          </p:cNvPr>
          <p:cNvPicPr>
            <a:picLocks noChangeAspect="1"/>
          </p:cNvPicPr>
          <p:nvPr/>
        </p:nvPicPr>
        <p:blipFill>
          <a:blip r:embed="rId3"/>
          <a:stretch>
            <a:fillRect/>
          </a:stretch>
        </p:blipFill>
        <p:spPr>
          <a:xfrm>
            <a:off x="4647244" y="1748073"/>
            <a:ext cx="4445000" cy="21209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B751111-24EC-5144-BC96-5FE0ABCFE385}"/>
              </a:ext>
            </a:extLst>
          </p:cNvPr>
          <p:cNvPicPr>
            <a:picLocks noChangeAspect="1"/>
          </p:cNvPicPr>
          <p:nvPr/>
        </p:nvPicPr>
        <p:blipFill>
          <a:blip r:embed="rId4"/>
          <a:stretch>
            <a:fillRect/>
          </a:stretch>
        </p:blipFill>
        <p:spPr>
          <a:xfrm>
            <a:off x="127000" y="597213"/>
            <a:ext cx="4445000" cy="196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a:xfrm>
            <a:off x="226208" y="0"/>
            <a:ext cx="8520600" cy="434776"/>
          </a:xfrm>
        </p:spPr>
        <p:txBody>
          <a:bodyPr/>
          <a:lstStyle/>
          <a:p>
            <a:r>
              <a:rPr lang="en-GB" sz="2400" b="1" dirty="0">
                <a:solidFill>
                  <a:schemeClr val="tx1"/>
                </a:solidFill>
                <a:latin typeface="Comic Sans MS" panose="030F0702030302020204" pitchFamily="66" charset="0"/>
              </a:rPr>
              <a:t>Maths Papers 2 and 3 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8" name="Picture 7">
            <a:extLst>
              <a:ext uri="{FF2B5EF4-FFF2-40B4-BE49-F238E27FC236}">
                <a16:creationId xmlns:a16="http://schemas.microsoft.com/office/drawing/2014/main" id="{9C203592-AB39-F05F-5F2B-4CFFA5A39E1E}"/>
              </a:ext>
            </a:extLst>
          </p:cNvPr>
          <p:cNvPicPr>
            <a:picLocks noChangeAspect="1"/>
          </p:cNvPicPr>
          <p:nvPr/>
        </p:nvPicPr>
        <p:blipFill>
          <a:blip r:embed="rId5"/>
          <a:stretch>
            <a:fillRect/>
          </a:stretch>
        </p:blipFill>
        <p:spPr>
          <a:xfrm>
            <a:off x="431304" y="2689489"/>
            <a:ext cx="3836392" cy="2729319"/>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AED40AB3-02A0-463F-B4C9-BD69D21D6F8B}"/>
              </a:ext>
            </a:extLst>
          </p:cNvPr>
          <p:cNvSpPr/>
          <p:nvPr/>
        </p:nvSpPr>
        <p:spPr>
          <a:xfrm>
            <a:off x="4647244" y="704620"/>
            <a:ext cx="4572000" cy="646331"/>
          </a:xfrm>
          <a:prstGeom prst="rect">
            <a:avLst/>
          </a:prstGeom>
        </p:spPr>
        <p:txBody>
          <a:bodyPr>
            <a:spAutoFit/>
          </a:bodyPr>
          <a:lstStyle/>
          <a:p>
            <a:pPr marL="114300" indent="0">
              <a:buNone/>
            </a:pPr>
            <a:r>
              <a:rPr lang="en-GB" dirty="0">
                <a:latin typeface="Comic Sans MS" panose="030F0702030302020204" pitchFamily="66" charset="0"/>
              </a:rPr>
              <a:t>These tests have a total of </a:t>
            </a:r>
            <a:r>
              <a:rPr lang="en-GB" dirty="0">
                <a:solidFill>
                  <a:srgbClr val="283593"/>
                </a:solidFill>
                <a:latin typeface="Comic Sans MS" panose="030F0702030302020204" pitchFamily="66" charset="0"/>
              </a:rPr>
              <a:t>35 marks</a:t>
            </a:r>
            <a:r>
              <a:rPr lang="en-GB" dirty="0">
                <a:latin typeface="Comic Sans MS" panose="030F0702030302020204" pitchFamily="66" charset="0"/>
              </a:rPr>
              <a:t> each and lasts for </a:t>
            </a:r>
            <a:r>
              <a:rPr lang="en-GB" dirty="0">
                <a:solidFill>
                  <a:srgbClr val="283593"/>
                </a:solidFill>
                <a:latin typeface="Comic Sans MS" panose="030F0702030302020204" pitchFamily="66" charset="0"/>
              </a:rPr>
              <a:t>40 minutes</a:t>
            </a:r>
            <a:r>
              <a:rPr lang="en-GB" dirty="0">
                <a:latin typeface="Comic Sans MS" panose="030F0702030302020204" pitchFamily="66" charset="0"/>
              </a:rPr>
              <a:t> each.  </a:t>
            </a:r>
          </a:p>
        </p:txBody>
      </p:sp>
    </p:spTree>
    <p:extLst>
      <p:ext uri="{BB962C8B-B14F-4D97-AF65-F5344CB8AC3E}">
        <p14:creationId xmlns:p14="http://schemas.microsoft.com/office/powerpoint/2010/main" val="1180818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sz="2400" b="1" dirty="0">
                <a:solidFill>
                  <a:schemeClr val="tx1"/>
                </a:solidFill>
                <a:latin typeface="Comic Sans MS" panose="030F0702030302020204" pitchFamily="66" charset="0"/>
              </a:rPr>
              <a:t>Maths Papers 2 and 3 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5" name="Picture 4">
            <a:extLst>
              <a:ext uri="{FF2B5EF4-FFF2-40B4-BE49-F238E27FC236}">
                <a16:creationId xmlns:a16="http://schemas.microsoft.com/office/drawing/2014/main" id="{65FFC658-E6D1-9243-B0B1-7708F97CF5C7}"/>
              </a:ext>
            </a:extLst>
          </p:cNvPr>
          <p:cNvPicPr>
            <a:picLocks noChangeAspect="1"/>
          </p:cNvPicPr>
          <p:nvPr/>
        </p:nvPicPr>
        <p:blipFill>
          <a:blip r:embed="rId3"/>
          <a:stretch>
            <a:fillRect/>
          </a:stretch>
        </p:blipFill>
        <p:spPr>
          <a:xfrm>
            <a:off x="5385598" y="739302"/>
            <a:ext cx="3300615" cy="419694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98762335-3522-5585-61AA-6D6EF016EFAB}"/>
              </a:ext>
            </a:extLst>
          </p:cNvPr>
          <p:cNvPicPr>
            <a:picLocks noChangeAspect="1"/>
          </p:cNvPicPr>
          <p:nvPr/>
        </p:nvPicPr>
        <p:blipFill>
          <a:blip r:embed="rId4"/>
          <a:stretch>
            <a:fillRect/>
          </a:stretch>
        </p:blipFill>
        <p:spPr>
          <a:xfrm>
            <a:off x="847122" y="827252"/>
            <a:ext cx="3914251" cy="38359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sz="2400" b="1" dirty="0">
                <a:solidFill>
                  <a:schemeClr val="tx1"/>
                </a:solidFill>
                <a:latin typeface="Comic Sans MS" panose="030F0702030302020204" pitchFamily="66" charset="0"/>
              </a:rPr>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sz="1800" dirty="0">
                <a:solidFill>
                  <a:srgbClr val="283593"/>
                </a:solidFill>
                <a:latin typeface="Comic Sans MS" panose="030F0702030302020204" pitchFamily="66" charset="0"/>
              </a:rPr>
              <a:t>SATs focus on what children know about Maths and English. </a:t>
            </a:r>
          </a:p>
          <a:p>
            <a:pPr marL="114300" indent="0">
              <a:buNone/>
            </a:pPr>
            <a:r>
              <a:rPr lang="en-GB" sz="1800" dirty="0">
                <a:latin typeface="Comic Sans MS" panose="030F0702030302020204" pitchFamily="66" charset="0"/>
              </a:rPr>
              <a:t>They will not reflect how talented they are at science, geography, art, P.E…, and they certainly won’t highlight all of their amazing personal characteristics.</a:t>
            </a:r>
          </a:p>
          <a:p>
            <a:pPr marL="114300" indent="0">
              <a:buNone/>
            </a:pPr>
            <a:endParaRPr lang="en-GB" sz="1800" dirty="0">
              <a:latin typeface="Comic Sans MS" panose="030F0702030302020204" pitchFamily="66" charset="0"/>
            </a:endParaRPr>
          </a:p>
          <a:p>
            <a:pPr marL="114300" indent="0">
              <a:buNone/>
            </a:pPr>
            <a:r>
              <a:rPr lang="en-GB" sz="1800" dirty="0">
                <a:solidFill>
                  <a:srgbClr val="283593"/>
                </a:solidFill>
                <a:latin typeface="Comic Sans MS" panose="030F0702030302020204" pitchFamily="66" charset="0"/>
              </a:rPr>
              <a:t>SATs don’t tell the whole story.</a:t>
            </a:r>
          </a:p>
          <a:p>
            <a:pPr marL="114300" indent="0">
              <a:buNone/>
            </a:pPr>
            <a:r>
              <a:rPr lang="en-GB" sz="1800" dirty="0">
                <a:latin typeface="Comic Sans MS" panose="030F0702030302020204" pitchFamily="66" charset="0"/>
              </a:rPr>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We will be able to provide you with more detailed feedback. </a:t>
            </a:r>
          </a:p>
          <a:p>
            <a:pPr marL="114300" indent="0">
              <a:buNone/>
            </a:pPr>
            <a:endParaRPr lang="en-GB" sz="1800" dirty="0">
              <a:latin typeface="Comic Sans MS" panose="030F0702030302020204" pitchFamily="66" charset="0"/>
            </a:endParaRP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sz="2800" b="1" dirty="0">
                <a:solidFill>
                  <a:schemeClr val="tx1"/>
                </a:solidFill>
                <a:latin typeface="Comic Sans MS" panose="030F0702030302020204" pitchFamily="66" charset="0"/>
              </a:rPr>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sz="1800" dirty="0">
                <a:latin typeface="Comic Sans MS" panose="030F0702030302020204" pitchFamily="66" charset="0"/>
              </a:rPr>
              <a:t>SATs often induce a certain degree of worry or anxiety but there is, of course, a tipping point. </a:t>
            </a:r>
          </a:p>
          <a:p>
            <a:pPr marL="114300" indent="0">
              <a:buNone/>
            </a:pPr>
            <a:endParaRPr lang="en-GB" sz="1800" dirty="0">
              <a:latin typeface="Comic Sans MS" panose="030F0702030302020204" pitchFamily="66" charset="0"/>
            </a:endParaRPr>
          </a:p>
          <a:p>
            <a:pPr marL="114300" indent="0">
              <a:buNone/>
            </a:pPr>
            <a:r>
              <a:rPr lang="en-GB" sz="1800" dirty="0">
                <a:latin typeface="Comic Sans MS" panose="030F0702030302020204" pitchFamily="66" charset="0"/>
              </a:rPr>
              <a:t>SATs anxiety should not:</a:t>
            </a:r>
          </a:p>
          <a:p>
            <a:r>
              <a:rPr lang="en-GB" sz="1800" dirty="0">
                <a:solidFill>
                  <a:srgbClr val="283593"/>
                </a:solidFill>
                <a:latin typeface="Comic Sans MS" panose="030F0702030302020204" pitchFamily="66" charset="0"/>
              </a:rPr>
              <a:t>Affect a child’s appetite</a:t>
            </a:r>
          </a:p>
          <a:p>
            <a:r>
              <a:rPr lang="en-GB" sz="1800" dirty="0">
                <a:solidFill>
                  <a:srgbClr val="283593"/>
                </a:solidFill>
                <a:latin typeface="Comic Sans MS" panose="030F0702030302020204" pitchFamily="66" charset="0"/>
              </a:rPr>
              <a:t>Affect a child’s sleep</a:t>
            </a:r>
          </a:p>
          <a:p>
            <a:r>
              <a:rPr lang="en-GB" sz="1800" dirty="0">
                <a:solidFill>
                  <a:srgbClr val="283593"/>
                </a:solidFill>
                <a:latin typeface="Comic Sans MS" panose="030F0702030302020204" pitchFamily="66" charset="0"/>
              </a:rPr>
              <a:t>Affect a child’s personality</a:t>
            </a:r>
          </a:p>
          <a:p>
            <a:r>
              <a:rPr lang="en-GB" sz="1800" dirty="0">
                <a:solidFill>
                  <a:srgbClr val="283593"/>
                </a:solidFill>
                <a:latin typeface="Comic Sans MS" panose="030F0702030302020204" pitchFamily="66" charset="0"/>
              </a:rPr>
              <a:t>Induce panic, tears or disengagement from lessons or hobbies</a:t>
            </a:r>
          </a:p>
          <a:p>
            <a:r>
              <a:rPr lang="en-GB" sz="1800" dirty="0">
                <a:solidFill>
                  <a:srgbClr val="283593"/>
                </a:solidFill>
                <a:latin typeface="Comic Sans MS" panose="030F0702030302020204" pitchFamily="66" charset="0"/>
              </a:rPr>
              <a:t>Be a reason not to attend school.</a:t>
            </a:r>
          </a:p>
          <a:p>
            <a:pPr marL="114300" indent="0">
              <a:buNone/>
            </a:pPr>
            <a:endParaRPr lang="en-GB" sz="1800" dirty="0">
              <a:latin typeface="Comic Sans MS" panose="030F0702030302020204" pitchFamily="66" charset="0"/>
            </a:endParaRPr>
          </a:p>
          <a:p>
            <a:pPr marL="114300" indent="0">
              <a:buNone/>
            </a:pPr>
            <a:r>
              <a:rPr lang="en-GB" sz="1800" dirty="0">
                <a:latin typeface="Comic Sans MS" panose="030F0702030302020204" pitchFamily="66" charset="0"/>
              </a:rPr>
              <a:t>If any of the above are evident, SATs may be causing an excessive degree of anxiety and may benefit from some additional support. This isn’t about removing the reality of SATs but rather equipping your 10 or 11-year-old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35490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a:xfrm>
            <a:off x="226208" y="20600"/>
            <a:ext cx="8520600" cy="434776"/>
          </a:xfrm>
        </p:spPr>
        <p:txBody>
          <a:bodyPr/>
          <a:lstStyle/>
          <a:p>
            <a:r>
              <a:rPr lang="en-GB" sz="3200" b="1" dirty="0">
                <a:solidFill>
                  <a:schemeClr val="tx1"/>
                </a:solidFill>
                <a:latin typeface="Comic Sans MS" panose="030F0702030302020204" pitchFamily="66" charset="0"/>
              </a:rPr>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sz="1800" dirty="0">
                <a:latin typeface="Comic Sans MS" panose="030F0702030302020204" pitchFamily="66" charset="0"/>
              </a:rPr>
              <a:t>SATs are the Standardised Assessment Tests that are given to children at the end of Key Stage 2. </a:t>
            </a:r>
          </a:p>
          <a:p>
            <a:r>
              <a:rPr lang="en-GB" sz="1800" dirty="0">
                <a:latin typeface="Comic Sans MS" panose="030F0702030302020204" pitchFamily="66" charset="0"/>
              </a:rPr>
              <a:t>The SATs take place over four days, starting on </a:t>
            </a:r>
            <a:r>
              <a:rPr lang="en-GB" sz="1800" dirty="0">
                <a:solidFill>
                  <a:srgbClr val="283593"/>
                </a:solidFill>
                <a:latin typeface="Comic Sans MS" panose="030F0702030302020204" pitchFamily="66" charset="0"/>
              </a:rPr>
              <a:t>Monday 11</a:t>
            </a:r>
            <a:r>
              <a:rPr lang="en-GB" sz="1800" baseline="30000" dirty="0">
                <a:solidFill>
                  <a:srgbClr val="283593"/>
                </a:solidFill>
                <a:latin typeface="Comic Sans MS" panose="030F0702030302020204" pitchFamily="66" charset="0"/>
              </a:rPr>
              <a:t>th</a:t>
            </a:r>
            <a:r>
              <a:rPr lang="en-GB" sz="1800" dirty="0">
                <a:solidFill>
                  <a:srgbClr val="283593"/>
                </a:solidFill>
                <a:latin typeface="Comic Sans MS" panose="030F0702030302020204" pitchFamily="66" charset="0"/>
              </a:rPr>
              <a:t> May </a:t>
            </a:r>
            <a:r>
              <a:rPr lang="en-GB" sz="1800" dirty="0">
                <a:latin typeface="Comic Sans MS" panose="030F0702030302020204" pitchFamily="66" charset="0"/>
              </a:rPr>
              <a:t>ending on </a:t>
            </a:r>
            <a:r>
              <a:rPr lang="en-GB" sz="1800" dirty="0">
                <a:solidFill>
                  <a:srgbClr val="283593"/>
                </a:solidFill>
                <a:latin typeface="Comic Sans MS" panose="030F0702030302020204" pitchFamily="66" charset="0"/>
              </a:rPr>
              <a:t>Thursday 14th May. </a:t>
            </a:r>
          </a:p>
          <a:p>
            <a:r>
              <a:rPr lang="en-GB" sz="1800" dirty="0">
                <a:latin typeface="Comic Sans MS" panose="030F0702030302020204" pitchFamily="66" charset="0"/>
              </a:rPr>
              <a:t>The SATs papers cover: grammar, punctuation and spelling, reading and maths.</a:t>
            </a:r>
            <a:endParaRPr lang="en-GB" sz="1400" dirty="0">
              <a:solidFill>
                <a:srgbClr val="283593"/>
              </a:solidFill>
              <a:latin typeface="Comic Sans MS" panose="030F0702030302020204" pitchFamily="66" charset="0"/>
            </a:endParaRP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800" b="0" i="0" u="none" strike="noStrike" kern="0" cap="none" spc="0" normalizeH="0" baseline="0" noProof="0" dirty="0">
                <a:ln>
                  <a:noFill/>
                </a:ln>
                <a:solidFill>
                  <a:srgbClr val="000000"/>
                </a:solidFill>
                <a:effectLst/>
                <a:uLnTx/>
                <a:uFillTx/>
                <a:latin typeface="Comic Sans MS" panose="030F0702030302020204" pitchFamily="66" charset="0"/>
                <a:sym typeface="Nunito"/>
              </a:rPr>
              <a:t>Writing is assessed using evidence collected throughout Year 6. There is no Year 6 SATs writing test. </a:t>
            </a: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sz="2400" b="1" dirty="0">
                <a:solidFill>
                  <a:schemeClr val="tx1"/>
                </a:solidFill>
                <a:latin typeface="Comic Sans MS" panose="030F0702030302020204" pitchFamily="66" charset="0"/>
              </a:rPr>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sz="1800" dirty="0">
                <a:solidFill>
                  <a:srgbClr val="283593"/>
                </a:solidFill>
                <a:latin typeface="Comic Sans MS" panose="030F0702030302020204" pitchFamily="66" charset="0"/>
              </a:rPr>
              <a:t>Talk to the school</a:t>
            </a:r>
          </a:p>
          <a:p>
            <a:pPr marL="114300" indent="0">
              <a:buNone/>
            </a:pPr>
            <a:r>
              <a:rPr lang="en-GB" sz="1800" dirty="0">
                <a:latin typeface="Comic Sans MS" panose="030F0702030302020204" pitchFamily="66" charset="0"/>
              </a:rPr>
              <a:t>Sometimes concerns present at home and not at school. If you notice a change in your child, talk to the school so that everyone concerned can offer the support needed. </a:t>
            </a:r>
          </a:p>
          <a:p>
            <a:pPr marL="114300" indent="0">
              <a:buNone/>
            </a:pPr>
            <a:endParaRPr lang="en-GB" sz="1800" dirty="0">
              <a:solidFill>
                <a:srgbClr val="283593"/>
              </a:solidFill>
              <a:latin typeface="Comic Sans MS" panose="030F0702030302020204" pitchFamily="66" charset="0"/>
            </a:endParaRPr>
          </a:p>
          <a:p>
            <a:pPr marL="114300" indent="0">
              <a:buNone/>
            </a:pPr>
            <a:r>
              <a:rPr lang="en-GB" sz="1800" dirty="0">
                <a:solidFill>
                  <a:srgbClr val="283593"/>
                </a:solidFill>
                <a:latin typeface="Comic Sans MS" panose="030F0702030302020204" pitchFamily="66" charset="0"/>
              </a:rPr>
              <a:t>Talk to your child</a:t>
            </a:r>
          </a:p>
          <a:p>
            <a:pPr marL="114300" indent="0">
              <a:buNone/>
            </a:pPr>
            <a:r>
              <a:rPr lang="en-GB" sz="1800" dirty="0">
                <a:latin typeface="Comic Sans MS" panose="030F0702030302020204" pitchFamily="66" charset="0"/>
              </a:rPr>
              <a:t>Talk to your child about what aspect of SATs concerns them the most. If you can help them pinpoint what is bothering them the most, you can take specific steps to help reassure them. </a:t>
            </a:r>
          </a:p>
          <a:p>
            <a:pPr marL="114300" indent="0">
              <a:buNone/>
            </a:pPr>
            <a:endParaRPr lang="en-GB" sz="1800" dirty="0">
              <a:solidFill>
                <a:srgbClr val="283593"/>
              </a:solidFill>
              <a:latin typeface="Comic Sans MS" panose="030F0702030302020204" pitchFamily="66" charset="0"/>
            </a:endParaRPr>
          </a:p>
          <a:p>
            <a:pPr marL="114300" indent="0">
              <a:buNone/>
            </a:pPr>
            <a:r>
              <a:rPr lang="en-GB" sz="1800" dirty="0">
                <a:solidFill>
                  <a:srgbClr val="283593"/>
                </a:solidFill>
                <a:latin typeface="Comic Sans MS" panose="030F0702030302020204" pitchFamily="66" charset="0"/>
              </a:rPr>
              <a:t>Encourage your child to talk to their teacher</a:t>
            </a:r>
          </a:p>
          <a:p>
            <a:pPr marL="114300" indent="0">
              <a:buNone/>
            </a:pPr>
            <a:endParaRPr lang="en-GB" sz="1800" dirty="0">
              <a:solidFill>
                <a:srgbClr val="283593"/>
              </a:solidFill>
              <a:latin typeface="Comic Sans MS" panose="030F0702030302020204" pitchFamily="66" charset="0"/>
            </a:endParaRPr>
          </a:p>
          <a:p>
            <a:pPr marL="114300" indent="0">
              <a:buNone/>
            </a:pPr>
            <a:r>
              <a:rPr lang="en-GB" sz="1800" dirty="0">
                <a:solidFill>
                  <a:srgbClr val="283593"/>
                </a:solidFill>
                <a:latin typeface="Comic Sans MS" panose="030F0702030302020204" pitchFamily="66" charset="0"/>
              </a:rPr>
              <a:t>Try not to project your own anxieties or views about the SATs</a:t>
            </a:r>
          </a:p>
          <a:p>
            <a:pPr marL="114300" indent="0">
              <a:buNone/>
            </a:pPr>
            <a:r>
              <a:rPr lang="en-GB" sz="1800" dirty="0">
                <a:latin typeface="Comic Sans MS" panose="030F0702030302020204" pitchFamily="66" charset="0"/>
              </a:rPr>
              <a:t>Children can be very intuitive. If they see that you are anxious, this could add to their own anxieties.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20</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sz="2400" b="1" dirty="0">
                <a:solidFill>
                  <a:srgbClr val="0070C0"/>
                </a:solidFill>
                <a:latin typeface="Comic Sans MS" panose="030F0702030302020204" pitchFamily="66" charset="0"/>
              </a:rPr>
              <a:t>On the Thursday afternoon, we will have a celebration in Firbank park with ice cream and rounders to celebrate the children completing their SATS week. We will also be doing lots of nice activities on the Friday.</a:t>
            </a:r>
            <a:br>
              <a:rPr lang="en-GB" sz="2400" b="1" dirty="0">
                <a:latin typeface="Comic Sans MS" panose="030F0702030302020204" pitchFamily="66" charset="0"/>
              </a:rPr>
            </a:br>
            <a:br>
              <a:rPr lang="en-GB" sz="2400" b="1" dirty="0">
                <a:solidFill>
                  <a:schemeClr val="accent5"/>
                </a:solidFill>
                <a:latin typeface="Comic Sans MS" panose="030F0702030302020204" pitchFamily="66" charset="0"/>
              </a:rPr>
            </a:br>
            <a:r>
              <a:rPr lang="en-GB" sz="2400" b="1" dirty="0">
                <a:solidFill>
                  <a:schemeClr val="accent5"/>
                </a:solidFill>
                <a:latin typeface="Comic Sans MS" panose="030F0702030302020204" pitchFamily="66" charset="0"/>
              </a:rPr>
              <a:t>After this week, life in Y6 gets very busy with lots of exciting activities!</a:t>
            </a:r>
            <a:br>
              <a:rPr lang="en-GB" sz="2400" b="1" dirty="0">
                <a:latin typeface="Comic Sans MS" panose="030F0702030302020204" pitchFamily="66" charset="0"/>
              </a:rPr>
            </a:br>
            <a:br>
              <a:rPr lang="en-GB" sz="2400" b="1" dirty="0">
                <a:solidFill>
                  <a:srgbClr val="7030A0"/>
                </a:solidFill>
                <a:latin typeface="Comic Sans MS" panose="030F0702030302020204" pitchFamily="66" charset="0"/>
              </a:rPr>
            </a:br>
            <a:r>
              <a:rPr lang="en-GB" sz="2400" b="1" dirty="0">
                <a:solidFill>
                  <a:srgbClr val="7030A0"/>
                </a:solidFill>
                <a:latin typeface="Comic Sans MS" panose="030F0702030302020204" pitchFamily="66" charset="0"/>
              </a:rPr>
              <a:t>Please keep a look out for updates on the website for Y6 events such as the production, leavers disco and leavers assembly.</a:t>
            </a:r>
            <a:br>
              <a:rPr lang="en-GB" sz="2400" b="1" dirty="0">
                <a:solidFill>
                  <a:srgbClr val="7030A0"/>
                </a:solidFill>
                <a:latin typeface="Comic Sans MS" panose="030F0702030302020204" pitchFamily="66" charset="0"/>
              </a:rPr>
            </a:br>
            <a:br>
              <a:rPr lang="en-GB" sz="2400" b="1" dirty="0">
                <a:latin typeface="Comic Sans MS" panose="030F0702030302020204" pitchFamily="66" charset="0"/>
              </a:rPr>
            </a:br>
            <a:endParaRPr lang="en-GB" sz="2400" b="1" dirty="0">
              <a:solidFill>
                <a:srgbClr val="FF0000"/>
              </a:solidFill>
              <a:latin typeface="Comic Sans MS" panose="030F0702030302020204" pitchFamily="66" charset="0"/>
            </a:endParaRP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21</a:t>
            </a:fld>
            <a:endParaRPr lang="en"/>
          </a:p>
        </p:txBody>
      </p:sp>
    </p:spTree>
    <p:extLst>
      <p:ext uri="{BB962C8B-B14F-4D97-AF65-F5344CB8AC3E}">
        <p14:creationId xmlns:p14="http://schemas.microsoft.com/office/powerpoint/2010/main" val="415584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9AFAFD1-2E7A-62F2-F569-B4915E42A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88720E-B164-0F01-645B-799BDD90DD90}"/>
              </a:ext>
            </a:extLst>
          </p:cNvPr>
          <p:cNvSpPr>
            <a:spLocks noGrp="1"/>
          </p:cNvSpPr>
          <p:nvPr>
            <p:ph type="title"/>
          </p:nvPr>
        </p:nvSpPr>
        <p:spPr/>
        <p:txBody>
          <a:bodyPr/>
          <a:lstStyle/>
          <a:p>
            <a:pPr algn="ctr"/>
            <a:r>
              <a:rPr lang="en-GB" sz="2400" b="1" u="sng" dirty="0">
                <a:solidFill>
                  <a:schemeClr val="tx1"/>
                </a:solidFill>
                <a:latin typeface="Comic Sans MS" panose="030F0702030302020204" pitchFamily="66" charset="0"/>
              </a:rPr>
              <a:t>2026 Leavers!</a:t>
            </a:r>
            <a:br>
              <a:rPr lang="en-GB" sz="2400" b="1" dirty="0">
                <a:solidFill>
                  <a:schemeClr val="tx1"/>
                </a:solidFill>
                <a:latin typeface="Comic Sans MS" panose="030F0702030302020204" pitchFamily="66" charset="0"/>
              </a:rPr>
            </a:br>
            <a:br>
              <a:rPr lang="en-GB" sz="2400" b="1" dirty="0">
                <a:solidFill>
                  <a:schemeClr val="tx1"/>
                </a:solidFill>
                <a:latin typeface="Comic Sans MS" panose="030F0702030302020204" pitchFamily="66" charset="0"/>
              </a:rPr>
            </a:br>
            <a:r>
              <a:rPr lang="en-GB" sz="2400" b="1" dirty="0">
                <a:solidFill>
                  <a:schemeClr val="tx1"/>
                </a:solidFill>
                <a:latin typeface="Comic Sans MS" panose="030F0702030302020204" pitchFamily="66" charset="0"/>
              </a:rPr>
              <a:t>Hoodie / T-shirt orders need to be placed by Friday 1</a:t>
            </a:r>
            <a:r>
              <a:rPr lang="en-GB" sz="2400" b="1" baseline="30000" dirty="0">
                <a:solidFill>
                  <a:schemeClr val="tx1"/>
                </a:solidFill>
                <a:latin typeface="Comic Sans MS" panose="030F0702030302020204" pitchFamily="66" charset="0"/>
              </a:rPr>
              <a:t>st</a:t>
            </a:r>
            <a:r>
              <a:rPr lang="en-GB" sz="2400" b="1" dirty="0">
                <a:solidFill>
                  <a:schemeClr val="tx1"/>
                </a:solidFill>
                <a:latin typeface="Comic Sans MS" panose="030F0702030302020204" pitchFamily="66" charset="0"/>
              </a:rPr>
              <a:t> May.</a:t>
            </a:r>
            <a:br>
              <a:rPr lang="en-GB" sz="2400" b="1" dirty="0">
                <a:solidFill>
                  <a:schemeClr val="tx1"/>
                </a:solidFill>
                <a:latin typeface="Comic Sans MS" panose="030F0702030302020204" pitchFamily="66" charset="0"/>
              </a:rPr>
            </a:br>
            <a:br>
              <a:rPr lang="en-GB" sz="2400" b="1" dirty="0">
                <a:solidFill>
                  <a:schemeClr val="tx1"/>
                </a:solidFill>
                <a:latin typeface="Comic Sans MS" panose="030F0702030302020204" pitchFamily="66" charset="0"/>
              </a:rPr>
            </a:br>
            <a:r>
              <a:rPr lang="en-GB" sz="2000" b="1" i="1" dirty="0">
                <a:solidFill>
                  <a:schemeClr val="tx1"/>
                </a:solidFill>
                <a:latin typeface="Comic Sans MS" panose="030F0702030302020204" pitchFamily="66" charset="0"/>
              </a:rPr>
              <a:t>This QR code will take you straight to the ordering page:</a:t>
            </a:r>
            <a:endParaRPr lang="en-GB" sz="2400" b="1" i="1" dirty="0">
              <a:solidFill>
                <a:schemeClr val="tx1"/>
              </a:solidFill>
              <a:latin typeface="Comic Sans MS" panose="030F0702030302020204" pitchFamily="66" charset="0"/>
            </a:endParaRPr>
          </a:p>
        </p:txBody>
      </p:sp>
      <p:sp>
        <p:nvSpPr>
          <p:cNvPr id="4" name="Slide Number Placeholder 3">
            <a:extLst>
              <a:ext uri="{FF2B5EF4-FFF2-40B4-BE49-F238E27FC236}">
                <a16:creationId xmlns:a16="http://schemas.microsoft.com/office/drawing/2014/main" id="{6621DE6D-0CF6-2396-A2A6-408303503B42}"/>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4"/>
          <p:cNvPicPr>
            <a:picLocks noChangeAspect="1"/>
          </p:cNvPicPr>
          <p:nvPr/>
        </p:nvPicPr>
        <p:blipFill>
          <a:blip r:embed="rId3"/>
          <a:stretch>
            <a:fillRect/>
          </a:stretch>
        </p:blipFill>
        <p:spPr>
          <a:xfrm>
            <a:off x="1505490" y="2642405"/>
            <a:ext cx="5585944" cy="2217612"/>
          </a:xfrm>
          <a:prstGeom prst="rect">
            <a:avLst/>
          </a:prstGeom>
        </p:spPr>
      </p:pic>
    </p:spTree>
    <p:extLst>
      <p:ext uri="{BB962C8B-B14F-4D97-AF65-F5344CB8AC3E}">
        <p14:creationId xmlns:p14="http://schemas.microsoft.com/office/powerpoint/2010/main" val="1085901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2050" name="Picture 2" descr="Thank You Any Queries Images For Ppt Hd Ppt Thank You - vrogue.co">
            <a:extLst>
              <a:ext uri="{FF2B5EF4-FFF2-40B4-BE49-F238E27FC236}">
                <a16:creationId xmlns:a16="http://schemas.microsoft.com/office/drawing/2014/main" id="{6F0CD8EC-66E9-EE62-A1E1-F199EF804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901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65FD3-587F-4F29-C8C0-0EBFEC67B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EA806-B9C6-D169-05FA-07D9BF1E2606}"/>
              </a:ext>
            </a:extLst>
          </p:cNvPr>
          <p:cNvSpPr>
            <a:spLocks noGrp="1"/>
          </p:cNvSpPr>
          <p:nvPr>
            <p:ph type="title"/>
          </p:nvPr>
        </p:nvSpPr>
        <p:spPr>
          <a:xfrm>
            <a:off x="226208" y="20600"/>
            <a:ext cx="8520600" cy="434776"/>
          </a:xfrm>
        </p:spPr>
        <p:txBody>
          <a:bodyPr/>
          <a:lstStyle/>
          <a:p>
            <a:r>
              <a:rPr lang="en-GB" sz="3200" b="1" u="sng" dirty="0">
                <a:solidFill>
                  <a:schemeClr val="tx1"/>
                </a:solidFill>
                <a:latin typeface="Comic Sans MS" panose="030F0702030302020204" pitchFamily="66" charset="0"/>
              </a:rPr>
              <a:t>SATS Week</a:t>
            </a:r>
          </a:p>
        </p:txBody>
      </p:sp>
      <p:sp>
        <p:nvSpPr>
          <p:cNvPr id="3" name="Text Placeholder 2">
            <a:extLst>
              <a:ext uri="{FF2B5EF4-FFF2-40B4-BE49-F238E27FC236}">
                <a16:creationId xmlns:a16="http://schemas.microsoft.com/office/drawing/2014/main" id="{F4D3B0E8-D7EA-D8F1-0465-DB773BCB2884}"/>
              </a:ext>
            </a:extLst>
          </p:cNvPr>
          <p:cNvSpPr>
            <a:spLocks noGrp="1"/>
          </p:cNvSpPr>
          <p:nvPr>
            <p:ph type="body" idx="1"/>
          </p:nvPr>
        </p:nvSpPr>
        <p:spPr>
          <a:xfrm>
            <a:off x="-358935" y="826428"/>
            <a:ext cx="9322551" cy="4033589"/>
          </a:xfrm>
        </p:spPr>
        <p:txBody>
          <a:bodyPr/>
          <a:lstStyle/>
          <a:p>
            <a:pPr marL="596900" lvl="1" indent="0">
              <a:spcBef>
                <a:spcPts val="0"/>
              </a:spcBef>
              <a:buNone/>
            </a:pPr>
            <a:r>
              <a:rPr lang="en-GB" sz="2400" dirty="0">
                <a:solidFill>
                  <a:schemeClr val="tx1"/>
                </a:solidFill>
                <a:latin typeface="Comic Sans MS" panose="030F0702030302020204" pitchFamily="66" charset="0"/>
              </a:rPr>
              <a:t>Monday 11</a:t>
            </a:r>
            <a:r>
              <a:rPr lang="en-GB" sz="2400" baseline="30000" dirty="0">
                <a:solidFill>
                  <a:schemeClr val="tx1"/>
                </a:solidFill>
                <a:latin typeface="Comic Sans MS" panose="030F0702030302020204" pitchFamily="66" charset="0"/>
              </a:rPr>
              <a:t>th</a:t>
            </a:r>
            <a:r>
              <a:rPr lang="en-GB" sz="2400" dirty="0">
                <a:solidFill>
                  <a:schemeClr val="tx1"/>
                </a:solidFill>
                <a:latin typeface="Comic Sans MS" panose="030F0702030302020204" pitchFamily="66" charset="0"/>
              </a:rPr>
              <a:t> May - Grammar, Punctuation and Spelling - Paper 1 and 2</a:t>
            </a:r>
          </a:p>
          <a:p>
            <a:pPr marL="596900" lvl="1" indent="0">
              <a:spcBef>
                <a:spcPts val="0"/>
              </a:spcBef>
              <a:buNone/>
            </a:pPr>
            <a:endParaRPr lang="en-GB" sz="2400" dirty="0">
              <a:solidFill>
                <a:schemeClr val="tx1"/>
              </a:solidFill>
              <a:latin typeface="Comic Sans MS" panose="030F0702030302020204" pitchFamily="66" charset="0"/>
            </a:endParaRPr>
          </a:p>
          <a:p>
            <a:pPr marL="596900" lvl="1" indent="0">
              <a:spcBef>
                <a:spcPts val="0"/>
              </a:spcBef>
              <a:buNone/>
            </a:pPr>
            <a:r>
              <a:rPr lang="en-GB" sz="2400" dirty="0">
                <a:solidFill>
                  <a:schemeClr val="tx1"/>
                </a:solidFill>
                <a:latin typeface="Comic Sans MS" panose="030F0702030302020204" pitchFamily="66" charset="0"/>
              </a:rPr>
              <a:t>Tuesday 12</a:t>
            </a:r>
            <a:r>
              <a:rPr lang="en-GB" sz="2400" baseline="30000" dirty="0">
                <a:solidFill>
                  <a:schemeClr val="tx1"/>
                </a:solidFill>
                <a:latin typeface="Comic Sans MS" panose="030F0702030302020204" pitchFamily="66" charset="0"/>
              </a:rPr>
              <a:t>th</a:t>
            </a:r>
            <a:r>
              <a:rPr lang="en-GB" sz="2400" dirty="0">
                <a:solidFill>
                  <a:schemeClr val="tx1"/>
                </a:solidFill>
                <a:latin typeface="Comic Sans MS" panose="030F0702030302020204" pitchFamily="66" charset="0"/>
              </a:rPr>
              <a:t> May – Reading paper</a:t>
            </a:r>
          </a:p>
          <a:p>
            <a:pPr lvl="1">
              <a:spcBef>
                <a:spcPts val="0"/>
              </a:spcBef>
            </a:pPr>
            <a:endParaRPr lang="en-GB" sz="2400" dirty="0">
              <a:solidFill>
                <a:schemeClr val="tx1"/>
              </a:solidFill>
              <a:latin typeface="Comic Sans MS" panose="030F0702030302020204" pitchFamily="66" charset="0"/>
            </a:endParaRPr>
          </a:p>
          <a:p>
            <a:pPr marL="596900" lvl="1" indent="0">
              <a:spcBef>
                <a:spcPts val="0"/>
              </a:spcBef>
              <a:buNone/>
            </a:pPr>
            <a:r>
              <a:rPr lang="en-GB" sz="2400" dirty="0">
                <a:solidFill>
                  <a:schemeClr val="tx1"/>
                </a:solidFill>
                <a:latin typeface="Comic Sans MS" panose="030F0702030302020204" pitchFamily="66" charset="0"/>
              </a:rPr>
              <a:t>Wednesday 13</a:t>
            </a:r>
            <a:r>
              <a:rPr lang="en-GB" sz="2400" baseline="30000" dirty="0">
                <a:solidFill>
                  <a:schemeClr val="tx1"/>
                </a:solidFill>
                <a:latin typeface="Comic Sans MS" panose="030F0702030302020204" pitchFamily="66" charset="0"/>
              </a:rPr>
              <a:t>th</a:t>
            </a:r>
            <a:r>
              <a:rPr lang="en-GB" sz="2400" dirty="0">
                <a:solidFill>
                  <a:schemeClr val="tx1"/>
                </a:solidFill>
                <a:latin typeface="Comic Sans MS" panose="030F0702030302020204" pitchFamily="66" charset="0"/>
              </a:rPr>
              <a:t> May - Maths Paper 1: Arithmetic and               Paper 2: Reasoning</a:t>
            </a:r>
          </a:p>
          <a:p>
            <a:pPr lvl="1">
              <a:spcBef>
                <a:spcPts val="0"/>
              </a:spcBef>
            </a:pPr>
            <a:endParaRPr lang="en-GB" sz="2400" dirty="0">
              <a:solidFill>
                <a:schemeClr val="tx1"/>
              </a:solidFill>
              <a:latin typeface="Comic Sans MS" panose="030F0702030302020204" pitchFamily="66" charset="0"/>
            </a:endParaRPr>
          </a:p>
          <a:p>
            <a:pPr marL="596900" lvl="1" indent="0">
              <a:lnSpc>
                <a:spcPct val="100000"/>
              </a:lnSpc>
              <a:spcBef>
                <a:spcPts val="0"/>
              </a:spcBef>
              <a:buNone/>
            </a:pPr>
            <a:r>
              <a:rPr lang="en-GB" sz="2400" dirty="0">
                <a:solidFill>
                  <a:schemeClr val="tx1"/>
                </a:solidFill>
                <a:latin typeface="Comic Sans MS" panose="030F0702030302020204" pitchFamily="66" charset="0"/>
              </a:rPr>
              <a:t>Thursday 14</a:t>
            </a:r>
            <a:r>
              <a:rPr lang="en-GB" sz="2400" baseline="30000" dirty="0">
                <a:solidFill>
                  <a:schemeClr val="tx1"/>
                </a:solidFill>
                <a:latin typeface="Comic Sans MS" panose="030F0702030302020204" pitchFamily="66" charset="0"/>
              </a:rPr>
              <a:t>th</a:t>
            </a:r>
            <a:r>
              <a:rPr lang="en-GB" sz="2400" dirty="0">
                <a:solidFill>
                  <a:schemeClr val="tx1"/>
                </a:solidFill>
                <a:latin typeface="Comic Sans MS" panose="030F0702030302020204" pitchFamily="66" charset="0"/>
              </a:rPr>
              <a:t> May - Maths Paper 3: Reasoning</a:t>
            </a:r>
          </a:p>
        </p:txBody>
      </p:sp>
      <p:sp>
        <p:nvSpPr>
          <p:cNvPr id="4" name="Slide Number Placeholder 3">
            <a:extLst>
              <a:ext uri="{FF2B5EF4-FFF2-40B4-BE49-F238E27FC236}">
                <a16:creationId xmlns:a16="http://schemas.microsoft.com/office/drawing/2014/main" id="{D0A95661-2B13-8DBD-8595-1A1BF4A35C2F}"/>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49324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a:xfrm>
            <a:off x="226208" y="39967"/>
            <a:ext cx="8520600" cy="434776"/>
          </a:xfrm>
        </p:spPr>
        <p:txBody>
          <a:bodyPr/>
          <a:lstStyle/>
          <a:p>
            <a:r>
              <a:rPr lang="en-GB" sz="2800" b="1" dirty="0">
                <a:solidFill>
                  <a:schemeClr val="tx1"/>
                </a:solidFill>
                <a:latin typeface="Comic Sans MS" panose="030F0702030302020204" pitchFamily="66" charset="0"/>
              </a:rPr>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a:xfrm>
            <a:off x="226208" y="833644"/>
            <a:ext cx="8520600" cy="3829573"/>
          </a:xfrm>
        </p:spPr>
        <p:txBody>
          <a:bodyPr/>
          <a:lstStyle/>
          <a:p>
            <a:r>
              <a:rPr lang="en-GB" sz="2000" dirty="0">
                <a:latin typeface="Comic Sans MS" panose="030F0702030302020204" pitchFamily="66" charset="0"/>
              </a:rPr>
              <a:t>The tests take place during normal school hours, under exam conditions. </a:t>
            </a:r>
          </a:p>
          <a:p>
            <a:r>
              <a:rPr lang="en-GB" sz="2000" dirty="0">
                <a:latin typeface="Comic Sans MS" panose="030F0702030302020204" pitchFamily="66" charset="0"/>
              </a:rPr>
              <a:t>Children are not allowed to talk to each other from the moment the assessments are handed out until they are collected at the end of the test. </a:t>
            </a:r>
          </a:p>
          <a:p>
            <a:r>
              <a:rPr lang="en-GB" sz="2000" dirty="0">
                <a:latin typeface="Comic Sans MS" panose="030F0702030302020204" pitchFamily="66" charset="0"/>
              </a:rPr>
              <a:t>After the tests are completed, the papers are sent away to be marked </a:t>
            </a:r>
            <a:r>
              <a:rPr lang="en-GB" sz="2000" dirty="0">
                <a:solidFill>
                  <a:srgbClr val="283593"/>
                </a:solidFill>
                <a:latin typeface="Comic Sans MS" panose="030F0702030302020204" pitchFamily="66" charset="0"/>
              </a:rPr>
              <a:t>externally</a:t>
            </a:r>
            <a:r>
              <a:rPr lang="en-GB" sz="2000" dirty="0">
                <a:latin typeface="Comic Sans MS" panose="030F0702030302020204" pitchFamily="66" charset="0"/>
              </a:rPr>
              <a:t>. </a:t>
            </a:r>
          </a:p>
          <a:p>
            <a:r>
              <a:rPr lang="en-GB" sz="2000" dirty="0">
                <a:latin typeface="Comic Sans MS" panose="030F0702030302020204" pitchFamily="66" charset="0"/>
              </a:rPr>
              <a:t>The results are then sent to the school in July. </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8AC5-8690-4D27-86D9-7C478E1B403A}"/>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5B32CD60-BEE3-4A62-8122-62779386358B}"/>
              </a:ext>
            </a:extLst>
          </p:cNvPr>
          <p:cNvSpPr>
            <a:spLocks noGrp="1"/>
          </p:cNvSpPr>
          <p:nvPr>
            <p:ph type="body" idx="1"/>
          </p:nvPr>
        </p:nvSpPr>
        <p:spPr>
          <a:xfrm>
            <a:off x="217850" y="207250"/>
            <a:ext cx="8520600" cy="3829573"/>
          </a:xfrm>
        </p:spPr>
        <p:txBody>
          <a:bodyPr/>
          <a:lstStyle/>
          <a:p>
            <a:r>
              <a:rPr lang="en-GB" sz="2400" dirty="0">
                <a:latin typeface="Comic Sans MS" panose="030F0702030302020204" pitchFamily="66" charset="0"/>
              </a:rPr>
              <a:t>During SATS week, the children will be invited into school at </a:t>
            </a:r>
            <a:r>
              <a:rPr lang="en-GB" sz="2400" b="1" dirty="0">
                <a:latin typeface="Comic Sans MS" panose="030F0702030302020204" pitchFamily="66" charset="0"/>
              </a:rPr>
              <a:t>8.30 </a:t>
            </a:r>
            <a:r>
              <a:rPr lang="en-GB" sz="2400" dirty="0">
                <a:latin typeface="Comic Sans MS" panose="030F0702030302020204" pitchFamily="66" charset="0"/>
              </a:rPr>
              <a:t>for breakfast, including hot chocolate or apple/orange juice. </a:t>
            </a:r>
          </a:p>
          <a:p>
            <a:r>
              <a:rPr lang="en-GB" sz="2400" dirty="0">
                <a:latin typeface="Comic Sans MS" panose="030F0702030302020204" pitchFamily="66" charset="0"/>
              </a:rPr>
              <a:t>This is a time for them to talk to friends and settle in.</a:t>
            </a:r>
          </a:p>
          <a:p>
            <a:r>
              <a:rPr lang="en-GB" sz="2400" dirty="0">
                <a:latin typeface="Comic Sans MS" panose="030F0702030302020204" pitchFamily="66" charset="0"/>
              </a:rPr>
              <a:t>The tests will start soon after the register at 9am.</a:t>
            </a:r>
          </a:p>
          <a:p>
            <a:r>
              <a:rPr lang="en-GB" sz="2400" dirty="0">
                <a:latin typeface="Comic Sans MS" panose="030F0702030302020204" pitchFamily="66" charset="0"/>
              </a:rPr>
              <a:t>Most children will be completing the tests in the hall; some children are in small groups or working individually with an adult.  </a:t>
            </a:r>
          </a:p>
          <a:p>
            <a:r>
              <a:rPr lang="en-GB" sz="2400" dirty="0">
                <a:latin typeface="Comic Sans MS" panose="030F0702030302020204" pitchFamily="66" charset="0"/>
              </a:rPr>
              <a:t>After each test, the children are given extra play to un-wind and we are there to support them with any issues or worries.</a:t>
            </a:r>
          </a:p>
          <a:p>
            <a:endParaRPr lang="en-GB" sz="2400" dirty="0">
              <a:latin typeface="Comic Sans MS" panose="030F0702030302020204" pitchFamily="66" charset="0"/>
            </a:endParaRPr>
          </a:p>
        </p:txBody>
      </p:sp>
      <p:sp>
        <p:nvSpPr>
          <p:cNvPr id="4" name="Slide Number Placeholder 3">
            <a:extLst>
              <a:ext uri="{FF2B5EF4-FFF2-40B4-BE49-F238E27FC236}">
                <a16:creationId xmlns:a16="http://schemas.microsoft.com/office/drawing/2014/main" id="{D13625FC-291C-436C-9027-6566280C1AF1}"/>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1241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a:xfrm>
            <a:off x="226208" y="139212"/>
            <a:ext cx="8520600" cy="434776"/>
          </a:xfrm>
        </p:spPr>
        <p:txBody>
          <a:bodyPr/>
          <a:lstStyle/>
          <a:p>
            <a:r>
              <a:rPr lang="en-GB" sz="2800" b="1" dirty="0">
                <a:solidFill>
                  <a:schemeClr val="tx1"/>
                </a:solidFill>
                <a:latin typeface="Comic Sans MS" panose="030F0702030302020204" pitchFamily="66" charset="0"/>
              </a:rPr>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sz="2000" dirty="0">
                <a:latin typeface="Comic Sans MS" panose="030F0702030302020204" pitchFamily="66" charset="0"/>
              </a:rPr>
              <a:t>Children who have support as part of day-to-day learning in school may be allotted specific arrangements, including:</a:t>
            </a:r>
          </a:p>
          <a:p>
            <a:r>
              <a:rPr lang="en-GB" sz="2000" dirty="0">
                <a:latin typeface="Comic Sans MS" panose="030F0702030302020204" pitchFamily="66" charset="0"/>
              </a:rPr>
              <a:t>Additional (extra) time;</a:t>
            </a:r>
          </a:p>
          <a:p>
            <a:r>
              <a:rPr lang="en-GB" sz="2000" dirty="0">
                <a:latin typeface="Comic Sans MS" panose="030F0702030302020204" pitchFamily="66" charset="0"/>
              </a:rPr>
              <a:t>Tests being opened early to be modified;</a:t>
            </a:r>
          </a:p>
          <a:p>
            <a:r>
              <a:rPr lang="en-GB" sz="2000" dirty="0">
                <a:latin typeface="Comic Sans MS" panose="030F0702030302020204" pitchFamily="66" charset="0"/>
              </a:rPr>
              <a:t>An adult to scribe (write) for them;</a:t>
            </a:r>
          </a:p>
          <a:p>
            <a:r>
              <a:rPr lang="en-GB" sz="2000" dirty="0">
                <a:latin typeface="Comic Sans MS" panose="030F0702030302020204" pitchFamily="66" charset="0"/>
              </a:rPr>
              <a:t>Using word processors independently; </a:t>
            </a:r>
          </a:p>
          <a:p>
            <a:r>
              <a:rPr lang="en-GB" sz="2000" dirty="0">
                <a:latin typeface="Comic Sans MS" panose="030F0702030302020204" pitchFamily="66" charset="0"/>
              </a:rPr>
              <a:t>An adult to read for them (including a translator);</a:t>
            </a:r>
          </a:p>
          <a:p>
            <a:r>
              <a:rPr lang="en-GB" sz="2000" dirty="0">
                <a:latin typeface="Comic Sans MS" panose="030F0702030302020204" pitchFamily="66" charset="0"/>
              </a:rPr>
              <a:t>The use of prompts or rest breaks;</a:t>
            </a:r>
          </a:p>
          <a:p>
            <a:r>
              <a:rPr lang="en-GB" sz="2000" dirty="0">
                <a:latin typeface="Comic Sans MS" panose="030F0702030302020204" pitchFamily="66" charset="0"/>
              </a:rPr>
              <a:t>Arrangements for children who are ill or injured at the time of the tests. This does not apply if your child missed any tests due to a holiday. </a:t>
            </a:r>
          </a:p>
          <a:p>
            <a:pPr marL="114300" lvl="0" indent="0" defTabSz="914400">
              <a:lnSpc>
                <a:spcPct val="115000"/>
              </a:lnSpc>
              <a:buClr>
                <a:srgbClr val="595959"/>
              </a:buClr>
              <a:buNone/>
              <a:defRPr/>
            </a:pPr>
            <a:endParaRPr lang="en-GB" sz="2000" kern="0" dirty="0">
              <a:solidFill>
                <a:srgbClr val="000000"/>
              </a:solidFill>
              <a:latin typeface="Comic Sans MS" panose="030F0702030302020204" pitchFamily="66" charset="0"/>
            </a:endParaRPr>
          </a:p>
          <a:p>
            <a:pPr marL="114300" indent="0">
              <a:buNone/>
            </a:pPr>
            <a:endParaRPr lang="en-GB" sz="2000" dirty="0">
              <a:latin typeface="Comic Sans MS" panose="030F0702030302020204" pitchFamily="66" charset="0"/>
            </a:endParaRPr>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27132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sz="2400" b="1" dirty="0">
                <a:solidFill>
                  <a:schemeClr val="tx1"/>
                </a:solidFill>
                <a:latin typeface="Comic Sans MS" panose="030F0702030302020204" pitchFamily="66" charset="0"/>
              </a:rPr>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a:xfrm>
            <a:off x="296069" y="642026"/>
            <a:ext cx="8520600" cy="3829573"/>
          </a:xfrm>
        </p:spPr>
        <p:txBody>
          <a:bodyPr/>
          <a:lstStyle/>
          <a:p>
            <a:pPr marL="114300" indent="0">
              <a:buNone/>
            </a:pPr>
            <a:r>
              <a:rPr lang="en-GB" sz="1800" dirty="0">
                <a:latin typeface="Comic Sans MS" panose="030F0702030302020204" pitchFamily="66" charset="0"/>
              </a:rPr>
              <a:t>Tests are marked externally. Once marked, the tests will be given the following scores:</a:t>
            </a:r>
          </a:p>
          <a:p>
            <a:r>
              <a:rPr lang="en-GB" sz="1800" dirty="0">
                <a:latin typeface="Comic Sans MS" panose="030F0702030302020204" pitchFamily="66" charset="0"/>
              </a:rPr>
              <a:t>A raw score (total number of marks achieved for each paper);</a:t>
            </a:r>
          </a:p>
          <a:p>
            <a:r>
              <a:rPr lang="en-GB" sz="1800" dirty="0">
                <a:latin typeface="Comic Sans MS" panose="030F0702030302020204" pitchFamily="66" charset="0"/>
              </a:rPr>
              <a:t>A scaled score (see below);</a:t>
            </a:r>
          </a:p>
          <a:p>
            <a:r>
              <a:rPr lang="en-GB" sz="1800" dirty="0">
                <a:latin typeface="Comic Sans MS" panose="030F0702030302020204" pitchFamily="66" charset="0"/>
              </a:rPr>
              <a:t>A judgement on if the National Standard has been met. </a:t>
            </a:r>
          </a:p>
          <a:p>
            <a:endParaRPr lang="en-GB" sz="1800" dirty="0">
              <a:latin typeface="Comic Sans MS" panose="030F0702030302020204" pitchFamily="66" charset="0"/>
            </a:endParaRPr>
          </a:p>
          <a:p>
            <a:pPr marL="114300" indent="0">
              <a:buNone/>
            </a:pPr>
            <a:endParaRPr lang="en-GB" sz="1800" dirty="0">
              <a:latin typeface="Comic Sans MS" panose="030F0702030302020204" pitchFamily="66" charset="0"/>
            </a:endParaRPr>
          </a:p>
          <a:p>
            <a:pPr marL="114300" indent="0">
              <a:buNone/>
            </a:pPr>
            <a:r>
              <a:rPr lang="en-GB" sz="1800" dirty="0">
                <a:latin typeface="Comic Sans MS" panose="030F0702030302020204" pitchFamily="66" charset="0"/>
              </a:rPr>
              <a:t>Scaled scores (the raw score converted into a scaled score based on national averages) range from 80 to 120. </a:t>
            </a:r>
          </a:p>
          <a:p>
            <a:pPr marL="114300" indent="0">
              <a:buNone/>
            </a:pPr>
            <a:r>
              <a:rPr lang="en-GB" sz="1800" dirty="0">
                <a:solidFill>
                  <a:srgbClr val="283593"/>
                </a:solidFill>
                <a:latin typeface="Comic Sans MS" panose="030F0702030302020204" pitchFamily="66" charset="0"/>
              </a:rPr>
              <a:t>A scaled score of 100 or more shows the pupil is meeting the National Standard. </a:t>
            </a:r>
          </a:p>
          <a:p>
            <a:pPr marL="114300" indent="0">
              <a:buNone/>
            </a:pPr>
            <a:r>
              <a:rPr lang="en-GB" sz="1800" dirty="0">
                <a:solidFill>
                  <a:srgbClr val="283593"/>
                </a:solidFill>
                <a:latin typeface="Comic Sans MS" panose="030F0702030302020204" pitchFamily="66" charset="0"/>
              </a:rPr>
              <a:t>A scaled score of 110 or more shows the pupil is working above the National Standard.</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sz="2400" b="1" dirty="0">
                <a:solidFill>
                  <a:schemeClr val="tx1"/>
                </a:solidFill>
                <a:latin typeface="Comic Sans MS" panose="030F0702030302020204" pitchFamily="66" charset="0"/>
              </a:rPr>
              <a:t>Grammar, Punctuation and Spelling: Monday 11</a:t>
            </a:r>
            <a:r>
              <a:rPr lang="en-GB" sz="2400" b="1" baseline="30000" dirty="0">
                <a:solidFill>
                  <a:schemeClr val="tx1"/>
                </a:solidFill>
                <a:latin typeface="Comic Sans MS" panose="030F0702030302020204" pitchFamily="66" charset="0"/>
              </a:rPr>
              <a:t>th</a:t>
            </a:r>
            <a:r>
              <a:rPr lang="en-GB" sz="2400" b="1" dirty="0">
                <a:solidFill>
                  <a:schemeClr val="tx1"/>
                </a:solidFill>
                <a:latin typeface="Comic Sans MS" panose="030F0702030302020204" pitchFamily="66" charset="0"/>
              </a:rPr>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sz="2400" dirty="0">
                <a:latin typeface="Comic Sans MS" panose="030F0702030302020204" pitchFamily="66" charset="0"/>
              </a:rPr>
              <a:t>Grammar, punctuation and spelling consists of two papers.</a:t>
            </a:r>
          </a:p>
          <a:p>
            <a:pPr marL="114300" indent="0">
              <a:buNone/>
            </a:pPr>
            <a:endParaRPr lang="en-GB" sz="2400" dirty="0">
              <a:latin typeface="Comic Sans MS" panose="030F0702030302020204" pitchFamily="66" charset="0"/>
            </a:endParaRPr>
          </a:p>
          <a:p>
            <a:r>
              <a:rPr lang="en-GB" sz="2400" dirty="0">
                <a:latin typeface="Comic Sans MS" panose="030F0702030302020204" pitchFamily="66" charset="0"/>
              </a:rPr>
              <a:t>Paper 1 focuses on all three elements (grammar, punctuation and spelling or GPS). The paper lasts for </a:t>
            </a:r>
            <a:r>
              <a:rPr lang="en-GB" sz="2400" dirty="0">
                <a:solidFill>
                  <a:srgbClr val="283593"/>
                </a:solidFill>
                <a:latin typeface="Comic Sans MS" panose="030F0702030302020204" pitchFamily="66" charset="0"/>
              </a:rPr>
              <a:t>45 minutes</a:t>
            </a:r>
            <a:r>
              <a:rPr lang="en-GB" sz="2400" dirty="0">
                <a:latin typeface="Comic Sans MS" panose="030F0702030302020204" pitchFamily="66" charset="0"/>
              </a:rPr>
              <a:t>. </a:t>
            </a:r>
          </a:p>
          <a:p>
            <a:endParaRPr lang="en-GB" sz="2400" dirty="0">
              <a:latin typeface="Comic Sans MS" panose="030F0702030302020204" pitchFamily="66" charset="0"/>
            </a:endParaRPr>
          </a:p>
          <a:p>
            <a:r>
              <a:rPr lang="en-GB" sz="2400" dirty="0">
                <a:latin typeface="Comic Sans MS" panose="030F0702030302020204" pitchFamily="66" charset="0"/>
              </a:rPr>
              <a:t>Paper 2 consists of a spelling test only. It should take approximately </a:t>
            </a:r>
            <a:r>
              <a:rPr lang="en-GB" sz="2400" dirty="0">
                <a:solidFill>
                  <a:srgbClr val="283593"/>
                </a:solidFill>
                <a:latin typeface="Comic Sans MS" panose="030F0702030302020204" pitchFamily="66" charset="0"/>
              </a:rPr>
              <a:t>15 minutes</a:t>
            </a:r>
            <a:r>
              <a:rPr lang="en-GB" sz="2400" dirty="0">
                <a:latin typeface="Comic Sans MS" panose="030F0702030302020204" pitchFamily="66" charset="0"/>
              </a:rPr>
              <a:t>, although this is not a set amount of time (pupils will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A6C288-627D-434C-9B18-18F34F5961B4}"/>
              </a:ext>
            </a:extLst>
          </p:cNvPr>
          <p:cNvPicPr>
            <a:picLocks noChangeAspect="1"/>
          </p:cNvPicPr>
          <p:nvPr/>
        </p:nvPicPr>
        <p:blipFill>
          <a:blip r:embed="rId3"/>
          <a:stretch>
            <a:fillRect/>
          </a:stretch>
        </p:blipFill>
        <p:spPr>
          <a:xfrm>
            <a:off x="2732451" y="3297013"/>
            <a:ext cx="4445000" cy="1206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FA6AD4D-95E7-9243-B4FD-D75BE38CCC1A}"/>
              </a:ext>
            </a:extLst>
          </p:cNvPr>
          <p:cNvPicPr>
            <a:picLocks noChangeAspect="1"/>
          </p:cNvPicPr>
          <p:nvPr/>
        </p:nvPicPr>
        <p:blipFill>
          <a:blip r:embed="rId4"/>
          <a:stretch>
            <a:fillRect/>
          </a:stretch>
        </p:blipFill>
        <p:spPr>
          <a:xfrm>
            <a:off x="4699000" y="1674350"/>
            <a:ext cx="4445000" cy="7874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6696909-BA2C-7A4C-92F3-079FDBA17C5F}"/>
              </a:ext>
            </a:extLst>
          </p:cNvPr>
          <p:cNvPicPr>
            <a:picLocks noChangeAspect="1"/>
          </p:cNvPicPr>
          <p:nvPr/>
        </p:nvPicPr>
        <p:blipFill>
          <a:blip r:embed="rId5"/>
          <a:stretch>
            <a:fillRect/>
          </a:stretch>
        </p:blipFill>
        <p:spPr>
          <a:xfrm>
            <a:off x="127000" y="1176864"/>
            <a:ext cx="4436620" cy="18000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sz="2400" b="1" dirty="0">
                <a:solidFill>
                  <a:schemeClr val="tx1"/>
                </a:solidFill>
                <a:latin typeface="Comic Sans MS" panose="030F0702030302020204" pitchFamily="66" charset="0"/>
              </a:rPr>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2672944" y="1677707"/>
            <a:ext cx="4248556" cy="2825806"/>
            <a:chOff x="2672944" y="1677707"/>
            <a:chExt cx="4248556" cy="282580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823760" y="167770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680338" y="2016109"/>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2672944" y="4041822"/>
              <a:ext cx="4248556" cy="461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a:t>
              </a:r>
              <a:r>
                <a:rPr lang="en-GB" sz="1200" dirty="0"/>
                <a:t>Switch off the lights!  	Please turn off the lights.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sz="2400" b="1" dirty="0">
                <a:solidFill>
                  <a:schemeClr val="tx1"/>
                </a:solidFill>
                <a:latin typeface="Comic Sans MS" panose="030F0702030302020204" pitchFamily="66" charset="0"/>
              </a:rPr>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8" name="Picture 7">
            <a:extLst>
              <a:ext uri="{FF2B5EF4-FFF2-40B4-BE49-F238E27FC236}">
                <a16:creationId xmlns:a16="http://schemas.microsoft.com/office/drawing/2014/main" id="{F35D7784-BAA7-F04F-A7E7-141F8801DC24}"/>
              </a:ext>
            </a:extLst>
          </p:cNvPr>
          <p:cNvPicPr>
            <a:picLocks noChangeAspect="1"/>
          </p:cNvPicPr>
          <p:nvPr/>
        </p:nvPicPr>
        <p:blipFill>
          <a:blip r:embed="rId3"/>
          <a:stretch>
            <a:fillRect/>
          </a:stretch>
        </p:blipFill>
        <p:spPr>
          <a:xfrm>
            <a:off x="4251008" y="2948617"/>
            <a:ext cx="4495800" cy="21082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8A094FE-9BAD-584A-935E-F8B485A3E399}"/>
              </a:ext>
            </a:extLst>
          </p:cNvPr>
          <p:cNvPicPr>
            <a:picLocks noChangeAspect="1"/>
          </p:cNvPicPr>
          <p:nvPr/>
        </p:nvPicPr>
        <p:blipFill>
          <a:blip r:embed="rId4"/>
          <a:stretch>
            <a:fillRect/>
          </a:stretch>
        </p:blipFill>
        <p:spPr>
          <a:xfrm>
            <a:off x="137885" y="1832180"/>
            <a:ext cx="4165600" cy="2120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TM04033927[[fn=Main Event]]</Template>
  <TotalTime>873</TotalTime>
  <Words>2190</Words>
  <Application>Microsoft Office PowerPoint</Application>
  <PresentationFormat>On-screen Show (16:9)</PresentationFormat>
  <Paragraphs>193</Paragraphs>
  <Slides>24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Comic Sans MS</vt:lpstr>
      <vt:lpstr>Trebuchet MS</vt:lpstr>
      <vt:lpstr>Wingdings</vt:lpstr>
      <vt:lpstr>Nunito</vt:lpstr>
      <vt:lpstr>Wingdings 3</vt:lpstr>
      <vt:lpstr>Facet</vt:lpstr>
      <vt:lpstr>PowerPoint Presentation</vt:lpstr>
      <vt:lpstr>What are the SATs? </vt:lpstr>
      <vt:lpstr>When and how the SATs are completed?</vt:lpstr>
      <vt:lpstr>PowerPoint Presentation</vt:lpstr>
      <vt:lpstr>Specific arrangements for SATs</vt:lpstr>
      <vt:lpstr>The results</vt:lpstr>
      <vt:lpstr>Grammar, Punctuation and Spelling: Monday 11th May</vt:lpstr>
      <vt:lpstr>Grammar, Punctuation and Spelling: Paper 1 (GPS)</vt:lpstr>
      <vt:lpstr>Grammar, Punctuation and Spelling: Paper 2 (spelling)</vt:lpstr>
      <vt:lpstr>Reading: Tuesday 12th May </vt:lpstr>
      <vt:lpstr>Reading </vt:lpstr>
      <vt:lpstr>Reading </vt:lpstr>
      <vt:lpstr>Maths:  Wednesday 13th May and Thursday 14th May</vt:lpstr>
      <vt:lpstr>Maths Paper 1 (Arithmetic)</vt:lpstr>
      <vt:lpstr>Maths Paper 1 (Arithmetic)</vt:lpstr>
      <vt:lpstr>Maths Papers 2 and 3 Example Questions</vt:lpstr>
      <vt:lpstr>Maths Papers 2 and 3 Example Questions</vt:lpstr>
      <vt:lpstr>Things to remember about SATs</vt:lpstr>
      <vt:lpstr>What to do if you are worried about your child</vt:lpstr>
      <vt:lpstr>What to do if you are worried about your child</vt:lpstr>
      <vt:lpstr>On the Thursday afternoon, we will have a celebration in Firbank park with ice cream and rounders to celebrate the children completing their SATS week. We will also be doing lots of nice activities on the Friday.  After this week, life in Y6 gets very busy with lots of exciting activities!  Please keep a look out for updates on the website for Y6 events such as the production, leavers disco and leavers assembly.  </vt:lpstr>
      <vt:lpstr>2026 Leavers!  Hoodie / T-shirt orders need to be placed by Friday 1st May.  This QR code will take you straight to the ordering page:</vt:lpstr>
      <vt:lpstr>PowerPoint Presentation</vt:lpstr>
      <vt:lpstr>SATS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C Campbell</dc:creator>
  <cp:lastModifiedBy>H Ackerley</cp:lastModifiedBy>
  <cp:revision>54</cp:revision>
  <dcterms:modified xsi:type="dcterms:W3CDTF">2026-03-17T13:27:44Z</dcterms:modified>
</cp:coreProperties>
</file>