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10018713" cy="14447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7A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5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77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28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68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1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87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4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7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008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8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73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0C4DF-3F89-45B5-BABD-B7F24C96A2A9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A1C61-4054-49A9-8267-14ED286BE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62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C600D2-D490-4DEF-80AE-9E165772F363}"/>
              </a:ext>
            </a:extLst>
          </p:cNvPr>
          <p:cNvSpPr/>
          <p:nvPr/>
        </p:nvSpPr>
        <p:spPr>
          <a:xfrm>
            <a:off x="95696" y="203976"/>
            <a:ext cx="3902150" cy="967558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Newall Green Primary School Knowledge Organiser</a:t>
            </a:r>
          </a:p>
          <a:p>
            <a:r>
              <a:rPr lang="en-GB" sz="1200" dirty="0" err="1">
                <a:solidFill>
                  <a:schemeClr val="tx1"/>
                </a:solidFill>
                <a:latin typeface="CCW Cursive Writing 11" panose="03050602040000000000" pitchFamily="66" charset="0"/>
              </a:rPr>
              <a:t>Subject:</a:t>
            </a:r>
            <a:r>
              <a:rPr lang="en-GB" sz="1200" b="1" dirty="0" err="1">
                <a:solidFill>
                  <a:schemeClr val="tx1"/>
                </a:solidFill>
                <a:latin typeface="CCW Cursive Writing 11" panose="03050602040000000000" pitchFamily="66" charset="0"/>
              </a:rPr>
              <a:t>Geography</a:t>
            </a: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</a:t>
            </a:r>
            <a:r>
              <a:rPr lang="en-GB" sz="1200" dirty="0" err="1">
                <a:solidFill>
                  <a:schemeClr val="tx1"/>
                </a:solidFill>
                <a:latin typeface="CCW Cursive Writing 11" panose="03050602040000000000" pitchFamily="66" charset="0"/>
              </a:rPr>
              <a:t>Term:</a:t>
            </a:r>
            <a:r>
              <a:rPr lang="en-GB" sz="1200" b="1" dirty="0" err="1">
                <a:solidFill>
                  <a:schemeClr val="tx1"/>
                </a:solidFill>
                <a:latin typeface="CCW Cursive Writing 11" panose="03050602040000000000" pitchFamily="66" charset="0"/>
              </a:rPr>
              <a:t>Spring</a:t>
            </a: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2</a:t>
            </a:r>
          </a:p>
          <a:p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Year group:</a:t>
            </a: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5 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Date</a:t>
            </a: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: </a:t>
            </a:r>
            <a:r>
              <a:rPr lang="en-GB" sz="1200" b="1">
                <a:solidFill>
                  <a:schemeClr val="tx1"/>
                </a:solidFill>
                <a:latin typeface="CCW Cursive Writing 11" panose="03050602040000000000" pitchFamily="66" charset="0"/>
              </a:rPr>
              <a:t>February 2026</a:t>
            </a:r>
            <a:endParaRPr lang="en-GB" sz="12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EF2638-1E8B-42C4-A192-5717F54DB02A}"/>
              </a:ext>
            </a:extLst>
          </p:cNvPr>
          <p:cNvSpPr/>
          <p:nvPr/>
        </p:nvSpPr>
        <p:spPr>
          <a:xfrm>
            <a:off x="6722997" y="106330"/>
            <a:ext cx="3598349" cy="7453345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Key vocabulary:</a:t>
            </a:r>
          </a:p>
          <a:p>
            <a:endParaRPr lang="en-GB" sz="8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5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Atlas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–    A collection of maps often of each country in the world.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Compass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-  A tool used for showing direction.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Digital map 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-  A map that uses technology such as a satnav.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Easting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-  The numbers used in a grid reference that run west to east.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Grid references 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-  The numbered squares on a map used to locate a place.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National grid 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-  A system used to split Great Britain into 100km squares.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Northing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-  The numbers used in a grid reference that run south to north.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Ordnance survey maps 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- Detailed maps of Great Britain where each square represents 1km squared (1km²).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Symbols</a:t>
            </a:r>
            <a:r>
              <a:rPr lang="en-GB" sz="12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 -   small pictures, letters or lines that represent a feature.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4474EA-4AD9-4003-93CD-64FAB676B6C4}"/>
              </a:ext>
            </a:extLst>
          </p:cNvPr>
          <p:cNvSpPr/>
          <p:nvPr/>
        </p:nvSpPr>
        <p:spPr>
          <a:xfrm>
            <a:off x="4118024" y="203976"/>
            <a:ext cx="2498643" cy="967558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Focus: </a:t>
            </a:r>
          </a:p>
          <a:p>
            <a:r>
              <a:rPr lang="en-GB" sz="1600" b="1" dirty="0">
                <a:solidFill>
                  <a:schemeClr val="tx1"/>
                </a:solidFill>
                <a:latin typeface="CCW Cursive Writing 11" panose="03050602040000000000" pitchFamily="66" charset="0"/>
              </a:rPr>
              <a:t>Maps and Beeston Castle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DCC63A-210C-4250-B050-480F2924C874}"/>
              </a:ext>
            </a:extLst>
          </p:cNvPr>
          <p:cNvSpPr/>
          <p:nvPr/>
        </p:nvSpPr>
        <p:spPr>
          <a:xfrm>
            <a:off x="110559" y="2072068"/>
            <a:ext cx="3031987" cy="4730704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1: 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Recognise map symbols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b="1" u="sng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2: 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Understand and use compass points for direction </a:t>
            </a:r>
            <a:r>
              <a:rPr lang="en-GB" sz="1100" dirty="0">
                <a:solidFill>
                  <a:schemeClr val="tx1"/>
                </a:solidFill>
                <a:highlight>
                  <a:srgbClr val="FFFF00"/>
                </a:highlight>
                <a:latin typeface="CCW Cursive Writing 11" panose="03050602040000000000" pitchFamily="66" charset="0"/>
              </a:rPr>
              <a:t>DITL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3:  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Use grid references to locate places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4: 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Sketch maps of our local area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5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: Understand the features and use of the Cheshire Plain </a:t>
            </a:r>
            <a:r>
              <a:rPr lang="en-GB" sz="1100" dirty="0">
                <a:solidFill>
                  <a:schemeClr val="tx1"/>
                </a:solidFill>
                <a:highlight>
                  <a:srgbClr val="FFFF00"/>
                </a:highlight>
                <a:latin typeface="CCW Cursive Writing 11" panose="03050602040000000000" pitchFamily="66" charset="0"/>
              </a:rPr>
              <a:t>DITL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WALT 6: </a:t>
            </a:r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Understand how caves are formed</a:t>
            </a:r>
          </a:p>
          <a:p>
            <a:r>
              <a:rPr lang="en-GB" sz="11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Intervention    Absent</a:t>
            </a:r>
          </a:p>
          <a:p>
            <a:endParaRPr lang="en-GB" sz="1100" b="1" u="sng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r>
              <a:rPr lang="en-GB" sz="11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END OF UNIT QUIZ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09F7C1-0064-4383-A7A6-0391C87218BD}"/>
              </a:ext>
            </a:extLst>
          </p:cNvPr>
          <p:cNvSpPr/>
          <p:nvPr/>
        </p:nvSpPr>
        <p:spPr>
          <a:xfrm>
            <a:off x="3233695" y="3206934"/>
            <a:ext cx="3398154" cy="2233233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05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What I should already know: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Use world maps, atlases and globes to identify the United Kingdom and its countries, as well as the countries, continents and oceans studied at this key stage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Use simple compass directions (North, South, East and West) and locational and directional language [for example, near and far; left and right], to describe the location of features and routes on a map</a:t>
            </a:r>
          </a:p>
          <a:p>
            <a:endParaRPr lang="en-GB" sz="200" u="sng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B68D50-C31A-40CC-83BC-8D79B8D0E633}"/>
              </a:ext>
            </a:extLst>
          </p:cNvPr>
          <p:cNvSpPr/>
          <p:nvPr/>
        </p:nvSpPr>
        <p:spPr>
          <a:xfrm>
            <a:off x="52817" y="6945796"/>
            <a:ext cx="6520971" cy="540809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400" b="1" u="sng" dirty="0">
                <a:solidFill>
                  <a:schemeClr val="tx1"/>
                </a:solidFill>
                <a:latin typeface="CCW Cursive Writing 11" panose="03050602040000000000" pitchFamily="66" charset="0"/>
              </a:rPr>
              <a:t>Supporting experiences: </a:t>
            </a:r>
            <a:r>
              <a:rPr lang="en-GB" sz="1400" dirty="0">
                <a:solidFill>
                  <a:schemeClr val="tx1"/>
                </a:solidFill>
                <a:latin typeface="CCW Cursive Writing 11" panose="03050602040000000000" pitchFamily="66" charset="0"/>
              </a:rPr>
              <a:t>Trip to Beeston Castle</a:t>
            </a:r>
          </a:p>
          <a:p>
            <a:endParaRPr lang="en-GB" sz="1400" b="1" u="sng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  <a:p>
            <a:endParaRPr lang="en-GB" sz="1400" u="sng" dirty="0">
              <a:solidFill>
                <a:schemeClr val="tx1"/>
              </a:solidFill>
              <a:latin typeface="CCW Cursive Writing 11" panose="03050602040000000000" pitchFamily="66" charset="0"/>
            </a:endParaRPr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60F0C775-CF03-4E0E-BAB8-1D84EC7712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59"/>
          <a:stretch/>
        </p:blipFill>
        <p:spPr>
          <a:xfrm>
            <a:off x="4443151" y="5470450"/>
            <a:ext cx="2205242" cy="1332322"/>
          </a:xfrm>
          <a:prstGeom prst="rect">
            <a:avLst/>
          </a:prstGeom>
        </p:spPr>
      </p:pic>
      <p:pic>
        <p:nvPicPr>
          <p:cNvPr id="1026" name="Picture 2" descr="Beeston Castle | Carden Park">
            <a:extLst>
              <a:ext uri="{FF2B5EF4-FFF2-40B4-BE49-F238E27FC236}">
                <a16:creationId xmlns:a16="http://schemas.microsoft.com/office/drawing/2014/main" id="{5E8E294D-E195-4D97-B0E6-62075C1E7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635" y="1306506"/>
            <a:ext cx="3398153" cy="179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p Skills and Compass Directions ...">
            <a:extLst>
              <a:ext uri="{FF2B5EF4-FFF2-40B4-BE49-F238E27FC236}">
                <a16:creationId xmlns:a16="http://schemas.microsoft.com/office/drawing/2014/main" id="{A83C11A0-8A06-445F-B3A0-DD2BAEE5D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550" y="5594306"/>
            <a:ext cx="1160135" cy="11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269A029-9B1A-4099-8B2A-1B1EB8A65C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325" y="1244979"/>
            <a:ext cx="576343" cy="7716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13E84D5-9796-49A6-8B84-7B03507DAC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9786" y="1244979"/>
            <a:ext cx="614448" cy="7536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C846BA6-E8FF-4E69-91A3-7715462C85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55382" y="1237834"/>
            <a:ext cx="581106" cy="7859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6CA21C-33FE-45B6-B6FE-6219C323FE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0175" y="1237834"/>
            <a:ext cx="555890" cy="77877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8BC467-B12F-4527-A6AE-C9DAC698DE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08686" y="567291"/>
            <a:ext cx="257062" cy="3143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EAA9FD1-50AC-4B2E-9D26-C572FFF8A2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39722" y="1276752"/>
            <a:ext cx="243127" cy="38768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E9DF7D0-442C-4F3F-877A-0B3D637F49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8534399" y="1907647"/>
            <a:ext cx="232229" cy="37521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5808813-ADBB-4376-A100-7F260C6FF0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06851" y="2754160"/>
            <a:ext cx="375998" cy="34591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E42FC8F-272E-4AE4-9141-0AD05A88D14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868228" y="3531801"/>
            <a:ext cx="345761" cy="36806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3C92C16-34A5-4305-9B6E-5C3D95B55E9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39722" y="5358580"/>
            <a:ext cx="243127" cy="2396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66B9645-4E6A-4765-ACE5-D5982C1F33B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50513" y="4361735"/>
            <a:ext cx="285718" cy="3681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4B9DF70-063C-4395-9BCB-3725FE1D54A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856384" y="5888724"/>
            <a:ext cx="357207" cy="34798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23156AF-22BF-4EAA-BB4B-1C8697EAE382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38536" y="6802772"/>
            <a:ext cx="392529" cy="37922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02C028A-03EE-45B6-AF8B-6106462EA8E1}"/>
              </a:ext>
            </a:extLst>
          </p:cNvPr>
          <p:cNvSpPr/>
          <p:nvPr/>
        </p:nvSpPr>
        <p:spPr>
          <a:xfrm>
            <a:off x="1548416" y="2368224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0539B2-769E-4445-BF98-A480AC3F281D}"/>
              </a:ext>
            </a:extLst>
          </p:cNvPr>
          <p:cNvSpPr/>
          <p:nvPr/>
        </p:nvSpPr>
        <p:spPr>
          <a:xfrm>
            <a:off x="2716744" y="2369422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038088-0D15-4E50-863B-C75EF3C83A5B}"/>
              </a:ext>
            </a:extLst>
          </p:cNvPr>
          <p:cNvSpPr/>
          <p:nvPr/>
        </p:nvSpPr>
        <p:spPr>
          <a:xfrm>
            <a:off x="2716744" y="3206935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9C6DF72-DC5A-4853-9DF5-5FB14CB2AADA}"/>
              </a:ext>
            </a:extLst>
          </p:cNvPr>
          <p:cNvSpPr/>
          <p:nvPr/>
        </p:nvSpPr>
        <p:spPr>
          <a:xfrm>
            <a:off x="2713750" y="4071140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24B91E-B679-48F7-9A5E-34F00AE392C8}"/>
              </a:ext>
            </a:extLst>
          </p:cNvPr>
          <p:cNvSpPr/>
          <p:nvPr/>
        </p:nvSpPr>
        <p:spPr>
          <a:xfrm>
            <a:off x="2713750" y="4731477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5AE7BEB-56B3-4727-A40E-CF5647BB56F4}"/>
              </a:ext>
            </a:extLst>
          </p:cNvPr>
          <p:cNvSpPr/>
          <p:nvPr/>
        </p:nvSpPr>
        <p:spPr>
          <a:xfrm>
            <a:off x="2717941" y="5594306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68BCF12-2FC1-4B74-983A-5EDE33211CF3}"/>
              </a:ext>
            </a:extLst>
          </p:cNvPr>
          <p:cNvSpPr/>
          <p:nvPr/>
        </p:nvSpPr>
        <p:spPr>
          <a:xfrm>
            <a:off x="2713750" y="6236713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87CEDD-3BBE-4973-9F56-4A7A39EBBFE5}"/>
              </a:ext>
            </a:extLst>
          </p:cNvPr>
          <p:cNvSpPr/>
          <p:nvPr/>
        </p:nvSpPr>
        <p:spPr>
          <a:xfrm>
            <a:off x="1522071" y="6296013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2D0A77-CD54-4079-AB1D-C6AAB85B6A02}"/>
              </a:ext>
            </a:extLst>
          </p:cNvPr>
          <p:cNvSpPr/>
          <p:nvPr/>
        </p:nvSpPr>
        <p:spPr>
          <a:xfrm>
            <a:off x="1548416" y="5603238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42AD800-F02B-4844-8C20-0B539040EAF3}"/>
              </a:ext>
            </a:extLst>
          </p:cNvPr>
          <p:cNvSpPr/>
          <p:nvPr/>
        </p:nvSpPr>
        <p:spPr>
          <a:xfrm>
            <a:off x="1548416" y="4781387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F06B98-3181-436F-AA7A-2EF4984DDB44}"/>
              </a:ext>
            </a:extLst>
          </p:cNvPr>
          <p:cNvSpPr/>
          <p:nvPr/>
        </p:nvSpPr>
        <p:spPr>
          <a:xfrm>
            <a:off x="1548416" y="4058743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3097957-5E05-44D3-ADC5-3DF5FF4D6956}"/>
              </a:ext>
            </a:extLst>
          </p:cNvPr>
          <p:cNvSpPr/>
          <p:nvPr/>
        </p:nvSpPr>
        <p:spPr>
          <a:xfrm>
            <a:off x="1548416" y="3273574"/>
            <a:ext cx="294898" cy="2733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30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</TotalTime>
  <Words>312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Writing 11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Moore</dc:creator>
  <cp:lastModifiedBy>Sophie Chappell</cp:lastModifiedBy>
  <cp:revision>25</cp:revision>
  <cp:lastPrinted>2025-02-26T10:56:09Z</cp:lastPrinted>
  <dcterms:created xsi:type="dcterms:W3CDTF">2021-12-20T12:11:03Z</dcterms:created>
  <dcterms:modified xsi:type="dcterms:W3CDTF">2026-01-22T13:04:19Z</dcterms:modified>
</cp:coreProperties>
</file>