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22" r:id="rId5"/>
    <p:sldId id="338" r:id="rId6"/>
    <p:sldId id="339" r:id="rId7"/>
    <p:sldId id="325" r:id="rId8"/>
    <p:sldId id="304" r:id="rId9"/>
    <p:sldId id="321" r:id="rId10"/>
    <p:sldId id="332" r:id="rId11"/>
    <p:sldId id="333" r:id="rId12"/>
    <p:sldId id="329" r:id="rId13"/>
    <p:sldId id="330" r:id="rId14"/>
    <p:sldId id="340" r:id="rId15"/>
    <p:sldId id="328" r:id="rId16"/>
    <p:sldId id="341" r:id="rId17"/>
    <p:sldId id="342" r:id="rId18"/>
    <p:sldId id="343" r:id="rId19"/>
    <p:sldId id="323" r:id="rId20"/>
    <p:sldId id="344" r:id="rId21"/>
    <p:sldId id="326" r:id="rId22"/>
    <p:sldId id="337" r:id="rId23"/>
    <p:sldId id="327" r:id="rId24"/>
    <p:sldId id="33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77"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Mclintock" userId="bf0e1c4b-4617-4178-abca-1a1526e6525e" providerId="ADAL" clId="{5D316619-7D12-451B-854E-2688AB07FB90}"/>
    <pc:docChg chg="undo custSel addSld modSld sldOrd">
      <pc:chgData name="Deborah Mclintock" userId="bf0e1c4b-4617-4178-abca-1a1526e6525e" providerId="ADAL" clId="{5D316619-7D12-451B-854E-2688AB07FB90}" dt="2024-10-14T21:15:22.327" v="2347"/>
      <pc:docMkLst>
        <pc:docMk/>
      </pc:docMkLst>
      <pc:sldChg chg="ord">
        <pc:chgData name="Deborah Mclintock" userId="bf0e1c4b-4617-4178-abca-1a1526e6525e" providerId="ADAL" clId="{5D316619-7D12-451B-854E-2688AB07FB90}" dt="2024-10-14T21:15:19.898" v="2345"/>
        <pc:sldMkLst>
          <pc:docMk/>
          <pc:sldMk cId="251150625" sldId="304"/>
        </pc:sldMkLst>
      </pc:sldChg>
      <pc:sldChg chg="ord">
        <pc:chgData name="Deborah Mclintock" userId="bf0e1c4b-4617-4178-abca-1a1526e6525e" providerId="ADAL" clId="{5D316619-7D12-451B-854E-2688AB07FB90}" dt="2024-10-14T21:15:22.327" v="2347"/>
        <pc:sldMkLst>
          <pc:docMk/>
          <pc:sldMk cId="2065600154" sldId="321"/>
        </pc:sldMkLst>
      </pc:sldChg>
      <pc:sldChg chg="addSp delSp modSp mod">
        <pc:chgData name="Deborah Mclintock" userId="bf0e1c4b-4617-4178-abca-1a1526e6525e" providerId="ADAL" clId="{5D316619-7D12-451B-854E-2688AB07FB90}" dt="2024-10-14T19:43:35.815" v="2034" actId="1076"/>
        <pc:sldMkLst>
          <pc:docMk/>
          <pc:sldMk cId="660830652" sldId="323"/>
        </pc:sldMkLst>
        <pc:spChg chg="mod">
          <ac:chgData name="Deborah Mclintock" userId="bf0e1c4b-4617-4178-abca-1a1526e6525e" providerId="ADAL" clId="{5D316619-7D12-451B-854E-2688AB07FB90}" dt="2024-10-14T19:43:35.815" v="2034" actId="1076"/>
          <ac:spMkLst>
            <pc:docMk/>
            <pc:sldMk cId="660830652" sldId="323"/>
            <ac:spMk id="6" creationId="{DCABF972-2ED1-4C3D-82C8-094CD51FD7AD}"/>
          </ac:spMkLst>
        </pc:spChg>
        <pc:spChg chg="mod">
          <ac:chgData name="Deborah Mclintock" userId="bf0e1c4b-4617-4178-abca-1a1526e6525e" providerId="ADAL" clId="{5D316619-7D12-451B-854E-2688AB07FB90}" dt="2024-10-14T19:43:26.467" v="2033" actId="20577"/>
          <ac:spMkLst>
            <pc:docMk/>
            <pc:sldMk cId="660830652" sldId="323"/>
            <ac:spMk id="8" creationId="{FF6941AD-E73E-4944-8ECC-FDDB66FD70B9}"/>
          </ac:spMkLst>
        </pc:spChg>
        <pc:spChg chg="add mod">
          <ac:chgData name="Deborah Mclintock" userId="bf0e1c4b-4617-4178-abca-1a1526e6525e" providerId="ADAL" clId="{5D316619-7D12-451B-854E-2688AB07FB90}" dt="2024-10-14T19:43:13.978" v="2012" actId="1036"/>
          <ac:spMkLst>
            <pc:docMk/>
            <pc:sldMk cId="660830652" sldId="323"/>
            <ac:spMk id="12" creationId="{B15EC95D-6158-482E-9B48-D5D438F4E844}"/>
          </ac:spMkLst>
        </pc:spChg>
        <pc:spChg chg="add del mod">
          <ac:chgData name="Deborah Mclintock" userId="bf0e1c4b-4617-4178-abca-1a1526e6525e" providerId="ADAL" clId="{5D316619-7D12-451B-854E-2688AB07FB90}" dt="2024-10-14T19:16:53.779" v="734" actId="478"/>
          <ac:spMkLst>
            <pc:docMk/>
            <pc:sldMk cId="660830652" sldId="323"/>
            <ac:spMk id="13" creationId="{E1A723F7-807C-41F6-BE7C-47383E4498A1}"/>
          </ac:spMkLst>
        </pc:spChg>
        <pc:spChg chg="add del mod">
          <ac:chgData name="Deborah Mclintock" userId="bf0e1c4b-4617-4178-abca-1a1526e6525e" providerId="ADAL" clId="{5D316619-7D12-451B-854E-2688AB07FB90}" dt="2024-10-14T19:43:02.668" v="1994"/>
          <ac:spMkLst>
            <pc:docMk/>
            <pc:sldMk cId="660830652" sldId="323"/>
            <ac:spMk id="14" creationId="{41E9F510-3EA2-40AB-B071-E12C630F7A11}"/>
          </ac:spMkLst>
        </pc:spChg>
        <pc:picChg chg="add del mod">
          <ac:chgData name="Deborah Mclintock" userId="bf0e1c4b-4617-4178-abca-1a1526e6525e" providerId="ADAL" clId="{5D316619-7D12-451B-854E-2688AB07FB90}" dt="2024-10-14T19:43:02.668" v="1992" actId="478"/>
          <ac:picMkLst>
            <pc:docMk/>
            <pc:sldMk cId="660830652" sldId="323"/>
            <ac:picMk id="9" creationId="{00000000-0000-0000-0000-000000000000}"/>
          </ac:picMkLst>
        </pc:picChg>
        <pc:picChg chg="del mod">
          <ac:chgData name="Deborah Mclintock" userId="bf0e1c4b-4617-4178-abca-1a1526e6525e" providerId="ADAL" clId="{5D316619-7D12-451B-854E-2688AB07FB90}" dt="2024-10-14T19:20:13.982" v="806" actId="478"/>
          <ac:picMkLst>
            <pc:docMk/>
            <pc:sldMk cId="660830652" sldId="323"/>
            <ac:picMk id="10" creationId="{00000000-0000-0000-0000-000000000000}"/>
          </ac:picMkLst>
        </pc:picChg>
        <pc:picChg chg="add mod">
          <ac:chgData name="Deborah Mclintock" userId="bf0e1c4b-4617-4178-abca-1a1526e6525e" providerId="ADAL" clId="{5D316619-7D12-451B-854E-2688AB07FB90}" dt="2024-10-14T19:43:16.099" v="2031" actId="1036"/>
          <ac:picMkLst>
            <pc:docMk/>
            <pc:sldMk cId="660830652" sldId="323"/>
            <ac:picMk id="3074" creationId="{409DEE03-1473-49D9-87EF-D0758FD4481A}"/>
          </ac:picMkLst>
        </pc:picChg>
      </pc:sldChg>
      <pc:sldChg chg="delSp modSp mod ord">
        <pc:chgData name="Deborah Mclintock" userId="bf0e1c4b-4617-4178-abca-1a1526e6525e" providerId="ADAL" clId="{5D316619-7D12-451B-854E-2688AB07FB90}" dt="2024-10-14T19:25:38.803" v="1422"/>
        <pc:sldMkLst>
          <pc:docMk/>
          <pc:sldMk cId="2826658488" sldId="328"/>
        </pc:sldMkLst>
        <pc:spChg chg="mod">
          <ac:chgData name="Deborah Mclintock" userId="bf0e1c4b-4617-4178-abca-1a1526e6525e" providerId="ADAL" clId="{5D316619-7D12-451B-854E-2688AB07FB90}" dt="2024-10-14T19:22:34.987" v="984" actId="6549"/>
          <ac:spMkLst>
            <pc:docMk/>
            <pc:sldMk cId="2826658488" sldId="328"/>
            <ac:spMk id="6" creationId="{DCABF972-2ED1-4C3D-82C8-094CD51FD7AD}"/>
          </ac:spMkLst>
        </pc:spChg>
        <pc:spChg chg="del mod">
          <ac:chgData name="Deborah Mclintock" userId="bf0e1c4b-4617-4178-abca-1a1526e6525e" providerId="ADAL" clId="{5D316619-7D12-451B-854E-2688AB07FB90}" dt="2024-10-14T18:55:13.606" v="3"/>
          <ac:spMkLst>
            <pc:docMk/>
            <pc:sldMk cId="2826658488" sldId="328"/>
            <ac:spMk id="7" creationId="{00000000-0000-0000-0000-000000000000}"/>
          </ac:spMkLst>
        </pc:spChg>
        <pc:spChg chg="mod">
          <ac:chgData name="Deborah Mclintock" userId="bf0e1c4b-4617-4178-abca-1a1526e6525e" providerId="ADAL" clId="{5D316619-7D12-451B-854E-2688AB07FB90}" dt="2024-10-14T18:55:27.993" v="40" actId="20577"/>
          <ac:spMkLst>
            <pc:docMk/>
            <pc:sldMk cId="2826658488" sldId="328"/>
            <ac:spMk id="8" creationId="{FF6941AD-E73E-4944-8ECC-FDDB66FD70B9}"/>
          </ac:spMkLst>
        </pc:spChg>
      </pc:sldChg>
      <pc:sldChg chg="addSp modSp mod">
        <pc:chgData name="Deborah Mclintock" userId="bf0e1c4b-4617-4178-abca-1a1526e6525e" providerId="ADAL" clId="{5D316619-7D12-451B-854E-2688AB07FB90}" dt="2024-10-14T21:14:56.678" v="2343" actId="2085"/>
        <pc:sldMkLst>
          <pc:docMk/>
          <pc:sldMk cId="268519950" sldId="332"/>
        </pc:sldMkLst>
        <pc:spChg chg="add mod">
          <ac:chgData name="Deborah Mclintock" userId="bf0e1c4b-4617-4178-abca-1a1526e6525e" providerId="ADAL" clId="{5D316619-7D12-451B-854E-2688AB07FB90}" dt="2024-10-14T21:14:56.678" v="2343" actId="2085"/>
          <ac:spMkLst>
            <pc:docMk/>
            <pc:sldMk cId="268519950" sldId="332"/>
            <ac:spMk id="6" creationId="{77581101-E051-4196-B3E4-63B5ABDBE3EE}"/>
          </ac:spMkLst>
        </pc:spChg>
      </pc:sldChg>
      <pc:sldChg chg="ord">
        <pc:chgData name="Deborah Mclintock" userId="bf0e1c4b-4617-4178-abca-1a1526e6525e" providerId="ADAL" clId="{5D316619-7D12-451B-854E-2688AB07FB90}" dt="2024-10-14T19:37:22.199" v="1722"/>
        <pc:sldMkLst>
          <pc:docMk/>
          <pc:sldMk cId="532381916" sldId="337"/>
        </pc:sldMkLst>
      </pc:sldChg>
      <pc:sldChg chg="addSp delSp modSp mod">
        <pc:chgData name="Deborah Mclintock" userId="bf0e1c4b-4617-4178-abca-1a1526e6525e" providerId="ADAL" clId="{5D316619-7D12-451B-854E-2688AB07FB90}" dt="2024-10-14T21:14:28.881" v="2340" actId="1076"/>
        <pc:sldMkLst>
          <pc:docMk/>
          <pc:sldMk cId="1117092522" sldId="339"/>
        </pc:sldMkLst>
        <pc:spChg chg="mod">
          <ac:chgData name="Deborah Mclintock" userId="bf0e1c4b-4617-4178-abca-1a1526e6525e" providerId="ADAL" clId="{5D316619-7D12-451B-854E-2688AB07FB90}" dt="2024-10-14T21:14:25.987" v="2339" actId="20577"/>
          <ac:spMkLst>
            <pc:docMk/>
            <pc:sldMk cId="1117092522" sldId="339"/>
            <ac:spMk id="7" creationId="{62BEE2E2-F170-4E43-BFD6-0D9397107AD3}"/>
          </ac:spMkLst>
        </pc:spChg>
        <pc:picChg chg="add del mod">
          <ac:chgData name="Deborah Mclintock" userId="bf0e1c4b-4617-4178-abca-1a1526e6525e" providerId="ADAL" clId="{5D316619-7D12-451B-854E-2688AB07FB90}" dt="2024-10-14T21:13:06.677" v="2320"/>
          <ac:picMkLst>
            <pc:docMk/>
            <pc:sldMk cId="1117092522" sldId="339"/>
            <ac:picMk id="6146" creationId="{B77F462A-8983-45D5-9C27-39FF1CD036E2}"/>
          </ac:picMkLst>
        </pc:picChg>
        <pc:picChg chg="add mod">
          <ac:chgData name="Deborah Mclintock" userId="bf0e1c4b-4617-4178-abca-1a1526e6525e" providerId="ADAL" clId="{5D316619-7D12-451B-854E-2688AB07FB90}" dt="2024-10-14T21:14:28.881" v="2340" actId="1076"/>
          <ac:picMkLst>
            <pc:docMk/>
            <pc:sldMk cId="1117092522" sldId="339"/>
            <ac:picMk id="6148" creationId="{5093222F-E75D-4814-83A2-7AABF3B9EA79}"/>
          </ac:picMkLst>
        </pc:picChg>
      </pc:sldChg>
      <pc:sldChg chg="ord">
        <pc:chgData name="Deborah Mclintock" userId="bf0e1c4b-4617-4178-abca-1a1526e6525e" providerId="ADAL" clId="{5D316619-7D12-451B-854E-2688AB07FB90}" dt="2024-10-14T19:26:16.170" v="1438"/>
        <pc:sldMkLst>
          <pc:docMk/>
          <pc:sldMk cId="2397576013" sldId="340"/>
        </pc:sldMkLst>
      </pc:sldChg>
      <pc:sldChg chg="ord">
        <pc:chgData name="Deborah Mclintock" userId="bf0e1c4b-4617-4178-abca-1a1526e6525e" providerId="ADAL" clId="{5D316619-7D12-451B-854E-2688AB07FB90}" dt="2024-10-14T19:25:57.764" v="1436"/>
        <pc:sldMkLst>
          <pc:docMk/>
          <pc:sldMk cId="1493008555" sldId="341"/>
        </pc:sldMkLst>
      </pc:sldChg>
      <pc:sldChg chg="addSp delSp modSp add mod ord">
        <pc:chgData name="Deborah Mclintock" userId="bf0e1c4b-4617-4178-abca-1a1526e6525e" providerId="ADAL" clId="{5D316619-7D12-451B-854E-2688AB07FB90}" dt="2024-10-14T19:35:53.474" v="1720" actId="20577"/>
        <pc:sldMkLst>
          <pc:docMk/>
          <pc:sldMk cId="988920608" sldId="342"/>
        </pc:sldMkLst>
        <pc:spChg chg="mod">
          <ac:chgData name="Deborah Mclintock" userId="bf0e1c4b-4617-4178-abca-1a1526e6525e" providerId="ADAL" clId="{5D316619-7D12-451B-854E-2688AB07FB90}" dt="2024-10-14T19:35:53.474" v="1720" actId="20577"/>
          <ac:spMkLst>
            <pc:docMk/>
            <pc:sldMk cId="988920608" sldId="342"/>
            <ac:spMk id="6" creationId="{DCABF972-2ED1-4C3D-82C8-094CD51FD7AD}"/>
          </ac:spMkLst>
        </pc:spChg>
        <pc:spChg chg="mod">
          <ac:chgData name="Deborah Mclintock" userId="bf0e1c4b-4617-4178-abca-1a1526e6525e" providerId="ADAL" clId="{5D316619-7D12-451B-854E-2688AB07FB90}" dt="2024-10-14T19:34:14.743" v="1466" actId="20577"/>
          <ac:spMkLst>
            <pc:docMk/>
            <pc:sldMk cId="988920608" sldId="342"/>
            <ac:spMk id="8" creationId="{FF6941AD-E73E-4944-8ECC-FDDB66FD70B9}"/>
          </ac:spMkLst>
        </pc:spChg>
        <pc:picChg chg="add del mod">
          <ac:chgData name="Deborah Mclintock" userId="bf0e1c4b-4617-4178-abca-1a1526e6525e" providerId="ADAL" clId="{5D316619-7D12-451B-854E-2688AB07FB90}" dt="2024-10-14T19:34:29.292" v="1503" actId="478"/>
          <ac:picMkLst>
            <pc:docMk/>
            <pc:sldMk cId="988920608" sldId="342"/>
            <ac:picMk id="5122" creationId="{792D1029-A4C9-4BB6-A442-5B55EF770B3F}"/>
          </ac:picMkLst>
        </pc:picChg>
        <pc:picChg chg="add del mod">
          <ac:chgData name="Deborah Mclintock" userId="bf0e1c4b-4617-4178-abca-1a1526e6525e" providerId="ADAL" clId="{5D316619-7D12-451B-854E-2688AB07FB90}" dt="2024-10-14T19:34:26.920" v="1502" actId="1035"/>
          <ac:picMkLst>
            <pc:docMk/>
            <pc:sldMk cId="988920608" sldId="342"/>
            <ac:picMk id="5124" creationId="{F3080150-5791-4E1A-89EA-C1288B2CEB1B}"/>
          </ac:picMkLst>
        </pc:picChg>
        <pc:picChg chg="add mod">
          <ac:chgData name="Deborah Mclintock" userId="bf0e1c4b-4617-4178-abca-1a1526e6525e" providerId="ADAL" clId="{5D316619-7D12-451B-854E-2688AB07FB90}" dt="2024-10-14T19:34:46.644" v="1506" actId="14100"/>
          <ac:picMkLst>
            <pc:docMk/>
            <pc:sldMk cId="988920608" sldId="342"/>
            <ac:picMk id="5126" creationId="{FA4BB23A-56FD-46F7-8344-EA1CFA34584B}"/>
          </ac:picMkLst>
        </pc:picChg>
      </pc:sldChg>
      <pc:sldChg chg="addSp delSp modSp add mod">
        <pc:chgData name="Deborah Mclintock" userId="bf0e1c4b-4617-4178-abca-1a1526e6525e" providerId="ADAL" clId="{5D316619-7D12-451B-854E-2688AB07FB90}" dt="2024-10-14T19:41:54.791" v="1981" actId="20577"/>
        <pc:sldMkLst>
          <pc:docMk/>
          <pc:sldMk cId="1214067995" sldId="343"/>
        </pc:sldMkLst>
        <pc:spChg chg="add mod">
          <ac:chgData name="Deborah Mclintock" userId="bf0e1c4b-4617-4178-abca-1a1526e6525e" providerId="ADAL" clId="{5D316619-7D12-451B-854E-2688AB07FB90}" dt="2024-10-14T19:39:08.083" v="1784" actId="164"/>
          <ac:spMkLst>
            <pc:docMk/>
            <pc:sldMk cId="1214067995" sldId="343"/>
            <ac:spMk id="5" creationId="{38217AE9-E22F-4ED7-83F3-C33D10B40528}"/>
          </ac:spMkLst>
        </pc:spChg>
        <pc:spChg chg="del mod">
          <ac:chgData name="Deborah Mclintock" userId="bf0e1c4b-4617-4178-abca-1a1526e6525e" providerId="ADAL" clId="{5D316619-7D12-451B-854E-2688AB07FB90}" dt="2024-10-14T19:38:10.938" v="1770" actId="478"/>
          <ac:spMkLst>
            <pc:docMk/>
            <pc:sldMk cId="1214067995" sldId="343"/>
            <ac:spMk id="6" creationId="{DCABF972-2ED1-4C3D-82C8-094CD51FD7AD}"/>
          </ac:spMkLst>
        </pc:spChg>
        <pc:spChg chg="mod">
          <ac:chgData name="Deborah Mclintock" userId="bf0e1c4b-4617-4178-abca-1a1526e6525e" providerId="ADAL" clId="{5D316619-7D12-451B-854E-2688AB07FB90}" dt="2024-10-14T19:41:54.791" v="1981" actId="20577"/>
          <ac:spMkLst>
            <pc:docMk/>
            <pc:sldMk cId="1214067995" sldId="343"/>
            <ac:spMk id="8" creationId="{FF6941AD-E73E-4944-8ECC-FDDB66FD70B9}"/>
          </ac:spMkLst>
        </pc:spChg>
        <pc:spChg chg="add mod">
          <ac:chgData name="Deborah Mclintock" userId="bf0e1c4b-4617-4178-abca-1a1526e6525e" providerId="ADAL" clId="{5D316619-7D12-451B-854E-2688AB07FB90}" dt="2024-10-14T19:39:08.083" v="1784" actId="164"/>
          <ac:spMkLst>
            <pc:docMk/>
            <pc:sldMk cId="1214067995" sldId="343"/>
            <ac:spMk id="11" creationId="{E6B2F667-F8DB-4AB0-B1BB-453874F786E1}"/>
          </ac:spMkLst>
        </pc:spChg>
        <pc:spChg chg="add del mod">
          <ac:chgData name="Deborah Mclintock" userId="bf0e1c4b-4617-4178-abca-1a1526e6525e" providerId="ADAL" clId="{5D316619-7D12-451B-854E-2688AB07FB90}" dt="2024-10-14T19:39:36.534" v="1787" actId="478"/>
          <ac:spMkLst>
            <pc:docMk/>
            <pc:sldMk cId="1214067995" sldId="343"/>
            <ac:spMk id="13" creationId="{A8385BDD-ED15-4935-AFD5-B154CFF013BF}"/>
          </ac:spMkLst>
        </pc:spChg>
        <pc:spChg chg="add mod">
          <ac:chgData name="Deborah Mclintock" userId="bf0e1c4b-4617-4178-abca-1a1526e6525e" providerId="ADAL" clId="{5D316619-7D12-451B-854E-2688AB07FB90}" dt="2024-10-14T19:41:34.151" v="1965" actId="20577"/>
          <ac:spMkLst>
            <pc:docMk/>
            <pc:sldMk cId="1214067995" sldId="343"/>
            <ac:spMk id="14" creationId="{D7F23C33-0322-4322-8644-A7D8EE33235A}"/>
          </ac:spMkLst>
        </pc:spChg>
        <pc:spChg chg="add mod">
          <ac:chgData name="Deborah Mclintock" userId="bf0e1c4b-4617-4178-abca-1a1526e6525e" providerId="ADAL" clId="{5D316619-7D12-451B-854E-2688AB07FB90}" dt="2024-10-14T19:41:50.013" v="1971" actId="1076"/>
          <ac:spMkLst>
            <pc:docMk/>
            <pc:sldMk cId="1214067995" sldId="343"/>
            <ac:spMk id="15" creationId="{1C7504FB-FD58-4468-BF7A-9F227B5D14F0}"/>
          </ac:spMkLst>
        </pc:spChg>
        <pc:grpChg chg="add mod">
          <ac:chgData name="Deborah Mclintock" userId="bf0e1c4b-4617-4178-abca-1a1526e6525e" providerId="ADAL" clId="{5D316619-7D12-451B-854E-2688AB07FB90}" dt="2024-10-14T19:39:08.083" v="1784" actId="164"/>
          <ac:grpSpMkLst>
            <pc:docMk/>
            <pc:sldMk cId="1214067995" sldId="343"/>
            <ac:grpSpMk id="7" creationId="{E8823BC4-8873-4398-8A2D-DF3649255414}"/>
          </ac:grpSpMkLst>
        </pc:grpChg>
        <pc:picChg chg="add mod">
          <ac:chgData name="Deborah Mclintock" userId="bf0e1c4b-4617-4178-abca-1a1526e6525e" providerId="ADAL" clId="{5D316619-7D12-451B-854E-2688AB07FB90}" dt="2024-10-14T19:39:08.083" v="1784" actId="164"/>
          <ac:picMkLst>
            <pc:docMk/>
            <pc:sldMk cId="1214067995" sldId="343"/>
            <ac:picMk id="4" creationId="{61530EEE-42AD-4C99-A69C-41471E3FFC7F}"/>
          </ac:picMkLst>
        </pc:picChg>
        <pc:picChg chg="del">
          <ac:chgData name="Deborah Mclintock" userId="bf0e1c4b-4617-4178-abca-1a1526e6525e" providerId="ADAL" clId="{5D316619-7D12-451B-854E-2688AB07FB90}" dt="2024-10-14T19:38:12.436" v="1771" actId="478"/>
          <ac:picMkLst>
            <pc:docMk/>
            <pc:sldMk cId="1214067995" sldId="343"/>
            <ac:picMk id="5124" creationId="{F3080150-5791-4E1A-89EA-C1288B2CEB1B}"/>
          </ac:picMkLst>
        </pc:picChg>
        <pc:picChg chg="del">
          <ac:chgData name="Deborah Mclintock" userId="bf0e1c4b-4617-4178-abca-1a1526e6525e" providerId="ADAL" clId="{5D316619-7D12-451B-854E-2688AB07FB90}" dt="2024-10-14T19:38:14.096" v="1772" actId="478"/>
          <ac:picMkLst>
            <pc:docMk/>
            <pc:sldMk cId="1214067995" sldId="343"/>
            <ac:picMk id="5126" creationId="{FA4BB23A-56FD-46F7-8344-EA1CFA34584B}"/>
          </ac:picMkLst>
        </pc:picChg>
      </pc:sldChg>
      <pc:sldChg chg="addSp delSp modSp add mod">
        <pc:chgData name="Deborah Mclintock" userId="bf0e1c4b-4617-4178-abca-1a1526e6525e" providerId="ADAL" clId="{5D316619-7D12-451B-854E-2688AB07FB90}" dt="2024-10-14T19:46:11.017" v="2218" actId="20577"/>
        <pc:sldMkLst>
          <pc:docMk/>
          <pc:sldMk cId="3921748689" sldId="344"/>
        </pc:sldMkLst>
        <pc:spChg chg="del">
          <ac:chgData name="Deborah Mclintock" userId="bf0e1c4b-4617-4178-abca-1a1526e6525e" providerId="ADAL" clId="{5D316619-7D12-451B-854E-2688AB07FB90}" dt="2024-10-14T19:42:45.576" v="1984" actId="478"/>
          <ac:spMkLst>
            <pc:docMk/>
            <pc:sldMk cId="3921748689" sldId="344"/>
            <ac:spMk id="6" creationId="{DCABF972-2ED1-4C3D-82C8-094CD51FD7AD}"/>
          </ac:spMkLst>
        </pc:spChg>
        <pc:spChg chg="del mod">
          <ac:chgData name="Deborah Mclintock" userId="bf0e1c4b-4617-4178-abca-1a1526e6525e" providerId="ADAL" clId="{5D316619-7D12-451B-854E-2688AB07FB90}" dt="2024-10-14T19:42:45.576" v="1986"/>
          <ac:spMkLst>
            <pc:docMk/>
            <pc:sldMk cId="3921748689" sldId="344"/>
            <ac:spMk id="12" creationId="{B15EC95D-6158-482E-9B48-D5D438F4E844}"/>
          </ac:spMkLst>
        </pc:spChg>
        <pc:spChg chg="add mod">
          <ac:chgData name="Deborah Mclintock" userId="bf0e1c4b-4617-4178-abca-1a1526e6525e" providerId="ADAL" clId="{5D316619-7D12-451B-854E-2688AB07FB90}" dt="2024-10-14T19:46:11.017" v="2218" actId="20577"/>
          <ac:spMkLst>
            <pc:docMk/>
            <pc:sldMk cId="3921748689" sldId="344"/>
            <ac:spMk id="13" creationId="{E7780778-CDC3-484F-8277-820D61D5FB9A}"/>
          </ac:spMkLst>
        </pc:spChg>
        <pc:spChg chg="mod">
          <ac:chgData name="Deborah Mclintock" userId="bf0e1c4b-4617-4178-abca-1a1526e6525e" providerId="ADAL" clId="{5D316619-7D12-451B-854E-2688AB07FB90}" dt="2024-10-14T19:45:33.070" v="2121" actId="1036"/>
          <ac:spMkLst>
            <pc:docMk/>
            <pc:sldMk cId="3921748689" sldId="344"/>
            <ac:spMk id="14" creationId="{41E9F510-3EA2-40AB-B071-E12C630F7A11}"/>
          </ac:spMkLst>
        </pc:spChg>
        <pc:picChg chg="mod">
          <ac:chgData name="Deborah Mclintock" userId="bf0e1c4b-4617-4178-abca-1a1526e6525e" providerId="ADAL" clId="{5D316619-7D12-451B-854E-2688AB07FB90}" dt="2024-10-14T19:45:37.501" v="2138" actId="1037"/>
          <ac:picMkLst>
            <pc:docMk/>
            <pc:sldMk cId="3921748689" sldId="344"/>
            <ac:picMk id="9" creationId="{00000000-0000-0000-0000-000000000000}"/>
          </ac:picMkLst>
        </pc:picChg>
        <pc:picChg chg="del">
          <ac:chgData name="Deborah Mclintock" userId="bf0e1c4b-4617-4178-abca-1a1526e6525e" providerId="ADAL" clId="{5D316619-7D12-451B-854E-2688AB07FB90}" dt="2024-10-14T19:42:53.120" v="1989" actId="478"/>
          <ac:picMkLst>
            <pc:docMk/>
            <pc:sldMk cId="3921748689" sldId="344"/>
            <ac:picMk id="3074" creationId="{409DEE03-1473-49D9-87EF-D0758FD448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14/10/2024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Begin by explaining what Phonics is. Explain that learning to read the English language is complex and that this information session will give parents &amp; </a:t>
            </a:r>
            <a:r>
              <a:rPr lang="en-US" err="1">
                <a:cs typeface="Calibri"/>
              </a:rPr>
              <a:t>carers</a:t>
            </a:r>
            <a:r>
              <a:rPr lang="en-US">
                <a:cs typeface="Calibri"/>
              </a:rPr>
              <a:t> the understanding of what Phonics is, the </a:t>
            </a:r>
            <a:r>
              <a:rPr lang="en-US" err="1">
                <a:cs typeface="Calibri"/>
              </a:rPr>
              <a:t>terminolgy</a:t>
            </a:r>
            <a:r>
              <a:rPr lang="en-US">
                <a:cs typeface="Calibri"/>
              </a:rPr>
              <a:t> used in Phonics and how ELS gives children the skills and knowledge to read well, quickly. </a:t>
            </a:r>
            <a:endParaRPr lang="en-US"/>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72758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150842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20507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138195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until they are 3 improves outcomes in YR, reading until they are 5 improves outcomes in Y6 and reading until they are 8 improves outcomes aged 16!</a:t>
            </a:r>
          </a:p>
          <a:p>
            <a:endParaRPr lang="en-US"/>
          </a:p>
          <a:p>
            <a:r>
              <a:rPr lang="en-US"/>
              <a:t>Children who achieved the Early Learning goals for literacy are 11 times more likely to achieve the expected outcomes in </a:t>
            </a:r>
            <a:r>
              <a:rPr lang="en-US" err="1"/>
              <a:t>Maths</a:t>
            </a:r>
            <a:r>
              <a:rPr lang="en-US"/>
              <a:t> at the end of KS2. Reading underpins everything. </a:t>
            </a:r>
          </a:p>
          <a:p>
            <a:endParaRPr lang="en-US"/>
          </a:p>
          <a:p>
            <a:r>
              <a:rPr lang="en-US"/>
              <a:t>We want all our children to leave primary school able to read well and confidently – you can support us in this journey. </a:t>
            </a:r>
          </a:p>
          <a:p>
            <a:endParaRPr lang="en-US"/>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until they are 3 improves outcomes in YR, reading until they are 5 improves outcomes in Y6 and reading until they are 8 improves outcomes aged 16!</a:t>
            </a:r>
          </a:p>
          <a:p>
            <a:endParaRPr lang="en-US"/>
          </a:p>
          <a:p>
            <a:r>
              <a:rPr lang="en-US"/>
              <a:t>Children who achieved the Early Learning goals for literacy are 11 times more likely to achieve the expected outcomes in </a:t>
            </a:r>
            <a:r>
              <a:rPr lang="en-US" err="1"/>
              <a:t>Maths</a:t>
            </a:r>
            <a:r>
              <a:rPr lang="en-US"/>
              <a:t> at the end of KS2. Reading underpins everything. </a:t>
            </a:r>
          </a:p>
          <a:p>
            <a:endParaRPr lang="en-US"/>
          </a:p>
          <a:p>
            <a:r>
              <a:rPr lang="en-US"/>
              <a:t>We want all our children to leave primary school able to read well and confidently – you can support us in this journey. </a:t>
            </a:r>
          </a:p>
          <a:p>
            <a:endParaRPr lang="en-US"/>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59355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use the ‘uh’ sound after the pure sound we are teaching the schwa.</a:t>
            </a:r>
          </a:p>
          <a:p>
            <a:endParaRPr lang="en-US"/>
          </a:p>
          <a:p>
            <a:r>
              <a:rPr lang="en-US"/>
              <a:t>For example instead of /c/ /a/ /t/ we teach /</a:t>
            </a:r>
            <a:r>
              <a:rPr lang="en-US" err="1"/>
              <a:t>cuh</a:t>
            </a:r>
            <a:r>
              <a:rPr lang="en-US"/>
              <a:t>/ /a/ /</a:t>
            </a:r>
            <a:r>
              <a:rPr lang="en-US" err="1"/>
              <a:t>tuh</a:t>
            </a:r>
            <a:r>
              <a:rPr lang="en-US"/>
              <a:t>/ - </a:t>
            </a:r>
            <a:r>
              <a:rPr lang="en-US" err="1"/>
              <a:t>cuhatuh</a:t>
            </a:r>
            <a:r>
              <a:rPr lang="en-US"/>
              <a:t> – not a word! IT makes blending harder if you teach or use a schwa after the initial sound.</a:t>
            </a:r>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children to only have success when learning to read</a:t>
            </a:r>
          </a:p>
          <a:p>
            <a:r>
              <a:rPr lang="en-US"/>
              <a:t>Decode – explain this meaning</a:t>
            </a:r>
          </a:p>
          <a:p>
            <a:r>
              <a:rPr lang="en-US"/>
              <a:t>Fluency – recognising the sound for spelling within the word and blending fluently</a:t>
            </a:r>
          </a:p>
          <a:p>
            <a:r>
              <a:rPr lang="en-US"/>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19</a:t>
            </a:fld>
            <a:endParaRPr lang="en-GB"/>
          </a:p>
        </p:txBody>
      </p:sp>
    </p:spTree>
    <p:extLst>
      <p:ext uri="{BB962C8B-B14F-4D97-AF65-F5344CB8AC3E}">
        <p14:creationId xmlns:p14="http://schemas.microsoft.com/office/powerpoint/2010/main" val="238772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Begin by explaining what Phonics is. Explain that learning to read the English language is complex and that this information session will give parents &amp; </a:t>
            </a:r>
            <a:r>
              <a:rPr lang="en-US" err="1">
                <a:cs typeface="Calibri"/>
              </a:rPr>
              <a:t>carers</a:t>
            </a:r>
            <a:r>
              <a:rPr lang="en-US">
                <a:cs typeface="Calibri"/>
              </a:rPr>
              <a:t> the understanding of what Phonics is, the </a:t>
            </a:r>
            <a:r>
              <a:rPr lang="en-US" err="1">
                <a:cs typeface="Calibri"/>
              </a:rPr>
              <a:t>terminolgy</a:t>
            </a:r>
            <a:r>
              <a:rPr lang="en-US">
                <a:cs typeface="Calibri"/>
              </a:rPr>
              <a:t> used in Phonics and how ELS gives children the skills and knowledge to read well, quickly. </a:t>
            </a:r>
            <a:endParaRPr lang="en-US"/>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55597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spelling sequence to model rain</a:t>
            </a:r>
          </a:p>
          <a:p>
            <a:endParaRPr lang="en-US"/>
          </a:p>
          <a:p>
            <a:r>
              <a:rPr lang="en-US"/>
              <a:t>Say the word – warm it up – stretch the word – robot talk the word – blend the word – count the sounds within the word – say the word</a:t>
            </a:r>
          </a:p>
          <a:p>
            <a:endParaRPr lang="en-US"/>
          </a:p>
          <a:p>
            <a:r>
              <a:rPr lang="en-US"/>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20</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a:p>
          <a:p>
            <a:r>
              <a:rPr lang="en-US">
                <a:cs typeface="Calibri"/>
              </a:rPr>
              <a:t>Example: </a:t>
            </a:r>
          </a:p>
          <a:p>
            <a:endParaRPr lang="en-US" b="1">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a:cs typeface="Calibri"/>
            </a:endParaRPr>
          </a:p>
          <a:p>
            <a:endParaRPr lang="en-US">
              <a:cs typeface="Calibri"/>
            </a:endParaRP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21</a:t>
            </a:fld>
            <a:endParaRPr lang="en-GB"/>
          </a:p>
        </p:txBody>
      </p:sp>
    </p:spTree>
    <p:extLst>
      <p:ext uri="{BB962C8B-B14F-4D97-AF65-F5344CB8AC3E}">
        <p14:creationId xmlns:p14="http://schemas.microsoft.com/office/powerpoint/2010/main" val="34082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Begin by explaining what Phonics is. Explain that learning to read the English language is complex and that this information session will give parents &amp; </a:t>
            </a:r>
            <a:r>
              <a:rPr lang="en-US" err="1">
                <a:cs typeface="Calibri"/>
              </a:rPr>
              <a:t>carers</a:t>
            </a:r>
            <a:r>
              <a:rPr lang="en-US">
                <a:cs typeface="Calibri"/>
              </a:rPr>
              <a:t> the understanding of what Phonics is, the </a:t>
            </a:r>
            <a:r>
              <a:rPr lang="en-US" err="1">
                <a:cs typeface="Calibri"/>
              </a:rPr>
              <a:t>terminolgy</a:t>
            </a:r>
            <a:r>
              <a:rPr lang="en-US">
                <a:cs typeface="Calibri"/>
              </a:rPr>
              <a:t> used in Phonics and how ELS gives children the skills and knowledge to read well, quickly. </a:t>
            </a:r>
            <a:endParaRPr lang="en-US"/>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295127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a:p>
          <a:p>
            <a:r>
              <a:rPr lang="en-US">
                <a:cs typeface="Calibri"/>
              </a:rPr>
              <a:t>Example: </a:t>
            </a:r>
          </a:p>
          <a:p>
            <a:endParaRPr lang="en-US" b="1">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a:cs typeface="Calibri"/>
            </a:endParaRPr>
          </a:p>
          <a:p>
            <a:endParaRPr lang="en-US">
              <a:cs typeface="Calibri"/>
            </a:endParaRP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Phonics teaches the link between the spoken sounds of our language and the written version of that sound – the code of our language.</a:t>
            </a:r>
          </a:p>
          <a:p>
            <a:r>
              <a:rPr lang="en-US"/>
              <a:t>As systematic synthetic phonics programme breaks this down into tiny steps for children to piece together which allows them to decode to read and then spell using the sound to spelling correspondences they have learnt.</a:t>
            </a:r>
          </a:p>
          <a:p>
            <a:endParaRPr lang="en-GB"/>
          </a:p>
          <a:p>
            <a:pPr marL="457200" indent="-457200">
              <a:buFont typeface="Arial" panose="020B0604020202020204" pitchFamily="34" charset="0"/>
              <a:buChar char="•"/>
            </a:pPr>
            <a:r>
              <a:rPr lang="en-US" sz="1200"/>
              <a:t>We use a simple, consistent approach to  teaching phonics.</a:t>
            </a:r>
          </a:p>
          <a:p>
            <a:pPr marL="457200" indent="-457200">
              <a:buFont typeface="Arial" panose="020B0604020202020204" pitchFamily="34" charset="0"/>
              <a:buChar char="•"/>
            </a:pPr>
            <a:r>
              <a:rPr lang="en-US" sz="1200"/>
              <a:t>Your child will experience the same classroom routines within each lesson which reduces cognitive load and </a:t>
            </a:r>
            <a:r>
              <a:rPr lang="en-US" sz="1200" err="1"/>
              <a:t>maximises</a:t>
            </a:r>
            <a:r>
              <a:rPr lang="en-US" sz="1200"/>
              <a:t> the chances of success.</a:t>
            </a:r>
          </a:p>
          <a:p>
            <a:pPr marL="457200" indent="-457200">
              <a:buFont typeface="Arial" panose="020B0604020202020204" pitchFamily="34" charset="0"/>
              <a:buChar char="•"/>
            </a:pPr>
            <a:r>
              <a:rPr lang="en-US" sz="1200"/>
              <a:t>All children are supported within the lesson to use their new phonic knowledge independently.</a:t>
            </a:r>
          </a:p>
          <a:p>
            <a:pPr marL="457200" indent="-457200">
              <a:buFont typeface="Arial" panose="020B0604020202020204" pitchFamily="34" charset="0"/>
              <a:buChar char="•"/>
            </a:pPr>
            <a:r>
              <a:rPr lang="en-US" sz="1200"/>
              <a:t>In every single ELS lesson, your child will make the direct application to reading.</a:t>
            </a:r>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GB"/>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In ELS we do not ask children questions before we have taught them.</a:t>
            </a:r>
          </a:p>
          <a:p>
            <a:endParaRPr lang="en-GB">
              <a:cs typeface="Calibri"/>
            </a:endParaRPr>
          </a:p>
          <a:p>
            <a:r>
              <a:rPr lang="en-GB">
                <a:cs typeface="Calibri"/>
              </a:rPr>
              <a:t>For example, when teaching a new sound, rather than asking children if they know any words with the sound in - we give the children 3 words that contain that sound. You can try this with your children at home. </a:t>
            </a:r>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GB"/>
              <a:t>In the beginning of Reception, we learn to read words and then captions, phrases and sentences. As children learn more of the code of our language we are able to build more complex sentences for them to read. </a:t>
            </a:r>
          </a:p>
          <a:p>
            <a:endParaRPr lang="en-GB"/>
          </a:p>
          <a:p>
            <a:r>
              <a:rPr lang="en-US"/>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405941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GB"/>
              <a:t>In Reception your children will learn all the single letter sounds and begin to learn diagraphs and trigraphs. </a:t>
            </a:r>
          </a:p>
          <a:p>
            <a:endParaRPr lang="en-US"/>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142244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14/10/2024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1833" y="133675"/>
            <a:ext cx="8856984" cy="63680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2" name="Picture 1">
            <a:extLst>
              <a:ext uri="{FF2B5EF4-FFF2-40B4-BE49-F238E27FC236}">
                <a16:creationId xmlns:a16="http://schemas.microsoft.com/office/drawing/2014/main" id="{820AD2CC-95E7-8600-B7D9-18793430B17B}"/>
              </a:ext>
            </a:extLst>
          </p:cNvPr>
          <p:cNvPicPr>
            <a:picLocks noChangeAspect="1"/>
          </p:cNvPicPr>
          <p:nvPr/>
        </p:nvPicPr>
        <p:blipFill>
          <a:blip r:embed="rId5"/>
          <a:stretch>
            <a:fillRect/>
          </a:stretch>
        </p:blipFill>
        <p:spPr>
          <a:xfrm>
            <a:off x="2233666" y="438018"/>
            <a:ext cx="4880153" cy="2990982"/>
          </a:xfrm>
          <a:prstGeom prst="rect">
            <a:avLst/>
          </a:prstGeom>
        </p:spPr>
      </p:pic>
      <p:sp>
        <p:nvSpPr>
          <p:cNvPr id="6" name="TextBox 5">
            <a:extLst>
              <a:ext uri="{FF2B5EF4-FFF2-40B4-BE49-F238E27FC236}">
                <a16:creationId xmlns:a16="http://schemas.microsoft.com/office/drawing/2014/main" id="{4FE6DCCD-A520-464A-ABD3-34F804138869}"/>
              </a:ext>
            </a:extLst>
          </p:cNvPr>
          <p:cNvSpPr txBox="1"/>
          <p:nvPr/>
        </p:nvSpPr>
        <p:spPr>
          <a:xfrm>
            <a:off x="312867" y="3795000"/>
            <a:ext cx="8514916" cy="2031325"/>
          </a:xfrm>
          <a:prstGeom prst="rect">
            <a:avLst/>
          </a:prstGeom>
          <a:noFill/>
        </p:spPr>
        <p:txBody>
          <a:bodyPr wrap="square">
            <a:spAutoFit/>
          </a:bodyPr>
          <a:lstStyle/>
          <a:p>
            <a:r>
              <a:rPr lang="en-US" sz="1800" dirty="0"/>
              <a:t>We follow the Essential Letters and Sounds (ELS) which is accredited by the government.  The </a:t>
            </a:r>
            <a:r>
              <a:rPr lang="en-US" sz="1800" dirty="0" err="1"/>
              <a:t>programme</a:t>
            </a:r>
            <a:r>
              <a:rPr lang="en-US" sz="1800" dirty="0"/>
              <a:t> ensures that </a:t>
            </a:r>
            <a:r>
              <a:rPr lang="en-US" sz="1800" b="1" dirty="0"/>
              <a:t>all teachers are teaching phonics in the same way</a:t>
            </a:r>
            <a:r>
              <a:rPr lang="en-US" sz="1800" dirty="0"/>
              <a:t>, using the same resources – this means children are </a:t>
            </a:r>
            <a:r>
              <a:rPr lang="en-US" sz="1800" b="1" dirty="0"/>
              <a:t>familiar with the routines </a:t>
            </a:r>
            <a:r>
              <a:rPr lang="en-US" sz="1800" dirty="0"/>
              <a:t>of our daily sessions.</a:t>
            </a:r>
          </a:p>
          <a:p>
            <a:endParaRPr lang="en-US" sz="1800" dirty="0"/>
          </a:p>
          <a:p>
            <a:r>
              <a:rPr lang="en-US" sz="1800" dirty="0"/>
              <a:t>Through our teaching, children will experience a </a:t>
            </a:r>
            <a:r>
              <a:rPr lang="en-US" sz="1800" b="1" dirty="0"/>
              <a:t>love of books and language </a:t>
            </a:r>
            <a:r>
              <a:rPr lang="en-US" sz="1800" dirty="0"/>
              <a:t>whilst </a:t>
            </a:r>
            <a:r>
              <a:rPr lang="en-US" sz="1800" b="1" dirty="0"/>
              <a:t>rapidly acquiring the skills </a:t>
            </a:r>
            <a:r>
              <a:rPr lang="en-US" sz="1800" dirty="0"/>
              <a:t>they need to become </a:t>
            </a:r>
            <a:r>
              <a:rPr lang="en-US" sz="1800" b="1" dirty="0"/>
              <a:t>fluent independent readers and writers</a:t>
            </a:r>
            <a:r>
              <a:rPr lang="en-US" sz="1800" dirty="0"/>
              <a:t>. </a:t>
            </a:r>
          </a:p>
        </p:txBody>
      </p:sp>
    </p:spTree>
    <p:extLst>
      <p:ext uri="{BB962C8B-B14F-4D97-AF65-F5344CB8AC3E}">
        <p14:creationId xmlns:p14="http://schemas.microsoft.com/office/powerpoint/2010/main" val="48340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21218" y="73198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a:cs typeface="Calibri"/>
            </a:endParaRPr>
          </a:p>
          <a:p>
            <a:pPr marL="457200" indent="-457200">
              <a:buFont typeface="Arial" panose="020B0604020202020204" pitchFamily="34" charset="0"/>
              <a:buChar char="•"/>
            </a:pPr>
            <a:endParaRPr lang="en-US" sz="2600">
              <a:cs typeface="Calibri"/>
            </a:endParaRPr>
          </a:p>
        </p:txBody>
      </p:sp>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4"/>
          <a:stretch>
            <a:fillRect/>
          </a:stretch>
        </p:blipFill>
        <p:spPr>
          <a:xfrm>
            <a:off x="3361389" y="542607"/>
            <a:ext cx="5440963" cy="373383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4" name="Picture 3">
            <a:extLst>
              <a:ext uri="{FF2B5EF4-FFF2-40B4-BE49-F238E27FC236}">
                <a16:creationId xmlns:a16="http://schemas.microsoft.com/office/drawing/2014/main" id="{E168CB0F-C089-4876-90D2-179EDF879A1B}"/>
              </a:ext>
            </a:extLst>
          </p:cNvPr>
          <p:cNvPicPr>
            <a:picLocks noChangeAspect="1"/>
          </p:cNvPicPr>
          <p:nvPr/>
        </p:nvPicPr>
        <p:blipFill>
          <a:blip r:embed="rId6"/>
          <a:stretch>
            <a:fillRect/>
          </a:stretch>
        </p:blipFill>
        <p:spPr>
          <a:xfrm>
            <a:off x="5131842" y="4308015"/>
            <a:ext cx="3276884" cy="1463167"/>
          </a:xfrm>
          <a:prstGeom prst="rect">
            <a:avLst/>
          </a:prstGeom>
        </p:spPr>
      </p:pic>
      <p:sp>
        <p:nvSpPr>
          <p:cNvPr id="11" name="Rectangle 10">
            <a:extLst>
              <a:ext uri="{FF2B5EF4-FFF2-40B4-BE49-F238E27FC236}">
                <a16:creationId xmlns:a16="http://schemas.microsoft.com/office/drawing/2014/main" id="{FCDBE6F3-7717-4343-84CC-0C42D0D8CAA6}"/>
              </a:ext>
            </a:extLst>
          </p:cNvPr>
          <p:cNvSpPr/>
          <p:nvPr/>
        </p:nvSpPr>
        <p:spPr>
          <a:xfrm>
            <a:off x="379964" y="4236297"/>
            <a:ext cx="4710624" cy="2246769"/>
          </a:xfrm>
          <a:prstGeom prst="rect">
            <a:avLst/>
          </a:prstGeom>
        </p:spPr>
        <p:txBody>
          <a:bodyPr wrap="square" lIns="91440" tIns="45720" rIns="91440" bIns="45720" anchor="t">
            <a:spAutoFit/>
          </a:bodyPr>
          <a:lstStyle/>
          <a:p>
            <a:r>
              <a:rPr lang="en-US" sz="2000" dirty="0">
                <a:cs typeface="Calibri"/>
              </a:rPr>
              <a:t>Following this teaching progression, children develop skills to be able to identify, read and spell words which include a wide range of alternative spellings. </a:t>
            </a:r>
          </a:p>
          <a:p>
            <a:r>
              <a:rPr lang="en-US" sz="2000" dirty="0" err="1">
                <a:cs typeface="Calibri"/>
              </a:rPr>
              <a:t>Eg</a:t>
            </a:r>
            <a:r>
              <a:rPr lang="en-US" sz="2000" dirty="0">
                <a:cs typeface="Calibri"/>
              </a:rPr>
              <a:t>, by the end of Year 1 it is expected that children can read, write and </a:t>
            </a:r>
            <a:r>
              <a:rPr lang="en-US" sz="2000" dirty="0" err="1">
                <a:cs typeface="Calibri"/>
              </a:rPr>
              <a:t>recognise</a:t>
            </a:r>
            <a:r>
              <a:rPr lang="en-US" sz="2000" dirty="0">
                <a:cs typeface="Calibri"/>
              </a:rPr>
              <a:t> all of the different ways to write </a:t>
            </a:r>
            <a:r>
              <a:rPr lang="en-US" sz="2000" b="1" dirty="0" err="1">
                <a:cs typeface="Calibri"/>
              </a:rPr>
              <a:t>sh</a:t>
            </a:r>
            <a:endParaRPr lang="en-US" sz="2000" b="1" dirty="0"/>
          </a:p>
        </p:txBody>
      </p:sp>
    </p:spTree>
    <p:extLst>
      <p:ext uri="{BB962C8B-B14F-4D97-AF65-F5344CB8AC3E}">
        <p14:creationId xmlns:p14="http://schemas.microsoft.com/office/powerpoint/2010/main" val="21462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5" y="503735"/>
            <a:ext cx="8477537"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Reading in School</a:t>
            </a:r>
          </a:p>
        </p:txBody>
      </p:sp>
      <p:sp>
        <p:nvSpPr>
          <p:cNvPr id="6" name="TextBox 5">
            <a:extLst>
              <a:ext uri="{FF2B5EF4-FFF2-40B4-BE49-F238E27FC236}">
                <a16:creationId xmlns:a16="http://schemas.microsoft.com/office/drawing/2014/main" id="{DCABF972-2ED1-4C3D-82C8-094CD51FD7AD}"/>
              </a:ext>
            </a:extLst>
          </p:cNvPr>
          <p:cNvSpPr txBox="1"/>
          <p:nvPr/>
        </p:nvSpPr>
        <p:spPr>
          <a:xfrm>
            <a:off x="451189" y="1556792"/>
            <a:ext cx="8208912" cy="830997"/>
          </a:xfrm>
          <a:prstGeom prst="rect">
            <a:avLst/>
          </a:prstGeom>
          <a:noFill/>
        </p:spPr>
        <p:txBody>
          <a:bodyPr wrap="square" rtlCol="0">
            <a:spAutoFit/>
          </a:bodyPr>
          <a:lstStyle/>
          <a:p>
            <a:endParaRPr lang="en-GB" sz="2400" dirty="0"/>
          </a:p>
          <a:p>
            <a:pPr marL="342900" indent="-342900">
              <a:buFont typeface="Arial" panose="020B0604020202020204" pitchFamily="34" charset="0"/>
              <a:buChar char="•"/>
            </a:pPr>
            <a:endParaRPr lang="en-GB" sz="2400" dirty="0"/>
          </a:p>
        </p:txBody>
      </p:sp>
      <p:sp>
        <p:nvSpPr>
          <p:cNvPr id="7" name="Rectangle 6"/>
          <p:cNvSpPr/>
          <p:nvPr/>
        </p:nvSpPr>
        <p:spPr>
          <a:xfrm>
            <a:off x="418480" y="1734780"/>
            <a:ext cx="5765840" cy="4154984"/>
          </a:xfrm>
          <a:prstGeom prst="rect">
            <a:avLst/>
          </a:prstGeom>
        </p:spPr>
        <p:txBody>
          <a:bodyPr wrap="square">
            <a:spAutoFit/>
          </a:bodyPr>
          <a:lstStyle/>
          <a:p>
            <a:pPr marL="342900" indent="-342900">
              <a:buFont typeface="Arial" panose="020B0604020202020204" pitchFamily="34" charset="0"/>
              <a:buChar char="•"/>
            </a:pPr>
            <a:r>
              <a:rPr lang="en-GB" sz="2400" dirty="0"/>
              <a:t>As a </a:t>
            </a:r>
            <a:r>
              <a:rPr lang="en-GB" sz="2400" b="1" dirty="0"/>
              <a:t>class: </a:t>
            </a:r>
            <a:r>
              <a:rPr lang="en-GB" sz="2400" dirty="0"/>
              <a:t>reading words, captions and then sentences every day in phonics</a:t>
            </a:r>
          </a:p>
          <a:p>
            <a:endParaRPr lang="en-GB" sz="2400" dirty="0"/>
          </a:p>
          <a:p>
            <a:pPr marL="342900" indent="-342900">
              <a:buFont typeface="Arial" panose="020B0604020202020204" pitchFamily="34" charset="0"/>
              <a:buChar char="•"/>
            </a:pPr>
            <a:r>
              <a:rPr lang="en-GB" sz="2400" b="1" dirty="0"/>
              <a:t>Individually:</a:t>
            </a:r>
            <a:r>
              <a:rPr lang="en-GB" sz="2400" dirty="0"/>
              <a:t> every day in phonics and more frequently when required</a:t>
            </a:r>
          </a:p>
          <a:p>
            <a:endParaRPr lang="en-GB" sz="2400" dirty="0"/>
          </a:p>
          <a:p>
            <a:pPr marL="342900" indent="-342900">
              <a:buFont typeface="Arial" panose="020B0604020202020204" pitchFamily="34" charset="0"/>
              <a:buChar char="•"/>
            </a:pPr>
            <a:r>
              <a:rPr lang="en-GB" sz="2400" b="1" dirty="0"/>
              <a:t>Paired: </a:t>
            </a:r>
            <a:r>
              <a:rPr lang="en-GB" sz="2400" dirty="0"/>
              <a:t>at least once per week in the Friday phonics session plus every day during phonics sessions in review weeks</a:t>
            </a:r>
          </a:p>
          <a:p>
            <a:endParaRPr lang="en-GB" sz="2400" dirty="0"/>
          </a:p>
          <a:p>
            <a:pPr marL="342900" indent="-342900">
              <a:buFont typeface="Arial" panose="020B0604020202020204" pitchFamily="34" charset="0"/>
              <a:buChar char="•"/>
            </a:pPr>
            <a:endParaRPr lang="en-GB"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4" name="Picture 3">
            <a:extLst>
              <a:ext uri="{FF2B5EF4-FFF2-40B4-BE49-F238E27FC236}">
                <a16:creationId xmlns:a16="http://schemas.microsoft.com/office/drawing/2014/main" id="{A16196AC-8DB9-41C0-B261-5A18FCD97904}"/>
              </a:ext>
            </a:extLst>
          </p:cNvPr>
          <p:cNvPicPr>
            <a:picLocks noChangeAspect="1"/>
          </p:cNvPicPr>
          <p:nvPr/>
        </p:nvPicPr>
        <p:blipFill rotWithShape="1">
          <a:blip r:embed="rId5"/>
          <a:srcRect l="915" t="-745" r="32900" b="33268"/>
          <a:stretch/>
        </p:blipFill>
        <p:spPr>
          <a:xfrm>
            <a:off x="6213672" y="2084171"/>
            <a:ext cx="2365248" cy="2621280"/>
          </a:xfrm>
          <a:prstGeom prst="rect">
            <a:avLst/>
          </a:prstGeom>
        </p:spPr>
      </p:pic>
      <p:sp>
        <p:nvSpPr>
          <p:cNvPr id="11" name="TextBox 10">
            <a:extLst>
              <a:ext uri="{FF2B5EF4-FFF2-40B4-BE49-F238E27FC236}">
                <a16:creationId xmlns:a16="http://schemas.microsoft.com/office/drawing/2014/main" id="{AA96FD72-B109-4178-834F-60DBD97F4A30}"/>
              </a:ext>
            </a:extLst>
          </p:cNvPr>
          <p:cNvSpPr txBox="1"/>
          <p:nvPr/>
        </p:nvSpPr>
        <p:spPr>
          <a:xfrm>
            <a:off x="483898" y="1046544"/>
            <a:ext cx="7965157" cy="461665"/>
          </a:xfrm>
          <a:prstGeom prst="rect">
            <a:avLst/>
          </a:prstGeom>
          <a:noFill/>
        </p:spPr>
        <p:txBody>
          <a:bodyPr wrap="square">
            <a:spAutoFit/>
          </a:bodyPr>
          <a:lstStyle/>
          <a:p>
            <a:r>
              <a:rPr lang="en-GB" sz="2400" dirty="0"/>
              <a:t>There are many opportunities to read  in Reception and Year 1:</a:t>
            </a:r>
          </a:p>
        </p:txBody>
      </p:sp>
    </p:spTree>
    <p:extLst>
      <p:ext uri="{BB962C8B-B14F-4D97-AF65-F5344CB8AC3E}">
        <p14:creationId xmlns:p14="http://schemas.microsoft.com/office/powerpoint/2010/main" val="239757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5" y="503735"/>
            <a:ext cx="8477537"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Reading a Book at the Right Level</a:t>
            </a:r>
          </a:p>
        </p:txBody>
      </p:sp>
      <p:sp>
        <p:nvSpPr>
          <p:cNvPr id="6" name="TextBox 5">
            <a:extLst>
              <a:ext uri="{FF2B5EF4-FFF2-40B4-BE49-F238E27FC236}">
                <a16:creationId xmlns:a16="http://schemas.microsoft.com/office/drawing/2014/main" id="{DCABF972-2ED1-4C3D-82C8-094CD51FD7AD}"/>
              </a:ext>
            </a:extLst>
          </p:cNvPr>
          <p:cNvSpPr txBox="1"/>
          <p:nvPr/>
        </p:nvSpPr>
        <p:spPr>
          <a:xfrm>
            <a:off x="457535" y="1190408"/>
            <a:ext cx="8202566" cy="5262979"/>
          </a:xfrm>
          <a:prstGeom prst="rect">
            <a:avLst/>
          </a:prstGeom>
          <a:noFill/>
        </p:spPr>
        <p:txBody>
          <a:bodyPr wrap="square" rtlCol="0">
            <a:spAutoFit/>
          </a:bodyPr>
          <a:lstStyle/>
          <a:p>
            <a:r>
              <a:rPr lang="en-US" sz="2400" dirty="0"/>
              <a:t>When children bring home a reading book from school they will:</a:t>
            </a:r>
          </a:p>
          <a:p>
            <a:pPr marL="342900" indent="-342900">
              <a:buFont typeface="Arial" panose="020B0604020202020204" pitchFamily="34" charset="0"/>
              <a:buChar char="•"/>
            </a:pPr>
            <a:r>
              <a:rPr lang="en-US" sz="2400" dirty="0"/>
              <a:t>Have been taught all the sounds and tricky words in their phonics book so they know them well</a:t>
            </a:r>
          </a:p>
          <a:p>
            <a:pPr marL="342900" indent="-342900">
              <a:buFont typeface="Arial" panose="020B0604020202020204" pitchFamily="34" charset="0"/>
              <a:buChar char="•"/>
            </a:pPr>
            <a:r>
              <a:rPr lang="en-US" sz="2400" dirty="0"/>
              <a:t>Be able to read many of the words by blending (eventually doing this in their head)</a:t>
            </a:r>
          </a:p>
          <a:p>
            <a:pPr marL="342900" indent="-342900">
              <a:buFont typeface="Arial" panose="020B0604020202020204" pitchFamily="34" charset="0"/>
              <a:buChar char="•"/>
            </a:pPr>
            <a:r>
              <a:rPr lang="en-GB" sz="2400" dirty="0"/>
              <a:t>Only be reading books with words which are entirely decodable or are tricky words they have been taught.</a:t>
            </a:r>
          </a:p>
          <a:p>
            <a:pPr marL="285750" indent="-285750">
              <a:buFont typeface="Arial" panose="020B0604020202020204" pitchFamily="34" charset="0"/>
              <a:buChar char="•"/>
            </a:pPr>
            <a:r>
              <a:rPr lang="en-GB" sz="2400" dirty="0"/>
              <a:t>Be able to read their book confidently</a:t>
            </a:r>
          </a:p>
          <a:p>
            <a:pPr marL="285750" indent="-285750">
              <a:buFont typeface="Arial" panose="020B0604020202020204" pitchFamily="34" charset="0"/>
              <a:buChar char="•"/>
            </a:pPr>
            <a:r>
              <a:rPr lang="en-GB" sz="2400" dirty="0"/>
              <a:t>Aim to read their book </a:t>
            </a:r>
            <a:r>
              <a:rPr lang="en-GB" sz="2400" b="1" dirty="0"/>
              <a:t>4 times </a:t>
            </a:r>
            <a:r>
              <a:rPr lang="en-GB" sz="2400" dirty="0"/>
              <a:t>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282665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5" y="503735"/>
            <a:ext cx="8477537"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How Children Read Books in School</a:t>
            </a:r>
          </a:p>
        </p:txBody>
      </p:sp>
      <p:sp>
        <p:nvSpPr>
          <p:cNvPr id="6" name="TextBox 5">
            <a:extLst>
              <a:ext uri="{FF2B5EF4-FFF2-40B4-BE49-F238E27FC236}">
                <a16:creationId xmlns:a16="http://schemas.microsoft.com/office/drawing/2014/main" id="{DCABF972-2ED1-4C3D-82C8-094CD51FD7AD}"/>
              </a:ext>
            </a:extLst>
          </p:cNvPr>
          <p:cNvSpPr txBox="1"/>
          <p:nvPr/>
        </p:nvSpPr>
        <p:spPr>
          <a:xfrm>
            <a:off x="451189" y="1556792"/>
            <a:ext cx="8208912" cy="830997"/>
          </a:xfrm>
          <a:prstGeom prst="rect">
            <a:avLst/>
          </a:prstGeom>
          <a:noFill/>
        </p:spPr>
        <p:txBody>
          <a:bodyPr wrap="square" rtlCol="0">
            <a:spAutoFit/>
          </a:bodyPr>
          <a:lstStyle/>
          <a:p>
            <a:endParaRPr lang="en-GB" sz="2400" dirty="0"/>
          </a:p>
          <a:p>
            <a:pPr marL="342900" indent="-342900">
              <a:buFont typeface="Arial" panose="020B0604020202020204" pitchFamily="34" charset="0"/>
              <a:buChar char="•"/>
            </a:pPr>
            <a:endParaRPr lang="en-GB" sz="2400" dirty="0"/>
          </a:p>
        </p:txBody>
      </p:sp>
      <p:sp>
        <p:nvSpPr>
          <p:cNvPr id="7" name="Rectangle 6"/>
          <p:cNvSpPr/>
          <p:nvPr/>
        </p:nvSpPr>
        <p:spPr>
          <a:xfrm>
            <a:off x="4228125" y="1288568"/>
            <a:ext cx="4647651" cy="5509200"/>
          </a:xfrm>
          <a:prstGeom prst="rect">
            <a:avLst/>
          </a:prstGeom>
        </p:spPr>
        <p:txBody>
          <a:bodyPr wrap="square">
            <a:spAutoFit/>
          </a:bodyPr>
          <a:lstStyle/>
          <a:p>
            <a:pPr>
              <a:buSzPct val="94000"/>
            </a:pPr>
            <a:r>
              <a:rPr lang="en-GB" sz="1600" dirty="0"/>
              <a:t>Do you see any sounds/tricky words you know?</a:t>
            </a:r>
          </a:p>
          <a:p>
            <a:pPr>
              <a:buSzPct val="94000"/>
            </a:pPr>
            <a:endParaRPr lang="en-GB" sz="1600" dirty="0"/>
          </a:p>
          <a:p>
            <a:pPr>
              <a:buSzPct val="94000"/>
            </a:pPr>
            <a:r>
              <a:rPr lang="en-GB" sz="1600" dirty="0"/>
              <a:t>Start at the first word and point to each word as you read.</a:t>
            </a:r>
          </a:p>
          <a:p>
            <a:endParaRPr lang="en-GB" sz="1600" dirty="0"/>
          </a:p>
          <a:p>
            <a:r>
              <a:rPr lang="en-GB" sz="1600" dirty="0"/>
              <a:t>Magic word? Look at the graphemes carefully. Say each sound and blend them together to read it.</a:t>
            </a:r>
          </a:p>
          <a:p>
            <a:pPr marL="342900" indent="-342900">
              <a:buFont typeface="Arial" panose="020B0604020202020204" pitchFamily="34" charset="0"/>
              <a:buChar char="•"/>
            </a:pPr>
            <a:endParaRPr lang="en-GB" sz="1600" dirty="0"/>
          </a:p>
          <a:p>
            <a:r>
              <a:rPr lang="en-GB" sz="1600" dirty="0"/>
              <a:t>Tricky word? Recognise it and say it.</a:t>
            </a:r>
          </a:p>
          <a:p>
            <a:pPr marL="342900" indent="-342900">
              <a:buFont typeface="Arial" panose="020B0604020202020204" pitchFamily="34" charset="0"/>
              <a:buChar char="•"/>
            </a:pPr>
            <a:endParaRPr lang="en-GB" sz="1600" dirty="0"/>
          </a:p>
          <a:p>
            <a:r>
              <a:rPr lang="en-GB" sz="1600" dirty="0"/>
              <a:t>Read the sentence 3 times:</a:t>
            </a:r>
          </a:p>
          <a:p>
            <a:pPr marL="342900" indent="-342900">
              <a:buFont typeface="Arial" panose="020B0604020202020204" pitchFamily="34" charset="0"/>
              <a:buChar char="•"/>
            </a:pPr>
            <a:endParaRPr lang="en-GB" sz="1600" dirty="0"/>
          </a:p>
          <a:p>
            <a:r>
              <a:rPr lang="en-GB" sz="1600" dirty="0"/>
              <a:t>	First time – blending/ 	decoding slowly</a:t>
            </a:r>
          </a:p>
          <a:p>
            <a:endParaRPr lang="en-GB" sz="800" dirty="0"/>
          </a:p>
          <a:p>
            <a:r>
              <a:rPr lang="en-GB" sz="1600" dirty="0"/>
              <a:t>	Second time – read it 	a bit quicker</a:t>
            </a:r>
          </a:p>
          <a:p>
            <a:endParaRPr lang="en-GB" sz="800" dirty="0"/>
          </a:p>
          <a:p>
            <a:r>
              <a:rPr lang="en-GB" sz="1600" dirty="0"/>
              <a:t>	Third time – read it with expression</a:t>
            </a:r>
          </a:p>
          <a:p>
            <a:endParaRPr lang="en-GB" sz="1600" dirty="0"/>
          </a:p>
          <a:p>
            <a:r>
              <a:rPr lang="en-GB" sz="1600" dirty="0"/>
              <a:t>Talk about what you’ve read – use the pictures to help when stories are limited!</a:t>
            </a:r>
          </a:p>
          <a:p>
            <a:endParaRPr lang="en-GB" sz="2400" dirty="0"/>
          </a:p>
          <a:p>
            <a:pPr marL="342900" indent="-342900">
              <a:buFont typeface="Arial" panose="020B0604020202020204" pitchFamily="34" charset="0"/>
              <a:buChar char="•"/>
            </a:pPr>
            <a:endParaRPr lang="en-GB"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5" name="Picture 4">
            <a:extLst>
              <a:ext uri="{FF2B5EF4-FFF2-40B4-BE49-F238E27FC236}">
                <a16:creationId xmlns:a16="http://schemas.microsoft.com/office/drawing/2014/main" id="{3069DC14-725B-4974-9FC3-54BA38020DE3}"/>
              </a:ext>
            </a:extLst>
          </p:cNvPr>
          <p:cNvPicPr>
            <a:picLocks noChangeAspect="1"/>
          </p:cNvPicPr>
          <p:nvPr/>
        </p:nvPicPr>
        <p:blipFill>
          <a:blip r:embed="rId5"/>
          <a:stretch>
            <a:fillRect/>
          </a:stretch>
        </p:blipFill>
        <p:spPr>
          <a:xfrm>
            <a:off x="392728" y="1344954"/>
            <a:ext cx="3743463" cy="4602430"/>
          </a:xfrm>
          <a:prstGeom prst="rect">
            <a:avLst/>
          </a:prstGeom>
        </p:spPr>
      </p:pic>
      <p:sp>
        <p:nvSpPr>
          <p:cNvPr id="9" name="Rectangle 8">
            <a:extLst>
              <a:ext uri="{FF2B5EF4-FFF2-40B4-BE49-F238E27FC236}">
                <a16:creationId xmlns:a16="http://schemas.microsoft.com/office/drawing/2014/main" id="{AE605CA5-91AF-4984-9D67-7DD71C2F38A9}"/>
              </a:ext>
            </a:extLst>
          </p:cNvPr>
          <p:cNvSpPr/>
          <p:nvPr/>
        </p:nvSpPr>
        <p:spPr>
          <a:xfrm>
            <a:off x="365759" y="1231392"/>
            <a:ext cx="3730753" cy="5016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00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5" y="503735"/>
            <a:ext cx="8477537"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Listening to Your Child Read their School Reading Book</a:t>
            </a:r>
          </a:p>
        </p:txBody>
      </p:sp>
      <p:sp>
        <p:nvSpPr>
          <p:cNvPr id="6" name="TextBox 5">
            <a:extLst>
              <a:ext uri="{FF2B5EF4-FFF2-40B4-BE49-F238E27FC236}">
                <a16:creationId xmlns:a16="http://schemas.microsoft.com/office/drawing/2014/main" id="{DCABF972-2ED1-4C3D-82C8-094CD51FD7AD}"/>
              </a:ext>
            </a:extLst>
          </p:cNvPr>
          <p:cNvSpPr txBox="1"/>
          <p:nvPr/>
        </p:nvSpPr>
        <p:spPr>
          <a:xfrm>
            <a:off x="490245" y="1530587"/>
            <a:ext cx="5511425"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Your child should be able to read their book with little or no help from you.</a:t>
            </a:r>
          </a:p>
          <a:p>
            <a:pPr marL="342900" indent="-342900">
              <a:buFont typeface="Arial" panose="020B0604020202020204" pitchFamily="34" charset="0"/>
              <a:buChar char="•"/>
            </a:pPr>
            <a:r>
              <a:rPr lang="en-US" sz="2400" dirty="0"/>
              <a:t>If they can’t read a word, sound it out for them or read it for them and ask them to repeat it/read it to you several times.</a:t>
            </a:r>
          </a:p>
          <a:p>
            <a:pPr marL="342900" indent="-342900">
              <a:buFont typeface="Arial" panose="020B0604020202020204" pitchFamily="34" charset="0"/>
              <a:buChar char="•"/>
            </a:pPr>
            <a:r>
              <a:rPr lang="en-GB" sz="2400" dirty="0"/>
              <a:t>Encourage your child to read each sentence 3 times – decode, quicker, expression.</a:t>
            </a:r>
          </a:p>
          <a:p>
            <a:pPr marL="342900" indent="-342900">
              <a:buFont typeface="Arial" panose="020B0604020202020204" pitchFamily="34" charset="0"/>
              <a:buChar char="•"/>
            </a:pPr>
            <a:r>
              <a:rPr lang="en-GB" sz="2400" dirty="0"/>
              <a:t>Talk about the book and of course, celebrate their success!</a:t>
            </a:r>
          </a:p>
          <a:p>
            <a:pPr marL="342900" indent="-342900">
              <a:buFont typeface="Arial" panose="020B0604020202020204" pitchFamily="34" charset="0"/>
              <a:buChar char="•"/>
            </a:pPr>
            <a:r>
              <a:rPr lang="en-GB" sz="2400" dirty="0"/>
              <a:t>Reading should be  enjoyable – if you have any concerns, come and see us.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5124" name="Picture 4" descr="Reading With Your Kids (Infographic ...">
            <a:extLst>
              <a:ext uri="{FF2B5EF4-FFF2-40B4-BE49-F238E27FC236}">
                <a16:creationId xmlns:a16="http://schemas.microsoft.com/office/drawing/2014/main" id="{F3080150-5791-4E1A-89EA-C1288B2CE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380" y="178936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ctive Reading | Start with a Book">
            <a:extLst>
              <a:ext uri="{FF2B5EF4-FFF2-40B4-BE49-F238E27FC236}">
                <a16:creationId xmlns:a16="http://schemas.microsoft.com/office/drawing/2014/main" id="{FA4BB23A-56FD-46F7-8344-EA1CFA345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381" y="3706896"/>
            <a:ext cx="2693358"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2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5" y="503735"/>
            <a:ext cx="8477537"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Books Coming Home Each Week</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grpSp>
        <p:nvGrpSpPr>
          <p:cNvPr id="7" name="Group 6">
            <a:extLst>
              <a:ext uri="{FF2B5EF4-FFF2-40B4-BE49-F238E27FC236}">
                <a16:creationId xmlns:a16="http://schemas.microsoft.com/office/drawing/2014/main" id="{E8823BC4-8873-4398-8A2D-DF3649255414}"/>
              </a:ext>
            </a:extLst>
          </p:cNvPr>
          <p:cNvGrpSpPr/>
          <p:nvPr/>
        </p:nvGrpSpPr>
        <p:grpSpPr>
          <a:xfrm>
            <a:off x="390145" y="1487424"/>
            <a:ext cx="8279964" cy="3836676"/>
            <a:chOff x="390145" y="1487424"/>
            <a:chExt cx="8279964" cy="3836676"/>
          </a:xfrm>
        </p:grpSpPr>
        <p:pic>
          <p:nvPicPr>
            <p:cNvPr id="4" name="Picture 3">
              <a:extLst>
                <a:ext uri="{FF2B5EF4-FFF2-40B4-BE49-F238E27FC236}">
                  <a16:creationId xmlns:a16="http://schemas.microsoft.com/office/drawing/2014/main" id="{61530EEE-42AD-4C99-A69C-41471E3FFC7F}"/>
                </a:ext>
              </a:extLst>
            </p:cNvPr>
            <p:cNvPicPr>
              <a:picLocks noChangeAspect="1"/>
            </p:cNvPicPr>
            <p:nvPr/>
          </p:nvPicPr>
          <p:blipFill>
            <a:blip r:embed="rId5"/>
            <a:stretch>
              <a:fillRect/>
            </a:stretch>
          </p:blipFill>
          <p:spPr>
            <a:xfrm>
              <a:off x="390145" y="1487424"/>
              <a:ext cx="8263609" cy="3836676"/>
            </a:xfrm>
            <a:prstGeom prst="rect">
              <a:avLst/>
            </a:prstGeom>
          </p:spPr>
        </p:pic>
        <p:sp>
          <p:nvSpPr>
            <p:cNvPr id="5" name="Rectangle 4">
              <a:extLst>
                <a:ext uri="{FF2B5EF4-FFF2-40B4-BE49-F238E27FC236}">
                  <a16:creationId xmlns:a16="http://schemas.microsoft.com/office/drawing/2014/main" id="{38217AE9-E22F-4ED7-83F3-C33D10B40528}"/>
                </a:ext>
              </a:extLst>
            </p:cNvPr>
            <p:cNvSpPr/>
            <p:nvPr/>
          </p:nvSpPr>
          <p:spPr>
            <a:xfrm>
              <a:off x="490245" y="1487424"/>
              <a:ext cx="3057627" cy="68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6B2F667-F8DB-4AB0-B1BB-453874F786E1}"/>
                </a:ext>
              </a:extLst>
            </p:cNvPr>
            <p:cNvSpPr/>
            <p:nvPr/>
          </p:nvSpPr>
          <p:spPr>
            <a:xfrm>
              <a:off x="7534656" y="1487424"/>
              <a:ext cx="1135453" cy="68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D7F23C33-0322-4322-8644-A7D8EE33235A}"/>
              </a:ext>
            </a:extLst>
          </p:cNvPr>
          <p:cNvSpPr txBox="1"/>
          <p:nvPr/>
        </p:nvSpPr>
        <p:spPr>
          <a:xfrm>
            <a:off x="256923" y="1670726"/>
            <a:ext cx="2842078" cy="1569660"/>
          </a:xfrm>
          <a:prstGeom prst="rect">
            <a:avLst/>
          </a:prstGeom>
          <a:noFill/>
        </p:spPr>
        <p:txBody>
          <a:bodyPr wrap="square">
            <a:spAutoFit/>
          </a:bodyPr>
          <a:lstStyle/>
          <a:p>
            <a:pPr algn="ctr"/>
            <a:r>
              <a:rPr lang="en-GB" sz="2400" dirty="0"/>
              <a:t>Reading book for your child to read to you</a:t>
            </a:r>
          </a:p>
          <a:p>
            <a:pPr marL="342900" indent="-342900">
              <a:buFont typeface="Arial" panose="020B0604020202020204" pitchFamily="34" charset="0"/>
              <a:buChar char="•"/>
            </a:pPr>
            <a:endParaRPr lang="en-GB" sz="2400" dirty="0"/>
          </a:p>
        </p:txBody>
      </p:sp>
      <p:sp>
        <p:nvSpPr>
          <p:cNvPr id="15" name="TextBox 14">
            <a:extLst>
              <a:ext uri="{FF2B5EF4-FFF2-40B4-BE49-F238E27FC236}">
                <a16:creationId xmlns:a16="http://schemas.microsoft.com/office/drawing/2014/main" id="{1C7504FB-FD58-4468-BF7A-9F227B5D14F0}"/>
              </a:ext>
            </a:extLst>
          </p:cNvPr>
          <p:cNvSpPr txBox="1"/>
          <p:nvPr/>
        </p:nvSpPr>
        <p:spPr>
          <a:xfrm>
            <a:off x="5999363" y="1380716"/>
            <a:ext cx="2522525" cy="1569660"/>
          </a:xfrm>
          <a:prstGeom prst="rect">
            <a:avLst/>
          </a:prstGeom>
          <a:noFill/>
        </p:spPr>
        <p:txBody>
          <a:bodyPr wrap="square">
            <a:spAutoFit/>
          </a:bodyPr>
          <a:lstStyle/>
          <a:p>
            <a:pPr algn="ctr"/>
            <a:r>
              <a:rPr lang="en-GB" sz="2400" dirty="0"/>
              <a:t>Library book for you to read to your child</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21406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54868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The Importance of Reading to Children</a:t>
            </a:r>
          </a:p>
          <a:p>
            <a:pPr marL="0" indent="0">
              <a:buNone/>
            </a:pPr>
            <a:endParaRPr lang="en-GB" sz="3500" b="1" dirty="0">
              <a:solidFill>
                <a:srgbClr val="82368C"/>
              </a:solidFill>
              <a:effectLst/>
              <a:cs typeface="Calibri"/>
            </a:endParaRPr>
          </a:p>
          <a:p>
            <a:pPr marL="0" indent="0">
              <a:buNone/>
            </a:pPr>
            <a:endParaRPr lang="en-GB" sz="3500" b="1" dirty="0">
              <a:solidFill>
                <a:srgbClr val="82368C"/>
              </a:solidFill>
              <a:effectLst/>
              <a:cs typeface="Calibri"/>
            </a:endParaRPr>
          </a:p>
        </p:txBody>
      </p:sp>
      <p:sp>
        <p:nvSpPr>
          <p:cNvPr id="6" name="TextBox 5">
            <a:extLst>
              <a:ext uri="{FF2B5EF4-FFF2-40B4-BE49-F238E27FC236}">
                <a16:creationId xmlns:a16="http://schemas.microsoft.com/office/drawing/2014/main" id="{DCABF972-2ED1-4C3D-82C8-094CD51FD7AD}"/>
              </a:ext>
            </a:extLst>
          </p:cNvPr>
          <p:cNvSpPr txBox="1"/>
          <p:nvPr/>
        </p:nvSpPr>
        <p:spPr>
          <a:xfrm>
            <a:off x="459479" y="1462934"/>
            <a:ext cx="8208912" cy="830997"/>
          </a:xfrm>
          <a:prstGeom prst="rect">
            <a:avLst/>
          </a:prstGeom>
          <a:noFill/>
        </p:spPr>
        <p:txBody>
          <a:bodyPr wrap="square" rtlCol="0">
            <a:spAutoFit/>
          </a:bodyPr>
          <a:lstStyle/>
          <a:p>
            <a:r>
              <a:rPr lang="en-GB" sz="2400" dirty="0"/>
              <a:t>We want our children to develop a love of reading.</a:t>
            </a:r>
          </a:p>
          <a:p>
            <a:pPr marL="342900" indent="-342900">
              <a:buFont typeface="Arial" panose="020B0604020202020204" pitchFamily="34" charset="0"/>
              <a:buChar char="•"/>
            </a:pP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
        <p:nvSpPr>
          <p:cNvPr id="12" name="TextBox 11">
            <a:extLst>
              <a:ext uri="{FF2B5EF4-FFF2-40B4-BE49-F238E27FC236}">
                <a16:creationId xmlns:a16="http://schemas.microsoft.com/office/drawing/2014/main" id="{B15EC95D-6158-482E-9B48-D5D438F4E844}"/>
              </a:ext>
            </a:extLst>
          </p:cNvPr>
          <p:cNvSpPr txBox="1"/>
          <p:nvPr/>
        </p:nvSpPr>
        <p:spPr>
          <a:xfrm>
            <a:off x="475609" y="2424067"/>
            <a:ext cx="4666893" cy="3416320"/>
          </a:xfrm>
          <a:prstGeom prst="rect">
            <a:avLst/>
          </a:prstGeom>
          <a:noFill/>
        </p:spPr>
        <p:txBody>
          <a:bodyPr wrap="square">
            <a:spAutoFit/>
          </a:bodyPr>
          <a:lstStyle/>
          <a:p>
            <a:r>
              <a:rPr lang="en-GB" sz="2400" dirty="0"/>
              <a:t>Research shows that reading a book and chatting about enables children to:</a:t>
            </a:r>
          </a:p>
          <a:p>
            <a:pPr marL="342900" indent="-342900">
              <a:buFont typeface="Arial" panose="020B0604020202020204" pitchFamily="34" charset="0"/>
              <a:buChar char="•"/>
            </a:pPr>
            <a:r>
              <a:rPr lang="en-GB" sz="2400" dirty="0"/>
              <a:t>Understand words and sentences</a:t>
            </a:r>
          </a:p>
          <a:p>
            <a:pPr marL="342900" indent="-342900">
              <a:buFont typeface="Arial" panose="020B0604020202020204" pitchFamily="34" charset="0"/>
              <a:buChar char="•"/>
            </a:pPr>
            <a:r>
              <a:rPr lang="en-GB" sz="2400" dirty="0"/>
              <a:t>Use and understand a wide range of vocabulary</a:t>
            </a:r>
          </a:p>
          <a:p>
            <a:pPr marL="342900" indent="-342900">
              <a:buFont typeface="Arial" panose="020B0604020202020204" pitchFamily="34" charset="0"/>
              <a:buChar char="•"/>
            </a:pPr>
            <a:r>
              <a:rPr lang="en-GB" sz="2400" dirty="0"/>
              <a:t>Develop listening and comprehension skills </a:t>
            </a:r>
          </a:p>
          <a:p>
            <a:pPr marL="342900" indent="-342900">
              <a:buFont typeface="Arial" panose="020B0604020202020204" pitchFamily="34" charset="0"/>
              <a:buChar char="•"/>
            </a:pPr>
            <a:endParaRPr lang="en-GB" sz="2400" dirty="0"/>
          </a:p>
        </p:txBody>
      </p:sp>
      <p:pic>
        <p:nvPicPr>
          <p:cNvPr id="3074" name="Picture 2" descr="Finding Books Your Child Will Love - Kids Read Now">
            <a:extLst>
              <a:ext uri="{FF2B5EF4-FFF2-40B4-BE49-F238E27FC236}">
                <a16:creationId xmlns:a16="http://schemas.microsoft.com/office/drawing/2014/main" id="{409DEE03-1473-49D9-87EF-D0758FD448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85" t="-10717" r="12913" b="10717"/>
          <a:stretch/>
        </p:blipFill>
        <p:spPr bwMode="auto">
          <a:xfrm>
            <a:off x="5138514" y="2487696"/>
            <a:ext cx="3528548" cy="282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3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54868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The Importance of Reading to Children</a:t>
            </a:r>
          </a:p>
        </p:txBody>
      </p:sp>
      <p:pic>
        <p:nvPicPr>
          <p:cNvPr id="9" name="Picture 2" descr="WeAreTeachers on Twitter: &amp;amp;quot;If you read just ONE book a day ... 📚  https://t.co/MZUrabKMTq&amp;amp;quot; / Twit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47" t="26192" r="13454" b="46136"/>
          <a:stretch/>
        </p:blipFill>
        <p:spPr bwMode="auto">
          <a:xfrm>
            <a:off x="5388864" y="5555010"/>
            <a:ext cx="2718496" cy="895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
        <p:nvSpPr>
          <p:cNvPr id="14" name="TextBox 13">
            <a:extLst>
              <a:ext uri="{FF2B5EF4-FFF2-40B4-BE49-F238E27FC236}">
                <a16:creationId xmlns:a16="http://schemas.microsoft.com/office/drawing/2014/main" id="{41E9F510-3EA2-40AB-B071-E12C630F7A11}"/>
              </a:ext>
            </a:extLst>
          </p:cNvPr>
          <p:cNvSpPr txBox="1"/>
          <p:nvPr/>
        </p:nvSpPr>
        <p:spPr>
          <a:xfrm>
            <a:off x="369992" y="5017985"/>
            <a:ext cx="8297070" cy="830997"/>
          </a:xfrm>
          <a:prstGeom prst="rect">
            <a:avLst/>
          </a:prstGeom>
          <a:noFill/>
        </p:spPr>
        <p:txBody>
          <a:bodyPr wrap="square">
            <a:spAutoFit/>
          </a:bodyPr>
          <a:lstStyle/>
          <a:p>
            <a:r>
              <a:rPr lang="en-GB" sz="2400" dirty="0"/>
              <a:t>Reading a bedtime story as often as possible to your child improves their outcomes later in school.</a:t>
            </a:r>
          </a:p>
        </p:txBody>
      </p:sp>
      <p:sp>
        <p:nvSpPr>
          <p:cNvPr id="13" name="TextBox 12">
            <a:extLst>
              <a:ext uri="{FF2B5EF4-FFF2-40B4-BE49-F238E27FC236}">
                <a16:creationId xmlns:a16="http://schemas.microsoft.com/office/drawing/2014/main" id="{E7780778-CDC3-484F-8277-820D61D5FB9A}"/>
              </a:ext>
            </a:extLst>
          </p:cNvPr>
          <p:cNvSpPr txBox="1"/>
          <p:nvPr/>
        </p:nvSpPr>
        <p:spPr>
          <a:xfrm>
            <a:off x="676656" y="1249072"/>
            <a:ext cx="7674864" cy="3693319"/>
          </a:xfrm>
          <a:prstGeom prst="rect">
            <a:avLst/>
          </a:prstGeom>
          <a:noFill/>
        </p:spPr>
        <p:txBody>
          <a:bodyPr wrap="square">
            <a:spAutoFit/>
          </a:bodyPr>
          <a:lstStyle/>
          <a:p>
            <a:r>
              <a:rPr lang="en-US" dirty="0"/>
              <a:t>• There is no need to buy lots of expensive books - join the library </a:t>
            </a:r>
          </a:p>
          <a:p>
            <a:r>
              <a:rPr lang="en-US" dirty="0"/>
              <a:t>• Explore a range of fiction and non-fiction books. </a:t>
            </a:r>
          </a:p>
          <a:p>
            <a:r>
              <a:rPr lang="en-US" dirty="0"/>
              <a:t>• Encourage interest in a range of books.</a:t>
            </a:r>
          </a:p>
          <a:p>
            <a:endParaRPr lang="en-US" dirty="0"/>
          </a:p>
          <a:p>
            <a:r>
              <a:rPr lang="en-US" dirty="0"/>
              <a:t>When reading to your child:</a:t>
            </a:r>
          </a:p>
          <a:p>
            <a:pPr marL="285750" indent="-285750">
              <a:buFont typeface="Arial" panose="020B0604020202020204" pitchFamily="34" charset="0"/>
              <a:buChar char="•"/>
            </a:pPr>
            <a:r>
              <a:rPr lang="en-US" dirty="0"/>
              <a:t>Make the story sound as exciting as you can by changing your voice. </a:t>
            </a:r>
          </a:p>
          <a:p>
            <a:pPr marL="285750" indent="-285750">
              <a:buFont typeface="Arial" panose="020B0604020202020204" pitchFamily="34" charset="0"/>
              <a:buChar char="•"/>
            </a:pPr>
            <a:r>
              <a:rPr lang="en-US" dirty="0"/>
              <a:t>Talk with your child as much as you can: </a:t>
            </a:r>
          </a:p>
          <a:p>
            <a:r>
              <a:rPr lang="en-US" dirty="0"/>
              <a:t>	Introduce new and exciting language </a:t>
            </a:r>
          </a:p>
          <a:p>
            <a:r>
              <a:rPr lang="en-US" dirty="0"/>
              <a:t>	Encourage your child to use new vocabulary</a:t>
            </a:r>
          </a:p>
          <a:p>
            <a:r>
              <a:rPr lang="en-US" dirty="0"/>
              <a:t>	Make up sentences together</a:t>
            </a:r>
          </a:p>
          <a:p>
            <a:r>
              <a:rPr lang="en-US" dirty="0"/>
              <a:t>	Find different words to use </a:t>
            </a:r>
          </a:p>
          <a:p>
            <a:r>
              <a:rPr lang="en-US" dirty="0"/>
              <a:t>	Describe things you see </a:t>
            </a:r>
          </a:p>
          <a:p>
            <a:r>
              <a:rPr lang="en-US" dirty="0"/>
              <a:t>	Talk about the illustrations in the book</a:t>
            </a:r>
            <a:endParaRPr lang="en-GB" dirty="0"/>
          </a:p>
        </p:txBody>
      </p:sp>
    </p:spTree>
    <p:extLst>
      <p:ext uri="{BB962C8B-B14F-4D97-AF65-F5344CB8AC3E}">
        <p14:creationId xmlns:p14="http://schemas.microsoft.com/office/powerpoint/2010/main" val="392174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847207"/>
          </a:xfrm>
          <a:prstGeom prst="rect">
            <a:avLst/>
          </a:prstGeom>
          <a:noFill/>
        </p:spPr>
        <p:txBody>
          <a:bodyPr wrap="square" rtlCol="0">
            <a:spAutoFit/>
          </a:bodyPr>
          <a:lstStyle/>
          <a:p>
            <a:r>
              <a:rPr lang="en-GB" sz="2400" dirty="0"/>
              <a:t>Children need to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it makes reading much harder for our children.</a:t>
            </a:r>
          </a:p>
          <a:p>
            <a:endParaRPr lang="en-GB" sz="2400" dirty="0"/>
          </a:p>
          <a:p>
            <a:r>
              <a:rPr lang="en-GB" sz="2400" dirty="0"/>
              <a:t>There are videos of the pronunciation of pure sounds on the phonics page of our school website where you can hear the correct pronunciation of the sounds.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170279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0246" y="503735"/>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a:t>
            </a:r>
          </a:p>
          <a:p>
            <a:pPr marL="0" indent="0">
              <a:buNone/>
            </a:pPr>
            <a:r>
              <a:rPr lang="en-GB" sz="3500" b="1" dirty="0">
                <a:solidFill>
                  <a:srgbClr val="82368C"/>
                </a:solidFill>
                <a:effectLst/>
                <a:cs typeface="Calibri"/>
              </a:rPr>
              <a:t> at home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
        <p:nvSpPr>
          <p:cNvPr id="11" name="Text Box 6"/>
          <p:cNvSpPr txBox="1">
            <a:spLocks noChangeArrowheads="1"/>
          </p:cNvSpPr>
          <p:nvPr/>
        </p:nvSpPr>
        <p:spPr bwMode="auto">
          <a:xfrm>
            <a:off x="311976" y="1548784"/>
            <a:ext cx="77057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50000"/>
              </a:spcBef>
              <a:buFontTx/>
              <a:buNone/>
            </a:pPr>
            <a:endParaRPr lang="en-GB" altLang="en-US">
              <a:solidFill>
                <a:schemeClr val="tx1"/>
              </a:solidFill>
              <a:latin typeface="Tuffy-TTF" panose="020B0603060100000000" pitchFamily="34" charset="0"/>
            </a:endParaRPr>
          </a:p>
          <a:p>
            <a:pPr eaLnBrk="1" hangingPunct="1">
              <a:lnSpc>
                <a:spcPct val="100000"/>
              </a:lnSpc>
              <a:spcBef>
                <a:spcPct val="50000"/>
              </a:spcBef>
              <a:buFontTx/>
              <a:buNone/>
            </a:pPr>
            <a:endParaRPr lang="en-GB" altLang="en-US">
              <a:solidFill>
                <a:schemeClr val="tx1"/>
              </a:solidFill>
              <a:latin typeface="Tuffy-TTF" panose="020B0603060100000000" pitchFamily="34" charset="0"/>
            </a:endParaRPr>
          </a:p>
          <a:p>
            <a:pPr eaLnBrk="1" hangingPunct="1">
              <a:lnSpc>
                <a:spcPct val="100000"/>
              </a:lnSpc>
              <a:spcBef>
                <a:spcPct val="50000"/>
              </a:spcBef>
              <a:buFontTx/>
              <a:buNone/>
            </a:pPr>
            <a:endParaRPr lang="en-GB" altLang="en-US">
              <a:solidFill>
                <a:schemeClr val="tx1"/>
              </a:solidFill>
              <a:latin typeface="Tuffy-TTF" panose="020B0603060100000000" pitchFamily="34" charset="0"/>
            </a:endParaRPr>
          </a:p>
          <a:p>
            <a:pPr eaLnBrk="1" hangingPunct="1">
              <a:lnSpc>
                <a:spcPct val="100000"/>
              </a:lnSpc>
              <a:spcBef>
                <a:spcPct val="50000"/>
              </a:spcBef>
              <a:buFontTx/>
              <a:buNone/>
            </a:pPr>
            <a:r>
              <a:rPr lang="en-GB" altLang="en-US" sz="2400">
                <a:solidFill>
                  <a:schemeClr val="tx1"/>
                </a:solidFill>
                <a:latin typeface="+mn-lt"/>
              </a:rPr>
              <a:t>Practise segmenting and blending</a:t>
            </a:r>
            <a:r>
              <a:rPr lang="en-GB" altLang="en-US">
                <a:solidFill>
                  <a:schemeClr val="tx1"/>
                </a:solidFill>
                <a:latin typeface="Tuffy-TTF" panose="020B0603060100000000" pitchFamily="34" charset="0"/>
              </a:rPr>
              <a:t>.</a:t>
            </a:r>
            <a:endParaRPr lang="en-US" altLang="en-US">
              <a:solidFill>
                <a:schemeClr val="tx1"/>
              </a:solidFill>
              <a:latin typeface="Tuffy-TTF" panose="020B0603060100000000" pitchFamily="34" charset="0"/>
            </a:endParaRPr>
          </a:p>
        </p:txBody>
      </p:sp>
      <p:sp>
        <p:nvSpPr>
          <p:cNvPr id="12" name="Text Box 7"/>
          <p:cNvSpPr txBox="1">
            <a:spLocks noChangeArrowheads="1"/>
          </p:cNvSpPr>
          <p:nvPr/>
        </p:nvSpPr>
        <p:spPr bwMode="auto">
          <a:xfrm>
            <a:off x="280225" y="3804975"/>
            <a:ext cx="8551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50000"/>
              </a:spcBef>
              <a:buFontTx/>
              <a:buNone/>
            </a:pPr>
            <a:endParaRPr lang="en-GB" altLang="en-US" sz="2400" dirty="0">
              <a:solidFill>
                <a:schemeClr val="tx1"/>
              </a:solidFill>
              <a:latin typeface="+mn-lt"/>
            </a:endParaRPr>
          </a:p>
          <a:p>
            <a:pPr eaLnBrk="1" hangingPunct="1">
              <a:lnSpc>
                <a:spcPct val="100000"/>
              </a:lnSpc>
              <a:spcBef>
                <a:spcPct val="50000"/>
              </a:spcBef>
              <a:buFontTx/>
              <a:buNone/>
            </a:pPr>
            <a:r>
              <a:rPr lang="en-GB" altLang="en-US" sz="2400" dirty="0">
                <a:solidFill>
                  <a:schemeClr val="tx1"/>
                </a:solidFill>
                <a:latin typeface="+mn-lt"/>
              </a:rPr>
              <a:t>Practise hearing, saying and writing new sounds we learn in school.</a:t>
            </a:r>
          </a:p>
          <a:p>
            <a:pPr eaLnBrk="1" hangingPunct="1">
              <a:lnSpc>
                <a:spcPct val="100000"/>
              </a:lnSpc>
              <a:spcBef>
                <a:spcPct val="50000"/>
              </a:spcBef>
              <a:buFontTx/>
              <a:buNone/>
            </a:pPr>
            <a:r>
              <a:rPr lang="en-GB" altLang="en-US" sz="2400" dirty="0">
                <a:solidFill>
                  <a:schemeClr val="tx1"/>
                </a:solidFill>
                <a:latin typeface="+mn-lt"/>
              </a:rPr>
              <a:t>Practise taught sounds and read school books as many times as you can – over learning will mean children become fluent readers quicker</a:t>
            </a:r>
            <a:endParaRPr lang="en-US" altLang="en-US" sz="2400" dirty="0">
              <a:solidFill>
                <a:schemeClr val="tx1"/>
              </a:solidFill>
              <a:latin typeface="+mn-lt"/>
            </a:endParaRPr>
          </a:p>
        </p:txBody>
      </p:sp>
      <p:sp>
        <p:nvSpPr>
          <p:cNvPr id="13" name="Text Box 8"/>
          <p:cNvSpPr txBox="1">
            <a:spLocks noChangeArrowheads="1"/>
          </p:cNvSpPr>
          <p:nvPr/>
        </p:nvSpPr>
        <p:spPr bwMode="auto">
          <a:xfrm>
            <a:off x="311975" y="3059222"/>
            <a:ext cx="770572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50000"/>
              </a:spcBef>
              <a:buFontTx/>
              <a:buNone/>
            </a:pPr>
            <a:endParaRPr lang="en-GB" altLang="en-US">
              <a:solidFill>
                <a:schemeClr val="tx1"/>
              </a:solidFill>
              <a:latin typeface="Tuffy-TTF" panose="020B0603060100000000" pitchFamily="34" charset="0"/>
            </a:endParaRPr>
          </a:p>
          <a:p>
            <a:pPr eaLnBrk="1" hangingPunct="1">
              <a:lnSpc>
                <a:spcPct val="100000"/>
              </a:lnSpc>
              <a:spcBef>
                <a:spcPct val="50000"/>
              </a:spcBef>
              <a:buFontTx/>
              <a:buNone/>
            </a:pPr>
            <a:r>
              <a:rPr lang="en-GB" altLang="en-US" sz="2400">
                <a:solidFill>
                  <a:schemeClr val="tx1"/>
                </a:solidFill>
                <a:latin typeface="+mn-lt"/>
              </a:rPr>
              <a:t>Play word games </a:t>
            </a:r>
            <a:r>
              <a:rPr lang="en-GB" altLang="en-US" sz="2400" err="1">
                <a:solidFill>
                  <a:schemeClr val="tx1"/>
                </a:solidFill>
                <a:latin typeface="+mn-lt"/>
              </a:rPr>
              <a:t>eg</a:t>
            </a:r>
            <a:r>
              <a:rPr lang="en-GB" altLang="en-US" sz="2400">
                <a:solidFill>
                  <a:schemeClr val="tx1"/>
                </a:solidFill>
                <a:latin typeface="+mn-lt"/>
              </a:rPr>
              <a:t> I spy, rhyming words, robot talk games</a:t>
            </a:r>
          </a:p>
          <a:p>
            <a:pPr eaLnBrk="1" hangingPunct="1">
              <a:lnSpc>
                <a:spcPct val="100000"/>
              </a:lnSpc>
              <a:spcBef>
                <a:spcPct val="50000"/>
              </a:spcBef>
              <a:buFontTx/>
              <a:buNone/>
            </a:pPr>
            <a:endParaRPr lang="en-GB" altLang="en-US">
              <a:solidFill>
                <a:schemeClr val="tx1"/>
              </a:solidFill>
              <a:latin typeface="Tuffy-TTF" panose="020B0603060100000000" pitchFamily="34" charset="0"/>
            </a:endParaRPr>
          </a:p>
        </p:txBody>
      </p:sp>
      <p:sp>
        <p:nvSpPr>
          <p:cNvPr id="14" name="Text Box 8"/>
          <p:cNvSpPr txBox="1">
            <a:spLocks noChangeArrowheads="1"/>
          </p:cNvSpPr>
          <p:nvPr/>
        </p:nvSpPr>
        <p:spPr bwMode="auto">
          <a:xfrm>
            <a:off x="311976" y="2173585"/>
            <a:ext cx="770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50000"/>
              </a:spcBef>
              <a:buFontTx/>
              <a:buNone/>
            </a:pPr>
            <a:r>
              <a:rPr lang="en-GB" altLang="en-US" sz="2400">
                <a:solidFill>
                  <a:schemeClr val="tx1"/>
                </a:solidFill>
                <a:latin typeface="+mn-lt"/>
              </a:rPr>
              <a:t>Look for familiar sounds and words in the world around you</a:t>
            </a:r>
            <a:r>
              <a:rPr lang="en-GB" altLang="en-US">
                <a:solidFill>
                  <a:schemeClr val="tx1"/>
                </a:solidFill>
                <a:latin typeface="Tuffy-TTF" panose="020B0603060100000000" pitchFamily="34" charset="0"/>
              </a:rPr>
              <a:t>.</a:t>
            </a:r>
            <a:endParaRPr lang="en-US" altLang="en-US">
              <a:solidFill>
                <a:schemeClr val="tx1"/>
              </a:solidFill>
              <a:latin typeface="Tuffy-TTF" panose="020B0603060100000000" pitchFamily="34" charset="0"/>
            </a:endParaRPr>
          </a:p>
        </p:txBody>
      </p:sp>
      <p:sp>
        <p:nvSpPr>
          <p:cNvPr id="15" name="Text Box 5"/>
          <p:cNvSpPr txBox="1">
            <a:spLocks noChangeArrowheads="1"/>
          </p:cNvSpPr>
          <p:nvPr/>
        </p:nvSpPr>
        <p:spPr bwMode="auto">
          <a:xfrm>
            <a:off x="311975" y="1569174"/>
            <a:ext cx="770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50000"/>
              </a:spcBef>
              <a:buFontTx/>
              <a:buNone/>
            </a:pPr>
            <a:r>
              <a:rPr lang="en-GB" altLang="en-US" sz="2400">
                <a:solidFill>
                  <a:schemeClr val="tx1"/>
                </a:solidFill>
                <a:latin typeface="+mn-lt"/>
              </a:rPr>
              <a:t>Listen for initial sounds and then sounds within words.</a:t>
            </a:r>
            <a:endParaRPr lang="en-US" altLang="en-US" sz="2400">
              <a:solidFill>
                <a:schemeClr val="tx1"/>
              </a:solidFill>
              <a:latin typeface="+mn-lt"/>
            </a:endParaRPr>
          </a:p>
        </p:txBody>
      </p:sp>
    </p:spTree>
    <p:extLst>
      <p:ext uri="{BB962C8B-B14F-4D97-AF65-F5344CB8AC3E}">
        <p14:creationId xmlns:p14="http://schemas.microsoft.com/office/powerpoint/2010/main" val="53238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47667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500" b="1" dirty="0">
                <a:solidFill>
                  <a:srgbClr val="82368C"/>
                </a:solidFill>
                <a:effectLst/>
              </a:rPr>
              <a:t>Phonics and Early Reading Meeting</a:t>
            </a:r>
          </a:p>
          <a:p>
            <a:pPr marL="0" indent="0">
              <a:buNone/>
            </a:pPr>
            <a:endParaRPr lang="en-US" sz="3500" b="1" dirty="0">
              <a:solidFill>
                <a:srgbClr val="82368C"/>
              </a:solidFill>
              <a:effectLst/>
            </a:endParaRPr>
          </a:p>
          <a:p>
            <a:pPr marL="0" indent="0">
              <a:buNone/>
            </a:pP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752542" y="1748837"/>
            <a:ext cx="7638915"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a:t>
            </a:r>
          </a:p>
          <a:p>
            <a:pPr marL="342900" indent="-342900">
              <a:buFont typeface="Arial" panose="020B0604020202020204" pitchFamily="34" charset="0"/>
              <a:buChar char="•"/>
            </a:pPr>
            <a:r>
              <a:rPr lang="en-GB" sz="2400" dirty="0">
                <a:cs typeface="Calibri"/>
              </a:rPr>
              <a:t>Phonic terms explained</a:t>
            </a:r>
          </a:p>
          <a:p>
            <a:pPr marL="342900" indent="-342900">
              <a:buFont typeface="Arial" panose="020B0604020202020204" pitchFamily="34" charset="0"/>
              <a:buChar char="•"/>
            </a:pPr>
            <a:r>
              <a:rPr lang="en-GB" sz="2400" dirty="0">
                <a:cs typeface="Calibri"/>
              </a:rPr>
              <a:t>Letter sounds and their pronunciation</a:t>
            </a:r>
          </a:p>
          <a:p>
            <a:pPr marL="342900" indent="-342900">
              <a:buFont typeface="Arial" panose="020B0604020202020204" pitchFamily="34" charset="0"/>
              <a:buChar char="•"/>
            </a:pPr>
            <a:r>
              <a:rPr lang="en-GB" sz="2400" dirty="0">
                <a:cs typeface="Calibri"/>
              </a:rPr>
              <a:t>How Phonics s taught in school </a:t>
            </a:r>
          </a:p>
          <a:p>
            <a:pPr marL="342900" indent="-342900">
              <a:buFont typeface="Arial" panose="020B0604020202020204" pitchFamily="34" charset="0"/>
              <a:buChar char="•"/>
            </a:pPr>
            <a:r>
              <a:rPr lang="en-GB" sz="2400" dirty="0">
                <a:cs typeface="Calibri"/>
              </a:rPr>
              <a:t>Reading Books</a:t>
            </a:r>
          </a:p>
          <a:p>
            <a:pPr marL="342900" indent="-342900">
              <a:buFont typeface="Arial" panose="020B0604020202020204" pitchFamily="34" charset="0"/>
              <a:buChar char="•"/>
            </a:pPr>
            <a:r>
              <a:rPr lang="en-GB" sz="2400" dirty="0">
                <a:cs typeface="Calibri"/>
              </a:rPr>
              <a:t>How children are supported in school</a:t>
            </a:r>
          </a:p>
          <a:p>
            <a:pPr marL="342900" indent="-342900">
              <a:buFont typeface="Arial" panose="020B0604020202020204" pitchFamily="34" charset="0"/>
              <a:buChar char="•"/>
            </a:pPr>
            <a:r>
              <a:rPr lang="en-GB" sz="2400" dirty="0">
                <a:cs typeface="Calibri"/>
              </a:rPr>
              <a:t>How to support children at home</a:t>
            </a:r>
          </a:p>
          <a:p>
            <a:endParaRPr lang="en-GB" sz="2400" dirty="0">
              <a:cs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89388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47667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p>
        </p:txBody>
      </p:sp>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4"/>
          <a:stretch>
            <a:fillRect/>
          </a:stretch>
        </p:blipFill>
        <p:spPr>
          <a:xfrm>
            <a:off x="401266" y="1961899"/>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836712"/>
            <a:ext cx="8081270" cy="5632311"/>
          </a:xfrm>
          <a:prstGeom prst="rect">
            <a:avLst/>
          </a:prstGeom>
          <a:noFill/>
        </p:spPr>
        <p:txBody>
          <a:bodyPr wrap="square" rtlCol="0">
            <a:spAutoFit/>
          </a:bodyPr>
          <a:lstStyle/>
          <a:p>
            <a:r>
              <a:rPr lang="en-US" sz="2400"/>
              <a:t>Say the word – warm it up – stretch the word – robot talk the word – blend the word – count the sounds within the word – say the word</a:t>
            </a:r>
          </a:p>
          <a:p>
            <a:endParaRPr lang="en-US" sz="2400"/>
          </a:p>
          <a:p>
            <a:pPr>
              <a:spcBef>
                <a:spcPct val="50000"/>
              </a:spcBef>
            </a:pPr>
            <a:endParaRPr lang="en-GB" altLang="en-US" sz="2400"/>
          </a:p>
          <a:p>
            <a:pPr>
              <a:spcBef>
                <a:spcPct val="50000"/>
              </a:spcBef>
            </a:pPr>
            <a:r>
              <a:rPr lang="en-GB" altLang="en-US" sz="2400"/>
              <a:t>For captions and sentences, if there are any tricky words, encourage them to find the word on their mat and say the letters to help remember how to spell it.</a:t>
            </a:r>
          </a:p>
          <a:p>
            <a:pPr>
              <a:spcBef>
                <a:spcPct val="50000"/>
              </a:spcBef>
            </a:pPr>
            <a:r>
              <a:rPr lang="en-GB" altLang="en-US" sz="2400"/>
              <a:t>For all other words, we encourage children to use the stretching strategies to sound the words out. So, for The lady rode her bike to the office, we would expect something like:</a:t>
            </a:r>
          </a:p>
          <a:p>
            <a:pPr algn="ctr">
              <a:spcBef>
                <a:spcPct val="50000"/>
              </a:spcBef>
            </a:pPr>
            <a:r>
              <a:rPr lang="en-GB" altLang="en-US" sz="2400" b="1" i="1">
                <a:solidFill>
                  <a:srgbClr val="002060"/>
                </a:solidFill>
              </a:rPr>
              <a:t>The </a:t>
            </a:r>
            <a:r>
              <a:rPr lang="en-GB" altLang="en-US" sz="2400" b="1" i="1" err="1">
                <a:solidFill>
                  <a:srgbClr val="002060"/>
                </a:solidFill>
              </a:rPr>
              <a:t>laidee</a:t>
            </a:r>
            <a:r>
              <a:rPr lang="en-GB" altLang="en-US" sz="2400" b="1" i="1">
                <a:solidFill>
                  <a:srgbClr val="002060"/>
                </a:solidFill>
              </a:rPr>
              <a:t> road her </a:t>
            </a:r>
            <a:r>
              <a:rPr lang="en-GB" altLang="en-US" sz="2400" b="1" i="1" err="1">
                <a:solidFill>
                  <a:srgbClr val="002060"/>
                </a:solidFill>
              </a:rPr>
              <a:t>bighk</a:t>
            </a:r>
            <a:r>
              <a:rPr lang="en-GB" altLang="en-US" sz="2400" b="1" i="1">
                <a:solidFill>
                  <a:srgbClr val="002060"/>
                </a:solidFill>
              </a:rPr>
              <a:t> to the </a:t>
            </a:r>
            <a:r>
              <a:rPr lang="en-GB" altLang="en-US" sz="2400" b="1" i="1" err="1">
                <a:solidFill>
                  <a:srgbClr val="002060"/>
                </a:solidFill>
              </a:rPr>
              <a:t>ofis</a:t>
            </a:r>
            <a:r>
              <a:rPr lang="en-GB" altLang="en-US" sz="2400" b="1" i="1">
                <a:solidFill>
                  <a:srgbClr val="002060"/>
                </a:solidFill>
              </a:rPr>
              <a:t>.</a:t>
            </a:r>
          </a:p>
          <a:p>
            <a:endParaRPr lang="en-GB" sz="240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139632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67544" y="437331"/>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a:solidFill>
                  <a:srgbClr val="82368C"/>
                </a:solidFill>
                <a:effectLst/>
              </a:rPr>
              <a:t>Thank you for supporting your child at home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2050" name="Picture 2" descr="28 Parents Reading To Child Clip Art High Res Illustrations - Getty Imag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633" b="43865"/>
          <a:stretch/>
        </p:blipFill>
        <p:spPr bwMode="auto">
          <a:xfrm>
            <a:off x="7964301" y="404664"/>
            <a:ext cx="856171" cy="1101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5" y="792569"/>
            <a:ext cx="8136903" cy="6524863"/>
          </a:xfrm>
          <a:prstGeom prst="rect">
            <a:avLst/>
          </a:prstGeom>
          <a:noFill/>
        </p:spPr>
        <p:txBody>
          <a:bodyPr wrap="square" rtlCol="0">
            <a:spAutoFit/>
          </a:bodyPr>
          <a:lstStyle/>
          <a:p>
            <a:r>
              <a:rPr lang="en-GB" sz="2000" dirty="0"/>
              <a:t>In Summary:</a:t>
            </a:r>
          </a:p>
          <a:p>
            <a:pPr marL="285750" indent="-285750">
              <a:buFont typeface="Arial" panose="020B0604020202020204" pitchFamily="34" charset="0"/>
              <a:buChar char="•"/>
            </a:pPr>
            <a:r>
              <a:rPr lang="en-GB" sz="2000" dirty="0"/>
              <a:t>Phonics is taught daily in Reception and Year 1</a:t>
            </a:r>
          </a:p>
          <a:p>
            <a:pPr marL="285750" indent="-285750">
              <a:buFont typeface="Arial" panose="020B0604020202020204" pitchFamily="34" charset="0"/>
              <a:buChar char="•"/>
            </a:pPr>
            <a:r>
              <a:rPr lang="en-GB" sz="2000" dirty="0"/>
              <a:t>Phonics is a way of teaching children to hear, say and recognise the sounds in words</a:t>
            </a:r>
          </a:p>
          <a:p>
            <a:pPr marL="285750" indent="-285750">
              <a:buFont typeface="Arial" panose="020B0604020202020204" pitchFamily="34" charset="0"/>
              <a:buChar char="•"/>
            </a:pPr>
            <a:r>
              <a:rPr lang="en-GB" sz="2000" dirty="0"/>
              <a:t>Each sound is introduced with a rhyme and a picture to help children learn and remember them – we appreciate you helping your child to practise hearing, saying, reading and writing these sounds at home</a:t>
            </a:r>
          </a:p>
          <a:p>
            <a:pPr marL="285750" indent="-285750">
              <a:buFont typeface="Arial" panose="020B0604020202020204" pitchFamily="34" charset="0"/>
              <a:buChar char="•"/>
            </a:pPr>
            <a:r>
              <a:rPr lang="en-GB" sz="2000" dirty="0"/>
              <a:t>New reading books are sent home on Fridays and will include sounds and tricky words that the children have previously learned</a:t>
            </a:r>
          </a:p>
          <a:p>
            <a:pPr marL="285750" indent="-285750">
              <a:buFont typeface="Arial" panose="020B0604020202020204" pitchFamily="34" charset="0"/>
              <a:buChar char="•"/>
            </a:pPr>
            <a:r>
              <a:rPr lang="en-GB" sz="2000" dirty="0"/>
              <a:t>Ideally the reading book should be read at home 4 times, but once books get longer we understand that this isn’t always easy to manage.</a:t>
            </a:r>
          </a:p>
          <a:p>
            <a:pPr marL="285750" indent="-285750">
              <a:buFont typeface="Arial" panose="020B0604020202020204" pitchFamily="34" charset="0"/>
              <a:buChar char="•"/>
            </a:pPr>
            <a:r>
              <a:rPr lang="en-GB" sz="2000" dirty="0"/>
              <a:t>We are aiming for fluency when children read – in school we sound out first, then read quicker, then say ‘make it sound exciting’</a:t>
            </a:r>
          </a:p>
          <a:p>
            <a:pPr marL="285750" indent="-285750">
              <a:buFont typeface="Arial" panose="020B0604020202020204" pitchFamily="34" charset="0"/>
              <a:buChar char="•"/>
            </a:pPr>
            <a:r>
              <a:rPr lang="en-GB" sz="2000" dirty="0"/>
              <a:t>Please comment next to the title of the book in the reading record to let us know how your child has got on with their book at home </a:t>
            </a:r>
          </a:p>
          <a:p>
            <a:pPr marL="285750" indent="-285750">
              <a:buFont typeface="Arial" panose="020B0604020202020204" pitchFamily="34" charset="0"/>
              <a:buChar char="•"/>
            </a:pPr>
            <a:r>
              <a:rPr lang="en-GB" sz="2000" dirty="0"/>
              <a:t>Magic words can be sounded out </a:t>
            </a:r>
          </a:p>
          <a:p>
            <a:pPr marL="285750" indent="-285750">
              <a:buFont typeface="Arial" panose="020B0604020202020204" pitchFamily="34" charset="0"/>
              <a:buChar char="•"/>
            </a:pPr>
            <a:r>
              <a:rPr lang="en-GB" sz="2000" dirty="0"/>
              <a:t>Tricky words can not be sounded out – we just need to learn and remember them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4421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47667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Phonics…</a:t>
            </a:r>
            <a:endParaRPr lang="en-GB" sz="160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752542" y="980728"/>
            <a:ext cx="7638915" cy="5632311"/>
          </a:xfrm>
          <a:prstGeom prst="rect">
            <a:avLst/>
          </a:prstGeom>
        </p:spPr>
        <p:txBody>
          <a:bodyPr wrap="square" lIns="91440" tIns="45720" rIns="91440" bIns="45720" anchor="t">
            <a:spAutoFit/>
          </a:bodyPr>
          <a:lstStyle/>
          <a:p>
            <a:pPr algn="ctr"/>
            <a:r>
              <a:rPr lang="en-GB" sz="2400" b="1" dirty="0">
                <a:cs typeface="Calibri"/>
              </a:rPr>
              <a:t>An approach to teaching reading and writing  - vital skills for all children which will pave the way for an enjoyable and successful school experience… and future life.</a:t>
            </a:r>
          </a:p>
          <a:p>
            <a:pPr algn="ctr"/>
            <a:endParaRPr lang="en-GB" sz="2400" b="1" dirty="0">
              <a:cs typeface="Calibri"/>
            </a:endParaRPr>
          </a:p>
          <a:p>
            <a:pPr algn="ctr"/>
            <a:r>
              <a:rPr lang="en-GB" sz="2400" dirty="0">
                <a:cs typeface="Calibri"/>
              </a:rPr>
              <a:t>The English language has 26 letters and </a:t>
            </a:r>
          </a:p>
          <a:p>
            <a:pPr algn="ctr"/>
            <a:r>
              <a:rPr lang="en-GB" sz="2400" dirty="0">
                <a:cs typeface="Calibri"/>
              </a:rPr>
              <a:t>44 sounds.</a:t>
            </a:r>
          </a:p>
          <a:p>
            <a:pPr algn="ctr"/>
            <a:endParaRPr lang="en-GB" sz="2400" dirty="0">
              <a:cs typeface="Calibri"/>
            </a:endParaRPr>
          </a:p>
          <a:p>
            <a:endParaRPr lang="en-GB" sz="2400" dirty="0">
              <a:cs typeface="Calibri"/>
            </a:endParaRPr>
          </a:p>
          <a:p>
            <a:r>
              <a:rPr lang="en-GB" sz="2400" dirty="0">
                <a:cs typeface="Calibri"/>
              </a:rPr>
              <a:t>Each of the 44 sounds (phonemes) is </a:t>
            </a:r>
          </a:p>
          <a:p>
            <a:r>
              <a:rPr lang="en-GB" sz="2400" dirty="0">
                <a:cs typeface="Calibri"/>
              </a:rPr>
              <a:t>represented by a grapheme (the written </a:t>
            </a:r>
          </a:p>
          <a:p>
            <a:r>
              <a:rPr lang="en-GB" sz="2400" dirty="0">
                <a:cs typeface="Calibri"/>
              </a:rPr>
              <a:t>representation of a sound). </a:t>
            </a:r>
          </a:p>
          <a:p>
            <a:endParaRPr lang="en-GB" sz="2400" dirty="0">
              <a:cs typeface="Calibri"/>
            </a:endParaRPr>
          </a:p>
          <a:p>
            <a:r>
              <a:rPr lang="en-GB" sz="2400" dirty="0">
                <a:cs typeface="Calibri"/>
              </a:rPr>
              <a:t>There are over 100 ways to spell those sounds!</a:t>
            </a:r>
          </a:p>
          <a:p>
            <a:endParaRPr lang="en-GB" sz="2400" dirty="0">
              <a:cs typeface="Calibri"/>
            </a:endParaRPr>
          </a:p>
          <a:p>
            <a:endParaRPr lang="en-GB" sz="2400" dirty="0">
              <a:cs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pic>
        <p:nvPicPr>
          <p:cNvPr id="6148" name="Picture 4" descr="Fun Phonics Linking Cubes to Support Active Learning of Letters and Sounds  - Fun Phonics">
            <a:extLst>
              <a:ext uri="{FF2B5EF4-FFF2-40B4-BE49-F238E27FC236}">
                <a16:creationId xmlns:a16="http://schemas.microsoft.com/office/drawing/2014/main" id="{5093222F-E75D-4814-83A2-7AABF3B9E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974" y="31581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9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326117"/>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Terminology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287017" y="730767"/>
            <a:ext cx="8856984" cy="5909310"/>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a:t>
            </a:r>
            <a:r>
              <a:rPr lang="en-GB" sz="2400" dirty="0" err="1">
                <a:cs typeface="Calibri"/>
              </a:rPr>
              <a:t>Eg</a:t>
            </a:r>
            <a:r>
              <a:rPr lang="en-GB" sz="2400" dirty="0">
                <a:cs typeface="Calibri"/>
              </a:rPr>
              <a:t> </a:t>
            </a:r>
            <a:r>
              <a:rPr lang="en-GB" sz="2400" dirty="0" err="1">
                <a:cs typeface="Calibri"/>
              </a:rPr>
              <a:t>sh</a:t>
            </a:r>
            <a:r>
              <a:rPr lang="en-GB" sz="2400" dirty="0">
                <a:cs typeface="Calibri"/>
              </a:rPr>
              <a:t> in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a:t>
            </a:r>
            <a:r>
              <a:rPr lang="en-GB" sz="2400" dirty="0" err="1">
                <a:cs typeface="Calibri"/>
              </a:rPr>
              <a:t>Eg</a:t>
            </a:r>
            <a:r>
              <a:rPr lang="en-GB" sz="2400" dirty="0">
                <a:cs typeface="Calibri"/>
              </a:rPr>
              <a:t>  </a:t>
            </a:r>
            <a:r>
              <a:rPr lang="en-GB" sz="2400" dirty="0" err="1">
                <a:cs typeface="Calibri"/>
              </a:rPr>
              <a:t>igh</a:t>
            </a:r>
            <a:r>
              <a:rPr lang="en-GB" sz="2400" dirty="0">
                <a:cs typeface="Calibri"/>
              </a:rPr>
              <a:t> in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by a consonant. </a:t>
            </a:r>
            <a:r>
              <a:rPr lang="en-GB" sz="2400" dirty="0" err="1">
                <a:cs typeface="Calibri"/>
              </a:rPr>
              <a:t>Eg</a:t>
            </a:r>
            <a:r>
              <a:rPr lang="en-GB" sz="2400" dirty="0">
                <a:cs typeface="Calibri"/>
              </a:rPr>
              <a:t> a-e in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a:p>
            <a:r>
              <a:rPr lang="en-GB" sz="2400" b="1" dirty="0">
                <a:cs typeface="Calibri"/>
              </a:rPr>
              <a:t>Blend: </a:t>
            </a:r>
            <a:r>
              <a:rPr lang="en-GB" sz="2400" dirty="0">
                <a:cs typeface="Calibri"/>
              </a:rPr>
              <a:t>Merging </a:t>
            </a:r>
            <a:r>
              <a:rPr lang="en-GB" sz="2400" dirty="0" err="1">
                <a:cs typeface="Calibri"/>
              </a:rPr>
              <a:t>phoemes</a:t>
            </a:r>
            <a:r>
              <a:rPr lang="en-GB" sz="2400" dirty="0">
                <a:cs typeface="Calibri"/>
              </a:rPr>
              <a:t> to read a word</a:t>
            </a:r>
          </a:p>
          <a:p>
            <a:endParaRPr lang="en-GB" sz="2400" dirty="0">
              <a:cs typeface="Calibri"/>
            </a:endParaRPr>
          </a:p>
          <a:p>
            <a:r>
              <a:rPr lang="en-GB" sz="2400" b="1" dirty="0">
                <a:cs typeface="Calibri"/>
              </a:rPr>
              <a:t>Segment</a:t>
            </a:r>
            <a:r>
              <a:rPr lang="en-GB" sz="2400" dirty="0">
                <a:cs typeface="Calibri"/>
              </a:rPr>
              <a:t>: Breaking down a word into phonemes to sound it out or write it down.</a:t>
            </a:r>
          </a:p>
          <a:p>
            <a:endParaRPr lang="en-GB" sz="2400" dirty="0">
              <a:cs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498668"/>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a:solidFill>
                  <a:srgbClr val="82368C"/>
                </a:solidFill>
                <a:effectLst/>
              </a:rPr>
              <a:t>How do we teach phonics? </a:t>
            </a:r>
            <a:endParaRPr lang="en-GB" sz="160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34100" y="1239718"/>
            <a:ext cx="8275800" cy="4893647"/>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Use a simple, consistent approach to  teaching phonics.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Pictures, mnemonics </a:t>
            </a:r>
          </a:p>
          <a:p>
            <a:r>
              <a:rPr lang="en-US" sz="2600" dirty="0"/>
              <a:t>      and rhymes to support learning</a:t>
            </a:r>
          </a:p>
          <a:p>
            <a:r>
              <a:rPr lang="en-US" sz="2600" dirty="0"/>
              <a:t>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Teach phonics every single day from the early days of Reception and the routines and resources are consistent, meaning children know what to expect every day.</a:t>
            </a:r>
          </a:p>
          <a:p>
            <a:pPr marL="457200" indent="-457200">
              <a:buFont typeface="Arial" panose="020B0604020202020204" pitchFamily="34" charset="0"/>
              <a:buChar char="•"/>
            </a:pPr>
            <a:r>
              <a:rPr lang="en-US" sz="2600" dirty="0"/>
              <a:t>Assess each child every 5 weeks. Parents/</a:t>
            </a:r>
            <a:r>
              <a:rPr lang="en-US" sz="2600" dirty="0" err="1"/>
              <a:t>carers</a:t>
            </a:r>
            <a:r>
              <a:rPr lang="en-US" sz="2600" dirty="0"/>
              <a:t> are informed of any sounds children don’t know so they can be supported both at school and home.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33256"/>
            <a:ext cx="957205" cy="952377"/>
          </a:xfrm>
          <a:prstGeom prst="rect">
            <a:avLst/>
          </a:prstGeom>
        </p:spPr>
      </p:pic>
      <p:pic>
        <p:nvPicPr>
          <p:cNvPr id="4" name="Picture 3">
            <a:extLst>
              <a:ext uri="{FF2B5EF4-FFF2-40B4-BE49-F238E27FC236}">
                <a16:creationId xmlns:a16="http://schemas.microsoft.com/office/drawing/2014/main" id="{6E03A8DA-A646-4B9D-8C32-3B3276CB705F}"/>
              </a:ext>
            </a:extLst>
          </p:cNvPr>
          <p:cNvPicPr>
            <a:picLocks noChangeAspect="1"/>
          </p:cNvPicPr>
          <p:nvPr/>
        </p:nvPicPr>
        <p:blipFill>
          <a:blip r:embed="rId5"/>
          <a:stretch>
            <a:fillRect/>
          </a:stretch>
        </p:blipFill>
        <p:spPr>
          <a:xfrm>
            <a:off x="5294108" y="1939488"/>
            <a:ext cx="1087615" cy="1657456"/>
          </a:xfrm>
          <a:prstGeom prst="rect">
            <a:avLst/>
          </a:prstGeom>
        </p:spPr>
      </p:pic>
      <p:pic>
        <p:nvPicPr>
          <p:cNvPr id="6" name="Picture 5">
            <a:extLst>
              <a:ext uri="{FF2B5EF4-FFF2-40B4-BE49-F238E27FC236}">
                <a16:creationId xmlns:a16="http://schemas.microsoft.com/office/drawing/2014/main" id="{0696D22B-16B8-458B-9664-16E72E2A6E03}"/>
              </a:ext>
            </a:extLst>
          </p:cNvPr>
          <p:cNvPicPr>
            <a:picLocks noChangeAspect="1"/>
          </p:cNvPicPr>
          <p:nvPr/>
        </p:nvPicPr>
        <p:blipFill>
          <a:blip r:embed="rId6"/>
          <a:stretch>
            <a:fillRect/>
          </a:stretch>
        </p:blipFill>
        <p:spPr>
          <a:xfrm>
            <a:off x="6480148" y="1672159"/>
            <a:ext cx="1125326" cy="1657456"/>
          </a:xfrm>
          <a:prstGeom prst="rect">
            <a:avLst/>
          </a:prstGeom>
        </p:spPr>
      </p:pic>
      <p:pic>
        <p:nvPicPr>
          <p:cNvPr id="11" name="Picture 10">
            <a:extLst>
              <a:ext uri="{FF2B5EF4-FFF2-40B4-BE49-F238E27FC236}">
                <a16:creationId xmlns:a16="http://schemas.microsoft.com/office/drawing/2014/main" id="{E2336E00-24C5-4702-B9C8-CD91F3CAED12}"/>
              </a:ext>
            </a:extLst>
          </p:cNvPr>
          <p:cNvPicPr>
            <a:picLocks noChangeAspect="1"/>
          </p:cNvPicPr>
          <p:nvPr/>
        </p:nvPicPr>
        <p:blipFill>
          <a:blip r:embed="rId7"/>
          <a:stretch>
            <a:fillRect/>
          </a:stretch>
        </p:blipFill>
        <p:spPr>
          <a:xfrm>
            <a:off x="7651537" y="1871538"/>
            <a:ext cx="1102047" cy="165745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404664"/>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a:solidFill>
                  <a:srgbClr val="82368C"/>
                </a:solidFill>
                <a:effectLst/>
              </a:rPr>
              <a:t>How do we teach phonics? </a:t>
            </a:r>
            <a:endParaRPr lang="en-GB" sz="160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297764" y="1140852"/>
            <a:ext cx="8594716" cy="5024452"/>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Lots of opportunities review new sounds &amp; graphemes taught - through independent/group activities and games</a:t>
            </a:r>
          </a:p>
          <a:p>
            <a:endParaRPr lang="en-US" sz="1050" dirty="0">
              <a:cs typeface="Calibri"/>
            </a:endParaRPr>
          </a:p>
          <a:p>
            <a:pPr marL="457200" indent="-457200">
              <a:buFont typeface="Arial" panose="020B0604020202020204" pitchFamily="34" charset="0"/>
              <a:buChar char="•"/>
            </a:pPr>
            <a:r>
              <a:rPr lang="en-US" sz="2600" dirty="0">
                <a:cs typeface="Calibri"/>
              </a:rPr>
              <a:t>Lots of opportunities for oral blending </a:t>
            </a:r>
            <a:r>
              <a:rPr lang="en-US" sz="2600" dirty="0" err="1">
                <a:cs typeface="Calibri"/>
              </a:rPr>
              <a:t>eg</a:t>
            </a:r>
            <a:r>
              <a:rPr lang="en-US" sz="2600" dirty="0">
                <a:cs typeface="Calibri"/>
              </a:rPr>
              <a:t>     /c/ /</a:t>
            </a:r>
            <a:r>
              <a:rPr lang="en-US" sz="2600" dirty="0" err="1">
                <a:cs typeface="Calibri"/>
              </a:rPr>
              <a:t>oa</a:t>
            </a:r>
            <a:r>
              <a:rPr lang="en-US" sz="2600" dirty="0">
                <a:cs typeface="Calibri"/>
              </a:rPr>
              <a:t>/ /t/ </a:t>
            </a:r>
          </a:p>
          <a:p>
            <a:pPr marL="457200" indent="-457200">
              <a:buFont typeface="Arial" panose="020B0604020202020204" pitchFamily="34" charset="0"/>
              <a:buChar char="•"/>
            </a:pPr>
            <a:endParaRPr lang="en-US" sz="1200" dirty="0">
              <a:cs typeface="Calibri"/>
            </a:endParaRPr>
          </a:p>
          <a:p>
            <a:pPr marL="457200" indent="-457200">
              <a:buFont typeface="Arial" panose="020B0604020202020204" pitchFamily="34" charset="0"/>
              <a:buChar char="•"/>
            </a:pPr>
            <a:r>
              <a:rPr lang="en-US" sz="2600" dirty="0">
                <a:cs typeface="Calibri"/>
              </a:rPr>
              <a:t>Decoding words - say each of the written sounds in a word before blending them together to read the word. </a:t>
            </a:r>
            <a:r>
              <a:rPr lang="en-US" sz="2600" b="1" dirty="0">
                <a:cs typeface="Calibri"/>
              </a:rPr>
              <a:t>This is a challenging process for children to learn and takes time to master. </a:t>
            </a:r>
          </a:p>
          <a:p>
            <a:pPr marL="457200" indent="-457200">
              <a:buFont typeface="Arial" panose="020B0604020202020204" pitchFamily="34" charset="0"/>
              <a:buChar char="•"/>
            </a:pPr>
            <a:endParaRPr lang="en-US" sz="1200" dirty="0">
              <a:cs typeface="Calibri"/>
            </a:endParaRPr>
          </a:p>
          <a:p>
            <a:pPr marL="457200" indent="-457200">
              <a:buFont typeface="Arial" panose="020B0604020202020204" pitchFamily="34" charset="0"/>
              <a:buChar char="•"/>
            </a:pPr>
            <a:r>
              <a:rPr lang="en-US" sz="2600" dirty="0">
                <a:cs typeface="Calibri"/>
              </a:rPr>
              <a:t>Sounds are taught in a specific order, starting in Reception,  which children building on their learning to enable them to progress to reading fluently as quickly as possible. Ideally, this will be by the end of Year 1.</a:t>
            </a:r>
            <a:endParaRPr lang="en-US" sz="2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57099B-E191-4A95-86EB-BC416FF12ABD}"/>
              </a:ext>
            </a:extLst>
          </p:cNvPr>
          <p:cNvPicPr>
            <a:picLocks noChangeAspect="1"/>
          </p:cNvPicPr>
          <p:nvPr/>
        </p:nvPicPr>
        <p:blipFill>
          <a:blip r:embed="rId3"/>
          <a:stretch>
            <a:fillRect/>
          </a:stretch>
        </p:blipFill>
        <p:spPr>
          <a:xfrm>
            <a:off x="273616" y="1463253"/>
            <a:ext cx="6583680" cy="4407168"/>
          </a:xfrm>
          <a:prstGeom prst="rect">
            <a:avLst/>
          </a:prstGeom>
        </p:spPr>
      </p:pic>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Taught in a Phonics Lesson? </a:t>
            </a:r>
            <a:endParaRPr lang="en-GB" sz="1600" dirty="0">
              <a:solidFill>
                <a:srgbClr val="3E3F3E"/>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
        <p:nvSpPr>
          <p:cNvPr id="7" name="Rectangle 6"/>
          <p:cNvSpPr/>
          <p:nvPr/>
        </p:nvSpPr>
        <p:spPr>
          <a:xfrm>
            <a:off x="6705600" y="1536807"/>
            <a:ext cx="2164784" cy="4801314"/>
          </a:xfrm>
          <a:prstGeom prst="rect">
            <a:avLst/>
          </a:prstGeom>
        </p:spPr>
        <p:txBody>
          <a:bodyPr wrap="square">
            <a:spAutoFit/>
          </a:bodyPr>
          <a:lstStyle/>
          <a:p>
            <a:r>
              <a:rPr lang="en-US" dirty="0">
                <a:cs typeface="Calibri"/>
              </a:rPr>
              <a:t>Each lesson includes</a:t>
            </a:r>
          </a:p>
          <a:p>
            <a:endParaRPr lang="en-US" sz="800" dirty="0">
              <a:cs typeface="Calibri"/>
            </a:endParaRPr>
          </a:p>
          <a:p>
            <a:pPr marL="285750" indent="-285750">
              <a:buFont typeface="Arial" panose="020B0604020202020204" pitchFamily="34" charset="0"/>
              <a:buChar char="•"/>
            </a:pPr>
            <a:r>
              <a:rPr lang="en-US" dirty="0">
                <a:cs typeface="Calibri"/>
              </a:rPr>
              <a:t>Revision of sounds learned and practice of </a:t>
            </a:r>
            <a:r>
              <a:rPr lang="en-US" b="1" dirty="0">
                <a:cs typeface="Calibri"/>
              </a:rPr>
              <a:t>reading and saying new sounds</a:t>
            </a:r>
          </a:p>
          <a:p>
            <a:pPr marL="285750" indent="-285750">
              <a:buFont typeface="Arial" panose="020B0604020202020204" pitchFamily="34" charset="0"/>
              <a:buChar char="•"/>
            </a:pPr>
            <a:r>
              <a:rPr lang="en-US" dirty="0">
                <a:cs typeface="Calibri"/>
              </a:rPr>
              <a:t>Oral blending and segmenting</a:t>
            </a:r>
          </a:p>
          <a:p>
            <a:pPr marL="285750" indent="-285750">
              <a:buFont typeface="Arial" panose="020B0604020202020204" pitchFamily="34" charset="0"/>
              <a:buChar char="•"/>
            </a:pPr>
            <a:r>
              <a:rPr lang="en-US" b="1" dirty="0">
                <a:cs typeface="Calibri"/>
              </a:rPr>
              <a:t>Reading</a:t>
            </a:r>
            <a:r>
              <a:rPr lang="en-US" dirty="0">
                <a:cs typeface="Calibri"/>
              </a:rPr>
              <a:t>, captions and sentences</a:t>
            </a:r>
          </a:p>
          <a:p>
            <a:pPr marL="285750" indent="-285750">
              <a:buFont typeface="Arial" panose="020B0604020202020204" pitchFamily="34" charset="0"/>
              <a:buChar char="•"/>
            </a:pPr>
            <a:r>
              <a:rPr lang="en-GB" b="1" dirty="0">
                <a:cs typeface="Calibri"/>
              </a:rPr>
              <a:t>Writing</a:t>
            </a:r>
            <a:r>
              <a:rPr lang="en-GB" dirty="0">
                <a:cs typeface="Calibri"/>
              </a:rPr>
              <a:t> sounds, words and sentences</a:t>
            </a:r>
          </a:p>
          <a:p>
            <a:endParaRPr lang="en-GB" dirty="0">
              <a:cs typeface="Calibri"/>
            </a:endParaRPr>
          </a:p>
          <a:p>
            <a:endParaRPr lang="en-US" dirty="0">
              <a:cs typeface="Calibri"/>
            </a:endParaRPr>
          </a:p>
        </p:txBody>
      </p:sp>
      <p:sp>
        <p:nvSpPr>
          <p:cNvPr id="15" name="TextBox 14">
            <a:extLst>
              <a:ext uri="{FF2B5EF4-FFF2-40B4-BE49-F238E27FC236}">
                <a16:creationId xmlns:a16="http://schemas.microsoft.com/office/drawing/2014/main" id="{B352F1E6-E019-4884-8581-668166C2F0BA}"/>
              </a:ext>
            </a:extLst>
          </p:cNvPr>
          <p:cNvSpPr txBox="1"/>
          <p:nvPr/>
        </p:nvSpPr>
        <p:spPr>
          <a:xfrm>
            <a:off x="539552" y="1067569"/>
            <a:ext cx="8330832" cy="369332"/>
          </a:xfrm>
          <a:prstGeom prst="rect">
            <a:avLst/>
          </a:prstGeom>
          <a:noFill/>
        </p:spPr>
        <p:txBody>
          <a:bodyPr wrap="square">
            <a:spAutoFit/>
          </a:bodyPr>
          <a:lstStyle/>
          <a:p>
            <a:r>
              <a:rPr lang="en-GB" b="1" dirty="0">
                <a:cs typeface="Calibri"/>
              </a:rPr>
              <a:t>Fast paced - 4 new sounds are taught per week</a:t>
            </a:r>
            <a:r>
              <a:rPr lang="en-US" b="1" dirty="0">
                <a:cs typeface="Calibri"/>
              </a:rPr>
              <a:t> along with new tricky words each day</a:t>
            </a:r>
            <a:endParaRPr lang="en-GB" b="1" dirty="0"/>
          </a:p>
        </p:txBody>
      </p:sp>
      <p:sp>
        <p:nvSpPr>
          <p:cNvPr id="16" name="TextBox 15">
            <a:extLst>
              <a:ext uri="{FF2B5EF4-FFF2-40B4-BE49-F238E27FC236}">
                <a16:creationId xmlns:a16="http://schemas.microsoft.com/office/drawing/2014/main" id="{FA517044-21CC-460B-9FD4-4FA8A35B9425}"/>
              </a:ext>
            </a:extLst>
          </p:cNvPr>
          <p:cNvSpPr txBox="1"/>
          <p:nvPr/>
        </p:nvSpPr>
        <p:spPr>
          <a:xfrm>
            <a:off x="409444" y="5787376"/>
            <a:ext cx="7503734" cy="646331"/>
          </a:xfrm>
          <a:prstGeom prst="rect">
            <a:avLst/>
          </a:prstGeom>
          <a:noFill/>
        </p:spPr>
        <p:txBody>
          <a:bodyPr wrap="square">
            <a:spAutoFit/>
          </a:bodyPr>
          <a:lstStyle/>
          <a:p>
            <a:r>
              <a:rPr lang="en-GB" b="1" dirty="0">
                <a:cs typeface="Calibri"/>
              </a:rPr>
              <a:t>Review sessions and weeks are added in – no new sounds are taught, but children focus on saying, reading and writing those sounds learned already.</a:t>
            </a:r>
            <a:endParaRPr lang="en-GB" b="1" dirty="0"/>
          </a:p>
        </p:txBody>
      </p:sp>
      <p:sp>
        <p:nvSpPr>
          <p:cNvPr id="6" name="Rectangle 5">
            <a:extLst>
              <a:ext uri="{FF2B5EF4-FFF2-40B4-BE49-F238E27FC236}">
                <a16:creationId xmlns:a16="http://schemas.microsoft.com/office/drawing/2014/main" id="{77581101-E051-4196-B3E4-63B5ABDBE3EE}"/>
              </a:ext>
            </a:extLst>
          </p:cNvPr>
          <p:cNvSpPr/>
          <p:nvPr/>
        </p:nvSpPr>
        <p:spPr>
          <a:xfrm>
            <a:off x="2462784" y="1682496"/>
            <a:ext cx="2164784" cy="260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51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6" name="Picture 5"/>
          <p:cNvPicPr>
            <a:picLocks noChangeAspect="1"/>
          </p:cNvPicPr>
          <p:nvPr/>
        </p:nvPicPr>
        <p:blipFill>
          <a:blip r:embed="rId4"/>
          <a:stretch>
            <a:fillRect/>
          </a:stretch>
        </p:blipFill>
        <p:spPr>
          <a:xfrm>
            <a:off x="395536" y="1210835"/>
            <a:ext cx="8496943" cy="5098485"/>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a:solidFill>
                  <a:srgbClr val="82368C"/>
                </a:solidFill>
                <a:effectLst/>
              </a:rPr>
              <a:t>How do we teach phonics? </a:t>
            </a:r>
            <a:endParaRPr lang="en-GB" sz="1600">
              <a:solidFill>
                <a:srgbClr val="3E3F3E"/>
              </a:solidFill>
            </a:endParaRPr>
          </a:p>
        </p:txBody>
      </p:sp>
      <p:sp>
        <p:nvSpPr>
          <p:cNvPr id="7" name="Rectangle 6"/>
          <p:cNvSpPr/>
          <p:nvPr/>
        </p:nvSpPr>
        <p:spPr>
          <a:xfrm>
            <a:off x="6876256" y="4509120"/>
            <a:ext cx="1728192"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
        <p:nvSpPr>
          <p:cNvPr id="4" name="Rectangle 3">
            <a:extLst>
              <a:ext uri="{FF2B5EF4-FFF2-40B4-BE49-F238E27FC236}">
                <a16:creationId xmlns:a16="http://schemas.microsoft.com/office/drawing/2014/main" id="{C278DB75-E51E-4984-A38E-DC7E1499A65C}"/>
              </a:ext>
            </a:extLst>
          </p:cNvPr>
          <p:cNvSpPr/>
          <p:nvPr/>
        </p:nvSpPr>
        <p:spPr>
          <a:xfrm>
            <a:off x="5583936" y="1786196"/>
            <a:ext cx="3308543"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CAA80EE-4640-41DD-9476-24F903B5F3C9}"/>
              </a:ext>
            </a:extLst>
          </p:cNvPr>
          <p:cNvPicPr>
            <a:picLocks noChangeAspect="1"/>
          </p:cNvPicPr>
          <p:nvPr/>
        </p:nvPicPr>
        <p:blipFill>
          <a:blip r:embed="rId6"/>
          <a:stretch>
            <a:fillRect/>
          </a:stretch>
        </p:blipFill>
        <p:spPr>
          <a:xfrm>
            <a:off x="6675359" y="1881986"/>
            <a:ext cx="611576" cy="952206"/>
          </a:xfrm>
          <a:prstGeom prst="rect">
            <a:avLst/>
          </a:prstGeom>
        </p:spPr>
      </p:pic>
      <p:pic>
        <p:nvPicPr>
          <p:cNvPr id="12" name="Picture 11">
            <a:extLst>
              <a:ext uri="{FF2B5EF4-FFF2-40B4-BE49-F238E27FC236}">
                <a16:creationId xmlns:a16="http://schemas.microsoft.com/office/drawing/2014/main" id="{B1509E9F-EC8B-4E1F-B579-7651F82E652C}"/>
              </a:ext>
            </a:extLst>
          </p:cNvPr>
          <p:cNvPicPr>
            <a:picLocks noChangeAspect="1"/>
          </p:cNvPicPr>
          <p:nvPr/>
        </p:nvPicPr>
        <p:blipFill>
          <a:blip r:embed="rId7"/>
          <a:stretch>
            <a:fillRect/>
          </a:stretch>
        </p:blipFill>
        <p:spPr>
          <a:xfrm>
            <a:off x="7399577" y="2115393"/>
            <a:ext cx="632781" cy="952206"/>
          </a:xfrm>
          <a:prstGeom prst="rect">
            <a:avLst/>
          </a:prstGeom>
        </p:spPr>
      </p:pic>
      <p:pic>
        <p:nvPicPr>
          <p:cNvPr id="13" name="Picture 12">
            <a:extLst>
              <a:ext uri="{FF2B5EF4-FFF2-40B4-BE49-F238E27FC236}">
                <a16:creationId xmlns:a16="http://schemas.microsoft.com/office/drawing/2014/main" id="{91327C03-A405-46FF-B085-9A742A8A0187}"/>
              </a:ext>
            </a:extLst>
          </p:cNvPr>
          <p:cNvPicPr>
            <a:picLocks noChangeAspect="1"/>
          </p:cNvPicPr>
          <p:nvPr/>
        </p:nvPicPr>
        <p:blipFill>
          <a:blip r:embed="rId8"/>
          <a:stretch>
            <a:fillRect/>
          </a:stretch>
        </p:blipFill>
        <p:spPr>
          <a:xfrm>
            <a:off x="8104357" y="1881986"/>
            <a:ext cx="619691" cy="952205"/>
          </a:xfrm>
          <a:prstGeom prst="rect">
            <a:avLst/>
          </a:prstGeom>
        </p:spPr>
      </p:pic>
    </p:spTree>
    <p:extLst>
      <p:ext uri="{BB962C8B-B14F-4D97-AF65-F5344CB8AC3E}">
        <p14:creationId xmlns:p14="http://schemas.microsoft.com/office/powerpoint/2010/main" val="311952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p>
        </p:txBody>
      </p:sp>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a:cs typeface="Calibri"/>
            </a:endParaRPr>
          </a:p>
          <a:p>
            <a:pPr marL="457200" indent="-457200">
              <a:buFont typeface="Arial" panose="020B0604020202020204" pitchFamily="34" charset="0"/>
              <a:buChar char="•"/>
            </a:pPr>
            <a:endParaRPr lang="en-US" sz="2600">
              <a:cs typeface="Calibri"/>
            </a:endParaRPr>
          </a:p>
        </p:txBody>
      </p:sp>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4"/>
          <a:stretch>
            <a:fillRect/>
          </a:stretch>
        </p:blipFill>
        <p:spPr>
          <a:xfrm>
            <a:off x="914400" y="1708227"/>
            <a:ext cx="7130616" cy="27458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3286" y="5771182"/>
            <a:ext cx="957205" cy="952377"/>
          </a:xfrm>
          <a:prstGeom prst="rect">
            <a:avLst/>
          </a:prstGeom>
        </p:spPr>
      </p:pic>
    </p:spTree>
    <p:extLst>
      <p:ext uri="{BB962C8B-B14F-4D97-AF65-F5344CB8AC3E}">
        <p14:creationId xmlns:p14="http://schemas.microsoft.com/office/powerpoint/2010/main" val="233317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5eb05ccb-2ba9-4c47-afac-00c3d9ba1c9d" xsi:nil="true"/>
    <_activity xmlns="5eb05ccb-2ba9-4c47-afac-00c3d9ba1c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00677DEF8A3948B010BC205537FE3A" ma:contentTypeVersion="12" ma:contentTypeDescription="Create a new document." ma:contentTypeScope="" ma:versionID="4175dab254d5ed57b00e629bcdf6dc1f">
  <xsd:schema xmlns:xsd="http://www.w3.org/2001/XMLSchema" xmlns:xs="http://www.w3.org/2001/XMLSchema" xmlns:p="http://schemas.microsoft.com/office/2006/metadata/properties" xmlns:ns3="5eb05ccb-2ba9-4c47-afac-00c3d9ba1c9d" targetNamespace="http://schemas.microsoft.com/office/2006/metadata/properties" ma:root="true" ma:fieldsID="de28b77bbad41c7f7a6681dfa36c1a15" ns3:_="">
    <xsd:import namespace="5eb05ccb-2ba9-4c47-afac-00c3d9ba1c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05ccb-2ba9-4c47-afac-00c3d9ba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2.xml><?xml version="1.0" encoding="utf-8"?>
<ds:datastoreItem xmlns:ds="http://schemas.openxmlformats.org/officeDocument/2006/customXml" ds:itemID="{EC2AD8AC-BB95-4999-8CC1-95DE38016F70}">
  <ds:schemaRefs>
    <ds:schemaRef ds:uri="5eb05ccb-2ba9-4c47-afac-00c3d9ba1c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29E236-8D38-4134-945A-F60F50980D78}">
  <ds:schemaRefs>
    <ds:schemaRef ds:uri="5eb05ccb-2ba9-4c47-afac-00c3d9ba1c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236</TotalTime>
  <Words>3052</Words>
  <Application>Microsoft Office PowerPoint</Application>
  <PresentationFormat>On-screen Show (4:3)</PresentationFormat>
  <Paragraphs>309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Deborah Mclintock</cp:lastModifiedBy>
  <cp:revision>17</cp:revision>
  <dcterms:created xsi:type="dcterms:W3CDTF">2017-12-08T10:29:15Z</dcterms:created>
  <dcterms:modified xsi:type="dcterms:W3CDTF">2024-10-14T21:15:56Z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0x010100B000677DEF8A3948B010BC205537FE3A</vt:lpwstr>
  </property>
  <property fmtid="{D5CDD505-2E9C-101B-9397-08002B2CF9AE}" pid="11" name="Order">
    <vt:r8>1888400</vt:r8>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ies>
</file>