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1" r:id="rId6"/>
    <p:sldId id="275" r:id="rId7"/>
    <p:sldId id="262" r:id="rId8"/>
    <p:sldId id="273" r:id="rId9"/>
    <p:sldId id="264" r:id="rId10"/>
    <p:sldId id="266" r:id="rId11"/>
    <p:sldId id="268" r:id="rId12"/>
    <p:sldId id="269" r:id="rId13"/>
    <p:sldId id="270" r:id="rId14"/>
    <p:sldId id="274" r:id="rId15"/>
    <p:sldId id="276" r:id="rId16"/>
    <p:sldId id="263" r:id="rId17"/>
    <p:sldId id="271" r:id="rId18"/>
    <p:sldId id="272"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47"/>
    <p:restoredTop sz="95039" autoAdjust="0"/>
  </p:normalViewPr>
  <p:slideViewPr>
    <p:cSldViewPr snapToGrid="0">
      <p:cViewPr varScale="1">
        <p:scale>
          <a:sx n="82" d="100"/>
          <a:sy n="82" d="100"/>
        </p:scale>
        <p:origin x="86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06B8E-F8DF-BD47-91C5-2B819442E874}"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AD5C4-8F6C-0F40-8BFB-8C88EAEE7F65}" type="slidenum">
              <a:rPr lang="en-GB" smtClean="0"/>
              <a:t>‹#›</a:t>
            </a:fld>
            <a:endParaRPr lang="en-GB"/>
          </a:p>
        </p:txBody>
      </p:sp>
    </p:spTree>
    <p:extLst>
      <p:ext uri="{BB962C8B-B14F-4D97-AF65-F5344CB8AC3E}">
        <p14:creationId xmlns:p14="http://schemas.microsoft.com/office/powerpoint/2010/main" val="30899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
            </a:r>
          </a:p>
        </p:txBody>
      </p:sp>
      <p:sp>
        <p:nvSpPr>
          <p:cNvPr id="4" name="Slide Number Placeholder 3"/>
          <p:cNvSpPr>
            <a:spLocks noGrp="1"/>
          </p:cNvSpPr>
          <p:nvPr>
            <p:ph type="sldNum" sz="quarter" idx="5"/>
          </p:nvPr>
        </p:nvSpPr>
        <p:spPr/>
        <p:txBody>
          <a:bodyPr/>
          <a:lstStyle/>
          <a:p>
            <a:fld id="{F7CAD5C4-8F6C-0F40-8BFB-8C88EAEE7F65}" type="slidenum">
              <a:rPr lang="en-GB" smtClean="0"/>
              <a:t>1</a:t>
            </a:fld>
            <a:endParaRPr lang="en-GB"/>
          </a:p>
        </p:txBody>
      </p:sp>
    </p:spTree>
    <p:extLst>
      <p:ext uri="{BB962C8B-B14F-4D97-AF65-F5344CB8AC3E}">
        <p14:creationId xmlns:p14="http://schemas.microsoft.com/office/powerpoint/2010/main" val="287880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p>
        </p:txBody>
      </p:sp>
      <p:sp>
        <p:nvSpPr>
          <p:cNvPr id="4" name="Slide Number Placeholder 3"/>
          <p:cNvSpPr>
            <a:spLocks noGrp="1"/>
          </p:cNvSpPr>
          <p:nvPr>
            <p:ph type="sldNum" sz="quarter" idx="5"/>
          </p:nvPr>
        </p:nvSpPr>
        <p:spPr/>
        <p:txBody>
          <a:bodyPr/>
          <a:lstStyle/>
          <a:p>
            <a:fld id="{F7CAD5C4-8F6C-0F40-8BFB-8C88EAEE7F65}" type="slidenum">
              <a:rPr lang="en-GB" smtClean="0"/>
              <a:t>12</a:t>
            </a:fld>
            <a:endParaRPr lang="en-GB"/>
          </a:p>
        </p:txBody>
      </p:sp>
    </p:spTree>
    <p:extLst>
      <p:ext uri="{BB962C8B-B14F-4D97-AF65-F5344CB8AC3E}">
        <p14:creationId xmlns:p14="http://schemas.microsoft.com/office/powerpoint/2010/main" val="41956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p>
        </p:txBody>
      </p:sp>
      <p:sp>
        <p:nvSpPr>
          <p:cNvPr id="4" name="Slide Number Placeholder 3"/>
          <p:cNvSpPr>
            <a:spLocks noGrp="1"/>
          </p:cNvSpPr>
          <p:nvPr>
            <p:ph type="sldNum" sz="quarter" idx="5"/>
          </p:nvPr>
        </p:nvSpPr>
        <p:spPr/>
        <p:txBody>
          <a:bodyPr/>
          <a:lstStyle/>
          <a:p>
            <a:fld id="{F7CAD5C4-8F6C-0F40-8BFB-8C88EAEE7F65}" type="slidenum">
              <a:rPr lang="en-GB" smtClean="0"/>
              <a:t>13</a:t>
            </a:fld>
            <a:endParaRPr lang="en-GB"/>
          </a:p>
        </p:txBody>
      </p:sp>
    </p:spTree>
    <p:extLst>
      <p:ext uri="{BB962C8B-B14F-4D97-AF65-F5344CB8AC3E}">
        <p14:creationId xmlns:p14="http://schemas.microsoft.com/office/powerpoint/2010/main" val="2452310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p>
        </p:txBody>
      </p:sp>
      <p:sp>
        <p:nvSpPr>
          <p:cNvPr id="4" name="Slide Number Placeholder 3"/>
          <p:cNvSpPr>
            <a:spLocks noGrp="1"/>
          </p:cNvSpPr>
          <p:nvPr>
            <p:ph type="sldNum" sz="quarter" idx="5"/>
          </p:nvPr>
        </p:nvSpPr>
        <p:spPr/>
        <p:txBody>
          <a:bodyPr/>
          <a:lstStyle/>
          <a:p>
            <a:fld id="{F7CAD5C4-8F6C-0F40-8BFB-8C88EAEE7F65}" type="slidenum">
              <a:rPr lang="en-GB" smtClean="0"/>
              <a:t>16</a:t>
            </a:fld>
            <a:endParaRPr lang="en-GB"/>
          </a:p>
        </p:txBody>
      </p:sp>
    </p:spTree>
    <p:extLst>
      <p:ext uri="{BB962C8B-B14F-4D97-AF65-F5344CB8AC3E}">
        <p14:creationId xmlns:p14="http://schemas.microsoft.com/office/powerpoint/2010/main" val="4262217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
            </a:r>
          </a:p>
        </p:txBody>
      </p:sp>
      <p:sp>
        <p:nvSpPr>
          <p:cNvPr id="4" name="Slide Number Placeholder 3"/>
          <p:cNvSpPr>
            <a:spLocks noGrp="1"/>
          </p:cNvSpPr>
          <p:nvPr>
            <p:ph type="sldNum" sz="quarter" idx="5"/>
          </p:nvPr>
        </p:nvSpPr>
        <p:spPr/>
        <p:txBody>
          <a:bodyPr/>
          <a:lstStyle/>
          <a:p>
            <a:fld id="{F7CAD5C4-8F6C-0F40-8BFB-8C88EAEE7F65}" type="slidenum">
              <a:rPr lang="en-GB" smtClean="0"/>
              <a:t>17</a:t>
            </a:fld>
            <a:endParaRPr lang="en-GB"/>
          </a:p>
        </p:txBody>
      </p:sp>
    </p:spTree>
    <p:extLst>
      <p:ext uri="{BB962C8B-B14F-4D97-AF65-F5344CB8AC3E}">
        <p14:creationId xmlns:p14="http://schemas.microsoft.com/office/powerpoint/2010/main" val="213187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p>
        </p:txBody>
      </p:sp>
      <p:sp>
        <p:nvSpPr>
          <p:cNvPr id="4" name="Slide Number Placeholder 3"/>
          <p:cNvSpPr>
            <a:spLocks noGrp="1"/>
          </p:cNvSpPr>
          <p:nvPr>
            <p:ph type="sldNum" sz="quarter" idx="5"/>
          </p:nvPr>
        </p:nvSpPr>
        <p:spPr/>
        <p:txBody>
          <a:bodyPr/>
          <a:lstStyle/>
          <a:p>
            <a:fld id="{F7CAD5C4-8F6C-0F40-8BFB-8C88EAEE7F65}" type="slidenum">
              <a:rPr lang="en-GB" smtClean="0"/>
              <a:t>18</a:t>
            </a:fld>
            <a:endParaRPr lang="en-GB"/>
          </a:p>
        </p:txBody>
      </p:sp>
    </p:spTree>
    <p:extLst>
      <p:ext uri="{BB962C8B-B14F-4D97-AF65-F5344CB8AC3E}">
        <p14:creationId xmlns:p14="http://schemas.microsoft.com/office/powerpoint/2010/main" val="326182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
            </a:r>
          </a:p>
        </p:txBody>
      </p:sp>
      <p:sp>
        <p:nvSpPr>
          <p:cNvPr id="4" name="Slide Number Placeholder 3"/>
          <p:cNvSpPr>
            <a:spLocks noGrp="1"/>
          </p:cNvSpPr>
          <p:nvPr>
            <p:ph type="sldNum" sz="quarter" idx="5"/>
          </p:nvPr>
        </p:nvSpPr>
        <p:spPr/>
        <p:txBody>
          <a:bodyPr/>
          <a:lstStyle/>
          <a:p>
            <a:fld id="{F7CAD5C4-8F6C-0F40-8BFB-8C88EAEE7F65}" type="slidenum">
              <a:rPr lang="en-GB" smtClean="0"/>
              <a:t>19</a:t>
            </a:fld>
            <a:endParaRPr lang="en-GB"/>
          </a:p>
        </p:txBody>
      </p:sp>
    </p:spTree>
    <p:extLst>
      <p:ext uri="{BB962C8B-B14F-4D97-AF65-F5344CB8AC3E}">
        <p14:creationId xmlns:p14="http://schemas.microsoft.com/office/powerpoint/2010/main" val="282903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p>
        </p:txBody>
      </p:sp>
      <p:sp>
        <p:nvSpPr>
          <p:cNvPr id="4" name="Slide Number Placeholder 3"/>
          <p:cNvSpPr>
            <a:spLocks noGrp="1"/>
          </p:cNvSpPr>
          <p:nvPr>
            <p:ph type="sldNum" sz="quarter" idx="5"/>
          </p:nvPr>
        </p:nvSpPr>
        <p:spPr/>
        <p:txBody>
          <a:bodyPr/>
          <a:lstStyle/>
          <a:p>
            <a:fld id="{F7CAD5C4-8F6C-0F40-8BFB-8C88EAEE7F65}" type="slidenum">
              <a:rPr lang="en-GB" smtClean="0"/>
              <a:t>2</a:t>
            </a:fld>
            <a:endParaRPr lang="en-GB"/>
          </a:p>
        </p:txBody>
      </p:sp>
    </p:spTree>
    <p:extLst>
      <p:ext uri="{BB962C8B-B14F-4D97-AF65-F5344CB8AC3E}">
        <p14:creationId xmlns:p14="http://schemas.microsoft.com/office/powerpoint/2010/main" val="420706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
            </a:r>
          </a:p>
        </p:txBody>
      </p:sp>
      <p:sp>
        <p:nvSpPr>
          <p:cNvPr id="4" name="Slide Number Placeholder 3"/>
          <p:cNvSpPr>
            <a:spLocks noGrp="1"/>
          </p:cNvSpPr>
          <p:nvPr>
            <p:ph type="sldNum" sz="quarter" idx="5"/>
          </p:nvPr>
        </p:nvSpPr>
        <p:spPr/>
        <p:txBody>
          <a:bodyPr/>
          <a:lstStyle/>
          <a:p>
            <a:fld id="{F7CAD5C4-8F6C-0F40-8BFB-8C88EAEE7F65}" type="slidenum">
              <a:rPr lang="en-GB" smtClean="0"/>
              <a:t>3</a:t>
            </a:fld>
            <a:endParaRPr lang="en-GB"/>
          </a:p>
        </p:txBody>
      </p:sp>
    </p:spTree>
    <p:extLst>
      <p:ext uri="{BB962C8B-B14F-4D97-AF65-F5344CB8AC3E}">
        <p14:creationId xmlns:p14="http://schemas.microsoft.com/office/powerpoint/2010/main" val="71943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p>
        </p:txBody>
      </p:sp>
      <p:sp>
        <p:nvSpPr>
          <p:cNvPr id="4" name="Slide Number Placeholder 3"/>
          <p:cNvSpPr>
            <a:spLocks noGrp="1"/>
          </p:cNvSpPr>
          <p:nvPr>
            <p:ph type="sldNum" sz="quarter" idx="5"/>
          </p:nvPr>
        </p:nvSpPr>
        <p:spPr/>
        <p:txBody>
          <a:bodyPr/>
          <a:lstStyle/>
          <a:p>
            <a:fld id="{F7CAD5C4-8F6C-0F40-8BFB-8C88EAEE7F65}" type="slidenum">
              <a:rPr lang="en-GB" smtClean="0"/>
              <a:t>4</a:t>
            </a:fld>
            <a:endParaRPr lang="en-GB"/>
          </a:p>
        </p:txBody>
      </p:sp>
    </p:spTree>
    <p:extLst>
      <p:ext uri="{BB962C8B-B14F-4D97-AF65-F5344CB8AC3E}">
        <p14:creationId xmlns:p14="http://schemas.microsoft.com/office/powerpoint/2010/main" val="171198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p>
        </p:txBody>
      </p:sp>
      <p:sp>
        <p:nvSpPr>
          <p:cNvPr id="4" name="Slide Number Placeholder 3"/>
          <p:cNvSpPr>
            <a:spLocks noGrp="1"/>
          </p:cNvSpPr>
          <p:nvPr>
            <p:ph type="sldNum" sz="quarter" idx="5"/>
          </p:nvPr>
        </p:nvSpPr>
        <p:spPr/>
        <p:txBody>
          <a:bodyPr/>
          <a:lstStyle/>
          <a:p>
            <a:fld id="{F7CAD5C4-8F6C-0F40-8BFB-8C88EAEE7F65}" type="slidenum">
              <a:rPr lang="en-GB" smtClean="0"/>
              <a:t>5</a:t>
            </a:fld>
            <a:endParaRPr lang="en-GB"/>
          </a:p>
        </p:txBody>
      </p:sp>
    </p:spTree>
    <p:extLst>
      <p:ext uri="{BB962C8B-B14F-4D97-AF65-F5344CB8AC3E}">
        <p14:creationId xmlns:p14="http://schemas.microsoft.com/office/powerpoint/2010/main" val="46408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
            </a:r>
          </a:p>
        </p:txBody>
      </p:sp>
      <p:sp>
        <p:nvSpPr>
          <p:cNvPr id="4" name="Slide Number Placeholder 3"/>
          <p:cNvSpPr>
            <a:spLocks noGrp="1"/>
          </p:cNvSpPr>
          <p:nvPr>
            <p:ph type="sldNum" sz="quarter" idx="5"/>
          </p:nvPr>
        </p:nvSpPr>
        <p:spPr/>
        <p:txBody>
          <a:bodyPr/>
          <a:lstStyle/>
          <a:p>
            <a:fld id="{F7CAD5C4-8F6C-0F40-8BFB-8C88EAEE7F65}" type="slidenum">
              <a:rPr lang="en-GB" smtClean="0"/>
              <a:t>7</a:t>
            </a:fld>
            <a:endParaRPr lang="en-GB"/>
          </a:p>
        </p:txBody>
      </p:sp>
    </p:spTree>
    <p:extLst>
      <p:ext uri="{BB962C8B-B14F-4D97-AF65-F5344CB8AC3E}">
        <p14:creationId xmlns:p14="http://schemas.microsoft.com/office/powerpoint/2010/main" val="278480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
            </a:r>
          </a:p>
        </p:txBody>
      </p:sp>
      <p:sp>
        <p:nvSpPr>
          <p:cNvPr id="4" name="Slide Number Placeholder 3"/>
          <p:cNvSpPr>
            <a:spLocks noGrp="1"/>
          </p:cNvSpPr>
          <p:nvPr>
            <p:ph type="sldNum" sz="quarter" idx="5"/>
          </p:nvPr>
        </p:nvSpPr>
        <p:spPr/>
        <p:txBody>
          <a:bodyPr/>
          <a:lstStyle/>
          <a:p>
            <a:fld id="{F7CAD5C4-8F6C-0F40-8BFB-8C88EAEE7F65}" type="slidenum">
              <a:rPr lang="en-GB" smtClean="0"/>
              <a:t>9</a:t>
            </a:fld>
            <a:endParaRPr lang="en-GB"/>
          </a:p>
        </p:txBody>
      </p:sp>
    </p:spTree>
    <p:extLst>
      <p:ext uri="{BB962C8B-B14F-4D97-AF65-F5344CB8AC3E}">
        <p14:creationId xmlns:p14="http://schemas.microsoft.com/office/powerpoint/2010/main" val="5250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
            </a:r>
          </a:p>
        </p:txBody>
      </p:sp>
      <p:sp>
        <p:nvSpPr>
          <p:cNvPr id="4" name="Slide Number Placeholder 3"/>
          <p:cNvSpPr>
            <a:spLocks noGrp="1"/>
          </p:cNvSpPr>
          <p:nvPr>
            <p:ph type="sldNum" sz="quarter" idx="5"/>
          </p:nvPr>
        </p:nvSpPr>
        <p:spPr/>
        <p:txBody>
          <a:bodyPr/>
          <a:lstStyle/>
          <a:p>
            <a:fld id="{F7CAD5C4-8F6C-0F40-8BFB-8C88EAEE7F65}" type="slidenum">
              <a:rPr lang="en-GB" smtClean="0"/>
              <a:t>10</a:t>
            </a:fld>
            <a:endParaRPr lang="en-GB"/>
          </a:p>
        </p:txBody>
      </p:sp>
    </p:spTree>
    <p:extLst>
      <p:ext uri="{BB962C8B-B14F-4D97-AF65-F5344CB8AC3E}">
        <p14:creationId xmlns:p14="http://schemas.microsoft.com/office/powerpoint/2010/main" val="2115867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
            </a:r>
          </a:p>
        </p:txBody>
      </p:sp>
      <p:sp>
        <p:nvSpPr>
          <p:cNvPr id="4" name="Slide Number Placeholder 3"/>
          <p:cNvSpPr>
            <a:spLocks noGrp="1"/>
          </p:cNvSpPr>
          <p:nvPr>
            <p:ph type="sldNum" sz="quarter" idx="5"/>
          </p:nvPr>
        </p:nvSpPr>
        <p:spPr/>
        <p:txBody>
          <a:bodyPr/>
          <a:lstStyle/>
          <a:p>
            <a:fld id="{F7CAD5C4-8F6C-0F40-8BFB-8C88EAEE7F65}" type="slidenum">
              <a:rPr lang="en-GB" smtClean="0"/>
              <a:t>11</a:t>
            </a:fld>
            <a:endParaRPr lang="en-GB"/>
          </a:p>
        </p:txBody>
      </p:sp>
    </p:spTree>
    <p:extLst>
      <p:ext uri="{BB962C8B-B14F-4D97-AF65-F5344CB8AC3E}">
        <p14:creationId xmlns:p14="http://schemas.microsoft.com/office/powerpoint/2010/main" val="45512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235F-DD8D-ABF5-98D3-0CCE374225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1761046-EE91-F25C-0977-583CBF0C5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F3CCDDB-22A3-914A-72D6-8F908C2D38B9}"/>
              </a:ext>
            </a:extLst>
          </p:cNvPr>
          <p:cNvSpPr>
            <a:spLocks noGrp="1"/>
          </p:cNvSpPr>
          <p:nvPr>
            <p:ph type="dt" sz="half" idx="10"/>
          </p:nvPr>
        </p:nvSpPr>
        <p:spPr/>
        <p:txBody>
          <a:bodyPr/>
          <a:lstStyle/>
          <a:p>
            <a:fld id="{50EDD272-454C-F944-8DDB-84DE1F9892AD}" type="datetimeFigureOut">
              <a:rPr lang="en-GB" smtClean="0"/>
              <a:t>09/09/2025</a:t>
            </a:fld>
            <a:endParaRPr lang="en-GB"/>
          </a:p>
        </p:txBody>
      </p:sp>
      <p:sp>
        <p:nvSpPr>
          <p:cNvPr id="5" name="Footer Placeholder 4">
            <a:extLst>
              <a:ext uri="{FF2B5EF4-FFF2-40B4-BE49-F238E27FC236}">
                <a16:creationId xmlns:a16="http://schemas.microsoft.com/office/drawing/2014/main" id="{B7136D61-4F90-7CB5-9581-E17C02B3DE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50D87B-295E-CF81-E524-9664108B8EC3}"/>
              </a:ext>
            </a:extLst>
          </p:cNvPr>
          <p:cNvSpPr>
            <a:spLocks noGrp="1"/>
          </p:cNvSpPr>
          <p:nvPr>
            <p:ph type="sldNum" sz="quarter" idx="12"/>
          </p:nvPr>
        </p:nvSpPr>
        <p:spPr/>
        <p:txBody>
          <a:bodyPr/>
          <a:lstStyle/>
          <a:p>
            <a:fld id="{414E875B-7568-9F4D-8C99-07EAD35CC725}" type="slidenum">
              <a:rPr lang="en-GB" smtClean="0"/>
              <a:t>‹#›</a:t>
            </a:fld>
            <a:endParaRPr lang="en-GB"/>
          </a:p>
        </p:txBody>
      </p:sp>
    </p:spTree>
    <p:extLst>
      <p:ext uri="{BB962C8B-B14F-4D97-AF65-F5344CB8AC3E}">
        <p14:creationId xmlns:p14="http://schemas.microsoft.com/office/powerpoint/2010/main" val="97076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7A9B-7933-4B98-2FD5-76EF87FDCBE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0CB7A30-7102-AEFA-66B3-04E0171F635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1B8EA42-08B8-BD85-F29D-9E2A0F08877C}"/>
              </a:ext>
            </a:extLst>
          </p:cNvPr>
          <p:cNvSpPr>
            <a:spLocks noGrp="1"/>
          </p:cNvSpPr>
          <p:nvPr>
            <p:ph type="dt" sz="half" idx="10"/>
          </p:nvPr>
        </p:nvSpPr>
        <p:spPr/>
        <p:txBody>
          <a:bodyPr/>
          <a:lstStyle/>
          <a:p>
            <a:fld id="{50EDD272-454C-F944-8DDB-84DE1F9892AD}" type="datetimeFigureOut">
              <a:rPr lang="en-GB" smtClean="0"/>
              <a:t>09/09/2025</a:t>
            </a:fld>
            <a:endParaRPr lang="en-GB"/>
          </a:p>
        </p:txBody>
      </p:sp>
      <p:sp>
        <p:nvSpPr>
          <p:cNvPr id="5" name="Footer Placeholder 4">
            <a:extLst>
              <a:ext uri="{FF2B5EF4-FFF2-40B4-BE49-F238E27FC236}">
                <a16:creationId xmlns:a16="http://schemas.microsoft.com/office/drawing/2014/main" id="{31109CDA-60AF-6159-09DF-6D6AA9027F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10FAE2-CC16-59B3-34F3-78C24ED5BC08}"/>
              </a:ext>
            </a:extLst>
          </p:cNvPr>
          <p:cNvSpPr>
            <a:spLocks noGrp="1"/>
          </p:cNvSpPr>
          <p:nvPr>
            <p:ph type="sldNum" sz="quarter" idx="12"/>
          </p:nvPr>
        </p:nvSpPr>
        <p:spPr/>
        <p:txBody>
          <a:bodyPr/>
          <a:lstStyle/>
          <a:p>
            <a:fld id="{414E875B-7568-9F4D-8C99-07EAD35CC725}" type="slidenum">
              <a:rPr lang="en-GB" smtClean="0"/>
              <a:t>‹#›</a:t>
            </a:fld>
            <a:endParaRPr lang="en-GB"/>
          </a:p>
        </p:txBody>
      </p:sp>
    </p:spTree>
    <p:extLst>
      <p:ext uri="{BB962C8B-B14F-4D97-AF65-F5344CB8AC3E}">
        <p14:creationId xmlns:p14="http://schemas.microsoft.com/office/powerpoint/2010/main" val="353320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12CA45-2011-5BA7-D603-0AAD0AD7FD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15EFCFD-5F32-8351-489E-518ABA0744C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DC5B760-1B2A-672B-0B5F-2E9EE4C67BB8}"/>
              </a:ext>
            </a:extLst>
          </p:cNvPr>
          <p:cNvSpPr>
            <a:spLocks noGrp="1"/>
          </p:cNvSpPr>
          <p:nvPr>
            <p:ph type="dt" sz="half" idx="10"/>
          </p:nvPr>
        </p:nvSpPr>
        <p:spPr/>
        <p:txBody>
          <a:bodyPr/>
          <a:lstStyle/>
          <a:p>
            <a:fld id="{50EDD272-454C-F944-8DDB-84DE1F9892AD}" type="datetimeFigureOut">
              <a:rPr lang="en-GB" smtClean="0"/>
              <a:t>09/09/2025</a:t>
            </a:fld>
            <a:endParaRPr lang="en-GB"/>
          </a:p>
        </p:txBody>
      </p:sp>
      <p:sp>
        <p:nvSpPr>
          <p:cNvPr id="5" name="Footer Placeholder 4">
            <a:extLst>
              <a:ext uri="{FF2B5EF4-FFF2-40B4-BE49-F238E27FC236}">
                <a16:creationId xmlns:a16="http://schemas.microsoft.com/office/drawing/2014/main" id="{9ECC929F-F70D-D485-F0FE-67E8FF3A0A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88F333-6884-03BD-A8FA-D016F9095B47}"/>
              </a:ext>
            </a:extLst>
          </p:cNvPr>
          <p:cNvSpPr>
            <a:spLocks noGrp="1"/>
          </p:cNvSpPr>
          <p:nvPr>
            <p:ph type="sldNum" sz="quarter" idx="12"/>
          </p:nvPr>
        </p:nvSpPr>
        <p:spPr/>
        <p:txBody>
          <a:bodyPr/>
          <a:lstStyle/>
          <a:p>
            <a:fld id="{414E875B-7568-9F4D-8C99-07EAD35CC725}" type="slidenum">
              <a:rPr lang="en-GB" smtClean="0"/>
              <a:t>‹#›</a:t>
            </a:fld>
            <a:endParaRPr lang="en-GB"/>
          </a:p>
        </p:txBody>
      </p:sp>
    </p:spTree>
    <p:extLst>
      <p:ext uri="{BB962C8B-B14F-4D97-AF65-F5344CB8AC3E}">
        <p14:creationId xmlns:p14="http://schemas.microsoft.com/office/powerpoint/2010/main" val="347848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3079-B0C2-1A26-9D59-6265B027557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54668F3-279E-180E-BC19-38C4730FAE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3B29880-282E-AE25-2BBC-F2AAC794BC78}"/>
              </a:ext>
            </a:extLst>
          </p:cNvPr>
          <p:cNvSpPr>
            <a:spLocks noGrp="1"/>
          </p:cNvSpPr>
          <p:nvPr>
            <p:ph type="dt" sz="half" idx="10"/>
          </p:nvPr>
        </p:nvSpPr>
        <p:spPr/>
        <p:txBody>
          <a:bodyPr/>
          <a:lstStyle/>
          <a:p>
            <a:fld id="{50EDD272-454C-F944-8DDB-84DE1F9892AD}" type="datetimeFigureOut">
              <a:rPr lang="en-GB" smtClean="0"/>
              <a:t>09/09/2025</a:t>
            </a:fld>
            <a:endParaRPr lang="en-GB"/>
          </a:p>
        </p:txBody>
      </p:sp>
      <p:sp>
        <p:nvSpPr>
          <p:cNvPr id="5" name="Footer Placeholder 4">
            <a:extLst>
              <a:ext uri="{FF2B5EF4-FFF2-40B4-BE49-F238E27FC236}">
                <a16:creationId xmlns:a16="http://schemas.microsoft.com/office/drawing/2014/main" id="{E5E6A1B3-5536-6F97-8778-BF2568B323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1F8D3-0723-B2E0-246C-C86AE5FF7971}"/>
              </a:ext>
            </a:extLst>
          </p:cNvPr>
          <p:cNvSpPr>
            <a:spLocks noGrp="1"/>
          </p:cNvSpPr>
          <p:nvPr>
            <p:ph type="sldNum" sz="quarter" idx="12"/>
          </p:nvPr>
        </p:nvSpPr>
        <p:spPr/>
        <p:txBody>
          <a:bodyPr/>
          <a:lstStyle/>
          <a:p>
            <a:fld id="{414E875B-7568-9F4D-8C99-07EAD35CC725}" type="slidenum">
              <a:rPr lang="en-GB" smtClean="0"/>
              <a:t>‹#›</a:t>
            </a:fld>
            <a:endParaRPr lang="en-GB"/>
          </a:p>
        </p:txBody>
      </p:sp>
    </p:spTree>
    <p:extLst>
      <p:ext uri="{BB962C8B-B14F-4D97-AF65-F5344CB8AC3E}">
        <p14:creationId xmlns:p14="http://schemas.microsoft.com/office/powerpoint/2010/main" val="177346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271B-FBA7-EC4C-408C-FE4ED6D2C73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6580572-ED43-E739-A6E9-D6B7BC3D67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CCAD53B-8182-5129-8123-2A258ADDAC3F}"/>
              </a:ext>
            </a:extLst>
          </p:cNvPr>
          <p:cNvSpPr>
            <a:spLocks noGrp="1"/>
          </p:cNvSpPr>
          <p:nvPr>
            <p:ph type="dt" sz="half" idx="10"/>
          </p:nvPr>
        </p:nvSpPr>
        <p:spPr/>
        <p:txBody>
          <a:bodyPr/>
          <a:lstStyle/>
          <a:p>
            <a:fld id="{50EDD272-454C-F944-8DDB-84DE1F9892AD}" type="datetimeFigureOut">
              <a:rPr lang="en-GB" smtClean="0"/>
              <a:t>09/09/2025</a:t>
            </a:fld>
            <a:endParaRPr lang="en-GB"/>
          </a:p>
        </p:txBody>
      </p:sp>
      <p:sp>
        <p:nvSpPr>
          <p:cNvPr id="5" name="Footer Placeholder 4">
            <a:extLst>
              <a:ext uri="{FF2B5EF4-FFF2-40B4-BE49-F238E27FC236}">
                <a16:creationId xmlns:a16="http://schemas.microsoft.com/office/drawing/2014/main" id="{CA8308DE-F30B-782F-2B3B-AFC4FBEE44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4BF008-782C-1576-A5FD-3839ACA4876F}"/>
              </a:ext>
            </a:extLst>
          </p:cNvPr>
          <p:cNvSpPr>
            <a:spLocks noGrp="1"/>
          </p:cNvSpPr>
          <p:nvPr>
            <p:ph type="sldNum" sz="quarter" idx="12"/>
          </p:nvPr>
        </p:nvSpPr>
        <p:spPr/>
        <p:txBody>
          <a:bodyPr/>
          <a:lstStyle/>
          <a:p>
            <a:fld id="{414E875B-7568-9F4D-8C99-07EAD35CC725}" type="slidenum">
              <a:rPr lang="en-GB" smtClean="0"/>
              <a:t>‹#›</a:t>
            </a:fld>
            <a:endParaRPr lang="en-GB"/>
          </a:p>
        </p:txBody>
      </p:sp>
    </p:spTree>
    <p:extLst>
      <p:ext uri="{BB962C8B-B14F-4D97-AF65-F5344CB8AC3E}">
        <p14:creationId xmlns:p14="http://schemas.microsoft.com/office/powerpoint/2010/main" val="6051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9B8D-C773-D8A0-5E80-333AD667DFD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A6E7E4E-95A4-89D2-6AA2-5D6DBAC9B05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1D05E8E-C03C-CA67-B313-40B631C0CA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F239B7-13F4-46BF-4EB6-D675E0068244}"/>
              </a:ext>
            </a:extLst>
          </p:cNvPr>
          <p:cNvSpPr>
            <a:spLocks noGrp="1"/>
          </p:cNvSpPr>
          <p:nvPr>
            <p:ph type="dt" sz="half" idx="10"/>
          </p:nvPr>
        </p:nvSpPr>
        <p:spPr/>
        <p:txBody>
          <a:bodyPr/>
          <a:lstStyle/>
          <a:p>
            <a:fld id="{50EDD272-454C-F944-8DDB-84DE1F9892AD}" type="datetimeFigureOut">
              <a:rPr lang="en-GB" smtClean="0"/>
              <a:t>09/09/2025</a:t>
            </a:fld>
            <a:endParaRPr lang="en-GB"/>
          </a:p>
        </p:txBody>
      </p:sp>
      <p:sp>
        <p:nvSpPr>
          <p:cNvPr id="6" name="Footer Placeholder 5">
            <a:extLst>
              <a:ext uri="{FF2B5EF4-FFF2-40B4-BE49-F238E27FC236}">
                <a16:creationId xmlns:a16="http://schemas.microsoft.com/office/drawing/2014/main" id="{B9DADD3C-6A84-C315-E04F-748EE00E89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B0A3C6-8D5A-4E8A-CBB6-B01AC5B12170}"/>
              </a:ext>
            </a:extLst>
          </p:cNvPr>
          <p:cNvSpPr>
            <a:spLocks noGrp="1"/>
          </p:cNvSpPr>
          <p:nvPr>
            <p:ph type="sldNum" sz="quarter" idx="12"/>
          </p:nvPr>
        </p:nvSpPr>
        <p:spPr/>
        <p:txBody>
          <a:bodyPr/>
          <a:lstStyle/>
          <a:p>
            <a:fld id="{414E875B-7568-9F4D-8C99-07EAD35CC725}" type="slidenum">
              <a:rPr lang="en-GB" smtClean="0"/>
              <a:t>‹#›</a:t>
            </a:fld>
            <a:endParaRPr lang="en-GB"/>
          </a:p>
        </p:txBody>
      </p:sp>
    </p:spTree>
    <p:extLst>
      <p:ext uri="{BB962C8B-B14F-4D97-AF65-F5344CB8AC3E}">
        <p14:creationId xmlns:p14="http://schemas.microsoft.com/office/powerpoint/2010/main" val="335822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18BA-DD60-FFA2-A97B-1439A962DA2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3753088-0AC2-959E-82D0-E04E9F5554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A067332-BAD6-AE82-A2EB-F747902CDD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07366DF-FB62-AAA7-728D-FE958C27A7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B04DE9-C265-F26C-5AE2-05AB9DFB0C6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A7125BE-FD57-3B4A-7758-F73EF6AF973F}"/>
              </a:ext>
            </a:extLst>
          </p:cNvPr>
          <p:cNvSpPr>
            <a:spLocks noGrp="1"/>
          </p:cNvSpPr>
          <p:nvPr>
            <p:ph type="dt" sz="half" idx="10"/>
          </p:nvPr>
        </p:nvSpPr>
        <p:spPr/>
        <p:txBody>
          <a:bodyPr/>
          <a:lstStyle/>
          <a:p>
            <a:fld id="{50EDD272-454C-F944-8DDB-84DE1F9892AD}" type="datetimeFigureOut">
              <a:rPr lang="en-GB" smtClean="0"/>
              <a:t>09/09/2025</a:t>
            </a:fld>
            <a:endParaRPr lang="en-GB"/>
          </a:p>
        </p:txBody>
      </p:sp>
      <p:sp>
        <p:nvSpPr>
          <p:cNvPr id="8" name="Footer Placeholder 7">
            <a:extLst>
              <a:ext uri="{FF2B5EF4-FFF2-40B4-BE49-F238E27FC236}">
                <a16:creationId xmlns:a16="http://schemas.microsoft.com/office/drawing/2014/main" id="{CBFD9F08-C0E0-92F3-C834-C49288AA54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D14CC2-305E-5427-9578-D3AC5E753DEF}"/>
              </a:ext>
            </a:extLst>
          </p:cNvPr>
          <p:cNvSpPr>
            <a:spLocks noGrp="1"/>
          </p:cNvSpPr>
          <p:nvPr>
            <p:ph type="sldNum" sz="quarter" idx="12"/>
          </p:nvPr>
        </p:nvSpPr>
        <p:spPr/>
        <p:txBody>
          <a:bodyPr/>
          <a:lstStyle/>
          <a:p>
            <a:fld id="{414E875B-7568-9F4D-8C99-07EAD35CC725}" type="slidenum">
              <a:rPr lang="en-GB" smtClean="0"/>
              <a:t>‹#›</a:t>
            </a:fld>
            <a:endParaRPr lang="en-GB"/>
          </a:p>
        </p:txBody>
      </p:sp>
    </p:spTree>
    <p:extLst>
      <p:ext uri="{BB962C8B-B14F-4D97-AF65-F5344CB8AC3E}">
        <p14:creationId xmlns:p14="http://schemas.microsoft.com/office/powerpoint/2010/main" val="171992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14DD-C624-04AB-8620-0D0BC191A7F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85E25CF-3CDB-D78C-8015-71D5AA681900}"/>
              </a:ext>
            </a:extLst>
          </p:cNvPr>
          <p:cNvSpPr>
            <a:spLocks noGrp="1"/>
          </p:cNvSpPr>
          <p:nvPr>
            <p:ph type="dt" sz="half" idx="10"/>
          </p:nvPr>
        </p:nvSpPr>
        <p:spPr/>
        <p:txBody>
          <a:bodyPr/>
          <a:lstStyle/>
          <a:p>
            <a:fld id="{50EDD272-454C-F944-8DDB-84DE1F9892AD}" type="datetimeFigureOut">
              <a:rPr lang="en-GB" smtClean="0"/>
              <a:t>09/09/2025</a:t>
            </a:fld>
            <a:endParaRPr lang="en-GB"/>
          </a:p>
        </p:txBody>
      </p:sp>
      <p:sp>
        <p:nvSpPr>
          <p:cNvPr id="4" name="Footer Placeholder 3">
            <a:extLst>
              <a:ext uri="{FF2B5EF4-FFF2-40B4-BE49-F238E27FC236}">
                <a16:creationId xmlns:a16="http://schemas.microsoft.com/office/drawing/2014/main" id="{382F3411-0EAF-933F-3FB4-D2B16B65EC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F8448-5C35-C7EF-4A4B-2D0DB3FA2D47}"/>
              </a:ext>
            </a:extLst>
          </p:cNvPr>
          <p:cNvSpPr>
            <a:spLocks noGrp="1"/>
          </p:cNvSpPr>
          <p:nvPr>
            <p:ph type="sldNum" sz="quarter" idx="12"/>
          </p:nvPr>
        </p:nvSpPr>
        <p:spPr/>
        <p:txBody>
          <a:bodyPr/>
          <a:lstStyle/>
          <a:p>
            <a:fld id="{414E875B-7568-9F4D-8C99-07EAD35CC725}" type="slidenum">
              <a:rPr lang="en-GB" smtClean="0"/>
              <a:t>‹#›</a:t>
            </a:fld>
            <a:endParaRPr lang="en-GB"/>
          </a:p>
        </p:txBody>
      </p:sp>
    </p:spTree>
    <p:extLst>
      <p:ext uri="{BB962C8B-B14F-4D97-AF65-F5344CB8AC3E}">
        <p14:creationId xmlns:p14="http://schemas.microsoft.com/office/powerpoint/2010/main" val="2944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B9762C-475C-97AE-8AE9-425431B82FB1}"/>
              </a:ext>
            </a:extLst>
          </p:cNvPr>
          <p:cNvSpPr>
            <a:spLocks noGrp="1"/>
          </p:cNvSpPr>
          <p:nvPr>
            <p:ph type="dt" sz="half" idx="10"/>
          </p:nvPr>
        </p:nvSpPr>
        <p:spPr/>
        <p:txBody>
          <a:bodyPr/>
          <a:lstStyle/>
          <a:p>
            <a:fld id="{50EDD272-454C-F944-8DDB-84DE1F9892AD}" type="datetimeFigureOut">
              <a:rPr lang="en-GB" smtClean="0"/>
              <a:t>09/09/2025</a:t>
            </a:fld>
            <a:endParaRPr lang="en-GB"/>
          </a:p>
        </p:txBody>
      </p:sp>
      <p:sp>
        <p:nvSpPr>
          <p:cNvPr id="3" name="Footer Placeholder 2">
            <a:extLst>
              <a:ext uri="{FF2B5EF4-FFF2-40B4-BE49-F238E27FC236}">
                <a16:creationId xmlns:a16="http://schemas.microsoft.com/office/drawing/2014/main" id="{2EACC185-4248-E67D-D41A-506336FF35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19808D-A992-2F2D-9538-9A5F1AE9D091}"/>
              </a:ext>
            </a:extLst>
          </p:cNvPr>
          <p:cNvSpPr>
            <a:spLocks noGrp="1"/>
          </p:cNvSpPr>
          <p:nvPr>
            <p:ph type="sldNum" sz="quarter" idx="12"/>
          </p:nvPr>
        </p:nvSpPr>
        <p:spPr/>
        <p:txBody>
          <a:bodyPr/>
          <a:lstStyle/>
          <a:p>
            <a:fld id="{414E875B-7568-9F4D-8C99-07EAD35CC725}" type="slidenum">
              <a:rPr lang="en-GB" smtClean="0"/>
              <a:t>‹#›</a:t>
            </a:fld>
            <a:endParaRPr lang="en-GB"/>
          </a:p>
        </p:txBody>
      </p:sp>
    </p:spTree>
    <p:extLst>
      <p:ext uri="{BB962C8B-B14F-4D97-AF65-F5344CB8AC3E}">
        <p14:creationId xmlns:p14="http://schemas.microsoft.com/office/powerpoint/2010/main" val="335904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D6DA-15B0-12B2-356A-6513ED617A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2E3F76B-5726-3C2D-8794-3FD7C155E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9BDB91D-02C8-FAE2-A974-5A953941E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620C11-9435-64A4-6B5E-490B7A73DC6F}"/>
              </a:ext>
            </a:extLst>
          </p:cNvPr>
          <p:cNvSpPr>
            <a:spLocks noGrp="1"/>
          </p:cNvSpPr>
          <p:nvPr>
            <p:ph type="dt" sz="half" idx="10"/>
          </p:nvPr>
        </p:nvSpPr>
        <p:spPr/>
        <p:txBody>
          <a:bodyPr/>
          <a:lstStyle/>
          <a:p>
            <a:fld id="{50EDD272-454C-F944-8DDB-84DE1F9892AD}" type="datetimeFigureOut">
              <a:rPr lang="en-GB" smtClean="0"/>
              <a:t>09/09/2025</a:t>
            </a:fld>
            <a:endParaRPr lang="en-GB"/>
          </a:p>
        </p:txBody>
      </p:sp>
      <p:sp>
        <p:nvSpPr>
          <p:cNvPr id="6" name="Footer Placeholder 5">
            <a:extLst>
              <a:ext uri="{FF2B5EF4-FFF2-40B4-BE49-F238E27FC236}">
                <a16:creationId xmlns:a16="http://schemas.microsoft.com/office/drawing/2014/main" id="{EC03AAA8-C27C-373C-9F89-612D7CA534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DF1B22-BBDF-255C-9C7F-7FACCE6BA723}"/>
              </a:ext>
            </a:extLst>
          </p:cNvPr>
          <p:cNvSpPr>
            <a:spLocks noGrp="1"/>
          </p:cNvSpPr>
          <p:nvPr>
            <p:ph type="sldNum" sz="quarter" idx="12"/>
          </p:nvPr>
        </p:nvSpPr>
        <p:spPr/>
        <p:txBody>
          <a:bodyPr/>
          <a:lstStyle/>
          <a:p>
            <a:fld id="{414E875B-7568-9F4D-8C99-07EAD35CC725}" type="slidenum">
              <a:rPr lang="en-GB" smtClean="0"/>
              <a:t>‹#›</a:t>
            </a:fld>
            <a:endParaRPr lang="en-GB"/>
          </a:p>
        </p:txBody>
      </p:sp>
    </p:spTree>
    <p:extLst>
      <p:ext uri="{BB962C8B-B14F-4D97-AF65-F5344CB8AC3E}">
        <p14:creationId xmlns:p14="http://schemas.microsoft.com/office/powerpoint/2010/main" val="157311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0F1E-ACF1-AD1E-DDD0-3D4F8608D3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C4FE957-5727-EBDD-429F-42199BE13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B91F03-9334-DF2B-47F5-209F9208C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111323-AE65-3E9B-2EAD-3DB8493B7905}"/>
              </a:ext>
            </a:extLst>
          </p:cNvPr>
          <p:cNvSpPr>
            <a:spLocks noGrp="1"/>
          </p:cNvSpPr>
          <p:nvPr>
            <p:ph type="dt" sz="half" idx="10"/>
          </p:nvPr>
        </p:nvSpPr>
        <p:spPr/>
        <p:txBody>
          <a:bodyPr/>
          <a:lstStyle/>
          <a:p>
            <a:fld id="{50EDD272-454C-F944-8DDB-84DE1F9892AD}" type="datetimeFigureOut">
              <a:rPr lang="en-GB" smtClean="0"/>
              <a:t>09/09/2025</a:t>
            </a:fld>
            <a:endParaRPr lang="en-GB"/>
          </a:p>
        </p:txBody>
      </p:sp>
      <p:sp>
        <p:nvSpPr>
          <p:cNvPr id="6" name="Footer Placeholder 5">
            <a:extLst>
              <a:ext uri="{FF2B5EF4-FFF2-40B4-BE49-F238E27FC236}">
                <a16:creationId xmlns:a16="http://schemas.microsoft.com/office/drawing/2014/main" id="{0196A960-6F43-6EC1-560C-54BFC216F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295570-63AC-CFE1-F750-E027CB301ADE}"/>
              </a:ext>
            </a:extLst>
          </p:cNvPr>
          <p:cNvSpPr>
            <a:spLocks noGrp="1"/>
          </p:cNvSpPr>
          <p:nvPr>
            <p:ph type="sldNum" sz="quarter" idx="12"/>
          </p:nvPr>
        </p:nvSpPr>
        <p:spPr/>
        <p:txBody>
          <a:bodyPr/>
          <a:lstStyle/>
          <a:p>
            <a:fld id="{414E875B-7568-9F4D-8C99-07EAD35CC725}" type="slidenum">
              <a:rPr lang="en-GB" smtClean="0"/>
              <a:t>‹#›</a:t>
            </a:fld>
            <a:endParaRPr lang="en-GB"/>
          </a:p>
        </p:txBody>
      </p:sp>
    </p:spTree>
    <p:extLst>
      <p:ext uri="{BB962C8B-B14F-4D97-AF65-F5344CB8AC3E}">
        <p14:creationId xmlns:p14="http://schemas.microsoft.com/office/powerpoint/2010/main" val="389181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02E99-27EB-9DEB-FA6A-D40F9F0A0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C91FFDB-33C3-AF8A-89C0-BDD0F1065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3DD1F17-2801-0027-F61F-CE1E55A6F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DD272-454C-F944-8DDB-84DE1F9892AD}" type="datetimeFigureOut">
              <a:rPr lang="en-GB" smtClean="0"/>
              <a:t>09/09/2025</a:t>
            </a:fld>
            <a:endParaRPr lang="en-GB"/>
          </a:p>
        </p:txBody>
      </p:sp>
      <p:sp>
        <p:nvSpPr>
          <p:cNvPr id="5" name="Footer Placeholder 4">
            <a:extLst>
              <a:ext uri="{FF2B5EF4-FFF2-40B4-BE49-F238E27FC236}">
                <a16:creationId xmlns:a16="http://schemas.microsoft.com/office/drawing/2014/main" id="{087775F3-E7EB-F541-E587-0ABFEA37F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A8EB21-B92D-0AE4-C3EA-59ADA4729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E875B-7568-9F4D-8C99-07EAD35CC725}" type="slidenum">
              <a:rPr lang="en-GB" smtClean="0"/>
              <a:t>‹#›</a:t>
            </a:fld>
            <a:endParaRPr lang="en-GB"/>
          </a:p>
        </p:txBody>
      </p:sp>
    </p:spTree>
    <p:extLst>
      <p:ext uri="{BB962C8B-B14F-4D97-AF65-F5344CB8AC3E}">
        <p14:creationId xmlns:p14="http://schemas.microsoft.com/office/powerpoint/2010/main" val="94740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B6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3935E-E749-B12C-DCFE-5AA5F48E871D}"/>
              </a:ext>
            </a:extLst>
          </p:cNvPr>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dirty="0">
                <a:solidFill>
                  <a:srgbClr val="FFFFFF"/>
                </a:solidFill>
                <a:latin typeface="+mj-lt"/>
                <a:ea typeface="+mj-ea"/>
                <a:cs typeface="+mj-cs"/>
              </a:rPr>
              <a:t>Welcome to 5DL and 5WB!</a:t>
            </a:r>
          </a:p>
        </p:txBody>
      </p:sp>
      <p:pic>
        <p:nvPicPr>
          <p:cNvPr id="1026" name="Picture 2" descr="Holden Clough Community Primary (@CloughPrimary) / X">
            <a:extLst>
              <a:ext uri="{FF2B5EF4-FFF2-40B4-BE49-F238E27FC236}">
                <a16:creationId xmlns:a16="http://schemas.microsoft.com/office/drawing/2014/main" id="{6AC6E8F4-BDD8-9C49-837F-89C2EEB855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67206" y="961812"/>
            <a:ext cx="4930987"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1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7670-4BD7-9E79-D92E-122AB19CE9E5}"/>
              </a:ext>
            </a:extLst>
          </p:cNvPr>
          <p:cNvSpPr>
            <a:spLocks noGrp="1"/>
          </p:cNvSpPr>
          <p:nvPr>
            <p:ph type="title"/>
          </p:nvPr>
        </p:nvSpPr>
        <p:spPr>
          <a:xfrm>
            <a:off x="838200" y="-251101"/>
            <a:ext cx="10515600" cy="1064401"/>
          </a:xfrm>
        </p:spPr>
        <p:txBody>
          <a:bodyPr/>
          <a:lstStyle/>
          <a:p>
            <a:pPr algn="ctr"/>
            <a:r>
              <a:rPr lang="en-GB" b="1" dirty="0"/>
              <a:t>Expectations</a:t>
            </a:r>
            <a:r>
              <a:rPr lang="en-GB" dirty="0"/>
              <a:t> for Maths</a:t>
            </a:r>
          </a:p>
        </p:txBody>
      </p:sp>
      <p:pic>
        <p:nvPicPr>
          <p:cNvPr id="8" name="Picture 7" descr="A math test sheet with a checklist&#10;&#10;Description automatically generated with medium confidence">
            <a:extLst>
              <a:ext uri="{FF2B5EF4-FFF2-40B4-BE49-F238E27FC236}">
                <a16:creationId xmlns:a16="http://schemas.microsoft.com/office/drawing/2014/main" id="{8B7AA927-6BEF-74D6-7C06-608012EF02A7}"/>
              </a:ext>
            </a:extLst>
          </p:cNvPr>
          <p:cNvPicPr>
            <a:picLocks noChangeAspect="1"/>
          </p:cNvPicPr>
          <p:nvPr/>
        </p:nvPicPr>
        <p:blipFill>
          <a:blip r:embed="rId3"/>
          <a:stretch>
            <a:fillRect/>
          </a:stretch>
        </p:blipFill>
        <p:spPr>
          <a:xfrm>
            <a:off x="334061" y="571770"/>
            <a:ext cx="3828364" cy="5155327"/>
          </a:xfrm>
          <a:prstGeom prst="rect">
            <a:avLst/>
          </a:prstGeom>
        </p:spPr>
      </p:pic>
      <p:pic>
        <p:nvPicPr>
          <p:cNvPr id="11" name="Picture 10" descr="A questionnaire with text and images&#10;&#10;Description automatically generated with medium confidence">
            <a:extLst>
              <a:ext uri="{FF2B5EF4-FFF2-40B4-BE49-F238E27FC236}">
                <a16:creationId xmlns:a16="http://schemas.microsoft.com/office/drawing/2014/main" id="{B0BC1A16-EFE8-A48E-7677-D374EBFE167F}"/>
              </a:ext>
            </a:extLst>
          </p:cNvPr>
          <p:cNvPicPr>
            <a:picLocks noChangeAspect="1"/>
          </p:cNvPicPr>
          <p:nvPr/>
        </p:nvPicPr>
        <p:blipFill>
          <a:blip r:embed="rId4"/>
          <a:stretch>
            <a:fillRect/>
          </a:stretch>
        </p:blipFill>
        <p:spPr>
          <a:xfrm>
            <a:off x="4492713" y="641850"/>
            <a:ext cx="3536864" cy="4196518"/>
          </a:xfrm>
          <a:prstGeom prst="rect">
            <a:avLst/>
          </a:prstGeom>
        </p:spPr>
      </p:pic>
      <p:pic>
        <p:nvPicPr>
          <p:cNvPr id="4" name="Picture 3" descr="A white paper with black text&#10;&#10;Description automatically generated">
            <a:extLst>
              <a:ext uri="{FF2B5EF4-FFF2-40B4-BE49-F238E27FC236}">
                <a16:creationId xmlns:a16="http://schemas.microsoft.com/office/drawing/2014/main" id="{A342A4C2-DFAA-6372-E625-0BA9B8769903}"/>
              </a:ext>
            </a:extLst>
          </p:cNvPr>
          <p:cNvPicPr>
            <a:picLocks noChangeAspect="1"/>
          </p:cNvPicPr>
          <p:nvPr/>
        </p:nvPicPr>
        <p:blipFill>
          <a:blip r:embed="rId5"/>
          <a:stretch>
            <a:fillRect/>
          </a:stretch>
        </p:blipFill>
        <p:spPr>
          <a:xfrm>
            <a:off x="8568771" y="813300"/>
            <a:ext cx="3541645" cy="1427748"/>
          </a:xfrm>
          <a:prstGeom prst="rect">
            <a:avLst/>
          </a:prstGeom>
        </p:spPr>
      </p:pic>
    </p:spTree>
    <p:extLst>
      <p:ext uri="{BB962C8B-B14F-4D97-AF65-F5344CB8AC3E}">
        <p14:creationId xmlns:p14="http://schemas.microsoft.com/office/powerpoint/2010/main" val="262081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DE12-27F8-8B4B-750B-D3684412833F}"/>
              </a:ext>
            </a:extLst>
          </p:cNvPr>
          <p:cNvSpPr>
            <a:spLocks noGrp="1"/>
          </p:cNvSpPr>
          <p:nvPr>
            <p:ph type="title"/>
          </p:nvPr>
        </p:nvSpPr>
        <p:spPr/>
        <p:txBody>
          <a:bodyPr/>
          <a:lstStyle/>
          <a:p>
            <a:pPr algn="ctr"/>
            <a:r>
              <a:rPr lang="en-GB" dirty="0"/>
              <a:t>Knowledge Organisers for all topics can be found on the school website…</a:t>
            </a:r>
          </a:p>
        </p:txBody>
      </p:sp>
      <p:pic>
        <p:nvPicPr>
          <p:cNvPr id="5" name="Content Placeholder 4" descr="A screenshot of a calculator&#10;&#10;Description automatically generated">
            <a:extLst>
              <a:ext uri="{FF2B5EF4-FFF2-40B4-BE49-F238E27FC236}">
                <a16:creationId xmlns:a16="http://schemas.microsoft.com/office/drawing/2014/main" id="{C1B76613-AD4D-41B2-471B-64920020224D}"/>
              </a:ext>
            </a:extLst>
          </p:cNvPr>
          <p:cNvPicPr>
            <a:picLocks noGrp="1" noChangeAspect="1"/>
          </p:cNvPicPr>
          <p:nvPr>
            <p:ph idx="1"/>
          </p:nvPr>
        </p:nvPicPr>
        <p:blipFill>
          <a:blip r:embed="rId3"/>
          <a:stretch>
            <a:fillRect/>
          </a:stretch>
        </p:blipFill>
        <p:spPr>
          <a:xfrm>
            <a:off x="2868961" y="1597024"/>
            <a:ext cx="6804712" cy="4684525"/>
          </a:xfrm>
        </p:spPr>
      </p:pic>
    </p:spTree>
    <p:extLst>
      <p:ext uri="{BB962C8B-B14F-4D97-AF65-F5344CB8AC3E}">
        <p14:creationId xmlns:p14="http://schemas.microsoft.com/office/powerpoint/2010/main" val="102298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4C21-FD6C-C9AF-E784-432470951627}"/>
              </a:ext>
            </a:extLst>
          </p:cNvPr>
          <p:cNvSpPr>
            <a:spLocks noGrp="1"/>
          </p:cNvSpPr>
          <p:nvPr>
            <p:ph type="title"/>
          </p:nvPr>
        </p:nvSpPr>
        <p:spPr>
          <a:xfrm>
            <a:off x="838200" y="365125"/>
            <a:ext cx="10515600" cy="662781"/>
          </a:xfrm>
        </p:spPr>
        <p:txBody>
          <a:bodyPr>
            <a:normAutofit fontScale="90000"/>
          </a:bodyPr>
          <a:lstStyle/>
          <a:p>
            <a:pPr algn="ctr"/>
            <a:r>
              <a:rPr lang="en-GB" b="1" dirty="0"/>
              <a:t>Expectations for English</a:t>
            </a:r>
          </a:p>
        </p:txBody>
      </p:sp>
      <p:pic>
        <p:nvPicPr>
          <p:cNvPr id="5" name="Content Placeholder 4" descr="A close-up of a paper&#10;&#10;Description automatically generated">
            <a:extLst>
              <a:ext uri="{FF2B5EF4-FFF2-40B4-BE49-F238E27FC236}">
                <a16:creationId xmlns:a16="http://schemas.microsoft.com/office/drawing/2014/main" id="{D122746F-BD99-1811-2343-193CB676D206}"/>
              </a:ext>
            </a:extLst>
          </p:cNvPr>
          <p:cNvPicPr>
            <a:picLocks noGrp="1" noChangeAspect="1"/>
          </p:cNvPicPr>
          <p:nvPr>
            <p:ph idx="1"/>
          </p:nvPr>
        </p:nvPicPr>
        <p:blipFill>
          <a:blip r:embed="rId3"/>
          <a:stretch>
            <a:fillRect/>
          </a:stretch>
        </p:blipFill>
        <p:spPr>
          <a:xfrm>
            <a:off x="762000" y="1027906"/>
            <a:ext cx="4362370" cy="5239544"/>
          </a:xfrm>
        </p:spPr>
      </p:pic>
      <p:pic>
        <p:nvPicPr>
          <p:cNvPr id="7" name="Picture 6" descr="A close-up of a paper&#10;&#10;Description automatically generated">
            <a:extLst>
              <a:ext uri="{FF2B5EF4-FFF2-40B4-BE49-F238E27FC236}">
                <a16:creationId xmlns:a16="http://schemas.microsoft.com/office/drawing/2014/main" id="{EEB8EFC2-79CD-2166-1CA9-7A92A37AFCC4}"/>
              </a:ext>
            </a:extLst>
          </p:cNvPr>
          <p:cNvPicPr>
            <a:picLocks noChangeAspect="1"/>
          </p:cNvPicPr>
          <p:nvPr/>
        </p:nvPicPr>
        <p:blipFill>
          <a:blip r:embed="rId4"/>
          <a:stretch>
            <a:fillRect/>
          </a:stretch>
        </p:blipFill>
        <p:spPr>
          <a:xfrm>
            <a:off x="7350937" y="1027906"/>
            <a:ext cx="4221938" cy="5352814"/>
          </a:xfrm>
          <a:prstGeom prst="rect">
            <a:avLst/>
          </a:prstGeom>
        </p:spPr>
      </p:pic>
    </p:spTree>
    <p:extLst>
      <p:ext uri="{BB962C8B-B14F-4D97-AF65-F5344CB8AC3E}">
        <p14:creationId xmlns:p14="http://schemas.microsoft.com/office/powerpoint/2010/main" val="1164088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4C21-FD6C-C9AF-E784-432470951627}"/>
              </a:ext>
            </a:extLst>
          </p:cNvPr>
          <p:cNvSpPr>
            <a:spLocks noGrp="1"/>
          </p:cNvSpPr>
          <p:nvPr>
            <p:ph type="title"/>
          </p:nvPr>
        </p:nvSpPr>
        <p:spPr>
          <a:xfrm>
            <a:off x="5429250" y="0"/>
            <a:ext cx="5924550" cy="1228725"/>
          </a:xfrm>
        </p:spPr>
        <p:txBody>
          <a:bodyPr/>
          <a:lstStyle/>
          <a:p>
            <a:pPr algn="ctr"/>
            <a:r>
              <a:rPr lang="en-GB" b="1" dirty="0"/>
              <a:t>Expectations for English</a:t>
            </a:r>
          </a:p>
        </p:txBody>
      </p:sp>
      <p:pic>
        <p:nvPicPr>
          <p:cNvPr id="8" name="Picture 7" descr="A close-up of a paper&#10;&#10;Description automatically generated">
            <a:extLst>
              <a:ext uri="{FF2B5EF4-FFF2-40B4-BE49-F238E27FC236}">
                <a16:creationId xmlns:a16="http://schemas.microsoft.com/office/drawing/2014/main" id="{9E140FA8-E215-0D67-DC60-965DC096479D}"/>
              </a:ext>
            </a:extLst>
          </p:cNvPr>
          <p:cNvPicPr>
            <a:picLocks noChangeAspect="1"/>
          </p:cNvPicPr>
          <p:nvPr/>
        </p:nvPicPr>
        <p:blipFill>
          <a:blip r:embed="rId3"/>
          <a:stretch>
            <a:fillRect/>
          </a:stretch>
        </p:blipFill>
        <p:spPr>
          <a:xfrm>
            <a:off x="298760" y="398669"/>
            <a:ext cx="4723658" cy="5923722"/>
          </a:xfrm>
          <a:prstGeom prst="rect">
            <a:avLst/>
          </a:prstGeom>
        </p:spPr>
      </p:pic>
      <p:pic>
        <p:nvPicPr>
          <p:cNvPr id="10" name="Picture 9" descr="A white paper with black text&#10;&#10;Description automatically generated">
            <a:extLst>
              <a:ext uri="{FF2B5EF4-FFF2-40B4-BE49-F238E27FC236}">
                <a16:creationId xmlns:a16="http://schemas.microsoft.com/office/drawing/2014/main" id="{06B3E59F-FF23-0C7E-46E2-F6018B9B180A}"/>
              </a:ext>
            </a:extLst>
          </p:cNvPr>
          <p:cNvPicPr>
            <a:picLocks noChangeAspect="1"/>
          </p:cNvPicPr>
          <p:nvPr/>
        </p:nvPicPr>
        <p:blipFill>
          <a:blip r:embed="rId4"/>
          <a:stretch>
            <a:fillRect/>
          </a:stretch>
        </p:blipFill>
        <p:spPr>
          <a:xfrm>
            <a:off x="5553068" y="2564295"/>
            <a:ext cx="5800732" cy="2068720"/>
          </a:xfrm>
          <a:prstGeom prst="rect">
            <a:avLst/>
          </a:prstGeom>
        </p:spPr>
      </p:pic>
    </p:spTree>
    <p:extLst>
      <p:ext uri="{BB962C8B-B14F-4D97-AF65-F5344CB8AC3E}">
        <p14:creationId xmlns:p14="http://schemas.microsoft.com/office/powerpoint/2010/main" val="1040161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2730-5C53-4F09-9E79-D0F386C2A3A0}"/>
              </a:ext>
            </a:extLst>
          </p:cNvPr>
          <p:cNvSpPr>
            <a:spLocks noGrp="1"/>
          </p:cNvSpPr>
          <p:nvPr>
            <p:ph type="title"/>
          </p:nvPr>
        </p:nvSpPr>
        <p:spPr>
          <a:xfrm>
            <a:off x="95250" y="-311150"/>
            <a:ext cx="10515600" cy="1325563"/>
          </a:xfrm>
        </p:spPr>
        <p:txBody>
          <a:bodyPr/>
          <a:lstStyle/>
          <a:p>
            <a:r>
              <a:rPr lang="en-GB" dirty="0"/>
              <a:t>PSHE</a:t>
            </a:r>
          </a:p>
        </p:txBody>
      </p:sp>
      <p:sp>
        <p:nvSpPr>
          <p:cNvPr id="5" name="Rectangle 4">
            <a:extLst>
              <a:ext uri="{FF2B5EF4-FFF2-40B4-BE49-F238E27FC236}">
                <a16:creationId xmlns:a16="http://schemas.microsoft.com/office/drawing/2014/main" id="{5A6ACD7F-1E75-458E-BA13-98E9EA5004AD}"/>
              </a:ext>
            </a:extLst>
          </p:cNvPr>
          <p:cNvSpPr/>
          <p:nvPr/>
        </p:nvSpPr>
        <p:spPr>
          <a:xfrm>
            <a:off x="420023" y="1157197"/>
            <a:ext cx="6096000" cy="4832092"/>
          </a:xfrm>
          <a:prstGeom prst="rect">
            <a:avLst/>
          </a:prstGeom>
        </p:spPr>
        <p:txBody>
          <a:bodyPr>
            <a:spAutoFit/>
          </a:bodyPr>
          <a:lstStyle/>
          <a:p>
            <a:r>
              <a:rPr lang="en-GB" sz="2800" dirty="0"/>
              <a:t>Our PSHE scheme is linked to </a:t>
            </a:r>
          </a:p>
          <a:p>
            <a:r>
              <a:rPr lang="en-GB" sz="2800" dirty="0"/>
              <a:t>My Happy Mind. Lessons, </a:t>
            </a:r>
          </a:p>
          <a:p>
            <a:r>
              <a:rPr lang="en-GB" sz="2800" dirty="0"/>
              <a:t>covering the three PSHE core themes, </a:t>
            </a:r>
          </a:p>
          <a:p>
            <a:r>
              <a:rPr lang="en-GB" sz="2800" dirty="0"/>
              <a:t>are taught distinctly each Monday morning. </a:t>
            </a:r>
          </a:p>
          <a:p>
            <a:endParaRPr lang="en-GB" sz="2800" dirty="0"/>
          </a:p>
          <a:p>
            <a:r>
              <a:rPr lang="en-GB" sz="2800" dirty="0"/>
              <a:t>We also have theme days and theme weeks throughout the year where objectives are covered, e.g. Friendship Week, Mental Health Day/Week, Rainbow Day, Health Week.</a:t>
            </a:r>
          </a:p>
        </p:txBody>
      </p:sp>
      <p:pic>
        <p:nvPicPr>
          <p:cNvPr id="1026" name="Picture 2" descr="Grappenhall Heys Community Primary School - My Happy Mind">
            <a:extLst>
              <a:ext uri="{FF2B5EF4-FFF2-40B4-BE49-F238E27FC236}">
                <a16:creationId xmlns:a16="http://schemas.microsoft.com/office/drawing/2014/main" id="{76E83F4B-A991-4C15-AC38-B9CAB85FE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091" y="1577446"/>
            <a:ext cx="5235615" cy="370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46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4FFC5-2B10-46EF-A139-3F9875C118B3}"/>
              </a:ext>
            </a:extLst>
          </p:cNvPr>
          <p:cNvSpPr>
            <a:spLocks noGrp="1"/>
          </p:cNvSpPr>
          <p:nvPr>
            <p:ph type="title"/>
          </p:nvPr>
        </p:nvSpPr>
        <p:spPr>
          <a:xfrm>
            <a:off x="434898" y="135247"/>
            <a:ext cx="10918902" cy="1325563"/>
          </a:xfrm>
        </p:spPr>
        <p:txBody>
          <a:bodyPr>
            <a:normAutofit/>
          </a:bodyPr>
          <a:lstStyle/>
          <a:p>
            <a:r>
              <a:rPr lang="en-GB" sz="6000" b="1" dirty="0"/>
              <a:t>Making Holden Clough healthy…</a:t>
            </a:r>
          </a:p>
        </p:txBody>
      </p:sp>
      <p:sp>
        <p:nvSpPr>
          <p:cNvPr id="3" name="Content Placeholder 2">
            <a:extLst>
              <a:ext uri="{FF2B5EF4-FFF2-40B4-BE49-F238E27FC236}">
                <a16:creationId xmlns:a16="http://schemas.microsoft.com/office/drawing/2014/main" id="{CDCD4548-76D7-4026-9D6D-ACF28517B2F4}"/>
              </a:ext>
            </a:extLst>
          </p:cNvPr>
          <p:cNvSpPr>
            <a:spLocks noGrp="1"/>
          </p:cNvSpPr>
          <p:nvPr>
            <p:ph idx="1"/>
          </p:nvPr>
        </p:nvSpPr>
        <p:spPr>
          <a:xfrm>
            <a:off x="211873" y="1460810"/>
            <a:ext cx="11887199" cy="5296829"/>
          </a:xfrm>
        </p:spPr>
        <p:txBody>
          <a:bodyPr>
            <a:normAutofit fontScale="92500" lnSpcReduction="20000"/>
          </a:bodyPr>
          <a:lstStyle/>
          <a:p>
            <a:r>
              <a:rPr lang="en-GB" dirty="0"/>
              <a:t>Fruit or vegetables to be eaten at play time. </a:t>
            </a:r>
          </a:p>
          <a:p>
            <a:r>
              <a:rPr lang="en-GB" dirty="0"/>
              <a:t>Water bottles are allowed in class and we encourage children to keep hydrated. </a:t>
            </a:r>
          </a:p>
          <a:p>
            <a:r>
              <a:rPr lang="en-GB" dirty="0"/>
              <a:t>If your child would like to bring something into school to celebrate their birthday we ask that they bring a book for our class library. We will insert a label to show who donated the book and when. Sweets and treats will not be given out. </a:t>
            </a:r>
          </a:p>
          <a:p>
            <a:pPr marL="0" indent="0">
              <a:buNone/>
            </a:pPr>
            <a:r>
              <a:rPr lang="en-GB" dirty="0"/>
              <a:t>Guidelines for packed lunches have changed from September 2022 in order to meet National Food Standards like school dinners have to. </a:t>
            </a:r>
          </a:p>
          <a:p>
            <a:pPr marL="0" indent="0">
              <a:buNone/>
            </a:pPr>
            <a:r>
              <a:rPr lang="en-GB" dirty="0"/>
              <a:t>Main changes:</a:t>
            </a:r>
          </a:p>
          <a:p>
            <a:r>
              <a:rPr lang="en-GB" dirty="0"/>
              <a:t>No chocolate or chocolate covered biscuits or cakes</a:t>
            </a:r>
          </a:p>
          <a:p>
            <a:r>
              <a:rPr lang="en-GB" dirty="0"/>
              <a:t>No crisps (snack-a-jacks are fine)</a:t>
            </a:r>
          </a:p>
          <a:p>
            <a:r>
              <a:rPr lang="en-GB" dirty="0"/>
              <a:t>No sweets </a:t>
            </a:r>
          </a:p>
          <a:p>
            <a:r>
              <a:rPr lang="en-GB" dirty="0"/>
              <a:t>No fizzy drinks </a:t>
            </a:r>
          </a:p>
          <a:p>
            <a:r>
              <a:rPr lang="en-GB" dirty="0"/>
              <a:t>Piece of fruit or salad ( towards 5 a day)</a:t>
            </a:r>
          </a:p>
        </p:txBody>
      </p:sp>
      <p:pic>
        <p:nvPicPr>
          <p:cNvPr id="4" name="Picture 3">
            <a:extLst>
              <a:ext uri="{FF2B5EF4-FFF2-40B4-BE49-F238E27FC236}">
                <a16:creationId xmlns:a16="http://schemas.microsoft.com/office/drawing/2014/main" id="{CCDAF42A-F3A8-4EF1-A9B0-6B6E17BC247B}"/>
              </a:ext>
            </a:extLst>
          </p:cNvPr>
          <p:cNvPicPr>
            <a:picLocks noChangeAspect="1"/>
          </p:cNvPicPr>
          <p:nvPr/>
        </p:nvPicPr>
        <p:blipFill>
          <a:blip r:embed="rId2"/>
          <a:stretch>
            <a:fillRect/>
          </a:stretch>
        </p:blipFill>
        <p:spPr>
          <a:xfrm>
            <a:off x="9526510" y="4272079"/>
            <a:ext cx="2238375" cy="2038350"/>
          </a:xfrm>
          <a:prstGeom prst="rect">
            <a:avLst/>
          </a:prstGeom>
        </p:spPr>
      </p:pic>
    </p:spTree>
    <p:extLst>
      <p:ext uri="{BB962C8B-B14F-4D97-AF65-F5344CB8AC3E}">
        <p14:creationId xmlns:p14="http://schemas.microsoft.com/office/powerpoint/2010/main" val="177536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EE46EE-F2C6-6C62-53F9-A7F9536FD46B}"/>
              </a:ext>
            </a:extLst>
          </p:cNvPr>
          <p:cNvSpPr>
            <a:spLocks noGrp="1"/>
          </p:cNvSpPr>
          <p:nvPr>
            <p:ph type="title"/>
          </p:nvPr>
        </p:nvSpPr>
        <p:spPr>
          <a:xfrm>
            <a:off x="6739128" y="253742"/>
            <a:ext cx="4818888" cy="695005"/>
          </a:xfrm>
        </p:spPr>
        <p:txBody>
          <a:bodyPr anchor="b">
            <a:normAutofit fontScale="90000"/>
          </a:bodyPr>
          <a:lstStyle/>
          <a:p>
            <a:r>
              <a:rPr lang="en-GB" sz="5400" dirty="0"/>
              <a:t>Communication</a:t>
            </a:r>
          </a:p>
        </p:txBody>
      </p:sp>
      <p:pic>
        <p:nvPicPr>
          <p:cNvPr id="6146" name="Picture 2" descr="Class Dojo | HOLME ST CUTHBERT SCHOOL">
            <a:extLst>
              <a:ext uri="{FF2B5EF4-FFF2-40B4-BE49-F238E27FC236}">
                <a16:creationId xmlns:a16="http://schemas.microsoft.com/office/drawing/2014/main" id="{8833AB29-0F1C-8813-C693-8D8FB432F6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2762" y="2114890"/>
            <a:ext cx="4024158" cy="3169024"/>
          </a:xfrm>
          <a:prstGeom prst="rect">
            <a:avLst/>
          </a:prstGeom>
          <a:noFill/>
          <a:extLst>
            <a:ext uri="{909E8E84-426E-40DD-AFC4-6F175D3DCCD1}">
              <a14:hiddenFill xmlns:a14="http://schemas.microsoft.com/office/drawing/2010/main">
                <a:solidFill>
                  <a:srgbClr val="FFFFFF"/>
                </a:solidFill>
              </a14:hiddenFill>
            </a:ext>
          </a:extLst>
        </p:spPr>
      </p:pic>
      <p:sp>
        <p:nvSpPr>
          <p:cNvPr id="615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0113E0-9CC9-181F-2CDE-5173A01323D1}"/>
              </a:ext>
            </a:extLst>
          </p:cNvPr>
          <p:cNvSpPr>
            <a:spLocks noGrp="1"/>
          </p:cNvSpPr>
          <p:nvPr>
            <p:ph idx="1"/>
          </p:nvPr>
        </p:nvSpPr>
        <p:spPr>
          <a:xfrm>
            <a:off x="4356920" y="1071861"/>
            <a:ext cx="7502318" cy="5401769"/>
          </a:xfrm>
        </p:spPr>
        <p:txBody>
          <a:bodyPr anchor="t">
            <a:normAutofit fontScale="47500" lnSpcReduction="20000"/>
          </a:bodyPr>
          <a:lstStyle/>
          <a:p>
            <a:r>
              <a:rPr lang="en-GB" sz="4800" dirty="0"/>
              <a:t>Parents/carers can speak with staff:</a:t>
            </a:r>
          </a:p>
          <a:p>
            <a:pPr marL="0" indent="0">
              <a:buNone/>
            </a:pPr>
            <a:r>
              <a:rPr lang="en-GB" sz="4800" dirty="0"/>
              <a:t>- At the beginning or end of the day</a:t>
            </a:r>
          </a:p>
          <a:p>
            <a:pPr marL="0" indent="0">
              <a:buNone/>
            </a:pPr>
            <a:r>
              <a:rPr lang="en-GB" sz="4800" dirty="0"/>
              <a:t>- Via Class Dojo: messages sent to staff after school may not be responded to until the next school day.</a:t>
            </a:r>
          </a:p>
          <a:p>
            <a:pPr marL="0" indent="0">
              <a:buNone/>
            </a:pPr>
            <a:r>
              <a:rPr lang="en-GB" sz="4800" dirty="0"/>
              <a:t>- Newsletters will be uploaded onto the school website and Class Dojo half-termly.</a:t>
            </a:r>
          </a:p>
          <a:p>
            <a:pPr marL="0" indent="0">
              <a:buNone/>
            </a:pPr>
            <a:endParaRPr lang="en-GB" sz="4800" dirty="0"/>
          </a:p>
          <a:p>
            <a:r>
              <a:rPr lang="en-GB" sz="4800" dirty="0"/>
              <a:t>Reports/parents’ evening:</a:t>
            </a:r>
          </a:p>
          <a:p>
            <a:pPr marL="0" indent="0">
              <a:buNone/>
            </a:pPr>
            <a:r>
              <a:rPr lang="en-GB" sz="4800" dirty="0"/>
              <a:t>- Two reports will be provided throughout the year, to provide you with updates regarding your child’s progress. A mid-year report will be sent out in February, and an end of year report will be sent out in July. </a:t>
            </a:r>
          </a:p>
          <a:p>
            <a:pPr marL="0" indent="0">
              <a:buNone/>
            </a:pPr>
            <a:r>
              <a:rPr lang="en-GB" sz="4800" dirty="0"/>
              <a:t>- Two parents' evenings will happen throughout the year. Information regarding these will be provided via Class Dojo and parent mail nearer the time.</a:t>
            </a:r>
          </a:p>
          <a:p>
            <a:pPr marL="0" indent="0">
              <a:buNone/>
            </a:pPr>
            <a:endParaRPr lang="en-GB" sz="1800" dirty="0"/>
          </a:p>
        </p:txBody>
      </p:sp>
    </p:spTree>
    <p:extLst>
      <p:ext uri="{BB962C8B-B14F-4D97-AF65-F5344CB8AC3E}">
        <p14:creationId xmlns:p14="http://schemas.microsoft.com/office/powerpoint/2010/main" val="204666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7177" name="Rectangle 717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95A57-9B87-E85C-D537-8E0E7EA070E5}"/>
              </a:ext>
            </a:extLst>
          </p:cNvPr>
          <p:cNvSpPr>
            <a:spLocks noGrp="1"/>
          </p:cNvSpPr>
          <p:nvPr>
            <p:ph type="title"/>
          </p:nvPr>
        </p:nvSpPr>
        <p:spPr>
          <a:xfrm>
            <a:off x="365539" y="484"/>
            <a:ext cx="2060910" cy="743108"/>
          </a:xfrm>
        </p:spPr>
        <p:txBody>
          <a:bodyPr anchor="ctr">
            <a:normAutofit/>
          </a:bodyPr>
          <a:lstStyle/>
          <a:p>
            <a:r>
              <a:rPr lang="en-GB" sz="4000" dirty="0"/>
              <a:t>Uniform</a:t>
            </a:r>
          </a:p>
        </p:txBody>
      </p:sp>
      <p:sp>
        <p:nvSpPr>
          <p:cNvPr id="3" name="Content Placeholder 2">
            <a:extLst>
              <a:ext uri="{FF2B5EF4-FFF2-40B4-BE49-F238E27FC236}">
                <a16:creationId xmlns:a16="http://schemas.microsoft.com/office/drawing/2014/main" id="{C73C5FF8-0785-8A57-B27E-EB740D8D653D}"/>
              </a:ext>
            </a:extLst>
          </p:cNvPr>
          <p:cNvSpPr>
            <a:spLocks noGrp="1"/>
          </p:cNvSpPr>
          <p:nvPr>
            <p:ph idx="1"/>
          </p:nvPr>
        </p:nvSpPr>
        <p:spPr>
          <a:xfrm>
            <a:off x="156117" y="624468"/>
            <a:ext cx="5809785" cy="6452152"/>
          </a:xfrm>
        </p:spPr>
        <p:txBody>
          <a:bodyPr anchor="ctr">
            <a:normAutofit/>
          </a:bodyPr>
          <a:lstStyle/>
          <a:p>
            <a:r>
              <a:rPr lang="en-GB" sz="1600" b="1" u="sng" dirty="0"/>
              <a:t>During the school day: </a:t>
            </a:r>
          </a:p>
          <a:p>
            <a:pPr marL="0" indent="0">
              <a:buNone/>
            </a:pPr>
            <a:r>
              <a:rPr lang="en-GB" sz="1600" dirty="0"/>
              <a:t>- Black trousers, skirt or pinafore dress</a:t>
            </a:r>
          </a:p>
          <a:p>
            <a:pPr marL="0" indent="0">
              <a:buNone/>
            </a:pPr>
            <a:r>
              <a:rPr lang="en-GB" sz="1600" dirty="0"/>
              <a:t>- Jade green polo shirt</a:t>
            </a:r>
          </a:p>
          <a:p>
            <a:pPr marL="0" indent="0">
              <a:buNone/>
            </a:pPr>
            <a:r>
              <a:rPr lang="en-GB" sz="1600" dirty="0"/>
              <a:t>- Charcoal grey cardigan or jumper (knitwear only, no sweatshirts)</a:t>
            </a:r>
          </a:p>
          <a:p>
            <a:pPr marL="0" indent="0">
              <a:buNone/>
            </a:pPr>
            <a:r>
              <a:rPr lang="en-GB" sz="1600" dirty="0"/>
              <a:t>- Black or grey socks or tights</a:t>
            </a:r>
          </a:p>
          <a:p>
            <a:pPr marL="0" indent="0">
              <a:buNone/>
            </a:pPr>
            <a:r>
              <a:rPr lang="en-GB" sz="1600" dirty="0"/>
              <a:t>- Black shoes</a:t>
            </a:r>
          </a:p>
          <a:p>
            <a:pPr marL="0" indent="0">
              <a:buNone/>
            </a:pPr>
            <a:r>
              <a:rPr lang="en-GB" sz="1600" dirty="0"/>
              <a:t>- Green check dresses may be worn in summer</a:t>
            </a:r>
          </a:p>
          <a:p>
            <a:r>
              <a:rPr lang="en-GB" sz="1600" b="1" u="sng" dirty="0"/>
              <a:t>For P.E.:</a:t>
            </a:r>
          </a:p>
          <a:p>
            <a:pPr marL="0" indent="0">
              <a:buNone/>
            </a:pPr>
            <a:r>
              <a:rPr lang="en-GB" sz="1600" dirty="0"/>
              <a:t>- White round neck t-shirt (no branded sportswear please)</a:t>
            </a:r>
          </a:p>
          <a:p>
            <a:pPr marL="0" indent="0">
              <a:buNone/>
            </a:pPr>
            <a:r>
              <a:rPr lang="en-GB" sz="1600" dirty="0"/>
              <a:t>- Black shorts, leggings or joggers</a:t>
            </a:r>
          </a:p>
          <a:p>
            <a:pPr marL="0" indent="0">
              <a:buNone/>
            </a:pPr>
            <a:r>
              <a:rPr lang="en-GB" sz="1600" dirty="0"/>
              <a:t>- Black or white trainers</a:t>
            </a:r>
          </a:p>
          <a:p>
            <a:pPr marL="0" indent="0">
              <a:buNone/>
            </a:pPr>
            <a:r>
              <a:rPr lang="en-GB" sz="1600" dirty="0"/>
              <a:t>- Black or grey socks</a:t>
            </a:r>
          </a:p>
          <a:p>
            <a:pPr marL="0" indent="0">
              <a:buNone/>
            </a:pPr>
            <a:r>
              <a:rPr lang="en-GB" sz="1600" dirty="0"/>
              <a:t>- School jumpers</a:t>
            </a:r>
          </a:p>
          <a:p>
            <a:pPr marL="0" indent="0">
              <a:buNone/>
            </a:pPr>
            <a:endParaRPr lang="en-GB" sz="1600" dirty="0"/>
          </a:p>
          <a:p>
            <a:pPr marL="0" indent="0">
              <a:buNone/>
            </a:pPr>
            <a:r>
              <a:rPr lang="en-GB" sz="1600" b="1" dirty="0"/>
              <a:t>Please ensure ALL items of clothing and belongings have your child’s name in them; so many jumpers and cardigans were lost last year! Please see the school website for information on where to purchase uniform: </a:t>
            </a:r>
            <a:r>
              <a:rPr lang="en-GB" sz="1600" dirty="0"/>
              <a:t>https://</a:t>
            </a:r>
            <a:r>
              <a:rPr lang="en-GB" sz="1600" dirty="0" err="1"/>
              <a:t>www.holdenclough.tameside.sch.uk</a:t>
            </a:r>
            <a:r>
              <a:rPr lang="en-GB" sz="1600" dirty="0"/>
              <a:t>/uniform-information/</a:t>
            </a:r>
            <a:endParaRPr lang="en-GB" sz="1600" b="1" dirty="0"/>
          </a:p>
          <a:p>
            <a:pPr marL="0" indent="0">
              <a:buNone/>
            </a:pPr>
            <a:endParaRPr lang="en-GB" sz="1600" dirty="0"/>
          </a:p>
        </p:txBody>
      </p:sp>
      <p:pic>
        <p:nvPicPr>
          <p:cNvPr id="7170" name="Picture 2" descr="A group of people standing in a classroom&#10;&#10;Description automatically generated">
            <a:extLst>
              <a:ext uri="{FF2B5EF4-FFF2-40B4-BE49-F238E27FC236}">
                <a16:creationId xmlns:a16="http://schemas.microsoft.com/office/drawing/2014/main" id="{2E45E044-C33B-9B4F-EB76-92B7B028EF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848" r="20891" b="-1"/>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11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E7B01-5F26-15B1-BE88-04F5E472A5CF}"/>
              </a:ext>
            </a:extLst>
          </p:cNvPr>
          <p:cNvSpPr>
            <a:spLocks noGrp="1"/>
          </p:cNvSpPr>
          <p:nvPr>
            <p:ph type="title"/>
          </p:nvPr>
        </p:nvSpPr>
        <p:spPr>
          <a:xfrm>
            <a:off x="572493" y="238539"/>
            <a:ext cx="11018520" cy="1434415"/>
          </a:xfrm>
        </p:spPr>
        <p:txBody>
          <a:bodyPr anchor="b">
            <a:normAutofit/>
          </a:bodyPr>
          <a:lstStyle/>
          <a:p>
            <a:r>
              <a:rPr lang="en-GB" sz="5400"/>
              <a:t>Other information:</a:t>
            </a:r>
          </a:p>
        </p:txBody>
      </p:sp>
      <p:sp>
        <p:nvSpPr>
          <p:cNvPr id="820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0B1209-53E8-D514-E0FD-086432E58A53}"/>
              </a:ext>
            </a:extLst>
          </p:cNvPr>
          <p:cNvSpPr>
            <a:spLocks noGrp="1"/>
          </p:cNvSpPr>
          <p:nvPr>
            <p:ph idx="1"/>
          </p:nvPr>
        </p:nvSpPr>
        <p:spPr>
          <a:xfrm>
            <a:off x="312234" y="2071316"/>
            <a:ext cx="6973811" cy="4697474"/>
          </a:xfrm>
        </p:spPr>
        <p:txBody>
          <a:bodyPr anchor="t">
            <a:normAutofit fontScale="92500" lnSpcReduction="20000"/>
          </a:bodyPr>
          <a:lstStyle/>
          <a:p>
            <a:r>
              <a:rPr lang="en-GB" dirty="0"/>
              <a:t>Please send in water bottles for the children to use. These should be taken home each day to be washed.</a:t>
            </a:r>
          </a:p>
          <a:p>
            <a:r>
              <a:rPr lang="en-GB" dirty="0"/>
              <a:t>Children should not bring their own stationary/pencil cases into school. </a:t>
            </a:r>
          </a:p>
          <a:p>
            <a:r>
              <a:rPr lang="en-GB" dirty="0"/>
              <a:t>All medication needs to be handed in to the office- teachers/teaching assistants cannot take any medication from you.</a:t>
            </a:r>
          </a:p>
          <a:p>
            <a:r>
              <a:rPr lang="en-GB" dirty="0"/>
              <a:t>If you would like your child to walk home or walk to meet you at the gate or another classroom please let us know in writing. </a:t>
            </a:r>
          </a:p>
          <a:p>
            <a:r>
              <a:rPr lang="en-GB"/>
              <a:t>Mobile phones, </a:t>
            </a:r>
            <a:r>
              <a:rPr lang="en-GB" dirty="0"/>
              <a:t>if brought </a:t>
            </a:r>
            <a:r>
              <a:rPr lang="en-GB"/>
              <a:t>into school, </a:t>
            </a:r>
            <a:r>
              <a:rPr lang="en-GB" dirty="0"/>
              <a:t>will be collected by a member of staff. They will be kept in the school office until the end of the day.</a:t>
            </a:r>
          </a:p>
        </p:txBody>
      </p:sp>
      <p:pic>
        <p:nvPicPr>
          <p:cNvPr id="8194" name="Picture 2" descr="Holden Clough Community Primary School">
            <a:extLst>
              <a:ext uri="{FF2B5EF4-FFF2-40B4-BE49-F238E27FC236}">
                <a16:creationId xmlns:a16="http://schemas.microsoft.com/office/drawing/2014/main" id="{05C5B2F3-DAF2-1D54-3AB7-25D69156B0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1" r="201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327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A5E187-479F-AAE2-8745-16BCF665BB20}"/>
              </a:ext>
            </a:extLst>
          </p:cNvPr>
          <p:cNvSpPr>
            <a:spLocks noGrp="1"/>
          </p:cNvSpPr>
          <p:nvPr>
            <p:ph type="title"/>
          </p:nvPr>
        </p:nvSpPr>
        <p:spPr>
          <a:xfrm>
            <a:off x="640080" y="-978421"/>
            <a:ext cx="4368602" cy="1956841"/>
          </a:xfrm>
        </p:spPr>
        <p:txBody>
          <a:bodyPr anchor="b">
            <a:normAutofit/>
          </a:bodyPr>
          <a:lstStyle/>
          <a:p>
            <a:r>
              <a:rPr lang="en-GB" sz="5400" dirty="0"/>
              <a:t>Robinwood</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37962E-8854-5C85-6F72-0C1569DAEDBB}"/>
              </a:ext>
            </a:extLst>
          </p:cNvPr>
          <p:cNvSpPr>
            <a:spLocks noGrp="1"/>
          </p:cNvSpPr>
          <p:nvPr>
            <p:ph idx="1"/>
          </p:nvPr>
        </p:nvSpPr>
        <p:spPr>
          <a:xfrm>
            <a:off x="450714" y="1203789"/>
            <a:ext cx="4410275" cy="4023135"/>
          </a:xfrm>
        </p:spPr>
        <p:txBody>
          <a:bodyPr vert="horz" lIns="91440" tIns="45720" rIns="91440" bIns="45720" rtlCol="0" anchor="t">
            <a:normAutofit fontScale="77500" lnSpcReduction="20000"/>
          </a:bodyPr>
          <a:lstStyle/>
          <a:p>
            <a:r>
              <a:rPr lang="en-GB" sz="2400" dirty="0">
                <a:ea typeface="Calibri"/>
                <a:cs typeface="Calibri"/>
              </a:rPr>
              <a:t>Children should take their luggage to the school hall for 8:30 AM on Monday 20</a:t>
            </a:r>
            <a:r>
              <a:rPr lang="en-GB" sz="2400" baseline="30000" dirty="0">
                <a:ea typeface="Calibri"/>
                <a:cs typeface="Calibri"/>
              </a:rPr>
              <a:t>th </a:t>
            </a:r>
            <a:r>
              <a:rPr lang="en-GB" sz="2400" dirty="0">
                <a:ea typeface="Calibri"/>
                <a:cs typeface="Calibri"/>
              </a:rPr>
              <a:t>so that we can collect in any medication, take a register, label luggage and get ready in plenty of time for the coach arrival. </a:t>
            </a:r>
          </a:p>
          <a:p>
            <a:pPr marL="0" indent="0">
              <a:buNone/>
            </a:pPr>
            <a:endParaRPr lang="en-GB" sz="2400" dirty="0">
              <a:ea typeface="Calibri"/>
              <a:cs typeface="Calibri"/>
            </a:endParaRPr>
          </a:p>
          <a:p>
            <a:pPr marL="0" indent="0">
              <a:buNone/>
            </a:pPr>
            <a:endParaRPr lang="en-GB" sz="2400" dirty="0">
              <a:ea typeface="Calibri"/>
              <a:cs typeface="Calibri"/>
            </a:endParaRPr>
          </a:p>
          <a:p>
            <a:r>
              <a:rPr lang="en-GB" sz="2400" dirty="0">
                <a:ea typeface="Calibri"/>
                <a:cs typeface="Calibri"/>
              </a:rPr>
              <a:t>We will be leaving Robinwood at 2 PM on Wednesday 22</a:t>
            </a:r>
            <a:r>
              <a:rPr lang="en-GB" sz="2400" baseline="30000" dirty="0">
                <a:ea typeface="Calibri"/>
                <a:cs typeface="Calibri"/>
              </a:rPr>
              <a:t>nd</a:t>
            </a:r>
            <a:r>
              <a:rPr lang="en-GB" sz="2400" dirty="0">
                <a:ea typeface="Calibri"/>
                <a:cs typeface="Calibri"/>
              </a:rPr>
              <a:t> October so expect to be back a little later after school. We may be a little late letting the children out as we will have to take a full register upon arrival. </a:t>
            </a:r>
          </a:p>
          <a:p>
            <a:r>
              <a:rPr lang="en-GB" sz="2400" dirty="0">
                <a:ea typeface="Calibri"/>
                <a:cs typeface="Calibri"/>
              </a:rPr>
              <a:t>More info on Class Dojo on Friday including kit list and rooms.</a:t>
            </a:r>
          </a:p>
        </p:txBody>
      </p:sp>
      <p:pic>
        <p:nvPicPr>
          <p:cNvPr id="3074" name="Picture 2" descr="Activities - Robinwood">
            <a:extLst>
              <a:ext uri="{FF2B5EF4-FFF2-40B4-BE49-F238E27FC236}">
                <a16:creationId xmlns:a16="http://schemas.microsoft.com/office/drawing/2014/main" id="{E2AD94D2-379F-DC58-FE12-CE231ECD7C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2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17179-759F-1440-2032-4C9C8F421549}"/>
              </a:ext>
            </a:extLst>
          </p:cNvPr>
          <p:cNvSpPr>
            <a:spLocks noGrp="1"/>
          </p:cNvSpPr>
          <p:nvPr>
            <p:ph type="title"/>
          </p:nvPr>
        </p:nvSpPr>
        <p:spPr>
          <a:xfrm>
            <a:off x="640080" y="325369"/>
            <a:ext cx="4368602" cy="1956841"/>
          </a:xfrm>
        </p:spPr>
        <p:txBody>
          <a:bodyPr anchor="b">
            <a:normAutofit/>
          </a:bodyPr>
          <a:lstStyle/>
          <a:p>
            <a:r>
              <a:rPr lang="en-GB" sz="5400"/>
              <a:t>Meet the Team</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5679B6-3768-2679-950C-6E5F1083D996}"/>
              </a:ext>
            </a:extLst>
          </p:cNvPr>
          <p:cNvSpPr>
            <a:spLocks noGrp="1"/>
          </p:cNvSpPr>
          <p:nvPr>
            <p:ph idx="1"/>
          </p:nvPr>
        </p:nvSpPr>
        <p:spPr>
          <a:xfrm>
            <a:off x="640080" y="2872899"/>
            <a:ext cx="4243589" cy="3320668"/>
          </a:xfrm>
        </p:spPr>
        <p:txBody>
          <a:bodyPr vert="horz" lIns="91440" tIns="45720" rIns="91440" bIns="45720" rtlCol="0" anchor="t">
            <a:normAutofit lnSpcReduction="10000"/>
          </a:bodyPr>
          <a:lstStyle/>
          <a:p>
            <a:pPr marL="0" indent="0">
              <a:buNone/>
            </a:pPr>
            <a:r>
              <a:rPr lang="en-GB" dirty="0"/>
              <a:t>5DL: Mr Leeming </a:t>
            </a:r>
          </a:p>
          <a:p>
            <a:pPr marL="0" indent="0">
              <a:buNone/>
            </a:pPr>
            <a:r>
              <a:rPr lang="en-GB" dirty="0"/>
              <a:t>5WB: Mr Bailey</a:t>
            </a:r>
            <a:endParaRPr lang="en-GB" dirty="0">
              <a:ea typeface="Calibri"/>
              <a:cs typeface="Calibri"/>
            </a:endParaRPr>
          </a:p>
          <a:p>
            <a:pPr marL="0" indent="0">
              <a:buNone/>
            </a:pPr>
            <a:endParaRPr lang="en-GB" dirty="0"/>
          </a:p>
          <a:p>
            <a:pPr marL="0" indent="0">
              <a:buNone/>
            </a:pPr>
            <a:r>
              <a:rPr lang="en-GB" dirty="0"/>
              <a:t>Teaching Assistants: </a:t>
            </a:r>
          </a:p>
          <a:p>
            <a:pPr marL="0" indent="0">
              <a:buNone/>
            </a:pPr>
            <a:r>
              <a:rPr lang="en-GB" dirty="0"/>
              <a:t>Miss Sutton</a:t>
            </a:r>
          </a:p>
          <a:p>
            <a:pPr marL="0" indent="0">
              <a:buNone/>
            </a:pPr>
            <a:r>
              <a:rPr lang="en-GB" dirty="0"/>
              <a:t>Miss Cull</a:t>
            </a:r>
          </a:p>
          <a:p>
            <a:pPr marL="0" indent="0">
              <a:buNone/>
            </a:pPr>
            <a:r>
              <a:rPr lang="en-GB" dirty="0"/>
              <a:t>Mrs Walker </a:t>
            </a:r>
          </a:p>
          <a:p>
            <a:pPr marL="0" indent="0">
              <a:buNone/>
            </a:pPr>
            <a:endParaRPr lang="en-GB" dirty="0"/>
          </a:p>
        </p:txBody>
      </p:sp>
      <p:pic>
        <p:nvPicPr>
          <p:cNvPr id="2050" name="Picture 2" descr="Holden Clough Community Primary (@CloughPrimary) / X">
            <a:extLst>
              <a:ext uri="{FF2B5EF4-FFF2-40B4-BE49-F238E27FC236}">
                <a16:creationId xmlns:a16="http://schemas.microsoft.com/office/drawing/2014/main" id="{7933DAFC-3714-B30B-CCF7-4C0CCD5781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45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FA67-F1C4-3FAE-BB77-BE13159AB3FA}"/>
              </a:ext>
            </a:extLst>
          </p:cNvPr>
          <p:cNvSpPr>
            <a:spLocks noGrp="1"/>
          </p:cNvSpPr>
          <p:nvPr>
            <p:ph type="title"/>
          </p:nvPr>
        </p:nvSpPr>
        <p:spPr>
          <a:xfrm>
            <a:off x="838200" y="159852"/>
            <a:ext cx="10515600" cy="1325563"/>
          </a:xfrm>
        </p:spPr>
        <p:txBody>
          <a:bodyPr/>
          <a:lstStyle/>
          <a:p>
            <a:r>
              <a:rPr lang="en-GB" dirty="0"/>
              <a:t>The School Day</a:t>
            </a:r>
          </a:p>
        </p:txBody>
      </p:sp>
      <p:sp>
        <p:nvSpPr>
          <p:cNvPr id="6" name="TextBox 5">
            <a:extLst>
              <a:ext uri="{FF2B5EF4-FFF2-40B4-BE49-F238E27FC236}">
                <a16:creationId xmlns:a16="http://schemas.microsoft.com/office/drawing/2014/main" id="{C1AC0E32-E823-E1E7-EC1D-DAE9F27107E0}"/>
              </a:ext>
            </a:extLst>
          </p:cNvPr>
          <p:cNvSpPr txBox="1"/>
          <p:nvPr/>
        </p:nvSpPr>
        <p:spPr>
          <a:xfrm>
            <a:off x="8703867" y="243512"/>
            <a:ext cx="3097763" cy="6370975"/>
          </a:xfrm>
          <a:prstGeom prst="rect">
            <a:avLst/>
          </a:prstGeom>
          <a:noFill/>
        </p:spPr>
        <p:txBody>
          <a:bodyPr wrap="square" rtlCol="0">
            <a:spAutoFit/>
          </a:bodyPr>
          <a:lstStyle/>
          <a:p>
            <a:r>
              <a:rPr lang="en-GB" sz="2400" dirty="0"/>
              <a:t>The school day in Year 5 is very similar to Year 4. Maths, English and guided reading are taught every day.</a:t>
            </a:r>
          </a:p>
          <a:p>
            <a:endParaRPr lang="en-GB" sz="2400" dirty="0"/>
          </a:p>
          <a:p>
            <a:r>
              <a:rPr lang="en-GB" sz="2400" dirty="0"/>
              <a:t>8:40- doors open. </a:t>
            </a:r>
          </a:p>
          <a:p>
            <a:endParaRPr lang="en-GB" sz="2400" dirty="0"/>
          </a:p>
          <a:p>
            <a:r>
              <a:rPr lang="en-GB" sz="2400" dirty="0"/>
              <a:t>8:50- classroom doors will close. If you arrive after this time, you need to go through the office.</a:t>
            </a:r>
          </a:p>
          <a:p>
            <a:endParaRPr lang="en-GB" sz="2400" dirty="0"/>
          </a:p>
          <a:p>
            <a:r>
              <a:rPr lang="en-GB" sz="2400" dirty="0"/>
              <a:t>3:10- end of the day. Children leave through the stairs/hall doors.</a:t>
            </a:r>
          </a:p>
        </p:txBody>
      </p:sp>
      <p:pic>
        <p:nvPicPr>
          <p:cNvPr id="4" name="Picture 3">
            <a:extLst>
              <a:ext uri="{FF2B5EF4-FFF2-40B4-BE49-F238E27FC236}">
                <a16:creationId xmlns:a16="http://schemas.microsoft.com/office/drawing/2014/main" id="{F92C3E61-9224-47BC-84F7-B0F33CCD8FEA}"/>
              </a:ext>
            </a:extLst>
          </p:cNvPr>
          <p:cNvPicPr>
            <a:picLocks noChangeAspect="1"/>
          </p:cNvPicPr>
          <p:nvPr/>
        </p:nvPicPr>
        <p:blipFill>
          <a:blip r:embed="rId3"/>
          <a:stretch>
            <a:fillRect/>
          </a:stretch>
        </p:blipFill>
        <p:spPr>
          <a:xfrm>
            <a:off x="390370" y="1232565"/>
            <a:ext cx="7799046" cy="5199364"/>
          </a:xfrm>
          <a:prstGeom prst="rect">
            <a:avLst/>
          </a:prstGeom>
        </p:spPr>
      </p:pic>
    </p:spTree>
    <p:extLst>
      <p:ext uri="{BB962C8B-B14F-4D97-AF65-F5344CB8AC3E}">
        <p14:creationId xmlns:p14="http://schemas.microsoft.com/office/powerpoint/2010/main" val="212412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6151-DBA7-0F83-3E19-E279B81E89E8}"/>
              </a:ext>
            </a:extLst>
          </p:cNvPr>
          <p:cNvSpPr>
            <a:spLocks noGrp="1"/>
          </p:cNvSpPr>
          <p:nvPr>
            <p:ph type="title"/>
          </p:nvPr>
        </p:nvSpPr>
        <p:spPr>
          <a:xfrm>
            <a:off x="838200" y="-138113"/>
            <a:ext cx="10515600" cy="1325563"/>
          </a:xfrm>
        </p:spPr>
        <p:txBody>
          <a:bodyPr/>
          <a:lstStyle/>
          <a:p>
            <a:pPr algn="ctr"/>
            <a:r>
              <a:rPr lang="en-GB" dirty="0"/>
              <a:t>Curriculum Overview</a:t>
            </a:r>
          </a:p>
        </p:txBody>
      </p:sp>
      <p:pic>
        <p:nvPicPr>
          <p:cNvPr id="3" name="Picture 2">
            <a:extLst>
              <a:ext uri="{FF2B5EF4-FFF2-40B4-BE49-F238E27FC236}">
                <a16:creationId xmlns:a16="http://schemas.microsoft.com/office/drawing/2014/main" id="{D3F8A438-114C-4EC1-A3D9-DDF74DFCDD28}"/>
              </a:ext>
            </a:extLst>
          </p:cNvPr>
          <p:cNvPicPr>
            <a:picLocks noChangeAspect="1"/>
          </p:cNvPicPr>
          <p:nvPr/>
        </p:nvPicPr>
        <p:blipFill>
          <a:blip r:embed="rId3"/>
          <a:stretch>
            <a:fillRect/>
          </a:stretch>
        </p:blipFill>
        <p:spPr>
          <a:xfrm>
            <a:off x="1331088" y="847049"/>
            <a:ext cx="9364522" cy="5640200"/>
          </a:xfrm>
          <a:prstGeom prst="rect">
            <a:avLst/>
          </a:prstGeom>
        </p:spPr>
      </p:pic>
    </p:spTree>
    <p:extLst>
      <p:ext uri="{BB962C8B-B14F-4D97-AF65-F5344CB8AC3E}">
        <p14:creationId xmlns:p14="http://schemas.microsoft.com/office/powerpoint/2010/main" val="174458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BDB53-1EAE-99FB-A0D9-0721D0164EA7}"/>
              </a:ext>
            </a:extLst>
          </p:cNvPr>
          <p:cNvSpPr>
            <a:spLocks noGrp="1"/>
          </p:cNvSpPr>
          <p:nvPr>
            <p:ph type="title"/>
          </p:nvPr>
        </p:nvSpPr>
        <p:spPr>
          <a:xfrm>
            <a:off x="523506" y="220566"/>
            <a:ext cx="4368602" cy="597061"/>
          </a:xfrm>
        </p:spPr>
        <p:txBody>
          <a:bodyPr anchor="b">
            <a:normAutofit fontScale="90000"/>
          </a:bodyPr>
          <a:lstStyle/>
          <a:p>
            <a:r>
              <a:rPr lang="en-GB" sz="5400" b="1" u="sng" dirty="0"/>
              <a:t>Homework</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522DE5-12D1-C817-280C-8E05FB177A30}"/>
              </a:ext>
            </a:extLst>
          </p:cNvPr>
          <p:cNvSpPr>
            <a:spLocks noGrp="1"/>
          </p:cNvSpPr>
          <p:nvPr>
            <p:ph idx="1"/>
          </p:nvPr>
        </p:nvSpPr>
        <p:spPr>
          <a:xfrm>
            <a:off x="523505" y="817627"/>
            <a:ext cx="8192231" cy="3223822"/>
          </a:xfrm>
        </p:spPr>
        <p:txBody>
          <a:bodyPr vert="horz" lIns="91440" tIns="45720" rIns="91440" bIns="45720" rtlCol="0" anchor="t">
            <a:noAutofit/>
          </a:bodyPr>
          <a:lstStyle/>
          <a:p>
            <a:pPr marL="0" indent="0">
              <a:buNone/>
            </a:pPr>
            <a:r>
              <a:rPr lang="en-GB" dirty="0"/>
              <a:t>We no longer use </a:t>
            </a:r>
            <a:r>
              <a:rPr lang="en-GB" b="1" dirty="0"/>
              <a:t>Century Tech or HWK mats</a:t>
            </a:r>
            <a:r>
              <a:rPr lang="en-GB" dirty="0"/>
              <a:t>!</a:t>
            </a:r>
          </a:p>
          <a:p>
            <a:pPr marL="0" indent="0">
              <a:buNone/>
            </a:pPr>
            <a:r>
              <a:rPr lang="en-GB" dirty="0"/>
              <a:t>For maths and </a:t>
            </a:r>
            <a:r>
              <a:rPr lang="en-GB" dirty="0" err="1"/>
              <a:t>Spag</a:t>
            </a:r>
            <a:r>
              <a:rPr lang="en-GB" dirty="0"/>
              <a:t> homework, we have bought all the children CGP books from which HWK will be set. </a:t>
            </a:r>
          </a:p>
          <a:p>
            <a:pPr marL="0" indent="0">
              <a:buNone/>
            </a:pPr>
            <a:endParaRPr lang="en-GB" dirty="0"/>
          </a:p>
          <a:p>
            <a:pPr marL="0" indent="0">
              <a:buNone/>
            </a:pPr>
            <a:r>
              <a:rPr lang="en-GB" dirty="0"/>
              <a:t>We still use Spelling Shed for spelling practise.</a:t>
            </a:r>
          </a:p>
          <a:p>
            <a:pPr marL="0" indent="0">
              <a:buNone/>
            </a:pPr>
            <a:r>
              <a:rPr lang="en-GB" dirty="0"/>
              <a:t>Homework will be set each Friday and he children will have a week to complete.</a:t>
            </a:r>
          </a:p>
          <a:p>
            <a:pPr marL="0" indent="0">
              <a:buNone/>
            </a:pPr>
            <a:r>
              <a:rPr lang="en-GB" dirty="0"/>
              <a:t> Homework books will be marked as a class each Friday. </a:t>
            </a:r>
          </a:p>
          <a:p>
            <a:pPr marL="0" indent="0">
              <a:buNone/>
            </a:pPr>
            <a:r>
              <a:rPr lang="en-GB" dirty="0"/>
              <a:t>Please continue to read as much as you can. If you want to share and upload any </a:t>
            </a:r>
            <a:r>
              <a:rPr lang="en-GB" dirty="0" err="1"/>
              <a:t>affitional</a:t>
            </a:r>
            <a:r>
              <a:rPr lang="en-GB" dirty="0"/>
              <a:t> </a:t>
            </a:r>
            <a:r>
              <a:rPr lang="en-GB" dirty="0" err="1"/>
              <a:t>prjects</a:t>
            </a:r>
            <a:r>
              <a:rPr lang="en-GB" dirty="0"/>
              <a:t>/experience to share, please so </a:t>
            </a:r>
            <a:r>
              <a:rPr lang="en-GB" dirty="0" err="1"/>
              <a:t>so</a:t>
            </a:r>
            <a:r>
              <a:rPr lang="en-GB" dirty="0"/>
              <a:t> through Class Dojo or bring it in to share and display in the classroom!</a:t>
            </a:r>
          </a:p>
        </p:txBody>
      </p:sp>
      <p:pic>
        <p:nvPicPr>
          <p:cNvPr id="1026" name="Picture 2" descr="KS2 Maths Year 5 Targeted Question Book">
            <a:extLst>
              <a:ext uri="{FF2B5EF4-FFF2-40B4-BE49-F238E27FC236}">
                <a16:creationId xmlns:a16="http://schemas.microsoft.com/office/drawing/2014/main" id="{CBBDD340-8888-4543-AF48-A674362E0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736" y="18288"/>
            <a:ext cx="2282031" cy="3223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ear 5 Foundation Grammar, Punctuation &amp; Spelling Book – Books For The  Future">
            <a:extLst>
              <a:ext uri="{FF2B5EF4-FFF2-40B4-BE49-F238E27FC236}">
                <a16:creationId xmlns:a16="http://schemas.microsoft.com/office/drawing/2014/main" id="{404CE7B0-F112-4998-9602-950197B47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6730" y="2996686"/>
            <a:ext cx="2741765" cy="387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60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5DBF-FE6D-4B19-B8C5-D8DFCBD2FE45}"/>
              </a:ext>
            </a:extLst>
          </p:cNvPr>
          <p:cNvSpPr>
            <a:spLocks noGrp="1"/>
          </p:cNvSpPr>
          <p:nvPr>
            <p:ph type="title"/>
          </p:nvPr>
        </p:nvSpPr>
        <p:spPr/>
        <p:txBody>
          <a:bodyPr/>
          <a:lstStyle/>
          <a:p>
            <a:pPr algn="ctr"/>
            <a:r>
              <a:rPr lang="en-GB" b="1" dirty="0"/>
              <a:t>What can you do to support your child?</a:t>
            </a:r>
            <a:br>
              <a:rPr lang="en-GB" b="1" dirty="0"/>
            </a:br>
            <a:r>
              <a:rPr lang="en-GB" b="1" dirty="0"/>
              <a:t>Maths</a:t>
            </a:r>
          </a:p>
        </p:txBody>
      </p:sp>
      <p:sp>
        <p:nvSpPr>
          <p:cNvPr id="3" name="Content Placeholder 2">
            <a:extLst>
              <a:ext uri="{FF2B5EF4-FFF2-40B4-BE49-F238E27FC236}">
                <a16:creationId xmlns:a16="http://schemas.microsoft.com/office/drawing/2014/main" id="{4C6C2F1C-7BDF-490E-AE5B-50DF43E7DC2C}"/>
              </a:ext>
            </a:extLst>
          </p:cNvPr>
          <p:cNvSpPr>
            <a:spLocks noGrp="1"/>
          </p:cNvSpPr>
          <p:nvPr>
            <p:ph idx="1"/>
          </p:nvPr>
        </p:nvSpPr>
        <p:spPr/>
        <p:txBody>
          <a:bodyPr/>
          <a:lstStyle/>
          <a:p>
            <a:r>
              <a:rPr lang="en-GB" dirty="0"/>
              <a:t>Play times tables games, these are easily forgotten if not practiced regularly and are so important in everyday maths lessons. </a:t>
            </a:r>
          </a:p>
          <a:p>
            <a:r>
              <a:rPr lang="en-GB" dirty="0"/>
              <a:t>Play mental maths games including counting in different amounts, forwards and backwards. </a:t>
            </a:r>
          </a:p>
          <a:p>
            <a:r>
              <a:rPr lang="en-GB" dirty="0"/>
              <a:t>Encourage opportunities for telling the time, counting coins and money; finding amounts or calculating change when shopping.</a:t>
            </a:r>
          </a:p>
          <a:p>
            <a:r>
              <a:rPr lang="en-GB" dirty="0"/>
              <a:t>Identify, weigh or measure quantities and amounts in the kitchen or in recipes. </a:t>
            </a:r>
          </a:p>
          <a:p>
            <a:r>
              <a:rPr lang="en-GB" dirty="0"/>
              <a:t>Use </a:t>
            </a:r>
            <a:r>
              <a:rPr lang="en-GB" dirty="0" err="1"/>
              <a:t>TTRockstars</a:t>
            </a:r>
            <a:r>
              <a:rPr lang="en-GB" dirty="0"/>
              <a:t> and Hit the Button for regular practice.</a:t>
            </a:r>
          </a:p>
        </p:txBody>
      </p:sp>
    </p:spTree>
    <p:extLst>
      <p:ext uri="{BB962C8B-B14F-4D97-AF65-F5344CB8AC3E}">
        <p14:creationId xmlns:p14="http://schemas.microsoft.com/office/powerpoint/2010/main" val="113565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8EC0-361A-4220-BAAB-D207BE439300}"/>
              </a:ext>
            </a:extLst>
          </p:cNvPr>
          <p:cNvSpPr>
            <a:spLocks noGrp="1"/>
          </p:cNvSpPr>
          <p:nvPr>
            <p:ph type="title"/>
          </p:nvPr>
        </p:nvSpPr>
        <p:spPr>
          <a:xfrm>
            <a:off x="481013" y="3752849"/>
            <a:ext cx="3290887" cy="2452687"/>
          </a:xfrm>
        </p:spPr>
        <p:txBody>
          <a:bodyPr anchor="ctr">
            <a:normAutofit/>
          </a:bodyPr>
          <a:lstStyle/>
          <a:p>
            <a:r>
              <a:rPr lang="en-GB" sz="3600"/>
              <a:t>Homework</a:t>
            </a:r>
          </a:p>
        </p:txBody>
      </p:sp>
      <p:pic>
        <p:nvPicPr>
          <p:cNvPr id="5122" name="Picture 2" descr="Spelling Shed - Spelling Shed - The Science of Spelling">
            <a:extLst>
              <a:ext uri="{FF2B5EF4-FFF2-40B4-BE49-F238E27FC236}">
                <a16:creationId xmlns:a16="http://schemas.microsoft.com/office/drawing/2014/main" id="{21C81AEC-58B9-9878-D478-434C9F39C0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32" b="3569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3B077E-B861-AA08-2B7D-90098DE1FD84}"/>
              </a:ext>
            </a:extLst>
          </p:cNvPr>
          <p:cNvSpPr>
            <a:spLocks noGrp="1"/>
          </p:cNvSpPr>
          <p:nvPr>
            <p:ph idx="1"/>
          </p:nvPr>
        </p:nvSpPr>
        <p:spPr>
          <a:xfrm>
            <a:off x="4223982" y="3752850"/>
            <a:ext cx="7485413" cy="2886489"/>
          </a:xfrm>
        </p:spPr>
        <p:txBody>
          <a:bodyPr anchor="ctr">
            <a:normAutofit fontScale="92500"/>
          </a:bodyPr>
          <a:lstStyle/>
          <a:p>
            <a:r>
              <a:rPr lang="en-GB" sz="2400" dirty="0"/>
              <a:t>Children should also read for 15 minutes every night, with an adult signing their reading diary each week. Dojos are awarded and raffle tickets for the book vending machine are given for children reading regularly at home!</a:t>
            </a:r>
          </a:p>
          <a:p>
            <a:r>
              <a:rPr lang="en-GB" sz="2400" dirty="0"/>
              <a:t>Login details for spelling shed are stuck into the children’s reading diaries. New spellings/spelling tests are on Fridays, and the children are given the opportunity to practise spellings in school throughout the week.</a:t>
            </a:r>
          </a:p>
        </p:txBody>
      </p:sp>
    </p:spTree>
    <p:extLst>
      <p:ext uri="{BB962C8B-B14F-4D97-AF65-F5344CB8AC3E}">
        <p14:creationId xmlns:p14="http://schemas.microsoft.com/office/powerpoint/2010/main" val="235784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289D-AF05-4B20-B998-7C256C8DE4B5}"/>
              </a:ext>
            </a:extLst>
          </p:cNvPr>
          <p:cNvSpPr>
            <a:spLocks noGrp="1"/>
          </p:cNvSpPr>
          <p:nvPr>
            <p:ph type="title"/>
          </p:nvPr>
        </p:nvSpPr>
        <p:spPr>
          <a:xfrm>
            <a:off x="738897" y="222210"/>
            <a:ext cx="2710359" cy="1325563"/>
          </a:xfrm>
        </p:spPr>
        <p:txBody>
          <a:bodyPr>
            <a:normAutofit/>
          </a:bodyPr>
          <a:lstStyle/>
          <a:p>
            <a:r>
              <a:rPr lang="en-GB" sz="6600" b="1" dirty="0"/>
              <a:t>Maths</a:t>
            </a:r>
          </a:p>
        </p:txBody>
      </p:sp>
      <p:sp>
        <p:nvSpPr>
          <p:cNvPr id="3" name="Content Placeholder 2">
            <a:extLst>
              <a:ext uri="{FF2B5EF4-FFF2-40B4-BE49-F238E27FC236}">
                <a16:creationId xmlns:a16="http://schemas.microsoft.com/office/drawing/2014/main" id="{23FB2DC2-2E6D-4755-9EFC-D13869CA2845}"/>
              </a:ext>
            </a:extLst>
          </p:cNvPr>
          <p:cNvSpPr>
            <a:spLocks noGrp="1"/>
          </p:cNvSpPr>
          <p:nvPr>
            <p:ph idx="1"/>
          </p:nvPr>
        </p:nvSpPr>
        <p:spPr>
          <a:xfrm>
            <a:off x="91069" y="1690688"/>
            <a:ext cx="6332034" cy="4945102"/>
          </a:xfrm>
        </p:spPr>
        <p:txBody>
          <a:bodyPr>
            <a:normAutofit fontScale="92500" lnSpcReduction="20000"/>
          </a:bodyPr>
          <a:lstStyle/>
          <a:p>
            <a:r>
              <a:rPr lang="en-GB" sz="3600" dirty="0"/>
              <a:t>Maths is taught in Year 5 using two main schemes; White Rose and Deeper understanding which are designed to promote a deeper understanding in all areas of mathematics. </a:t>
            </a:r>
          </a:p>
          <a:p>
            <a:endParaRPr lang="en-GB" sz="1900" dirty="0"/>
          </a:p>
          <a:p>
            <a:r>
              <a:rPr lang="en-GB" sz="3600" dirty="0"/>
              <a:t>Maths in year 5 is structured in a way whereby Children first of all develop fluency skills, before progressing onto opportunities to reason, before then engaging in problem solving. </a:t>
            </a:r>
          </a:p>
        </p:txBody>
      </p:sp>
      <p:pic>
        <p:nvPicPr>
          <p:cNvPr id="4" name="Picture 3">
            <a:extLst>
              <a:ext uri="{FF2B5EF4-FFF2-40B4-BE49-F238E27FC236}">
                <a16:creationId xmlns:a16="http://schemas.microsoft.com/office/drawing/2014/main" id="{E90D4250-C732-4717-ABBE-E276D2A1C958}"/>
              </a:ext>
            </a:extLst>
          </p:cNvPr>
          <p:cNvPicPr>
            <a:picLocks noChangeAspect="1"/>
          </p:cNvPicPr>
          <p:nvPr/>
        </p:nvPicPr>
        <p:blipFill>
          <a:blip r:embed="rId2"/>
          <a:stretch>
            <a:fillRect/>
          </a:stretch>
        </p:blipFill>
        <p:spPr>
          <a:xfrm>
            <a:off x="6423103" y="222210"/>
            <a:ext cx="5610225" cy="3648075"/>
          </a:xfrm>
          <a:prstGeom prst="rect">
            <a:avLst/>
          </a:prstGeom>
        </p:spPr>
      </p:pic>
      <p:pic>
        <p:nvPicPr>
          <p:cNvPr id="5" name="Picture 4">
            <a:extLst>
              <a:ext uri="{FF2B5EF4-FFF2-40B4-BE49-F238E27FC236}">
                <a16:creationId xmlns:a16="http://schemas.microsoft.com/office/drawing/2014/main" id="{8D623376-7D6E-47E5-A95C-2966D37DAFEF}"/>
              </a:ext>
            </a:extLst>
          </p:cNvPr>
          <p:cNvPicPr>
            <a:picLocks noChangeAspect="1"/>
          </p:cNvPicPr>
          <p:nvPr/>
        </p:nvPicPr>
        <p:blipFill>
          <a:blip r:embed="rId3"/>
          <a:stretch>
            <a:fillRect/>
          </a:stretch>
        </p:blipFill>
        <p:spPr>
          <a:xfrm>
            <a:off x="7174797" y="4546909"/>
            <a:ext cx="1524000" cy="1504950"/>
          </a:xfrm>
          <a:prstGeom prst="rect">
            <a:avLst/>
          </a:prstGeom>
        </p:spPr>
      </p:pic>
      <p:pic>
        <p:nvPicPr>
          <p:cNvPr id="6" name="Picture 5">
            <a:extLst>
              <a:ext uri="{FF2B5EF4-FFF2-40B4-BE49-F238E27FC236}">
                <a16:creationId xmlns:a16="http://schemas.microsoft.com/office/drawing/2014/main" id="{B2B965E5-E0B9-4F9A-907D-1FC2235F3457}"/>
              </a:ext>
            </a:extLst>
          </p:cNvPr>
          <p:cNvPicPr>
            <a:picLocks noChangeAspect="1"/>
          </p:cNvPicPr>
          <p:nvPr/>
        </p:nvPicPr>
        <p:blipFill>
          <a:blip r:embed="rId4"/>
          <a:stretch>
            <a:fillRect/>
          </a:stretch>
        </p:blipFill>
        <p:spPr>
          <a:xfrm>
            <a:off x="9982548" y="4499284"/>
            <a:ext cx="1571625" cy="1600200"/>
          </a:xfrm>
          <a:prstGeom prst="rect">
            <a:avLst/>
          </a:prstGeom>
        </p:spPr>
      </p:pic>
    </p:spTree>
    <p:extLst>
      <p:ext uri="{BB962C8B-B14F-4D97-AF65-F5344CB8AC3E}">
        <p14:creationId xmlns:p14="http://schemas.microsoft.com/office/powerpoint/2010/main" val="93632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7670-4BD7-9E79-D92E-122AB19CE9E5}"/>
              </a:ext>
            </a:extLst>
          </p:cNvPr>
          <p:cNvSpPr>
            <a:spLocks noGrp="1"/>
          </p:cNvSpPr>
          <p:nvPr>
            <p:ph type="title"/>
          </p:nvPr>
        </p:nvSpPr>
        <p:spPr>
          <a:xfrm>
            <a:off x="838200" y="-251100"/>
            <a:ext cx="10515600" cy="1146658"/>
          </a:xfrm>
        </p:spPr>
        <p:txBody>
          <a:bodyPr/>
          <a:lstStyle/>
          <a:p>
            <a:pPr algn="ctr"/>
            <a:r>
              <a:rPr lang="en-GB" b="1" dirty="0"/>
              <a:t>Expectations</a:t>
            </a:r>
            <a:r>
              <a:rPr lang="en-GB" dirty="0"/>
              <a:t> for Maths</a:t>
            </a:r>
          </a:p>
        </p:txBody>
      </p:sp>
      <p:pic>
        <p:nvPicPr>
          <p:cNvPr id="5" name="Content Placeholder 4" descr="A close-up of a paper&#10;&#10;Description automatically generated">
            <a:extLst>
              <a:ext uri="{FF2B5EF4-FFF2-40B4-BE49-F238E27FC236}">
                <a16:creationId xmlns:a16="http://schemas.microsoft.com/office/drawing/2014/main" id="{A7E238C0-7CB4-D5B6-A647-94203098C04B}"/>
              </a:ext>
            </a:extLst>
          </p:cNvPr>
          <p:cNvPicPr>
            <a:picLocks noGrp="1" noChangeAspect="1"/>
          </p:cNvPicPr>
          <p:nvPr>
            <p:ph idx="1"/>
          </p:nvPr>
        </p:nvPicPr>
        <p:blipFill>
          <a:blip r:embed="rId3"/>
          <a:stretch>
            <a:fillRect/>
          </a:stretch>
        </p:blipFill>
        <p:spPr>
          <a:xfrm>
            <a:off x="285952" y="559906"/>
            <a:ext cx="3895523" cy="3864606"/>
          </a:xfrm>
        </p:spPr>
      </p:pic>
      <p:pic>
        <p:nvPicPr>
          <p:cNvPr id="7" name="Picture 6" descr="A black text on a white background&#10;&#10;Description automatically generated">
            <a:extLst>
              <a:ext uri="{FF2B5EF4-FFF2-40B4-BE49-F238E27FC236}">
                <a16:creationId xmlns:a16="http://schemas.microsoft.com/office/drawing/2014/main" id="{0EFF1B9A-8388-7CA5-B9AC-87DC9F7962F8}"/>
              </a:ext>
            </a:extLst>
          </p:cNvPr>
          <p:cNvPicPr>
            <a:picLocks noChangeAspect="1"/>
          </p:cNvPicPr>
          <p:nvPr/>
        </p:nvPicPr>
        <p:blipFill>
          <a:blip r:embed="rId4"/>
          <a:stretch>
            <a:fillRect/>
          </a:stretch>
        </p:blipFill>
        <p:spPr>
          <a:xfrm>
            <a:off x="285952" y="4511177"/>
            <a:ext cx="3828848" cy="1279107"/>
          </a:xfrm>
          <a:prstGeom prst="rect">
            <a:avLst/>
          </a:prstGeom>
        </p:spPr>
      </p:pic>
      <p:pic>
        <p:nvPicPr>
          <p:cNvPr id="9" name="Picture 8" descr="A close-up of a questionnaire&#10;&#10;Description automatically generated">
            <a:extLst>
              <a:ext uri="{FF2B5EF4-FFF2-40B4-BE49-F238E27FC236}">
                <a16:creationId xmlns:a16="http://schemas.microsoft.com/office/drawing/2014/main" id="{0FBC9281-E341-18C3-1102-DB543C4BCCD3}"/>
              </a:ext>
            </a:extLst>
          </p:cNvPr>
          <p:cNvPicPr>
            <a:picLocks noChangeAspect="1"/>
          </p:cNvPicPr>
          <p:nvPr/>
        </p:nvPicPr>
        <p:blipFill>
          <a:blip r:embed="rId5"/>
          <a:stretch>
            <a:fillRect/>
          </a:stretch>
        </p:blipFill>
        <p:spPr>
          <a:xfrm>
            <a:off x="7631606" y="674026"/>
            <a:ext cx="3722194" cy="5004943"/>
          </a:xfrm>
          <a:prstGeom prst="rect">
            <a:avLst/>
          </a:prstGeom>
        </p:spPr>
      </p:pic>
    </p:spTree>
    <p:extLst>
      <p:ext uri="{BB962C8B-B14F-4D97-AF65-F5344CB8AC3E}">
        <p14:creationId xmlns:p14="http://schemas.microsoft.com/office/powerpoint/2010/main" val="790911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1181</Words>
  <Application>Microsoft Office PowerPoint</Application>
  <PresentationFormat>Widescreen</PresentationFormat>
  <Paragraphs>129</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Welcome to 5DL and 5WB!</vt:lpstr>
      <vt:lpstr>Meet the Team</vt:lpstr>
      <vt:lpstr>The School Day</vt:lpstr>
      <vt:lpstr>Curriculum Overview</vt:lpstr>
      <vt:lpstr>Homework</vt:lpstr>
      <vt:lpstr>What can you do to support your child? Maths</vt:lpstr>
      <vt:lpstr>Homework</vt:lpstr>
      <vt:lpstr>Maths</vt:lpstr>
      <vt:lpstr>Expectations for Maths</vt:lpstr>
      <vt:lpstr>Expectations for Maths</vt:lpstr>
      <vt:lpstr>Knowledge Organisers for all topics can be found on the school website…</vt:lpstr>
      <vt:lpstr>Expectations for English</vt:lpstr>
      <vt:lpstr>Expectations for English</vt:lpstr>
      <vt:lpstr>PSHE</vt:lpstr>
      <vt:lpstr>Making Holden Clough healthy…</vt:lpstr>
      <vt:lpstr>Communication</vt:lpstr>
      <vt:lpstr>Uniform</vt:lpstr>
      <vt:lpstr>Other information:</vt:lpstr>
      <vt:lpstr>Robinwood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5NH and 5CH!</dc:title>
  <dc:creator>Nicole Elizabeth Halton</dc:creator>
  <cp:lastModifiedBy>Daniel  Leeming</cp:lastModifiedBy>
  <cp:revision>58</cp:revision>
  <dcterms:created xsi:type="dcterms:W3CDTF">2023-09-13T15:34:55Z</dcterms:created>
  <dcterms:modified xsi:type="dcterms:W3CDTF">2025-09-09T15:40:53Z</dcterms:modified>
</cp:coreProperties>
</file>