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1"/>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9" autoAdjust="0"/>
    <p:restoredTop sz="73208" autoAdjust="0"/>
  </p:normalViewPr>
  <p:slideViewPr>
    <p:cSldViewPr snapToGrid="0">
      <p:cViewPr varScale="1">
        <p:scale>
          <a:sx n="83" d="100"/>
          <a:sy n="83" d="100"/>
        </p:scale>
        <p:origin x="78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70FF76-002F-4EAC-911B-82524D7A031D}" type="datetimeFigureOut">
              <a:rPr lang="en-GB" smtClean="0"/>
              <a:t>23/09/2020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445F09-4A01-4750-A30C-F44549508173}" type="slidenum">
              <a:rPr lang="en-GB" smtClean="0"/>
              <a:t>‹#›</a:t>
            </a:fld>
            <a:endParaRPr lang="en-GB"/>
          </a:p>
        </p:txBody>
      </p:sp>
    </p:spTree>
    <p:extLst>
      <p:ext uri="{BB962C8B-B14F-4D97-AF65-F5344CB8AC3E}">
        <p14:creationId xmlns:p14="http://schemas.microsoft.com/office/powerpoint/2010/main" val="2186651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9" name="Google Shape;49;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g8d1170deda_0_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5" name="Google Shape;135;g8d1170deda_0_2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Concrete resources </a:t>
            </a:r>
            <a:r>
              <a:rPr lang="en-GB" sz="1200" b="0" i="0" u="none" strike="noStrike">
                <a:solidFill>
                  <a:srgbClr val="000000"/>
                </a:solidFill>
                <a:latin typeface="Arial"/>
                <a:ea typeface="Arial"/>
                <a:cs typeface="Arial"/>
                <a:sym typeface="Arial"/>
              </a:rPr>
              <a:t>–  Base 10, </a:t>
            </a:r>
            <a:r>
              <a:rPr lang="en-GB">
                <a:solidFill>
                  <a:srgbClr val="000000"/>
                </a:solidFill>
                <a:latin typeface="Arial"/>
                <a:ea typeface="Arial"/>
                <a:cs typeface="Arial"/>
                <a:sym typeface="Arial"/>
              </a:rPr>
              <a:t>number shapes</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Key Questions </a:t>
            </a:r>
            <a:r>
              <a:rPr lang="en-GB" sz="1200" b="0" i="0" u="none" strike="noStrike">
                <a:solidFill>
                  <a:srgbClr val="000000"/>
                </a:solidFill>
                <a:latin typeface="Arial"/>
                <a:ea typeface="Arial"/>
                <a:cs typeface="Arial"/>
                <a:sym typeface="Arial"/>
              </a:rPr>
              <a:t>– </a:t>
            </a:r>
            <a:r>
              <a:rPr lang="en-GB">
                <a:solidFill>
                  <a:srgbClr val="000000"/>
                </a:solidFill>
                <a:latin typeface="Arial"/>
                <a:ea typeface="Arial"/>
                <a:cs typeface="Arial"/>
                <a:sym typeface="Arial"/>
              </a:rPr>
              <a:t>Do you notice a pattern? What would come next? What other numbers would make the same total?</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Misconceptions/ Common Errors </a:t>
            </a:r>
            <a:r>
              <a:rPr lang="en-GB" sz="1200" b="0" i="0" u="none" strike="noStrike">
                <a:solidFill>
                  <a:srgbClr val="000000"/>
                </a:solidFill>
                <a:latin typeface="Arial"/>
                <a:ea typeface="Arial"/>
                <a:cs typeface="Arial"/>
                <a:sym typeface="Arial"/>
              </a:rPr>
              <a:t>– Spotting the patterns </a:t>
            </a:r>
            <a:r>
              <a:rPr lang="en-GB">
                <a:solidFill>
                  <a:srgbClr val="000000"/>
                </a:solidFill>
                <a:latin typeface="Arial"/>
                <a:ea typeface="Arial"/>
                <a:cs typeface="Arial"/>
                <a:sym typeface="Arial"/>
              </a:rPr>
              <a:t>in the sequences. Understanding that addition can be done in any order.</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Further Practice </a:t>
            </a:r>
            <a:r>
              <a:rPr lang="en-GB" sz="1200" b="0" i="0" u="none" strike="noStrike">
                <a:solidFill>
                  <a:srgbClr val="000000"/>
                </a:solidFill>
                <a:latin typeface="Arial"/>
                <a:ea typeface="Arial"/>
                <a:cs typeface="Arial"/>
                <a:sym typeface="Arial"/>
              </a:rPr>
              <a:t>–  </a:t>
            </a:r>
            <a:r>
              <a:rPr lang="en-GB">
                <a:solidFill>
                  <a:srgbClr val="000000"/>
                </a:solidFill>
                <a:latin typeface="Arial"/>
                <a:ea typeface="Arial"/>
                <a:cs typeface="Arial"/>
                <a:sym typeface="Arial"/>
              </a:rPr>
              <a:t>Continuing the last pattern. More sequences.</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Extension</a:t>
            </a:r>
            <a:r>
              <a:rPr lang="en-GB" sz="1200" b="0" i="0" u="none" strike="noStrike">
                <a:solidFill>
                  <a:srgbClr val="000000"/>
                </a:solidFill>
                <a:latin typeface="Arial"/>
                <a:ea typeface="Arial"/>
                <a:cs typeface="Arial"/>
                <a:sym typeface="Arial"/>
              </a:rPr>
              <a:t> –  Can you create a subtraction </a:t>
            </a:r>
            <a:r>
              <a:rPr lang="en-GB">
                <a:solidFill>
                  <a:srgbClr val="000000"/>
                </a:solidFill>
                <a:latin typeface="Arial"/>
                <a:ea typeface="Arial"/>
                <a:cs typeface="Arial"/>
                <a:sym typeface="Arial"/>
              </a:rPr>
              <a:t>sequence, for example  20 – 10 = 19 – 9 = 18 – 8=  etc</a:t>
            </a:r>
            <a:endParaRPr sz="1200" b="0" i="0" u="none" strike="noStrike">
              <a:solidFill>
                <a:srgbClr val="000000"/>
              </a:solidFill>
              <a:latin typeface="Arial"/>
              <a:ea typeface="Arial"/>
              <a:cs typeface="Arial"/>
              <a:sym typeface="Arial"/>
            </a:endParaRPr>
          </a:p>
          <a:p>
            <a:pPr marL="0" lvl="0" indent="0" algn="l" rtl="0">
              <a:spcBef>
                <a:spcPts val="0"/>
              </a:spcBef>
              <a:spcAft>
                <a:spcPts val="0"/>
              </a:spcAft>
              <a:buNone/>
            </a:pPr>
            <a:endParaRPr/>
          </a:p>
        </p:txBody>
      </p:sp>
      <p:sp>
        <p:nvSpPr>
          <p:cNvPr id="136" name="Google Shape;136;g8d1170deda_0_2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10</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8d1170deda_0_3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8" name="Google Shape;148;g8d1170deda_0_3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t>Various answers, for example 16 – 5, 15 – 4, 13 – 2</a:t>
            </a:r>
            <a:endParaRPr/>
          </a:p>
        </p:txBody>
      </p:sp>
      <p:sp>
        <p:nvSpPr>
          <p:cNvPr id="149" name="Google Shape;149;g8d1170deda_0_31: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11</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8d1170deda_0_3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5" name="Google Shape;155;g8d1170deda_0_3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Concrete resources </a:t>
            </a:r>
            <a:r>
              <a:rPr lang="en-GB" sz="1200" b="0" i="0" u="none" strike="noStrike">
                <a:solidFill>
                  <a:srgbClr val="000000"/>
                </a:solidFill>
                <a:latin typeface="Arial"/>
                <a:ea typeface="Arial"/>
                <a:cs typeface="Arial"/>
                <a:sym typeface="Arial"/>
              </a:rPr>
              <a:t>–  Base 10, number shapes, digit car</a:t>
            </a:r>
            <a:r>
              <a:rPr lang="en-GB">
                <a:solidFill>
                  <a:srgbClr val="000000"/>
                </a:solidFill>
                <a:latin typeface="Arial"/>
                <a:ea typeface="Arial"/>
                <a:cs typeface="Arial"/>
                <a:sym typeface="Arial"/>
              </a:rPr>
              <a:t>ds</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Key Questions </a:t>
            </a:r>
            <a:r>
              <a:rPr lang="en-GB" sz="1200" b="0" i="0" u="none" strike="noStrike">
                <a:solidFill>
                  <a:srgbClr val="000000"/>
                </a:solidFill>
                <a:latin typeface="Arial"/>
                <a:ea typeface="Arial"/>
                <a:cs typeface="Arial"/>
                <a:sym typeface="Arial"/>
              </a:rPr>
              <a:t>– What do the sym</a:t>
            </a:r>
            <a:r>
              <a:rPr lang="en-GB">
                <a:solidFill>
                  <a:srgbClr val="000000"/>
                </a:solidFill>
                <a:latin typeface="Arial"/>
                <a:ea typeface="Arial"/>
                <a:cs typeface="Arial"/>
                <a:sym typeface="Arial"/>
              </a:rPr>
              <a:t>bols mean? How do you know you have the digit cards in the right places? How many different answers can you find?</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Misconceptions/ Common Errors </a:t>
            </a:r>
            <a:r>
              <a:rPr lang="en-GB" sz="1200" b="0" i="0" u="none" strike="noStrike">
                <a:solidFill>
                  <a:srgbClr val="000000"/>
                </a:solidFill>
                <a:latin typeface="Arial"/>
                <a:ea typeface="Arial"/>
                <a:cs typeface="Arial"/>
                <a:sym typeface="Arial"/>
              </a:rPr>
              <a:t>–  </a:t>
            </a:r>
            <a:r>
              <a:rPr lang="en-GB" sz="1100">
                <a:latin typeface="Arial"/>
                <a:ea typeface="Arial"/>
                <a:cs typeface="Arial"/>
                <a:sym typeface="Arial"/>
              </a:rPr>
              <a:t>Pupils get confused between the symbols &lt; and &gt;. A visual aid may be useful.</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Further Practice </a:t>
            </a:r>
            <a:r>
              <a:rPr lang="en-GB" sz="1200" b="0" i="0" u="none" strike="noStrike">
                <a:solidFill>
                  <a:srgbClr val="000000"/>
                </a:solidFill>
                <a:latin typeface="Arial"/>
                <a:ea typeface="Arial"/>
                <a:cs typeface="Arial"/>
                <a:sym typeface="Arial"/>
              </a:rPr>
              <a:t>–  differe</a:t>
            </a:r>
            <a:r>
              <a:rPr lang="en-GB">
                <a:solidFill>
                  <a:srgbClr val="000000"/>
                </a:solidFill>
                <a:latin typeface="Arial"/>
                <a:ea typeface="Arial"/>
                <a:cs typeface="Arial"/>
                <a:sym typeface="Arial"/>
              </a:rPr>
              <a:t>nt digits and symbols</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Extension</a:t>
            </a:r>
            <a:r>
              <a:rPr lang="en-GB" sz="1200" b="0" i="0" u="none" strike="noStrike">
                <a:solidFill>
                  <a:srgbClr val="000000"/>
                </a:solidFill>
                <a:latin typeface="Arial"/>
                <a:ea typeface="Arial"/>
                <a:cs typeface="Arial"/>
                <a:sym typeface="Arial"/>
              </a:rPr>
              <a:t> –  Can you creat</a:t>
            </a:r>
            <a:r>
              <a:rPr lang="en-GB">
                <a:solidFill>
                  <a:srgbClr val="000000"/>
                </a:solidFill>
                <a:latin typeface="Arial"/>
                <a:ea typeface="Arial"/>
                <a:cs typeface="Arial"/>
                <a:sym typeface="Arial"/>
              </a:rPr>
              <a:t>e your own problem number sentence to solve?</a:t>
            </a:r>
            <a:endParaRPr sz="1200" b="0" i="0" u="none" strike="noStrike">
              <a:solidFill>
                <a:srgbClr val="000000"/>
              </a:solidFill>
              <a:latin typeface="Arial"/>
              <a:ea typeface="Arial"/>
              <a:cs typeface="Arial"/>
              <a:sym typeface="Arial"/>
            </a:endParaRPr>
          </a:p>
          <a:p>
            <a:pPr marL="0" lvl="0" indent="0" algn="l" rtl="0">
              <a:spcBef>
                <a:spcPts val="0"/>
              </a:spcBef>
              <a:spcAft>
                <a:spcPts val="0"/>
              </a:spcAft>
              <a:buNone/>
            </a:pPr>
            <a:endParaRPr/>
          </a:p>
        </p:txBody>
      </p:sp>
      <p:sp>
        <p:nvSpPr>
          <p:cNvPr id="156" name="Google Shape;156;g8d1170deda_0_37: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12</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g8d1170deda_0_4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8" name="Google Shape;168;g8d1170deda_0_4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GB"/>
              <a:t>Lots of different combinations. The left number has to be smaller than the right.</a:t>
            </a:r>
            <a:endParaRPr/>
          </a:p>
          <a:p>
            <a:pPr marL="0" lvl="0" indent="0" algn="l" rtl="0">
              <a:spcBef>
                <a:spcPts val="0"/>
              </a:spcBef>
              <a:spcAft>
                <a:spcPts val="0"/>
              </a:spcAft>
              <a:buClr>
                <a:schemeClr val="dk1"/>
              </a:buClr>
              <a:buSzPts val="1100"/>
              <a:buFont typeface="Arial"/>
              <a:buNone/>
            </a:pPr>
            <a:r>
              <a:rPr lang="en-GB"/>
              <a:t>Possible combinations:  1and 2; 1 and 3; 1 and 4; 1 and 5; 1 and 6; 1 and 7; 1 and 8; </a:t>
            </a:r>
            <a:endParaRPr/>
          </a:p>
          <a:p>
            <a:pPr marL="0" lvl="0" indent="0" algn="l" rtl="0">
              <a:spcBef>
                <a:spcPts val="0"/>
              </a:spcBef>
              <a:spcAft>
                <a:spcPts val="0"/>
              </a:spcAft>
              <a:buClr>
                <a:schemeClr val="dk1"/>
              </a:buClr>
              <a:buSzPts val="1100"/>
              <a:buFont typeface="Arial"/>
              <a:buNone/>
            </a:pPr>
            <a:r>
              <a:rPr lang="en-GB"/>
              <a:t>1 and 9; 2 and 3 etc</a:t>
            </a:r>
            <a:endParaRPr/>
          </a:p>
          <a:p>
            <a:pPr marL="0" lvl="0" indent="0" algn="l" rtl="0">
              <a:spcBef>
                <a:spcPts val="0"/>
              </a:spcBef>
              <a:spcAft>
                <a:spcPts val="0"/>
              </a:spcAft>
              <a:buClr>
                <a:schemeClr val="dk1"/>
              </a:buClr>
              <a:buSzPts val="1100"/>
              <a:buFont typeface="Arial"/>
              <a:buNone/>
            </a:pPr>
            <a:endParaRPr/>
          </a:p>
          <a:p>
            <a:pPr marL="0" lvl="0" indent="0" algn="l" rtl="0">
              <a:spcBef>
                <a:spcPts val="0"/>
              </a:spcBef>
              <a:spcAft>
                <a:spcPts val="0"/>
              </a:spcAft>
              <a:buNone/>
            </a:pPr>
            <a:endParaRPr/>
          </a:p>
        </p:txBody>
      </p:sp>
      <p:sp>
        <p:nvSpPr>
          <p:cNvPr id="169" name="Google Shape;169;g8d1170deda_0_43: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13</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5" name="Google Shape;175;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Concrete resources </a:t>
            </a:r>
            <a:r>
              <a:rPr lang="en-GB" sz="1200" b="0" i="0" u="none" strike="noStrike">
                <a:solidFill>
                  <a:srgbClr val="000000"/>
                </a:solidFill>
                <a:latin typeface="Arial"/>
                <a:ea typeface="Arial"/>
                <a:cs typeface="Arial"/>
                <a:sym typeface="Arial"/>
              </a:rPr>
              <a:t>– Ba</a:t>
            </a:r>
            <a:r>
              <a:rPr lang="en-GB">
                <a:solidFill>
                  <a:srgbClr val="000000"/>
                </a:solidFill>
                <a:latin typeface="Arial"/>
                <a:ea typeface="Arial"/>
                <a:cs typeface="Arial"/>
                <a:sym typeface="Arial"/>
              </a:rPr>
              <a:t>se 10, number shapes etc</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Key Questions </a:t>
            </a:r>
            <a:r>
              <a:rPr lang="en-GB" sz="1200" b="0" i="0" u="none" strike="noStrike">
                <a:solidFill>
                  <a:srgbClr val="000000"/>
                </a:solidFill>
                <a:latin typeface="Arial"/>
                <a:ea typeface="Arial"/>
                <a:cs typeface="Arial"/>
                <a:sym typeface="Arial"/>
              </a:rPr>
              <a:t>– Can you </a:t>
            </a:r>
            <a:r>
              <a:rPr lang="en-GB">
                <a:solidFill>
                  <a:srgbClr val="000000"/>
                </a:solidFill>
                <a:latin typeface="Arial"/>
                <a:ea typeface="Arial"/>
                <a:cs typeface="Arial"/>
                <a:sym typeface="Arial"/>
              </a:rPr>
              <a:t>spot</a:t>
            </a:r>
            <a:r>
              <a:rPr lang="en-GB" sz="1200" b="0" i="0" u="none" strike="noStrike">
                <a:solidFill>
                  <a:srgbClr val="000000"/>
                </a:solidFill>
                <a:latin typeface="Arial"/>
                <a:ea typeface="Arial"/>
                <a:cs typeface="Arial"/>
                <a:sym typeface="Arial"/>
              </a:rPr>
              <a:t> any patterns in the se</a:t>
            </a:r>
            <a:r>
              <a:rPr lang="en-GB">
                <a:solidFill>
                  <a:srgbClr val="000000"/>
                </a:solidFill>
                <a:latin typeface="Arial"/>
                <a:ea typeface="Arial"/>
                <a:cs typeface="Arial"/>
                <a:sym typeface="Arial"/>
              </a:rPr>
              <a:t>quences? What would come next? Do we need to work out the answers to write the missing numbers? What do both sides have to equal?</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Misconceptions/ Common Errors </a:t>
            </a:r>
            <a:r>
              <a:rPr lang="en-GB" sz="1200" b="0" i="0" u="none" strike="noStrike">
                <a:solidFill>
                  <a:srgbClr val="000000"/>
                </a:solidFill>
                <a:latin typeface="Arial"/>
                <a:ea typeface="Arial"/>
                <a:cs typeface="Arial"/>
                <a:sym typeface="Arial"/>
              </a:rPr>
              <a:t>– Pupil may not see the patterns </a:t>
            </a:r>
            <a:r>
              <a:rPr lang="en-GB">
                <a:solidFill>
                  <a:srgbClr val="000000"/>
                </a:solidFill>
                <a:latin typeface="Arial"/>
                <a:ea typeface="Arial"/>
                <a:cs typeface="Arial"/>
                <a:sym typeface="Arial"/>
              </a:rPr>
              <a:t>and how they can use this to help them find the missing numbers.</a:t>
            </a:r>
            <a:endParaRPr/>
          </a:p>
          <a:p>
            <a:pPr marL="0" lvl="0" indent="0" algn="l" rtl="0">
              <a:spcBef>
                <a:spcPts val="0"/>
              </a:spcBef>
              <a:spcAft>
                <a:spcPts val="0"/>
              </a:spcAft>
              <a:buNone/>
            </a:pPr>
            <a:endParaRPr/>
          </a:p>
        </p:txBody>
      </p:sp>
      <p:sp>
        <p:nvSpPr>
          <p:cNvPr id="176" name="Google Shape;176;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14</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6" name="Google Shape;196;p1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7" name="Google Shape;197;p1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15</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2" name="Google Shape;202;p1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latin typeface="Arial"/>
                <a:ea typeface="Arial"/>
                <a:cs typeface="Arial"/>
                <a:sym typeface="Arial"/>
              </a:rPr>
              <a:t>Pupils use the inequality symbols to compare statements. It is important that the ‘equal to’ is also recapped at this stage with the correct language used. Pupils should use concrete manipulatives and draw images to help them complete the the statements.</a:t>
            </a:r>
            <a:endParaRPr>
              <a:latin typeface="Arial"/>
              <a:ea typeface="Arial"/>
              <a:cs typeface="Arial"/>
              <a:sym typeface="Arial"/>
            </a:endParaRPr>
          </a:p>
          <a:p>
            <a:pPr marL="0" lvl="0" indent="0" algn="l" rtl="0">
              <a:spcBef>
                <a:spcPts val="0"/>
              </a:spcBef>
              <a:spcAft>
                <a:spcPts val="0"/>
              </a:spcAft>
              <a:buNone/>
            </a:pPr>
            <a:r>
              <a:rPr lang="en-GB" b="1">
                <a:latin typeface="Arial"/>
                <a:ea typeface="Arial"/>
                <a:cs typeface="Arial"/>
                <a:sym typeface="Arial"/>
              </a:rPr>
              <a:t>How and when to use these slides </a:t>
            </a:r>
            <a:r>
              <a:rPr lang="en-GB" b="0">
                <a:latin typeface="Arial"/>
                <a:ea typeface="Arial"/>
                <a:cs typeface="Arial"/>
                <a:sym typeface="Arial"/>
              </a:rPr>
              <a:t>–  Pupils struggle to understand </a:t>
            </a:r>
            <a:r>
              <a:rPr lang="en-GB">
                <a:latin typeface="Arial"/>
                <a:ea typeface="Arial"/>
                <a:cs typeface="Arial"/>
                <a:sym typeface="Arial"/>
              </a:rPr>
              <a:t>‘greater than’, ‘ less than’ and ‘equal to’ with number sentences.</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Concrete resources </a:t>
            </a:r>
            <a:r>
              <a:rPr lang="en-GB" sz="1200" b="0" i="0" u="none" strike="noStrike">
                <a:solidFill>
                  <a:srgbClr val="000000"/>
                </a:solidFill>
                <a:latin typeface="Arial"/>
                <a:ea typeface="Arial"/>
                <a:cs typeface="Arial"/>
                <a:sym typeface="Arial"/>
              </a:rPr>
              <a:t>– blocks, </a:t>
            </a:r>
            <a:r>
              <a:rPr lang="en-GB">
                <a:solidFill>
                  <a:srgbClr val="000000"/>
                </a:solidFill>
                <a:latin typeface="Arial"/>
                <a:ea typeface="Arial"/>
                <a:cs typeface="Arial"/>
                <a:sym typeface="Arial"/>
              </a:rPr>
              <a:t>Base 10, number shapes</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Key Questions </a:t>
            </a:r>
            <a:r>
              <a:rPr lang="en-GB" sz="1200" b="0" i="0" u="none" strike="noStrike">
                <a:solidFill>
                  <a:srgbClr val="000000"/>
                </a:solidFill>
                <a:latin typeface="Arial"/>
                <a:ea typeface="Arial"/>
                <a:cs typeface="Arial"/>
                <a:sym typeface="Arial"/>
              </a:rPr>
              <a:t>– What does </a:t>
            </a:r>
            <a:r>
              <a:rPr lang="en-GB">
                <a:solidFill>
                  <a:srgbClr val="000000"/>
                </a:solidFill>
                <a:latin typeface="Arial"/>
                <a:ea typeface="Arial"/>
                <a:cs typeface="Arial"/>
                <a:sym typeface="Arial"/>
              </a:rPr>
              <a:t>‘greater than’ mean? How do we know that  4 + 1 is greater than 3? What else can be greater than? What does ‘less than’ mean? How do we know that 4 + 1 is less than 6? What else can be less than?</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Misconceptions/ Common Errors </a:t>
            </a:r>
            <a:r>
              <a:rPr lang="en-GB" sz="1200" b="0" i="0" u="none" strike="noStrike">
                <a:solidFill>
                  <a:srgbClr val="000000"/>
                </a:solidFill>
                <a:latin typeface="Arial"/>
                <a:ea typeface="Arial"/>
                <a:cs typeface="Arial"/>
                <a:sym typeface="Arial"/>
              </a:rPr>
              <a:t>–  Understan</a:t>
            </a:r>
            <a:r>
              <a:rPr lang="en-GB">
                <a:solidFill>
                  <a:srgbClr val="000000"/>
                </a:solidFill>
                <a:latin typeface="Arial"/>
                <a:ea typeface="Arial"/>
                <a:cs typeface="Arial"/>
                <a:sym typeface="Arial"/>
              </a:rPr>
              <a:t>ding the inequality symbols. A visual add may be useful. That the whole calculation should be looked at not just the first number - 4 + 1 is greater than 4, even though they both use 4.</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Further Practice </a:t>
            </a:r>
            <a:r>
              <a:rPr lang="en-GB" sz="1200" b="0" i="0" u="none" strike="noStrike">
                <a:solidFill>
                  <a:srgbClr val="000000"/>
                </a:solidFill>
                <a:latin typeface="Arial"/>
                <a:ea typeface="Arial"/>
                <a:cs typeface="Arial"/>
                <a:sym typeface="Arial"/>
              </a:rPr>
              <a:t>– More blocks to create inequality </a:t>
            </a:r>
            <a:r>
              <a:rPr lang="en-GB">
                <a:solidFill>
                  <a:srgbClr val="000000"/>
                </a:solidFill>
                <a:latin typeface="Arial"/>
                <a:ea typeface="Arial"/>
                <a:cs typeface="Arial"/>
                <a:sym typeface="Arial"/>
              </a:rPr>
              <a:t>sentences</a:t>
            </a:r>
            <a:endParaRPr/>
          </a:p>
          <a:p>
            <a:pPr marL="0" lvl="0" indent="0" algn="l" rtl="0">
              <a:spcBef>
                <a:spcPts val="0"/>
              </a:spcBef>
              <a:spcAft>
                <a:spcPts val="0"/>
              </a:spcAft>
              <a:buNone/>
            </a:pPr>
            <a:endParaRPr/>
          </a:p>
        </p:txBody>
      </p:sp>
      <p:sp>
        <p:nvSpPr>
          <p:cNvPr id="203" name="Google Shape;203;p1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16</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g8d1170deda_0_4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5" name="Google Shape;215;g8d1170deda_0_4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Concrete resources </a:t>
            </a:r>
            <a:r>
              <a:rPr lang="en-GB" sz="1200" b="0" i="0" u="none" strike="noStrike">
                <a:solidFill>
                  <a:srgbClr val="000000"/>
                </a:solidFill>
                <a:latin typeface="Arial"/>
                <a:ea typeface="Arial"/>
                <a:cs typeface="Arial"/>
                <a:sym typeface="Arial"/>
              </a:rPr>
              <a:t>– Bloc</a:t>
            </a:r>
            <a:r>
              <a:rPr lang="en-GB">
                <a:solidFill>
                  <a:srgbClr val="000000"/>
                </a:solidFill>
                <a:latin typeface="Arial"/>
                <a:ea typeface="Arial"/>
                <a:cs typeface="Arial"/>
                <a:sym typeface="Arial"/>
              </a:rPr>
              <a:t>ks, Base 10, number shapes, other manipulatives to help visualise problem</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Key Questions </a:t>
            </a:r>
            <a:r>
              <a:rPr lang="en-GB" sz="1200" b="0" i="0" u="none" strike="noStrike">
                <a:solidFill>
                  <a:srgbClr val="000000"/>
                </a:solidFill>
                <a:latin typeface="Arial"/>
                <a:ea typeface="Arial"/>
                <a:cs typeface="Arial"/>
                <a:sym typeface="Arial"/>
              </a:rPr>
              <a:t>– </a:t>
            </a:r>
            <a:r>
              <a:rPr lang="en-GB">
                <a:solidFill>
                  <a:srgbClr val="000000"/>
                </a:solidFill>
                <a:latin typeface="Arial"/>
                <a:ea typeface="Arial"/>
                <a:cs typeface="Arial"/>
                <a:sym typeface="Arial"/>
              </a:rPr>
              <a:t>What does greater than mean? What does less than mean? What does equal to mean? What language is missing? What steps do we need to help us complete the problem?</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Misconceptions/ Common Errors </a:t>
            </a:r>
            <a:r>
              <a:rPr lang="en-GB" sz="1200" b="0" i="0" u="none" strike="noStrike">
                <a:solidFill>
                  <a:srgbClr val="000000"/>
                </a:solidFill>
                <a:latin typeface="Arial"/>
                <a:ea typeface="Arial"/>
                <a:cs typeface="Arial"/>
                <a:sym typeface="Arial"/>
              </a:rPr>
              <a:t>– That different number sentences can equal the s</a:t>
            </a:r>
            <a:r>
              <a:rPr lang="en-GB">
                <a:solidFill>
                  <a:srgbClr val="000000"/>
                </a:solidFill>
                <a:latin typeface="Arial"/>
                <a:ea typeface="Arial"/>
                <a:cs typeface="Arial"/>
                <a:sym typeface="Arial"/>
              </a:rPr>
              <a:t>ame answer. </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Further Practice </a:t>
            </a:r>
            <a:r>
              <a:rPr lang="en-GB" sz="1200" b="0" i="0" u="none" strike="noStrike">
                <a:solidFill>
                  <a:srgbClr val="000000"/>
                </a:solidFill>
                <a:latin typeface="Arial"/>
                <a:ea typeface="Arial"/>
                <a:cs typeface="Arial"/>
                <a:sym typeface="Arial"/>
              </a:rPr>
              <a:t>– More </a:t>
            </a:r>
            <a:r>
              <a:rPr lang="en-GB">
                <a:solidFill>
                  <a:srgbClr val="000000"/>
                </a:solidFill>
                <a:latin typeface="Arial"/>
                <a:ea typeface="Arial"/>
                <a:cs typeface="Arial"/>
                <a:sym typeface="Arial"/>
              </a:rPr>
              <a:t>representations</a:t>
            </a:r>
            <a:r>
              <a:rPr lang="en-GB" sz="1200" b="0" i="0" u="none" strike="noStrike">
                <a:solidFill>
                  <a:srgbClr val="000000"/>
                </a:solidFill>
                <a:latin typeface="Arial"/>
                <a:ea typeface="Arial"/>
                <a:cs typeface="Arial"/>
                <a:sym typeface="Arial"/>
              </a:rPr>
              <a:t> to answer questions on </a:t>
            </a:r>
            <a:r>
              <a:rPr lang="en-GB">
                <a:solidFill>
                  <a:srgbClr val="000000"/>
                </a:solidFill>
                <a:latin typeface="Arial"/>
                <a:ea typeface="Arial"/>
                <a:cs typeface="Arial"/>
                <a:sym typeface="Arial"/>
              </a:rPr>
              <a:t>‘greater than’, ‘less than’ or ‘equal to’. </a:t>
            </a:r>
            <a:endParaRPr>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r>
              <a:rPr lang="en-GB">
                <a:solidFill>
                  <a:srgbClr val="000000"/>
                </a:solidFill>
                <a:latin typeface="Arial"/>
                <a:ea typeface="Arial"/>
                <a:cs typeface="Arial"/>
                <a:sym typeface="Arial"/>
              </a:rPr>
              <a:t>Link the words to the symbols -‘Greater than’  &gt; etc</a:t>
            </a:r>
            <a:endParaRPr/>
          </a:p>
        </p:txBody>
      </p:sp>
      <p:sp>
        <p:nvSpPr>
          <p:cNvPr id="216" name="Google Shape;216;g8d1170deda_0_49: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17</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g96e84d88c2_0_3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1" name="Google Shape;241;g96e84d88c2_0_33: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Arial"/>
              <a:buNone/>
            </a:pPr>
            <a:r>
              <a:rPr lang="en-GB" b="1">
                <a:latin typeface="Arial"/>
                <a:ea typeface="Arial"/>
                <a:cs typeface="Arial"/>
                <a:sym typeface="Arial"/>
              </a:rPr>
              <a:t>Concrete resources </a:t>
            </a:r>
            <a:r>
              <a:rPr lang="en-GB">
                <a:latin typeface="Arial"/>
                <a:ea typeface="Arial"/>
                <a:cs typeface="Arial"/>
                <a:sym typeface="Arial"/>
              </a:rPr>
              <a:t>– Blocks, Base 10, number shapes, other manipulatives to help visualise problem</a:t>
            </a:r>
            <a:endParaRPr/>
          </a:p>
          <a:p>
            <a:pPr marL="0" lvl="0" indent="0" algn="l" rtl="0">
              <a:spcBef>
                <a:spcPts val="0"/>
              </a:spcBef>
              <a:spcAft>
                <a:spcPts val="0"/>
              </a:spcAft>
              <a:buClr>
                <a:schemeClr val="dk1"/>
              </a:buClr>
              <a:buSzPts val="1200"/>
              <a:buFont typeface="Arial"/>
              <a:buNone/>
            </a:pPr>
            <a:r>
              <a:rPr lang="en-GB" b="1">
                <a:latin typeface="Arial"/>
                <a:ea typeface="Arial"/>
                <a:cs typeface="Arial"/>
                <a:sym typeface="Arial"/>
              </a:rPr>
              <a:t>Key Questions </a:t>
            </a:r>
            <a:r>
              <a:rPr lang="en-GB">
                <a:latin typeface="Arial"/>
                <a:ea typeface="Arial"/>
                <a:cs typeface="Arial"/>
                <a:sym typeface="Arial"/>
              </a:rPr>
              <a:t>– What does greater than mean? What does less than mean? What does equal to mean? What language is missing? What steps do we need to help us complete the problem?</a:t>
            </a:r>
            <a:endParaRPr/>
          </a:p>
          <a:p>
            <a:pPr marL="0" lvl="0" indent="0" algn="l" rtl="0">
              <a:spcBef>
                <a:spcPts val="0"/>
              </a:spcBef>
              <a:spcAft>
                <a:spcPts val="0"/>
              </a:spcAft>
              <a:buClr>
                <a:schemeClr val="dk1"/>
              </a:buClr>
              <a:buSzPts val="1200"/>
              <a:buFont typeface="Arial"/>
              <a:buNone/>
            </a:pPr>
            <a:r>
              <a:rPr lang="en-GB" b="1">
                <a:latin typeface="Arial"/>
                <a:ea typeface="Arial"/>
                <a:cs typeface="Arial"/>
                <a:sym typeface="Arial"/>
              </a:rPr>
              <a:t>Misconceptions/ Common Errors </a:t>
            </a:r>
            <a:r>
              <a:rPr lang="en-GB">
                <a:latin typeface="Arial"/>
                <a:ea typeface="Arial"/>
                <a:cs typeface="Arial"/>
                <a:sym typeface="Arial"/>
              </a:rPr>
              <a:t>– That different number sentences can equal the same answer. </a:t>
            </a:r>
            <a:endParaRPr/>
          </a:p>
          <a:p>
            <a:pPr marL="0" lvl="0" indent="0" algn="l" rtl="0">
              <a:spcBef>
                <a:spcPts val="0"/>
              </a:spcBef>
              <a:spcAft>
                <a:spcPts val="0"/>
              </a:spcAft>
              <a:buClr>
                <a:schemeClr val="dk1"/>
              </a:buClr>
              <a:buSzPts val="1200"/>
              <a:buFont typeface="Arial"/>
              <a:buNone/>
            </a:pPr>
            <a:r>
              <a:rPr lang="en-GB" b="1">
                <a:latin typeface="Arial"/>
                <a:ea typeface="Arial"/>
                <a:cs typeface="Arial"/>
                <a:sym typeface="Arial"/>
              </a:rPr>
              <a:t>Further Practice </a:t>
            </a:r>
            <a:r>
              <a:rPr lang="en-GB">
                <a:latin typeface="Arial"/>
                <a:ea typeface="Arial"/>
                <a:cs typeface="Arial"/>
                <a:sym typeface="Arial"/>
              </a:rPr>
              <a:t>– More representations to answer questions on ‘greater than’, ‘less than’ or ‘equal to’. </a:t>
            </a:r>
            <a:endParaRPr>
              <a:latin typeface="Arial"/>
              <a:ea typeface="Arial"/>
              <a:cs typeface="Arial"/>
              <a:sym typeface="Arial"/>
            </a:endParaRPr>
          </a:p>
          <a:p>
            <a:pPr marL="0" lvl="0" indent="0" algn="l" rtl="0">
              <a:spcBef>
                <a:spcPts val="0"/>
              </a:spcBef>
              <a:spcAft>
                <a:spcPts val="0"/>
              </a:spcAft>
              <a:buClr>
                <a:schemeClr val="dk1"/>
              </a:buClr>
              <a:buSzPts val="1200"/>
              <a:buFont typeface="Arial"/>
              <a:buNone/>
            </a:pPr>
            <a:r>
              <a:rPr lang="en-GB">
                <a:latin typeface="Arial"/>
                <a:ea typeface="Arial"/>
                <a:cs typeface="Arial"/>
                <a:sym typeface="Arial"/>
              </a:rPr>
              <a:t>Link the words to the symbols -‘Greater than’  &gt; etc</a:t>
            </a:r>
            <a:endParaRPr/>
          </a:p>
        </p:txBody>
      </p:sp>
      <p:sp>
        <p:nvSpPr>
          <p:cNvPr id="242" name="Google Shape;242;g96e84d88c2_0_33: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18</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6" name="Google Shape;5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2" name="Google Shape;62;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3" name="Google Shape;63;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1" name="Google Shape;71;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Font typeface="Arial"/>
              <a:buNone/>
            </a:pPr>
            <a:r>
              <a:rPr lang="en-GB" b="1">
                <a:latin typeface="Arial"/>
                <a:ea typeface="Arial"/>
                <a:cs typeface="Arial"/>
                <a:sym typeface="Arial"/>
              </a:rPr>
              <a:t>Assessment point for the lesson</a:t>
            </a:r>
            <a:r>
              <a:rPr lang="en-GB">
                <a:latin typeface="Arial"/>
                <a:ea typeface="Arial"/>
                <a:cs typeface="Arial"/>
                <a:sym typeface="Arial"/>
              </a:rPr>
              <a:t> – ask the pupils to vote for the answer they think is correct. </a:t>
            </a:r>
            <a:endParaRPr/>
          </a:p>
          <a:p>
            <a:pPr marL="0" lvl="0" indent="0" algn="l" rtl="0">
              <a:spcBef>
                <a:spcPts val="0"/>
              </a:spcBef>
              <a:spcAft>
                <a:spcPts val="0"/>
              </a:spcAft>
              <a:buNone/>
            </a:pPr>
            <a:endParaRPr sz="1200" b="0" i="0" u="none" strike="noStrike">
              <a:solidFill>
                <a:srgbClr val="000000"/>
              </a:solidFill>
              <a:latin typeface="Arial"/>
              <a:ea typeface="Arial"/>
              <a:cs typeface="Arial"/>
              <a:sym typeface="Arial"/>
            </a:endParaRPr>
          </a:p>
          <a:p>
            <a:pPr marL="0" lvl="0" indent="0" algn="l" rtl="0">
              <a:spcBef>
                <a:spcPts val="0"/>
              </a:spcBef>
              <a:spcAft>
                <a:spcPts val="0"/>
              </a:spcAft>
              <a:buNone/>
            </a:pPr>
            <a:r>
              <a:rPr lang="en-GB" sz="1200" b="0" i="0" u="none" strike="noStrike">
                <a:solidFill>
                  <a:srgbClr val="000000"/>
                </a:solidFill>
                <a:latin typeface="Arial"/>
                <a:ea typeface="Arial"/>
                <a:cs typeface="Arial"/>
                <a:sym typeface="Arial"/>
              </a:rPr>
              <a:t>A –  Pupils </a:t>
            </a:r>
            <a:r>
              <a:rPr lang="en-GB">
                <a:solidFill>
                  <a:srgbClr val="000000"/>
                </a:solidFill>
                <a:latin typeface="Arial"/>
                <a:ea typeface="Arial"/>
                <a:cs typeface="Arial"/>
                <a:sym typeface="Arial"/>
              </a:rPr>
              <a:t>do not understand how to compare numbers.</a:t>
            </a:r>
            <a:endParaRPr/>
          </a:p>
          <a:p>
            <a:pPr marL="0" lvl="0" indent="0" algn="l" rtl="0">
              <a:spcBef>
                <a:spcPts val="0"/>
              </a:spcBef>
              <a:spcAft>
                <a:spcPts val="0"/>
              </a:spcAft>
              <a:buNone/>
            </a:pPr>
            <a:r>
              <a:rPr lang="en-GB" sz="1200" b="0" i="0" u="none" strike="noStrike">
                <a:solidFill>
                  <a:srgbClr val="000000"/>
                </a:solidFill>
                <a:latin typeface="Arial"/>
                <a:ea typeface="Arial"/>
                <a:cs typeface="Arial"/>
                <a:sym typeface="Arial"/>
              </a:rPr>
              <a:t>B –  </a:t>
            </a:r>
            <a:r>
              <a:rPr lang="en-GB">
                <a:latin typeface="Arial"/>
                <a:ea typeface="Arial"/>
                <a:cs typeface="Arial"/>
                <a:sym typeface="Arial"/>
              </a:rPr>
              <a:t>Pupils do not understand how to compare numbers.</a:t>
            </a:r>
            <a:endParaRPr/>
          </a:p>
          <a:p>
            <a:pPr marL="0" lvl="0" indent="0" algn="l" rtl="0">
              <a:spcBef>
                <a:spcPts val="0"/>
              </a:spcBef>
              <a:spcAft>
                <a:spcPts val="0"/>
              </a:spcAft>
              <a:buNone/>
            </a:pPr>
            <a:r>
              <a:rPr lang="en-GB" sz="1200" b="0" i="0" u="none" strike="noStrike">
                <a:solidFill>
                  <a:srgbClr val="000000"/>
                </a:solidFill>
                <a:latin typeface="Arial"/>
                <a:ea typeface="Arial"/>
                <a:cs typeface="Arial"/>
                <a:sym typeface="Arial"/>
              </a:rPr>
              <a:t>C –  Correct</a:t>
            </a:r>
            <a:endParaRPr/>
          </a:p>
          <a:p>
            <a:pPr marL="0" lvl="0" indent="0" algn="l" rtl="0">
              <a:spcBef>
                <a:spcPts val="0"/>
              </a:spcBef>
              <a:spcAft>
                <a:spcPts val="0"/>
              </a:spcAft>
              <a:buNone/>
            </a:pPr>
            <a:r>
              <a:rPr lang="en-GB" sz="1200" b="0" i="0" u="none" strike="noStrike">
                <a:solidFill>
                  <a:srgbClr val="000000"/>
                </a:solidFill>
                <a:latin typeface="Arial"/>
                <a:ea typeface="Arial"/>
                <a:cs typeface="Arial"/>
                <a:sym typeface="Arial"/>
              </a:rPr>
              <a:t>D – </a:t>
            </a:r>
            <a:r>
              <a:rPr lang="en-GB">
                <a:latin typeface="Arial"/>
                <a:ea typeface="Arial"/>
                <a:cs typeface="Arial"/>
                <a:sym typeface="Arial"/>
              </a:rPr>
              <a:t>Pupils do not understand how to compare numbers.</a:t>
            </a:r>
            <a:endParaRPr/>
          </a:p>
          <a:p>
            <a:pPr marL="0" lvl="0" indent="0" algn="l" rtl="0">
              <a:spcBef>
                <a:spcPts val="0"/>
              </a:spcBef>
              <a:spcAft>
                <a:spcPts val="0"/>
              </a:spcAft>
              <a:buNone/>
            </a:pPr>
            <a:endParaRPr sz="1200" b="0" i="0" u="none" strike="noStrike">
              <a:solidFill>
                <a:srgbClr val="000000"/>
              </a:solidFill>
              <a:latin typeface="Arial"/>
              <a:ea typeface="Arial"/>
              <a:cs typeface="Arial"/>
              <a:sym typeface="Arial"/>
            </a:endParaRPr>
          </a:p>
          <a:p>
            <a:pPr marL="0" lvl="0" indent="0" algn="l" rtl="0">
              <a:spcBef>
                <a:spcPts val="0"/>
              </a:spcBef>
              <a:spcAft>
                <a:spcPts val="0"/>
              </a:spcAft>
              <a:buNone/>
            </a:pPr>
            <a:r>
              <a:rPr lang="en-GB" sz="1200" b="0" i="0" u="none" strike="noStrike">
                <a:solidFill>
                  <a:srgbClr val="000000"/>
                </a:solidFill>
                <a:latin typeface="Arial"/>
                <a:ea typeface="Arial"/>
                <a:cs typeface="Arial"/>
                <a:sym typeface="Arial"/>
              </a:rPr>
              <a:t>If answers </a:t>
            </a:r>
            <a:r>
              <a:rPr lang="en-GB">
                <a:solidFill>
                  <a:srgbClr val="000000"/>
                </a:solidFill>
                <a:latin typeface="Arial"/>
                <a:ea typeface="Arial"/>
                <a:cs typeface="Arial"/>
                <a:sym typeface="Arial"/>
              </a:rPr>
              <a:t>A</a:t>
            </a:r>
            <a:r>
              <a:rPr lang="en-GB" sz="1200" b="0" i="0" u="none" strike="noStrike">
                <a:solidFill>
                  <a:srgbClr val="000000"/>
                </a:solidFill>
                <a:latin typeface="Arial"/>
                <a:ea typeface="Arial"/>
                <a:cs typeface="Arial"/>
                <a:sym typeface="Arial"/>
              </a:rPr>
              <a:t>, </a:t>
            </a:r>
            <a:r>
              <a:rPr lang="en-GB">
                <a:solidFill>
                  <a:srgbClr val="000000"/>
                </a:solidFill>
                <a:latin typeface="Arial"/>
                <a:ea typeface="Arial"/>
                <a:cs typeface="Arial"/>
                <a:sym typeface="Arial"/>
              </a:rPr>
              <a:t>B</a:t>
            </a:r>
            <a:r>
              <a:rPr lang="en-GB" sz="1200" b="0" i="0" u="none" strike="noStrike">
                <a:solidFill>
                  <a:srgbClr val="000000"/>
                </a:solidFill>
                <a:latin typeface="Arial"/>
                <a:ea typeface="Arial"/>
                <a:cs typeface="Arial"/>
                <a:sym typeface="Arial"/>
              </a:rPr>
              <a:t> or D are given, pupils may require extra support through small group or 1:1 discussions. There are support slides covering lessons from the previous year group at the end of these slides. </a:t>
            </a:r>
            <a:endParaRPr i="0"/>
          </a:p>
          <a:p>
            <a:pPr marL="0" lvl="0" indent="0" algn="l" rtl="0">
              <a:spcBef>
                <a:spcPts val="0"/>
              </a:spcBef>
              <a:spcAft>
                <a:spcPts val="0"/>
              </a:spcAft>
              <a:buNone/>
            </a:pPr>
            <a:endParaRPr/>
          </a:p>
        </p:txBody>
      </p:sp>
      <p:sp>
        <p:nvSpPr>
          <p:cNvPr id="72" name="Google Shape;72;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3" name="Google Shape;83;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4" name="Google Shape;84;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5</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0" name="Google Shape;90;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latin typeface="Arial"/>
                <a:ea typeface="Arial"/>
                <a:cs typeface="Arial"/>
                <a:sym typeface="Arial"/>
              </a:rPr>
              <a:t>Year 2 Addition and Subtraction, block 2. Consolidation from previous lesson</a:t>
            </a:r>
            <a:endParaRPr>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Concrete resources </a:t>
            </a:r>
            <a:r>
              <a:rPr lang="en-GB" sz="1200" i="0" u="none" strike="noStrike">
                <a:solidFill>
                  <a:srgbClr val="000000"/>
                </a:solidFill>
                <a:latin typeface="Arial"/>
                <a:ea typeface="Arial"/>
                <a:cs typeface="Arial"/>
                <a:sym typeface="Arial"/>
              </a:rPr>
              <a:t>– Base 10, Number shapes, nu</a:t>
            </a:r>
            <a:r>
              <a:rPr lang="en-GB">
                <a:solidFill>
                  <a:srgbClr val="000000"/>
                </a:solidFill>
                <a:latin typeface="Arial"/>
                <a:ea typeface="Arial"/>
                <a:cs typeface="Arial"/>
                <a:sym typeface="Arial"/>
              </a:rPr>
              <a:t>mber lines etc</a:t>
            </a:r>
            <a:endParaRPr>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Key Questions </a:t>
            </a:r>
            <a:r>
              <a:rPr lang="en-GB" sz="1200" i="0" u="none" strike="noStrike">
                <a:solidFill>
                  <a:srgbClr val="000000"/>
                </a:solidFill>
                <a:latin typeface="Arial"/>
                <a:ea typeface="Arial"/>
                <a:cs typeface="Arial"/>
                <a:sym typeface="Arial"/>
              </a:rPr>
              <a:t>– Can we represent this in a different way? Bar mo</a:t>
            </a:r>
            <a:r>
              <a:rPr lang="en-GB">
                <a:solidFill>
                  <a:srgbClr val="000000"/>
                </a:solidFill>
                <a:latin typeface="Arial"/>
                <a:ea typeface="Arial"/>
                <a:cs typeface="Arial"/>
                <a:sym typeface="Arial"/>
              </a:rPr>
              <a:t>del? What are the number sentences that link with this calculation? What is the inverse operation? Can we check using concrete resources? Why is it important to check our calculations? </a:t>
            </a:r>
            <a:endParaRPr>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Extension</a:t>
            </a:r>
            <a:r>
              <a:rPr lang="en-GB" sz="1200" i="0" u="none" strike="noStrike">
                <a:solidFill>
                  <a:srgbClr val="000000"/>
                </a:solidFill>
                <a:latin typeface="Arial"/>
                <a:ea typeface="Arial"/>
                <a:cs typeface="Arial"/>
                <a:sym typeface="Arial"/>
              </a:rPr>
              <a:t> –  </a:t>
            </a:r>
            <a:r>
              <a:rPr lang="en-GB">
                <a:solidFill>
                  <a:srgbClr val="000000"/>
                </a:solidFill>
                <a:latin typeface="Arial"/>
                <a:ea typeface="Arial"/>
                <a:cs typeface="Arial"/>
                <a:sym typeface="Arial"/>
              </a:rPr>
              <a:t>Further calculations to check - using word problems or numbers written in words.</a:t>
            </a:r>
            <a:endParaRPr>
              <a:latin typeface="Arial"/>
              <a:ea typeface="Arial"/>
              <a:cs typeface="Arial"/>
              <a:sym typeface="Arial"/>
            </a:endParaRPr>
          </a:p>
        </p:txBody>
      </p:sp>
      <p:sp>
        <p:nvSpPr>
          <p:cNvPr id="91" name="Google Shape;91;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6</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0" name="Google Shape;100;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n-GB">
                <a:solidFill>
                  <a:srgbClr val="000000"/>
                </a:solidFill>
                <a:latin typeface="Arial"/>
                <a:ea typeface="Arial"/>
                <a:cs typeface="Arial"/>
                <a:sym typeface="Arial"/>
              </a:rPr>
              <a:t>Pupils should be encouraged to examine number sentences to find missing values using structure rather than calculation. Using numbers within 20 to explore mathematical relationships will give pupils confidence and allow them to spot patterns because they are working within context of familiar numbers.</a:t>
            </a:r>
            <a:endParaRPr>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Concrete resources </a:t>
            </a:r>
            <a:r>
              <a:rPr lang="en-GB" sz="1200" b="0" i="0" u="none" strike="noStrike">
                <a:solidFill>
                  <a:srgbClr val="000000"/>
                </a:solidFill>
                <a:latin typeface="Arial"/>
                <a:ea typeface="Arial"/>
                <a:cs typeface="Arial"/>
                <a:sym typeface="Arial"/>
              </a:rPr>
              <a:t>– </a:t>
            </a:r>
            <a:r>
              <a:rPr lang="en-GB">
                <a:solidFill>
                  <a:srgbClr val="000000"/>
                </a:solidFill>
                <a:latin typeface="Arial"/>
                <a:ea typeface="Arial"/>
                <a:cs typeface="Arial"/>
                <a:sym typeface="Arial"/>
              </a:rPr>
              <a:t>Base 10, number shapes, bead strings etc</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Key Questions </a:t>
            </a:r>
            <a:r>
              <a:rPr lang="en-GB" sz="1200" b="0" i="0" u="none" strike="noStrike">
                <a:solidFill>
                  <a:srgbClr val="000000"/>
                </a:solidFill>
                <a:latin typeface="Arial"/>
                <a:ea typeface="Arial"/>
                <a:cs typeface="Arial"/>
                <a:sym typeface="Arial"/>
              </a:rPr>
              <a:t>– What </a:t>
            </a:r>
            <a:r>
              <a:rPr lang="en-GB">
                <a:solidFill>
                  <a:srgbClr val="000000"/>
                </a:solidFill>
                <a:latin typeface="Arial"/>
                <a:ea typeface="Arial"/>
                <a:cs typeface="Arial"/>
                <a:sym typeface="Arial"/>
              </a:rPr>
              <a:t>numbers</a:t>
            </a:r>
            <a:r>
              <a:rPr lang="en-GB" sz="1200" b="0" i="0" u="none" strike="noStrike">
                <a:solidFill>
                  <a:srgbClr val="000000"/>
                </a:solidFill>
                <a:latin typeface="Arial"/>
                <a:ea typeface="Arial"/>
                <a:cs typeface="Arial"/>
                <a:sym typeface="Arial"/>
              </a:rPr>
              <a:t> make the same total? </a:t>
            </a:r>
            <a:r>
              <a:rPr lang="en-GB">
                <a:solidFill>
                  <a:srgbClr val="000000"/>
                </a:solidFill>
                <a:latin typeface="Arial"/>
                <a:ea typeface="Arial"/>
                <a:cs typeface="Arial"/>
                <a:sym typeface="Arial"/>
              </a:rPr>
              <a:t>How do we know this? How does the bar model help us to check we are correct? Do we need to calculate the answers of the number sentences to check if they are equal?</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Misconceptions/ Common Errors </a:t>
            </a:r>
            <a:r>
              <a:rPr lang="en-GB" sz="1200" b="0" i="0" u="none" strike="noStrike">
                <a:solidFill>
                  <a:srgbClr val="000000"/>
                </a:solidFill>
                <a:latin typeface="Arial"/>
                <a:ea typeface="Arial"/>
                <a:cs typeface="Arial"/>
                <a:sym typeface="Arial"/>
              </a:rPr>
              <a:t>– That different numbers can have same </a:t>
            </a:r>
            <a:r>
              <a:rPr lang="en-GB">
                <a:solidFill>
                  <a:srgbClr val="000000"/>
                </a:solidFill>
                <a:latin typeface="Arial"/>
                <a:ea typeface="Arial"/>
                <a:cs typeface="Arial"/>
                <a:sym typeface="Arial"/>
              </a:rPr>
              <a:t>answers and therefore be equal</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Further Practice </a:t>
            </a:r>
            <a:r>
              <a:rPr lang="en-GB" sz="1200" b="0" i="0" u="none" strike="noStrike">
                <a:solidFill>
                  <a:srgbClr val="000000"/>
                </a:solidFill>
                <a:latin typeface="Arial"/>
                <a:ea typeface="Arial"/>
                <a:cs typeface="Arial"/>
                <a:sym typeface="Arial"/>
              </a:rPr>
              <a:t>– More </a:t>
            </a:r>
            <a:r>
              <a:rPr lang="en-GB">
                <a:solidFill>
                  <a:srgbClr val="000000"/>
                </a:solidFill>
                <a:latin typeface="Arial"/>
                <a:ea typeface="Arial"/>
                <a:cs typeface="Arial"/>
                <a:sym typeface="Arial"/>
              </a:rPr>
              <a:t>number sentences and representations to check</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Extension</a:t>
            </a:r>
            <a:r>
              <a:rPr lang="en-GB" sz="1200" b="0" i="0" u="none" strike="noStrike">
                <a:solidFill>
                  <a:srgbClr val="000000"/>
                </a:solidFill>
                <a:latin typeface="Arial"/>
                <a:ea typeface="Arial"/>
                <a:cs typeface="Arial"/>
                <a:sym typeface="Arial"/>
              </a:rPr>
              <a:t> –  </a:t>
            </a:r>
            <a:r>
              <a:rPr lang="en-GB">
                <a:solidFill>
                  <a:srgbClr val="000000"/>
                </a:solidFill>
                <a:latin typeface="Arial"/>
                <a:ea typeface="Arial"/>
                <a:cs typeface="Arial"/>
                <a:sym typeface="Arial"/>
              </a:rPr>
              <a:t>Are there other number sentences that would also equal 6 + 3? How do you know?</a:t>
            </a:r>
            <a:endParaRPr sz="1200" b="0" i="0" u="none" strike="noStrike">
              <a:solidFill>
                <a:srgbClr val="000000"/>
              </a:solidFill>
              <a:latin typeface="Arial"/>
              <a:ea typeface="Arial"/>
              <a:cs typeface="Arial"/>
              <a:sym typeface="Arial"/>
            </a:endParaRPr>
          </a:p>
          <a:p>
            <a:pPr marL="0" lvl="0" indent="0" algn="l" rtl="0">
              <a:spcBef>
                <a:spcPts val="0"/>
              </a:spcBef>
              <a:spcAft>
                <a:spcPts val="0"/>
              </a:spcAft>
              <a:buNone/>
            </a:pPr>
            <a:endParaRPr/>
          </a:p>
        </p:txBody>
      </p:sp>
      <p:sp>
        <p:nvSpPr>
          <p:cNvPr id="101" name="Google Shape;101;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7</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0" name="Google Shape;110;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n-GB">
                <a:solidFill>
                  <a:srgbClr val="000000"/>
                </a:solidFill>
                <a:latin typeface="Arial"/>
                <a:ea typeface="Arial"/>
                <a:cs typeface="Arial"/>
                <a:sym typeface="Arial"/>
              </a:rPr>
              <a:t>Pupils should compare similar calculations using greater than, less than and equal to symbols</a:t>
            </a:r>
            <a:endParaRPr>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Concrete resources </a:t>
            </a:r>
            <a:r>
              <a:rPr lang="en-GB" sz="1200" b="0" i="0" u="none" strike="noStrike">
                <a:solidFill>
                  <a:srgbClr val="000000"/>
                </a:solidFill>
                <a:latin typeface="Arial"/>
                <a:ea typeface="Arial"/>
                <a:cs typeface="Arial"/>
                <a:sym typeface="Arial"/>
              </a:rPr>
              <a:t>– Base 1</a:t>
            </a:r>
            <a:r>
              <a:rPr lang="en-GB">
                <a:solidFill>
                  <a:srgbClr val="000000"/>
                </a:solidFill>
                <a:latin typeface="Arial"/>
                <a:ea typeface="Arial"/>
                <a:cs typeface="Arial"/>
                <a:sym typeface="Arial"/>
              </a:rPr>
              <a:t>0, number shapes</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Key Questions </a:t>
            </a:r>
            <a:r>
              <a:rPr lang="en-GB" sz="1200" b="0" i="0" u="none" strike="noStrike">
                <a:solidFill>
                  <a:srgbClr val="000000"/>
                </a:solidFill>
                <a:latin typeface="Arial"/>
                <a:ea typeface="Arial"/>
                <a:cs typeface="Arial"/>
                <a:sym typeface="Arial"/>
              </a:rPr>
              <a:t>– What </a:t>
            </a:r>
            <a:r>
              <a:rPr lang="en-GB">
                <a:solidFill>
                  <a:srgbClr val="000000"/>
                </a:solidFill>
                <a:latin typeface="Arial"/>
                <a:ea typeface="Arial"/>
                <a:cs typeface="Arial"/>
                <a:sym typeface="Arial"/>
              </a:rPr>
              <a:t>do the symbols mean? </a:t>
            </a:r>
            <a:r>
              <a:rPr lang="en-GB" sz="1200" b="0" i="0" u="none" strike="noStrike">
                <a:solidFill>
                  <a:srgbClr val="000000"/>
                </a:solidFill>
                <a:latin typeface="Arial"/>
                <a:ea typeface="Arial"/>
                <a:cs typeface="Arial"/>
                <a:sym typeface="Arial"/>
              </a:rPr>
              <a:t>Do we need to calculate the answer to </a:t>
            </a:r>
            <a:r>
              <a:rPr lang="en-GB">
                <a:solidFill>
                  <a:srgbClr val="000000"/>
                </a:solidFill>
                <a:latin typeface="Arial"/>
                <a:ea typeface="Arial"/>
                <a:cs typeface="Arial"/>
                <a:sym typeface="Arial"/>
              </a:rPr>
              <a:t>work out the missing symbol? Do you notice any patterns and link between the number sentences?</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Misconceptions/ Common Errors </a:t>
            </a:r>
            <a:r>
              <a:rPr lang="en-GB" sz="1200" b="0" i="0" u="none" strike="noStrike">
                <a:solidFill>
                  <a:srgbClr val="000000"/>
                </a:solidFill>
                <a:latin typeface="Arial"/>
                <a:ea typeface="Arial"/>
                <a:cs typeface="Arial"/>
                <a:sym typeface="Arial"/>
              </a:rPr>
              <a:t>– </a:t>
            </a:r>
            <a:r>
              <a:rPr lang="en-GB">
                <a:solidFill>
                  <a:srgbClr val="000000"/>
                </a:solidFill>
                <a:latin typeface="Arial"/>
                <a:ea typeface="Arial"/>
                <a:cs typeface="Arial"/>
                <a:sym typeface="Arial"/>
              </a:rPr>
              <a:t>Pupils may not always see the links with the numbers, for example 6 + 4 must be less than 6 + 5 because 4 is less than 5.</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Further Practice </a:t>
            </a:r>
            <a:r>
              <a:rPr lang="en-GB" sz="1200" b="0" i="0" u="none" strike="noStrike">
                <a:solidFill>
                  <a:srgbClr val="000000"/>
                </a:solidFill>
                <a:latin typeface="Arial"/>
                <a:ea typeface="Arial"/>
                <a:cs typeface="Arial"/>
                <a:sym typeface="Arial"/>
              </a:rPr>
              <a:t>– More </a:t>
            </a:r>
            <a:r>
              <a:rPr lang="en-GB">
                <a:solidFill>
                  <a:srgbClr val="000000"/>
                </a:solidFill>
                <a:latin typeface="Arial"/>
                <a:ea typeface="Arial"/>
                <a:cs typeface="Arial"/>
                <a:sym typeface="Arial"/>
              </a:rPr>
              <a:t>number sentences to compare.</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Extension</a:t>
            </a:r>
            <a:r>
              <a:rPr lang="en-GB" sz="1200" b="0" i="0" u="none" strike="noStrike">
                <a:solidFill>
                  <a:srgbClr val="000000"/>
                </a:solidFill>
                <a:latin typeface="Arial"/>
                <a:ea typeface="Arial"/>
                <a:cs typeface="Arial"/>
                <a:sym typeface="Arial"/>
              </a:rPr>
              <a:t> –  Start wi</a:t>
            </a:r>
            <a:r>
              <a:rPr lang="en-GB">
                <a:solidFill>
                  <a:srgbClr val="000000"/>
                </a:solidFill>
                <a:latin typeface="Arial"/>
                <a:ea typeface="Arial"/>
                <a:cs typeface="Arial"/>
                <a:sym typeface="Arial"/>
              </a:rPr>
              <a:t>th the symbol - can you write two number sentences that would fit with the symbol?</a:t>
            </a:r>
            <a:endParaRPr sz="1200" b="0" i="0" u="none" strike="noStrike">
              <a:solidFill>
                <a:srgbClr val="000000"/>
              </a:solidFill>
              <a:latin typeface="Arial"/>
              <a:ea typeface="Arial"/>
              <a:cs typeface="Arial"/>
              <a:sym typeface="Arial"/>
            </a:endParaRPr>
          </a:p>
          <a:p>
            <a:pPr marL="0" lvl="0" indent="0" algn="l" rtl="0">
              <a:spcBef>
                <a:spcPts val="0"/>
              </a:spcBef>
              <a:spcAft>
                <a:spcPts val="0"/>
              </a:spcAft>
              <a:buNone/>
            </a:pPr>
            <a:endParaRPr/>
          </a:p>
        </p:txBody>
      </p:sp>
      <p:sp>
        <p:nvSpPr>
          <p:cNvPr id="111" name="Google Shape;111;p1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8</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8" name="Google Shape;128;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457200" lvl="0" indent="-317500" algn="l" rtl="0">
              <a:spcBef>
                <a:spcPts val="0"/>
              </a:spcBef>
              <a:spcAft>
                <a:spcPts val="0"/>
              </a:spcAft>
              <a:buSzPts val="1400"/>
              <a:buAutoNum type="alphaLcPeriod"/>
            </a:pPr>
            <a:r>
              <a:rPr lang="en-GB"/>
              <a:t>B, A</a:t>
            </a:r>
            <a:endParaRPr/>
          </a:p>
          <a:p>
            <a:pPr marL="457200" lvl="0" indent="-317500" algn="l" rtl="0">
              <a:spcBef>
                <a:spcPts val="0"/>
              </a:spcBef>
              <a:spcAft>
                <a:spcPts val="0"/>
              </a:spcAft>
              <a:buSzPts val="1400"/>
              <a:buAutoNum type="alphaLcPeriod"/>
            </a:pPr>
            <a:r>
              <a:rPr lang="en-GB"/>
              <a:t>C, A, B</a:t>
            </a:r>
            <a:endParaRPr/>
          </a:p>
          <a:p>
            <a:pPr marL="457200" lvl="0" indent="-317500" algn="l" rtl="0">
              <a:spcBef>
                <a:spcPts val="0"/>
              </a:spcBef>
              <a:spcAft>
                <a:spcPts val="0"/>
              </a:spcAft>
              <a:buSzPts val="1400"/>
              <a:buAutoNum type="alphaLcPeriod"/>
            </a:pPr>
            <a:r>
              <a:rPr lang="en-GB"/>
              <a:t>A, C, B</a:t>
            </a:r>
            <a:endParaRPr/>
          </a:p>
        </p:txBody>
      </p:sp>
      <p:sp>
        <p:nvSpPr>
          <p:cNvPr id="129" name="Google Shape;129;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9</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0C02A-D610-46CD-8895-1D4D5A638A0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915A41C-A964-4772-BA39-443E069ED2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BBF570A-200F-4CCB-A845-EF19636A5638}"/>
              </a:ext>
            </a:extLst>
          </p:cNvPr>
          <p:cNvSpPr>
            <a:spLocks noGrp="1"/>
          </p:cNvSpPr>
          <p:nvPr>
            <p:ph type="dt" sz="half" idx="10"/>
          </p:nvPr>
        </p:nvSpPr>
        <p:spPr/>
        <p:txBody>
          <a:bodyPr/>
          <a:lstStyle/>
          <a:p>
            <a:fld id="{FAAE04D9-2E6F-4253-8028-CCFEA85E738E}" type="datetimeFigureOut">
              <a:rPr lang="en-GB" smtClean="0"/>
              <a:t>23/09/2020</a:t>
            </a:fld>
            <a:endParaRPr lang="en-GB"/>
          </a:p>
        </p:txBody>
      </p:sp>
      <p:sp>
        <p:nvSpPr>
          <p:cNvPr id="5" name="Footer Placeholder 4">
            <a:extLst>
              <a:ext uri="{FF2B5EF4-FFF2-40B4-BE49-F238E27FC236}">
                <a16:creationId xmlns:a16="http://schemas.microsoft.com/office/drawing/2014/main" id="{42A8C853-97C0-46C1-B897-68DB0DFBE49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EFEF12C-6755-4EDF-9429-89B8D62815AF}"/>
              </a:ext>
            </a:extLst>
          </p:cNvPr>
          <p:cNvSpPr>
            <a:spLocks noGrp="1"/>
          </p:cNvSpPr>
          <p:nvPr>
            <p:ph type="sldNum" sz="quarter" idx="12"/>
          </p:nvPr>
        </p:nvSpPr>
        <p:spPr/>
        <p:txBody>
          <a:bodyPr/>
          <a:lstStyle/>
          <a:p>
            <a:fld id="{4422309F-89CC-44A9-BA9D-31FF74DBBFF6}" type="slidenum">
              <a:rPr lang="en-GB" smtClean="0"/>
              <a:t>‹#›</a:t>
            </a:fld>
            <a:endParaRPr lang="en-GB"/>
          </a:p>
        </p:txBody>
      </p:sp>
    </p:spTree>
    <p:extLst>
      <p:ext uri="{BB962C8B-B14F-4D97-AF65-F5344CB8AC3E}">
        <p14:creationId xmlns:p14="http://schemas.microsoft.com/office/powerpoint/2010/main" val="1968782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C2606-937E-4D1C-A23A-2547F8FC3B7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5E9B3EA-4D9A-4983-9280-6615DFCDFA1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0D00E12-E1B0-4ECA-8CA1-A318D3B4FB4C}"/>
              </a:ext>
            </a:extLst>
          </p:cNvPr>
          <p:cNvSpPr>
            <a:spLocks noGrp="1"/>
          </p:cNvSpPr>
          <p:nvPr>
            <p:ph type="dt" sz="half" idx="10"/>
          </p:nvPr>
        </p:nvSpPr>
        <p:spPr/>
        <p:txBody>
          <a:bodyPr/>
          <a:lstStyle/>
          <a:p>
            <a:fld id="{FAAE04D9-2E6F-4253-8028-CCFEA85E738E}" type="datetimeFigureOut">
              <a:rPr lang="en-GB" smtClean="0"/>
              <a:t>23/09/2020</a:t>
            </a:fld>
            <a:endParaRPr lang="en-GB"/>
          </a:p>
        </p:txBody>
      </p:sp>
      <p:sp>
        <p:nvSpPr>
          <p:cNvPr id="5" name="Footer Placeholder 4">
            <a:extLst>
              <a:ext uri="{FF2B5EF4-FFF2-40B4-BE49-F238E27FC236}">
                <a16:creationId xmlns:a16="http://schemas.microsoft.com/office/drawing/2014/main" id="{16B17763-8A92-4C2D-AB22-FC6DEFC8B84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EA027A-2C93-4F10-B194-74912971B9E0}"/>
              </a:ext>
            </a:extLst>
          </p:cNvPr>
          <p:cNvSpPr>
            <a:spLocks noGrp="1"/>
          </p:cNvSpPr>
          <p:nvPr>
            <p:ph type="sldNum" sz="quarter" idx="12"/>
          </p:nvPr>
        </p:nvSpPr>
        <p:spPr/>
        <p:txBody>
          <a:bodyPr/>
          <a:lstStyle/>
          <a:p>
            <a:fld id="{4422309F-89CC-44A9-BA9D-31FF74DBBFF6}" type="slidenum">
              <a:rPr lang="en-GB" smtClean="0"/>
              <a:t>‹#›</a:t>
            </a:fld>
            <a:endParaRPr lang="en-GB"/>
          </a:p>
        </p:txBody>
      </p:sp>
    </p:spTree>
    <p:extLst>
      <p:ext uri="{BB962C8B-B14F-4D97-AF65-F5344CB8AC3E}">
        <p14:creationId xmlns:p14="http://schemas.microsoft.com/office/powerpoint/2010/main" val="1567344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6806DF1-FD84-47C7-815F-36F3DC7787F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D6B1382-47F2-49EB-8D89-E5FB31DC23D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B97C6BC-612E-4C02-8D9D-C3F00D98764D}"/>
              </a:ext>
            </a:extLst>
          </p:cNvPr>
          <p:cNvSpPr>
            <a:spLocks noGrp="1"/>
          </p:cNvSpPr>
          <p:nvPr>
            <p:ph type="dt" sz="half" idx="10"/>
          </p:nvPr>
        </p:nvSpPr>
        <p:spPr/>
        <p:txBody>
          <a:bodyPr/>
          <a:lstStyle/>
          <a:p>
            <a:fld id="{FAAE04D9-2E6F-4253-8028-CCFEA85E738E}" type="datetimeFigureOut">
              <a:rPr lang="en-GB" smtClean="0"/>
              <a:t>23/09/2020</a:t>
            </a:fld>
            <a:endParaRPr lang="en-GB"/>
          </a:p>
        </p:txBody>
      </p:sp>
      <p:sp>
        <p:nvSpPr>
          <p:cNvPr id="5" name="Footer Placeholder 4">
            <a:extLst>
              <a:ext uri="{FF2B5EF4-FFF2-40B4-BE49-F238E27FC236}">
                <a16:creationId xmlns:a16="http://schemas.microsoft.com/office/drawing/2014/main" id="{C2927698-31E5-4983-A76A-979AAC7B5BD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CB3A17C-E989-422A-B56F-25171ABB539B}"/>
              </a:ext>
            </a:extLst>
          </p:cNvPr>
          <p:cNvSpPr>
            <a:spLocks noGrp="1"/>
          </p:cNvSpPr>
          <p:nvPr>
            <p:ph type="sldNum" sz="quarter" idx="12"/>
          </p:nvPr>
        </p:nvSpPr>
        <p:spPr/>
        <p:txBody>
          <a:bodyPr/>
          <a:lstStyle/>
          <a:p>
            <a:fld id="{4422309F-89CC-44A9-BA9D-31FF74DBBFF6}" type="slidenum">
              <a:rPr lang="en-GB" smtClean="0"/>
              <a:t>‹#›</a:t>
            </a:fld>
            <a:endParaRPr lang="en-GB"/>
          </a:p>
        </p:txBody>
      </p:sp>
    </p:spTree>
    <p:extLst>
      <p:ext uri="{BB962C8B-B14F-4D97-AF65-F5344CB8AC3E}">
        <p14:creationId xmlns:p14="http://schemas.microsoft.com/office/powerpoint/2010/main" val="32232858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Introduction and LO/ SC">
  <p:cSld name="Introduction and LO/ SC">
    <p:spTree>
      <p:nvGrpSpPr>
        <p:cNvPr id="1" name="Shape 14"/>
        <p:cNvGrpSpPr/>
        <p:nvPr/>
      </p:nvGrpSpPr>
      <p:grpSpPr>
        <a:xfrm>
          <a:off x="0" y="0"/>
          <a:ext cx="0" cy="0"/>
          <a:chOff x="0" y="0"/>
          <a:chExt cx="0" cy="0"/>
        </a:xfrm>
      </p:grpSpPr>
      <p:sp>
        <p:nvSpPr>
          <p:cNvPr id="15" name="Google Shape;15;p2"/>
          <p:cNvSpPr/>
          <p:nvPr/>
        </p:nvSpPr>
        <p:spPr>
          <a:xfrm>
            <a:off x="0" y="0"/>
            <a:ext cx="12192000" cy="6858000"/>
          </a:xfrm>
          <a:prstGeom prst="rect">
            <a:avLst/>
          </a:prstGeom>
          <a:solidFill>
            <a:srgbClr val="2779F5"/>
          </a:solidFill>
          <a:ln w="12700" cap="flat" cmpd="sng">
            <a:solidFill>
              <a:srgbClr val="2779F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pic>
        <p:nvPicPr>
          <p:cNvPr id="16" name="Google Shape;16;p2"/>
          <p:cNvPicPr preferRelativeResize="0"/>
          <p:nvPr/>
        </p:nvPicPr>
        <p:blipFill>
          <a:blip r:embed="rId2">
            <a:alphaModFix/>
          </a:blip>
          <a:stretch>
            <a:fillRect/>
          </a:stretch>
        </p:blipFill>
        <p:spPr>
          <a:xfrm>
            <a:off x="10927638" y="351075"/>
            <a:ext cx="962025" cy="1257300"/>
          </a:xfrm>
          <a:prstGeom prst="rect">
            <a:avLst/>
          </a:prstGeom>
          <a:noFill/>
          <a:ln>
            <a:noFill/>
          </a:ln>
        </p:spPr>
      </p:pic>
    </p:spTree>
    <p:extLst>
      <p:ext uri="{BB962C8B-B14F-4D97-AF65-F5344CB8AC3E}">
        <p14:creationId xmlns:p14="http://schemas.microsoft.com/office/powerpoint/2010/main" val="966841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ummary">
  <p:cSld name="Summary">
    <p:spTree>
      <p:nvGrpSpPr>
        <p:cNvPr id="1" name="Shape 17"/>
        <p:cNvGrpSpPr/>
        <p:nvPr/>
      </p:nvGrpSpPr>
      <p:grpSpPr>
        <a:xfrm>
          <a:off x="0" y="0"/>
          <a:ext cx="0" cy="0"/>
          <a:chOff x="0" y="0"/>
          <a:chExt cx="0" cy="0"/>
        </a:xfrm>
      </p:grpSpPr>
      <p:sp>
        <p:nvSpPr>
          <p:cNvPr id="18" name="Google Shape;18;p3"/>
          <p:cNvSpPr txBox="1">
            <a:spLocks noGrp="1"/>
          </p:cNvSpPr>
          <p:nvPr>
            <p:ph type="body" idx="1"/>
          </p:nvPr>
        </p:nvSpPr>
        <p:spPr>
          <a:xfrm>
            <a:off x="173023" y="706582"/>
            <a:ext cx="11845954" cy="5470381"/>
          </a:xfrm>
          <a:prstGeom prst="rect">
            <a:avLst/>
          </a:prstGeom>
          <a:noFill/>
          <a:ln>
            <a:noFill/>
          </a:ln>
        </p:spPr>
        <p:txBody>
          <a:bodyPr spcFirstLastPara="1" wrap="square" lIns="91425" tIns="45700" rIns="91425" bIns="45700" anchor="t" anchorCtr="0">
            <a:noAutofit/>
          </a:bodyPr>
          <a:lstStyle>
            <a:lvl1pPr marL="457200" lvl="0" indent="-228600" algn="l">
              <a:lnSpc>
                <a:spcPct val="150000"/>
              </a:lnSpc>
              <a:spcBef>
                <a:spcPts val="0"/>
              </a:spcBef>
              <a:spcAft>
                <a:spcPts val="0"/>
              </a:spcAft>
              <a:buClr>
                <a:schemeClr val="dk1"/>
              </a:buClr>
              <a:buSzPts val="1800"/>
              <a:buNone/>
              <a:defRPr sz="1800"/>
            </a:lvl1pPr>
            <a:lvl2pPr marL="914400" lvl="1" indent="-228600" algn="l">
              <a:lnSpc>
                <a:spcPct val="100000"/>
              </a:lnSpc>
              <a:spcBef>
                <a:spcPts val="0"/>
              </a:spcBef>
              <a:spcAft>
                <a:spcPts val="0"/>
              </a:spcAft>
              <a:buClr>
                <a:schemeClr val="dk1"/>
              </a:buClr>
              <a:buSzPts val="1800"/>
              <a:buNone/>
              <a:defRPr/>
            </a:lvl2pPr>
            <a:lvl3pPr marL="1371600" lvl="2" indent="-228600" algn="l">
              <a:lnSpc>
                <a:spcPct val="100000"/>
              </a:lnSpc>
              <a:spcBef>
                <a:spcPts val="500"/>
              </a:spcBef>
              <a:spcAft>
                <a:spcPts val="0"/>
              </a:spcAft>
              <a:buClr>
                <a:schemeClr val="dk1"/>
              </a:buClr>
              <a:buSzPts val="1800"/>
              <a:buNone/>
              <a:defRPr/>
            </a:lvl3pPr>
            <a:lvl4pPr marL="1828800" lvl="3" indent="-228600" algn="l">
              <a:lnSpc>
                <a:spcPct val="100000"/>
              </a:lnSpc>
              <a:spcBef>
                <a:spcPts val="500"/>
              </a:spcBef>
              <a:spcAft>
                <a:spcPts val="0"/>
              </a:spcAft>
              <a:buClr>
                <a:schemeClr val="dk1"/>
              </a:buClr>
              <a:buSzPts val="1800"/>
              <a:buNone/>
              <a:defRPr/>
            </a:lvl4pPr>
            <a:lvl5pPr marL="2286000" lvl="4" indent="-228600" algn="l">
              <a:lnSpc>
                <a:spcPct val="100000"/>
              </a:lnSpc>
              <a:spcBef>
                <a:spcPts val="500"/>
              </a:spcBef>
              <a:spcAft>
                <a:spcPts val="0"/>
              </a:spcAft>
              <a:buClr>
                <a:schemeClr val="dk1"/>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9" name="Google Shape;19;p3"/>
          <p:cNvSpPr txBox="1">
            <a:spLocks noGrp="1"/>
          </p:cNvSpPr>
          <p:nvPr>
            <p:ph type="title"/>
          </p:nvPr>
        </p:nvSpPr>
        <p:spPr>
          <a:xfrm>
            <a:off x="360000" y="360000"/>
            <a:ext cx="7846800" cy="407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Clr>
                <a:schemeClr val="dk1"/>
              </a:buClr>
              <a:buSzPts val="2800"/>
              <a:buFont typeface="Century Gothic"/>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20" name="Google Shape;20;p3"/>
          <p:cNvSpPr txBox="1">
            <a:spLocks noGrp="1"/>
          </p:cNvSpPr>
          <p:nvPr>
            <p:ph type="body" idx="2"/>
          </p:nvPr>
        </p:nvSpPr>
        <p:spPr>
          <a:xfrm>
            <a:off x="360000" y="810000"/>
            <a:ext cx="11527800" cy="5119500"/>
          </a:xfrm>
          <a:prstGeom prst="rect">
            <a:avLst/>
          </a:prstGeom>
          <a:noFill/>
          <a:ln>
            <a:noFill/>
          </a:ln>
        </p:spPr>
        <p:txBody>
          <a:bodyPr spcFirstLastPara="1" wrap="square" lIns="91425" tIns="45700" rIns="91425" bIns="45700" anchor="t" anchorCtr="0">
            <a:noAutofit/>
          </a:bodyPr>
          <a:lstStyle>
            <a:lvl1pPr marL="457200" lvl="0" indent="-228600" algn="l" rtl="0">
              <a:lnSpc>
                <a:spcPct val="150000"/>
              </a:lnSpc>
              <a:spcBef>
                <a:spcPts val="0"/>
              </a:spcBef>
              <a:spcAft>
                <a:spcPts val="0"/>
              </a:spcAft>
              <a:buClr>
                <a:schemeClr val="dk1"/>
              </a:buClr>
              <a:buSzPts val="1800"/>
              <a:buNone/>
              <a:defRPr sz="1800"/>
            </a:lvl1pPr>
            <a:lvl2pPr marL="914400" lvl="1" indent="-228600" algn="l" rtl="0">
              <a:lnSpc>
                <a:spcPct val="100000"/>
              </a:lnSpc>
              <a:spcBef>
                <a:spcPts val="0"/>
              </a:spcBef>
              <a:spcAft>
                <a:spcPts val="0"/>
              </a:spcAft>
              <a:buClr>
                <a:schemeClr val="dk1"/>
              </a:buClr>
              <a:buSzPts val="1800"/>
              <a:buNone/>
              <a:defRPr/>
            </a:lvl2pPr>
            <a:lvl3pPr marL="1371600" lvl="2" indent="-228600" algn="l" rtl="0">
              <a:lnSpc>
                <a:spcPct val="100000"/>
              </a:lnSpc>
              <a:spcBef>
                <a:spcPts val="500"/>
              </a:spcBef>
              <a:spcAft>
                <a:spcPts val="0"/>
              </a:spcAft>
              <a:buClr>
                <a:schemeClr val="dk1"/>
              </a:buClr>
              <a:buSzPts val="1800"/>
              <a:buNone/>
              <a:defRPr/>
            </a:lvl3pPr>
            <a:lvl4pPr marL="1828800" lvl="3" indent="-228600" algn="l" rtl="0">
              <a:lnSpc>
                <a:spcPct val="100000"/>
              </a:lnSpc>
              <a:spcBef>
                <a:spcPts val="500"/>
              </a:spcBef>
              <a:spcAft>
                <a:spcPts val="0"/>
              </a:spcAft>
              <a:buClr>
                <a:schemeClr val="dk1"/>
              </a:buClr>
              <a:buSzPts val="1800"/>
              <a:buNone/>
              <a:defRPr/>
            </a:lvl4pPr>
            <a:lvl5pPr marL="2286000" lvl="4" indent="-228600" algn="l" rtl="0">
              <a:lnSpc>
                <a:spcPct val="100000"/>
              </a:lnSpc>
              <a:spcBef>
                <a:spcPts val="500"/>
              </a:spcBef>
              <a:spcAft>
                <a:spcPts val="0"/>
              </a:spcAft>
              <a:buClr>
                <a:schemeClr val="dk1"/>
              </a:buClr>
              <a:buSzPts val="1800"/>
              <a:buNone/>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345072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General Slides 1">
  <p:cSld name="General Slides 1">
    <p:spTree>
      <p:nvGrpSpPr>
        <p:cNvPr id="1" name="Shape 21"/>
        <p:cNvGrpSpPr/>
        <p:nvPr/>
      </p:nvGrpSpPr>
      <p:grpSpPr>
        <a:xfrm>
          <a:off x="0" y="0"/>
          <a:ext cx="0" cy="0"/>
          <a:chOff x="0" y="0"/>
          <a:chExt cx="0" cy="0"/>
        </a:xfrm>
      </p:grpSpPr>
      <p:sp>
        <p:nvSpPr>
          <p:cNvPr id="22" name="Google Shape;22;p4"/>
          <p:cNvSpPr txBox="1">
            <a:spLocks noGrp="1"/>
          </p:cNvSpPr>
          <p:nvPr>
            <p:ph type="body" idx="1"/>
          </p:nvPr>
        </p:nvSpPr>
        <p:spPr>
          <a:xfrm>
            <a:off x="360000" y="810000"/>
            <a:ext cx="6260700" cy="311400"/>
          </a:xfrm>
          <a:prstGeom prst="rect">
            <a:avLst/>
          </a:prstGeom>
          <a:noFill/>
          <a:ln>
            <a:noFill/>
          </a:ln>
        </p:spPr>
        <p:txBody>
          <a:bodyPr spcFirstLastPara="1" wrap="square" lIns="91425" tIns="45700" rIns="91425" bIns="45700" anchor="t" anchorCtr="0">
            <a:noAutofit/>
          </a:bodyPr>
          <a:lstStyle>
            <a:lvl1pPr marL="457200" lvl="0" indent="-228600" algn="l">
              <a:lnSpc>
                <a:spcPct val="150000"/>
              </a:lnSpc>
              <a:spcBef>
                <a:spcPts val="0"/>
              </a:spcBef>
              <a:spcAft>
                <a:spcPts val="0"/>
              </a:spcAft>
              <a:buClr>
                <a:srgbClr val="2779F5"/>
              </a:buClr>
              <a:buSzPts val="1600"/>
              <a:buNone/>
              <a:defRPr sz="1600">
                <a:solidFill>
                  <a:srgbClr val="2779F5"/>
                </a:solidFill>
              </a:defRPr>
            </a:lvl1pPr>
            <a:lvl2pPr marL="914400" lvl="1" indent="-228600" algn="l">
              <a:lnSpc>
                <a:spcPct val="100000"/>
              </a:lnSpc>
              <a:spcBef>
                <a:spcPts val="0"/>
              </a:spcBef>
              <a:spcAft>
                <a:spcPts val="0"/>
              </a:spcAft>
              <a:buClr>
                <a:schemeClr val="dk1"/>
              </a:buClr>
              <a:buSzPts val="1800"/>
              <a:buNone/>
              <a:defRPr/>
            </a:lvl2pPr>
            <a:lvl3pPr marL="1371600" lvl="2" indent="-228600" algn="l">
              <a:lnSpc>
                <a:spcPct val="100000"/>
              </a:lnSpc>
              <a:spcBef>
                <a:spcPts val="500"/>
              </a:spcBef>
              <a:spcAft>
                <a:spcPts val="0"/>
              </a:spcAft>
              <a:buClr>
                <a:schemeClr val="dk1"/>
              </a:buClr>
              <a:buSzPts val="1800"/>
              <a:buNone/>
              <a:defRPr/>
            </a:lvl3pPr>
            <a:lvl4pPr marL="1828800" lvl="3" indent="-228600" algn="l">
              <a:lnSpc>
                <a:spcPct val="100000"/>
              </a:lnSpc>
              <a:spcBef>
                <a:spcPts val="500"/>
              </a:spcBef>
              <a:spcAft>
                <a:spcPts val="0"/>
              </a:spcAft>
              <a:buClr>
                <a:schemeClr val="dk1"/>
              </a:buClr>
              <a:buSzPts val="1800"/>
              <a:buNone/>
              <a:defRPr/>
            </a:lvl4pPr>
            <a:lvl5pPr marL="2286000" lvl="4" indent="-228600" algn="l">
              <a:lnSpc>
                <a:spcPct val="100000"/>
              </a:lnSpc>
              <a:spcBef>
                <a:spcPts val="500"/>
              </a:spcBef>
              <a:spcAft>
                <a:spcPts val="0"/>
              </a:spcAft>
              <a:buClr>
                <a:schemeClr val="dk1"/>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3" name="Google Shape;23;p4"/>
          <p:cNvSpPr txBox="1">
            <a:spLocks noGrp="1"/>
          </p:cNvSpPr>
          <p:nvPr>
            <p:ph type="body" idx="2"/>
          </p:nvPr>
        </p:nvSpPr>
        <p:spPr>
          <a:xfrm>
            <a:off x="360000" y="1170000"/>
            <a:ext cx="11527800" cy="4768200"/>
          </a:xfrm>
          <a:prstGeom prst="rect">
            <a:avLst/>
          </a:prstGeom>
          <a:noFill/>
          <a:ln>
            <a:noFill/>
          </a:ln>
        </p:spPr>
        <p:txBody>
          <a:bodyPr spcFirstLastPara="1" wrap="square" lIns="91425" tIns="45700" rIns="91425" bIns="45700" anchor="t" anchorCtr="0">
            <a:noAutofit/>
          </a:bodyPr>
          <a:lstStyle>
            <a:lvl1pPr marL="457200" lvl="0" indent="-228600" algn="l">
              <a:lnSpc>
                <a:spcPct val="150000"/>
              </a:lnSpc>
              <a:spcBef>
                <a:spcPts val="0"/>
              </a:spcBef>
              <a:spcAft>
                <a:spcPts val="0"/>
              </a:spcAft>
              <a:buClr>
                <a:schemeClr val="dk1"/>
              </a:buClr>
              <a:buSzPts val="1800"/>
              <a:buNone/>
              <a:defRPr sz="1800"/>
            </a:lvl1pPr>
            <a:lvl2pPr marL="914400" lvl="1" indent="-228600" algn="l">
              <a:lnSpc>
                <a:spcPct val="100000"/>
              </a:lnSpc>
              <a:spcBef>
                <a:spcPts val="0"/>
              </a:spcBef>
              <a:spcAft>
                <a:spcPts val="0"/>
              </a:spcAft>
              <a:buClr>
                <a:schemeClr val="dk1"/>
              </a:buClr>
              <a:buSzPts val="1800"/>
              <a:buNone/>
              <a:defRPr/>
            </a:lvl2pPr>
            <a:lvl3pPr marL="1371600" lvl="2" indent="-228600" algn="l">
              <a:lnSpc>
                <a:spcPct val="100000"/>
              </a:lnSpc>
              <a:spcBef>
                <a:spcPts val="500"/>
              </a:spcBef>
              <a:spcAft>
                <a:spcPts val="0"/>
              </a:spcAft>
              <a:buClr>
                <a:schemeClr val="dk1"/>
              </a:buClr>
              <a:buSzPts val="1800"/>
              <a:buNone/>
              <a:defRPr/>
            </a:lvl3pPr>
            <a:lvl4pPr marL="1828800" lvl="3" indent="-228600" algn="l">
              <a:lnSpc>
                <a:spcPct val="100000"/>
              </a:lnSpc>
              <a:spcBef>
                <a:spcPts val="500"/>
              </a:spcBef>
              <a:spcAft>
                <a:spcPts val="0"/>
              </a:spcAft>
              <a:buClr>
                <a:schemeClr val="dk1"/>
              </a:buClr>
              <a:buSzPts val="1800"/>
              <a:buNone/>
              <a:defRPr/>
            </a:lvl4pPr>
            <a:lvl5pPr marL="2286000" lvl="4" indent="-228600" algn="l">
              <a:lnSpc>
                <a:spcPct val="100000"/>
              </a:lnSpc>
              <a:spcBef>
                <a:spcPts val="500"/>
              </a:spcBef>
              <a:spcAft>
                <a:spcPts val="0"/>
              </a:spcAft>
              <a:buClr>
                <a:schemeClr val="dk1"/>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4"/>
          <p:cNvSpPr txBox="1"/>
          <p:nvPr/>
        </p:nvSpPr>
        <p:spPr>
          <a:xfrm>
            <a:off x="360000" y="360000"/>
            <a:ext cx="10987500" cy="4002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2000">
                <a:solidFill>
                  <a:srgbClr val="2779F5"/>
                </a:solidFill>
                <a:latin typeface="Century Gothic"/>
                <a:ea typeface="Century Gothic"/>
                <a:cs typeface="Century Gothic"/>
                <a:sym typeface="Century Gothic"/>
              </a:rPr>
              <a:t>To compare number sentences with numbers within 20</a:t>
            </a:r>
            <a:endParaRPr/>
          </a:p>
        </p:txBody>
      </p:sp>
    </p:spTree>
    <p:extLst>
      <p:ext uri="{BB962C8B-B14F-4D97-AF65-F5344CB8AC3E}">
        <p14:creationId xmlns:p14="http://schemas.microsoft.com/office/powerpoint/2010/main" val="23246063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Hinge Question">
  <p:cSld name="Hinge Question">
    <p:spTree>
      <p:nvGrpSpPr>
        <p:cNvPr id="1" name="Shape 25"/>
        <p:cNvGrpSpPr/>
        <p:nvPr/>
      </p:nvGrpSpPr>
      <p:grpSpPr>
        <a:xfrm>
          <a:off x="0" y="0"/>
          <a:ext cx="0" cy="0"/>
          <a:chOff x="0" y="0"/>
          <a:chExt cx="0" cy="0"/>
        </a:xfrm>
      </p:grpSpPr>
      <p:sp>
        <p:nvSpPr>
          <p:cNvPr id="26" name="Google Shape;26;p5"/>
          <p:cNvSpPr txBox="1"/>
          <p:nvPr/>
        </p:nvSpPr>
        <p:spPr>
          <a:xfrm>
            <a:off x="360000" y="3363680"/>
            <a:ext cx="356100" cy="369300"/>
          </a:xfrm>
          <a:prstGeom prst="rect">
            <a:avLst/>
          </a:prstGeom>
          <a:solidFill>
            <a:srgbClr val="398CDC"/>
          </a:solidFill>
          <a:ln w="9525" cap="flat" cmpd="sng">
            <a:solidFill>
              <a:srgbClr val="398CDC"/>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50000"/>
              </a:lnSpc>
              <a:spcBef>
                <a:spcPts val="0"/>
              </a:spcBef>
              <a:spcAft>
                <a:spcPts val="0"/>
              </a:spcAft>
              <a:buClr>
                <a:srgbClr val="FFFFFF"/>
              </a:buClr>
              <a:buSzPts val="1800"/>
              <a:buFont typeface="Century Gothic"/>
              <a:buNone/>
            </a:pPr>
            <a:r>
              <a:rPr lang="en-GB" sz="1800" b="0" i="0" u="none" strike="noStrike" cap="none">
                <a:solidFill>
                  <a:srgbClr val="FFFFFF"/>
                </a:solidFill>
                <a:latin typeface="Century Gothic"/>
                <a:ea typeface="Century Gothic"/>
                <a:cs typeface="Century Gothic"/>
                <a:sym typeface="Century Gothic"/>
              </a:rPr>
              <a:t>A</a:t>
            </a:r>
            <a:endParaRPr/>
          </a:p>
        </p:txBody>
      </p:sp>
      <p:sp>
        <p:nvSpPr>
          <p:cNvPr id="27" name="Google Shape;27;p5"/>
          <p:cNvSpPr txBox="1"/>
          <p:nvPr/>
        </p:nvSpPr>
        <p:spPr>
          <a:xfrm>
            <a:off x="360000" y="4625788"/>
            <a:ext cx="317700" cy="369300"/>
          </a:xfrm>
          <a:prstGeom prst="rect">
            <a:avLst/>
          </a:prstGeom>
          <a:solidFill>
            <a:srgbClr val="66DEBE"/>
          </a:solidFill>
          <a:ln>
            <a:noFill/>
          </a:ln>
        </p:spPr>
        <p:txBody>
          <a:bodyPr spcFirstLastPara="1" wrap="square" lIns="91425" tIns="45700" rIns="91425" bIns="45700" anchor="t" anchorCtr="0">
            <a:noAutofit/>
          </a:bodyPr>
          <a:lstStyle/>
          <a:p>
            <a:pPr marL="0" marR="0" lvl="0" indent="0" algn="l" rtl="0">
              <a:lnSpc>
                <a:spcPct val="150000"/>
              </a:lnSpc>
              <a:spcBef>
                <a:spcPts val="0"/>
              </a:spcBef>
              <a:spcAft>
                <a:spcPts val="0"/>
              </a:spcAft>
              <a:buClr>
                <a:srgbClr val="FFFFFF"/>
              </a:buClr>
              <a:buSzPts val="1800"/>
              <a:buFont typeface="Century Gothic"/>
              <a:buNone/>
            </a:pPr>
            <a:r>
              <a:rPr lang="en-GB" sz="1800" b="0" i="0" u="none" strike="noStrike" cap="none">
                <a:solidFill>
                  <a:srgbClr val="FFFFFF"/>
                </a:solidFill>
                <a:latin typeface="Century Gothic"/>
                <a:ea typeface="Century Gothic"/>
                <a:cs typeface="Century Gothic"/>
                <a:sym typeface="Century Gothic"/>
              </a:rPr>
              <a:t>B</a:t>
            </a:r>
            <a:endParaRPr/>
          </a:p>
        </p:txBody>
      </p:sp>
      <p:sp>
        <p:nvSpPr>
          <p:cNvPr id="28" name="Google Shape;28;p5"/>
          <p:cNvSpPr txBox="1"/>
          <p:nvPr/>
        </p:nvSpPr>
        <p:spPr>
          <a:xfrm>
            <a:off x="5988065" y="3363680"/>
            <a:ext cx="372300" cy="369300"/>
          </a:xfrm>
          <a:prstGeom prst="rect">
            <a:avLst/>
          </a:prstGeom>
          <a:solidFill>
            <a:srgbClr val="F9DD4A"/>
          </a:solidFill>
          <a:ln>
            <a:noFill/>
          </a:ln>
        </p:spPr>
        <p:txBody>
          <a:bodyPr spcFirstLastPara="1" wrap="square" lIns="91425" tIns="45700" rIns="91425" bIns="45700" anchor="t" anchorCtr="0">
            <a:noAutofit/>
          </a:bodyPr>
          <a:lstStyle/>
          <a:p>
            <a:pPr marL="0" marR="0" lvl="0" indent="0" algn="l" rtl="0">
              <a:lnSpc>
                <a:spcPct val="150000"/>
              </a:lnSpc>
              <a:spcBef>
                <a:spcPts val="0"/>
              </a:spcBef>
              <a:spcAft>
                <a:spcPts val="0"/>
              </a:spcAft>
              <a:buClr>
                <a:srgbClr val="FFFFFF"/>
              </a:buClr>
              <a:buSzPts val="1800"/>
              <a:buFont typeface="Century Gothic"/>
              <a:buNone/>
            </a:pPr>
            <a:r>
              <a:rPr lang="en-GB" sz="1800" b="0" i="0" u="none" strike="noStrike" cap="none">
                <a:solidFill>
                  <a:srgbClr val="FFFFFF"/>
                </a:solidFill>
                <a:latin typeface="Century Gothic"/>
                <a:ea typeface="Century Gothic"/>
                <a:cs typeface="Century Gothic"/>
                <a:sym typeface="Century Gothic"/>
              </a:rPr>
              <a:t>C</a:t>
            </a:r>
            <a:endParaRPr/>
          </a:p>
        </p:txBody>
      </p:sp>
      <p:sp>
        <p:nvSpPr>
          <p:cNvPr id="29" name="Google Shape;29;p5"/>
          <p:cNvSpPr txBox="1"/>
          <p:nvPr/>
        </p:nvSpPr>
        <p:spPr>
          <a:xfrm>
            <a:off x="5988065" y="4625788"/>
            <a:ext cx="356100" cy="369300"/>
          </a:xfrm>
          <a:prstGeom prst="rect">
            <a:avLst/>
          </a:prstGeom>
          <a:solidFill>
            <a:srgbClr val="91D959"/>
          </a:solidFill>
          <a:ln>
            <a:noFill/>
          </a:ln>
        </p:spPr>
        <p:txBody>
          <a:bodyPr spcFirstLastPara="1" wrap="square" lIns="91425" tIns="45700" rIns="91425" bIns="45700" anchor="t" anchorCtr="0">
            <a:noAutofit/>
          </a:bodyPr>
          <a:lstStyle/>
          <a:p>
            <a:pPr marL="0" marR="0" lvl="0" indent="0" algn="l" rtl="0">
              <a:lnSpc>
                <a:spcPct val="150000"/>
              </a:lnSpc>
              <a:spcBef>
                <a:spcPts val="0"/>
              </a:spcBef>
              <a:spcAft>
                <a:spcPts val="0"/>
              </a:spcAft>
              <a:buClr>
                <a:srgbClr val="FFFFFF"/>
              </a:buClr>
              <a:buSzPts val="1800"/>
              <a:buFont typeface="Century Gothic"/>
              <a:buNone/>
            </a:pPr>
            <a:r>
              <a:rPr lang="en-GB" sz="1800" b="0" i="0" u="none" strike="noStrike" cap="none">
                <a:solidFill>
                  <a:srgbClr val="FFFFFF"/>
                </a:solidFill>
                <a:latin typeface="Century Gothic"/>
                <a:ea typeface="Century Gothic"/>
                <a:cs typeface="Century Gothic"/>
                <a:sym typeface="Century Gothic"/>
              </a:rPr>
              <a:t>D</a:t>
            </a:r>
            <a:endParaRPr/>
          </a:p>
        </p:txBody>
      </p:sp>
      <p:sp>
        <p:nvSpPr>
          <p:cNvPr id="30" name="Google Shape;30;p5"/>
          <p:cNvSpPr txBox="1">
            <a:spLocks noGrp="1"/>
          </p:cNvSpPr>
          <p:nvPr>
            <p:ph type="body" idx="1"/>
          </p:nvPr>
        </p:nvSpPr>
        <p:spPr>
          <a:xfrm>
            <a:off x="763399" y="3363680"/>
            <a:ext cx="5137200" cy="369300"/>
          </a:xfrm>
          <a:prstGeom prst="rect">
            <a:avLst/>
          </a:prstGeom>
          <a:noFill/>
          <a:ln>
            <a:noFill/>
          </a:ln>
        </p:spPr>
        <p:txBody>
          <a:bodyPr spcFirstLastPara="1" wrap="square" lIns="91425" tIns="45700" rIns="91425" bIns="45700" anchor="t" anchorCtr="0">
            <a:noAutofit/>
          </a:bodyPr>
          <a:lstStyle>
            <a:lvl1pPr marL="457200" lvl="0" indent="-228600" algn="l">
              <a:lnSpc>
                <a:spcPct val="150000"/>
              </a:lnSpc>
              <a:spcBef>
                <a:spcPts val="0"/>
              </a:spcBef>
              <a:spcAft>
                <a:spcPts val="0"/>
              </a:spcAft>
              <a:buClr>
                <a:schemeClr val="dk1"/>
              </a:buClr>
              <a:buSzPts val="1800"/>
              <a:buNone/>
              <a:defRPr sz="1800"/>
            </a:lvl1pPr>
            <a:lvl2pPr marL="914400" lvl="1" indent="-228600" algn="l">
              <a:lnSpc>
                <a:spcPct val="100000"/>
              </a:lnSpc>
              <a:spcBef>
                <a:spcPts val="0"/>
              </a:spcBef>
              <a:spcAft>
                <a:spcPts val="0"/>
              </a:spcAft>
              <a:buClr>
                <a:schemeClr val="dk1"/>
              </a:buClr>
              <a:buSzPts val="1800"/>
              <a:buNone/>
              <a:defRPr/>
            </a:lvl2pPr>
            <a:lvl3pPr marL="1371600" lvl="2" indent="-228600" algn="l">
              <a:lnSpc>
                <a:spcPct val="100000"/>
              </a:lnSpc>
              <a:spcBef>
                <a:spcPts val="500"/>
              </a:spcBef>
              <a:spcAft>
                <a:spcPts val="0"/>
              </a:spcAft>
              <a:buClr>
                <a:schemeClr val="dk1"/>
              </a:buClr>
              <a:buSzPts val="1800"/>
              <a:buNone/>
              <a:defRPr/>
            </a:lvl3pPr>
            <a:lvl4pPr marL="1828800" lvl="3" indent="-228600" algn="l">
              <a:lnSpc>
                <a:spcPct val="100000"/>
              </a:lnSpc>
              <a:spcBef>
                <a:spcPts val="500"/>
              </a:spcBef>
              <a:spcAft>
                <a:spcPts val="0"/>
              </a:spcAft>
              <a:buClr>
                <a:schemeClr val="dk1"/>
              </a:buClr>
              <a:buSzPts val="1800"/>
              <a:buNone/>
              <a:defRPr/>
            </a:lvl4pPr>
            <a:lvl5pPr marL="2286000" lvl="4" indent="-228600" algn="l">
              <a:lnSpc>
                <a:spcPct val="100000"/>
              </a:lnSpc>
              <a:spcBef>
                <a:spcPts val="500"/>
              </a:spcBef>
              <a:spcAft>
                <a:spcPts val="0"/>
              </a:spcAft>
              <a:buClr>
                <a:schemeClr val="dk1"/>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1" name="Google Shape;31;p5"/>
          <p:cNvSpPr txBox="1">
            <a:spLocks noGrp="1"/>
          </p:cNvSpPr>
          <p:nvPr>
            <p:ph type="body" idx="2"/>
          </p:nvPr>
        </p:nvSpPr>
        <p:spPr>
          <a:xfrm>
            <a:off x="763398" y="4636144"/>
            <a:ext cx="5137200" cy="369300"/>
          </a:xfrm>
          <a:prstGeom prst="rect">
            <a:avLst/>
          </a:prstGeom>
          <a:noFill/>
          <a:ln>
            <a:noFill/>
          </a:ln>
        </p:spPr>
        <p:txBody>
          <a:bodyPr spcFirstLastPara="1" wrap="square" lIns="91425" tIns="45700" rIns="91425" bIns="45700" anchor="t" anchorCtr="0">
            <a:noAutofit/>
          </a:bodyPr>
          <a:lstStyle>
            <a:lvl1pPr marL="457200" lvl="0" indent="-228600" algn="l">
              <a:lnSpc>
                <a:spcPct val="150000"/>
              </a:lnSpc>
              <a:spcBef>
                <a:spcPts val="0"/>
              </a:spcBef>
              <a:spcAft>
                <a:spcPts val="0"/>
              </a:spcAft>
              <a:buClr>
                <a:schemeClr val="dk1"/>
              </a:buClr>
              <a:buSzPts val="1800"/>
              <a:buNone/>
              <a:defRPr sz="1800"/>
            </a:lvl1pPr>
            <a:lvl2pPr marL="914400" lvl="1" indent="-228600" algn="l">
              <a:lnSpc>
                <a:spcPct val="100000"/>
              </a:lnSpc>
              <a:spcBef>
                <a:spcPts val="0"/>
              </a:spcBef>
              <a:spcAft>
                <a:spcPts val="0"/>
              </a:spcAft>
              <a:buClr>
                <a:schemeClr val="dk1"/>
              </a:buClr>
              <a:buSzPts val="1800"/>
              <a:buNone/>
              <a:defRPr/>
            </a:lvl2pPr>
            <a:lvl3pPr marL="1371600" lvl="2" indent="-228600" algn="l">
              <a:lnSpc>
                <a:spcPct val="100000"/>
              </a:lnSpc>
              <a:spcBef>
                <a:spcPts val="500"/>
              </a:spcBef>
              <a:spcAft>
                <a:spcPts val="0"/>
              </a:spcAft>
              <a:buClr>
                <a:schemeClr val="dk1"/>
              </a:buClr>
              <a:buSzPts val="1800"/>
              <a:buNone/>
              <a:defRPr/>
            </a:lvl3pPr>
            <a:lvl4pPr marL="1828800" lvl="3" indent="-228600" algn="l">
              <a:lnSpc>
                <a:spcPct val="100000"/>
              </a:lnSpc>
              <a:spcBef>
                <a:spcPts val="500"/>
              </a:spcBef>
              <a:spcAft>
                <a:spcPts val="0"/>
              </a:spcAft>
              <a:buClr>
                <a:schemeClr val="dk1"/>
              </a:buClr>
              <a:buSzPts val="1800"/>
              <a:buNone/>
              <a:defRPr/>
            </a:lvl4pPr>
            <a:lvl5pPr marL="2286000" lvl="4" indent="-228600" algn="l">
              <a:lnSpc>
                <a:spcPct val="100000"/>
              </a:lnSpc>
              <a:spcBef>
                <a:spcPts val="500"/>
              </a:spcBef>
              <a:spcAft>
                <a:spcPts val="0"/>
              </a:spcAft>
              <a:buClr>
                <a:schemeClr val="dk1"/>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5"/>
          <p:cNvSpPr txBox="1">
            <a:spLocks noGrp="1"/>
          </p:cNvSpPr>
          <p:nvPr>
            <p:ph type="body" idx="3"/>
          </p:nvPr>
        </p:nvSpPr>
        <p:spPr>
          <a:xfrm>
            <a:off x="6391462" y="3363680"/>
            <a:ext cx="5137200" cy="369300"/>
          </a:xfrm>
          <a:prstGeom prst="rect">
            <a:avLst/>
          </a:prstGeom>
          <a:noFill/>
          <a:ln>
            <a:noFill/>
          </a:ln>
        </p:spPr>
        <p:txBody>
          <a:bodyPr spcFirstLastPara="1" wrap="square" lIns="91425" tIns="45700" rIns="91425" bIns="45700" anchor="t" anchorCtr="0">
            <a:noAutofit/>
          </a:bodyPr>
          <a:lstStyle>
            <a:lvl1pPr marL="457200" lvl="0" indent="-228600" algn="l">
              <a:lnSpc>
                <a:spcPct val="150000"/>
              </a:lnSpc>
              <a:spcBef>
                <a:spcPts val="0"/>
              </a:spcBef>
              <a:spcAft>
                <a:spcPts val="0"/>
              </a:spcAft>
              <a:buClr>
                <a:schemeClr val="dk1"/>
              </a:buClr>
              <a:buSzPts val="1800"/>
              <a:buNone/>
              <a:defRPr sz="1800"/>
            </a:lvl1pPr>
            <a:lvl2pPr marL="914400" lvl="1" indent="-228600" algn="l">
              <a:lnSpc>
                <a:spcPct val="100000"/>
              </a:lnSpc>
              <a:spcBef>
                <a:spcPts val="0"/>
              </a:spcBef>
              <a:spcAft>
                <a:spcPts val="0"/>
              </a:spcAft>
              <a:buClr>
                <a:schemeClr val="dk1"/>
              </a:buClr>
              <a:buSzPts val="1800"/>
              <a:buNone/>
              <a:defRPr/>
            </a:lvl2pPr>
            <a:lvl3pPr marL="1371600" lvl="2" indent="-228600" algn="l">
              <a:lnSpc>
                <a:spcPct val="100000"/>
              </a:lnSpc>
              <a:spcBef>
                <a:spcPts val="500"/>
              </a:spcBef>
              <a:spcAft>
                <a:spcPts val="0"/>
              </a:spcAft>
              <a:buClr>
                <a:schemeClr val="dk1"/>
              </a:buClr>
              <a:buSzPts val="1800"/>
              <a:buNone/>
              <a:defRPr/>
            </a:lvl3pPr>
            <a:lvl4pPr marL="1828800" lvl="3" indent="-228600" algn="l">
              <a:lnSpc>
                <a:spcPct val="100000"/>
              </a:lnSpc>
              <a:spcBef>
                <a:spcPts val="500"/>
              </a:spcBef>
              <a:spcAft>
                <a:spcPts val="0"/>
              </a:spcAft>
              <a:buClr>
                <a:schemeClr val="dk1"/>
              </a:buClr>
              <a:buSzPts val="1800"/>
              <a:buNone/>
              <a:defRPr/>
            </a:lvl4pPr>
            <a:lvl5pPr marL="2286000" lvl="4" indent="-228600" algn="l">
              <a:lnSpc>
                <a:spcPct val="100000"/>
              </a:lnSpc>
              <a:spcBef>
                <a:spcPts val="500"/>
              </a:spcBef>
              <a:spcAft>
                <a:spcPts val="0"/>
              </a:spcAft>
              <a:buClr>
                <a:schemeClr val="dk1"/>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5"/>
          <p:cNvSpPr txBox="1">
            <a:spLocks noGrp="1"/>
          </p:cNvSpPr>
          <p:nvPr>
            <p:ph type="body" idx="4"/>
          </p:nvPr>
        </p:nvSpPr>
        <p:spPr>
          <a:xfrm>
            <a:off x="6391461" y="4636144"/>
            <a:ext cx="5137200" cy="369300"/>
          </a:xfrm>
          <a:prstGeom prst="rect">
            <a:avLst/>
          </a:prstGeom>
          <a:noFill/>
          <a:ln>
            <a:noFill/>
          </a:ln>
        </p:spPr>
        <p:txBody>
          <a:bodyPr spcFirstLastPara="1" wrap="square" lIns="91425" tIns="45700" rIns="91425" bIns="45700" anchor="t" anchorCtr="0">
            <a:noAutofit/>
          </a:bodyPr>
          <a:lstStyle>
            <a:lvl1pPr marL="457200" lvl="0" indent="-228600" algn="l">
              <a:lnSpc>
                <a:spcPct val="150000"/>
              </a:lnSpc>
              <a:spcBef>
                <a:spcPts val="0"/>
              </a:spcBef>
              <a:spcAft>
                <a:spcPts val="0"/>
              </a:spcAft>
              <a:buClr>
                <a:schemeClr val="dk1"/>
              </a:buClr>
              <a:buSzPts val="1800"/>
              <a:buNone/>
              <a:defRPr sz="1800"/>
            </a:lvl1pPr>
            <a:lvl2pPr marL="914400" lvl="1" indent="-228600" algn="l">
              <a:lnSpc>
                <a:spcPct val="100000"/>
              </a:lnSpc>
              <a:spcBef>
                <a:spcPts val="0"/>
              </a:spcBef>
              <a:spcAft>
                <a:spcPts val="0"/>
              </a:spcAft>
              <a:buClr>
                <a:schemeClr val="dk1"/>
              </a:buClr>
              <a:buSzPts val="1800"/>
              <a:buNone/>
              <a:defRPr/>
            </a:lvl2pPr>
            <a:lvl3pPr marL="1371600" lvl="2" indent="-228600" algn="l">
              <a:lnSpc>
                <a:spcPct val="100000"/>
              </a:lnSpc>
              <a:spcBef>
                <a:spcPts val="500"/>
              </a:spcBef>
              <a:spcAft>
                <a:spcPts val="0"/>
              </a:spcAft>
              <a:buClr>
                <a:schemeClr val="dk1"/>
              </a:buClr>
              <a:buSzPts val="1800"/>
              <a:buNone/>
              <a:defRPr/>
            </a:lvl3pPr>
            <a:lvl4pPr marL="1828800" lvl="3" indent="-228600" algn="l">
              <a:lnSpc>
                <a:spcPct val="100000"/>
              </a:lnSpc>
              <a:spcBef>
                <a:spcPts val="500"/>
              </a:spcBef>
              <a:spcAft>
                <a:spcPts val="0"/>
              </a:spcAft>
              <a:buClr>
                <a:schemeClr val="dk1"/>
              </a:buClr>
              <a:buSzPts val="1800"/>
              <a:buNone/>
              <a:defRPr/>
            </a:lvl4pPr>
            <a:lvl5pPr marL="2286000" lvl="4" indent="-228600" algn="l">
              <a:lnSpc>
                <a:spcPct val="100000"/>
              </a:lnSpc>
              <a:spcBef>
                <a:spcPts val="500"/>
              </a:spcBef>
              <a:spcAft>
                <a:spcPts val="0"/>
              </a:spcAft>
              <a:buClr>
                <a:schemeClr val="dk1"/>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4" name="Google Shape;34;p5"/>
          <p:cNvSpPr txBox="1"/>
          <p:nvPr/>
        </p:nvSpPr>
        <p:spPr>
          <a:xfrm>
            <a:off x="360000" y="360000"/>
            <a:ext cx="10987500" cy="4002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2000">
                <a:solidFill>
                  <a:srgbClr val="2779F5"/>
                </a:solidFill>
                <a:latin typeface="Century Gothic"/>
                <a:ea typeface="Century Gothic"/>
                <a:cs typeface="Century Gothic"/>
                <a:sym typeface="Century Gothic"/>
              </a:rPr>
              <a:t>To compare number sentences with numbers within 20</a:t>
            </a:r>
            <a:endParaRPr/>
          </a:p>
        </p:txBody>
      </p:sp>
      <p:sp>
        <p:nvSpPr>
          <p:cNvPr id="35" name="Google Shape;35;p5"/>
          <p:cNvSpPr txBox="1">
            <a:spLocks noGrp="1"/>
          </p:cNvSpPr>
          <p:nvPr>
            <p:ph type="body" idx="5"/>
          </p:nvPr>
        </p:nvSpPr>
        <p:spPr>
          <a:xfrm>
            <a:off x="360000" y="810000"/>
            <a:ext cx="6260700" cy="311400"/>
          </a:xfrm>
          <a:prstGeom prst="rect">
            <a:avLst/>
          </a:prstGeom>
          <a:noFill/>
          <a:ln>
            <a:noFill/>
          </a:ln>
        </p:spPr>
        <p:txBody>
          <a:bodyPr spcFirstLastPara="1" wrap="square" lIns="91425" tIns="45700" rIns="91425" bIns="45700" anchor="t" anchorCtr="0">
            <a:noAutofit/>
          </a:bodyPr>
          <a:lstStyle>
            <a:lvl1pPr marL="457200" lvl="0" indent="-228600" algn="l" rtl="0">
              <a:lnSpc>
                <a:spcPct val="150000"/>
              </a:lnSpc>
              <a:spcBef>
                <a:spcPts val="0"/>
              </a:spcBef>
              <a:spcAft>
                <a:spcPts val="0"/>
              </a:spcAft>
              <a:buClr>
                <a:srgbClr val="2779F5"/>
              </a:buClr>
              <a:buSzPts val="1600"/>
              <a:buNone/>
              <a:defRPr sz="1600">
                <a:solidFill>
                  <a:srgbClr val="2779F5"/>
                </a:solidFill>
              </a:defRPr>
            </a:lvl1pPr>
            <a:lvl2pPr marL="914400" lvl="1" indent="-228600" algn="l" rtl="0">
              <a:lnSpc>
                <a:spcPct val="100000"/>
              </a:lnSpc>
              <a:spcBef>
                <a:spcPts val="0"/>
              </a:spcBef>
              <a:spcAft>
                <a:spcPts val="0"/>
              </a:spcAft>
              <a:buClr>
                <a:schemeClr val="dk1"/>
              </a:buClr>
              <a:buSzPts val="1800"/>
              <a:buNone/>
              <a:defRPr/>
            </a:lvl2pPr>
            <a:lvl3pPr marL="1371600" lvl="2" indent="-228600" algn="l" rtl="0">
              <a:lnSpc>
                <a:spcPct val="100000"/>
              </a:lnSpc>
              <a:spcBef>
                <a:spcPts val="500"/>
              </a:spcBef>
              <a:spcAft>
                <a:spcPts val="0"/>
              </a:spcAft>
              <a:buClr>
                <a:schemeClr val="dk1"/>
              </a:buClr>
              <a:buSzPts val="1800"/>
              <a:buNone/>
              <a:defRPr/>
            </a:lvl3pPr>
            <a:lvl4pPr marL="1828800" lvl="3" indent="-228600" algn="l" rtl="0">
              <a:lnSpc>
                <a:spcPct val="100000"/>
              </a:lnSpc>
              <a:spcBef>
                <a:spcPts val="500"/>
              </a:spcBef>
              <a:spcAft>
                <a:spcPts val="0"/>
              </a:spcAft>
              <a:buClr>
                <a:schemeClr val="dk1"/>
              </a:buClr>
              <a:buSzPts val="1800"/>
              <a:buNone/>
              <a:defRPr/>
            </a:lvl4pPr>
            <a:lvl5pPr marL="2286000" lvl="4" indent="-228600" algn="l" rtl="0">
              <a:lnSpc>
                <a:spcPct val="100000"/>
              </a:lnSpc>
              <a:spcBef>
                <a:spcPts val="500"/>
              </a:spcBef>
              <a:spcAft>
                <a:spcPts val="0"/>
              </a:spcAft>
              <a:buClr>
                <a:schemeClr val="dk1"/>
              </a:buClr>
              <a:buSzPts val="1800"/>
              <a:buNone/>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36" name="Google Shape;36;p5"/>
          <p:cNvSpPr txBox="1">
            <a:spLocks noGrp="1"/>
          </p:cNvSpPr>
          <p:nvPr>
            <p:ph type="body" idx="6"/>
          </p:nvPr>
        </p:nvSpPr>
        <p:spPr>
          <a:xfrm>
            <a:off x="360000" y="1170000"/>
            <a:ext cx="11527800" cy="1699800"/>
          </a:xfrm>
          <a:prstGeom prst="rect">
            <a:avLst/>
          </a:prstGeom>
          <a:noFill/>
          <a:ln>
            <a:noFill/>
          </a:ln>
        </p:spPr>
        <p:txBody>
          <a:bodyPr spcFirstLastPara="1" wrap="square" lIns="91425" tIns="45700" rIns="91425" bIns="45700" anchor="t" anchorCtr="0">
            <a:noAutofit/>
          </a:bodyPr>
          <a:lstStyle>
            <a:lvl1pPr marL="457200" lvl="0" indent="-228600" algn="l" rtl="0">
              <a:lnSpc>
                <a:spcPct val="150000"/>
              </a:lnSpc>
              <a:spcBef>
                <a:spcPts val="0"/>
              </a:spcBef>
              <a:spcAft>
                <a:spcPts val="0"/>
              </a:spcAft>
              <a:buClr>
                <a:schemeClr val="dk1"/>
              </a:buClr>
              <a:buSzPts val="1800"/>
              <a:buNone/>
              <a:defRPr sz="1800"/>
            </a:lvl1pPr>
            <a:lvl2pPr marL="914400" lvl="1" indent="-228600" algn="l" rtl="0">
              <a:lnSpc>
                <a:spcPct val="100000"/>
              </a:lnSpc>
              <a:spcBef>
                <a:spcPts val="0"/>
              </a:spcBef>
              <a:spcAft>
                <a:spcPts val="0"/>
              </a:spcAft>
              <a:buClr>
                <a:schemeClr val="dk1"/>
              </a:buClr>
              <a:buSzPts val="1800"/>
              <a:buNone/>
              <a:defRPr/>
            </a:lvl2pPr>
            <a:lvl3pPr marL="1371600" lvl="2" indent="-228600" algn="l" rtl="0">
              <a:lnSpc>
                <a:spcPct val="100000"/>
              </a:lnSpc>
              <a:spcBef>
                <a:spcPts val="500"/>
              </a:spcBef>
              <a:spcAft>
                <a:spcPts val="0"/>
              </a:spcAft>
              <a:buClr>
                <a:schemeClr val="dk1"/>
              </a:buClr>
              <a:buSzPts val="1800"/>
              <a:buNone/>
              <a:defRPr/>
            </a:lvl3pPr>
            <a:lvl4pPr marL="1828800" lvl="3" indent="-228600" algn="l" rtl="0">
              <a:lnSpc>
                <a:spcPct val="100000"/>
              </a:lnSpc>
              <a:spcBef>
                <a:spcPts val="500"/>
              </a:spcBef>
              <a:spcAft>
                <a:spcPts val="0"/>
              </a:spcAft>
              <a:buClr>
                <a:schemeClr val="dk1"/>
              </a:buClr>
              <a:buSzPts val="1800"/>
              <a:buNone/>
              <a:defRPr/>
            </a:lvl4pPr>
            <a:lvl5pPr marL="2286000" lvl="4" indent="-228600" algn="l" rtl="0">
              <a:lnSpc>
                <a:spcPct val="100000"/>
              </a:lnSpc>
              <a:spcBef>
                <a:spcPts val="500"/>
              </a:spcBef>
              <a:spcAft>
                <a:spcPts val="0"/>
              </a:spcAft>
              <a:buClr>
                <a:schemeClr val="dk1"/>
              </a:buClr>
              <a:buSzPts val="1800"/>
              <a:buNone/>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7243324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General Slides 2">
  <p:cSld name="General Slides 2">
    <p:spTree>
      <p:nvGrpSpPr>
        <p:cNvPr id="1" name="Shape 37"/>
        <p:cNvGrpSpPr/>
        <p:nvPr/>
      </p:nvGrpSpPr>
      <p:grpSpPr>
        <a:xfrm>
          <a:off x="0" y="0"/>
          <a:ext cx="0" cy="0"/>
          <a:chOff x="0" y="0"/>
          <a:chExt cx="0" cy="0"/>
        </a:xfrm>
      </p:grpSpPr>
      <p:sp>
        <p:nvSpPr>
          <p:cNvPr id="38" name="Google Shape;38;p6"/>
          <p:cNvSpPr txBox="1">
            <a:spLocks noGrp="1"/>
          </p:cNvSpPr>
          <p:nvPr>
            <p:ph type="body" idx="1"/>
          </p:nvPr>
        </p:nvSpPr>
        <p:spPr>
          <a:xfrm>
            <a:off x="360000" y="810000"/>
            <a:ext cx="11536800" cy="5128500"/>
          </a:xfrm>
          <a:prstGeom prst="rect">
            <a:avLst/>
          </a:prstGeom>
          <a:noFill/>
          <a:ln>
            <a:noFill/>
          </a:ln>
        </p:spPr>
        <p:txBody>
          <a:bodyPr spcFirstLastPara="1" wrap="square" lIns="91425" tIns="45700" rIns="91425" bIns="45700" anchor="t" anchorCtr="0">
            <a:noAutofit/>
          </a:bodyPr>
          <a:lstStyle>
            <a:lvl1pPr marL="457200" lvl="0" indent="-228600" algn="l">
              <a:lnSpc>
                <a:spcPct val="150000"/>
              </a:lnSpc>
              <a:spcBef>
                <a:spcPts val="0"/>
              </a:spcBef>
              <a:spcAft>
                <a:spcPts val="0"/>
              </a:spcAft>
              <a:buClr>
                <a:schemeClr val="dk1"/>
              </a:buClr>
              <a:buSzPts val="1800"/>
              <a:buNone/>
              <a:defRPr sz="1800"/>
            </a:lvl1pPr>
            <a:lvl2pPr marL="914400" lvl="1" indent="-228600" algn="l">
              <a:lnSpc>
                <a:spcPct val="100000"/>
              </a:lnSpc>
              <a:spcBef>
                <a:spcPts val="0"/>
              </a:spcBef>
              <a:spcAft>
                <a:spcPts val="0"/>
              </a:spcAft>
              <a:buClr>
                <a:schemeClr val="dk1"/>
              </a:buClr>
              <a:buSzPts val="1800"/>
              <a:buNone/>
              <a:defRPr/>
            </a:lvl2pPr>
            <a:lvl3pPr marL="1371600" lvl="2" indent="-228600" algn="l">
              <a:lnSpc>
                <a:spcPct val="100000"/>
              </a:lnSpc>
              <a:spcBef>
                <a:spcPts val="500"/>
              </a:spcBef>
              <a:spcAft>
                <a:spcPts val="0"/>
              </a:spcAft>
              <a:buClr>
                <a:schemeClr val="dk1"/>
              </a:buClr>
              <a:buSzPts val="1800"/>
              <a:buNone/>
              <a:defRPr/>
            </a:lvl3pPr>
            <a:lvl4pPr marL="1828800" lvl="3" indent="-228600" algn="l">
              <a:lnSpc>
                <a:spcPct val="100000"/>
              </a:lnSpc>
              <a:spcBef>
                <a:spcPts val="500"/>
              </a:spcBef>
              <a:spcAft>
                <a:spcPts val="0"/>
              </a:spcAft>
              <a:buClr>
                <a:schemeClr val="dk1"/>
              </a:buClr>
              <a:buSzPts val="1800"/>
              <a:buNone/>
              <a:defRPr/>
            </a:lvl4pPr>
            <a:lvl5pPr marL="2286000" lvl="4" indent="-228600" algn="l">
              <a:lnSpc>
                <a:spcPct val="100000"/>
              </a:lnSpc>
              <a:spcBef>
                <a:spcPts val="500"/>
              </a:spcBef>
              <a:spcAft>
                <a:spcPts val="0"/>
              </a:spcAft>
              <a:buClr>
                <a:schemeClr val="dk1"/>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9" name="Google Shape;39;p6"/>
          <p:cNvSpPr txBox="1"/>
          <p:nvPr/>
        </p:nvSpPr>
        <p:spPr>
          <a:xfrm>
            <a:off x="360000" y="360000"/>
            <a:ext cx="10987500" cy="4002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2000">
                <a:solidFill>
                  <a:srgbClr val="2779F5"/>
                </a:solidFill>
                <a:latin typeface="Century Gothic"/>
                <a:ea typeface="Century Gothic"/>
                <a:cs typeface="Century Gothic"/>
                <a:sym typeface="Century Gothic"/>
              </a:rPr>
              <a:t>To compare number sentences with numbers within 20</a:t>
            </a:r>
            <a:endParaRPr/>
          </a:p>
        </p:txBody>
      </p:sp>
    </p:spTree>
    <p:extLst>
      <p:ext uri="{BB962C8B-B14F-4D97-AF65-F5344CB8AC3E}">
        <p14:creationId xmlns:p14="http://schemas.microsoft.com/office/powerpoint/2010/main" val="17824996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upport Slide Introduction">
  <p:cSld name="Support Slide Introduction">
    <p:spTree>
      <p:nvGrpSpPr>
        <p:cNvPr id="1" name="Shape 40"/>
        <p:cNvGrpSpPr/>
        <p:nvPr/>
      </p:nvGrpSpPr>
      <p:grpSpPr>
        <a:xfrm>
          <a:off x="0" y="0"/>
          <a:ext cx="0" cy="0"/>
          <a:chOff x="0" y="0"/>
          <a:chExt cx="0" cy="0"/>
        </a:xfrm>
      </p:grpSpPr>
      <p:sp>
        <p:nvSpPr>
          <p:cNvPr id="41" name="Google Shape;41;p7"/>
          <p:cNvSpPr txBox="1">
            <a:spLocks noGrp="1"/>
          </p:cNvSpPr>
          <p:nvPr>
            <p:ph type="body" idx="1"/>
          </p:nvPr>
        </p:nvSpPr>
        <p:spPr>
          <a:xfrm>
            <a:off x="357100" y="3952875"/>
            <a:ext cx="11518500" cy="2224200"/>
          </a:xfrm>
          <a:prstGeom prst="rect">
            <a:avLst/>
          </a:prstGeom>
          <a:noFill/>
          <a:ln>
            <a:noFill/>
          </a:ln>
        </p:spPr>
        <p:txBody>
          <a:bodyPr spcFirstLastPara="1" wrap="square" lIns="91425" tIns="45700" rIns="91425" bIns="45700" anchor="t" anchorCtr="0">
            <a:noAutofit/>
          </a:bodyPr>
          <a:lstStyle>
            <a:lvl1pPr marL="457200" lvl="0" indent="-228600" algn="ctr">
              <a:lnSpc>
                <a:spcPct val="150000"/>
              </a:lnSpc>
              <a:spcBef>
                <a:spcPts val="0"/>
              </a:spcBef>
              <a:spcAft>
                <a:spcPts val="0"/>
              </a:spcAft>
              <a:buClr>
                <a:schemeClr val="dk1"/>
              </a:buClr>
              <a:buSzPts val="1600"/>
              <a:buNone/>
              <a:defRPr sz="1600"/>
            </a:lvl1pPr>
            <a:lvl2pPr marL="914400" lvl="1" indent="-228600" algn="l">
              <a:lnSpc>
                <a:spcPct val="100000"/>
              </a:lnSpc>
              <a:spcBef>
                <a:spcPts val="0"/>
              </a:spcBef>
              <a:spcAft>
                <a:spcPts val="0"/>
              </a:spcAft>
              <a:buClr>
                <a:schemeClr val="dk1"/>
              </a:buClr>
              <a:buSzPts val="1800"/>
              <a:buNone/>
              <a:defRPr/>
            </a:lvl2pPr>
            <a:lvl3pPr marL="1371600" lvl="2" indent="-228600" algn="l">
              <a:lnSpc>
                <a:spcPct val="100000"/>
              </a:lnSpc>
              <a:spcBef>
                <a:spcPts val="500"/>
              </a:spcBef>
              <a:spcAft>
                <a:spcPts val="0"/>
              </a:spcAft>
              <a:buClr>
                <a:schemeClr val="dk1"/>
              </a:buClr>
              <a:buSzPts val="1800"/>
              <a:buNone/>
              <a:defRPr/>
            </a:lvl3pPr>
            <a:lvl4pPr marL="1828800" lvl="3" indent="-228600" algn="l">
              <a:lnSpc>
                <a:spcPct val="100000"/>
              </a:lnSpc>
              <a:spcBef>
                <a:spcPts val="500"/>
              </a:spcBef>
              <a:spcAft>
                <a:spcPts val="0"/>
              </a:spcAft>
              <a:buClr>
                <a:schemeClr val="dk1"/>
              </a:buClr>
              <a:buSzPts val="1800"/>
              <a:buNone/>
              <a:defRPr/>
            </a:lvl4pPr>
            <a:lvl5pPr marL="2286000" lvl="4" indent="-228600" algn="l">
              <a:lnSpc>
                <a:spcPct val="100000"/>
              </a:lnSpc>
              <a:spcBef>
                <a:spcPts val="500"/>
              </a:spcBef>
              <a:spcAft>
                <a:spcPts val="0"/>
              </a:spcAft>
              <a:buClr>
                <a:schemeClr val="dk1"/>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7"/>
          <p:cNvSpPr txBox="1"/>
          <p:nvPr/>
        </p:nvSpPr>
        <p:spPr>
          <a:xfrm>
            <a:off x="4821623" y="2324823"/>
            <a:ext cx="2579552" cy="52322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GB" sz="2800">
                <a:solidFill>
                  <a:srgbClr val="2779F5"/>
                </a:solidFill>
                <a:latin typeface="Century Gothic"/>
                <a:ea typeface="Century Gothic"/>
                <a:cs typeface="Century Gothic"/>
                <a:sym typeface="Century Gothic"/>
              </a:rPr>
              <a:t>Support Slides</a:t>
            </a:r>
            <a:endParaRPr/>
          </a:p>
        </p:txBody>
      </p:sp>
    </p:spTree>
    <p:extLst>
      <p:ext uri="{BB962C8B-B14F-4D97-AF65-F5344CB8AC3E}">
        <p14:creationId xmlns:p14="http://schemas.microsoft.com/office/powerpoint/2010/main" val="10444305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Support Slides 1">
  <p:cSld name="Support Slides 1">
    <p:spTree>
      <p:nvGrpSpPr>
        <p:cNvPr id="1" name="Shape 43"/>
        <p:cNvGrpSpPr/>
        <p:nvPr/>
      </p:nvGrpSpPr>
      <p:grpSpPr>
        <a:xfrm>
          <a:off x="0" y="0"/>
          <a:ext cx="0" cy="0"/>
          <a:chOff x="0" y="0"/>
          <a:chExt cx="0" cy="0"/>
        </a:xfrm>
      </p:grpSpPr>
      <p:sp>
        <p:nvSpPr>
          <p:cNvPr id="44" name="Google Shape;44;p8"/>
          <p:cNvSpPr txBox="1"/>
          <p:nvPr/>
        </p:nvSpPr>
        <p:spPr>
          <a:xfrm>
            <a:off x="360000" y="360000"/>
            <a:ext cx="10987500" cy="4002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2000" b="0" i="0" u="none" strike="noStrike" cap="none">
                <a:solidFill>
                  <a:srgbClr val="2779F5"/>
                </a:solidFill>
                <a:latin typeface="Century Gothic"/>
                <a:ea typeface="Century Gothic"/>
                <a:cs typeface="Century Gothic"/>
                <a:sym typeface="Century Gothic"/>
              </a:rPr>
              <a:t>To compare addition and subtraction sta</a:t>
            </a:r>
            <a:r>
              <a:rPr lang="en-GB" sz="2000">
                <a:solidFill>
                  <a:srgbClr val="2779F5"/>
                </a:solidFill>
                <a:latin typeface="Century Gothic"/>
                <a:ea typeface="Century Gothic"/>
                <a:cs typeface="Century Gothic"/>
                <a:sym typeface="Century Gothic"/>
              </a:rPr>
              <a:t>tements</a:t>
            </a:r>
            <a:endParaRPr/>
          </a:p>
        </p:txBody>
      </p:sp>
      <p:sp>
        <p:nvSpPr>
          <p:cNvPr id="45" name="Google Shape;45;p8"/>
          <p:cNvSpPr txBox="1">
            <a:spLocks noGrp="1"/>
          </p:cNvSpPr>
          <p:nvPr>
            <p:ph type="body" idx="1"/>
          </p:nvPr>
        </p:nvSpPr>
        <p:spPr>
          <a:xfrm>
            <a:off x="360000" y="810000"/>
            <a:ext cx="11536800" cy="5128500"/>
          </a:xfrm>
          <a:prstGeom prst="rect">
            <a:avLst/>
          </a:prstGeom>
          <a:noFill/>
          <a:ln>
            <a:noFill/>
          </a:ln>
        </p:spPr>
        <p:txBody>
          <a:bodyPr spcFirstLastPara="1" wrap="square" lIns="91425" tIns="45700" rIns="91425" bIns="45700" anchor="t" anchorCtr="0">
            <a:noAutofit/>
          </a:bodyPr>
          <a:lstStyle>
            <a:lvl1pPr marL="457200" lvl="0" indent="-228600" algn="l" rtl="0">
              <a:lnSpc>
                <a:spcPct val="150000"/>
              </a:lnSpc>
              <a:spcBef>
                <a:spcPts val="0"/>
              </a:spcBef>
              <a:spcAft>
                <a:spcPts val="0"/>
              </a:spcAft>
              <a:buClr>
                <a:schemeClr val="dk1"/>
              </a:buClr>
              <a:buSzPts val="1800"/>
              <a:buNone/>
              <a:defRPr sz="1800"/>
            </a:lvl1pPr>
            <a:lvl2pPr marL="914400" lvl="1" indent="-228600" algn="l" rtl="0">
              <a:lnSpc>
                <a:spcPct val="100000"/>
              </a:lnSpc>
              <a:spcBef>
                <a:spcPts val="0"/>
              </a:spcBef>
              <a:spcAft>
                <a:spcPts val="0"/>
              </a:spcAft>
              <a:buClr>
                <a:schemeClr val="dk1"/>
              </a:buClr>
              <a:buSzPts val="1800"/>
              <a:buNone/>
              <a:defRPr/>
            </a:lvl2pPr>
            <a:lvl3pPr marL="1371600" lvl="2" indent="-228600" algn="l" rtl="0">
              <a:lnSpc>
                <a:spcPct val="100000"/>
              </a:lnSpc>
              <a:spcBef>
                <a:spcPts val="500"/>
              </a:spcBef>
              <a:spcAft>
                <a:spcPts val="0"/>
              </a:spcAft>
              <a:buClr>
                <a:schemeClr val="dk1"/>
              </a:buClr>
              <a:buSzPts val="1800"/>
              <a:buNone/>
              <a:defRPr/>
            </a:lvl3pPr>
            <a:lvl4pPr marL="1828800" lvl="3" indent="-228600" algn="l" rtl="0">
              <a:lnSpc>
                <a:spcPct val="100000"/>
              </a:lnSpc>
              <a:spcBef>
                <a:spcPts val="500"/>
              </a:spcBef>
              <a:spcAft>
                <a:spcPts val="0"/>
              </a:spcAft>
              <a:buClr>
                <a:schemeClr val="dk1"/>
              </a:buClr>
              <a:buSzPts val="1800"/>
              <a:buNone/>
              <a:defRPr/>
            </a:lvl4pPr>
            <a:lvl5pPr marL="2286000" lvl="4" indent="-228600" algn="l" rtl="0">
              <a:lnSpc>
                <a:spcPct val="100000"/>
              </a:lnSpc>
              <a:spcBef>
                <a:spcPts val="500"/>
              </a:spcBef>
              <a:spcAft>
                <a:spcPts val="0"/>
              </a:spcAft>
              <a:buClr>
                <a:schemeClr val="dk1"/>
              </a:buClr>
              <a:buSzPts val="1800"/>
              <a:buNone/>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10439861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6"/>
        <p:cNvGrpSpPr/>
        <p:nvPr/>
      </p:nvGrpSpPr>
      <p:grpSpPr>
        <a:xfrm>
          <a:off x="0" y="0"/>
          <a:ext cx="0" cy="0"/>
          <a:chOff x="0" y="0"/>
          <a:chExt cx="0" cy="0"/>
        </a:xfrm>
      </p:grpSpPr>
    </p:spTree>
    <p:extLst>
      <p:ext uri="{BB962C8B-B14F-4D97-AF65-F5344CB8AC3E}">
        <p14:creationId xmlns:p14="http://schemas.microsoft.com/office/powerpoint/2010/main" val="1599903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28CE1-512D-476E-BC4B-A760E6426AC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08AC516-87E1-49D3-80A3-48A22F02D57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E5D12AD-F49B-4CF1-9673-33442525C703}"/>
              </a:ext>
            </a:extLst>
          </p:cNvPr>
          <p:cNvSpPr>
            <a:spLocks noGrp="1"/>
          </p:cNvSpPr>
          <p:nvPr>
            <p:ph type="dt" sz="half" idx="10"/>
          </p:nvPr>
        </p:nvSpPr>
        <p:spPr/>
        <p:txBody>
          <a:bodyPr/>
          <a:lstStyle/>
          <a:p>
            <a:fld id="{FAAE04D9-2E6F-4253-8028-CCFEA85E738E}" type="datetimeFigureOut">
              <a:rPr lang="en-GB" smtClean="0"/>
              <a:t>23/09/2020</a:t>
            </a:fld>
            <a:endParaRPr lang="en-GB"/>
          </a:p>
        </p:txBody>
      </p:sp>
      <p:sp>
        <p:nvSpPr>
          <p:cNvPr id="5" name="Footer Placeholder 4">
            <a:extLst>
              <a:ext uri="{FF2B5EF4-FFF2-40B4-BE49-F238E27FC236}">
                <a16:creationId xmlns:a16="http://schemas.microsoft.com/office/drawing/2014/main" id="{79881374-CA18-4B3B-94AE-4AE10155C61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3418F9E-5DF9-4ED1-9136-EBA911296B23}"/>
              </a:ext>
            </a:extLst>
          </p:cNvPr>
          <p:cNvSpPr>
            <a:spLocks noGrp="1"/>
          </p:cNvSpPr>
          <p:nvPr>
            <p:ph type="sldNum" sz="quarter" idx="12"/>
          </p:nvPr>
        </p:nvSpPr>
        <p:spPr/>
        <p:txBody>
          <a:bodyPr/>
          <a:lstStyle/>
          <a:p>
            <a:fld id="{4422309F-89CC-44A9-BA9D-31FF74DBBFF6}" type="slidenum">
              <a:rPr lang="en-GB" smtClean="0"/>
              <a:t>‹#›</a:t>
            </a:fld>
            <a:endParaRPr lang="en-GB"/>
          </a:p>
        </p:txBody>
      </p:sp>
    </p:spTree>
    <p:extLst>
      <p:ext uri="{BB962C8B-B14F-4D97-AF65-F5344CB8AC3E}">
        <p14:creationId xmlns:p14="http://schemas.microsoft.com/office/powerpoint/2010/main" val="3640052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B8CE4-EEC8-4F5B-AF2C-3FFD9069EAD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05C869B-2EA3-4F96-A874-0AC421056A4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9B3AF91-EE15-4974-A7C5-65CB39816FE0}"/>
              </a:ext>
            </a:extLst>
          </p:cNvPr>
          <p:cNvSpPr>
            <a:spLocks noGrp="1"/>
          </p:cNvSpPr>
          <p:nvPr>
            <p:ph type="dt" sz="half" idx="10"/>
          </p:nvPr>
        </p:nvSpPr>
        <p:spPr/>
        <p:txBody>
          <a:bodyPr/>
          <a:lstStyle/>
          <a:p>
            <a:fld id="{FAAE04D9-2E6F-4253-8028-CCFEA85E738E}" type="datetimeFigureOut">
              <a:rPr lang="en-GB" smtClean="0"/>
              <a:t>23/09/2020</a:t>
            </a:fld>
            <a:endParaRPr lang="en-GB"/>
          </a:p>
        </p:txBody>
      </p:sp>
      <p:sp>
        <p:nvSpPr>
          <p:cNvPr id="5" name="Footer Placeholder 4">
            <a:extLst>
              <a:ext uri="{FF2B5EF4-FFF2-40B4-BE49-F238E27FC236}">
                <a16:creationId xmlns:a16="http://schemas.microsoft.com/office/drawing/2014/main" id="{D2F4511C-833D-4D69-B325-0BA4BF31BD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EBAE68B-D270-4100-AB13-632547F5F113}"/>
              </a:ext>
            </a:extLst>
          </p:cNvPr>
          <p:cNvSpPr>
            <a:spLocks noGrp="1"/>
          </p:cNvSpPr>
          <p:nvPr>
            <p:ph type="sldNum" sz="quarter" idx="12"/>
          </p:nvPr>
        </p:nvSpPr>
        <p:spPr/>
        <p:txBody>
          <a:bodyPr/>
          <a:lstStyle/>
          <a:p>
            <a:fld id="{4422309F-89CC-44A9-BA9D-31FF74DBBFF6}" type="slidenum">
              <a:rPr lang="en-GB" smtClean="0"/>
              <a:t>‹#›</a:t>
            </a:fld>
            <a:endParaRPr lang="en-GB"/>
          </a:p>
        </p:txBody>
      </p:sp>
    </p:spTree>
    <p:extLst>
      <p:ext uri="{BB962C8B-B14F-4D97-AF65-F5344CB8AC3E}">
        <p14:creationId xmlns:p14="http://schemas.microsoft.com/office/powerpoint/2010/main" val="2958418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66AC7-CF04-45DB-B78E-0A1A2658AA0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757527F-653E-42B2-BA39-480470B82A5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B33AFE3-92D7-4BB7-8D20-D59E5899B07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244FD15-C21D-497C-8D1E-330D0FB19593}"/>
              </a:ext>
            </a:extLst>
          </p:cNvPr>
          <p:cNvSpPr>
            <a:spLocks noGrp="1"/>
          </p:cNvSpPr>
          <p:nvPr>
            <p:ph type="dt" sz="half" idx="10"/>
          </p:nvPr>
        </p:nvSpPr>
        <p:spPr/>
        <p:txBody>
          <a:bodyPr/>
          <a:lstStyle/>
          <a:p>
            <a:fld id="{FAAE04D9-2E6F-4253-8028-CCFEA85E738E}" type="datetimeFigureOut">
              <a:rPr lang="en-GB" smtClean="0"/>
              <a:t>23/09/2020</a:t>
            </a:fld>
            <a:endParaRPr lang="en-GB"/>
          </a:p>
        </p:txBody>
      </p:sp>
      <p:sp>
        <p:nvSpPr>
          <p:cNvPr id="6" name="Footer Placeholder 5">
            <a:extLst>
              <a:ext uri="{FF2B5EF4-FFF2-40B4-BE49-F238E27FC236}">
                <a16:creationId xmlns:a16="http://schemas.microsoft.com/office/drawing/2014/main" id="{0504FC7A-27EF-473B-869A-96C2EBE0EE1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398FB3D-D3B9-4D26-B74E-9DE83EAAC66A}"/>
              </a:ext>
            </a:extLst>
          </p:cNvPr>
          <p:cNvSpPr>
            <a:spLocks noGrp="1"/>
          </p:cNvSpPr>
          <p:nvPr>
            <p:ph type="sldNum" sz="quarter" idx="12"/>
          </p:nvPr>
        </p:nvSpPr>
        <p:spPr/>
        <p:txBody>
          <a:bodyPr/>
          <a:lstStyle/>
          <a:p>
            <a:fld id="{4422309F-89CC-44A9-BA9D-31FF74DBBFF6}" type="slidenum">
              <a:rPr lang="en-GB" smtClean="0"/>
              <a:t>‹#›</a:t>
            </a:fld>
            <a:endParaRPr lang="en-GB"/>
          </a:p>
        </p:txBody>
      </p:sp>
    </p:spTree>
    <p:extLst>
      <p:ext uri="{BB962C8B-B14F-4D97-AF65-F5344CB8AC3E}">
        <p14:creationId xmlns:p14="http://schemas.microsoft.com/office/powerpoint/2010/main" val="3637848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01413-0DF7-4EE2-80C9-3681B1A1A6F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D579BB9-D461-4620-9B12-1A11FA3ADE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AFFF47-8C62-40D5-A2E6-39463666D7C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398F0D5-082A-4686-B027-46509D8544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CB439BE-DAEE-4AB5-B25D-84390543459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0F56540-8657-4700-B528-452A2969589C}"/>
              </a:ext>
            </a:extLst>
          </p:cNvPr>
          <p:cNvSpPr>
            <a:spLocks noGrp="1"/>
          </p:cNvSpPr>
          <p:nvPr>
            <p:ph type="dt" sz="half" idx="10"/>
          </p:nvPr>
        </p:nvSpPr>
        <p:spPr/>
        <p:txBody>
          <a:bodyPr/>
          <a:lstStyle/>
          <a:p>
            <a:fld id="{FAAE04D9-2E6F-4253-8028-CCFEA85E738E}" type="datetimeFigureOut">
              <a:rPr lang="en-GB" smtClean="0"/>
              <a:t>23/09/2020</a:t>
            </a:fld>
            <a:endParaRPr lang="en-GB"/>
          </a:p>
        </p:txBody>
      </p:sp>
      <p:sp>
        <p:nvSpPr>
          <p:cNvPr id="8" name="Footer Placeholder 7">
            <a:extLst>
              <a:ext uri="{FF2B5EF4-FFF2-40B4-BE49-F238E27FC236}">
                <a16:creationId xmlns:a16="http://schemas.microsoft.com/office/drawing/2014/main" id="{56D3CF5C-AABA-46FC-84A0-E49CFC69B3F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A592280-0311-4818-9FDD-79E874878616}"/>
              </a:ext>
            </a:extLst>
          </p:cNvPr>
          <p:cNvSpPr>
            <a:spLocks noGrp="1"/>
          </p:cNvSpPr>
          <p:nvPr>
            <p:ph type="sldNum" sz="quarter" idx="12"/>
          </p:nvPr>
        </p:nvSpPr>
        <p:spPr/>
        <p:txBody>
          <a:bodyPr/>
          <a:lstStyle/>
          <a:p>
            <a:fld id="{4422309F-89CC-44A9-BA9D-31FF74DBBFF6}" type="slidenum">
              <a:rPr lang="en-GB" smtClean="0"/>
              <a:t>‹#›</a:t>
            </a:fld>
            <a:endParaRPr lang="en-GB"/>
          </a:p>
        </p:txBody>
      </p:sp>
    </p:spTree>
    <p:extLst>
      <p:ext uri="{BB962C8B-B14F-4D97-AF65-F5344CB8AC3E}">
        <p14:creationId xmlns:p14="http://schemas.microsoft.com/office/powerpoint/2010/main" val="3236631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A8F06-33F0-4E7D-B874-DF99C01EDA6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7DEAE0A-00BE-4CDB-9B9D-E7DE445180CA}"/>
              </a:ext>
            </a:extLst>
          </p:cNvPr>
          <p:cNvSpPr>
            <a:spLocks noGrp="1"/>
          </p:cNvSpPr>
          <p:nvPr>
            <p:ph type="dt" sz="half" idx="10"/>
          </p:nvPr>
        </p:nvSpPr>
        <p:spPr/>
        <p:txBody>
          <a:bodyPr/>
          <a:lstStyle/>
          <a:p>
            <a:fld id="{FAAE04D9-2E6F-4253-8028-CCFEA85E738E}" type="datetimeFigureOut">
              <a:rPr lang="en-GB" smtClean="0"/>
              <a:t>23/09/2020</a:t>
            </a:fld>
            <a:endParaRPr lang="en-GB"/>
          </a:p>
        </p:txBody>
      </p:sp>
      <p:sp>
        <p:nvSpPr>
          <p:cNvPr id="4" name="Footer Placeholder 3">
            <a:extLst>
              <a:ext uri="{FF2B5EF4-FFF2-40B4-BE49-F238E27FC236}">
                <a16:creationId xmlns:a16="http://schemas.microsoft.com/office/drawing/2014/main" id="{4CFAEC03-6F56-4699-88C0-175FB3A948F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B4AE16F-CBF4-42EA-B512-CF13A3D31C4E}"/>
              </a:ext>
            </a:extLst>
          </p:cNvPr>
          <p:cNvSpPr>
            <a:spLocks noGrp="1"/>
          </p:cNvSpPr>
          <p:nvPr>
            <p:ph type="sldNum" sz="quarter" idx="12"/>
          </p:nvPr>
        </p:nvSpPr>
        <p:spPr/>
        <p:txBody>
          <a:bodyPr/>
          <a:lstStyle/>
          <a:p>
            <a:fld id="{4422309F-89CC-44A9-BA9D-31FF74DBBFF6}" type="slidenum">
              <a:rPr lang="en-GB" smtClean="0"/>
              <a:t>‹#›</a:t>
            </a:fld>
            <a:endParaRPr lang="en-GB"/>
          </a:p>
        </p:txBody>
      </p:sp>
    </p:spTree>
    <p:extLst>
      <p:ext uri="{BB962C8B-B14F-4D97-AF65-F5344CB8AC3E}">
        <p14:creationId xmlns:p14="http://schemas.microsoft.com/office/powerpoint/2010/main" val="2704617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3AC308B-3D83-4402-9167-23C63052AD73}"/>
              </a:ext>
            </a:extLst>
          </p:cNvPr>
          <p:cNvSpPr>
            <a:spLocks noGrp="1"/>
          </p:cNvSpPr>
          <p:nvPr>
            <p:ph type="dt" sz="half" idx="10"/>
          </p:nvPr>
        </p:nvSpPr>
        <p:spPr/>
        <p:txBody>
          <a:bodyPr/>
          <a:lstStyle/>
          <a:p>
            <a:fld id="{FAAE04D9-2E6F-4253-8028-CCFEA85E738E}" type="datetimeFigureOut">
              <a:rPr lang="en-GB" smtClean="0"/>
              <a:t>23/09/2020</a:t>
            </a:fld>
            <a:endParaRPr lang="en-GB"/>
          </a:p>
        </p:txBody>
      </p:sp>
      <p:sp>
        <p:nvSpPr>
          <p:cNvPr id="3" name="Footer Placeholder 2">
            <a:extLst>
              <a:ext uri="{FF2B5EF4-FFF2-40B4-BE49-F238E27FC236}">
                <a16:creationId xmlns:a16="http://schemas.microsoft.com/office/drawing/2014/main" id="{3DD03F06-F62D-4C4C-81AD-546A6359185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073AEF2-B03A-4E7F-9E5C-B3A1B1A893B7}"/>
              </a:ext>
            </a:extLst>
          </p:cNvPr>
          <p:cNvSpPr>
            <a:spLocks noGrp="1"/>
          </p:cNvSpPr>
          <p:nvPr>
            <p:ph type="sldNum" sz="quarter" idx="12"/>
          </p:nvPr>
        </p:nvSpPr>
        <p:spPr/>
        <p:txBody>
          <a:bodyPr/>
          <a:lstStyle/>
          <a:p>
            <a:fld id="{4422309F-89CC-44A9-BA9D-31FF74DBBFF6}" type="slidenum">
              <a:rPr lang="en-GB" smtClean="0"/>
              <a:t>‹#›</a:t>
            </a:fld>
            <a:endParaRPr lang="en-GB"/>
          </a:p>
        </p:txBody>
      </p:sp>
    </p:spTree>
    <p:extLst>
      <p:ext uri="{BB962C8B-B14F-4D97-AF65-F5344CB8AC3E}">
        <p14:creationId xmlns:p14="http://schemas.microsoft.com/office/powerpoint/2010/main" val="1990220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E7310-CE84-4F50-8D15-7364AFFCC7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54753FD-E708-4215-A5B7-BE67659B4D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51400F3-AAF3-45BF-89DD-DBAC1741D0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1BBD51-27F9-49A2-83D0-EE820ACC761D}"/>
              </a:ext>
            </a:extLst>
          </p:cNvPr>
          <p:cNvSpPr>
            <a:spLocks noGrp="1"/>
          </p:cNvSpPr>
          <p:nvPr>
            <p:ph type="dt" sz="half" idx="10"/>
          </p:nvPr>
        </p:nvSpPr>
        <p:spPr/>
        <p:txBody>
          <a:bodyPr/>
          <a:lstStyle/>
          <a:p>
            <a:fld id="{FAAE04D9-2E6F-4253-8028-CCFEA85E738E}" type="datetimeFigureOut">
              <a:rPr lang="en-GB" smtClean="0"/>
              <a:t>23/09/2020</a:t>
            </a:fld>
            <a:endParaRPr lang="en-GB"/>
          </a:p>
        </p:txBody>
      </p:sp>
      <p:sp>
        <p:nvSpPr>
          <p:cNvPr id="6" name="Footer Placeholder 5">
            <a:extLst>
              <a:ext uri="{FF2B5EF4-FFF2-40B4-BE49-F238E27FC236}">
                <a16:creationId xmlns:a16="http://schemas.microsoft.com/office/drawing/2014/main" id="{D7276904-6598-4ACA-9008-28E48EB2BF6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D5035A0-1CFD-4E33-B54C-21CEC75F0B13}"/>
              </a:ext>
            </a:extLst>
          </p:cNvPr>
          <p:cNvSpPr>
            <a:spLocks noGrp="1"/>
          </p:cNvSpPr>
          <p:nvPr>
            <p:ph type="sldNum" sz="quarter" idx="12"/>
          </p:nvPr>
        </p:nvSpPr>
        <p:spPr/>
        <p:txBody>
          <a:bodyPr/>
          <a:lstStyle/>
          <a:p>
            <a:fld id="{4422309F-89CC-44A9-BA9D-31FF74DBBFF6}" type="slidenum">
              <a:rPr lang="en-GB" smtClean="0"/>
              <a:t>‹#›</a:t>
            </a:fld>
            <a:endParaRPr lang="en-GB"/>
          </a:p>
        </p:txBody>
      </p:sp>
    </p:spTree>
    <p:extLst>
      <p:ext uri="{BB962C8B-B14F-4D97-AF65-F5344CB8AC3E}">
        <p14:creationId xmlns:p14="http://schemas.microsoft.com/office/powerpoint/2010/main" val="4190343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F9D05-F6F1-4033-BE78-337C8900F7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C06BA33-9A0D-4B15-B0DC-0D4BFF1EA6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AB36058-54DC-40D6-88ED-9ECB220C8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37E099-6D89-485D-9D24-011454E2D825}"/>
              </a:ext>
            </a:extLst>
          </p:cNvPr>
          <p:cNvSpPr>
            <a:spLocks noGrp="1"/>
          </p:cNvSpPr>
          <p:nvPr>
            <p:ph type="dt" sz="half" idx="10"/>
          </p:nvPr>
        </p:nvSpPr>
        <p:spPr/>
        <p:txBody>
          <a:bodyPr/>
          <a:lstStyle/>
          <a:p>
            <a:fld id="{FAAE04D9-2E6F-4253-8028-CCFEA85E738E}" type="datetimeFigureOut">
              <a:rPr lang="en-GB" smtClean="0"/>
              <a:t>23/09/2020</a:t>
            </a:fld>
            <a:endParaRPr lang="en-GB"/>
          </a:p>
        </p:txBody>
      </p:sp>
      <p:sp>
        <p:nvSpPr>
          <p:cNvPr id="6" name="Footer Placeholder 5">
            <a:extLst>
              <a:ext uri="{FF2B5EF4-FFF2-40B4-BE49-F238E27FC236}">
                <a16:creationId xmlns:a16="http://schemas.microsoft.com/office/drawing/2014/main" id="{3127A3DC-53E2-4B39-92C8-29465D52156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1344F47-9762-4B9F-A53E-1C670C6944F4}"/>
              </a:ext>
            </a:extLst>
          </p:cNvPr>
          <p:cNvSpPr>
            <a:spLocks noGrp="1"/>
          </p:cNvSpPr>
          <p:nvPr>
            <p:ph type="sldNum" sz="quarter" idx="12"/>
          </p:nvPr>
        </p:nvSpPr>
        <p:spPr/>
        <p:txBody>
          <a:bodyPr/>
          <a:lstStyle/>
          <a:p>
            <a:fld id="{4422309F-89CC-44A9-BA9D-31FF74DBBFF6}" type="slidenum">
              <a:rPr lang="en-GB" smtClean="0"/>
              <a:t>‹#›</a:t>
            </a:fld>
            <a:endParaRPr lang="en-GB"/>
          </a:p>
        </p:txBody>
      </p:sp>
    </p:spTree>
    <p:extLst>
      <p:ext uri="{BB962C8B-B14F-4D97-AF65-F5344CB8AC3E}">
        <p14:creationId xmlns:p14="http://schemas.microsoft.com/office/powerpoint/2010/main" val="2865769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2.png"/><Relationship Id="rId5" Type="http://schemas.openxmlformats.org/officeDocument/2006/relationships/slideLayout" Target="../slideLayouts/slideLayout16.xml"/><Relationship Id="rId10" Type="http://schemas.openxmlformats.org/officeDocument/2006/relationships/image" Target="../media/image1.png"/><Relationship Id="rId4" Type="http://schemas.openxmlformats.org/officeDocument/2006/relationships/slideLayout" Target="../slideLayouts/slideLayout15.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DE0235-A8CC-404B-BC14-C95E85A895E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BA5EDC0-1F09-44B4-AFAB-F635E1D4B5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D530922-E01F-48A9-A4A2-A84BDC414F8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AE04D9-2E6F-4253-8028-CCFEA85E738E}" type="datetimeFigureOut">
              <a:rPr lang="en-GB" smtClean="0"/>
              <a:t>23/09/2020</a:t>
            </a:fld>
            <a:endParaRPr lang="en-GB"/>
          </a:p>
        </p:txBody>
      </p:sp>
      <p:sp>
        <p:nvSpPr>
          <p:cNvPr id="5" name="Footer Placeholder 4">
            <a:extLst>
              <a:ext uri="{FF2B5EF4-FFF2-40B4-BE49-F238E27FC236}">
                <a16:creationId xmlns:a16="http://schemas.microsoft.com/office/drawing/2014/main" id="{F902BCBA-E119-4ACE-8F07-3746B172C6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0C60FEA-2193-4230-A8AC-977D6B87E6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22309F-89CC-44A9-BA9D-31FF74DBBFF6}" type="slidenum">
              <a:rPr lang="en-GB" smtClean="0"/>
              <a:t>‹#›</a:t>
            </a:fld>
            <a:endParaRPr lang="en-GB"/>
          </a:p>
        </p:txBody>
      </p:sp>
    </p:spTree>
    <p:extLst>
      <p:ext uri="{BB962C8B-B14F-4D97-AF65-F5344CB8AC3E}">
        <p14:creationId xmlns:p14="http://schemas.microsoft.com/office/powerpoint/2010/main" val="10164515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EFCED"/>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chemeClr val="dk1"/>
              </a:buClr>
              <a:buSzPts val="2800"/>
              <a:buFont typeface="Century Gothic"/>
              <a:buNone/>
              <a:defRPr sz="2800" b="0" i="0" u="none" strike="noStrike" cap="none">
                <a:solidFill>
                  <a:schemeClr val="dk1"/>
                </a:solidFill>
                <a:latin typeface="Century Gothic"/>
                <a:ea typeface="Century Gothic"/>
                <a:cs typeface="Century Gothic"/>
                <a:sym typeface="Century Gothic"/>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50000"/>
              </a:lnSpc>
              <a:spcBef>
                <a:spcPts val="0"/>
              </a:spcBef>
              <a:spcAft>
                <a:spcPts val="0"/>
              </a:spcAft>
              <a:buClr>
                <a:schemeClr val="dk1"/>
              </a:buClr>
              <a:buSzPts val="1800"/>
              <a:buFont typeface="Arial"/>
              <a:buNone/>
              <a:defRPr sz="1800" b="0" i="0" u="none" strike="noStrike" cap="none">
                <a:solidFill>
                  <a:schemeClr val="dk1"/>
                </a:solidFill>
                <a:latin typeface="Century Gothic"/>
                <a:ea typeface="Century Gothic"/>
                <a:cs typeface="Century Gothic"/>
                <a:sym typeface="Century Gothic"/>
              </a:defRPr>
            </a:lvl1pPr>
            <a:lvl2pPr marL="914400" marR="0" lvl="1"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Century Gothic"/>
                <a:ea typeface="Century Gothic"/>
                <a:cs typeface="Century Gothic"/>
                <a:sym typeface="Century Gothic"/>
              </a:defRPr>
            </a:lvl2pPr>
            <a:lvl3pPr marL="1371600" marR="0" lvl="2" indent="-228600" algn="l" rtl="0">
              <a:lnSpc>
                <a:spcPct val="100000"/>
              </a:lnSpc>
              <a:spcBef>
                <a:spcPts val="500"/>
              </a:spcBef>
              <a:spcAft>
                <a:spcPts val="0"/>
              </a:spcAft>
              <a:buClr>
                <a:schemeClr val="dk1"/>
              </a:buClr>
              <a:buSzPts val="1400"/>
              <a:buFont typeface="Arial"/>
              <a:buNone/>
              <a:defRPr sz="1400" b="0" i="0" u="none" strike="noStrike" cap="none">
                <a:solidFill>
                  <a:schemeClr val="dk1"/>
                </a:solidFill>
                <a:latin typeface="Century Gothic"/>
                <a:ea typeface="Century Gothic"/>
                <a:cs typeface="Century Gothic"/>
                <a:sym typeface="Century Gothic"/>
              </a:defRPr>
            </a:lvl3pPr>
            <a:lvl4pPr marL="1828800" marR="0" lvl="3" indent="-228600" algn="l" rtl="0">
              <a:lnSpc>
                <a:spcPct val="100000"/>
              </a:lnSpc>
              <a:spcBef>
                <a:spcPts val="500"/>
              </a:spcBef>
              <a:spcAft>
                <a:spcPts val="0"/>
              </a:spcAft>
              <a:buClr>
                <a:schemeClr val="dk1"/>
              </a:buClr>
              <a:buSzPts val="1200"/>
              <a:buFont typeface="Arial"/>
              <a:buNone/>
              <a:defRPr sz="1200" b="0" i="0" u="none" strike="noStrike" cap="none">
                <a:solidFill>
                  <a:schemeClr val="dk1"/>
                </a:solidFill>
                <a:latin typeface="Century Gothic"/>
                <a:ea typeface="Century Gothic"/>
                <a:cs typeface="Century Gothic"/>
                <a:sym typeface="Century Gothic"/>
              </a:defRPr>
            </a:lvl4pPr>
            <a:lvl5pPr marL="2286000" marR="0" lvl="4" indent="-228600" algn="l" rtl="0">
              <a:lnSpc>
                <a:spcPct val="100000"/>
              </a:lnSpc>
              <a:spcBef>
                <a:spcPts val="500"/>
              </a:spcBef>
              <a:spcAft>
                <a:spcPts val="0"/>
              </a:spcAft>
              <a:buClr>
                <a:schemeClr val="dk1"/>
              </a:buClr>
              <a:buSzPts val="1200"/>
              <a:buFont typeface="Arial"/>
              <a:buNone/>
              <a:defRPr sz="1200" b="0" i="0" u="none" strike="noStrike" cap="none">
                <a:solidFill>
                  <a:schemeClr val="dk1"/>
                </a:solidFill>
                <a:latin typeface="Century Gothic"/>
                <a:ea typeface="Century Gothic"/>
                <a:cs typeface="Century Gothic"/>
                <a:sym typeface="Century Gothic"/>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12" name="Google Shape;12;p1"/>
          <p:cNvPicPr preferRelativeResize="0"/>
          <p:nvPr/>
        </p:nvPicPr>
        <p:blipFill rotWithShape="1">
          <a:blip r:embed="rId10">
            <a:alphaModFix/>
          </a:blip>
          <a:srcRect/>
          <a:stretch/>
        </p:blipFill>
        <p:spPr>
          <a:xfrm>
            <a:off x="186266" y="6594475"/>
            <a:ext cx="1601399" cy="135466"/>
          </a:xfrm>
          <a:prstGeom prst="rect">
            <a:avLst/>
          </a:prstGeom>
          <a:noFill/>
          <a:ln>
            <a:noFill/>
          </a:ln>
        </p:spPr>
      </p:pic>
      <p:pic>
        <p:nvPicPr>
          <p:cNvPr id="13" name="Google Shape;13;p1" descr="A close up of a logo&#10;&#10;Description automatically generated"/>
          <p:cNvPicPr preferRelativeResize="0"/>
          <p:nvPr/>
        </p:nvPicPr>
        <p:blipFill rotWithShape="1">
          <a:blip r:embed="rId11">
            <a:alphaModFix/>
          </a:blip>
          <a:srcRect/>
          <a:stretch/>
        </p:blipFill>
        <p:spPr>
          <a:xfrm>
            <a:off x="11538065" y="-1"/>
            <a:ext cx="653936" cy="707537"/>
          </a:xfrm>
          <a:prstGeom prst="rect">
            <a:avLst/>
          </a:prstGeom>
          <a:noFill/>
          <a:ln>
            <a:noFill/>
          </a:ln>
        </p:spPr>
      </p:pic>
    </p:spTree>
    <p:extLst>
      <p:ext uri="{BB962C8B-B14F-4D97-AF65-F5344CB8AC3E}">
        <p14:creationId xmlns:p14="http://schemas.microsoft.com/office/powerpoint/2010/main" val="2515414121"/>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18.xml"/><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notesSlide" Target="../notesSlides/notesSlide18.xml"/><Relationship Id="rId1" Type="http://schemas.openxmlformats.org/officeDocument/2006/relationships/slideLayout" Target="../slideLayouts/slideLayout18.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51" name="Google Shape;51;p10"/>
          <p:cNvSpPr txBox="1"/>
          <p:nvPr/>
        </p:nvSpPr>
        <p:spPr>
          <a:xfrm>
            <a:off x="9323853" y="6122986"/>
            <a:ext cx="2556300" cy="422700"/>
          </a:xfrm>
          <a:prstGeom prst="rect">
            <a:avLst/>
          </a:prstGeom>
          <a:noFill/>
          <a:ln>
            <a:noFill/>
          </a:ln>
        </p:spPr>
        <p:txBody>
          <a:bodyPr spcFirstLastPara="1" wrap="square" lIns="91425" tIns="45700" rIns="91425" bIns="45700" anchor="t" anchorCtr="0">
            <a:noAutofit/>
          </a:bodyPr>
          <a:lstStyle/>
          <a:p>
            <a:pPr marL="112544" marR="0" lvl="0" indent="0" algn="r" defTabSz="914400" rtl="0" eaLnBrk="1" fontAlgn="auto" latinLnBrk="0" hangingPunct="1">
              <a:lnSpc>
                <a:spcPct val="90000"/>
              </a:lnSpc>
              <a:spcBef>
                <a:spcPts val="0"/>
              </a:spcBef>
              <a:spcAft>
                <a:spcPts val="0"/>
              </a:spcAft>
              <a:buClr>
                <a:srgbClr val="FFFFFF"/>
              </a:buClr>
              <a:buSzPts val="2400"/>
              <a:buFont typeface="Arial"/>
              <a:buNone/>
              <a:tabLst/>
              <a:defRPr/>
            </a:pPr>
            <a:r>
              <a:rPr kumimoji="0" lang="en-GB" sz="2400" b="0" i="0" u="none" strike="noStrike" kern="0" cap="none" spc="0" normalizeH="0" baseline="0" noProof="0">
                <a:ln>
                  <a:noFill/>
                </a:ln>
                <a:solidFill>
                  <a:srgbClr val="FFFFFF"/>
                </a:solidFill>
                <a:effectLst/>
                <a:uLnTx/>
                <a:uFillTx/>
                <a:latin typeface="Century Gothic"/>
                <a:ea typeface="Century Gothic"/>
                <a:cs typeface="Century Gothic"/>
                <a:sym typeface="Century Gothic"/>
              </a:rPr>
              <a:t>Autumn</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52" name="Google Shape;52;p10"/>
          <p:cNvSpPr txBox="1"/>
          <p:nvPr/>
        </p:nvSpPr>
        <p:spPr>
          <a:xfrm>
            <a:off x="1946763" y="1513840"/>
            <a:ext cx="8298474" cy="2892848"/>
          </a:xfrm>
          <a:prstGeom prst="rect">
            <a:avLst/>
          </a:prstGeom>
          <a:noFill/>
          <a:ln>
            <a:noFill/>
          </a:ln>
        </p:spPr>
        <p:txBody>
          <a:bodyPr spcFirstLastPara="1" wrap="square" lIns="91425" tIns="45700" rIns="91425" bIns="45700" anchor="t" anchorCtr="0">
            <a:noAutofit/>
          </a:bodyPr>
          <a:lstStyle/>
          <a:p>
            <a:pPr marL="0" marR="0" lvl="0" indent="0" algn="ctr" defTabSz="914400" rtl="0" eaLnBrk="1" fontAlgn="auto" latinLnBrk="0" hangingPunct="1">
              <a:lnSpc>
                <a:spcPct val="150000"/>
              </a:lnSpc>
              <a:spcBef>
                <a:spcPts val="0"/>
              </a:spcBef>
              <a:spcAft>
                <a:spcPts val="0"/>
              </a:spcAft>
              <a:buClr>
                <a:srgbClr val="FFFFFF"/>
              </a:buClr>
              <a:buSzPts val="4000"/>
              <a:buFont typeface="Arial"/>
              <a:buNone/>
              <a:tabLst/>
              <a:defRPr/>
            </a:pPr>
            <a:r>
              <a:rPr kumimoji="0" lang="en-GB" sz="4000" b="0" i="0" u="none" strike="noStrike" kern="0" cap="none" spc="0" normalizeH="0" baseline="0" noProof="0">
                <a:ln>
                  <a:noFill/>
                </a:ln>
                <a:solidFill>
                  <a:srgbClr val="FFFFFF"/>
                </a:solidFill>
                <a:effectLst/>
                <a:uLnTx/>
                <a:uFillTx/>
                <a:latin typeface="Century Gothic"/>
                <a:ea typeface="Century Gothic"/>
                <a:cs typeface="Century Gothic"/>
                <a:sym typeface="Century Gothic"/>
              </a:rPr>
              <a:t>Ready-to-go Lesson Slides</a:t>
            </a:r>
            <a:endParaRPr kumimoji="0" sz="1400" b="0" i="0" u="none" strike="noStrike" kern="0" cap="none" spc="0" normalizeH="0" baseline="0" noProof="0">
              <a:ln>
                <a:noFill/>
              </a:ln>
              <a:solidFill>
                <a:srgbClr val="000000"/>
              </a:solidFill>
              <a:effectLst/>
              <a:uLnTx/>
              <a:uFillTx/>
              <a:latin typeface="Arial"/>
              <a:cs typeface="Arial"/>
              <a:sym typeface="Arial"/>
            </a:endParaRPr>
          </a:p>
          <a:p>
            <a:pPr marL="0" marR="0" lvl="0" indent="0" algn="ctr" defTabSz="914400" rtl="0" eaLnBrk="1" fontAlgn="auto" latinLnBrk="0" hangingPunct="1">
              <a:lnSpc>
                <a:spcPct val="150000"/>
              </a:lnSpc>
              <a:spcBef>
                <a:spcPts val="0"/>
              </a:spcBef>
              <a:spcAft>
                <a:spcPts val="0"/>
              </a:spcAft>
              <a:buClr>
                <a:srgbClr val="FFFFFF"/>
              </a:buClr>
              <a:buSzPts val="4000"/>
              <a:buFont typeface="Arial"/>
              <a:buNone/>
              <a:tabLst/>
              <a:defRPr/>
            </a:pPr>
            <a:r>
              <a:rPr kumimoji="0" lang="en-GB" sz="4000" b="0" i="0" u="none" strike="noStrike" kern="0" cap="none" spc="0" normalizeH="0" baseline="0" noProof="0">
                <a:ln>
                  <a:noFill/>
                </a:ln>
                <a:solidFill>
                  <a:srgbClr val="FFFFFF"/>
                </a:solidFill>
                <a:effectLst/>
                <a:uLnTx/>
                <a:uFillTx/>
                <a:latin typeface="Century Gothic"/>
                <a:ea typeface="Century Gothic"/>
                <a:cs typeface="Century Gothic"/>
                <a:sym typeface="Century Gothic"/>
              </a:rPr>
              <a:t>Year 2</a:t>
            </a:r>
            <a:endParaRPr kumimoji="0" sz="1400" b="0" i="0" u="none" strike="noStrike" kern="0" cap="none" spc="0" normalizeH="0" baseline="0" noProof="0">
              <a:ln>
                <a:noFill/>
              </a:ln>
              <a:solidFill>
                <a:srgbClr val="000000"/>
              </a:solidFill>
              <a:effectLst/>
              <a:uLnTx/>
              <a:uFillTx/>
              <a:latin typeface="Arial"/>
              <a:cs typeface="Arial"/>
              <a:sym typeface="Arial"/>
            </a:endParaRPr>
          </a:p>
          <a:p>
            <a:pPr marL="0" marR="0" lvl="0" indent="0" algn="ctr" defTabSz="914400" rtl="0" eaLnBrk="1" fontAlgn="auto" latinLnBrk="0" hangingPunct="1">
              <a:lnSpc>
                <a:spcPct val="150000"/>
              </a:lnSpc>
              <a:spcBef>
                <a:spcPts val="0"/>
              </a:spcBef>
              <a:spcAft>
                <a:spcPts val="0"/>
              </a:spcAft>
              <a:buClr>
                <a:srgbClr val="FFFFFF"/>
              </a:buClr>
              <a:buSzPts val="4000"/>
              <a:buFont typeface="Arial"/>
              <a:buNone/>
              <a:tabLst/>
              <a:defRPr/>
            </a:pPr>
            <a:r>
              <a:rPr kumimoji="0" lang="en-GB" sz="4000" b="0" i="0" u="none" strike="noStrike" kern="0" cap="none" spc="0" normalizeH="0" baseline="0" noProof="0">
                <a:ln>
                  <a:noFill/>
                </a:ln>
                <a:solidFill>
                  <a:srgbClr val="FFFFFF"/>
                </a:solidFill>
                <a:effectLst/>
                <a:uLnTx/>
                <a:uFillTx/>
                <a:latin typeface="Century Gothic"/>
                <a:ea typeface="Century Gothic"/>
                <a:cs typeface="Century Gothic"/>
                <a:sym typeface="Century Gothic"/>
              </a:rPr>
              <a:t>Addition and Subtraction</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53" name="Google Shape;53;p10"/>
          <p:cNvSpPr txBox="1"/>
          <p:nvPr/>
        </p:nvSpPr>
        <p:spPr>
          <a:xfrm>
            <a:off x="360000" y="5534100"/>
            <a:ext cx="9885300" cy="101070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FFFFFF"/>
              </a:buClr>
              <a:buSzPts val="2800"/>
              <a:buFont typeface="Arial"/>
              <a:buNone/>
              <a:tabLst/>
              <a:defRPr/>
            </a:pPr>
            <a:r>
              <a:rPr kumimoji="0" lang="en-GB" sz="2800" b="0" i="0" u="none" strike="noStrike" kern="0" cap="none" spc="0" normalizeH="0" baseline="0" noProof="0">
                <a:ln>
                  <a:noFill/>
                </a:ln>
                <a:solidFill>
                  <a:srgbClr val="FFFFFF"/>
                </a:solidFill>
                <a:effectLst/>
                <a:uLnTx/>
                <a:uFillTx/>
                <a:latin typeface="Century Gothic"/>
                <a:ea typeface="Century Gothic"/>
                <a:cs typeface="Century Gothic"/>
                <a:sym typeface="Century Gothic"/>
              </a:rPr>
              <a:t>Lesson 3</a:t>
            </a:r>
            <a:endParaRPr kumimoji="0" sz="1400" b="0" i="0" u="none" strike="noStrike" kern="0" cap="none" spc="0" normalizeH="0" baseline="0" noProof="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FFFFFF"/>
              </a:buClr>
              <a:buSzPts val="2800"/>
              <a:buFont typeface="Arial"/>
              <a:buNone/>
              <a:tabLst/>
              <a:defRPr/>
            </a:pPr>
            <a:r>
              <a:rPr kumimoji="0" lang="en-GB" sz="2800" b="0" i="0" u="none" strike="noStrike" kern="0" cap="none" spc="0" normalizeH="0" baseline="0" noProof="0">
                <a:ln>
                  <a:noFill/>
                </a:ln>
                <a:solidFill>
                  <a:srgbClr val="FFFFFF"/>
                </a:solidFill>
                <a:effectLst/>
                <a:uLnTx/>
                <a:uFillTx/>
                <a:latin typeface="Century Gothic"/>
                <a:ea typeface="Century Gothic"/>
                <a:cs typeface="Century Gothic"/>
                <a:sym typeface="Century Gothic"/>
              </a:rPr>
              <a:t>To compare number sentences with numbers within 20</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19"/>
          <p:cNvSpPr txBox="1">
            <a:spLocks noGrp="1"/>
          </p:cNvSpPr>
          <p:nvPr>
            <p:ph type="body" idx="1"/>
          </p:nvPr>
        </p:nvSpPr>
        <p:spPr>
          <a:xfrm>
            <a:off x="360000" y="810000"/>
            <a:ext cx="6260700" cy="3114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rgbClr val="2779F5"/>
              </a:buClr>
              <a:buSzPts val="1600"/>
              <a:buNone/>
            </a:pPr>
            <a:r>
              <a:rPr lang="en-GB" b="1"/>
              <a:t>Guided Practice:</a:t>
            </a:r>
            <a:endParaRPr b="1"/>
          </a:p>
        </p:txBody>
      </p:sp>
      <p:sp>
        <p:nvSpPr>
          <p:cNvPr id="139" name="Google Shape;139;p19"/>
          <p:cNvSpPr txBox="1">
            <a:spLocks noGrp="1"/>
          </p:cNvSpPr>
          <p:nvPr>
            <p:ph type="body" idx="2"/>
          </p:nvPr>
        </p:nvSpPr>
        <p:spPr>
          <a:xfrm>
            <a:off x="360000" y="1170000"/>
            <a:ext cx="11527800" cy="47682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chemeClr val="dk1"/>
              </a:buClr>
              <a:buSzPts val="1800"/>
              <a:buNone/>
            </a:pPr>
            <a:r>
              <a:rPr lang="en-GB" b="1"/>
              <a:t>Complete the missing numbers.</a:t>
            </a:r>
            <a:endParaRPr b="1"/>
          </a:p>
          <a:p>
            <a:pPr marL="0" lvl="0" indent="0" algn="l" rtl="0">
              <a:lnSpc>
                <a:spcPct val="150000"/>
              </a:lnSpc>
              <a:spcBef>
                <a:spcPts val="0"/>
              </a:spcBef>
              <a:spcAft>
                <a:spcPts val="0"/>
              </a:spcAft>
              <a:buClr>
                <a:schemeClr val="dk1"/>
              </a:buClr>
              <a:buSzPts val="1800"/>
              <a:buNone/>
            </a:pPr>
            <a:endParaRPr/>
          </a:p>
          <a:p>
            <a:pPr marL="0" lvl="0" indent="0" algn="l" rtl="0">
              <a:lnSpc>
                <a:spcPct val="150000"/>
              </a:lnSpc>
              <a:spcBef>
                <a:spcPts val="0"/>
              </a:spcBef>
              <a:spcAft>
                <a:spcPts val="0"/>
              </a:spcAft>
              <a:buClr>
                <a:schemeClr val="dk1"/>
              </a:buClr>
              <a:buSzPts val="1800"/>
              <a:buNone/>
            </a:pPr>
            <a:r>
              <a:rPr lang="en-GB" sz="2400"/>
              <a:t>6  +  3  =  7  +  _____</a:t>
            </a:r>
            <a:endParaRPr sz="2400"/>
          </a:p>
          <a:p>
            <a:pPr marL="0" lvl="0" indent="0" algn="l" rtl="0">
              <a:lnSpc>
                <a:spcPct val="150000"/>
              </a:lnSpc>
              <a:spcBef>
                <a:spcPts val="0"/>
              </a:spcBef>
              <a:spcAft>
                <a:spcPts val="0"/>
              </a:spcAft>
              <a:buClr>
                <a:schemeClr val="dk1"/>
              </a:buClr>
              <a:buSzPts val="1800"/>
              <a:buNone/>
            </a:pPr>
            <a:endParaRPr sz="2400"/>
          </a:p>
          <a:p>
            <a:pPr marL="0" lvl="0" indent="0" algn="l" rtl="0">
              <a:lnSpc>
                <a:spcPct val="150000"/>
              </a:lnSpc>
              <a:spcBef>
                <a:spcPts val="0"/>
              </a:spcBef>
              <a:spcAft>
                <a:spcPts val="0"/>
              </a:spcAft>
              <a:buClr>
                <a:schemeClr val="dk1"/>
              </a:buClr>
              <a:buSzPts val="1800"/>
              <a:buNone/>
            </a:pPr>
            <a:r>
              <a:rPr lang="en-GB" sz="2400"/>
              <a:t>6  +  3  = _____ +  7   =  8  +  ______</a:t>
            </a:r>
            <a:endParaRPr sz="2400"/>
          </a:p>
          <a:p>
            <a:pPr marL="0" lvl="0" indent="0" algn="l" rtl="0">
              <a:lnSpc>
                <a:spcPct val="150000"/>
              </a:lnSpc>
              <a:spcBef>
                <a:spcPts val="0"/>
              </a:spcBef>
              <a:spcAft>
                <a:spcPts val="0"/>
              </a:spcAft>
              <a:buClr>
                <a:schemeClr val="dk1"/>
              </a:buClr>
              <a:buSzPts val="1800"/>
              <a:buNone/>
            </a:pPr>
            <a:endParaRPr sz="2400"/>
          </a:p>
          <a:p>
            <a:pPr marL="0" lvl="0" indent="0" algn="l" rtl="0">
              <a:lnSpc>
                <a:spcPct val="150000"/>
              </a:lnSpc>
              <a:spcBef>
                <a:spcPts val="0"/>
              </a:spcBef>
              <a:spcAft>
                <a:spcPts val="0"/>
              </a:spcAft>
              <a:buClr>
                <a:schemeClr val="dk1"/>
              </a:buClr>
              <a:buSzPts val="1800"/>
              <a:buNone/>
            </a:pPr>
            <a:r>
              <a:rPr lang="en-GB" sz="2400"/>
              <a:t>_____  +  3  = _____  +  4  =  15  +  5</a:t>
            </a:r>
            <a:endParaRPr sz="2400"/>
          </a:p>
          <a:p>
            <a:pPr marL="0" lvl="0" indent="0" algn="l" rtl="0">
              <a:lnSpc>
                <a:spcPct val="150000"/>
              </a:lnSpc>
              <a:spcBef>
                <a:spcPts val="0"/>
              </a:spcBef>
              <a:spcAft>
                <a:spcPts val="0"/>
              </a:spcAft>
              <a:buClr>
                <a:schemeClr val="dk1"/>
              </a:buClr>
              <a:buSzPts val="1800"/>
              <a:buNone/>
            </a:pPr>
            <a:endParaRPr/>
          </a:p>
        </p:txBody>
      </p:sp>
      <p:sp>
        <p:nvSpPr>
          <p:cNvPr id="141" name="Google Shape;141;p19"/>
          <p:cNvSpPr txBox="1"/>
          <p:nvPr/>
        </p:nvSpPr>
        <p:spPr>
          <a:xfrm>
            <a:off x="2694725" y="1862800"/>
            <a:ext cx="492000" cy="4920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4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2</a:t>
            </a:r>
            <a:endParaRPr kumimoji="0" sz="24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42" name="Google Shape;142;p19"/>
          <p:cNvSpPr txBox="1"/>
          <p:nvPr/>
        </p:nvSpPr>
        <p:spPr>
          <a:xfrm>
            <a:off x="1863275" y="2955625"/>
            <a:ext cx="492000" cy="4920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4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2</a:t>
            </a:r>
            <a:endParaRPr kumimoji="0" sz="24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43" name="Google Shape;143;p19"/>
          <p:cNvSpPr txBox="1"/>
          <p:nvPr/>
        </p:nvSpPr>
        <p:spPr>
          <a:xfrm>
            <a:off x="4620000" y="2955625"/>
            <a:ext cx="492000" cy="4920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4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1</a:t>
            </a:r>
            <a:endParaRPr kumimoji="0" sz="24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44" name="Google Shape;144;p19"/>
          <p:cNvSpPr txBox="1"/>
          <p:nvPr/>
        </p:nvSpPr>
        <p:spPr>
          <a:xfrm>
            <a:off x="514825" y="4077400"/>
            <a:ext cx="620100" cy="4920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4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17</a:t>
            </a:r>
            <a:endParaRPr kumimoji="0" sz="24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45" name="Google Shape;145;p19"/>
          <p:cNvSpPr txBox="1"/>
          <p:nvPr/>
        </p:nvSpPr>
        <p:spPr>
          <a:xfrm>
            <a:off x="2432375" y="4077400"/>
            <a:ext cx="620100" cy="4920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4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16</a:t>
            </a:r>
            <a:endParaRPr kumimoji="0" sz="24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 name="Rectangle: Rounded Corners 1">
            <a:extLst>
              <a:ext uri="{FF2B5EF4-FFF2-40B4-BE49-F238E27FC236}">
                <a16:creationId xmlns:a16="http://schemas.microsoft.com/office/drawing/2014/main" id="{8B0A6BCD-B7B6-41C8-8FE8-BCBF49C9553E}"/>
              </a:ext>
            </a:extLst>
          </p:cNvPr>
          <p:cNvSpPr/>
          <p:nvPr/>
        </p:nvSpPr>
        <p:spPr>
          <a:xfrm>
            <a:off x="10721950" y="6166603"/>
            <a:ext cx="1140448" cy="385253"/>
          </a:xfrm>
          <a:prstGeom prst="roundRect">
            <a:avLst/>
          </a:prstGeom>
          <a:solidFill>
            <a:srgbClr val="2779F5"/>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dirty="0">
                <a:ln>
                  <a:noFill/>
                </a:ln>
                <a:solidFill>
                  <a:srgbClr val="FFFFFF"/>
                </a:solidFill>
                <a:effectLst/>
                <a:uLnTx/>
                <a:uFillTx/>
                <a:latin typeface="Century Gothic"/>
                <a:ea typeface="Century Gothic"/>
                <a:cs typeface="Century Gothic"/>
                <a:sym typeface="Century Gothic"/>
              </a:rPr>
              <a:t>Answers</a:t>
            </a:r>
            <a:endParaRPr kumimoji="0" lang="en-GB" sz="1400" b="0" i="0" u="none" strike="noStrike" kern="0" cap="none" spc="0" normalizeH="0" baseline="0" noProof="0" dirty="0">
              <a:ln>
                <a:noFill/>
              </a:ln>
              <a:solidFill>
                <a:srgbClr val="FFFFFF"/>
              </a:solidFill>
              <a:effectLst/>
              <a:uLnTx/>
              <a:uFillTx/>
              <a:latin typeface="Arial"/>
              <a:ea typeface="+mn-ea"/>
              <a:cs typeface="+mn-cs"/>
              <a:sym typeface="Arial"/>
            </a:endParaRP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1"/>
                                        </p:tgtEl>
                                        <p:attrNameLst>
                                          <p:attrName>style.visibility</p:attrName>
                                        </p:attrNameLst>
                                      </p:cBhvr>
                                      <p:to>
                                        <p:strVal val="visible"/>
                                      </p:to>
                                    </p:set>
                                    <p:animEffect transition="in" filter="fade">
                                      <p:cBhvr>
                                        <p:cTn id="7" dur="1000"/>
                                        <p:tgtEl>
                                          <p:spTgt spid="141"/>
                                        </p:tgtEl>
                                      </p:cBhvr>
                                    </p:animEffect>
                                  </p:childTnLst>
                                </p:cTn>
                              </p:par>
                              <p:par>
                                <p:cTn id="8" presetID="10" presetClass="entr" presetSubtype="0" fill="hold" nodeType="withEffect">
                                  <p:stCondLst>
                                    <p:cond delay="0"/>
                                  </p:stCondLst>
                                  <p:childTnLst>
                                    <p:set>
                                      <p:cBhvr>
                                        <p:cTn id="9" dur="1" fill="hold">
                                          <p:stCondLst>
                                            <p:cond delay="0"/>
                                          </p:stCondLst>
                                        </p:cTn>
                                        <p:tgtEl>
                                          <p:spTgt spid="142"/>
                                        </p:tgtEl>
                                        <p:attrNameLst>
                                          <p:attrName>style.visibility</p:attrName>
                                        </p:attrNameLst>
                                      </p:cBhvr>
                                      <p:to>
                                        <p:strVal val="visible"/>
                                      </p:to>
                                    </p:set>
                                    <p:animEffect transition="in" filter="fade">
                                      <p:cBhvr>
                                        <p:cTn id="10" dur="1000"/>
                                        <p:tgtEl>
                                          <p:spTgt spid="142"/>
                                        </p:tgtEl>
                                      </p:cBhvr>
                                    </p:animEffect>
                                  </p:childTnLst>
                                </p:cTn>
                              </p:par>
                              <p:par>
                                <p:cTn id="11" presetID="10" presetClass="entr" presetSubtype="0" fill="hold" nodeType="withEffect">
                                  <p:stCondLst>
                                    <p:cond delay="0"/>
                                  </p:stCondLst>
                                  <p:childTnLst>
                                    <p:set>
                                      <p:cBhvr>
                                        <p:cTn id="12" dur="1" fill="hold">
                                          <p:stCondLst>
                                            <p:cond delay="0"/>
                                          </p:stCondLst>
                                        </p:cTn>
                                        <p:tgtEl>
                                          <p:spTgt spid="143"/>
                                        </p:tgtEl>
                                        <p:attrNameLst>
                                          <p:attrName>style.visibility</p:attrName>
                                        </p:attrNameLst>
                                      </p:cBhvr>
                                      <p:to>
                                        <p:strVal val="visible"/>
                                      </p:to>
                                    </p:set>
                                    <p:animEffect transition="in" filter="fade">
                                      <p:cBhvr>
                                        <p:cTn id="13" dur="1000"/>
                                        <p:tgtEl>
                                          <p:spTgt spid="143"/>
                                        </p:tgtEl>
                                      </p:cBhvr>
                                    </p:animEffect>
                                  </p:childTnLst>
                                </p:cTn>
                              </p:par>
                              <p:par>
                                <p:cTn id="14" presetID="10" presetClass="entr" presetSubtype="0" fill="hold" nodeType="withEffect">
                                  <p:stCondLst>
                                    <p:cond delay="0"/>
                                  </p:stCondLst>
                                  <p:childTnLst>
                                    <p:set>
                                      <p:cBhvr>
                                        <p:cTn id="15" dur="1" fill="hold">
                                          <p:stCondLst>
                                            <p:cond delay="0"/>
                                          </p:stCondLst>
                                        </p:cTn>
                                        <p:tgtEl>
                                          <p:spTgt spid="144"/>
                                        </p:tgtEl>
                                        <p:attrNameLst>
                                          <p:attrName>style.visibility</p:attrName>
                                        </p:attrNameLst>
                                      </p:cBhvr>
                                      <p:to>
                                        <p:strVal val="visible"/>
                                      </p:to>
                                    </p:set>
                                    <p:animEffect transition="in" filter="fade">
                                      <p:cBhvr>
                                        <p:cTn id="16" dur="1000"/>
                                        <p:tgtEl>
                                          <p:spTgt spid="144"/>
                                        </p:tgtEl>
                                      </p:cBhvr>
                                    </p:animEffect>
                                  </p:childTnLst>
                                </p:cTn>
                              </p:par>
                              <p:par>
                                <p:cTn id="17" presetID="10" presetClass="entr" presetSubtype="0" fill="hold" nodeType="withEffect">
                                  <p:stCondLst>
                                    <p:cond delay="0"/>
                                  </p:stCondLst>
                                  <p:childTnLst>
                                    <p:set>
                                      <p:cBhvr>
                                        <p:cTn id="18" dur="1" fill="hold">
                                          <p:stCondLst>
                                            <p:cond delay="0"/>
                                          </p:stCondLst>
                                        </p:cTn>
                                        <p:tgtEl>
                                          <p:spTgt spid="145"/>
                                        </p:tgtEl>
                                        <p:attrNameLst>
                                          <p:attrName>style.visibility</p:attrName>
                                        </p:attrNameLst>
                                      </p:cBhvr>
                                      <p:to>
                                        <p:strVal val="visible"/>
                                      </p:to>
                                    </p:set>
                                    <p:animEffect transition="in" filter="fade">
                                      <p:cBhvr>
                                        <p:cTn id="19" dur="1000"/>
                                        <p:tgtEl>
                                          <p:spTgt spid="145"/>
                                        </p:tgtEl>
                                      </p:cBhvr>
                                    </p:animEffect>
                                  </p:childTnLst>
                                </p:cTn>
                              </p:par>
                            </p:childTnLst>
                          </p:cTn>
                        </p:par>
                      </p:childTnLst>
                    </p:cTn>
                  </p:par>
                </p:childTnLst>
              </p:cTn>
              <p:nextCondLst>
                <p:cond evt="onClick" delay="0">
                  <p:tgtEl>
                    <p:spTgt spid="2"/>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0"/>
          <p:cNvSpPr txBox="1">
            <a:spLocks noGrp="1"/>
          </p:cNvSpPr>
          <p:nvPr>
            <p:ph type="body" idx="1"/>
          </p:nvPr>
        </p:nvSpPr>
        <p:spPr>
          <a:xfrm>
            <a:off x="360000" y="810000"/>
            <a:ext cx="6260700" cy="3114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rgbClr val="2779F5"/>
              </a:buClr>
              <a:buSzPts val="1600"/>
              <a:buNone/>
            </a:pPr>
            <a:r>
              <a:rPr lang="en-GB" b="1"/>
              <a:t>Independent Practice: </a:t>
            </a:r>
            <a:endParaRPr b="1"/>
          </a:p>
        </p:txBody>
      </p:sp>
      <p:pic>
        <p:nvPicPr>
          <p:cNvPr id="152" name="Google Shape;152;p20"/>
          <p:cNvPicPr preferRelativeResize="0"/>
          <p:nvPr/>
        </p:nvPicPr>
        <p:blipFill>
          <a:blip r:embed="rId3">
            <a:alphaModFix/>
          </a:blip>
          <a:stretch>
            <a:fillRect/>
          </a:stretch>
        </p:blipFill>
        <p:spPr>
          <a:xfrm>
            <a:off x="360000" y="1260000"/>
            <a:ext cx="11520152" cy="2807935"/>
          </a:xfrm>
          <a:prstGeom prst="rect">
            <a:avLst/>
          </a:prstGeom>
          <a:noFill/>
          <a:ln>
            <a:noFill/>
          </a:ln>
          <a:effectLst>
            <a:outerShdw blurRad="57150" dist="19050" dir="5400000" algn="bl" rotWithShape="0">
              <a:srgbClr val="000000">
                <a:alpha val="50000"/>
              </a:srgbClr>
            </a:outerShdw>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21"/>
          <p:cNvSpPr txBox="1">
            <a:spLocks noGrp="1"/>
          </p:cNvSpPr>
          <p:nvPr>
            <p:ph type="body" idx="1"/>
          </p:nvPr>
        </p:nvSpPr>
        <p:spPr>
          <a:xfrm>
            <a:off x="360000" y="810000"/>
            <a:ext cx="6260700" cy="3114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rgbClr val="2779F5"/>
              </a:buClr>
              <a:buSzPts val="1600"/>
              <a:buNone/>
            </a:pPr>
            <a:r>
              <a:rPr lang="en-GB" b="1"/>
              <a:t>Guided Practice:</a:t>
            </a:r>
            <a:endParaRPr b="1"/>
          </a:p>
        </p:txBody>
      </p:sp>
      <p:sp>
        <p:nvSpPr>
          <p:cNvPr id="159" name="Google Shape;159;p21"/>
          <p:cNvSpPr txBox="1">
            <a:spLocks noGrp="1"/>
          </p:cNvSpPr>
          <p:nvPr>
            <p:ph type="body" idx="2"/>
          </p:nvPr>
        </p:nvSpPr>
        <p:spPr>
          <a:xfrm>
            <a:off x="360000" y="1170000"/>
            <a:ext cx="11527800" cy="11364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chemeClr val="dk1"/>
              </a:buClr>
              <a:buSzPts val="1800"/>
              <a:buNone/>
            </a:pPr>
            <a:r>
              <a:rPr lang="en-GB" dirty="0"/>
              <a:t>These digit cards have been placed incorrectly. </a:t>
            </a:r>
            <a:endParaRPr dirty="0"/>
          </a:p>
          <a:p>
            <a:pPr marL="0" lvl="0" indent="0" algn="l" rtl="0">
              <a:lnSpc>
                <a:spcPct val="150000"/>
              </a:lnSpc>
              <a:spcBef>
                <a:spcPts val="0"/>
              </a:spcBef>
              <a:spcAft>
                <a:spcPts val="0"/>
              </a:spcAft>
              <a:buClr>
                <a:schemeClr val="dk1"/>
              </a:buClr>
              <a:buSzPts val="1800"/>
              <a:buNone/>
            </a:pPr>
            <a:r>
              <a:rPr lang="en-GB" dirty="0"/>
              <a:t>Rearrange them to make the statement correct.</a:t>
            </a:r>
            <a:endParaRPr dirty="0"/>
          </a:p>
          <a:p>
            <a:pPr marL="0" lvl="0" indent="0" algn="l" rtl="0">
              <a:lnSpc>
                <a:spcPct val="150000"/>
              </a:lnSpc>
              <a:spcBef>
                <a:spcPts val="0"/>
              </a:spcBef>
              <a:spcAft>
                <a:spcPts val="0"/>
              </a:spcAft>
              <a:buClr>
                <a:schemeClr val="dk1"/>
              </a:buClr>
              <a:buSzPts val="1800"/>
              <a:buNone/>
            </a:pPr>
            <a:endParaRPr dirty="0"/>
          </a:p>
          <a:p>
            <a:pPr marL="0" lvl="0" indent="0" algn="l" rtl="0">
              <a:lnSpc>
                <a:spcPct val="150000"/>
              </a:lnSpc>
              <a:spcBef>
                <a:spcPts val="0"/>
              </a:spcBef>
              <a:spcAft>
                <a:spcPts val="0"/>
              </a:spcAft>
              <a:buClr>
                <a:schemeClr val="dk1"/>
              </a:buClr>
              <a:buSzPts val="1800"/>
              <a:buNone/>
            </a:pPr>
            <a:endParaRPr dirty="0"/>
          </a:p>
          <a:p>
            <a:pPr marL="0" lvl="0" indent="0" algn="l" rtl="0">
              <a:lnSpc>
                <a:spcPct val="150000"/>
              </a:lnSpc>
              <a:spcBef>
                <a:spcPts val="0"/>
              </a:spcBef>
              <a:spcAft>
                <a:spcPts val="0"/>
              </a:spcAft>
              <a:buClr>
                <a:schemeClr val="dk1"/>
              </a:buClr>
              <a:buSzPts val="1800"/>
              <a:buNone/>
            </a:pPr>
            <a:endParaRPr dirty="0"/>
          </a:p>
          <a:p>
            <a:pPr marL="0" lvl="0" indent="0" algn="l" rtl="0">
              <a:lnSpc>
                <a:spcPct val="150000"/>
              </a:lnSpc>
              <a:spcBef>
                <a:spcPts val="0"/>
              </a:spcBef>
              <a:spcAft>
                <a:spcPts val="0"/>
              </a:spcAft>
              <a:buNone/>
            </a:pPr>
            <a:r>
              <a:rPr lang="en-GB" sz="3000" dirty="0"/>
              <a:t>			    +			&gt;		      +</a:t>
            </a:r>
            <a:endParaRPr sz="3000" dirty="0"/>
          </a:p>
        </p:txBody>
      </p:sp>
      <p:sp>
        <p:nvSpPr>
          <p:cNvPr id="160" name="Google Shape;160;p21"/>
          <p:cNvSpPr/>
          <p:nvPr/>
        </p:nvSpPr>
        <p:spPr>
          <a:xfrm>
            <a:off x="1954213" y="2803242"/>
            <a:ext cx="1143000" cy="1616700"/>
          </a:xfrm>
          <a:prstGeom prst="roundRect">
            <a:avLst>
              <a:gd name="adj" fmla="val 16667"/>
            </a:avLst>
          </a:prstGeom>
          <a:noFill/>
          <a:ln w="28575" cap="flat" cmpd="sng">
            <a:solidFill>
              <a:srgbClr val="2779F5"/>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4500" b="0" i="0" u="none" strike="noStrike" kern="0" cap="none" spc="0" normalizeH="0" baseline="0" noProof="0">
                <a:ln>
                  <a:noFill/>
                </a:ln>
                <a:solidFill>
                  <a:srgbClr val="000000"/>
                </a:solidFill>
                <a:effectLst/>
                <a:uLnTx/>
                <a:uFillTx/>
                <a:latin typeface="Century Gothic"/>
                <a:ea typeface="Century Gothic"/>
                <a:cs typeface="Century Gothic"/>
                <a:sym typeface="Century Gothic"/>
              </a:rPr>
              <a:t>5</a:t>
            </a:r>
            <a:endParaRPr kumimoji="0" sz="45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161" name="Google Shape;161;p21"/>
          <p:cNvSpPr/>
          <p:nvPr/>
        </p:nvSpPr>
        <p:spPr>
          <a:xfrm>
            <a:off x="4334404" y="2812592"/>
            <a:ext cx="1143000" cy="1616700"/>
          </a:xfrm>
          <a:prstGeom prst="roundRect">
            <a:avLst>
              <a:gd name="adj" fmla="val 16667"/>
            </a:avLst>
          </a:prstGeom>
          <a:noFill/>
          <a:ln w="28575" cap="flat" cmpd="sng">
            <a:solidFill>
              <a:srgbClr val="2779F5"/>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4500" b="0" i="0" u="none" strike="noStrike" kern="0" cap="none" spc="0" normalizeH="0" baseline="0" noProof="0">
                <a:ln>
                  <a:noFill/>
                </a:ln>
                <a:solidFill>
                  <a:srgbClr val="000000"/>
                </a:solidFill>
                <a:effectLst/>
                <a:uLnTx/>
                <a:uFillTx/>
                <a:latin typeface="Century Gothic"/>
                <a:ea typeface="Century Gothic"/>
                <a:cs typeface="Century Gothic"/>
                <a:sym typeface="Century Gothic"/>
              </a:rPr>
              <a:t>8</a:t>
            </a:r>
            <a:endParaRPr kumimoji="0" sz="45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162" name="Google Shape;162;p21"/>
          <p:cNvSpPr/>
          <p:nvPr/>
        </p:nvSpPr>
        <p:spPr>
          <a:xfrm>
            <a:off x="6714596" y="2812592"/>
            <a:ext cx="1143000" cy="1616700"/>
          </a:xfrm>
          <a:prstGeom prst="roundRect">
            <a:avLst>
              <a:gd name="adj" fmla="val 16667"/>
            </a:avLst>
          </a:prstGeom>
          <a:noFill/>
          <a:ln w="28575" cap="flat" cmpd="sng">
            <a:solidFill>
              <a:srgbClr val="2779F5"/>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4500" b="0" i="0" u="none" strike="noStrike" kern="0" cap="none" spc="0" normalizeH="0" baseline="0" noProof="0">
                <a:ln>
                  <a:noFill/>
                </a:ln>
                <a:solidFill>
                  <a:srgbClr val="000000"/>
                </a:solidFill>
                <a:effectLst/>
                <a:uLnTx/>
                <a:uFillTx/>
                <a:latin typeface="Century Gothic"/>
                <a:ea typeface="Century Gothic"/>
                <a:cs typeface="Century Gothic"/>
                <a:sym typeface="Century Gothic"/>
              </a:rPr>
              <a:t>3</a:t>
            </a:r>
            <a:endParaRPr kumimoji="0" sz="45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163" name="Google Shape;163;p21"/>
          <p:cNvSpPr/>
          <p:nvPr/>
        </p:nvSpPr>
        <p:spPr>
          <a:xfrm>
            <a:off x="9094788" y="2803242"/>
            <a:ext cx="1143000" cy="1616700"/>
          </a:xfrm>
          <a:prstGeom prst="roundRect">
            <a:avLst>
              <a:gd name="adj" fmla="val 16667"/>
            </a:avLst>
          </a:prstGeom>
          <a:noFill/>
          <a:ln w="28575" cap="flat" cmpd="sng">
            <a:solidFill>
              <a:srgbClr val="2779F5"/>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4500" b="0" i="0" u="none" strike="noStrike" kern="0" cap="none" spc="0" normalizeH="0" baseline="0" noProof="0">
                <a:ln>
                  <a:noFill/>
                </a:ln>
                <a:solidFill>
                  <a:srgbClr val="000000"/>
                </a:solidFill>
                <a:effectLst/>
                <a:uLnTx/>
                <a:uFillTx/>
                <a:latin typeface="Century Gothic"/>
                <a:ea typeface="Century Gothic"/>
                <a:cs typeface="Century Gothic"/>
                <a:sym typeface="Century Gothic"/>
              </a:rPr>
              <a:t>10</a:t>
            </a:r>
            <a:endParaRPr kumimoji="0" sz="45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165" name="Google Shape;165;p21"/>
          <p:cNvSpPr txBox="1"/>
          <p:nvPr/>
        </p:nvSpPr>
        <p:spPr>
          <a:xfrm>
            <a:off x="360000" y="4921650"/>
            <a:ext cx="3995100" cy="10563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Various answers, for example:</a:t>
            </a:r>
            <a:endParaRPr kumimoji="0"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5 + 10 &gt; 8 + 3;   8 + 10 &gt; 5 + 3</a:t>
            </a:r>
            <a:endParaRPr kumimoji="0"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 name="Rectangle: Rounded Corners 1">
            <a:extLst>
              <a:ext uri="{FF2B5EF4-FFF2-40B4-BE49-F238E27FC236}">
                <a16:creationId xmlns:a16="http://schemas.microsoft.com/office/drawing/2014/main" id="{444D4FF4-7136-40B8-BFD8-0774C17FD191}"/>
              </a:ext>
            </a:extLst>
          </p:cNvPr>
          <p:cNvSpPr/>
          <p:nvPr/>
        </p:nvSpPr>
        <p:spPr>
          <a:xfrm>
            <a:off x="10721950" y="6166603"/>
            <a:ext cx="1140448" cy="385253"/>
          </a:xfrm>
          <a:prstGeom prst="roundRect">
            <a:avLst/>
          </a:prstGeom>
          <a:solidFill>
            <a:srgbClr val="2779F5"/>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dirty="0">
                <a:ln>
                  <a:noFill/>
                </a:ln>
                <a:solidFill>
                  <a:srgbClr val="FFFFFF"/>
                </a:solidFill>
                <a:effectLst/>
                <a:uLnTx/>
                <a:uFillTx/>
                <a:latin typeface="Century Gothic"/>
                <a:ea typeface="Century Gothic"/>
                <a:cs typeface="Century Gothic"/>
                <a:sym typeface="Century Gothic"/>
              </a:rPr>
              <a:t>Answers</a:t>
            </a:r>
            <a:endParaRPr kumimoji="0" lang="en-GB" sz="1400" b="0" i="0" u="none" strike="noStrike" kern="0" cap="none" spc="0" normalizeH="0" baseline="0" noProof="0" dirty="0">
              <a:ln>
                <a:noFill/>
              </a:ln>
              <a:solidFill>
                <a:srgbClr val="FFFFFF"/>
              </a:solidFill>
              <a:effectLst/>
              <a:uLnTx/>
              <a:uFillTx/>
              <a:latin typeface="Arial"/>
              <a:ea typeface="+mn-ea"/>
              <a:cs typeface="+mn-cs"/>
              <a:sym typeface="Arial"/>
            </a:endParaRP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5"/>
                                        </p:tgtEl>
                                        <p:attrNameLst>
                                          <p:attrName>style.visibility</p:attrName>
                                        </p:attrNameLst>
                                      </p:cBhvr>
                                      <p:to>
                                        <p:strVal val="visible"/>
                                      </p:to>
                                    </p:set>
                                    <p:animEffect transition="in" filter="fade">
                                      <p:cBhvr>
                                        <p:cTn id="7" dur="1000"/>
                                        <p:tgtEl>
                                          <p:spTgt spid="165"/>
                                        </p:tgtEl>
                                      </p:cBhvr>
                                    </p:animEffect>
                                  </p:childTnLst>
                                </p:cTn>
                              </p:par>
                            </p:childTnLst>
                          </p:cTn>
                        </p:par>
                      </p:childTnLst>
                    </p:cTn>
                  </p:par>
                </p:childTnLst>
              </p:cTn>
              <p:nextCondLst>
                <p:cond evt="onClick" delay="0">
                  <p:tgtEl>
                    <p:spTgt spid="2"/>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22"/>
          <p:cNvSpPr txBox="1">
            <a:spLocks noGrp="1"/>
          </p:cNvSpPr>
          <p:nvPr>
            <p:ph type="body" idx="1"/>
          </p:nvPr>
        </p:nvSpPr>
        <p:spPr>
          <a:xfrm>
            <a:off x="360000" y="810000"/>
            <a:ext cx="6260700" cy="3114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rgbClr val="2779F5"/>
              </a:buClr>
              <a:buSzPts val="1600"/>
              <a:buNone/>
            </a:pPr>
            <a:r>
              <a:rPr lang="en-GB" b="1"/>
              <a:t>Independent Practice: </a:t>
            </a:r>
            <a:endParaRPr b="1"/>
          </a:p>
        </p:txBody>
      </p:sp>
      <p:pic>
        <p:nvPicPr>
          <p:cNvPr id="172" name="Google Shape;172;p22"/>
          <p:cNvPicPr preferRelativeResize="0"/>
          <p:nvPr/>
        </p:nvPicPr>
        <p:blipFill>
          <a:blip r:embed="rId3">
            <a:alphaModFix/>
          </a:blip>
          <a:stretch>
            <a:fillRect/>
          </a:stretch>
        </p:blipFill>
        <p:spPr>
          <a:xfrm>
            <a:off x="360000" y="1260000"/>
            <a:ext cx="11520150" cy="2554679"/>
          </a:xfrm>
          <a:prstGeom prst="rect">
            <a:avLst/>
          </a:prstGeom>
          <a:noFill/>
          <a:ln>
            <a:noFill/>
          </a:ln>
          <a:effectLst>
            <a:outerShdw blurRad="57150" dist="19050" dir="5400000" algn="bl" rotWithShape="0">
              <a:srgbClr val="000000">
                <a:alpha val="50000"/>
              </a:srgbClr>
            </a:outerShdw>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23"/>
          <p:cNvSpPr txBox="1">
            <a:spLocks noGrp="1"/>
          </p:cNvSpPr>
          <p:nvPr>
            <p:ph type="body" idx="1"/>
          </p:nvPr>
        </p:nvSpPr>
        <p:spPr>
          <a:xfrm>
            <a:off x="360000" y="810000"/>
            <a:ext cx="6260700" cy="3114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rgbClr val="2779F5"/>
              </a:buClr>
              <a:buSzPts val="1600"/>
              <a:buNone/>
            </a:pPr>
            <a:r>
              <a:rPr lang="en-GB" b="1"/>
              <a:t>Let’s Reflect:</a:t>
            </a:r>
            <a:endParaRPr b="1"/>
          </a:p>
        </p:txBody>
      </p:sp>
      <p:sp>
        <p:nvSpPr>
          <p:cNvPr id="179" name="Google Shape;179;p23"/>
          <p:cNvSpPr txBox="1">
            <a:spLocks noGrp="1"/>
          </p:cNvSpPr>
          <p:nvPr>
            <p:ph type="body" idx="2"/>
          </p:nvPr>
        </p:nvSpPr>
        <p:spPr>
          <a:xfrm>
            <a:off x="360000" y="1213400"/>
            <a:ext cx="11527800" cy="39807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800"/>
              <a:buNone/>
            </a:pPr>
            <a:r>
              <a:rPr lang="en-GB" dirty="0">
                <a:solidFill>
                  <a:srgbClr val="000000"/>
                </a:solidFill>
              </a:rPr>
              <a:t>Which numbers are missing from the number sentences to make a sequence?</a:t>
            </a:r>
            <a:endParaRPr dirty="0">
              <a:solidFill>
                <a:srgbClr val="000000"/>
              </a:solidFill>
            </a:endParaRPr>
          </a:p>
          <a:p>
            <a:pPr marL="0" lvl="0" indent="0" algn="l" rtl="0">
              <a:lnSpc>
                <a:spcPct val="115000"/>
              </a:lnSpc>
              <a:spcBef>
                <a:spcPts val="0"/>
              </a:spcBef>
              <a:spcAft>
                <a:spcPts val="0"/>
              </a:spcAft>
              <a:buClr>
                <a:schemeClr val="dk1"/>
              </a:buClr>
              <a:buSzPts val="1800"/>
              <a:buNone/>
            </a:pPr>
            <a:r>
              <a:rPr lang="en-GB" dirty="0">
                <a:solidFill>
                  <a:srgbClr val="000000"/>
                </a:solidFill>
              </a:rPr>
              <a:t>Can you prove that you are right?</a:t>
            </a:r>
            <a:endParaRPr dirty="0">
              <a:solidFill>
                <a:srgbClr val="000000"/>
              </a:solidFill>
            </a:endParaRPr>
          </a:p>
          <a:p>
            <a:pPr marL="0" lvl="0" indent="0" algn="l" rtl="0">
              <a:lnSpc>
                <a:spcPct val="115000"/>
              </a:lnSpc>
              <a:spcBef>
                <a:spcPts val="0"/>
              </a:spcBef>
              <a:spcAft>
                <a:spcPts val="0"/>
              </a:spcAft>
              <a:buClr>
                <a:schemeClr val="dk1"/>
              </a:buClr>
              <a:buSzPts val="1800"/>
              <a:buNone/>
            </a:pPr>
            <a:endParaRPr dirty="0">
              <a:solidFill>
                <a:srgbClr val="000000"/>
              </a:solidFill>
            </a:endParaRPr>
          </a:p>
          <a:p>
            <a:pPr marL="0" lvl="0" indent="0" algn="l" rtl="0">
              <a:lnSpc>
                <a:spcPct val="115000"/>
              </a:lnSpc>
              <a:spcBef>
                <a:spcPts val="0"/>
              </a:spcBef>
              <a:spcAft>
                <a:spcPts val="0"/>
              </a:spcAft>
              <a:buClr>
                <a:schemeClr val="dk1"/>
              </a:buClr>
              <a:buSzPts val="1800"/>
              <a:buNone/>
            </a:pPr>
            <a:r>
              <a:rPr lang="en-GB" sz="2100" dirty="0">
                <a:solidFill>
                  <a:srgbClr val="000000"/>
                </a:solidFill>
              </a:rPr>
              <a:t>10 + 5 = 9 + </a:t>
            </a:r>
            <a:endParaRPr sz="2100" dirty="0">
              <a:solidFill>
                <a:srgbClr val="000000"/>
              </a:solidFill>
            </a:endParaRPr>
          </a:p>
          <a:p>
            <a:pPr marL="0" lvl="0" indent="0" algn="l" rtl="0">
              <a:lnSpc>
                <a:spcPct val="115000"/>
              </a:lnSpc>
              <a:spcBef>
                <a:spcPts val="0"/>
              </a:spcBef>
              <a:spcAft>
                <a:spcPts val="0"/>
              </a:spcAft>
              <a:buClr>
                <a:schemeClr val="dk1"/>
              </a:buClr>
              <a:buSzPts val="1800"/>
              <a:buNone/>
            </a:pPr>
            <a:endParaRPr sz="2100" dirty="0">
              <a:solidFill>
                <a:srgbClr val="000000"/>
              </a:solidFill>
            </a:endParaRPr>
          </a:p>
          <a:p>
            <a:pPr marL="0" lvl="0" indent="0" algn="l" rtl="0">
              <a:lnSpc>
                <a:spcPct val="115000"/>
              </a:lnSpc>
              <a:spcBef>
                <a:spcPts val="0"/>
              </a:spcBef>
              <a:spcAft>
                <a:spcPts val="0"/>
              </a:spcAft>
              <a:buClr>
                <a:schemeClr val="dk1"/>
              </a:buClr>
              <a:buSzPts val="1800"/>
              <a:buNone/>
            </a:pPr>
            <a:r>
              <a:rPr lang="en-GB" sz="2100" dirty="0">
                <a:solidFill>
                  <a:srgbClr val="000000"/>
                </a:solidFill>
              </a:rPr>
              <a:t>10 + 5 = 8 +</a:t>
            </a:r>
            <a:endParaRPr sz="2100" dirty="0">
              <a:solidFill>
                <a:srgbClr val="000000"/>
              </a:solidFill>
            </a:endParaRPr>
          </a:p>
          <a:p>
            <a:pPr marL="0" lvl="0" indent="0" algn="l" rtl="0">
              <a:lnSpc>
                <a:spcPct val="115000"/>
              </a:lnSpc>
              <a:spcBef>
                <a:spcPts val="0"/>
              </a:spcBef>
              <a:spcAft>
                <a:spcPts val="0"/>
              </a:spcAft>
              <a:buClr>
                <a:schemeClr val="dk1"/>
              </a:buClr>
              <a:buSzPts val="1800"/>
              <a:buNone/>
            </a:pPr>
            <a:endParaRPr sz="2100" dirty="0">
              <a:solidFill>
                <a:srgbClr val="000000"/>
              </a:solidFill>
            </a:endParaRPr>
          </a:p>
          <a:p>
            <a:pPr marL="0" lvl="0" indent="0" algn="l" rtl="0">
              <a:lnSpc>
                <a:spcPct val="115000"/>
              </a:lnSpc>
              <a:spcBef>
                <a:spcPts val="0"/>
              </a:spcBef>
              <a:spcAft>
                <a:spcPts val="0"/>
              </a:spcAft>
              <a:buClr>
                <a:schemeClr val="dk1"/>
              </a:buClr>
              <a:buSzPts val="1800"/>
              <a:buNone/>
            </a:pPr>
            <a:r>
              <a:rPr lang="en-GB" sz="2100" dirty="0">
                <a:solidFill>
                  <a:srgbClr val="000000"/>
                </a:solidFill>
              </a:rPr>
              <a:t>10 + 5 = 7 +</a:t>
            </a:r>
            <a:endParaRPr sz="2100" dirty="0">
              <a:solidFill>
                <a:srgbClr val="000000"/>
              </a:solidFill>
            </a:endParaRPr>
          </a:p>
          <a:p>
            <a:pPr marL="0" lvl="0" indent="0" algn="l" rtl="0">
              <a:lnSpc>
                <a:spcPct val="115000"/>
              </a:lnSpc>
              <a:spcBef>
                <a:spcPts val="0"/>
              </a:spcBef>
              <a:spcAft>
                <a:spcPts val="0"/>
              </a:spcAft>
              <a:buClr>
                <a:schemeClr val="dk1"/>
              </a:buClr>
              <a:buSzPts val="1800"/>
              <a:buNone/>
            </a:pPr>
            <a:endParaRPr sz="2100" dirty="0">
              <a:solidFill>
                <a:srgbClr val="000000"/>
              </a:solidFill>
            </a:endParaRPr>
          </a:p>
          <a:p>
            <a:pPr marL="0" lvl="0" indent="0" algn="l" rtl="0">
              <a:lnSpc>
                <a:spcPct val="115000"/>
              </a:lnSpc>
              <a:spcBef>
                <a:spcPts val="0"/>
              </a:spcBef>
              <a:spcAft>
                <a:spcPts val="0"/>
              </a:spcAft>
              <a:buClr>
                <a:schemeClr val="dk1"/>
              </a:buClr>
              <a:buSzPts val="1800"/>
              <a:buNone/>
            </a:pPr>
            <a:r>
              <a:rPr lang="en-GB" sz="2100" dirty="0">
                <a:solidFill>
                  <a:srgbClr val="000000"/>
                </a:solidFill>
              </a:rPr>
              <a:t>       +	      = 6 +  </a:t>
            </a:r>
            <a:endParaRPr sz="2100" dirty="0">
              <a:solidFill>
                <a:srgbClr val="000000"/>
              </a:solidFill>
            </a:endParaRPr>
          </a:p>
          <a:p>
            <a:pPr marL="0" lvl="0" indent="0" algn="l" rtl="0">
              <a:lnSpc>
                <a:spcPct val="115000"/>
              </a:lnSpc>
              <a:spcBef>
                <a:spcPts val="0"/>
              </a:spcBef>
              <a:spcAft>
                <a:spcPts val="0"/>
              </a:spcAft>
              <a:buClr>
                <a:schemeClr val="dk1"/>
              </a:buClr>
              <a:buSzPts val="1800"/>
              <a:buNone/>
            </a:pPr>
            <a:endParaRPr sz="2100" dirty="0">
              <a:solidFill>
                <a:srgbClr val="000000"/>
              </a:solidFill>
            </a:endParaRPr>
          </a:p>
          <a:p>
            <a:pPr marL="0" lvl="0" indent="0" algn="l" rtl="0">
              <a:lnSpc>
                <a:spcPct val="115000"/>
              </a:lnSpc>
              <a:spcBef>
                <a:spcPts val="0"/>
              </a:spcBef>
              <a:spcAft>
                <a:spcPts val="0"/>
              </a:spcAft>
              <a:buClr>
                <a:schemeClr val="dk1"/>
              </a:buClr>
              <a:buSzPts val="1800"/>
              <a:buNone/>
            </a:pPr>
            <a:r>
              <a:rPr lang="en-GB" sz="2100" dirty="0">
                <a:solidFill>
                  <a:srgbClr val="000000"/>
                </a:solidFill>
              </a:rPr>
              <a:t>  </a:t>
            </a:r>
            <a:endParaRPr sz="2100" dirty="0">
              <a:solidFill>
                <a:srgbClr val="000000"/>
              </a:solidFill>
            </a:endParaRPr>
          </a:p>
        </p:txBody>
      </p:sp>
      <p:sp>
        <p:nvSpPr>
          <p:cNvPr id="180" name="Google Shape;180;p23"/>
          <p:cNvSpPr txBox="1"/>
          <p:nvPr/>
        </p:nvSpPr>
        <p:spPr>
          <a:xfrm>
            <a:off x="2002050" y="2134325"/>
            <a:ext cx="535200" cy="4629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1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81" name="Google Shape;181;p23"/>
          <p:cNvSpPr txBox="1"/>
          <p:nvPr/>
        </p:nvSpPr>
        <p:spPr>
          <a:xfrm>
            <a:off x="2002050" y="2829275"/>
            <a:ext cx="535200" cy="4629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1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82" name="Google Shape;182;p23"/>
          <p:cNvSpPr txBox="1"/>
          <p:nvPr/>
        </p:nvSpPr>
        <p:spPr>
          <a:xfrm>
            <a:off x="2002050" y="3588450"/>
            <a:ext cx="535200" cy="4629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1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83" name="Google Shape;183;p23"/>
          <p:cNvSpPr txBox="1"/>
          <p:nvPr/>
        </p:nvSpPr>
        <p:spPr>
          <a:xfrm>
            <a:off x="360000" y="4348050"/>
            <a:ext cx="535200" cy="4629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21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84" name="Google Shape;184;p23"/>
          <p:cNvSpPr txBox="1"/>
          <p:nvPr/>
        </p:nvSpPr>
        <p:spPr>
          <a:xfrm>
            <a:off x="1192400" y="4348050"/>
            <a:ext cx="535200" cy="4629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1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85" name="Google Shape;185;p23"/>
          <p:cNvSpPr txBox="1"/>
          <p:nvPr/>
        </p:nvSpPr>
        <p:spPr>
          <a:xfrm>
            <a:off x="2563425" y="4348050"/>
            <a:ext cx="535200" cy="4629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1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87" name="Google Shape;187;p23"/>
          <p:cNvSpPr txBox="1"/>
          <p:nvPr/>
        </p:nvSpPr>
        <p:spPr>
          <a:xfrm>
            <a:off x="360000" y="5194100"/>
            <a:ext cx="11527800" cy="13518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The 10 + 5 part stays the same. The first number in the second half of the number sentence is getting smaller by 1 each time. The last number in the number sentence is getting bigger by 1 each time. Both sides equal 15.</a:t>
            </a:r>
            <a:endParaRPr kumimoji="0"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88" name="Google Shape;188;p23"/>
          <p:cNvSpPr txBox="1"/>
          <p:nvPr/>
        </p:nvSpPr>
        <p:spPr>
          <a:xfrm>
            <a:off x="2002050" y="2134325"/>
            <a:ext cx="535200" cy="4629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1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6</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89" name="Google Shape;189;p23"/>
          <p:cNvSpPr txBox="1"/>
          <p:nvPr/>
        </p:nvSpPr>
        <p:spPr>
          <a:xfrm>
            <a:off x="2002050" y="2829275"/>
            <a:ext cx="535200" cy="4629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1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7</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90" name="Google Shape;190;p23"/>
          <p:cNvSpPr txBox="1"/>
          <p:nvPr/>
        </p:nvSpPr>
        <p:spPr>
          <a:xfrm>
            <a:off x="2002050" y="3610150"/>
            <a:ext cx="535200" cy="4629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1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8</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91" name="Google Shape;191;p23"/>
          <p:cNvSpPr txBox="1"/>
          <p:nvPr/>
        </p:nvSpPr>
        <p:spPr>
          <a:xfrm>
            <a:off x="2563425" y="4348050"/>
            <a:ext cx="535200" cy="4629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1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9</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92" name="Google Shape;192;p23"/>
          <p:cNvSpPr txBox="1"/>
          <p:nvPr/>
        </p:nvSpPr>
        <p:spPr>
          <a:xfrm>
            <a:off x="1192400" y="4348050"/>
            <a:ext cx="535200" cy="4629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1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5</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93" name="Google Shape;193;p23"/>
          <p:cNvSpPr txBox="1"/>
          <p:nvPr/>
        </p:nvSpPr>
        <p:spPr>
          <a:xfrm>
            <a:off x="360000" y="4348050"/>
            <a:ext cx="535200" cy="4629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1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10</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Rounded Corners 1">
            <a:extLst>
              <a:ext uri="{FF2B5EF4-FFF2-40B4-BE49-F238E27FC236}">
                <a16:creationId xmlns:a16="http://schemas.microsoft.com/office/drawing/2014/main" id="{89E0C3F9-F363-4527-AEBD-2C6075EA1B2F}"/>
              </a:ext>
            </a:extLst>
          </p:cNvPr>
          <p:cNvSpPr/>
          <p:nvPr/>
        </p:nvSpPr>
        <p:spPr>
          <a:xfrm>
            <a:off x="10721950" y="6166603"/>
            <a:ext cx="1140448" cy="385253"/>
          </a:xfrm>
          <a:prstGeom prst="roundRect">
            <a:avLst/>
          </a:prstGeom>
          <a:solidFill>
            <a:srgbClr val="2779F5"/>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dirty="0">
                <a:ln>
                  <a:noFill/>
                </a:ln>
                <a:solidFill>
                  <a:srgbClr val="FFFFFF"/>
                </a:solidFill>
                <a:effectLst/>
                <a:uLnTx/>
                <a:uFillTx/>
                <a:latin typeface="Century Gothic"/>
                <a:ea typeface="Century Gothic"/>
                <a:cs typeface="Century Gothic"/>
                <a:sym typeface="Century Gothic"/>
              </a:rPr>
              <a:t>Answers</a:t>
            </a:r>
            <a:endParaRPr kumimoji="0" lang="en-GB" sz="1400" b="0" i="0" u="none" strike="noStrike" kern="0" cap="none" spc="0" normalizeH="0" baseline="0" noProof="0" dirty="0">
              <a:ln>
                <a:noFill/>
              </a:ln>
              <a:solidFill>
                <a:srgbClr val="FFFFFF"/>
              </a:solidFill>
              <a:effectLst/>
              <a:uLnTx/>
              <a:uFillTx/>
              <a:latin typeface="Arial"/>
              <a:ea typeface="+mn-ea"/>
              <a:cs typeface="+mn-cs"/>
              <a:sym typeface="Arial"/>
            </a:endParaRP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88"/>
                                        </p:tgtEl>
                                        <p:attrNameLst>
                                          <p:attrName>style.visibility</p:attrName>
                                        </p:attrNameLst>
                                      </p:cBhvr>
                                      <p:to>
                                        <p:strVal val="visible"/>
                                      </p:to>
                                    </p:set>
                                    <p:animEffect transition="in" filter="fade">
                                      <p:cBhvr>
                                        <p:cTn id="7" dur="1000"/>
                                        <p:tgtEl>
                                          <p:spTgt spid="188"/>
                                        </p:tgtEl>
                                      </p:cBhvr>
                                    </p:animEffect>
                                  </p:childTnLst>
                                </p:cTn>
                              </p:par>
                              <p:par>
                                <p:cTn id="8" presetID="10" presetClass="entr" presetSubtype="0" fill="hold" nodeType="withEffect">
                                  <p:stCondLst>
                                    <p:cond delay="0"/>
                                  </p:stCondLst>
                                  <p:childTnLst>
                                    <p:set>
                                      <p:cBhvr>
                                        <p:cTn id="9" dur="1" fill="hold">
                                          <p:stCondLst>
                                            <p:cond delay="0"/>
                                          </p:stCondLst>
                                        </p:cTn>
                                        <p:tgtEl>
                                          <p:spTgt spid="189"/>
                                        </p:tgtEl>
                                        <p:attrNameLst>
                                          <p:attrName>style.visibility</p:attrName>
                                        </p:attrNameLst>
                                      </p:cBhvr>
                                      <p:to>
                                        <p:strVal val="visible"/>
                                      </p:to>
                                    </p:set>
                                    <p:animEffect transition="in" filter="fade">
                                      <p:cBhvr>
                                        <p:cTn id="10" dur="1000"/>
                                        <p:tgtEl>
                                          <p:spTgt spid="189"/>
                                        </p:tgtEl>
                                      </p:cBhvr>
                                    </p:animEffect>
                                  </p:childTnLst>
                                </p:cTn>
                              </p:par>
                              <p:par>
                                <p:cTn id="11" presetID="10" presetClass="entr" presetSubtype="0" fill="hold" nodeType="withEffect">
                                  <p:stCondLst>
                                    <p:cond delay="0"/>
                                  </p:stCondLst>
                                  <p:childTnLst>
                                    <p:set>
                                      <p:cBhvr>
                                        <p:cTn id="12" dur="1" fill="hold">
                                          <p:stCondLst>
                                            <p:cond delay="0"/>
                                          </p:stCondLst>
                                        </p:cTn>
                                        <p:tgtEl>
                                          <p:spTgt spid="190"/>
                                        </p:tgtEl>
                                        <p:attrNameLst>
                                          <p:attrName>style.visibility</p:attrName>
                                        </p:attrNameLst>
                                      </p:cBhvr>
                                      <p:to>
                                        <p:strVal val="visible"/>
                                      </p:to>
                                    </p:set>
                                    <p:animEffect transition="in" filter="fade">
                                      <p:cBhvr>
                                        <p:cTn id="13" dur="1000"/>
                                        <p:tgtEl>
                                          <p:spTgt spid="190"/>
                                        </p:tgtEl>
                                      </p:cBhvr>
                                    </p:animEffect>
                                  </p:childTnLst>
                                </p:cTn>
                              </p:par>
                              <p:par>
                                <p:cTn id="14" presetID="10" presetClass="entr" presetSubtype="0" fill="hold" nodeType="withEffect">
                                  <p:stCondLst>
                                    <p:cond delay="0"/>
                                  </p:stCondLst>
                                  <p:childTnLst>
                                    <p:set>
                                      <p:cBhvr>
                                        <p:cTn id="15" dur="1" fill="hold">
                                          <p:stCondLst>
                                            <p:cond delay="0"/>
                                          </p:stCondLst>
                                        </p:cTn>
                                        <p:tgtEl>
                                          <p:spTgt spid="191"/>
                                        </p:tgtEl>
                                        <p:attrNameLst>
                                          <p:attrName>style.visibility</p:attrName>
                                        </p:attrNameLst>
                                      </p:cBhvr>
                                      <p:to>
                                        <p:strVal val="visible"/>
                                      </p:to>
                                    </p:set>
                                    <p:animEffect transition="in" filter="fade">
                                      <p:cBhvr>
                                        <p:cTn id="16" dur="1000"/>
                                        <p:tgtEl>
                                          <p:spTgt spid="191"/>
                                        </p:tgtEl>
                                      </p:cBhvr>
                                    </p:animEffect>
                                  </p:childTnLst>
                                </p:cTn>
                              </p:par>
                              <p:par>
                                <p:cTn id="17" presetID="10" presetClass="entr" presetSubtype="0" fill="hold" nodeType="withEffect">
                                  <p:stCondLst>
                                    <p:cond delay="0"/>
                                  </p:stCondLst>
                                  <p:childTnLst>
                                    <p:set>
                                      <p:cBhvr>
                                        <p:cTn id="18" dur="1" fill="hold">
                                          <p:stCondLst>
                                            <p:cond delay="0"/>
                                          </p:stCondLst>
                                        </p:cTn>
                                        <p:tgtEl>
                                          <p:spTgt spid="192"/>
                                        </p:tgtEl>
                                        <p:attrNameLst>
                                          <p:attrName>style.visibility</p:attrName>
                                        </p:attrNameLst>
                                      </p:cBhvr>
                                      <p:to>
                                        <p:strVal val="visible"/>
                                      </p:to>
                                    </p:set>
                                    <p:animEffect transition="in" filter="fade">
                                      <p:cBhvr>
                                        <p:cTn id="19" dur="1000"/>
                                        <p:tgtEl>
                                          <p:spTgt spid="192"/>
                                        </p:tgtEl>
                                      </p:cBhvr>
                                    </p:animEffect>
                                  </p:childTnLst>
                                </p:cTn>
                              </p:par>
                              <p:par>
                                <p:cTn id="20" presetID="10" presetClass="entr" presetSubtype="0" fill="hold" nodeType="withEffect">
                                  <p:stCondLst>
                                    <p:cond delay="0"/>
                                  </p:stCondLst>
                                  <p:childTnLst>
                                    <p:set>
                                      <p:cBhvr>
                                        <p:cTn id="21" dur="1" fill="hold">
                                          <p:stCondLst>
                                            <p:cond delay="0"/>
                                          </p:stCondLst>
                                        </p:cTn>
                                        <p:tgtEl>
                                          <p:spTgt spid="193"/>
                                        </p:tgtEl>
                                        <p:attrNameLst>
                                          <p:attrName>style.visibility</p:attrName>
                                        </p:attrNameLst>
                                      </p:cBhvr>
                                      <p:to>
                                        <p:strVal val="visible"/>
                                      </p:to>
                                    </p:set>
                                    <p:animEffect transition="in" filter="fade">
                                      <p:cBhvr>
                                        <p:cTn id="22" dur="1000"/>
                                        <p:tgtEl>
                                          <p:spTgt spid="193"/>
                                        </p:tgtEl>
                                      </p:cBhvr>
                                    </p:animEffect>
                                  </p:childTnLst>
                                </p:cTn>
                              </p:par>
                              <p:par>
                                <p:cTn id="23" presetID="10" presetClass="entr" presetSubtype="0" fill="hold" nodeType="withEffect">
                                  <p:stCondLst>
                                    <p:cond delay="0"/>
                                  </p:stCondLst>
                                  <p:childTnLst>
                                    <p:set>
                                      <p:cBhvr>
                                        <p:cTn id="24" dur="1" fill="hold">
                                          <p:stCondLst>
                                            <p:cond delay="0"/>
                                          </p:stCondLst>
                                        </p:cTn>
                                        <p:tgtEl>
                                          <p:spTgt spid="187"/>
                                        </p:tgtEl>
                                        <p:attrNameLst>
                                          <p:attrName>style.visibility</p:attrName>
                                        </p:attrNameLst>
                                      </p:cBhvr>
                                      <p:to>
                                        <p:strVal val="visible"/>
                                      </p:to>
                                    </p:set>
                                    <p:animEffect transition="in" filter="fade">
                                      <p:cBhvr>
                                        <p:cTn id="25" dur="1000"/>
                                        <p:tgtEl>
                                          <p:spTgt spid="187"/>
                                        </p:tgtEl>
                                      </p:cBhvr>
                                    </p:animEffect>
                                  </p:childTnLst>
                                </p:cTn>
                              </p:par>
                            </p:childTnLst>
                          </p:cTn>
                        </p:par>
                      </p:childTnLst>
                    </p:cTn>
                  </p:par>
                </p:childTnLst>
              </p:cTn>
              <p:nextCondLst>
                <p:cond evt="onClick" delay="0">
                  <p:tgtEl>
                    <p:spTgt spid="2"/>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24"/>
          <p:cNvSpPr txBox="1">
            <a:spLocks noGrp="1"/>
          </p:cNvSpPr>
          <p:nvPr>
            <p:ph type="body" idx="4294967295"/>
          </p:nvPr>
        </p:nvSpPr>
        <p:spPr>
          <a:xfrm>
            <a:off x="838200" y="3505199"/>
            <a:ext cx="10515600" cy="2671763"/>
          </a:xfrm>
          <a:prstGeom prst="rect">
            <a:avLst/>
          </a:prstGeom>
          <a:noFill/>
          <a:ln>
            <a:noFill/>
          </a:ln>
        </p:spPr>
        <p:txBody>
          <a:bodyPr spcFirstLastPara="1" wrap="square" lIns="91425" tIns="45700" rIns="91425" bIns="45700" anchor="t" anchorCtr="0">
            <a:noAutofit/>
          </a:bodyPr>
          <a:lstStyle/>
          <a:p>
            <a:pPr marL="0" lvl="0" indent="0" algn="ctr" rtl="0">
              <a:lnSpc>
                <a:spcPct val="150000"/>
              </a:lnSpc>
              <a:spcBef>
                <a:spcPts val="0"/>
              </a:spcBef>
              <a:spcAft>
                <a:spcPts val="0"/>
              </a:spcAft>
              <a:buClr>
                <a:schemeClr val="dk1"/>
              </a:buClr>
              <a:buSzPts val="1800"/>
              <a:buNone/>
            </a:pPr>
            <a:r>
              <a:rPr lang="en-GB"/>
              <a:t>The following slides are based on Year 1 Addition and Subtraction – Compare addition and subtraction statements</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25"/>
          <p:cNvSpPr txBox="1">
            <a:spLocks noGrp="1"/>
          </p:cNvSpPr>
          <p:nvPr>
            <p:ph type="body" idx="1"/>
          </p:nvPr>
        </p:nvSpPr>
        <p:spPr>
          <a:xfrm>
            <a:off x="327600" y="764975"/>
            <a:ext cx="11536800" cy="51285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a:t>Complete the sentences.</a:t>
            </a:r>
            <a:endParaRPr/>
          </a:p>
          <a:p>
            <a:pPr marL="0" lvl="0" indent="0" algn="l" rtl="0">
              <a:spcBef>
                <a:spcPts val="0"/>
              </a:spcBef>
              <a:spcAft>
                <a:spcPts val="0"/>
              </a:spcAft>
              <a:buNone/>
            </a:pPr>
            <a:endParaRPr/>
          </a:p>
          <a:p>
            <a:pPr marL="0" lvl="0" indent="0" algn="l" rtl="0">
              <a:spcBef>
                <a:spcPts val="0"/>
              </a:spcBef>
              <a:spcAft>
                <a:spcPts val="0"/>
              </a:spcAft>
              <a:buNone/>
            </a:pPr>
            <a:r>
              <a:rPr lang="en-GB" sz="2500"/>
              <a:t>4 + 1 is greater than _____</a:t>
            </a:r>
            <a:endParaRPr sz="2500"/>
          </a:p>
          <a:p>
            <a:pPr marL="0" lvl="0" indent="0" algn="l" rtl="0">
              <a:spcBef>
                <a:spcPts val="0"/>
              </a:spcBef>
              <a:spcAft>
                <a:spcPts val="0"/>
              </a:spcAft>
              <a:buNone/>
            </a:pPr>
            <a:r>
              <a:rPr lang="en-GB" sz="2500"/>
              <a:t>4 + 1 is greater than _____</a:t>
            </a:r>
            <a:endParaRPr sz="2500"/>
          </a:p>
          <a:p>
            <a:pPr marL="0" lvl="0" indent="0" algn="l" rtl="0">
              <a:spcBef>
                <a:spcPts val="0"/>
              </a:spcBef>
              <a:spcAft>
                <a:spcPts val="0"/>
              </a:spcAft>
              <a:buNone/>
            </a:pPr>
            <a:r>
              <a:rPr lang="en-GB" sz="2500"/>
              <a:t>4 + 1 is less than ____</a:t>
            </a:r>
            <a:endParaRPr sz="2500"/>
          </a:p>
          <a:p>
            <a:pPr marL="0" lvl="0" indent="0" algn="l" rtl="0">
              <a:spcBef>
                <a:spcPts val="0"/>
              </a:spcBef>
              <a:spcAft>
                <a:spcPts val="0"/>
              </a:spcAft>
              <a:buNone/>
            </a:pPr>
            <a:r>
              <a:rPr lang="en-GB" sz="2500"/>
              <a:t>4 + 1 is less than ____</a:t>
            </a:r>
            <a:endParaRPr sz="2500"/>
          </a:p>
        </p:txBody>
      </p:sp>
      <p:graphicFrame>
        <p:nvGraphicFramePr>
          <p:cNvPr id="206" name="Google Shape;206;p25"/>
          <p:cNvGraphicFramePr/>
          <p:nvPr/>
        </p:nvGraphicFramePr>
        <p:xfrm>
          <a:off x="5994700" y="1782875"/>
          <a:ext cx="4470250" cy="784925"/>
        </p:xfrm>
        <a:graphic>
          <a:graphicData uri="http://schemas.openxmlformats.org/drawingml/2006/table">
            <a:tbl>
              <a:tblPr>
                <a:noFill/>
              </a:tblPr>
              <a:tblGrid>
                <a:gridCol w="894050">
                  <a:extLst>
                    <a:ext uri="{9D8B030D-6E8A-4147-A177-3AD203B41FA5}">
                      <a16:colId xmlns:a16="http://schemas.microsoft.com/office/drawing/2014/main" val="20000"/>
                    </a:ext>
                  </a:extLst>
                </a:gridCol>
                <a:gridCol w="894050">
                  <a:extLst>
                    <a:ext uri="{9D8B030D-6E8A-4147-A177-3AD203B41FA5}">
                      <a16:colId xmlns:a16="http://schemas.microsoft.com/office/drawing/2014/main" val="20001"/>
                    </a:ext>
                  </a:extLst>
                </a:gridCol>
                <a:gridCol w="894050">
                  <a:extLst>
                    <a:ext uri="{9D8B030D-6E8A-4147-A177-3AD203B41FA5}">
                      <a16:colId xmlns:a16="http://schemas.microsoft.com/office/drawing/2014/main" val="20002"/>
                    </a:ext>
                  </a:extLst>
                </a:gridCol>
                <a:gridCol w="894050">
                  <a:extLst>
                    <a:ext uri="{9D8B030D-6E8A-4147-A177-3AD203B41FA5}">
                      <a16:colId xmlns:a16="http://schemas.microsoft.com/office/drawing/2014/main" val="20003"/>
                    </a:ext>
                  </a:extLst>
                </a:gridCol>
                <a:gridCol w="894050">
                  <a:extLst>
                    <a:ext uri="{9D8B030D-6E8A-4147-A177-3AD203B41FA5}">
                      <a16:colId xmlns:a16="http://schemas.microsoft.com/office/drawing/2014/main" val="20004"/>
                    </a:ext>
                  </a:extLst>
                </a:gridCol>
              </a:tblGrid>
              <a:tr h="784925">
                <a:tc>
                  <a:txBody>
                    <a:bodyPr/>
                    <a:lstStyle/>
                    <a:p>
                      <a:pPr marL="0" lvl="0" indent="0" algn="l" rtl="0">
                        <a:spcBef>
                          <a:spcPts val="0"/>
                        </a:spcBef>
                        <a:spcAft>
                          <a:spcPts val="0"/>
                        </a:spcAft>
                        <a:buNone/>
                      </a:pPr>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2779F5"/>
                    </a:solidFill>
                  </a:tcPr>
                </a:tc>
                <a:tc>
                  <a:txBody>
                    <a:bodyPr/>
                    <a:lstStyle/>
                    <a:p>
                      <a:pPr marL="0" lvl="0" indent="0" algn="l" rtl="0">
                        <a:spcBef>
                          <a:spcPts val="0"/>
                        </a:spcBef>
                        <a:spcAft>
                          <a:spcPts val="0"/>
                        </a:spcAft>
                        <a:buNone/>
                      </a:pPr>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2779F5"/>
                    </a:solidFill>
                  </a:tcPr>
                </a:tc>
                <a:tc>
                  <a:txBody>
                    <a:bodyPr/>
                    <a:lstStyle/>
                    <a:p>
                      <a:pPr marL="0" lvl="0" indent="0" algn="l" rtl="0">
                        <a:spcBef>
                          <a:spcPts val="0"/>
                        </a:spcBef>
                        <a:spcAft>
                          <a:spcPts val="0"/>
                        </a:spcAft>
                        <a:buNone/>
                      </a:pPr>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2779F5"/>
                    </a:solidFill>
                  </a:tcPr>
                </a:tc>
                <a:tc>
                  <a:txBody>
                    <a:bodyPr/>
                    <a:lstStyle/>
                    <a:p>
                      <a:pPr marL="0" lvl="0" indent="0" algn="l" rtl="0">
                        <a:spcBef>
                          <a:spcPts val="0"/>
                        </a:spcBef>
                        <a:spcAft>
                          <a:spcPts val="0"/>
                        </a:spcAft>
                        <a:buNone/>
                      </a:pPr>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2779F5"/>
                    </a:solidFill>
                  </a:tcPr>
                </a:tc>
                <a:tc>
                  <a:txBody>
                    <a:bodyPr/>
                    <a:lstStyle/>
                    <a:p>
                      <a:pPr marL="0" lvl="0" indent="0" algn="l" rtl="0">
                        <a:spcBef>
                          <a:spcPts val="0"/>
                        </a:spcBef>
                        <a:spcAft>
                          <a:spcPts val="0"/>
                        </a:spcAft>
                        <a:buNone/>
                      </a:pPr>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F9DD4A"/>
                    </a:solidFill>
                  </a:tcPr>
                </a:tc>
                <a:extLst>
                  <a:ext uri="{0D108BD9-81ED-4DB2-BD59-A6C34878D82A}">
                    <a16:rowId xmlns:a16="http://schemas.microsoft.com/office/drawing/2014/main" val="10000"/>
                  </a:ext>
                </a:extLst>
              </a:tr>
            </a:tbl>
          </a:graphicData>
        </a:graphic>
      </p:graphicFrame>
      <p:sp>
        <p:nvSpPr>
          <p:cNvPr id="207" name="Google Shape;207;p25"/>
          <p:cNvSpPr txBox="1"/>
          <p:nvPr/>
        </p:nvSpPr>
        <p:spPr>
          <a:xfrm>
            <a:off x="3689875" y="1503875"/>
            <a:ext cx="780300" cy="6303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3</a:t>
            </a:r>
            <a:endParaRPr kumimoji="0"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08" name="Google Shape;208;p25"/>
          <p:cNvSpPr txBox="1"/>
          <p:nvPr/>
        </p:nvSpPr>
        <p:spPr>
          <a:xfrm>
            <a:off x="3613675" y="2113475"/>
            <a:ext cx="780300" cy="6303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2</a:t>
            </a:r>
            <a:endParaRPr kumimoji="0"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09" name="Google Shape;209;p25"/>
          <p:cNvSpPr txBox="1"/>
          <p:nvPr/>
        </p:nvSpPr>
        <p:spPr>
          <a:xfrm>
            <a:off x="2909575" y="2729850"/>
            <a:ext cx="780300" cy="6303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6</a:t>
            </a:r>
            <a:endParaRPr kumimoji="0"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10" name="Google Shape;210;p25"/>
          <p:cNvSpPr txBox="1"/>
          <p:nvPr/>
        </p:nvSpPr>
        <p:spPr>
          <a:xfrm>
            <a:off x="2833375" y="3275900"/>
            <a:ext cx="780300" cy="6303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10</a:t>
            </a:r>
            <a:endParaRPr kumimoji="0"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12" name="Google Shape;212;p25"/>
          <p:cNvSpPr txBox="1"/>
          <p:nvPr/>
        </p:nvSpPr>
        <p:spPr>
          <a:xfrm>
            <a:off x="360000" y="4987925"/>
            <a:ext cx="11536800" cy="7848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Various answers, for example : 4 + 1 is greater than 3;   4 + 1 is less than 6</a:t>
            </a:r>
            <a:endParaRPr kumimoji="0"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 name="Rectangle: Rounded Corners 1">
            <a:extLst>
              <a:ext uri="{FF2B5EF4-FFF2-40B4-BE49-F238E27FC236}">
                <a16:creationId xmlns:a16="http://schemas.microsoft.com/office/drawing/2014/main" id="{29C7478C-76B1-4621-AF1A-CF2D944D344E}"/>
              </a:ext>
            </a:extLst>
          </p:cNvPr>
          <p:cNvSpPr/>
          <p:nvPr/>
        </p:nvSpPr>
        <p:spPr>
          <a:xfrm>
            <a:off x="10721950" y="6166603"/>
            <a:ext cx="1140448" cy="385253"/>
          </a:xfrm>
          <a:prstGeom prst="roundRect">
            <a:avLst/>
          </a:prstGeom>
          <a:solidFill>
            <a:srgbClr val="2779F5"/>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dirty="0">
                <a:ln>
                  <a:noFill/>
                </a:ln>
                <a:solidFill>
                  <a:srgbClr val="FFFFFF"/>
                </a:solidFill>
                <a:effectLst/>
                <a:uLnTx/>
                <a:uFillTx/>
                <a:latin typeface="Century Gothic"/>
                <a:ea typeface="Century Gothic"/>
                <a:cs typeface="Century Gothic"/>
                <a:sym typeface="Century Gothic"/>
              </a:rPr>
              <a:t>Answers</a:t>
            </a:r>
            <a:endParaRPr kumimoji="0" lang="en-GB" sz="1400" b="0" i="0" u="none" strike="noStrike" kern="0" cap="none" spc="0" normalizeH="0" baseline="0" noProof="0" dirty="0">
              <a:ln>
                <a:noFill/>
              </a:ln>
              <a:solidFill>
                <a:srgbClr val="FFFFFF"/>
              </a:solidFill>
              <a:effectLst/>
              <a:uLnTx/>
              <a:uFillTx/>
              <a:latin typeface="Arial"/>
              <a:ea typeface="+mn-ea"/>
              <a:cs typeface="+mn-cs"/>
              <a:sym typeface="Arial"/>
            </a:endParaRP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8"/>
                                        </p:tgtEl>
                                        <p:attrNameLst>
                                          <p:attrName>style.visibility</p:attrName>
                                        </p:attrNameLst>
                                      </p:cBhvr>
                                      <p:to>
                                        <p:strVal val="visible"/>
                                      </p:to>
                                    </p:set>
                                    <p:animEffect transition="in" filter="fade">
                                      <p:cBhvr>
                                        <p:cTn id="7" dur="1000"/>
                                        <p:tgtEl>
                                          <p:spTgt spid="208"/>
                                        </p:tgtEl>
                                      </p:cBhvr>
                                    </p:animEffect>
                                  </p:childTnLst>
                                </p:cTn>
                              </p:par>
                              <p:par>
                                <p:cTn id="8" presetID="10" presetClass="entr" presetSubtype="0" fill="hold" nodeType="withEffect">
                                  <p:stCondLst>
                                    <p:cond delay="0"/>
                                  </p:stCondLst>
                                  <p:childTnLst>
                                    <p:set>
                                      <p:cBhvr>
                                        <p:cTn id="9" dur="1" fill="hold">
                                          <p:stCondLst>
                                            <p:cond delay="0"/>
                                          </p:stCondLst>
                                        </p:cTn>
                                        <p:tgtEl>
                                          <p:spTgt spid="209"/>
                                        </p:tgtEl>
                                        <p:attrNameLst>
                                          <p:attrName>style.visibility</p:attrName>
                                        </p:attrNameLst>
                                      </p:cBhvr>
                                      <p:to>
                                        <p:strVal val="visible"/>
                                      </p:to>
                                    </p:set>
                                    <p:animEffect transition="in" filter="fade">
                                      <p:cBhvr>
                                        <p:cTn id="10" dur="1000"/>
                                        <p:tgtEl>
                                          <p:spTgt spid="209"/>
                                        </p:tgtEl>
                                      </p:cBhvr>
                                    </p:animEffect>
                                  </p:childTnLst>
                                </p:cTn>
                              </p:par>
                              <p:par>
                                <p:cTn id="11" presetID="10" presetClass="entr" presetSubtype="0" fill="hold" nodeType="withEffect">
                                  <p:stCondLst>
                                    <p:cond delay="0"/>
                                  </p:stCondLst>
                                  <p:childTnLst>
                                    <p:set>
                                      <p:cBhvr>
                                        <p:cTn id="12" dur="1" fill="hold">
                                          <p:stCondLst>
                                            <p:cond delay="0"/>
                                          </p:stCondLst>
                                        </p:cTn>
                                        <p:tgtEl>
                                          <p:spTgt spid="210"/>
                                        </p:tgtEl>
                                        <p:attrNameLst>
                                          <p:attrName>style.visibility</p:attrName>
                                        </p:attrNameLst>
                                      </p:cBhvr>
                                      <p:to>
                                        <p:strVal val="visible"/>
                                      </p:to>
                                    </p:set>
                                    <p:animEffect transition="in" filter="fade">
                                      <p:cBhvr>
                                        <p:cTn id="13" dur="1000"/>
                                        <p:tgtEl>
                                          <p:spTgt spid="210"/>
                                        </p:tgtEl>
                                      </p:cBhvr>
                                    </p:animEffect>
                                  </p:childTnLst>
                                </p:cTn>
                              </p:par>
                              <p:par>
                                <p:cTn id="14" presetID="10" presetClass="entr" presetSubtype="0" fill="hold" nodeType="withEffect">
                                  <p:stCondLst>
                                    <p:cond delay="0"/>
                                  </p:stCondLst>
                                  <p:childTnLst>
                                    <p:set>
                                      <p:cBhvr>
                                        <p:cTn id="15" dur="1" fill="hold">
                                          <p:stCondLst>
                                            <p:cond delay="0"/>
                                          </p:stCondLst>
                                        </p:cTn>
                                        <p:tgtEl>
                                          <p:spTgt spid="212"/>
                                        </p:tgtEl>
                                        <p:attrNameLst>
                                          <p:attrName>style.visibility</p:attrName>
                                        </p:attrNameLst>
                                      </p:cBhvr>
                                      <p:to>
                                        <p:strVal val="visible"/>
                                      </p:to>
                                    </p:set>
                                    <p:animEffect transition="in" filter="fade">
                                      <p:cBhvr>
                                        <p:cTn id="16" dur="1000"/>
                                        <p:tgtEl>
                                          <p:spTgt spid="212"/>
                                        </p:tgtEl>
                                      </p:cBhvr>
                                    </p:animEffect>
                                  </p:childTnLst>
                                </p:cTn>
                              </p:par>
                              <p:par>
                                <p:cTn id="17" presetID="10" presetClass="entr" presetSubtype="0" fill="hold" nodeType="withEffect">
                                  <p:stCondLst>
                                    <p:cond delay="0"/>
                                  </p:stCondLst>
                                  <p:childTnLst>
                                    <p:set>
                                      <p:cBhvr>
                                        <p:cTn id="18" dur="1" fill="hold">
                                          <p:stCondLst>
                                            <p:cond delay="0"/>
                                          </p:stCondLst>
                                        </p:cTn>
                                        <p:tgtEl>
                                          <p:spTgt spid="207"/>
                                        </p:tgtEl>
                                        <p:attrNameLst>
                                          <p:attrName>style.visibility</p:attrName>
                                        </p:attrNameLst>
                                      </p:cBhvr>
                                      <p:to>
                                        <p:strVal val="visible"/>
                                      </p:to>
                                    </p:set>
                                    <p:animEffect transition="in" filter="fade">
                                      <p:cBhvr>
                                        <p:cTn id="19" dur="1000"/>
                                        <p:tgtEl>
                                          <p:spTgt spid="207"/>
                                        </p:tgtEl>
                                      </p:cBhvr>
                                    </p:animEffect>
                                  </p:childTnLst>
                                </p:cTn>
                              </p:par>
                            </p:childTnLst>
                          </p:cTn>
                        </p:par>
                      </p:childTnLst>
                    </p:cTn>
                  </p:par>
                </p:childTnLst>
              </p:cTn>
              <p:nextCondLst>
                <p:cond evt="onClick" delay="0">
                  <p:tgtEl>
                    <p:spTgt spid="2"/>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p26"/>
          <p:cNvSpPr txBox="1">
            <a:spLocks noGrp="1"/>
          </p:cNvSpPr>
          <p:nvPr>
            <p:ph type="body" idx="1"/>
          </p:nvPr>
        </p:nvSpPr>
        <p:spPr>
          <a:xfrm>
            <a:off x="360000" y="810000"/>
            <a:ext cx="6213000" cy="582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a:t>One hen lays 4 eggs. Another hen lays 3 eggs;</a:t>
            </a: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p:txBody>
      </p:sp>
      <p:pic>
        <p:nvPicPr>
          <p:cNvPr id="219" name="Google Shape;219;p26" descr="A picture containing drawing&#10;&#10;Description automatically generated"/>
          <p:cNvPicPr preferRelativeResize="0"/>
          <p:nvPr/>
        </p:nvPicPr>
        <p:blipFill rotWithShape="1">
          <a:blip r:embed="rId3">
            <a:alphaModFix/>
          </a:blip>
          <a:srcRect/>
          <a:stretch/>
        </p:blipFill>
        <p:spPr>
          <a:xfrm>
            <a:off x="954175" y="1473326"/>
            <a:ext cx="818575" cy="992825"/>
          </a:xfrm>
          <a:prstGeom prst="rect">
            <a:avLst/>
          </a:prstGeom>
          <a:noFill/>
          <a:ln>
            <a:noFill/>
          </a:ln>
        </p:spPr>
      </p:pic>
      <p:pic>
        <p:nvPicPr>
          <p:cNvPr id="220" name="Google Shape;220;p26"/>
          <p:cNvPicPr preferRelativeResize="0"/>
          <p:nvPr/>
        </p:nvPicPr>
        <p:blipFill rotWithShape="1">
          <a:blip r:embed="rId4">
            <a:alphaModFix/>
          </a:blip>
          <a:srcRect l="20580" t="19882" r="25685" b="21603"/>
          <a:stretch/>
        </p:blipFill>
        <p:spPr>
          <a:xfrm>
            <a:off x="1839675" y="1866775"/>
            <a:ext cx="377425" cy="509925"/>
          </a:xfrm>
          <a:prstGeom prst="rect">
            <a:avLst/>
          </a:prstGeom>
          <a:noFill/>
          <a:ln>
            <a:noFill/>
          </a:ln>
        </p:spPr>
      </p:pic>
      <p:pic>
        <p:nvPicPr>
          <p:cNvPr id="221" name="Google Shape;221;p26"/>
          <p:cNvPicPr preferRelativeResize="0"/>
          <p:nvPr/>
        </p:nvPicPr>
        <p:blipFill rotWithShape="1">
          <a:blip r:embed="rId4">
            <a:alphaModFix/>
          </a:blip>
          <a:srcRect l="20580" t="19882" r="25685" b="21603"/>
          <a:stretch/>
        </p:blipFill>
        <p:spPr>
          <a:xfrm>
            <a:off x="2207825" y="1866775"/>
            <a:ext cx="377425" cy="509925"/>
          </a:xfrm>
          <a:prstGeom prst="rect">
            <a:avLst/>
          </a:prstGeom>
          <a:noFill/>
          <a:ln>
            <a:noFill/>
          </a:ln>
        </p:spPr>
      </p:pic>
      <p:pic>
        <p:nvPicPr>
          <p:cNvPr id="222" name="Google Shape;222;p26"/>
          <p:cNvPicPr preferRelativeResize="0"/>
          <p:nvPr/>
        </p:nvPicPr>
        <p:blipFill rotWithShape="1">
          <a:blip r:embed="rId4">
            <a:alphaModFix/>
          </a:blip>
          <a:srcRect l="20580" t="19882" r="25685" b="21603"/>
          <a:stretch/>
        </p:blipFill>
        <p:spPr>
          <a:xfrm>
            <a:off x="2585250" y="1866775"/>
            <a:ext cx="377425" cy="509925"/>
          </a:xfrm>
          <a:prstGeom prst="rect">
            <a:avLst/>
          </a:prstGeom>
          <a:noFill/>
          <a:ln>
            <a:noFill/>
          </a:ln>
        </p:spPr>
      </p:pic>
      <p:pic>
        <p:nvPicPr>
          <p:cNvPr id="223" name="Google Shape;223;p26"/>
          <p:cNvPicPr preferRelativeResize="0"/>
          <p:nvPr/>
        </p:nvPicPr>
        <p:blipFill rotWithShape="1">
          <a:blip r:embed="rId4">
            <a:alphaModFix/>
          </a:blip>
          <a:srcRect l="20580" t="19882" r="25685" b="21603"/>
          <a:stretch/>
        </p:blipFill>
        <p:spPr>
          <a:xfrm>
            <a:off x="2944125" y="1866775"/>
            <a:ext cx="377425" cy="509925"/>
          </a:xfrm>
          <a:prstGeom prst="rect">
            <a:avLst/>
          </a:prstGeom>
          <a:noFill/>
          <a:ln>
            <a:noFill/>
          </a:ln>
        </p:spPr>
      </p:pic>
      <p:pic>
        <p:nvPicPr>
          <p:cNvPr id="224" name="Google Shape;224;p26" descr="A picture containing drawing&#10;&#10;Description automatically generated"/>
          <p:cNvPicPr preferRelativeResize="0"/>
          <p:nvPr/>
        </p:nvPicPr>
        <p:blipFill rotWithShape="1">
          <a:blip r:embed="rId3">
            <a:alphaModFix/>
          </a:blip>
          <a:srcRect/>
          <a:stretch/>
        </p:blipFill>
        <p:spPr>
          <a:xfrm>
            <a:off x="4565400" y="1473326"/>
            <a:ext cx="818575" cy="992825"/>
          </a:xfrm>
          <a:prstGeom prst="rect">
            <a:avLst/>
          </a:prstGeom>
          <a:noFill/>
          <a:ln>
            <a:noFill/>
          </a:ln>
        </p:spPr>
      </p:pic>
      <p:pic>
        <p:nvPicPr>
          <p:cNvPr id="225" name="Google Shape;225;p26"/>
          <p:cNvPicPr preferRelativeResize="0"/>
          <p:nvPr/>
        </p:nvPicPr>
        <p:blipFill rotWithShape="1">
          <a:blip r:embed="rId4">
            <a:alphaModFix/>
          </a:blip>
          <a:srcRect l="20580" t="19882" r="25685" b="21603"/>
          <a:stretch/>
        </p:blipFill>
        <p:spPr>
          <a:xfrm>
            <a:off x="5506775" y="1867175"/>
            <a:ext cx="377425" cy="509925"/>
          </a:xfrm>
          <a:prstGeom prst="rect">
            <a:avLst/>
          </a:prstGeom>
          <a:noFill/>
          <a:ln>
            <a:noFill/>
          </a:ln>
        </p:spPr>
      </p:pic>
      <p:pic>
        <p:nvPicPr>
          <p:cNvPr id="226" name="Google Shape;226;p26"/>
          <p:cNvPicPr preferRelativeResize="0"/>
          <p:nvPr/>
        </p:nvPicPr>
        <p:blipFill rotWithShape="1">
          <a:blip r:embed="rId4">
            <a:alphaModFix/>
          </a:blip>
          <a:srcRect l="20580" t="19882" r="25685" b="21603"/>
          <a:stretch/>
        </p:blipFill>
        <p:spPr>
          <a:xfrm>
            <a:off x="5884200" y="1867175"/>
            <a:ext cx="377425" cy="509925"/>
          </a:xfrm>
          <a:prstGeom prst="rect">
            <a:avLst/>
          </a:prstGeom>
          <a:noFill/>
          <a:ln>
            <a:noFill/>
          </a:ln>
        </p:spPr>
      </p:pic>
      <p:pic>
        <p:nvPicPr>
          <p:cNvPr id="227" name="Google Shape;227;p26"/>
          <p:cNvPicPr preferRelativeResize="0"/>
          <p:nvPr/>
        </p:nvPicPr>
        <p:blipFill rotWithShape="1">
          <a:blip r:embed="rId4">
            <a:alphaModFix/>
          </a:blip>
          <a:srcRect l="20580" t="19882" r="25685" b="21603"/>
          <a:stretch/>
        </p:blipFill>
        <p:spPr>
          <a:xfrm>
            <a:off x="6261625" y="1867175"/>
            <a:ext cx="377425" cy="509925"/>
          </a:xfrm>
          <a:prstGeom prst="rect">
            <a:avLst/>
          </a:prstGeom>
          <a:noFill/>
          <a:ln>
            <a:noFill/>
          </a:ln>
        </p:spPr>
      </p:pic>
      <p:sp>
        <p:nvSpPr>
          <p:cNvPr id="228" name="Google Shape;228;p26"/>
          <p:cNvSpPr txBox="1"/>
          <p:nvPr/>
        </p:nvSpPr>
        <p:spPr>
          <a:xfrm>
            <a:off x="7732275" y="1058838"/>
            <a:ext cx="4278900" cy="21258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rPr>
              <a:t>Complete the sentence using greater than, less than or equal to.</a:t>
            </a:r>
            <a:endParaRPr kumimoji="0"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rPr>
              <a:t>4 plus 3 is ___________________  8</a:t>
            </a:r>
            <a:endParaRPr kumimoji="0"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50000"/>
              </a:lnSpc>
              <a:spcBef>
                <a:spcPts val="0"/>
              </a:spcBef>
              <a:spcAft>
                <a:spcPts val="0"/>
              </a:spcAft>
              <a:buClr>
                <a:srgbClr val="000000"/>
              </a:buClr>
              <a:buSzPts val="1100"/>
              <a:buFont typeface="Arial"/>
              <a:buNone/>
              <a:tabLst/>
              <a:defRPr/>
            </a:pPr>
            <a:endParaRPr kumimoji="0"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229" name="Google Shape;229;p26"/>
          <p:cNvSpPr txBox="1"/>
          <p:nvPr/>
        </p:nvSpPr>
        <p:spPr>
          <a:xfrm>
            <a:off x="496875" y="3763200"/>
            <a:ext cx="6142500" cy="5100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rPr>
              <a:t>Complete the number sentences</a:t>
            </a:r>
            <a:endParaRPr kumimoji="0"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230" name="Google Shape;230;p26"/>
          <p:cNvSpPr txBox="1"/>
          <p:nvPr/>
        </p:nvSpPr>
        <p:spPr>
          <a:xfrm>
            <a:off x="5156675" y="3957025"/>
            <a:ext cx="4204200" cy="19977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rPr>
              <a:t>____ + ____ is equal to 8</a:t>
            </a:r>
            <a:endParaRPr kumimoji="0"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rPr>
              <a:t>____ +    4 is less than 9</a:t>
            </a:r>
            <a:endParaRPr kumimoji="0"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rPr>
              <a:t>  5    + ____ is _____________  2</a:t>
            </a:r>
            <a:endParaRPr kumimoji="0"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232" name="Google Shape;232;p26"/>
          <p:cNvSpPr txBox="1"/>
          <p:nvPr/>
        </p:nvSpPr>
        <p:spPr>
          <a:xfrm>
            <a:off x="8891925" y="2215400"/>
            <a:ext cx="2211000" cy="4305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less than</a:t>
            </a:r>
            <a:endParaRPr kumimoji="0"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33" name="Google Shape;233;p26"/>
          <p:cNvSpPr txBox="1"/>
          <p:nvPr/>
        </p:nvSpPr>
        <p:spPr>
          <a:xfrm>
            <a:off x="5282800" y="3804675"/>
            <a:ext cx="474900" cy="5100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6</a:t>
            </a: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34" name="Google Shape;234;p26"/>
          <p:cNvSpPr txBox="1"/>
          <p:nvPr/>
        </p:nvSpPr>
        <p:spPr>
          <a:xfrm>
            <a:off x="5884200" y="3804675"/>
            <a:ext cx="474900" cy="5100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2</a:t>
            </a: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35" name="Google Shape;235;p26"/>
          <p:cNvSpPr txBox="1"/>
          <p:nvPr/>
        </p:nvSpPr>
        <p:spPr>
          <a:xfrm>
            <a:off x="5220175" y="4387550"/>
            <a:ext cx="474900" cy="5100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3</a:t>
            </a: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36" name="Google Shape;236;p26"/>
          <p:cNvSpPr txBox="1"/>
          <p:nvPr/>
        </p:nvSpPr>
        <p:spPr>
          <a:xfrm>
            <a:off x="5884200" y="4973750"/>
            <a:ext cx="474900" cy="5100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4</a:t>
            </a:r>
            <a:endParaRPr kumimoji="0" sz="22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37" name="Google Shape;237;p26"/>
          <p:cNvSpPr txBox="1"/>
          <p:nvPr/>
        </p:nvSpPr>
        <p:spPr>
          <a:xfrm>
            <a:off x="6597975" y="5008675"/>
            <a:ext cx="1677300" cy="3852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greater than</a:t>
            </a:r>
            <a:endParaRPr kumimoji="0"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38" name="Google Shape;238;p26"/>
          <p:cNvSpPr txBox="1"/>
          <p:nvPr/>
        </p:nvSpPr>
        <p:spPr>
          <a:xfrm>
            <a:off x="1497525" y="4355525"/>
            <a:ext cx="3547800" cy="5826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Various answers, for example:</a:t>
            </a:r>
            <a:endParaRPr kumimoji="0"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 name="Rectangle: Rounded Corners 1">
            <a:extLst>
              <a:ext uri="{FF2B5EF4-FFF2-40B4-BE49-F238E27FC236}">
                <a16:creationId xmlns:a16="http://schemas.microsoft.com/office/drawing/2014/main" id="{5CE04E9E-E6DA-482F-90FD-013390EB4BE2}"/>
              </a:ext>
            </a:extLst>
          </p:cNvPr>
          <p:cNvSpPr/>
          <p:nvPr/>
        </p:nvSpPr>
        <p:spPr>
          <a:xfrm>
            <a:off x="10721950" y="6166603"/>
            <a:ext cx="1140448" cy="385253"/>
          </a:xfrm>
          <a:prstGeom prst="roundRect">
            <a:avLst/>
          </a:prstGeom>
          <a:solidFill>
            <a:srgbClr val="2779F5"/>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dirty="0">
                <a:ln>
                  <a:noFill/>
                </a:ln>
                <a:solidFill>
                  <a:srgbClr val="FFFFFF"/>
                </a:solidFill>
                <a:effectLst/>
                <a:uLnTx/>
                <a:uFillTx/>
                <a:latin typeface="Century Gothic"/>
                <a:ea typeface="Century Gothic"/>
                <a:cs typeface="Century Gothic"/>
                <a:sym typeface="Century Gothic"/>
              </a:rPr>
              <a:t>Answers</a:t>
            </a:r>
            <a:endParaRPr kumimoji="0" lang="en-GB" sz="1400" b="0" i="0" u="none" strike="noStrike" kern="0" cap="none" spc="0" normalizeH="0" baseline="0" noProof="0" dirty="0">
              <a:ln>
                <a:noFill/>
              </a:ln>
              <a:solidFill>
                <a:srgbClr val="FFFFFF"/>
              </a:solidFill>
              <a:effectLst/>
              <a:uLnTx/>
              <a:uFillTx/>
              <a:latin typeface="Arial"/>
              <a:ea typeface="+mn-ea"/>
              <a:cs typeface="+mn-cs"/>
              <a:sym typeface="Arial"/>
            </a:endParaRP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32"/>
                                        </p:tgtEl>
                                        <p:attrNameLst>
                                          <p:attrName>style.visibility</p:attrName>
                                        </p:attrNameLst>
                                      </p:cBhvr>
                                      <p:to>
                                        <p:strVal val="visible"/>
                                      </p:to>
                                    </p:set>
                                    <p:animEffect transition="in" filter="fade">
                                      <p:cBhvr>
                                        <p:cTn id="7" dur="1000"/>
                                        <p:tgtEl>
                                          <p:spTgt spid="232"/>
                                        </p:tgtEl>
                                      </p:cBhvr>
                                    </p:animEffect>
                                  </p:childTnLst>
                                </p:cTn>
                              </p:par>
                              <p:par>
                                <p:cTn id="8" presetID="10" presetClass="entr" presetSubtype="0" fill="hold" nodeType="withEffect">
                                  <p:stCondLst>
                                    <p:cond delay="0"/>
                                  </p:stCondLst>
                                  <p:childTnLst>
                                    <p:set>
                                      <p:cBhvr>
                                        <p:cTn id="9" dur="1" fill="hold">
                                          <p:stCondLst>
                                            <p:cond delay="0"/>
                                          </p:stCondLst>
                                        </p:cTn>
                                        <p:tgtEl>
                                          <p:spTgt spid="233"/>
                                        </p:tgtEl>
                                        <p:attrNameLst>
                                          <p:attrName>style.visibility</p:attrName>
                                        </p:attrNameLst>
                                      </p:cBhvr>
                                      <p:to>
                                        <p:strVal val="visible"/>
                                      </p:to>
                                    </p:set>
                                    <p:animEffect transition="in" filter="fade">
                                      <p:cBhvr>
                                        <p:cTn id="10" dur="1000"/>
                                        <p:tgtEl>
                                          <p:spTgt spid="233"/>
                                        </p:tgtEl>
                                      </p:cBhvr>
                                    </p:animEffect>
                                  </p:childTnLst>
                                </p:cTn>
                              </p:par>
                              <p:par>
                                <p:cTn id="11" presetID="10" presetClass="entr" presetSubtype="0" fill="hold" nodeType="withEffect">
                                  <p:stCondLst>
                                    <p:cond delay="0"/>
                                  </p:stCondLst>
                                  <p:childTnLst>
                                    <p:set>
                                      <p:cBhvr>
                                        <p:cTn id="12" dur="1" fill="hold">
                                          <p:stCondLst>
                                            <p:cond delay="0"/>
                                          </p:stCondLst>
                                        </p:cTn>
                                        <p:tgtEl>
                                          <p:spTgt spid="234"/>
                                        </p:tgtEl>
                                        <p:attrNameLst>
                                          <p:attrName>style.visibility</p:attrName>
                                        </p:attrNameLst>
                                      </p:cBhvr>
                                      <p:to>
                                        <p:strVal val="visible"/>
                                      </p:to>
                                    </p:set>
                                    <p:animEffect transition="in" filter="fade">
                                      <p:cBhvr>
                                        <p:cTn id="13" dur="1000"/>
                                        <p:tgtEl>
                                          <p:spTgt spid="234"/>
                                        </p:tgtEl>
                                      </p:cBhvr>
                                    </p:animEffect>
                                  </p:childTnLst>
                                </p:cTn>
                              </p:par>
                              <p:par>
                                <p:cTn id="14" presetID="10" presetClass="entr" presetSubtype="0" fill="hold" nodeType="withEffect">
                                  <p:stCondLst>
                                    <p:cond delay="0"/>
                                  </p:stCondLst>
                                  <p:childTnLst>
                                    <p:set>
                                      <p:cBhvr>
                                        <p:cTn id="15" dur="1" fill="hold">
                                          <p:stCondLst>
                                            <p:cond delay="0"/>
                                          </p:stCondLst>
                                        </p:cTn>
                                        <p:tgtEl>
                                          <p:spTgt spid="235"/>
                                        </p:tgtEl>
                                        <p:attrNameLst>
                                          <p:attrName>style.visibility</p:attrName>
                                        </p:attrNameLst>
                                      </p:cBhvr>
                                      <p:to>
                                        <p:strVal val="visible"/>
                                      </p:to>
                                    </p:set>
                                    <p:animEffect transition="in" filter="fade">
                                      <p:cBhvr>
                                        <p:cTn id="16" dur="1000"/>
                                        <p:tgtEl>
                                          <p:spTgt spid="235"/>
                                        </p:tgtEl>
                                      </p:cBhvr>
                                    </p:animEffect>
                                  </p:childTnLst>
                                </p:cTn>
                              </p:par>
                              <p:par>
                                <p:cTn id="17" presetID="10" presetClass="entr" presetSubtype="0" fill="hold" nodeType="withEffect">
                                  <p:stCondLst>
                                    <p:cond delay="0"/>
                                  </p:stCondLst>
                                  <p:childTnLst>
                                    <p:set>
                                      <p:cBhvr>
                                        <p:cTn id="18" dur="1" fill="hold">
                                          <p:stCondLst>
                                            <p:cond delay="0"/>
                                          </p:stCondLst>
                                        </p:cTn>
                                        <p:tgtEl>
                                          <p:spTgt spid="236"/>
                                        </p:tgtEl>
                                        <p:attrNameLst>
                                          <p:attrName>style.visibility</p:attrName>
                                        </p:attrNameLst>
                                      </p:cBhvr>
                                      <p:to>
                                        <p:strVal val="visible"/>
                                      </p:to>
                                    </p:set>
                                    <p:animEffect transition="in" filter="fade">
                                      <p:cBhvr>
                                        <p:cTn id="19" dur="1000"/>
                                        <p:tgtEl>
                                          <p:spTgt spid="236"/>
                                        </p:tgtEl>
                                      </p:cBhvr>
                                    </p:animEffect>
                                  </p:childTnLst>
                                </p:cTn>
                              </p:par>
                              <p:par>
                                <p:cTn id="20" presetID="10" presetClass="entr" presetSubtype="0" fill="hold" nodeType="withEffect">
                                  <p:stCondLst>
                                    <p:cond delay="0"/>
                                  </p:stCondLst>
                                  <p:childTnLst>
                                    <p:set>
                                      <p:cBhvr>
                                        <p:cTn id="21" dur="1" fill="hold">
                                          <p:stCondLst>
                                            <p:cond delay="0"/>
                                          </p:stCondLst>
                                        </p:cTn>
                                        <p:tgtEl>
                                          <p:spTgt spid="238"/>
                                        </p:tgtEl>
                                        <p:attrNameLst>
                                          <p:attrName>style.visibility</p:attrName>
                                        </p:attrNameLst>
                                      </p:cBhvr>
                                      <p:to>
                                        <p:strVal val="visible"/>
                                      </p:to>
                                    </p:set>
                                    <p:animEffect transition="in" filter="fade">
                                      <p:cBhvr>
                                        <p:cTn id="22" dur="1000"/>
                                        <p:tgtEl>
                                          <p:spTgt spid="238"/>
                                        </p:tgtEl>
                                      </p:cBhvr>
                                    </p:animEffect>
                                  </p:childTnLst>
                                </p:cTn>
                              </p:par>
                              <p:par>
                                <p:cTn id="23" presetID="10" presetClass="entr" presetSubtype="0" fill="hold" nodeType="withEffect">
                                  <p:stCondLst>
                                    <p:cond delay="0"/>
                                  </p:stCondLst>
                                  <p:childTnLst>
                                    <p:set>
                                      <p:cBhvr>
                                        <p:cTn id="24" dur="1" fill="hold">
                                          <p:stCondLst>
                                            <p:cond delay="0"/>
                                          </p:stCondLst>
                                        </p:cTn>
                                        <p:tgtEl>
                                          <p:spTgt spid="237"/>
                                        </p:tgtEl>
                                        <p:attrNameLst>
                                          <p:attrName>style.visibility</p:attrName>
                                        </p:attrNameLst>
                                      </p:cBhvr>
                                      <p:to>
                                        <p:strVal val="visible"/>
                                      </p:to>
                                    </p:set>
                                    <p:animEffect transition="in" filter="fade">
                                      <p:cBhvr>
                                        <p:cTn id="25" dur="1000"/>
                                        <p:tgtEl>
                                          <p:spTgt spid="237"/>
                                        </p:tgtEl>
                                      </p:cBhvr>
                                    </p:animEffect>
                                  </p:childTnLst>
                                </p:cTn>
                              </p:par>
                            </p:childTnLst>
                          </p:cTn>
                        </p:par>
                      </p:childTnLst>
                    </p:cTn>
                  </p:par>
                </p:childTnLst>
              </p:cTn>
              <p:nextCondLst>
                <p:cond evt="onClick" delay="0">
                  <p:tgtEl>
                    <p:spTgt spid="2"/>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Google Shape;244;p27"/>
          <p:cNvSpPr txBox="1">
            <a:spLocks noGrp="1"/>
          </p:cNvSpPr>
          <p:nvPr>
            <p:ph type="body" idx="1"/>
          </p:nvPr>
        </p:nvSpPr>
        <p:spPr>
          <a:xfrm>
            <a:off x="360000" y="810000"/>
            <a:ext cx="11536800" cy="528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a:t>Use &lt;, &gt; and  =  to complete the comparison statements below</a:t>
            </a: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None/>
            </a:pPr>
            <a:r>
              <a:rPr lang="en-GB" sz="2500" dirty="0"/>
              <a:t>10 is            2 + 3  					5 is 		   4 + 3</a:t>
            </a:r>
            <a:endParaRPr sz="2500" dirty="0"/>
          </a:p>
          <a:p>
            <a:pPr marL="0" lvl="0" indent="0" algn="l" rtl="0">
              <a:spcBef>
                <a:spcPts val="0"/>
              </a:spcBef>
              <a:spcAft>
                <a:spcPts val="0"/>
              </a:spcAft>
              <a:buNone/>
            </a:pPr>
            <a:endParaRPr sz="2500" dirty="0"/>
          </a:p>
          <a:p>
            <a:pPr marL="0" lvl="0" indent="0" algn="l" rtl="0">
              <a:spcBef>
                <a:spcPts val="0"/>
              </a:spcBef>
              <a:spcAft>
                <a:spcPts val="0"/>
              </a:spcAft>
              <a:buNone/>
            </a:pPr>
            <a:endParaRPr sz="2500" dirty="0"/>
          </a:p>
          <a:p>
            <a:pPr marL="0" lvl="0" indent="0" algn="l" rtl="0">
              <a:spcBef>
                <a:spcPts val="0"/>
              </a:spcBef>
              <a:spcAft>
                <a:spcPts val="0"/>
              </a:spcAft>
              <a:buNone/>
            </a:pPr>
            <a:endParaRPr sz="2500" dirty="0"/>
          </a:p>
          <a:p>
            <a:pPr marL="3200400" lvl="0" indent="457200" algn="l" rtl="0">
              <a:spcBef>
                <a:spcPts val="0"/>
              </a:spcBef>
              <a:spcAft>
                <a:spcPts val="0"/>
              </a:spcAft>
              <a:buNone/>
            </a:pPr>
            <a:r>
              <a:rPr lang="en-GB" sz="2500" dirty="0"/>
              <a:t>6 is              1 + 5  </a:t>
            </a:r>
            <a:endParaRPr sz="2500" dirty="0"/>
          </a:p>
          <a:p>
            <a:pPr marL="0" lvl="0" indent="0" algn="l" rtl="0">
              <a:spcBef>
                <a:spcPts val="0"/>
              </a:spcBef>
              <a:spcAft>
                <a:spcPts val="0"/>
              </a:spcAft>
              <a:buNone/>
            </a:pPr>
            <a:endParaRPr dirty="0"/>
          </a:p>
        </p:txBody>
      </p:sp>
      <p:pic>
        <p:nvPicPr>
          <p:cNvPr id="245" name="Google Shape;245;p27"/>
          <p:cNvPicPr preferRelativeResize="0"/>
          <p:nvPr/>
        </p:nvPicPr>
        <p:blipFill rotWithShape="1">
          <a:blip r:embed="rId3">
            <a:alphaModFix/>
          </a:blip>
          <a:srcRect l="7967" t="16620" r="9809" b="13954"/>
          <a:stretch/>
        </p:blipFill>
        <p:spPr>
          <a:xfrm>
            <a:off x="535775" y="1602325"/>
            <a:ext cx="776200" cy="587200"/>
          </a:xfrm>
          <a:prstGeom prst="rect">
            <a:avLst/>
          </a:prstGeom>
          <a:noFill/>
          <a:ln>
            <a:noFill/>
          </a:ln>
        </p:spPr>
      </p:pic>
      <p:pic>
        <p:nvPicPr>
          <p:cNvPr id="246" name="Google Shape;246;p27"/>
          <p:cNvPicPr preferRelativeResize="0"/>
          <p:nvPr/>
        </p:nvPicPr>
        <p:blipFill rotWithShape="1">
          <a:blip r:embed="rId3">
            <a:alphaModFix/>
          </a:blip>
          <a:srcRect l="7967" t="16620" r="9809" b="13954"/>
          <a:stretch/>
        </p:blipFill>
        <p:spPr>
          <a:xfrm>
            <a:off x="995925" y="1632600"/>
            <a:ext cx="776200" cy="587200"/>
          </a:xfrm>
          <a:prstGeom prst="rect">
            <a:avLst/>
          </a:prstGeom>
          <a:noFill/>
          <a:ln>
            <a:noFill/>
          </a:ln>
        </p:spPr>
      </p:pic>
      <p:pic>
        <p:nvPicPr>
          <p:cNvPr id="247" name="Google Shape;247;p27"/>
          <p:cNvPicPr preferRelativeResize="0"/>
          <p:nvPr/>
        </p:nvPicPr>
        <p:blipFill>
          <a:blip r:embed="rId4">
            <a:alphaModFix/>
          </a:blip>
          <a:stretch>
            <a:fillRect/>
          </a:stretch>
        </p:blipFill>
        <p:spPr>
          <a:xfrm>
            <a:off x="2069900" y="1486148"/>
            <a:ext cx="657500" cy="734650"/>
          </a:xfrm>
          <a:prstGeom prst="rect">
            <a:avLst/>
          </a:prstGeom>
          <a:noFill/>
          <a:ln>
            <a:noFill/>
          </a:ln>
        </p:spPr>
      </p:pic>
      <p:pic>
        <p:nvPicPr>
          <p:cNvPr id="248" name="Google Shape;248;p27"/>
          <p:cNvPicPr preferRelativeResize="0"/>
          <p:nvPr/>
        </p:nvPicPr>
        <p:blipFill>
          <a:blip r:embed="rId4">
            <a:alphaModFix/>
          </a:blip>
          <a:stretch>
            <a:fillRect/>
          </a:stretch>
        </p:blipFill>
        <p:spPr>
          <a:xfrm>
            <a:off x="2421600" y="1486148"/>
            <a:ext cx="657500" cy="734650"/>
          </a:xfrm>
          <a:prstGeom prst="rect">
            <a:avLst/>
          </a:prstGeom>
          <a:noFill/>
          <a:ln>
            <a:noFill/>
          </a:ln>
        </p:spPr>
      </p:pic>
      <p:pic>
        <p:nvPicPr>
          <p:cNvPr id="249" name="Google Shape;249;p27"/>
          <p:cNvPicPr preferRelativeResize="0"/>
          <p:nvPr/>
        </p:nvPicPr>
        <p:blipFill>
          <a:blip r:embed="rId4">
            <a:alphaModFix/>
          </a:blip>
          <a:stretch>
            <a:fillRect/>
          </a:stretch>
        </p:blipFill>
        <p:spPr>
          <a:xfrm>
            <a:off x="2758650" y="1486148"/>
            <a:ext cx="657500" cy="734650"/>
          </a:xfrm>
          <a:prstGeom prst="rect">
            <a:avLst/>
          </a:prstGeom>
          <a:noFill/>
          <a:ln>
            <a:noFill/>
          </a:ln>
        </p:spPr>
      </p:pic>
      <p:sp>
        <p:nvSpPr>
          <p:cNvPr id="250" name="Google Shape;250;p27"/>
          <p:cNvSpPr txBox="1"/>
          <p:nvPr/>
        </p:nvSpPr>
        <p:spPr>
          <a:xfrm>
            <a:off x="1211625" y="2453300"/>
            <a:ext cx="776100" cy="5871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400" b="1"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pic>
        <p:nvPicPr>
          <p:cNvPr id="251" name="Google Shape;251;p27"/>
          <p:cNvPicPr preferRelativeResize="0"/>
          <p:nvPr/>
        </p:nvPicPr>
        <p:blipFill rotWithShape="1">
          <a:blip r:embed="rId5">
            <a:alphaModFix/>
          </a:blip>
          <a:srcRect l="7923" t="25755" r="16105"/>
          <a:stretch/>
        </p:blipFill>
        <p:spPr>
          <a:xfrm>
            <a:off x="6643228" y="1486150"/>
            <a:ext cx="801904" cy="609637"/>
          </a:xfrm>
          <a:prstGeom prst="rect">
            <a:avLst/>
          </a:prstGeom>
          <a:noFill/>
          <a:ln>
            <a:noFill/>
          </a:ln>
        </p:spPr>
      </p:pic>
      <p:pic>
        <p:nvPicPr>
          <p:cNvPr id="252" name="Google Shape;252;p27"/>
          <p:cNvPicPr preferRelativeResize="0"/>
          <p:nvPr/>
        </p:nvPicPr>
        <p:blipFill rotWithShape="1">
          <a:blip r:embed="rId5">
            <a:alphaModFix/>
          </a:blip>
          <a:srcRect l="7923" t="25755" r="16105"/>
          <a:stretch/>
        </p:blipFill>
        <p:spPr>
          <a:xfrm>
            <a:off x="7169847" y="1486150"/>
            <a:ext cx="801904" cy="609637"/>
          </a:xfrm>
          <a:prstGeom prst="rect">
            <a:avLst/>
          </a:prstGeom>
          <a:noFill/>
          <a:ln>
            <a:noFill/>
          </a:ln>
        </p:spPr>
      </p:pic>
      <p:pic>
        <p:nvPicPr>
          <p:cNvPr id="253" name="Google Shape;253;p27"/>
          <p:cNvPicPr preferRelativeResize="0"/>
          <p:nvPr/>
        </p:nvPicPr>
        <p:blipFill rotWithShape="1">
          <a:blip r:embed="rId5">
            <a:alphaModFix/>
          </a:blip>
          <a:srcRect l="7923" t="25755" r="16105"/>
          <a:stretch/>
        </p:blipFill>
        <p:spPr>
          <a:xfrm>
            <a:off x="6752544" y="1843663"/>
            <a:ext cx="801904" cy="609637"/>
          </a:xfrm>
          <a:prstGeom prst="rect">
            <a:avLst/>
          </a:prstGeom>
          <a:noFill/>
          <a:ln>
            <a:noFill/>
          </a:ln>
        </p:spPr>
      </p:pic>
      <p:pic>
        <p:nvPicPr>
          <p:cNvPr id="254" name="Google Shape;254;p27"/>
          <p:cNvPicPr preferRelativeResize="0"/>
          <p:nvPr/>
        </p:nvPicPr>
        <p:blipFill rotWithShape="1">
          <a:blip r:embed="rId5">
            <a:alphaModFix/>
          </a:blip>
          <a:srcRect l="7923" t="25755" r="16105"/>
          <a:stretch/>
        </p:blipFill>
        <p:spPr>
          <a:xfrm>
            <a:off x="7229474" y="1843663"/>
            <a:ext cx="801904" cy="609637"/>
          </a:xfrm>
          <a:prstGeom prst="rect">
            <a:avLst/>
          </a:prstGeom>
          <a:noFill/>
          <a:ln>
            <a:noFill/>
          </a:ln>
        </p:spPr>
      </p:pic>
      <p:pic>
        <p:nvPicPr>
          <p:cNvPr id="255" name="Google Shape;255;p27"/>
          <p:cNvPicPr preferRelativeResize="0"/>
          <p:nvPr/>
        </p:nvPicPr>
        <p:blipFill>
          <a:blip r:embed="rId6">
            <a:alphaModFix/>
          </a:blip>
          <a:stretch>
            <a:fillRect/>
          </a:stretch>
        </p:blipFill>
        <p:spPr>
          <a:xfrm>
            <a:off x="8290229" y="1419685"/>
            <a:ext cx="657500" cy="742549"/>
          </a:xfrm>
          <a:prstGeom prst="rect">
            <a:avLst/>
          </a:prstGeom>
          <a:noFill/>
          <a:ln>
            <a:noFill/>
          </a:ln>
        </p:spPr>
      </p:pic>
      <p:pic>
        <p:nvPicPr>
          <p:cNvPr id="256" name="Google Shape;256;p27"/>
          <p:cNvPicPr preferRelativeResize="0"/>
          <p:nvPr/>
        </p:nvPicPr>
        <p:blipFill>
          <a:blip r:embed="rId6">
            <a:alphaModFix/>
          </a:blip>
          <a:stretch>
            <a:fillRect/>
          </a:stretch>
        </p:blipFill>
        <p:spPr>
          <a:xfrm>
            <a:off x="8750354" y="1429435"/>
            <a:ext cx="657500" cy="742549"/>
          </a:xfrm>
          <a:prstGeom prst="rect">
            <a:avLst/>
          </a:prstGeom>
          <a:noFill/>
          <a:ln>
            <a:noFill/>
          </a:ln>
        </p:spPr>
      </p:pic>
      <p:pic>
        <p:nvPicPr>
          <p:cNvPr id="257" name="Google Shape;257;p27"/>
          <p:cNvPicPr preferRelativeResize="0"/>
          <p:nvPr/>
        </p:nvPicPr>
        <p:blipFill>
          <a:blip r:embed="rId6">
            <a:alphaModFix/>
          </a:blip>
          <a:stretch>
            <a:fillRect/>
          </a:stretch>
        </p:blipFill>
        <p:spPr>
          <a:xfrm>
            <a:off x="9327704" y="1419685"/>
            <a:ext cx="657500" cy="742549"/>
          </a:xfrm>
          <a:prstGeom prst="rect">
            <a:avLst/>
          </a:prstGeom>
          <a:noFill/>
          <a:ln>
            <a:noFill/>
          </a:ln>
        </p:spPr>
      </p:pic>
      <p:sp>
        <p:nvSpPr>
          <p:cNvPr id="258" name="Google Shape;258;p27"/>
          <p:cNvSpPr txBox="1"/>
          <p:nvPr/>
        </p:nvSpPr>
        <p:spPr>
          <a:xfrm>
            <a:off x="7827254" y="2453300"/>
            <a:ext cx="776100" cy="5871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pic>
        <p:nvPicPr>
          <p:cNvPr id="259" name="Google Shape;259;p27"/>
          <p:cNvPicPr preferRelativeResize="0"/>
          <p:nvPr/>
        </p:nvPicPr>
        <p:blipFill rotWithShape="1">
          <a:blip r:embed="rId7">
            <a:alphaModFix/>
          </a:blip>
          <a:srcRect l="9878" r="10389" b="21216"/>
          <a:stretch/>
        </p:blipFill>
        <p:spPr>
          <a:xfrm>
            <a:off x="3079108" y="3655850"/>
            <a:ext cx="776200" cy="821653"/>
          </a:xfrm>
          <a:prstGeom prst="rect">
            <a:avLst/>
          </a:prstGeom>
          <a:noFill/>
          <a:ln>
            <a:noFill/>
          </a:ln>
        </p:spPr>
      </p:pic>
      <p:pic>
        <p:nvPicPr>
          <p:cNvPr id="260" name="Google Shape;260;p27"/>
          <p:cNvPicPr preferRelativeResize="0"/>
          <p:nvPr/>
        </p:nvPicPr>
        <p:blipFill rotWithShape="1">
          <a:blip r:embed="rId8">
            <a:alphaModFix/>
          </a:blip>
          <a:srcRect r="24110"/>
          <a:stretch/>
        </p:blipFill>
        <p:spPr>
          <a:xfrm>
            <a:off x="4418450" y="3890400"/>
            <a:ext cx="574761" cy="587100"/>
          </a:xfrm>
          <a:prstGeom prst="rect">
            <a:avLst/>
          </a:prstGeom>
          <a:noFill/>
          <a:ln>
            <a:noFill/>
          </a:ln>
        </p:spPr>
      </p:pic>
      <p:pic>
        <p:nvPicPr>
          <p:cNvPr id="261" name="Google Shape;261;p27"/>
          <p:cNvPicPr preferRelativeResize="0"/>
          <p:nvPr/>
        </p:nvPicPr>
        <p:blipFill rotWithShape="1">
          <a:blip r:embed="rId8">
            <a:alphaModFix/>
          </a:blip>
          <a:srcRect r="24110"/>
          <a:stretch/>
        </p:blipFill>
        <p:spPr>
          <a:xfrm>
            <a:off x="4997450" y="3890400"/>
            <a:ext cx="574761" cy="587100"/>
          </a:xfrm>
          <a:prstGeom prst="rect">
            <a:avLst/>
          </a:prstGeom>
          <a:noFill/>
          <a:ln>
            <a:noFill/>
          </a:ln>
        </p:spPr>
      </p:pic>
      <p:pic>
        <p:nvPicPr>
          <p:cNvPr id="262" name="Google Shape;262;p27"/>
          <p:cNvPicPr preferRelativeResize="0"/>
          <p:nvPr/>
        </p:nvPicPr>
        <p:blipFill rotWithShape="1">
          <a:blip r:embed="rId8">
            <a:alphaModFix/>
          </a:blip>
          <a:srcRect r="24110"/>
          <a:stretch/>
        </p:blipFill>
        <p:spPr>
          <a:xfrm>
            <a:off x="5576450" y="3861100"/>
            <a:ext cx="574761" cy="587100"/>
          </a:xfrm>
          <a:prstGeom prst="rect">
            <a:avLst/>
          </a:prstGeom>
          <a:noFill/>
          <a:ln>
            <a:noFill/>
          </a:ln>
        </p:spPr>
      </p:pic>
      <p:pic>
        <p:nvPicPr>
          <p:cNvPr id="263" name="Google Shape;263;p27"/>
          <p:cNvPicPr preferRelativeResize="0"/>
          <p:nvPr/>
        </p:nvPicPr>
        <p:blipFill rotWithShape="1">
          <a:blip r:embed="rId8">
            <a:alphaModFix/>
          </a:blip>
          <a:srcRect r="24110"/>
          <a:stretch/>
        </p:blipFill>
        <p:spPr>
          <a:xfrm>
            <a:off x="6155450" y="3861100"/>
            <a:ext cx="574761" cy="587100"/>
          </a:xfrm>
          <a:prstGeom prst="rect">
            <a:avLst/>
          </a:prstGeom>
          <a:noFill/>
          <a:ln>
            <a:noFill/>
          </a:ln>
        </p:spPr>
      </p:pic>
      <p:pic>
        <p:nvPicPr>
          <p:cNvPr id="264" name="Google Shape;264;p27"/>
          <p:cNvPicPr preferRelativeResize="0"/>
          <p:nvPr/>
        </p:nvPicPr>
        <p:blipFill rotWithShape="1">
          <a:blip r:embed="rId8">
            <a:alphaModFix/>
          </a:blip>
          <a:srcRect r="24110"/>
          <a:stretch/>
        </p:blipFill>
        <p:spPr>
          <a:xfrm>
            <a:off x="6714350" y="3878700"/>
            <a:ext cx="574761" cy="587100"/>
          </a:xfrm>
          <a:prstGeom prst="rect">
            <a:avLst/>
          </a:prstGeom>
          <a:noFill/>
          <a:ln>
            <a:noFill/>
          </a:ln>
        </p:spPr>
      </p:pic>
      <p:sp>
        <p:nvSpPr>
          <p:cNvPr id="265" name="Google Shape;265;p27"/>
          <p:cNvSpPr txBox="1"/>
          <p:nvPr/>
        </p:nvSpPr>
        <p:spPr>
          <a:xfrm>
            <a:off x="4800350" y="4715850"/>
            <a:ext cx="776100" cy="5871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67" name="Google Shape;267;p27"/>
          <p:cNvSpPr txBox="1"/>
          <p:nvPr/>
        </p:nvSpPr>
        <p:spPr>
          <a:xfrm>
            <a:off x="1193775" y="2453250"/>
            <a:ext cx="776100" cy="5871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400" b="1" i="0" u="none" strike="noStrike" kern="0" cap="none" spc="0" normalizeH="0" baseline="0" noProof="0">
                <a:ln>
                  <a:noFill/>
                </a:ln>
                <a:solidFill>
                  <a:srgbClr val="00BC89"/>
                </a:solidFill>
                <a:effectLst/>
                <a:uLnTx/>
                <a:uFillTx/>
                <a:latin typeface="Century Gothic"/>
                <a:ea typeface="Century Gothic"/>
                <a:cs typeface="Century Gothic"/>
                <a:sym typeface="Century Gothic"/>
              </a:rPr>
              <a:t>&gt;</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8" name="Google Shape;268;p27"/>
          <p:cNvSpPr txBox="1"/>
          <p:nvPr/>
        </p:nvSpPr>
        <p:spPr>
          <a:xfrm>
            <a:off x="7827254" y="2453250"/>
            <a:ext cx="776100" cy="5871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rPr>
              <a:t>&lt;</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9" name="Google Shape;269;p27"/>
          <p:cNvSpPr txBox="1"/>
          <p:nvPr/>
        </p:nvSpPr>
        <p:spPr>
          <a:xfrm>
            <a:off x="4830925" y="4715850"/>
            <a:ext cx="776100" cy="6096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rPr>
              <a:t>=</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Rounded Corners 1">
            <a:extLst>
              <a:ext uri="{FF2B5EF4-FFF2-40B4-BE49-F238E27FC236}">
                <a16:creationId xmlns:a16="http://schemas.microsoft.com/office/drawing/2014/main" id="{88002A2E-3E40-42F0-8328-8032254AE63A}"/>
              </a:ext>
            </a:extLst>
          </p:cNvPr>
          <p:cNvSpPr/>
          <p:nvPr/>
        </p:nvSpPr>
        <p:spPr>
          <a:xfrm>
            <a:off x="10721950" y="6166603"/>
            <a:ext cx="1140448" cy="385253"/>
          </a:xfrm>
          <a:prstGeom prst="roundRect">
            <a:avLst/>
          </a:prstGeom>
          <a:solidFill>
            <a:srgbClr val="2779F5"/>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dirty="0">
                <a:ln>
                  <a:noFill/>
                </a:ln>
                <a:solidFill>
                  <a:srgbClr val="FFFFFF"/>
                </a:solidFill>
                <a:effectLst/>
                <a:uLnTx/>
                <a:uFillTx/>
                <a:latin typeface="Century Gothic"/>
                <a:ea typeface="Century Gothic"/>
                <a:cs typeface="Century Gothic"/>
                <a:sym typeface="Century Gothic"/>
              </a:rPr>
              <a:t>Answers</a:t>
            </a:r>
            <a:endParaRPr kumimoji="0" lang="en-GB" sz="1400" b="0" i="0" u="none" strike="noStrike" kern="0" cap="none" spc="0" normalizeH="0" baseline="0" noProof="0" dirty="0">
              <a:ln>
                <a:noFill/>
              </a:ln>
              <a:solidFill>
                <a:srgbClr val="FFFFFF"/>
              </a:solidFill>
              <a:effectLst/>
              <a:uLnTx/>
              <a:uFillTx/>
              <a:latin typeface="Arial"/>
              <a:ea typeface="+mn-ea"/>
              <a:cs typeface="+mn-cs"/>
              <a:sym typeface="Arial"/>
            </a:endParaRP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68"/>
                                        </p:tgtEl>
                                        <p:attrNameLst>
                                          <p:attrName>style.visibility</p:attrName>
                                        </p:attrNameLst>
                                      </p:cBhvr>
                                      <p:to>
                                        <p:strVal val="visible"/>
                                      </p:to>
                                    </p:set>
                                    <p:animEffect transition="in" filter="fade">
                                      <p:cBhvr>
                                        <p:cTn id="7" dur="1000"/>
                                        <p:tgtEl>
                                          <p:spTgt spid="268"/>
                                        </p:tgtEl>
                                      </p:cBhvr>
                                    </p:animEffect>
                                  </p:childTnLst>
                                </p:cTn>
                              </p:par>
                              <p:par>
                                <p:cTn id="8" presetID="10" presetClass="entr" presetSubtype="0" fill="hold" nodeType="withEffect">
                                  <p:stCondLst>
                                    <p:cond delay="0"/>
                                  </p:stCondLst>
                                  <p:childTnLst>
                                    <p:set>
                                      <p:cBhvr>
                                        <p:cTn id="9" dur="1" fill="hold">
                                          <p:stCondLst>
                                            <p:cond delay="0"/>
                                          </p:stCondLst>
                                        </p:cTn>
                                        <p:tgtEl>
                                          <p:spTgt spid="269"/>
                                        </p:tgtEl>
                                        <p:attrNameLst>
                                          <p:attrName>style.visibility</p:attrName>
                                        </p:attrNameLst>
                                      </p:cBhvr>
                                      <p:to>
                                        <p:strVal val="visible"/>
                                      </p:to>
                                    </p:set>
                                    <p:animEffect transition="in" filter="fade">
                                      <p:cBhvr>
                                        <p:cTn id="10" dur="1000"/>
                                        <p:tgtEl>
                                          <p:spTgt spid="269"/>
                                        </p:tgtEl>
                                      </p:cBhvr>
                                    </p:animEffect>
                                  </p:childTnLst>
                                </p:cTn>
                              </p:par>
                              <p:par>
                                <p:cTn id="11" presetID="10" presetClass="entr" presetSubtype="0" fill="hold" nodeType="withEffect">
                                  <p:stCondLst>
                                    <p:cond delay="0"/>
                                  </p:stCondLst>
                                  <p:childTnLst>
                                    <p:set>
                                      <p:cBhvr>
                                        <p:cTn id="12" dur="1" fill="hold">
                                          <p:stCondLst>
                                            <p:cond delay="0"/>
                                          </p:stCondLst>
                                        </p:cTn>
                                        <p:tgtEl>
                                          <p:spTgt spid="267"/>
                                        </p:tgtEl>
                                        <p:attrNameLst>
                                          <p:attrName>style.visibility</p:attrName>
                                        </p:attrNameLst>
                                      </p:cBhvr>
                                      <p:to>
                                        <p:strVal val="visible"/>
                                      </p:to>
                                    </p:set>
                                    <p:animEffect transition="in" filter="fade">
                                      <p:cBhvr>
                                        <p:cTn id="13" dur="1000"/>
                                        <p:tgtEl>
                                          <p:spTgt spid="267"/>
                                        </p:tgtEl>
                                      </p:cBhvr>
                                    </p:animEffect>
                                  </p:childTnLst>
                                </p:cTn>
                              </p:par>
                            </p:childTnLst>
                          </p:cTn>
                        </p:par>
                      </p:childTnLst>
                    </p:cTn>
                  </p:par>
                </p:childTnLst>
              </p:cTn>
              <p:nextCondLst>
                <p:cond evt="onClick" delay="0">
                  <p:tgtEl>
                    <p:spTgt spid="2"/>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Google Shape;58;p11"/>
          <p:cNvSpPr txBox="1">
            <a:spLocks noGrp="1"/>
          </p:cNvSpPr>
          <p:nvPr>
            <p:ph type="title"/>
          </p:nvPr>
        </p:nvSpPr>
        <p:spPr>
          <a:xfrm>
            <a:off x="360000" y="360000"/>
            <a:ext cx="7846800" cy="4071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GB" sz="2800"/>
              <a:t>Summary</a:t>
            </a:r>
            <a:endParaRPr sz="2800"/>
          </a:p>
        </p:txBody>
      </p:sp>
      <p:sp>
        <p:nvSpPr>
          <p:cNvPr id="59" name="Google Shape;59;p11"/>
          <p:cNvSpPr txBox="1">
            <a:spLocks noGrp="1"/>
          </p:cNvSpPr>
          <p:nvPr>
            <p:ph type="body" idx="2"/>
          </p:nvPr>
        </p:nvSpPr>
        <p:spPr>
          <a:xfrm>
            <a:off x="360000" y="810000"/>
            <a:ext cx="11527800" cy="51195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800"/>
              <a:buFont typeface="Arial"/>
              <a:buNone/>
            </a:pPr>
            <a:r>
              <a:rPr lang="en-GB" dirty="0"/>
              <a:t>Key Vocabulary and Sentence Stems </a:t>
            </a:r>
            <a:endParaRPr dirty="0"/>
          </a:p>
          <a:p>
            <a:pPr marL="0" lvl="0" indent="0" algn="l" rtl="0">
              <a:lnSpc>
                <a:spcPct val="115000"/>
              </a:lnSpc>
              <a:spcBef>
                <a:spcPts val="600"/>
              </a:spcBef>
              <a:spcAft>
                <a:spcPts val="0"/>
              </a:spcAft>
              <a:buClr>
                <a:schemeClr val="dk1"/>
              </a:buClr>
              <a:buSzPts val="1800"/>
              <a:buFont typeface="Arial"/>
              <a:buNone/>
            </a:pPr>
            <a:r>
              <a:rPr lang="en-GB" dirty="0"/>
              <a:t>Hinge Question (Assessment Point)</a:t>
            </a:r>
            <a:endParaRPr dirty="0"/>
          </a:p>
          <a:p>
            <a:pPr marL="0" lvl="0" indent="0" algn="l" rtl="0">
              <a:lnSpc>
                <a:spcPct val="115000"/>
              </a:lnSpc>
              <a:spcBef>
                <a:spcPts val="600"/>
              </a:spcBef>
              <a:spcAft>
                <a:spcPts val="0"/>
              </a:spcAft>
              <a:buClr>
                <a:schemeClr val="dk1"/>
              </a:buClr>
              <a:buSzPts val="1800"/>
              <a:buFont typeface="Arial"/>
              <a:buNone/>
            </a:pPr>
            <a:r>
              <a:rPr lang="en-GB" dirty="0"/>
              <a:t>Lesson Introduction Slide (Learning Objective and Success Criteria)</a:t>
            </a:r>
            <a:endParaRPr dirty="0"/>
          </a:p>
          <a:p>
            <a:pPr marL="0" lvl="0" indent="0" algn="l" rtl="0">
              <a:lnSpc>
                <a:spcPct val="115000"/>
              </a:lnSpc>
              <a:spcBef>
                <a:spcPts val="600"/>
              </a:spcBef>
              <a:spcAft>
                <a:spcPts val="0"/>
              </a:spcAft>
              <a:buClr>
                <a:schemeClr val="dk1"/>
              </a:buClr>
              <a:buSzPts val="1800"/>
              <a:buFont typeface="Arial"/>
              <a:buNone/>
            </a:pPr>
            <a:r>
              <a:rPr lang="en-GB" dirty="0"/>
              <a:t>Starter – Checking number sentences - consolidation of previous lesson</a:t>
            </a:r>
            <a:endParaRPr dirty="0"/>
          </a:p>
          <a:p>
            <a:pPr marL="0" lvl="0" indent="0" algn="l" rtl="0">
              <a:lnSpc>
                <a:spcPct val="115000"/>
              </a:lnSpc>
              <a:spcBef>
                <a:spcPts val="600"/>
              </a:spcBef>
              <a:spcAft>
                <a:spcPts val="0"/>
              </a:spcAft>
              <a:buClr>
                <a:schemeClr val="dk1"/>
              </a:buClr>
              <a:buSzPts val="1800"/>
              <a:buFont typeface="Arial"/>
              <a:buNone/>
            </a:pPr>
            <a:r>
              <a:rPr lang="en-GB" dirty="0"/>
              <a:t>Key Concept Introduction </a:t>
            </a:r>
            <a:endParaRPr dirty="0"/>
          </a:p>
          <a:p>
            <a:pPr marL="0" lvl="0" indent="0" algn="l" rtl="0">
              <a:lnSpc>
                <a:spcPct val="115000"/>
              </a:lnSpc>
              <a:spcBef>
                <a:spcPts val="600"/>
              </a:spcBef>
              <a:spcAft>
                <a:spcPts val="0"/>
              </a:spcAft>
              <a:buClr>
                <a:schemeClr val="dk1"/>
              </a:buClr>
              <a:buSzPts val="1800"/>
              <a:buFont typeface="Arial"/>
              <a:buNone/>
            </a:pPr>
            <a:r>
              <a:rPr lang="en-GB" dirty="0"/>
              <a:t>Guided Practice – Comparing number sentences using inequality signs</a:t>
            </a:r>
            <a:endParaRPr dirty="0"/>
          </a:p>
          <a:p>
            <a:pPr marL="0" lvl="0" indent="0" algn="l" rtl="0">
              <a:lnSpc>
                <a:spcPct val="115000"/>
              </a:lnSpc>
              <a:spcBef>
                <a:spcPts val="600"/>
              </a:spcBef>
              <a:spcAft>
                <a:spcPts val="0"/>
              </a:spcAft>
              <a:buClr>
                <a:schemeClr val="dk1"/>
              </a:buClr>
              <a:buSzPts val="1800"/>
              <a:buFont typeface="Arial"/>
              <a:buNone/>
            </a:pPr>
            <a:r>
              <a:rPr lang="en-GB" dirty="0"/>
              <a:t>Independent Practice 1 – Comparing number sentences using inequality signs</a:t>
            </a:r>
            <a:endParaRPr dirty="0"/>
          </a:p>
          <a:p>
            <a:pPr marL="0" lvl="0" indent="0" algn="l" rtl="0">
              <a:lnSpc>
                <a:spcPct val="115000"/>
              </a:lnSpc>
              <a:spcBef>
                <a:spcPts val="600"/>
              </a:spcBef>
              <a:spcAft>
                <a:spcPts val="0"/>
              </a:spcAft>
              <a:buClr>
                <a:schemeClr val="dk1"/>
              </a:buClr>
              <a:buSzPts val="1800"/>
              <a:buFont typeface="Arial"/>
              <a:buNone/>
            </a:pPr>
            <a:r>
              <a:rPr lang="en-GB" dirty="0"/>
              <a:t>Guided Practice – Completing number sentences so both are equal. </a:t>
            </a:r>
            <a:endParaRPr dirty="0"/>
          </a:p>
          <a:p>
            <a:pPr marL="0" lvl="0" indent="0" algn="l" rtl="0">
              <a:lnSpc>
                <a:spcPct val="115000"/>
              </a:lnSpc>
              <a:spcBef>
                <a:spcPts val="600"/>
              </a:spcBef>
              <a:spcAft>
                <a:spcPts val="0"/>
              </a:spcAft>
              <a:buClr>
                <a:schemeClr val="dk1"/>
              </a:buClr>
              <a:buSzPts val="1800"/>
              <a:buFont typeface="Arial"/>
              <a:buNone/>
            </a:pPr>
            <a:r>
              <a:rPr lang="en-GB" dirty="0"/>
              <a:t>Independent Practice 2 – digit cards to match a number sentence</a:t>
            </a:r>
            <a:endParaRPr dirty="0"/>
          </a:p>
          <a:p>
            <a:pPr marL="0" lvl="0" indent="0" algn="l" rtl="0">
              <a:lnSpc>
                <a:spcPct val="115000"/>
              </a:lnSpc>
              <a:spcBef>
                <a:spcPts val="600"/>
              </a:spcBef>
              <a:spcAft>
                <a:spcPts val="0"/>
              </a:spcAft>
              <a:buClr>
                <a:schemeClr val="dk1"/>
              </a:buClr>
              <a:buSzPts val="1800"/>
              <a:buFont typeface="Arial"/>
              <a:buNone/>
            </a:pPr>
            <a:r>
              <a:rPr lang="en-GB" dirty="0"/>
              <a:t>Guided Practice – Arrange numbers to make the number sentence correct</a:t>
            </a:r>
            <a:endParaRPr dirty="0"/>
          </a:p>
          <a:p>
            <a:pPr marL="0" lvl="0" indent="0" algn="l" rtl="0">
              <a:lnSpc>
                <a:spcPct val="115000"/>
              </a:lnSpc>
              <a:spcBef>
                <a:spcPts val="600"/>
              </a:spcBef>
              <a:spcAft>
                <a:spcPts val="0"/>
              </a:spcAft>
              <a:buClr>
                <a:schemeClr val="dk1"/>
              </a:buClr>
              <a:buSzPts val="1800"/>
              <a:buFont typeface="Arial"/>
              <a:buNone/>
            </a:pPr>
            <a:r>
              <a:rPr lang="en-GB" dirty="0"/>
              <a:t>Independent Practice 3 – Fill in missing numbers to make the number sentence correct.</a:t>
            </a:r>
            <a:endParaRPr dirty="0"/>
          </a:p>
          <a:p>
            <a:pPr marL="0" lvl="0" indent="0" algn="l" rtl="0">
              <a:lnSpc>
                <a:spcPct val="115000"/>
              </a:lnSpc>
              <a:spcBef>
                <a:spcPts val="600"/>
              </a:spcBef>
              <a:spcAft>
                <a:spcPts val="0"/>
              </a:spcAft>
              <a:buClr>
                <a:schemeClr val="dk1"/>
              </a:buClr>
              <a:buSzPts val="1800"/>
              <a:buFont typeface="Arial"/>
              <a:buNone/>
            </a:pPr>
            <a:r>
              <a:rPr lang="en-GB" dirty="0"/>
              <a:t>Let’s Reflect </a:t>
            </a:r>
            <a:endParaRPr dirty="0"/>
          </a:p>
          <a:p>
            <a:pPr marL="0" lvl="0" indent="0" algn="l" rtl="0">
              <a:lnSpc>
                <a:spcPct val="115000"/>
              </a:lnSpc>
              <a:spcBef>
                <a:spcPts val="600"/>
              </a:spcBef>
              <a:spcAft>
                <a:spcPts val="0"/>
              </a:spcAft>
              <a:buNone/>
            </a:pPr>
            <a:r>
              <a:rPr lang="en-GB" dirty="0"/>
              <a:t>Support Slides – Based on Year 1 - compare addition and subtraction statements</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2"/>
          <p:cNvSpPr txBox="1">
            <a:spLocks noGrp="1"/>
          </p:cNvSpPr>
          <p:nvPr>
            <p:ph type="body" idx="1"/>
          </p:nvPr>
        </p:nvSpPr>
        <p:spPr>
          <a:xfrm>
            <a:off x="360000" y="810000"/>
            <a:ext cx="6260700" cy="3114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rgbClr val="2779F5"/>
              </a:buClr>
              <a:buSzPts val="1600"/>
              <a:buNone/>
            </a:pPr>
            <a:r>
              <a:rPr lang="en-GB" b="1"/>
              <a:t>Key Vocabulary:</a:t>
            </a:r>
            <a:endParaRPr b="1"/>
          </a:p>
        </p:txBody>
      </p:sp>
      <p:sp>
        <p:nvSpPr>
          <p:cNvPr id="66" name="Google Shape;66;p12"/>
          <p:cNvSpPr txBox="1">
            <a:spLocks noGrp="1"/>
          </p:cNvSpPr>
          <p:nvPr>
            <p:ph type="body" idx="2"/>
          </p:nvPr>
        </p:nvSpPr>
        <p:spPr>
          <a:xfrm>
            <a:off x="360000" y="3905500"/>
            <a:ext cx="11527800" cy="2032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n-GB"/>
              <a:t>The value on both sides of the equals symbol must be the same. </a:t>
            </a:r>
            <a:endParaRPr sz="2500"/>
          </a:p>
        </p:txBody>
      </p:sp>
      <p:sp>
        <p:nvSpPr>
          <p:cNvPr id="67" name="Google Shape;67;p12"/>
          <p:cNvSpPr txBox="1"/>
          <p:nvPr/>
        </p:nvSpPr>
        <p:spPr>
          <a:xfrm>
            <a:off x="359998" y="3575188"/>
            <a:ext cx="6435600" cy="33030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2779F5"/>
              </a:buClr>
              <a:buSzPts val="1600"/>
              <a:buFont typeface="Arial"/>
              <a:buNone/>
              <a:tabLst/>
              <a:defRPr/>
            </a:pPr>
            <a:r>
              <a:rPr kumimoji="0" lang="en-GB" sz="1600" b="1" i="0" u="none" strike="noStrike" kern="0" cap="none" spc="0" normalizeH="0" baseline="0" noProof="0">
                <a:ln>
                  <a:noFill/>
                </a:ln>
                <a:solidFill>
                  <a:srgbClr val="2779F5"/>
                </a:solidFill>
                <a:effectLst/>
                <a:uLnTx/>
                <a:uFillTx/>
                <a:latin typeface="Century Gothic"/>
                <a:ea typeface="Century Gothic"/>
                <a:cs typeface="Century Gothic"/>
                <a:sym typeface="Century Gothic"/>
              </a:rPr>
              <a:t>Sentence Stems:</a:t>
            </a:r>
            <a:endParaRPr kumimoji="0" sz="1800" b="1"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graphicFrame>
        <p:nvGraphicFramePr>
          <p:cNvPr id="68" name="Google Shape;68;p12"/>
          <p:cNvGraphicFramePr/>
          <p:nvPr/>
        </p:nvGraphicFramePr>
        <p:xfrm>
          <a:off x="360000" y="1170000"/>
          <a:ext cx="6085550" cy="2285850"/>
        </p:xfrm>
        <a:graphic>
          <a:graphicData uri="http://schemas.openxmlformats.org/drawingml/2006/table">
            <a:tbl>
              <a:tblPr>
                <a:noFill/>
              </a:tblPr>
              <a:tblGrid>
                <a:gridCol w="3042775">
                  <a:extLst>
                    <a:ext uri="{9D8B030D-6E8A-4147-A177-3AD203B41FA5}">
                      <a16:colId xmlns:a16="http://schemas.microsoft.com/office/drawing/2014/main" val="20000"/>
                    </a:ext>
                  </a:extLst>
                </a:gridCol>
                <a:gridCol w="3042775">
                  <a:extLst>
                    <a:ext uri="{9D8B030D-6E8A-4147-A177-3AD203B41FA5}">
                      <a16:colId xmlns:a16="http://schemas.microsoft.com/office/drawing/2014/main" val="20001"/>
                    </a:ext>
                  </a:extLst>
                </a:gridCol>
              </a:tblGrid>
              <a:tr h="381000">
                <a:tc>
                  <a:txBody>
                    <a:bodyPr/>
                    <a:lstStyle/>
                    <a:p>
                      <a:pPr marL="0" lvl="0" indent="0" algn="l" rtl="0">
                        <a:spcBef>
                          <a:spcPts val="0"/>
                        </a:spcBef>
                        <a:spcAft>
                          <a:spcPts val="0"/>
                        </a:spcAft>
                        <a:buNone/>
                      </a:pPr>
                      <a:r>
                        <a:rPr lang="en-GB" sz="1800">
                          <a:latin typeface="Century Gothic"/>
                          <a:ea typeface="Century Gothic"/>
                          <a:cs typeface="Century Gothic"/>
                          <a:sym typeface="Century Gothic"/>
                        </a:rPr>
                        <a:t>add</a:t>
                      </a:r>
                      <a:endParaRPr sz="1800">
                        <a:latin typeface="Century Gothic"/>
                        <a:ea typeface="Century Gothic"/>
                        <a:cs typeface="Century Gothic"/>
                        <a:sym typeface="Century Gothic"/>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GB" sz="1800">
                          <a:latin typeface="Century Gothic"/>
                          <a:ea typeface="Century Gothic"/>
                          <a:cs typeface="Century Gothic"/>
                          <a:sym typeface="Century Gothic"/>
                        </a:rPr>
                        <a:t>addition</a:t>
                      </a:r>
                      <a:endParaRPr sz="1800">
                        <a:latin typeface="Century Gothic"/>
                        <a:ea typeface="Century Gothic"/>
                        <a:cs typeface="Century Gothic"/>
                        <a:sym typeface="Century Gothic"/>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r>
                        <a:rPr lang="en-GB" sz="1800">
                          <a:latin typeface="Century Gothic"/>
                          <a:ea typeface="Century Gothic"/>
                          <a:cs typeface="Century Gothic"/>
                          <a:sym typeface="Century Gothic"/>
                        </a:rPr>
                        <a:t>sum</a:t>
                      </a:r>
                      <a:endParaRPr sz="1800">
                        <a:latin typeface="Century Gothic"/>
                        <a:ea typeface="Century Gothic"/>
                        <a:cs typeface="Century Gothic"/>
                        <a:sym typeface="Century Gothic"/>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GB" sz="1800">
                          <a:latin typeface="Century Gothic"/>
                          <a:ea typeface="Century Gothic"/>
                          <a:cs typeface="Century Gothic"/>
                          <a:sym typeface="Century Gothic"/>
                        </a:rPr>
                        <a:t>total</a:t>
                      </a:r>
                      <a:endParaRPr sz="1800">
                        <a:latin typeface="Century Gothic"/>
                        <a:ea typeface="Century Gothic"/>
                        <a:cs typeface="Century Gothic"/>
                        <a:sym typeface="Century Gothic"/>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1"/>
                  </a:ext>
                </a:extLst>
              </a:tr>
              <a:tr h="381000">
                <a:tc>
                  <a:txBody>
                    <a:bodyPr/>
                    <a:lstStyle/>
                    <a:p>
                      <a:pPr marL="0" lvl="0" indent="0" algn="l" rtl="0">
                        <a:spcBef>
                          <a:spcPts val="0"/>
                        </a:spcBef>
                        <a:spcAft>
                          <a:spcPts val="0"/>
                        </a:spcAft>
                        <a:buNone/>
                      </a:pPr>
                      <a:r>
                        <a:rPr lang="en-GB" sz="1800">
                          <a:latin typeface="Century Gothic"/>
                          <a:ea typeface="Century Gothic"/>
                          <a:cs typeface="Century Gothic"/>
                          <a:sym typeface="Century Gothic"/>
                        </a:rPr>
                        <a:t>subtract</a:t>
                      </a:r>
                      <a:endParaRPr sz="1800">
                        <a:latin typeface="Century Gothic"/>
                        <a:ea typeface="Century Gothic"/>
                        <a:cs typeface="Century Gothic"/>
                        <a:sym typeface="Century Gothic"/>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GB" sz="1800">
                          <a:latin typeface="Century Gothic"/>
                          <a:ea typeface="Century Gothic"/>
                          <a:cs typeface="Century Gothic"/>
                          <a:sym typeface="Century Gothic"/>
                        </a:rPr>
                        <a:t>take away</a:t>
                      </a:r>
                      <a:endParaRPr sz="1800">
                        <a:latin typeface="Century Gothic"/>
                        <a:ea typeface="Century Gothic"/>
                        <a:cs typeface="Century Gothic"/>
                        <a:sym typeface="Century Gothic"/>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2"/>
                  </a:ext>
                </a:extLst>
              </a:tr>
              <a:tr h="381000">
                <a:tc>
                  <a:txBody>
                    <a:bodyPr/>
                    <a:lstStyle/>
                    <a:p>
                      <a:pPr marL="0" lvl="0" indent="0" algn="l" rtl="0">
                        <a:spcBef>
                          <a:spcPts val="0"/>
                        </a:spcBef>
                        <a:spcAft>
                          <a:spcPts val="0"/>
                        </a:spcAft>
                        <a:buNone/>
                      </a:pPr>
                      <a:r>
                        <a:rPr lang="en-GB" sz="1800">
                          <a:latin typeface="Century Gothic"/>
                          <a:ea typeface="Century Gothic"/>
                          <a:cs typeface="Century Gothic"/>
                          <a:sym typeface="Century Gothic"/>
                        </a:rPr>
                        <a:t>equal</a:t>
                      </a:r>
                      <a:endParaRPr sz="1800">
                        <a:latin typeface="Century Gothic"/>
                        <a:ea typeface="Century Gothic"/>
                        <a:cs typeface="Century Gothic"/>
                        <a:sym typeface="Century Gothic"/>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GB" sz="1800">
                          <a:latin typeface="Century Gothic"/>
                          <a:ea typeface="Century Gothic"/>
                          <a:cs typeface="Century Gothic"/>
                          <a:sym typeface="Century Gothic"/>
                        </a:rPr>
                        <a:t>fact family</a:t>
                      </a:r>
                      <a:endParaRPr sz="1800">
                        <a:latin typeface="Century Gothic"/>
                        <a:ea typeface="Century Gothic"/>
                        <a:cs typeface="Century Gothic"/>
                        <a:sym typeface="Century Gothic"/>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3"/>
                  </a:ext>
                </a:extLst>
              </a:tr>
              <a:tr h="381000">
                <a:tc>
                  <a:txBody>
                    <a:bodyPr/>
                    <a:lstStyle/>
                    <a:p>
                      <a:pPr marL="0" lvl="0" indent="0" algn="l" rtl="0">
                        <a:spcBef>
                          <a:spcPts val="0"/>
                        </a:spcBef>
                        <a:spcAft>
                          <a:spcPts val="0"/>
                        </a:spcAft>
                        <a:buNone/>
                      </a:pPr>
                      <a:r>
                        <a:rPr lang="en-GB" sz="1800">
                          <a:latin typeface="Century Gothic"/>
                          <a:ea typeface="Century Gothic"/>
                          <a:cs typeface="Century Gothic"/>
                          <a:sym typeface="Century Gothic"/>
                        </a:rPr>
                        <a:t>multiples</a:t>
                      </a:r>
                      <a:endParaRPr sz="1800">
                        <a:latin typeface="Century Gothic"/>
                        <a:ea typeface="Century Gothic"/>
                        <a:cs typeface="Century Gothic"/>
                        <a:sym typeface="Century Gothic"/>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GB" sz="1800">
                          <a:latin typeface="Century Gothic"/>
                          <a:ea typeface="Century Gothic"/>
                          <a:cs typeface="Century Gothic"/>
                          <a:sym typeface="Century Gothic"/>
                        </a:rPr>
                        <a:t>less/more</a:t>
                      </a:r>
                      <a:endParaRPr sz="1800">
                        <a:latin typeface="Century Gothic"/>
                        <a:ea typeface="Century Gothic"/>
                        <a:cs typeface="Century Gothic"/>
                        <a:sym typeface="Century Gothic"/>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3"/>
          <p:cNvSpPr txBox="1">
            <a:spLocks noGrp="1"/>
          </p:cNvSpPr>
          <p:nvPr>
            <p:ph type="body" idx="1"/>
          </p:nvPr>
        </p:nvSpPr>
        <p:spPr>
          <a:xfrm>
            <a:off x="763399" y="3287480"/>
            <a:ext cx="5137200" cy="369300"/>
          </a:xfrm>
          <a:prstGeom prst="rect">
            <a:avLst/>
          </a:prstGeom>
          <a:noFill/>
          <a:ln>
            <a:noFill/>
          </a:ln>
        </p:spPr>
        <p:txBody>
          <a:bodyPr spcFirstLastPara="1" wrap="square" lIns="91425" tIns="45700" rIns="91425" bIns="45700" anchor="t" anchorCtr="0">
            <a:noAutofit/>
          </a:bodyPr>
          <a:lstStyle/>
          <a:p>
            <a:pPr marL="228600" lvl="0" indent="-228600" algn="l" rtl="0">
              <a:lnSpc>
                <a:spcPct val="150000"/>
              </a:lnSpc>
              <a:spcBef>
                <a:spcPts val="0"/>
              </a:spcBef>
              <a:spcAft>
                <a:spcPts val="0"/>
              </a:spcAft>
              <a:buClr>
                <a:schemeClr val="dk1"/>
              </a:buClr>
              <a:buSzPts val="1800"/>
              <a:buNone/>
            </a:pPr>
            <a:r>
              <a:rPr lang="en-GB" sz="2200"/>
              <a:t> 20</a:t>
            </a:r>
            <a:endParaRPr sz="2200"/>
          </a:p>
        </p:txBody>
      </p:sp>
      <p:sp>
        <p:nvSpPr>
          <p:cNvPr id="75" name="Google Shape;75;p13"/>
          <p:cNvSpPr txBox="1">
            <a:spLocks noGrp="1"/>
          </p:cNvSpPr>
          <p:nvPr>
            <p:ph type="body" idx="2"/>
          </p:nvPr>
        </p:nvSpPr>
        <p:spPr>
          <a:xfrm>
            <a:off x="763398" y="4559944"/>
            <a:ext cx="5137200" cy="369300"/>
          </a:xfrm>
          <a:prstGeom prst="rect">
            <a:avLst/>
          </a:prstGeom>
          <a:noFill/>
          <a:ln>
            <a:noFill/>
          </a:ln>
        </p:spPr>
        <p:txBody>
          <a:bodyPr spcFirstLastPara="1" wrap="square" lIns="91425" tIns="45700" rIns="91425" bIns="45700" anchor="t" anchorCtr="0">
            <a:noAutofit/>
          </a:bodyPr>
          <a:lstStyle/>
          <a:p>
            <a:pPr marL="228600" lvl="0" indent="-228600" algn="l" rtl="0">
              <a:lnSpc>
                <a:spcPct val="150000"/>
              </a:lnSpc>
              <a:spcBef>
                <a:spcPts val="0"/>
              </a:spcBef>
              <a:spcAft>
                <a:spcPts val="0"/>
              </a:spcAft>
              <a:buClr>
                <a:schemeClr val="dk1"/>
              </a:buClr>
              <a:buSzPts val="1800"/>
              <a:buNone/>
            </a:pPr>
            <a:r>
              <a:rPr lang="en-GB" sz="2200"/>
              <a:t> 4</a:t>
            </a:r>
            <a:endParaRPr sz="2200"/>
          </a:p>
        </p:txBody>
      </p:sp>
      <p:sp>
        <p:nvSpPr>
          <p:cNvPr id="76" name="Google Shape;76;p13"/>
          <p:cNvSpPr txBox="1">
            <a:spLocks noGrp="1"/>
          </p:cNvSpPr>
          <p:nvPr>
            <p:ph type="body" idx="3"/>
          </p:nvPr>
        </p:nvSpPr>
        <p:spPr>
          <a:xfrm>
            <a:off x="6391462" y="3287480"/>
            <a:ext cx="5137200" cy="369300"/>
          </a:xfrm>
          <a:prstGeom prst="rect">
            <a:avLst/>
          </a:prstGeom>
          <a:noFill/>
          <a:ln>
            <a:noFill/>
          </a:ln>
        </p:spPr>
        <p:txBody>
          <a:bodyPr spcFirstLastPara="1" wrap="square" lIns="91425" tIns="45700" rIns="91425" bIns="45700" anchor="t" anchorCtr="0">
            <a:noAutofit/>
          </a:bodyPr>
          <a:lstStyle/>
          <a:p>
            <a:pPr marL="228600" lvl="0" indent="-228600" algn="l" rtl="0">
              <a:lnSpc>
                <a:spcPct val="150000"/>
              </a:lnSpc>
              <a:spcBef>
                <a:spcPts val="0"/>
              </a:spcBef>
              <a:spcAft>
                <a:spcPts val="0"/>
              </a:spcAft>
              <a:buClr>
                <a:schemeClr val="dk1"/>
              </a:buClr>
              <a:buSzPts val="1800"/>
              <a:buNone/>
            </a:pPr>
            <a:r>
              <a:rPr lang="en-GB" sz="2200"/>
              <a:t> 13</a:t>
            </a:r>
            <a:endParaRPr sz="2200"/>
          </a:p>
        </p:txBody>
      </p:sp>
      <p:sp>
        <p:nvSpPr>
          <p:cNvPr id="77" name="Google Shape;77;p13"/>
          <p:cNvSpPr txBox="1">
            <a:spLocks noGrp="1"/>
          </p:cNvSpPr>
          <p:nvPr>
            <p:ph type="body" idx="4"/>
          </p:nvPr>
        </p:nvSpPr>
        <p:spPr>
          <a:xfrm>
            <a:off x="6391461" y="4559944"/>
            <a:ext cx="5137200" cy="369300"/>
          </a:xfrm>
          <a:prstGeom prst="rect">
            <a:avLst/>
          </a:prstGeom>
          <a:noFill/>
          <a:ln>
            <a:noFill/>
          </a:ln>
        </p:spPr>
        <p:txBody>
          <a:bodyPr spcFirstLastPara="1" wrap="square" lIns="91425" tIns="45700" rIns="91425" bIns="45700" anchor="t" anchorCtr="0">
            <a:noAutofit/>
          </a:bodyPr>
          <a:lstStyle/>
          <a:p>
            <a:pPr marL="228600" lvl="0" indent="-228600" algn="l" rtl="0">
              <a:lnSpc>
                <a:spcPct val="150000"/>
              </a:lnSpc>
              <a:spcBef>
                <a:spcPts val="0"/>
              </a:spcBef>
              <a:spcAft>
                <a:spcPts val="0"/>
              </a:spcAft>
              <a:buClr>
                <a:schemeClr val="dk1"/>
              </a:buClr>
              <a:buSzPts val="1800"/>
              <a:buNone/>
            </a:pPr>
            <a:r>
              <a:rPr lang="en-GB" sz="2200"/>
              <a:t> 2</a:t>
            </a:r>
            <a:endParaRPr sz="2200"/>
          </a:p>
        </p:txBody>
      </p:sp>
      <p:sp>
        <p:nvSpPr>
          <p:cNvPr id="78" name="Google Shape;78;p13"/>
          <p:cNvSpPr txBox="1">
            <a:spLocks noGrp="1"/>
          </p:cNvSpPr>
          <p:nvPr>
            <p:ph type="body" idx="5"/>
          </p:nvPr>
        </p:nvSpPr>
        <p:spPr>
          <a:xfrm>
            <a:off x="360000" y="810000"/>
            <a:ext cx="6260700" cy="3114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b="1"/>
              <a:t>Hinge Question:</a:t>
            </a:r>
            <a:endParaRPr/>
          </a:p>
        </p:txBody>
      </p:sp>
      <p:sp>
        <p:nvSpPr>
          <p:cNvPr id="79" name="Google Shape;79;p13"/>
          <p:cNvSpPr txBox="1">
            <a:spLocks noGrp="1"/>
          </p:cNvSpPr>
          <p:nvPr>
            <p:ph type="body" idx="6"/>
          </p:nvPr>
        </p:nvSpPr>
        <p:spPr>
          <a:xfrm>
            <a:off x="360000" y="1170000"/>
            <a:ext cx="11527800" cy="1699800"/>
          </a:xfrm>
          <a:prstGeom prst="rect">
            <a:avLst/>
          </a:prstGeom>
        </p:spPr>
        <p:txBody>
          <a:bodyPr spcFirstLastPara="1" wrap="square" lIns="91425" tIns="45700" rIns="91425" bIns="45700" anchor="t" anchorCtr="0">
            <a:noAutofit/>
          </a:bodyPr>
          <a:lstStyle/>
          <a:p>
            <a:pPr marL="0" lvl="0" indent="0" algn="ctr" rtl="0">
              <a:spcBef>
                <a:spcPts val="0"/>
              </a:spcBef>
              <a:spcAft>
                <a:spcPts val="0"/>
              </a:spcAft>
              <a:buNone/>
            </a:pPr>
            <a:r>
              <a:rPr lang="en-GB" sz="3800"/>
              <a:t>11 + 9 =         + 7</a:t>
            </a:r>
            <a:endParaRPr sz="3800"/>
          </a:p>
        </p:txBody>
      </p:sp>
      <p:sp>
        <p:nvSpPr>
          <p:cNvPr id="80" name="Google Shape;80;p13"/>
          <p:cNvSpPr txBox="1"/>
          <p:nvPr/>
        </p:nvSpPr>
        <p:spPr>
          <a:xfrm>
            <a:off x="6295850" y="1121400"/>
            <a:ext cx="840600" cy="6840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4"/>
          <p:cNvSpPr txBox="1"/>
          <p:nvPr/>
        </p:nvSpPr>
        <p:spPr>
          <a:xfrm>
            <a:off x="1412075" y="767625"/>
            <a:ext cx="9367500" cy="192480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FFFFFF"/>
              </a:buClr>
              <a:buSzPts val="3600"/>
              <a:buFont typeface="Arial"/>
              <a:buNone/>
              <a:tabLst/>
              <a:defRPr/>
            </a:pPr>
            <a:r>
              <a:rPr kumimoji="0" lang="en-GB" sz="3600" b="0" i="0" u="none" strike="noStrike" kern="0" cap="none" spc="0" normalizeH="0" baseline="0" noProof="0">
                <a:ln>
                  <a:noFill/>
                </a:ln>
                <a:solidFill>
                  <a:srgbClr val="FFFFFF"/>
                </a:solidFill>
                <a:effectLst/>
                <a:uLnTx/>
                <a:uFillTx/>
                <a:latin typeface="Century Gothic"/>
                <a:ea typeface="Century Gothic"/>
                <a:cs typeface="Century Gothic"/>
                <a:sym typeface="Century Gothic"/>
              </a:rPr>
              <a:t>To compare number sentences with numbers within 20</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graphicFrame>
        <p:nvGraphicFramePr>
          <p:cNvPr id="87" name="Google Shape;87;p14"/>
          <p:cNvGraphicFramePr/>
          <p:nvPr/>
        </p:nvGraphicFramePr>
        <p:xfrm>
          <a:off x="1412240" y="3429000"/>
          <a:ext cx="8790250" cy="1798330"/>
        </p:xfrm>
        <a:graphic>
          <a:graphicData uri="http://schemas.openxmlformats.org/drawingml/2006/table">
            <a:tbl>
              <a:tblPr firstRow="1" bandRow="1">
                <a:noFill/>
              </a:tblPr>
              <a:tblGrid>
                <a:gridCol w="8790250">
                  <a:extLst>
                    <a:ext uri="{9D8B030D-6E8A-4147-A177-3AD203B41FA5}">
                      <a16:colId xmlns:a16="http://schemas.microsoft.com/office/drawing/2014/main" val="20000"/>
                    </a:ext>
                  </a:extLst>
                </a:gridCol>
              </a:tblGrid>
              <a:tr h="1525425">
                <a:tc>
                  <a:txBody>
                    <a:bodyPr/>
                    <a:lstStyle/>
                    <a:p>
                      <a:pPr marL="0" marR="0" lvl="0" indent="0" algn="l" rtl="0">
                        <a:spcBef>
                          <a:spcPts val="0"/>
                        </a:spcBef>
                        <a:spcAft>
                          <a:spcPts val="0"/>
                        </a:spcAft>
                        <a:buClr>
                          <a:schemeClr val="lt1"/>
                        </a:buClr>
                        <a:buSzPts val="2000"/>
                        <a:buFont typeface="Century Gothic"/>
                        <a:buNone/>
                      </a:pPr>
                      <a:r>
                        <a:rPr lang="en-GB" sz="2000" b="0">
                          <a:solidFill>
                            <a:schemeClr val="lt1"/>
                          </a:solidFill>
                          <a:latin typeface="Century Gothic"/>
                          <a:ea typeface="Century Gothic"/>
                          <a:cs typeface="Century Gothic"/>
                          <a:sym typeface="Century Gothic"/>
                        </a:rPr>
                        <a:t>Success Criteria</a:t>
                      </a:r>
                      <a:endParaRPr/>
                    </a:p>
                    <a:p>
                      <a:pPr marL="0" marR="0" lvl="0" indent="0" algn="l" rtl="0">
                        <a:spcBef>
                          <a:spcPts val="0"/>
                        </a:spcBef>
                        <a:spcAft>
                          <a:spcPts val="0"/>
                        </a:spcAft>
                        <a:buClr>
                          <a:schemeClr val="dk1"/>
                        </a:buClr>
                        <a:buSzPts val="2000"/>
                        <a:buFont typeface="Calibri"/>
                        <a:buNone/>
                      </a:pPr>
                      <a:endParaRPr sz="2000" b="0">
                        <a:solidFill>
                          <a:schemeClr val="lt1"/>
                        </a:solidFill>
                        <a:latin typeface="Century Gothic"/>
                        <a:ea typeface="Century Gothic"/>
                        <a:cs typeface="Century Gothic"/>
                        <a:sym typeface="Century Gothic"/>
                      </a:endParaRPr>
                    </a:p>
                    <a:p>
                      <a:pPr marL="285750" marR="0" lvl="0" indent="-273050" algn="l" rtl="0">
                        <a:spcBef>
                          <a:spcPts val="0"/>
                        </a:spcBef>
                        <a:spcAft>
                          <a:spcPts val="0"/>
                        </a:spcAft>
                        <a:buClr>
                          <a:schemeClr val="lt1"/>
                        </a:buClr>
                        <a:buSzPts val="1800"/>
                        <a:buFont typeface="Noto Sans Symbols"/>
                        <a:buChar char="❑"/>
                      </a:pPr>
                      <a:r>
                        <a:rPr lang="en-GB" sz="1800">
                          <a:solidFill>
                            <a:schemeClr val="lt1"/>
                          </a:solidFill>
                          <a:latin typeface="Century Gothic"/>
                          <a:ea typeface="Century Gothic"/>
                          <a:cs typeface="Century Gothic"/>
                          <a:sym typeface="Century Gothic"/>
                        </a:rPr>
                        <a:t>I can compare number sentences to spot patterns and to find missing numbers</a:t>
                      </a:r>
                      <a:endParaRPr sz="1800">
                        <a:solidFill>
                          <a:schemeClr val="lt1"/>
                        </a:solidFill>
                        <a:latin typeface="Century Gothic"/>
                        <a:ea typeface="Century Gothic"/>
                        <a:cs typeface="Century Gothic"/>
                        <a:sym typeface="Century Gothic"/>
                      </a:endParaRPr>
                    </a:p>
                    <a:p>
                      <a:pPr marL="285750" marR="0" lvl="0" indent="-273050" algn="l" rtl="0">
                        <a:spcBef>
                          <a:spcPts val="0"/>
                        </a:spcBef>
                        <a:spcAft>
                          <a:spcPts val="0"/>
                        </a:spcAft>
                        <a:buClr>
                          <a:schemeClr val="lt1"/>
                        </a:buClr>
                        <a:buSzPts val="1800"/>
                        <a:buFont typeface="Century Gothic"/>
                        <a:buChar char="❑"/>
                      </a:pPr>
                      <a:r>
                        <a:rPr lang="en-GB" sz="1800">
                          <a:solidFill>
                            <a:schemeClr val="lt1"/>
                          </a:solidFill>
                          <a:latin typeface="Century Gothic"/>
                          <a:ea typeface="Century Gothic"/>
                          <a:cs typeface="Century Gothic"/>
                          <a:sym typeface="Century Gothic"/>
                        </a:rPr>
                        <a:t>I can compare similar calculations using &gt;, &lt; and =</a:t>
                      </a:r>
                      <a:endParaRPr sz="1800">
                        <a:solidFill>
                          <a:schemeClr val="lt1"/>
                        </a:solidFill>
                        <a:latin typeface="Century Gothic"/>
                        <a:ea typeface="Century Gothic"/>
                        <a:cs typeface="Century Gothic"/>
                        <a:sym typeface="Century Gothic"/>
                      </a:endParaRPr>
                    </a:p>
                    <a:p>
                      <a:pPr marL="285750" marR="0" lvl="0" indent="-273050" algn="l" rtl="0">
                        <a:spcBef>
                          <a:spcPts val="0"/>
                        </a:spcBef>
                        <a:spcAft>
                          <a:spcPts val="0"/>
                        </a:spcAft>
                        <a:buClr>
                          <a:schemeClr val="lt1"/>
                        </a:buClr>
                        <a:buSzPts val="1800"/>
                        <a:buFont typeface="Century Gothic"/>
                        <a:buChar char="❑"/>
                      </a:pPr>
                      <a:r>
                        <a:rPr lang="en-GB" sz="1800">
                          <a:solidFill>
                            <a:schemeClr val="lt1"/>
                          </a:solidFill>
                          <a:latin typeface="Century Gothic"/>
                          <a:ea typeface="Century Gothic"/>
                          <a:cs typeface="Century Gothic"/>
                          <a:sym typeface="Century Gothic"/>
                        </a:rPr>
                        <a:t>I can explain how I found the missing number in a calculation</a:t>
                      </a:r>
                      <a:endParaRPr sz="1800">
                        <a:solidFill>
                          <a:schemeClr val="lt1"/>
                        </a:solidFill>
                        <a:latin typeface="Century Gothic"/>
                        <a:ea typeface="Century Gothic"/>
                        <a:cs typeface="Century Gothic"/>
                        <a:sym typeface="Century Gothic"/>
                      </a:endParaRPr>
                    </a:p>
                  </a:txBody>
                  <a:tcPr marL="91450" marR="91450"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5"/>
          <p:cNvSpPr txBox="1">
            <a:spLocks noGrp="1"/>
          </p:cNvSpPr>
          <p:nvPr>
            <p:ph type="body" idx="2"/>
          </p:nvPr>
        </p:nvSpPr>
        <p:spPr>
          <a:xfrm>
            <a:off x="360000" y="1170000"/>
            <a:ext cx="11527800" cy="36573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chemeClr val="dk1"/>
              </a:buClr>
              <a:buSzPts val="1800"/>
              <a:buNone/>
            </a:pPr>
            <a:r>
              <a:rPr lang="en-GB"/>
              <a:t>The mathstronaut’s  puzzle.</a:t>
            </a:r>
            <a:endParaRPr/>
          </a:p>
          <a:p>
            <a:pPr marL="0" lvl="0" indent="0" algn="l" rtl="0">
              <a:lnSpc>
                <a:spcPct val="150000"/>
              </a:lnSpc>
              <a:spcBef>
                <a:spcPts val="0"/>
              </a:spcBef>
              <a:spcAft>
                <a:spcPts val="0"/>
              </a:spcAft>
              <a:buClr>
                <a:schemeClr val="dk1"/>
              </a:buClr>
              <a:buSzPts val="1800"/>
              <a:buNone/>
            </a:pPr>
            <a:r>
              <a:rPr lang="en-GB"/>
              <a:t>The yellow mathstronaut has used the following calculation to check a number sentence in his work.</a:t>
            </a:r>
            <a:endParaRPr/>
          </a:p>
          <a:p>
            <a:pPr marL="0" lvl="0" indent="0" algn="l" rtl="0">
              <a:lnSpc>
                <a:spcPct val="150000"/>
              </a:lnSpc>
              <a:spcBef>
                <a:spcPts val="0"/>
              </a:spcBef>
              <a:spcAft>
                <a:spcPts val="0"/>
              </a:spcAft>
              <a:buClr>
                <a:schemeClr val="dk1"/>
              </a:buClr>
              <a:buSzPts val="1800"/>
              <a:buNone/>
            </a:pPr>
            <a:endParaRPr/>
          </a:p>
          <a:p>
            <a:pPr marL="0" lvl="0" indent="0" algn="ctr" rtl="0">
              <a:lnSpc>
                <a:spcPct val="150000"/>
              </a:lnSpc>
              <a:spcBef>
                <a:spcPts val="0"/>
              </a:spcBef>
              <a:spcAft>
                <a:spcPts val="0"/>
              </a:spcAft>
              <a:buClr>
                <a:schemeClr val="dk1"/>
              </a:buClr>
              <a:buSzPts val="1800"/>
              <a:buNone/>
            </a:pPr>
            <a:r>
              <a:rPr lang="en-GB" sz="2800"/>
              <a:t>5 + 7 </a:t>
            </a:r>
            <a:endParaRPr sz="2800"/>
          </a:p>
          <a:p>
            <a:pPr marL="0" lvl="0" indent="0" algn="ctr" rtl="0">
              <a:lnSpc>
                <a:spcPct val="150000"/>
              </a:lnSpc>
              <a:spcBef>
                <a:spcPts val="0"/>
              </a:spcBef>
              <a:spcAft>
                <a:spcPts val="0"/>
              </a:spcAft>
              <a:buClr>
                <a:schemeClr val="dk1"/>
              </a:buClr>
              <a:buSzPts val="1800"/>
              <a:buNone/>
            </a:pPr>
            <a:endParaRPr sz="2800"/>
          </a:p>
          <a:p>
            <a:pPr marL="0" lvl="0" indent="0" algn="l" rtl="0">
              <a:lnSpc>
                <a:spcPct val="150000"/>
              </a:lnSpc>
              <a:spcBef>
                <a:spcPts val="0"/>
              </a:spcBef>
              <a:spcAft>
                <a:spcPts val="0"/>
              </a:spcAft>
              <a:buClr>
                <a:schemeClr val="dk1"/>
              </a:buClr>
              <a:buSzPts val="1800"/>
              <a:buNone/>
            </a:pPr>
            <a:r>
              <a:rPr lang="en-GB" b="1"/>
              <a:t>What number sentence could the mathstronaut  be checking?</a:t>
            </a:r>
            <a:endParaRPr b="1"/>
          </a:p>
          <a:p>
            <a:pPr marL="0" lvl="0" indent="0" algn="l" rtl="0">
              <a:lnSpc>
                <a:spcPct val="150000"/>
              </a:lnSpc>
              <a:spcBef>
                <a:spcPts val="0"/>
              </a:spcBef>
              <a:spcAft>
                <a:spcPts val="0"/>
              </a:spcAft>
              <a:buClr>
                <a:schemeClr val="dk1"/>
              </a:buClr>
              <a:buSzPts val="1800"/>
              <a:buNone/>
            </a:pPr>
            <a:r>
              <a:rPr lang="en-GB" b="1"/>
              <a:t>Is there more than one answer?</a:t>
            </a:r>
            <a:endParaRPr b="1"/>
          </a:p>
        </p:txBody>
      </p:sp>
      <p:sp>
        <p:nvSpPr>
          <p:cNvPr id="95" name="Google Shape;95;p15"/>
          <p:cNvSpPr txBox="1"/>
          <p:nvPr/>
        </p:nvSpPr>
        <p:spPr>
          <a:xfrm>
            <a:off x="347950" y="4766075"/>
            <a:ext cx="11532000" cy="13908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The yellow mathstronaut could be checking the number sentences 12 - 7 = 5 or 12 - 5 = 7. He could also be checking the number sentence 7 + 5 = 12</a:t>
            </a:r>
            <a:endParaRPr kumimoji="0"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96" name="Google Shape;96;p15"/>
          <p:cNvSpPr txBox="1">
            <a:spLocks noGrp="1"/>
          </p:cNvSpPr>
          <p:nvPr>
            <p:ph type="body" idx="1"/>
          </p:nvPr>
        </p:nvSpPr>
        <p:spPr>
          <a:xfrm>
            <a:off x="360000" y="810000"/>
            <a:ext cx="6260700" cy="3114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2779F5"/>
              </a:buClr>
              <a:buSzPts val="1600"/>
              <a:buNone/>
            </a:pPr>
            <a:r>
              <a:rPr lang="en-GB" b="1"/>
              <a:t>Starter:</a:t>
            </a:r>
            <a:endParaRPr b="1"/>
          </a:p>
        </p:txBody>
      </p:sp>
      <p:pic>
        <p:nvPicPr>
          <p:cNvPr id="97" name="Google Shape;97;p15"/>
          <p:cNvPicPr preferRelativeResize="0"/>
          <p:nvPr/>
        </p:nvPicPr>
        <p:blipFill>
          <a:blip r:embed="rId3">
            <a:alphaModFix/>
          </a:blip>
          <a:stretch>
            <a:fillRect/>
          </a:stretch>
        </p:blipFill>
        <p:spPr>
          <a:xfrm>
            <a:off x="8895400" y="2130350"/>
            <a:ext cx="2002725" cy="2057600"/>
          </a:xfrm>
          <a:prstGeom prst="rect">
            <a:avLst/>
          </a:prstGeom>
          <a:noFill/>
          <a:ln>
            <a:noFill/>
          </a:ln>
        </p:spPr>
      </p:pic>
      <p:sp>
        <p:nvSpPr>
          <p:cNvPr id="2" name="Rectangle: Rounded Corners 1">
            <a:extLst>
              <a:ext uri="{FF2B5EF4-FFF2-40B4-BE49-F238E27FC236}">
                <a16:creationId xmlns:a16="http://schemas.microsoft.com/office/drawing/2014/main" id="{2A3E8075-B19F-429C-8F2A-21F300BFD340}"/>
              </a:ext>
            </a:extLst>
          </p:cNvPr>
          <p:cNvSpPr/>
          <p:nvPr/>
        </p:nvSpPr>
        <p:spPr>
          <a:xfrm>
            <a:off x="10721950" y="6166603"/>
            <a:ext cx="1140448" cy="385253"/>
          </a:xfrm>
          <a:prstGeom prst="roundRect">
            <a:avLst/>
          </a:prstGeom>
          <a:solidFill>
            <a:srgbClr val="2779F5"/>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dirty="0">
                <a:ln>
                  <a:noFill/>
                </a:ln>
                <a:solidFill>
                  <a:srgbClr val="FFFFFF"/>
                </a:solidFill>
                <a:effectLst/>
                <a:uLnTx/>
                <a:uFillTx/>
                <a:latin typeface="Century Gothic"/>
                <a:ea typeface="Century Gothic"/>
                <a:cs typeface="Century Gothic"/>
                <a:sym typeface="Century Gothic"/>
              </a:rPr>
              <a:t>Answers</a:t>
            </a:r>
            <a:endParaRPr kumimoji="0" lang="en-GB" sz="1400" b="0" i="0" u="none" strike="noStrike" kern="0" cap="none" spc="0" normalizeH="0" baseline="0" noProof="0" dirty="0">
              <a:ln>
                <a:noFill/>
              </a:ln>
              <a:solidFill>
                <a:srgbClr val="FFFFFF"/>
              </a:solidFill>
              <a:effectLst/>
              <a:uLnTx/>
              <a:uFillTx/>
              <a:latin typeface="Arial"/>
              <a:ea typeface="+mn-ea"/>
              <a:cs typeface="+mn-cs"/>
              <a:sym typeface="Arial"/>
            </a:endParaRP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5"/>
                                        </p:tgtEl>
                                        <p:attrNameLst>
                                          <p:attrName>style.visibility</p:attrName>
                                        </p:attrNameLst>
                                      </p:cBhvr>
                                      <p:to>
                                        <p:strVal val="visible"/>
                                      </p:to>
                                    </p:set>
                                    <p:animEffect transition="in" filter="fade">
                                      <p:cBhvr>
                                        <p:cTn id="7" dur="1000"/>
                                        <p:tgtEl>
                                          <p:spTgt spid="95"/>
                                        </p:tgtEl>
                                      </p:cBhvr>
                                    </p:animEffect>
                                  </p:childTnLst>
                                </p:cTn>
                              </p:par>
                            </p:childTnLst>
                          </p:cTn>
                        </p:par>
                      </p:childTnLst>
                    </p:cTn>
                  </p:par>
                </p:childTnLst>
              </p:cTn>
              <p:nextCondLst>
                <p:cond evt="onClick" delay="0">
                  <p:tgtEl>
                    <p:spTgt spid="2"/>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16"/>
          <p:cNvSpPr txBox="1">
            <a:spLocks noGrp="1"/>
          </p:cNvSpPr>
          <p:nvPr>
            <p:ph type="body" idx="1"/>
          </p:nvPr>
        </p:nvSpPr>
        <p:spPr>
          <a:xfrm>
            <a:off x="360000" y="810000"/>
            <a:ext cx="11536800" cy="8859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chemeClr val="dk1"/>
              </a:buClr>
              <a:buSzPts val="1800"/>
              <a:buNone/>
            </a:pPr>
            <a:r>
              <a:rPr lang="en-GB" sz="2100"/>
              <a:t>How can we use the following representation to prove that </a:t>
            </a:r>
            <a:endParaRPr sz="2100"/>
          </a:p>
          <a:p>
            <a:pPr marL="0" lvl="0" indent="0" algn="ctr" rtl="0">
              <a:lnSpc>
                <a:spcPct val="150000"/>
              </a:lnSpc>
              <a:spcBef>
                <a:spcPts val="0"/>
              </a:spcBef>
              <a:spcAft>
                <a:spcPts val="0"/>
              </a:spcAft>
              <a:buClr>
                <a:schemeClr val="dk1"/>
              </a:buClr>
              <a:buSzPts val="1800"/>
              <a:buNone/>
            </a:pPr>
            <a:r>
              <a:rPr lang="en-GB" sz="2400" b="1"/>
              <a:t>6 + 3 = 5 + 4?</a:t>
            </a:r>
            <a:endParaRPr sz="2400" b="1"/>
          </a:p>
        </p:txBody>
      </p:sp>
      <p:graphicFrame>
        <p:nvGraphicFramePr>
          <p:cNvPr id="104" name="Google Shape;104;p16"/>
          <p:cNvGraphicFramePr/>
          <p:nvPr/>
        </p:nvGraphicFramePr>
        <p:xfrm>
          <a:off x="706550" y="2023175"/>
          <a:ext cx="10287000" cy="612975"/>
        </p:xfrm>
        <a:graphic>
          <a:graphicData uri="http://schemas.openxmlformats.org/drawingml/2006/table">
            <a:tbl>
              <a:tblPr>
                <a:noFill/>
              </a:tblPr>
              <a:tblGrid>
                <a:gridCol w="1143000">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11430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gridCol w="1143000">
                  <a:extLst>
                    <a:ext uri="{9D8B030D-6E8A-4147-A177-3AD203B41FA5}">
                      <a16:colId xmlns:a16="http://schemas.microsoft.com/office/drawing/2014/main" val="20004"/>
                    </a:ext>
                  </a:extLst>
                </a:gridCol>
                <a:gridCol w="1143000">
                  <a:extLst>
                    <a:ext uri="{9D8B030D-6E8A-4147-A177-3AD203B41FA5}">
                      <a16:colId xmlns:a16="http://schemas.microsoft.com/office/drawing/2014/main" val="20005"/>
                    </a:ext>
                  </a:extLst>
                </a:gridCol>
                <a:gridCol w="1143000">
                  <a:extLst>
                    <a:ext uri="{9D8B030D-6E8A-4147-A177-3AD203B41FA5}">
                      <a16:colId xmlns:a16="http://schemas.microsoft.com/office/drawing/2014/main" val="20006"/>
                    </a:ext>
                  </a:extLst>
                </a:gridCol>
                <a:gridCol w="1143000">
                  <a:extLst>
                    <a:ext uri="{9D8B030D-6E8A-4147-A177-3AD203B41FA5}">
                      <a16:colId xmlns:a16="http://schemas.microsoft.com/office/drawing/2014/main" val="20007"/>
                    </a:ext>
                  </a:extLst>
                </a:gridCol>
                <a:gridCol w="1143000">
                  <a:extLst>
                    <a:ext uri="{9D8B030D-6E8A-4147-A177-3AD203B41FA5}">
                      <a16:colId xmlns:a16="http://schemas.microsoft.com/office/drawing/2014/main" val="20008"/>
                    </a:ext>
                  </a:extLst>
                </a:gridCol>
              </a:tblGrid>
              <a:tr h="612975">
                <a:tc>
                  <a:txBody>
                    <a:bodyPr/>
                    <a:lstStyle/>
                    <a:p>
                      <a:pPr marL="0" lvl="0" indent="0" algn="l" rtl="0">
                        <a:spcBef>
                          <a:spcPts val="0"/>
                        </a:spcBef>
                        <a:spcAft>
                          <a:spcPts val="0"/>
                        </a:spcAft>
                        <a:buNone/>
                      </a:pPr>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chemeClr val="accent5"/>
                    </a:solidFill>
                  </a:tcPr>
                </a:tc>
                <a:tc>
                  <a:txBody>
                    <a:bodyPr/>
                    <a:lstStyle/>
                    <a:p>
                      <a:pPr marL="0" lvl="0" indent="0" algn="l" rtl="0">
                        <a:spcBef>
                          <a:spcPts val="0"/>
                        </a:spcBef>
                        <a:spcAft>
                          <a:spcPts val="0"/>
                        </a:spcAft>
                        <a:buNone/>
                      </a:pPr>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chemeClr val="accent5"/>
                    </a:solidFill>
                  </a:tcPr>
                </a:tc>
                <a:tc>
                  <a:txBody>
                    <a:bodyPr/>
                    <a:lstStyle/>
                    <a:p>
                      <a:pPr marL="0" lvl="0" indent="0" algn="l" rtl="0">
                        <a:spcBef>
                          <a:spcPts val="0"/>
                        </a:spcBef>
                        <a:spcAft>
                          <a:spcPts val="0"/>
                        </a:spcAft>
                        <a:buNone/>
                      </a:pPr>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chemeClr val="accent5"/>
                    </a:solidFill>
                  </a:tcPr>
                </a:tc>
                <a:tc>
                  <a:txBody>
                    <a:bodyPr/>
                    <a:lstStyle/>
                    <a:p>
                      <a:pPr marL="0" lvl="0" indent="0" algn="l" rtl="0">
                        <a:spcBef>
                          <a:spcPts val="0"/>
                        </a:spcBef>
                        <a:spcAft>
                          <a:spcPts val="0"/>
                        </a:spcAft>
                        <a:buNone/>
                      </a:pPr>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chemeClr val="accent5"/>
                    </a:solidFill>
                  </a:tcPr>
                </a:tc>
                <a:tc>
                  <a:txBody>
                    <a:bodyPr/>
                    <a:lstStyle/>
                    <a:p>
                      <a:pPr marL="0" lvl="0" indent="0" algn="l" rtl="0">
                        <a:spcBef>
                          <a:spcPts val="0"/>
                        </a:spcBef>
                        <a:spcAft>
                          <a:spcPts val="0"/>
                        </a:spcAft>
                        <a:buNone/>
                      </a:pPr>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chemeClr val="accent5"/>
                    </a:solidFill>
                  </a:tcPr>
                </a:tc>
                <a:tc>
                  <a:txBody>
                    <a:bodyPr/>
                    <a:lstStyle/>
                    <a:p>
                      <a:pPr marL="0" lvl="0" indent="0" algn="l" rtl="0">
                        <a:spcBef>
                          <a:spcPts val="0"/>
                        </a:spcBef>
                        <a:spcAft>
                          <a:spcPts val="0"/>
                        </a:spcAft>
                        <a:buNone/>
                      </a:pPr>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chemeClr val="accent5"/>
                    </a:solidFill>
                  </a:tcPr>
                </a:tc>
                <a:tc>
                  <a:txBody>
                    <a:bodyPr/>
                    <a:lstStyle/>
                    <a:p>
                      <a:pPr marL="0" lvl="0" indent="0" algn="l" rtl="0">
                        <a:spcBef>
                          <a:spcPts val="0"/>
                        </a:spcBef>
                        <a:spcAft>
                          <a:spcPts val="0"/>
                        </a:spcAft>
                        <a:buNone/>
                      </a:pPr>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chemeClr val="accent4"/>
                    </a:solidFill>
                  </a:tcPr>
                </a:tc>
                <a:tc>
                  <a:txBody>
                    <a:bodyPr/>
                    <a:lstStyle/>
                    <a:p>
                      <a:pPr marL="0" lvl="0" indent="0" algn="l" rtl="0">
                        <a:spcBef>
                          <a:spcPts val="0"/>
                        </a:spcBef>
                        <a:spcAft>
                          <a:spcPts val="0"/>
                        </a:spcAft>
                        <a:buNone/>
                      </a:pPr>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chemeClr val="accent4"/>
                    </a:solidFill>
                  </a:tcPr>
                </a:tc>
                <a:tc>
                  <a:txBody>
                    <a:bodyPr/>
                    <a:lstStyle/>
                    <a:p>
                      <a:pPr marL="0" lvl="0" indent="0" algn="l" rtl="0">
                        <a:spcBef>
                          <a:spcPts val="0"/>
                        </a:spcBef>
                        <a:spcAft>
                          <a:spcPts val="0"/>
                        </a:spcAft>
                        <a:buNone/>
                      </a:pPr>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chemeClr val="accent4"/>
                    </a:solidFill>
                  </a:tcPr>
                </a:tc>
                <a:extLst>
                  <a:ext uri="{0D108BD9-81ED-4DB2-BD59-A6C34878D82A}">
                    <a16:rowId xmlns:a16="http://schemas.microsoft.com/office/drawing/2014/main" val="10000"/>
                  </a:ext>
                </a:extLst>
              </a:tr>
            </a:tbl>
          </a:graphicData>
        </a:graphic>
      </p:graphicFrame>
      <p:graphicFrame>
        <p:nvGraphicFramePr>
          <p:cNvPr id="105" name="Google Shape;105;p16"/>
          <p:cNvGraphicFramePr/>
          <p:nvPr/>
        </p:nvGraphicFramePr>
        <p:xfrm>
          <a:off x="706550" y="2963425"/>
          <a:ext cx="10287000" cy="612975"/>
        </p:xfrm>
        <a:graphic>
          <a:graphicData uri="http://schemas.openxmlformats.org/drawingml/2006/table">
            <a:tbl>
              <a:tblPr>
                <a:noFill/>
              </a:tblPr>
              <a:tblGrid>
                <a:gridCol w="1143000">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11430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gridCol w="1143000">
                  <a:extLst>
                    <a:ext uri="{9D8B030D-6E8A-4147-A177-3AD203B41FA5}">
                      <a16:colId xmlns:a16="http://schemas.microsoft.com/office/drawing/2014/main" val="20004"/>
                    </a:ext>
                  </a:extLst>
                </a:gridCol>
                <a:gridCol w="1143000">
                  <a:extLst>
                    <a:ext uri="{9D8B030D-6E8A-4147-A177-3AD203B41FA5}">
                      <a16:colId xmlns:a16="http://schemas.microsoft.com/office/drawing/2014/main" val="20005"/>
                    </a:ext>
                  </a:extLst>
                </a:gridCol>
                <a:gridCol w="1143000">
                  <a:extLst>
                    <a:ext uri="{9D8B030D-6E8A-4147-A177-3AD203B41FA5}">
                      <a16:colId xmlns:a16="http://schemas.microsoft.com/office/drawing/2014/main" val="20006"/>
                    </a:ext>
                  </a:extLst>
                </a:gridCol>
                <a:gridCol w="1143000">
                  <a:extLst>
                    <a:ext uri="{9D8B030D-6E8A-4147-A177-3AD203B41FA5}">
                      <a16:colId xmlns:a16="http://schemas.microsoft.com/office/drawing/2014/main" val="20007"/>
                    </a:ext>
                  </a:extLst>
                </a:gridCol>
                <a:gridCol w="1143000">
                  <a:extLst>
                    <a:ext uri="{9D8B030D-6E8A-4147-A177-3AD203B41FA5}">
                      <a16:colId xmlns:a16="http://schemas.microsoft.com/office/drawing/2014/main" val="20008"/>
                    </a:ext>
                  </a:extLst>
                </a:gridCol>
              </a:tblGrid>
              <a:tr h="612975">
                <a:tc>
                  <a:txBody>
                    <a:bodyPr/>
                    <a:lstStyle/>
                    <a:p>
                      <a:pPr marL="0" lvl="0" indent="0" algn="l" rtl="0">
                        <a:spcBef>
                          <a:spcPts val="0"/>
                        </a:spcBef>
                        <a:spcAft>
                          <a:spcPts val="0"/>
                        </a:spcAft>
                        <a:buNone/>
                      </a:pPr>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chemeClr val="accent5"/>
                    </a:solidFill>
                  </a:tcPr>
                </a:tc>
                <a:tc>
                  <a:txBody>
                    <a:bodyPr/>
                    <a:lstStyle/>
                    <a:p>
                      <a:pPr marL="0" lvl="0" indent="0" algn="l" rtl="0">
                        <a:spcBef>
                          <a:spcPts val="0"/>
                        </a:spcBef>
                        <a:spcAft>
                          <a:spcPts val="0"/>
                        </a:spcAft>
                        <a:buNone/>
                      </a:pPr>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chemeClr val="accent5"/>
                    </a:solidFill>
                  </a:tcPr>
                </a:tc>
                <a:tc>
                  <a:txBody>
                    <a:bodyPr/>
                    <a:lstStyle/>
                    <a:p>
                      <a:pPr marL="0" lvl="0" indent="0" algn="l" rtl="0">
                        <a:spcBef>
                          <a:spcPts val="0"/>
                        </a:spcBef>
                        <a:spcAft>
                          <a:spcPts val="0"/>
                        </a:spcAft>
                        <a:buNone/>
                      </a:pPr>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chemeClr val="accent5"/>
                    </a:solidFill>
                  </a:tcPr>
                </a:tc>
                <a:tc>
                  <a:txBody>
                    <a:bodyPr/>
                    <a:lstStyle/>
                    <a:p>
                      <a:pPr marL="0" lvl="0" indent="0" algn="l" rtl="0">
                        <a:spcBef>
                          <a:spcPts val="0"/>
                        </a:spcBef>
                        <a:spcAft>
                          <a:spcPts val="0"/>
                        </a:spcAft>
                        <a:buNone/>
                      </a:pPr>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chemeClr val="accent5"/>
                    </a:solidFill>
                  </a:tcPr>
                </a:tc>
                <a:tc>
                  <a:txBody>
                    <a:bodyPr/>
                    <a:lstStyle/>
                    <a:p>
                      <a:pPr marL="0" lvl="0" indent="0" algn="l" rtl="0">
                        <a:spcBef>
                          <a:spcPts val="0"/>
                        </a:spcBef>
                        <a:spcAft>
                          <a:spcPts val="0"/>
                        </a:spcAft>
                        <a:buNone/>
                      </a:pPr>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chemeClr val="accent5"/>
                    </a:solidFill>
                  </a:tcPr>
                </a:tc>
                <a:tc>
                  <a:txBody>
                    <a:bodyPr/>
                    <a:lstStyle/>
                    <a:p>
                      <a:pPr marL="0" lvl="0" indent="0" algn="l" rtl="0">
                        <a:spcBef>
                          <a:spcPts val="0"/>
                        </a:spcBef>
                        <a:spcAft>
                          <a:spcPts val="0"/>
                        </a:spcAft>
                        <a:buNone/>
                      </a:pPr>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chemeClr val="accent4"/>
                    </a:solidFill>
                  </a:tcPr>
                </a:tc>
                <a:tc>
                  <a:txBody>
                    <a:bodyPr/>
                    <a:lstStyle/>
                    <a:p>
                      <a:pPr marL="0" lvl="0" indent="0" algn="l" rtl="0">
                        <a:spcBef>
                          <a:spcPts val="0"/>
                        </a:spcBef>
                        <a:spcAft>
                          <a:spcPts val="0"/>
                        </a:spcAft>
                        <a:buNone/>
                      </a:pPr>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chemeClr val="accent4"/>
                    </a:solidFill>
                  </a:tcPr>
                </a:tc>
                <a:tc>
                  <a:txBody>
                    <a:bodyPr/>
                    <a:lstStyle/>
                    <a:p>
                      <a:pPr marL="0" lvl="0" indent="0" algn="l" rtl="0">
                        <a:spcBef>
                          <a:spcPts val="0"/>
                        </a:spcBef>
                        <a:spcAft>
                          <a:spcPts val="0"/>
                        </a:spcAft>
                        <a:buNone/>
                      </a:pPr>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chemeClr val="accent4"/>
                    </a:solidFill>
                  </a:tcPr>
                </a:tc>
                <a:tc>
                  <a:txBody>
                    <a:bodyPr/>
                    <a:lstStyle/>
                    <a:p>
                      <a:pPr marL="0" lvl="0" indent="0" algn="l" rtl="0">
                        <a:spcBef>
                          <a:spcPts val="0"/>
                        </a:spcBef>
                        <a:spcAft>
                          <a:spcPts val="0"/>
                        </a:spcAft>
                        <a:buNone/>
                      </a:pPr>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chemeClr val="accent4"/>
                    </a:solidFill>
                  </a:tcPr>
                </a:tc>
                <a:extLst>
                  <a:ext uri="{0D108BD9-81ED-4DB2-BD59-A6C34878D82A}">
                    <a16:rowId xmlns:a16="http://schemas.microsoft.com/office/drawing/2014/main" val="10000"/>
                  </a:ext>
                </a:extLst>
              </a:tr>
            </a:tbl>
          </a:graphicData>
        </a:graphic>
      </p:graphicFrame>
      <p:sp>
        <p:nvSpPr>
          <p:cNvPr id="107" name="Google Shape;107;p16"/>
          <p:cNvSpPr txBox="1"/>
          <p:nvPr/>
        </p:nvSpPr>
        <p:spPr>
          <a:xfrm>
            <a:off x="360000" y="4628125"/>
            <a:ext cx="11536800" cy="12240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Both representations are exactly the same size, showing 9 equal parts. Their starting and end points match so It doesn’t matter how they are shaded the answer will always equal 9.  6 + 3 = 9 as does 5 + 4 = 9, therefore 6 + 3 = 5 + 4</a:t>
            </a:r>
            <a:endParaRPr kumimoji="0"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 name="Rectangle: Rounded Corners 1">
            <a:extLst>
              <a:ext uri="{FF2B5EF4-FFF2-40B4-BE49-F238E27FC236}">
                <a16:creationId xmlns:a16="http://schemas.microsoft.com/office/drawing/2014/main" id="{4F15D547-B24C-4B89-B116-B97177589D91}"/>
              </a:ext>
            </a:extLst>
          </p:cNvPr>
          <p:cNvSpPr/>
          <p:nvPr/>
        </p:nvSpPr>
        <p:spPr>
          <a:xfrm>
            <a:off x="10721950" y="6166603"/>
            <a:ext cx="1140448" cy="385253"/>
          </a:xfrm>
          <a:prstGeom prst="roundRect">
            <a:avLst/>
          </a:prstGeom>
          <a:solidFill>
            <a:srgbClr val="2779F5"/>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dirty="0">
                <a:ln>
                  <a:noFill/>
                </a:ln>
                <a:solidFill>
                  <a:srgbClr val="FFFFFF"/>
                </a:solidFill>
                <a:effectLst/>
                <a:uLnTx/>
                <a:uFillTx/>
                <a:latin typeface="Century Gothic"/>
                <a:ea typeface="Century Gothic"/>
                <a:cs typeface="Century Gothic"/>
                <a:sym typeface="Century Gothic"/>
              </a:rPr>
              <a:t>Answers</a:t>
            </a:r>
            <a:endParaRPr kumimoji="0" lang="en-GB" sz="1400" b="0" i="0" u="none" strike="noStrike" kern="0" cap="none" spc="0" normalizeH="0" baseline="0" noProof="0" dirty="0">
              <a:ln>
                <a:noFill/>
              </a:ln>
              <a:solidFill>
                <a:srgbClr val="FFFFFF"/>
              </a:solidFill>
              <a:effectLst/>
              <a:uLnTx/>
              <a:uFillTx/>
              <a:latin typeface="Arial"/>
              <a:ea typeface="+mn-ea"/>
              <a:cs typeface="+mn-cs"/>
              <a:sym typeface="Arial"/>
            </a:endParaRP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7"/>
                                        </p:tgtEl>
                                        <p:attrNameLst>
                                          <p:attrName>style.visibility</p:attrName>
                                        </p:attrNameLst>
                                      </p:cBhvr>
                                      <p:to>
                                        <p:strVal val="visible"/>
                                      </p:to>
                                    </p:set>
                                    <p:animEffect transition="in" filter="fade">
                                      <p:cBhvr>
                                        <p:cTn id="7" dur="1000"/>
                                        <p:tgtEl>
                                          <p:spTgt spid="107"/>
                                        </p:tgtEl>
                                      </p:cBhvr>
                                    </p:animEffect>
                                  </p:childTnLst>
                                </p:cTn>
                              </p:par>
                            </p:childTnLst>
                          </p:cTn>
                        </p:par>
                      </p:childTnLst>
                    </p:cTn>
                  </p:par>
                </p:childTnLst>
              </p:cTn>
              <p:nextCondLst>
                <p:cond evt="onClick" delay="0">
                  <p:tgtEl>
                    <p:spTgt spid="2"/>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17"/>
          <p:cNvSpPr txBox="1">
            <a:spLocks noGrp="1"/>
          </p:cNvSpPr>
          <p:nvPr>
            <p:ph type="body" idx="1"/>
          </p:nvPr>
        </p:nvSpPr>
        <p:spPr>
          <a:xfrm>
            <a:off x="360000" y="810000"/>
            <a:ext cx="6260700" cy="3114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rgbClr val="2779F5"/>
              </a:buClr>
              <a:buSzPts val="1600"/>
              <a:buNone/>
            </a:pPr>
            <a:r>
              <a:rPr lang="en-GB" b="1"/>
              <a:t>Guided Practice:</a:t>
            </a:r>
            <a:endParaRPr b="1"/>
          </a:p>
        </p:txBody>
      </p:sp>
      <p:sp>
        <p:nvSpPr>
          <p:cNvPr id="114" name="Google Shape;114;p17"/>
          <p:cNvSpPr txBox="1">
            <a:spLocks noGrp="1"/>
          </p:cNvSpPr>
          <p:nvPr>
            <p:ph type="body" idx="2"/>
          </p:nvPr>
        </p:nvSpPr>
        <p:spPr>
          <a:xfrm>
            <a:off x="332100" y="1191700"/>
            <a:ext cx="11527800" cy="4122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chemeClr val="dk1"/>
              </a:buClr>
              <a:buSzPts val="1800"/>
              <a:buNone/>
            </a:pPr>
            <a:r>
              <a:rPr lang="en-GB"/>
              <a:t>Fill in the gaps with either &lt;, &gt; or =</a:t>
            </a:r>
            <a:endParaRPr/>
          </a:p>
          <a:p>
            <a:pPr marL="0" lvl="0" indent="0" algn="l" rtl="0">
              <a:lnSpc>
                <a:spcPct val="150000"/>
              </a:lnSpc>
              <a:spcBef>
                <a:spcPts val="0"/>
              </a:spcBef>
              <a:spcAft>
                <a:spcPts val="0"/>
              </a:spcAft>
              <a:buClr>
                <a:schemeClr val="dk1"/>
              </a:buClr>
              <a:buSzPts val="1800"/>
              <a:buNone/>
            </a:pPr>
            <a:endParaRPr sz="2200"/>
          </a:p>
          <a:p>
            <a:pPr marL="0" lvl="0" indent="0" algn="ctr" rtl="0">
              <a:lnSpc>
                <a:spcPct val="150000"/>
              </a:lnSpc>
              <a:spcBef>
                <a:spcPts val="0"/>
              </a:spcBef>
              <a:spcAft>
                <a:spcPts val="0"/>
              </a:spcAft>
              <a:buClr>
                <a:schemeClr val="dk1"/>
              </a:buClr>
              <a:buSzPts val="1800"/>
              <a:buNone/>
            </a:pPr>
            <a:r>
              <a:rPr lang="en-GB" sz="2400"/>
              <a:t>6 + 4              6 + 5</a:t>
            </a:r>
            <a:endParaRPr sz="2400"/>
          </a:p>
          <a:p>
            <a:pPr marL="0" lvl="0" indent="0" algn="ctr" rtl="0">
              <a:lnSpc>
                <a:spcPct val="150000"/>
              </a:lnSpc>
              <a:spcBef>
                <a:spcPts val="0"/>
              </a:spcBef>
              <a:spcAft>
                <a:spcPts val="0"/>
              </a:spcAft>
              <a:buClr>
                <a:schemeClr val="dk1"/>
              </a:buClr>
              <a:buSzPts val="1800"/>
              <a:buNone/>
            </a:pPr>
            <a:endParaRPr sz="1000"/>
          </a:p>
          <a:p>
            <a:pPr marL="0" lvl="0" indent="0" algn="ctr" rtl="0">
              <a:lnSpc>
                <a:spcPct val="150000"/>
              </a:lnSpc>
              <a:spcBef>
                <a:spcPts val="0"/>
              </a:spcBef>
              <a:spcAft>
                <a:spcPts val="0"/>
              </a:spcAft>
              <a:buClr>
                <a:schemeClr val="dk1"/>
              </a:buClr>
              <a:buSzPts val="1800"/>
              <a:buNone/>
            </a:pPr>
            <a:r>
              <a:rPr lang="en-GB" sz="2400"/>
              <a:t>8 + 5              8 + 3</a:t>
            </a:r>
            <a:endParaRPr sz="2400"/>
          </a:p>
          <a:p>
            <a:pPr marL="0" lvl="0" indent="0" algn="ctr" rtl="0">
              <a:lnSpc>
                <a:spcPct val="150000"/>
              </a:lnSpc>
              <a:spcBef>
                <a:spcPts val="0"/>
              </a:spcBef>
              <a:spcAft>
                <a:spcPts val="0"/>
              </a:spcAft>
              <a:buClr>
                <a:schemeClr val="dk1"/>
              </a:buClr>
              <a:buSzPts val="1800"/>
              <a:buNone/>
            </a:pPr>
            <a:endParaRPr sz="700"/>
          </a:p>
          <a:p>
            <a:pPr marL="0" lvl="0" indent="0" algn="ctr" rtl="0">
              <a:lnSpc>
                <a:spcPct val="150000"/>
              </a:lnSpc>
              <a:spcBef>
                <a:spcPts val="0"/>
              </a:spcBef>
              <a:spcAft>
                <a:spcPts val="0"/>
              </a:spcAft>
              <a:buClr>
                <a:schemeClr val="dk1"/>
              </a:buClr>
              <a:buSzPts val="1800"/>
              <a:buNone/>
            </a:pPr>
            <a:r>
              <a:rPr lang="en-GB" sz="2400"/>
              <a:t>12 – 6            13 – 7</a:t>
            </a:r>
            <a:endParaRPr sz="2400"/>
          </a:p>
          <a:p>
            <a:pPr marL="0" lvl="0" indent="0" algn="ctr" rtl="0">
              <a:lnSpc>
                <a:spcPct val="150000"/>
              </a:lnSpc>
              <a:spcBef>
                <a:spcPts val="0"/>
              </a:spcBef>
              <a:spcAft>
                <a:spcPts val="0"/>
              </a:spcAft>
              <a:buClr>
                <a:schemeClr val="dk1"/>
              </a:buClr>
              <a:buSzPts val="1800"/>
              <a:buNone/>
            </a:pPr>
            <a:endParaRPr sz="800"/>
          </a:p>
          <a:p>
            <a:pPr marL="0" lvl="0" indent="0" algn="ctr" rtl="0">
              <a:lnSpc>
                <a:spcPct val="150000"/>
              </a:lnSpc>
              <a:spcBef>
                <a:spcPts val="0"/>
              </a:spcBef>
              <a:spcAft>
                <a:spcPts val="0"/>
              </a:spcAft>
              <a:buClr>
                <a:schemeClr val="dk1"/>
              </a:buClr>
              <a:buSzPts val="1800"/>
              <a:buNone/>
            </a:pPr>
            <a:r>
              <a:rPr lang="en-GB" sz="2400"/>
              <a:t>15 – 4            14 – 4</a:t>
            </a:r>
            <a:endParaRPr sz="2400"/>
          </a:p>
          <a:p>
            <a:pPr marL="0" lvl="0" indent="0" algn="ctr" rtl="0">
              <a:lnSpc>
                <a:spcPct val="150000"/>
              </a:lnSpc>
              <a:spcBef>
                <a:spcPts val="0"/>
              </a:spcBef>
              <a:spcAft>
                <a:spcPts val="0"/>
              </a:spcAft>
              <a:buClr>
                <a:schemeClr val="dk1"/>
              </a:buClr>
              <a:buSzPts val="1800"/>
              <a:buNone/>
            </a:pPr>
            <a:endParaRPr sz="600"/>
          </a:p>
          <a:p>
            <a:pPr marL="0" lvl="0" indent="0" algn="ctr" rtl="0">
              <a:lnSpc>
                <a:spcPct val="150000"/>
              </a:lnSpc>
              <a:spcBef>
                <a:spcPts val="0"/>
              </a:spcBef>
              <a:spcAft>
                <a:spcPts val="0"/>
              </a:spcAft>
              <a:buClr>
                <a:schemeClr val="dk1"/>
              </a:buClr>
              <a:buSzPts val="1800"/>
              <a:buNone/>
            </a:pPr>
            <a:r>
              <a:rPr lang="en-GB" sz="2400"/>
              <a:t>10 – 6             3 + 1</a:t>
            </a:r>
            <a:endParaRPr sz="2400"/>
          </a:p>
        </p:txBody>
      </p:sp>
      <p:sp>
        <p:nvSpPr>
          <p:cNvPr id="115" name="Google Shape;115;p17"/>
          <p:cNvSpPr/>
          <p:nvPr/>
        </p:nvSpPr>
        <p:spPr>
          <a:xfrm>
            <a:off x="5669900" y="2081525"/>
            <a:ext cx="875400" cy="627000"/>
          </a:xfrm>
          <a:prstGeom prst="roundRect">
            <a:avLst>
              <a:gd name="adj" fmla="val 16667"/>
            </a:avLst>
          </a:prstGeom>
          <a:noFill/>
          <a:ln w="28575" cap="flat" cmpd="sng">
            <a:solidFill>
              <a:srgbClr val="2779F5"/>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16" name="Google Shape;116;p17"/>
          <p:cNvSpPr/>
          <p:nvPr/>
        </p:nvSpPr>
        <p:spPr>
          <a:xfrm>
            <a:off x="5669900" y="2776840"/>
            <a:ext cx="875400" cy="627000"/>
          </a:xfrm>
          <a:prstGeom prst="roundRect">
            <a:avLst>
              <a:gd name="adj" fmla="val 16667"/>
            </a:avLst>
          </a:prstGeom>
          <a:noFill/>
          <a:ln w="28575" cap="flat" cmpd="sng">
            <a:solidFill>
              <a:srgbClr val="2779F5"/>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17" name="Google Shape;117;p17"/>
          <p:cNvSpPr/>
          <p:nvPr/>
        </p:nvSpPr>
        <p:spPr>
          <a:xfrm>
            <a:off x="5669900" y="3472156"/>
            <a:ext cx="875400" cy="627000"/>
          </a:xfrm>
          <a:prstGeom prst="roundRect">
            <a:avLst>
              <a:gd name="adj" fmla="val 16667"/>
            </a:avLst>
          </a:prstGeom>
          <a:noFill/>
          <a:ln w="28575" cap="flat" cmpd="sng">
            <a:solidFill>
              <a:srgbClr val="2779F5"/>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18" name="Google Shape;118;p17"/>
          <p:cNvSpPr/>
          <p:nvPr/>
        </p:nvSpPr>
        <p:spPr>
          <a:xfrm>
            <a:off x="5669900" y="4167471"/>
            <a:ext cx="875400" cy="627000"/>
          </a:xfrm>
          <a:prstGeom prst="roundRect">
            <a:avLst>
              <a:gd name="adj" fmla="val 16667"/>
            </a:avLst>
          </a:prstGeom>
          <a:noFill/>
          <a:ln w="28575" cap="flat" cmpd="sng">
            <a:solidFill>
              <a:srgbClr val="2779F5"/>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19" name="Google Shape;119;p17"/>
          <p:cNvSpPr/>
          <p:nvPr/>
        </p:nvSpPr>
        <p:spPr>
          <a:xfrm>
            <a:off x="5669900" y="4862787"/>
            <a:ext cx="875400" cy="627000"/>
          </a:xfrm>
          <a:prstGeom prst="roundRect">
            <a:avLst>
              <a:gd name="adj" fmla="val 16667"/>
            </a:avLst>
          </a:prstGeom>
          <a:noFill/>
          <a:ln w="28575" cap="flat" cmpd="sng">
            <a:solidFill>
              <a:srgbClr val="2779F5"/>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21" name="Google Shape;121;p17"/>
          <p:cNvSpPr txBox="1"/>
          <p:nvPr/>
        </p:nvSpPr>
        <p:spPr>
          <a:xfrm>
            <a:off x="5789250" y="2081550"/>
            <a:ext cx="613500" cy="6270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&lt;</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22" name="Google Shape;122;p17"/>
          <p:cNvSpPr txBox="1"/>
          <p:nvPr/>
        </p:nvSpPr>
        <p:spPr>
          <a:xfrm>
            <a:off x="5789250" y="2776838"/>
            <a:ext cx="613500" cy="6270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&gt;</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23" name="Google Shape;123;p17"/>
          <p:cNvSpPr txBox="1"/>
          <p:nvPr/>
        </p:nvSpPr>
        <p:spPr>
          <a:xfrm>
            <a:off x="5789250" y="4167450"/>
            <a:ext cx="613500" cy="6270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&gt;</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24" name="Google Shape;124;p17"/>
          <p:cNvSpPr txBox="1"/>
          <p:nvPr/>
        </p:nvSpPr>
        <p:spPr>
          <a:xfrm>
            <a:off x="5800850" y="3472138"/>
            <a:ext cx="613500" cy="6270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25" name="Google Shape;125;p17"/>
          <p:cNvSpPr txBox="1"/>
          <p:nvPr/>
        </p:nvSpPr>
        <p:spPr>
          <a:xfrm>
            <a:off x="5789250" y="4862788"/>
            <a:ext cx="613500" cy="6270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Rounded Corners 1">
            <a:extLst>
              <a:ext uri="{FF2B5EF4-FFF2-40B4-BE49-F238E27FC236}">
                <a16:creationId xmlns:a16="http://schemas.microsoft.com/office/drawing/2014/main" id="{C43C123E-1E10-4AA7-AA53-AC7DEFDC74C3}"/>
              </a:ext>
            </a:extLst>
          </p:cNvPr>
          <p:cNvSpPr/>
          <p:nvPr/>
        </p:nvSpPr>
        <p:spPr>
          <a:xfrm>
            <a:off x="10721950" y="6166603"/>
            <a:ext cx="1140448" cy="385253"/>
          </a:xfrm>
          <a:prstGeom prst="roundRect">
            <a:avLst/>
          </a:prstGeom>
          <a:solidFill>
            <a:srgbClr val="2779F5"/>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dirty="0">
                <a:ln>
                  <a:noFill/>
                </a:ln>
                <a:solidFill>
                  <a:srgbClr val="FFFFFF"/>
                </a:solidFill>
                <a:effectLst/>
                <a:uLnTx/>
                <a:uFillTx/>
                <a:latin typeface="Century Gothic"/>
                <a:ea typeface="Century Gothic"/>
                <a:cs typeface="Century Gothic"/>
                <a:sym typeface="Century Gothic"/>
              </a:rPr>
              <a:t>Answers</a:t>
            </a:r>
            <a:endParaRPr kumimoji="0" lang="en-GB" sz="1400" b="0" i="0" u="none" strike="noStrike" kern="0" cap="none" spc="0" normalizeH="0" baseline="0" noProof="0" dirty="0">
              <a:ln>
                <a:noFill/>
              </a:ln>
              <a:solidFill>
                <a:srgbClr val="FFFFFF"/>
              </a:solidFill>
              <a:effectLst/>
              <a:uLnTx/>
              <a:uFillTx/>
              <a:latin typeface="Arial"/>
              <a:ea typeface="+mn-ea"/>
              <a:cs typeface="+mn-cs"/>
              <a:sym typeface="Arial"/>
            </a:endParaRP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2"/>
                                        </p:tgtEl>
                                        <p:attrNameLst>
                                          <p:attrName>style.visibility</p:attrName>
                                        </p:attrNameLst>
                                      </p:cBhvr>
                                      <p:to>
                                        <p:strVal val="visible"/>
                                      </p:to>
                                    </p:set>
                                    <p:animEffect transition="in" filter="fade">
                                      <p:cBhvr>
                                        <p:cTn id="7" dur="1000"/>
                                        <p:tgtEl>
                                          <p:spTgt spid="122"/>
                                        </p:tgtEl>
                                      </p:cBhvr>
                                    </p:animEffect>
                                  </p:childTnLst>
                                </p:cTn>
                              </p:par>
                              <p:par>
                                <p:cTn id="8" presetID="10" presetClass="entr" presetSubtype="0" fill="hold" nodeType="withEffect">
                                  <p:stCondLst>
                                    <p:cond delay="0"/>
                                  </p:stCondLst>
                                  <p:childTnLst>
                                    <p:set>
                                      <p:cBhvr>
                                        <p:cTn id="9" dur="1" fill="hold">
                                          <p:stCondLst>
                                            <p:cond delay="0"/>
                                          </p:stCondLst>
                                        </p:cTn>
                                        <p:tgtEl>
                                          <p:spTgt spid="123"/>
                                        </p:tgtEl>
                                        <p:attrNameLst>
                                          <p:attrName>style.visibility</p:attrName>
                                        </p:attrNameLst>
                                      </p:cBhvr>
                                      <p:to>
                                        <p:strVal val="visible"/>
                                      </p:to>
                                    </p:set>
                                    <p:animEffect transition="in" filter="fade">
                                      <p:cBhvr>
                                        <p:cTn id="10" dur="1000"/>
                                        <p:tgtEl>
                                          <p:spTgt spid="123"/>
                                        </p:tgtEl>
                                      </p:cBhvr>
                                    </p:animEffect>
                                  </p:childTnLst>
                                </p:cTn>
                              </p:par>
                              <p:par>
                                <p:cTn id="11" presetID="10" presetClass="entr" presetSubtype="0" fill="hold" nodeType="withEffect">
                                  <p:stCondLst>
                                    <p:cond delay="0"/>
                                  </p:stCondLst>
                                  <p:childTnLst>
                                    <p:set>
                                      <p:cBhvr>
                                        <p:cTn id="12" dur="1" fill="hold">
                                          <p:stCondLst>
                                            <p:cond delay="0"/>
                                          </p:stCondLst>
                                        </p:cTn>
                                        <p:tgtEl>
                                          <p:spTgt spid="124"/>
                                        </p:tgtEl>
                                        <p:attrNameLst>
                                          <p:attrName>style.visibility</p:attrName>
                                        </p:attrNameLst>
                                      </p:cBhvr>
                                      <p:to>
                                        <p:strVal val="visible"/>
                                      </p:to>
                                    </p:set>
                                    <p:animEffect transition="in" filter="fade">
                                      <p:cBhvr>
                                        <p:cTn id="13" dur="1000"/>
                                        <p:tgtEl>
                                          <p:spTgt spid="124"/>
                                        </p:tgtEl>
                                      </p:cBhvr>
                                    </p:animEffect>
                                  </p:childTnLst>
                                </p:cTn>
                              </p:par>
                              <p:par>
                                <p:cTn id="14" presetID="10" presetClass="entr" presetSubtype="0" fill="hold" nodeType="withEffect">
                                  <p:stCondLst>
                                    <p:cond delay="0"/>
                                  </p:stCondLst>
                                  <p:childTnLst>
                                    <p:set>
                                      <p:cBhvr>
                                        <p:cTn id="15" dur="1" fill="hold">
                                          <p:stCondLst>
                                            <p:cond delay="0"/>
                                          </p:stCondLst>
                                        </p:cTn>
                                        <p:tgtEl>
                                          <p:spTgt spid="125"/>
                                        </p:tgtEl>
                                        <p:attrNameLst>
                                          <p:attrName>style.visibility</p:attrName>
                                        </p:attrNameLst>
                                      </p:cBhvr>
                                      <p:to>
                                        <p:strVal val="visible"/>
                                      </p:to>
                                    </p:set>
                                    <p:animEffect transition="in" filter="fade">
                                      <p:cBhvr>
                                        <p:cTn id="16" dur="1000"/>
                                        <p:tgtEl>
                                          <p:spTgt spid="125"/>
                                        </p:tgtEl>
                                      </p:cBhvr>
                                    </p:animEffect>
                                  </p:childTnLst>
                                </p:cTn>
                              </p:par>
                              <p:par>
                                <p:cTn id="17" presetID="10" presetClass="entr" presetSubtype="0" fill="hold" nodeType="withEffect">
                                  <p:stCondLst>
                                    <p:cond delay="0"/>
                                  </p:stCondLst>
                                  <p:childTnLst>
                                    <p:set>
                                      <p:cBhvr>
                                        <p:cTn id="18" dur="1" fill="hold">
                                          <p:stCondLst>
                                            <p:cond delay="0"/>
                                          </p:stCondLst>
                                        </p:cTn>
                                        <p:tgtEl>
                                          <p:spTgt spid="121"/>
                                        </p:tgtEl>
                                        <p:attrNameLst>
                                          <p:attrName>style.visibility</p:attrName>
                                        </p:attrNameLst>
                                      </p:cBhvr>
                                      <p:to>
                                        <p:strVal val="visible"/>
                                      </p:to>
                                    </p:set>
                                    <p:animEffect transition="in" filter="fade">
                                      <p:cBhvr>
                                        <p:cTn id="19" dur="1000"/>
                                        <p:tgtEl>
                                          <p:spTgt spid="121"/>
                                        </p:tgtEl>
                                      </p:cBhvr>
                                    </p:animEffect>
                                  </p:childTnLst>
                                </p:cTn>
                              </p:par>
                            </p:childTnLst>
                          </p:cTn>
                        </p:par>
                      </p:childTnLst>
                    </p:cTn>
                  </p:par>
                </p:childTnLst>
              </p:cTn>
              <p:nextCondLst>
                <p:cond evt="onClick" delay="0">
                  <p:tgtEl>
                    <p:spTgt spid="2"/>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18"/>
          <p:cNvSpPr txBox="1">
            <a:spLocks noGrp="1"/>
          </p:cNvSpPr>
          <p:nvPr>
            <p:ph type="body" idx="1"/>
          </p:nvPr>
        </p:nvSpPr>
        <p:spPr>
          <a:xfrm>
            <a:off x="360000" y="810000"/>
            <a:ext cx="6260700" cy="3114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rgbClr val="2779F5"/>
              </a:buClr>
              <a:buSzPts val="1600"/>
              <a:buNone/>
            </a:pPr>
            <a:r>
              <a:rPr lang="en-GB" b="1"/>
              <a:t>Independent Practice: </a:t>
            </a:r>
            <a:endParaRPr b="1"/>
          </a:p>
        </p:txBody>
      </p:sp>
      <p:pic>
        <p:nvPicPr>
          <p:cNvPr id="132" name="Google Shape;132;p18"/>
          <p:cNvPicPr preferRelativeResize="0"/>
          <p:nvPr/>
        </p:nvPicPr>
        <p:blipFill>
          <a:blip r:embed="rId3">
            <a:alphaModFix/>
          </a:blip>
          <a:stretch>
            <a:fillRect/>
          </a:stretch>
        </p:blipFill>
        <p:spPr>
          <a:xfrm>
            <a:off x="360000" y="1260000"/>
            <a:ext cx="11520151" cy="4989840"/>
          </a:xfrm>
          <a:prstGeom prst="rect">
            <a:avLst/>
          </a:prstGeom>
          <a:noFill/>
          <a:ln>
            <a:noFill/>
          </a:ln>
          <a:effectLst>
            <a:outerShdw blurRad="57150" dist="19050" dir="5400000" algn="bl" rotWithShape="0">
              <a:srgbClr val="000000">
                <a:alpha val="50000"/>
              </a:srgbClr>
            </a:outerShdw>
          </a:effec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2038</Words>
  <Application>Microsoft Office PowerPoint</Application>
  <PresentationFormat>Widescreen</PresentationFormat>
  <Paragraphs>257</Paragraphs>
  <Slides>18</Slides>
  <Notes>18</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18</vt:i4>
      </vt:variant>
    </vt:vector>
  </HeadingPairs>
  <TitlesOfParts>
    <vt:vector size="25" baseType="lpstr">
      <vt:lpstr>Arial</vt:lpstr>
      <vt:lpstr>Calibri</vt:lpstr>
      <vt:lpstr>Calibri Light</vt:lpstr>
      <vt:lpstr>Century Gothic</vt:lpstr>
      <vt:lpstr>Noto Sans Symbols</vt:lpstr>
      <vt:lpstr>Office Theme</vt:lpstr>
      <vt:lpstr>1_office theme</vt:lpstr>
      <vt:lpstr>PowerPoint Presentation</vt:lpstr>
      <vt:lpstr>Summary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Searle</dc:creator>
  <cp:lastModifiedBy>Hannah Searle</cp:lastModifiedBy>
  <cp:revision>3</cp:revision>
  <dcterms:created xsi:type="dcterms:W3CDTF">2020-09-23T10:32:11Z</dcterms:created>
  <dcterms:modified xsi:type="dcterms:W3CDTF">2020-09-23T11:28:46Z</dcterms:modified>
</cp:coreProperties>
</file>