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1"/>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9" autoAdjust="0"/>
    <p:restoredTop sz="75088" autoAdjust="0"/>
  </p:normalViewPr>
  <p:slideViewPr>
    <p:cSldViewPr snapToGrid="0">
      <p:cViewPr varScale="1">
        <p:scale>
          <a:sx n="85" d="100"/>
          <a:sy n="85" d="100"/>
        </p:scale>
        <p:origin x="69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AA5F309-5AB1-4559-99AA-6AE08EB26DF5}" type="datetimeFigureOut">
              <a:rPr lang="en-GB" smtClean="0"/>
              <a:t>23/09/2020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39077EA-830C-4EF9-81F9-25699AAA6D63}" type="slidenum">
              <a:rPr lang="en-GB" smtClean="0"/>
              <a:t>‹#›</a:t>
            </a:fld>
            <a:endParaRPr lang="en-GB"/>
          </a:p>
        </p:txBody>
      </p:sp>
    </p:spTree>
    <p:extLst>
      <p:ext uri="{BB962C8B-B14F-4D97-AF65-F5344CB8AC3E}">
        <p14:creationId xmlns:p14="http://schemas.microsoft.com/office/powerpoint/2010/main" val="4045825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
        <p:cNvGrpSpPr/>
        <p:nvPr/>
      </p:nvGrpSpPr>
      <p:grpSpPr>
        <a:xfrm>
          <a:off x="0" y="0"/>
          <a:ext cx="0" cy="0"/>
          <a:chOff x="0" y="0"/>
          <a:chExt cx="0" cy="0"/>
        </a:xfrm>
      </p:grpSpPr>
      <p:sp>
        <p:nvSpPr>
          <p:cNvPr id="48" name="Google Shape;48;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9" name="Google Shape;49;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8d1170deda_0_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6" name="Google Shape;216;g8d1170deda_0_2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Concrete resources </a:t>
            </a:r>
            <a:r>
              <a:rPr lang="en-GB" sz="1200" b="0" i="0" u="none" strike="noStrike">
                <a:solidFill>
                  <a:srgbClr val="000000"/>
                </a:solidFill>
                <a:latin typeface="Arial"/>
                <a:ea typeface="Arial"/>
                <a:cs typeface="Arial"/>
                <a:sym typeface="Arial"/>
              </a:rPr>
              <a:t>– Bas</a:t>
            </a:r>
            <a:r>
              <a:rPr lang="en-GB">
                <a:solidFill>
                  <a:srgbClr val="000000"/>
                </a:solidFill>
                <a:latin typeface="Arial"/>
                <a:ea typeface="Arial"/>
                <a:cs typeface="Arial"/>
                <a:sym typeface="Arial"/>
              </a:rPr>
              <a:t>e 10 to support</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Key Questions </a:t>
            </a:r>
            <a:r>
              <a:rPr lang="en-GB" sz="1200" b="0" i="0" u="none" strike="noStrike">
                <a:solidFill>
                  <a:srgbClr val="000000"/>
                </a:solidFill>
                <a:latin typeface="Arial"/>
                <a:ea typeface="Arial"/>
                <a:cs typeface="Arial"/>
                <a:sym typeface="Arial"/>
              </a:rPr>
              <a:t>–  What happens </a:t>
            </a:r>
            <a:r>
              <a:rPr lang="en-GB">
                <a:solidFill>
                  <a:srgbClr val="000000"/>
                </a:solidFill>
                <a:latin typeface="Arial"/>
                <a:ea typeface="Arial"/>
                <a:cs typeface="Arial"/>
                <a:sym typeface="Arial"/>
              </a:rPr>
              <a:t>to the number when we add ten more? What happens when we add ten less? Which digit changes? Which digit remains the same?</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Misconceptions/ Common Errors </a:t>
            </a:r>
            <a:r>
              <a:rPr lang="en-GB" sz="1200" b="0" i="0" u="none" strike="noStrike">
                <a:solidFill>
                  <a:srgbClr val="000000"/>
                </a:solidFill>
                <a:latin typeface="Arial"/>
                <a:ea typeface="Arial"/>
                <a:cs typeface="Arial"/>
                <a:sym typeface="Arial"/>
              </a:rPr>
              <a:t>– That both </a:t>
            </a:r>
            <a:r>
              <a:rPr lang="en-GB">
                <a:solidFill>
                  <a:srgbClr val="000000"/>
                </a:solidFill>
                <a:latin typeface="Arial"/>
                <a:ea typeface="Arial"/>
                <a:cs typeface="Arial"/>
                <a:sym typeface="Arial"/>
              </a:rPr>
              <a:t>tens and ones change when we add or subtract 10. Sometimes pupil will miss out the ones altogether and put a 0 in the ones column. </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Further Practice </a:t>
            </a:r>
            <a:r>
              <a:rPr lang="en-GB" sz="1200" b="0" i="0" u="none" strike="noStrike">
                <a:solidFill>
                  <a:srgbClr val="000000"/>
                </a:solidFill>
                <a:latin typeface="Arial"/>
                <a:ea typeface="Arial"/>
                <a:cs typeface="Arial"/>
                <a:sym typeface="Arial"/>
              </a:rPr>
              <a:t>– Different numbers to find 10 more/10 less of </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Extension</a:t>
            </a:r>
            <a:r>
              <a:rPr lang="en-GB" sz="1200" b="0" i="0" u="none" strike="noStrike">
                <a:solidFill>
                  <a:srgbClr val="000000"/>
                </a:solidFill>
                <a:latin typeface="Arial"/>
                <a:ea typeface="Arial"/>
                <a:cs typeface="Arial"/>
                <a:sym typeface="Arial"/>
              </a:rPr>
              <a:t> –  To find 20 more</a:t>
            </a:r>
            <a:r>
              <a:rPr lang="en-GB">
                <a:solidFill>
                  <a:srgbClr val="000000"/>
                </a:solidFill>
                <a:latin typeface="Arial"/>
                <a:ea typeface="Arial"/>
                <a:cs typeface="Arial"/>
                <a:sym typeface="Arial"/>
              </a:rPr>
              <a:t>/20 less of any number within the hundred square</a:t>
            </a:r>
            <a:endParaRPr sz="1200" b="0" i="0" u="none" strike="noStrike">
              <a:solidFill>
                <a:srgbClr val="000000"/>
              </a:solidFill>
              <a:latin typeface="Arial"/>
              <a:ea typeface="Arial"/>
              <a:cs typeface="Arial"/>
              <a:sym typeface="Arial"/>
            </a:endParaRPr>
          </a:p>
          <a:p>
            <a:pPr marL="0" lvl="0" indent="0" algn="l" rtl="0">
              <a:spcBef>
                <a:spcPts val="0"/>
              </a:spcBef>
              <a:spcAft>
                <a:spcPts val="0"/>
              </a:spcAft>
              <a:buNone/>
            </a:pPr>
            <a:endParaRPr/>
          </a:p>
        </p:txBody>
      </p:sp>
      <p:sp>
        <p:nvSpPr>
          <p:cNvPr id="217" name="Google Shape;217;g8d1170deda_0_2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10</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4"/>
        <p:cNvGrpSpPr/>
        <p:nvPr/>
      </p:nvGrpSpPr>
      <p:grpSpPr>
        <a:xfrm>
          <a:off x="0" y="0"/>
          <a:ext cx="0" cy="0"/>
          <a:chOff x="0" y="0"/>
          <a:chExt cx="0" cy="0"/>
        </a:xfrm>
      </p:grpSpPr>
      <p:sp>
        <p:nvSpPr>
          <p:cNvPr id="225" name="Google Shape;225;g8d1170deda_0_3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26" name="Google Shape;226;g8d1170deda_0_3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17500" algn="l" rtl="0">
              <a:spcBef>
                <a:spcPts val="0"/>
              </a:spcBef>
              <a:spcAft>
                <a:spcPts val="0"/>
              </a:spcAft>
              <a:buSzPts val="1400"/>
              <a:buAutoNum type="alphaLcPeriod"/>
            </a:pPr>
            <a:r>
              <a:rPr lang="en-GB"/>
              <a:t>55</a:t>
            </a:r>
            <a:endParaRPr/>
          </a:p>
          <a:p>
            <a:pPr marL="457200" lvl="0" indent="-317500" algn="l" rtl="0">
              <a:spcBef>
                <a:spcPts val="0"/>
              </a:spcBef>
              <a:spcAft>
                <a:spcPts val="0"/>
              </a:spcAft>
              <a:buSzPts val="1400"/>
              <a:buAutoNum type="alphaLcPeriod"/>
            </a:pPr>
            <a:r>
              <a:rPr lang="en-GB"/>
              <a:t>84</a:t>
            </a:r>
            <a:endParaRPr/>
          </a:p>
          <a:p>
            <a:pPr marL="457200" lvl="0" indent="-317500" algn="l" rtl="0">
              <a:spcBef>
                <a:spcPts val="0"/>
              </a:spcBef>
              <a:spcAft>
                <a:spcPts val="0"/>
              </a:spcAft>
              <a:buSzPts val="1400"/>
              <a:buAutoNum type="alphaLcPeriod"/>
            </a:pPr>
            <a:r>
              <a:rPr lang="en-GB"/>
              <a:t>38</a:t>
            </a:r>
            <a:endParaRPr/>
          </a:p>
          <a:p>
            <a:pPr marL="457200" lvl="0" indent="-317500" algn="l" rtl="0">
              <a:spcBef>
                <a:spcPts val="0"/>
              </a:spcBef>
              <a:spcAft>
                <a:spcPts val="0"/>
              </a:spcAft>
              <a:buSzPts val="1400"/>
              <a:buAutoNum type="alphaLcPeriod"/>
            </a:pPr>
            <a:r>
              <a:rPr lang="en-GB"/>
              <a:t>11</a:t>
            </a:r>
            <a:endParaRPr/>
          </a:p>
          <a:p>
            <a:pPr marL="457200" lvl="0" indent="-317500" algn="l" rtl="0">
              <a:spcBef>
                <a:spcPts val="0"/>
              </a:spcBef>
              <a:spcAft>
                <a:spcPts val="0"/>
              </a:spcAft>
              <a:buSzPts val="1400"/>
              <a:buAutoNum type="alphaLcPeriod"/>
            </a:pPr>
            <a:r>
              <a:rPr lang="en-GB"/>
              <a:t>zero (0)</a:t>
            </a:r>
            <a:endParaRPr/>
          </a:p>
          <a:p>
            <a:pPr marL="457200" lvl="0" indent="-317500" algn="l" rtl="0">
              <a:spcBef>
                <a:spcPts val="0"/>
              </a:spcBef>
              <a:spcAft>
                <a:spcPts val="0"/>
              </a:spcAft>
              <a:buSzPts val="1400"/>
              <a:buAutoNum type="alphaLcPeriod"/>
            </a:pPr>
            <a:r>
              <a:rPr lang="en-GB"/>
              <a:t>twenty-three (23)</a:t>
            </a:r>
            <a:endParaRPr/>
          </a:p>
          <a:p>
            <a:pPr marL="457200" lvl="0" indent="-317500" algn="l" rtl="0">
              <a:spcBef>
                <a:spcPts val="0"/>
              </a:spcBef>
              <a:spcAft>
                <a:spcPts val="0"/>
              </a:spcAft>
              <a:buSzPts val="1400"/>
              <a:buAutoNum type="alphaLcPeriod"/>
            </a:pPr>
            <a:r>
              <a:rPr lang="en-GB"/>
              <a:t>sixty-two (62)</a:t>
            </a:r>
            <a:endParaRPr/>
          </a:p>
          <a:p>
            <a:pPr marL="457200" lvl="0" indent="-317500" algn="l" rtl="0">
              <a:spcBef>
                <a:spcPts val="0"/>
              </a:spcBef>
              <a:spcAft>
                <a:spcPts val="0"/>
              </a:spcAft>
              <a:buSzPts val="1400"/>
              <a:buAutoNum type="alphaLcPeriod"/>
            </a:pPr>
            <a:r>
              <a:rPr lang="en-GB"/>
              <a:t>ninety-five (95</a:t>
            </a:r>
            <a:endParaRPr/>
          </a:p>
        </p:txBody>
      </p:sp>
      <p:sp>
        <p:nvSpPr>
          <p:cNvPr id="227" name="Google Shape;227;g8d1170deda_0_3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11</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1"/>
        <p:cNvGrpSpPr/>
        <p:nvPr/>
      </p:nvGrpSpPr>
      <p:grpSpPr>
        <a:xfrm>
          <a:off x="0" y="0"/>
          <a:ext cx="0" cy="0"/>
          <a:chOff x="0" y="0"/>
          <a:chExt cx="0" cy="0"/>
        </a:xfrm>
      </p:grpSpPr>
      <p:sp>
        <p:nvSpPr>
          <p:cNvPr id="232" name="Google Shape;232;g8d1170deda_0_3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3" name="Google Shape;233;g8d1170deda_0_3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Concrete resources </a:t>
            </a:r>
            <a:r>
              <a:rPr lang="en-GB" sz="1200" b="0" i="0" u="none" strike="noStrike">
                <a:solidFill>
                  <a:srgbClr val="000000"/>
                </a:solidFill>
                <a:latin typeface="Arial"/>
                <a:ea typeface="Arial"/>
                <a:cs typeface="Arial"/>
                <a:sym typeface="Arial"/>
              </a:rPr>
              <a:t>– concrete manipulatives, B</a:t>
            </a:r>
            <a:r>
              <a:rPr lang="en-GB">
                <a:solidFill>
                  <a:srgbClr val="000000"/>
                </a:solidFill>
                <a:latin typeface="Arial"/>
                <a:ea typeface="Arial"/>
                <a:cs typeface="Arial"/>
                <a:sym typeface="Arial"/>
              </a:rPr>
              <a:t>a</a:t>
            </a:r>
            <a:r>
              <a:rPr lang="en-GB" sz="1200" b="0" i="0" u="none" strike="noStrike">
                <a:solidFill>
                  <a:srgbClr val="000000"/>
                </a:solidFill>
                <a:latin typeface="Arial"/>
                <a:ea typeface="Arial"/>
                <a:cs typeface="Arial"/>
                <a:sym typeface="Arial"/>
              </a:rPr>
              <a:t>se 10</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Key Questions </a:t>
            </a:r>
            <a:r>
              <a:rPr lang="en-GB" sz="1200" b="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What does reduced mean? Is the amount going to get bigger or smaller? What will happen to the ten digit when we reduce the price? What will happen to the ones?</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Misconceptions/ Common Errors </a:t>
            </a:r>
            <a:r>
              <a:rPr lang="en-GB" sz="1200" b="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When you take 10 from a teen number, for example 18 - 10. This may cause confusion as there are now no tens.</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Further Practice </a:t>
            </a:r>
            <a:r>
              <a:rPr lang="en-GB" sz="1200" b="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What would happen is the fruit was increased by 10p?</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Extension</a:t>
            </a:r>
            <a:r>
              <a:rPr lang="en-GB" sz="1200" b="0" i="0" u="none" strike="noStrike">
                <a:solidFill>
                  <a:srgbClr val="000000"/>
                </a:solidFill>
                <a:latin typeface="Arial"/>
                <a:ea typeface="Arial"/>
                <a:cs typeface="Arial"/>
                <a:sym typeface="Arial"/>
              </a:rPr>
              <a:t> –  Increasing/ </a:t>
            </a:r>
            <a:r>
              <a:rPr lang="en-GB">
                <a:solidFill>
                  <a:srgbClr val="000000"/>
                </a:solidFill>
                <a:latin typeface="Arial"/>
                <a:ea typeface="Arial"/>
                <a:cs typeface="Arial"/>
                <a:sym typeface="Arial"/>
              </a:rPr>
              <a:t>decreasing</a:t>
            </a:r>
            <a:r>
              <a:rPr lang="en-GB" sz="1200" b="0" i="0" u="none" strike="noStrike">
                <a:solidFill>
                  <a:srgbClr val="000000"/>
                </a:solidFill>
                <a:latin typeface="Arial"/>
                <a:ea typeface="Arial"/>
                <a:cs typeface="Arial"/>
                <a:sym typeface="Arial"/>
              </a:rPr>
              <a:t> by 20p</a:t>
            </a:r>
            <a:r>
              <a:rPr lang="en-GB">
                <a:solidFill>
                  <a:srgbClr val="000000"/>
                </a:solidFill>
                <a:latin typeface="Arial"/>
                <a:ea typeface="Arial"/>
                <a:cs typeface="Arial"/>
                <a:sym typeface="Arial"/>
              </a:rPr>
              <a:t>/30p</a:t>
            </a:r>
            <a:endParaRPr sz="1200" b="0" i="0" u="none" strike="noStrike">
              <a:solidFill>
                <a:srgbClr val="000000"/>
              </a:solidFill>
              <a:latin typeface="Arial"/>
              <a:ea typeface="Arial"/>
              <a:cs typeface="Arial"/>
              <a:sym typeface="Arial"/>
            </a:endParaRPr>
          </a:p>
          <a:p>
            <a:pPr marL="0" lvl="0" indent="0" algn="l" rtl="0">
              <a:spcBef>
                <a:spcPts val="0"/>
              </a:spcBef>
              <a:spcAft>
                <a:spcPts val="0"/>
              </a:spcAft>
              <a:buNone/>
            </a:pPr>
            <a:endParaRPr/>
          </a:p>
        </p:txBody>
      </p:sp>
      <p:sp>
        <p:nvSpPr>
          <p:cNvPr id="234" name="Google Shape;234;g8d1170deda_0_37: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12</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5"/>
        <p:cNvGrpSpPr/>
        <p:nvPr/>
      </p:nvGrpSpPr>
      <p:grpSpPr>
        <a:xfrm>
          <a:off x="0" y="0"/>
          <a:ext cx="0" cy="0"/>
          <a:chOff x="0" y="0"/>
          <a:chExt cx="0" cy="0"/>
        </a:xfrm>
      </p:grpSpPr>
      <p:sp>
        <p:nvSpPr>
          <p:cNvPr id="246" name="Google Shape;246;g8d1170deda_0_4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7" name="Google Shape;247;g8d1170deda_0_4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457200" lvl="0" indent="-317500" algn="l" rtl="0">
              <a:spcBef>
                <a:spcPts val="0"/>
              </a:spcBef>
              <a:spcAft>
                <a:spcPts val="0"/>
              </a:spcAft>
              <a:buSzPts val="1400"/>
              <a:buAutoNum type="alphaLcPeriod"/>
            </a:pPr>
            <a:r>
              <a:rPr lang="en-GB"/>
              <a:t>26</a:t>
            </a:r>
            <a:br>
              <a:rPr lang="en-GB"/>
            </a:br>
            <a:r>
              <a:rPr lang="en-GB"/>
              <a:t>Because you take one ten away from 36.</a:t>
            </a:r>
            <a:endParaRPr/>
          </a:p>
          <a:p>
            <a:pPr marL="457200" lvl="0" indent="0" algn="l" rtl="0">
              <a:spcBef>
                <a:spcPts val="0"/>
              </a:spcBef>
              <a:spcAft>
                <a:spcPts val="0"/>
              </a:spcAft>
              <a:buNone/>
            </a:pPr>
            <a:r>
              <a:rPr lang="en-GB"/>
              <a:t>56, 46, 36, 26, 16, 6</a:t>
            </a:r>
            <a:endParaRPr/>
          </a:p>
          <a:p>
            <a:pPr marL="457200" lvl="0" indent="-317500" algn="l" rtl="0">
              <a:spcBef>
                <a:spcPts val="0"/>
              </a:spcBef>
              <a:spcAft>
                <a:spcPts val="0"/>
              </a:spcAft>
              <a:buSzPts val="1400"/>
              <a:buAutoNum type="alphaLcPeriod"/>
            </a:pPr>
            <a:r>
              <a:rPr lang="en-GB"/>
              <a:t>Rosie is correct because when you add ten you are not adding ones.</a:t>
            </a:r>
            <a:endParaRPr/>
          </a:p>
        </p:txBody>
      </p:sp>
      <p:sp>
        <p:nvSpPr>
          <p:cNvPr id="248" name="Google Shape;248;g8d1170deda_0_43: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13</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2"/>
        <p:cNvGrpSpPr/>
        <p:nvPr/>
      </p:nvGrpSpPr>
      <p:grpSpPr>
        <a:xfrm>
          <a:off x="0" y="0"/>
          <a:ext cx="0" cy="0"/>
          <a:chOff x="0" y="0"/>
          <a:chExt cx="0" cy="0"/>
        </a:xfrm>
      </p:grpSpPr>
      <p:sp>
        <p:nvSpPr>
          <p:cNvPr id="253" name="Google Shape;253;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54" name="Google Shape;254;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Concrete resources </a:t>
            </a:r>
            <a:r>
              <a:rPr lang="en-GB" sz="1200" b="0" i="0" u="none" strike="noStrike">
                <a:solidFill>
                  <a:srgbClr val="000000"/>
                </a:solidFill>
                <a:latin typeface="Arial"/>
                <a:ea typeface="Arial"/>
                <a:cs typeface="Arial"/>
                <a:sym typeface="Arial"/>
              </a:rPr>
              <a:t>– Hundred square</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Key Questions </a:t>
            </a:r>
            <a:r>
              <a:rPr lang="en-GB" sz="1200" b="0" i="0" u="none" strike="noStrike">
                <a:solidFill>
                  <a:srgbClr val="000000"/>
                </a:solidFill>
                <a:latin typeface="Arial"/>
                <a:ea typeface="Arial"/>
                <a:cs typeface="Arial"/>
                <a:sym typeface="Arial"/>
              </a:rPr>
              <a:t>– Where s</a:t>
            </a:r>
            <a:r>
              <a:rPr lang="en-GB">
                <a:solidFill>
                  <a:srgbClr val="000000"/>
                </a:solidFill>
                <a:latin typeface="Arial"/>
                <a:ea typeface="Arial"/>
                <a:cs typeface="Arial"/>
                <a:sym typeface="Arial"/>
              </a:rPr>
              <a:t>hould we start ofj the hundred square? Why? What happens when we move down the hundred square? What happens when we move up the hundred square?  Can you see any patterns ?</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Misconceptions/ Common Errors </a:t>
            </a:r>
            <a:r>
              <a:rPr lang="en-GB" sz="1200" b="0" i="0" u="none" strike="noStrike">
                <a:solidFill>
                  <a:srgbClr val="000000"/>
                </a:solidFill>
                <a:latin typeface="Arial"/>
                <a:ea typeface="Arial"/>
                <a:cs typeface="Arial"/>
                <a:sym typeface="Arial"/>
              </a:rPr>
              <a:t>–  Pupil may get </a:t>
            </a:r>
            <a:r>
              <a:rPr lang="en-GB">
                <a:solidFill>
                  <a:srgbClr val="000000"/>
                </a:solidFill>
                <a:latin typeface="Arial"/>
                <a:ea typeface="Arial"/>
                <a:cs typeface="Arial"/>
                <a:sym typeface="Arial"/>
              </a:rPr>
              <a:t>confused</a:t>
            </a:r>
            <a:r>
              <a:rPr lang="en-GB" sz="1200" b="0" i="0" u="none" strike="noStrike">
                <a:solidFill>
                  <a:srgbClr val="000000"/>
                </a:solidFill>
                <a:latin typeface="Arial"/>
                <a:ea typeface="Arial"/>
                <a:cs typeface="Arial"/>
                <a:sym typeface="Arial"/>
              </a:rPr>
              <a:t> - Moving across and back on the hundred </a:t>
            </a:r>
            <a:r>
              <a:rPr lang="en-GB">
                <a:solidFill>
                  <a:srgbClr val="000000"/>
                </a:solidFill>
                <a:latin typeface="Arial"/>
                <a:ea typeface="Arial"/>
                <a:cs typeface="Arial"/>
                <a:sym typeface="Arial"/>
              </a:rPr>
              <a:t>square</a:t>
            </a:r>
            <a:r>
              <a:rPr lang="en-GB" sz="1200" b="0" i="0" u="none" strike="noStrike">
                <a:solidFill>
                  <a:srgbClr val="000000"/>
                </a:solidFill>
                <a:latin typeface="Arial"/>
                <a:ea typeface="Arial"/>
                <a:cs typeface="Arial"/>
                <a:sym typeface="Arial"/>
              </a:rPr>
              <a:t> i</a:t>
            </a:r>
            <a:r>
              <a:rPr lang="en-GB">
                <a:solidFill>
                  <a:srgbClr val="000000"/>
                </a:solidFill>
                <a:latin typeface="Arial"/>
                <a:ea typeface="Arial"/>
                <a:cs typeface="Arial"/>
                <a:sym typeface="Arial"/>
              </a:rPr>
              <a:t>s counting in 1s. Moving up and down ias counting in 10s</a:t>
            </a:r>
            <a:endParaRPr/>
          </a:p>
          <a:p>
            <a:pPr marL="0" lvl="0" indent="0" algn="l" rtl="0">
              <a:spcBef>
                <a:spcPts val="0"/>
              </a:spcBef>
              <a:spcAft>
                <a:spcPts val="0"/>
              </a:spcAft>
              <a:buNone/>
            </a:pPr>
            <a:endParaRPr/>
          </a:p>
        </p:txBody>
      </p:sp>
      <p:sp>
        <p:nvSpPr>
          <p:cNvPr id="255" name="Google Shape;255;p1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14</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65" name="Google Shape;265;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6" name="Google Shape;266;p1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15</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1" name="Google Shape;271;p1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latin typeface="Arial"/>
                <a:ea typeface="Arial"/>
                <a:cs typeface="Arial"/>
                <a:sym typeface="Arial"/>
              </a:rPr>
              <a:t>Pupils will be grouping in 10s.They will use picture, number lines and bead strings to support their counting. Counting in 10s on a hundred square will also support the pupils to see similarities between the numbers when you count in 10s.</a:t>
            </a:r>
            <a:endParaRPr>
              <a:latin typeface="Arial"/>
              <a:ea typeface="Arial"/>
              <a:cs typeface="Arial"/>
              <a:sym typeface="Arial"/>
            </a:endParaRPr>
          </a:p>
          <a:p>
            <a:pPr marL="0" lvl="0" indent="0" algn="l" rtl="0">
              <a:spcBef>
                <a:spcPts val="0"/>
              </a:spcBef>
              <a:spcAft>
                <a:spcPts val="0"/>
              </a:spcAft>
              <a:buNone/>
            </a:pPr>
            <a:r>
              <a:rPr lang="en-GB" b="1">
                <a:latin typeface="Arial"/>
                <a:ea typeface="Arial"/>
                <a:cs typeface="Arial"/>
                <a:sym typeface="Arial"/>
              </a:rPr>
              <a:t>How and when to use these slides </a:t>
            </a:r>
            <a:r>
              <a:rPr lang="en-GB" b="0">
                <a:latin typeface="Arial"/>
                <a:ea typeface="Arial"/>
                <a:cs typeface="Arial"/>
                <a:sym typeface="Arial"/>
              </a:rPr>
              <a:t>– To support p</a:t>
            </a:r>
            <a:r>
              <a:rPr lang="en-GB">
                <a:latin typeface="Arial"/>
                <a:ea typeface="Arial"/>
                <a:cs typeface="Arial"/>
                <a:sym typeface="Arial"/>
              </a:rPr>
              <a:t>upils who are not as confident at counting in 10s.</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Concrete resources </a:t>
            </a:r>
            <a:r>
              <a:rPr lang="en-GB" sz="1200" b="0" i="0" u="none" strike="noStrike">
                <a:solidFill>
                  <a:srgbClr val="000000"/>
                </a:solidFill>
                <a:latin typeface="Arial"/>
                <a:ea typeface="Arial"/>
                <a:cs typeface="Arial"/>
                <a:sym typeface="Arial"/>
              </a:rPr>
              <a:t>–  hundred square</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Key Questions </a:t>
            </a:r>
            <a:r>
              <a:rPr lang="en-GB" sz="1200" b="0" i="0" u="none" strike="noStrike">
                <a:solidFill>
                  <a:srgbClr val="000000"/>
                </a:solidFill>
                <a:latin typeface="Arial"/>
                <a:ea typeface="Arial"/>
                <a:cs typeface="Arial"/>
                <a:sym typeface="Arial"/>
              </a:rPr>
              <a:t>– What pattern do you see when</a:t>
            </a:r>
            <a:r>
              <a:rPr lang="en-GB">
                <a:solidFill>
                  <a:srgbClr val="000000"/>
                </a:solidFill>
                <a:latin typeface="Arial"/>
                <a:ea typeface="Arial"/>
                <a:cs typeface="Arial"/>
                <a:sym typeface="Arial"/>
              </a:rPr>
              <a:t> you count in 10s? What happens to the ten digit? What happens to the ones? Will ___ appear as we count? Why/Why not? </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Misconceptions/ Common Errors </a:t>
            </a:r>
            <a:r>
              <a:rPr lang="en-GB" sz="1200" b="0" i="0" u="none" strike="noStrike">
                <a:solidFill>
                  <a:srgbClr val="000000"/>
                </a:solidFill>
                <a:latin typeface="Arial"/>
                <a:ea typeface="Arial"/>
                <a:cs typeface="Arial"/>
                <a:sym typeface="Arial"/>
              </a:rPr>
              <a:t>– M</a:t>
            </a:r>
            <a:r>
              <a:rPr lang="en-GB">
                <a:solidFill>
                  <a:srgbClr val="000000"/>
                </a:solidFill>
                <a:latin typeface="Arial"/>
                <a:ea typeface="Arial"/>
                <a:cs typeface="Arial"/>
                <a:sym typeface="Arial"/>
              </a:rPr>
              <a:t>a</a:t>
            </a:r>
            <a:r>
              <a:rPr lang="en-GB" sz="1200" b="0" i="0" u="none" strike="noStrike">
                <a:solidFill>
                  <a:srgbClr val="000000"/>
                </a:solidFill>
                <a:latin typeface="Arial"/>
                <a:ea typeface="Arial"/>
                <a:cs typeface="Arial"/>
                <a:sym typeface="Arial"/>
              </a:rPr>
              <a:t>ke sure pupil pronounce the </a:t>
            </a:r>
            <a:r>
              <a:rPr lang="en-GB">
                <a:solidFill>
                  <a:srgbClr val="000000"/>
                </a:solidFill>
                <a:latin typeface="Arial"/>
                <a:ea typeface="Arial"/>
                <a:cs typeface="Arial"/>
                <a:sym typeface="Arial"/>
              </a:rPr>
              <a:t>10s numbers correctly as they count. Pupil can get mixed up with the tens numbers and teen numbers. </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Further Practice </a:t>
            </a:r>
            <a:r>
              <a:rPr lang="en-GB" sz="1200" b="0" i="0" u="none" strike="noStrike">
                <a:solidFill>
                  <a:srgbClr val="000000"/>
                </a:solidFill>
                <a:latin typeface="Arial"/>
                <a:ea typeface="Arial"/>
                <a:cs typeface="Arial"/>
                <a:sym typeface="Arial"/>
              </a:rPr>
              <a:t>– Start at different </a:t>
            </a:r>
            <a:r>
              <a:rPr lang="en-GB">
                <a:solidFill>
                  <a:srgbClr val="000000"/>
                </a:solidFill>
                <a:latin typeface="Arial"/>
                <a:ea typeface="Arial"/>
                <a:cs typeface="Arial"/>
                <a:sym typeface="Arial"/>
              </a:rPr>
              <a:t>points</a:t>
            </a:r>
            <a:r>
              <a:rPr lang="en-GB" sz="1200" b="0" i="0" u="none" strike="noStrike">
                <a:solidFill>
                  <a:srgbClr val="000000"/>
                </a:solidFill>
                <a:latin typeface="Arial"/>
                <a:ea typeface="Arial"/>
                <a:cs typeface="Arial"/>
                <a:sym typeface="Arial"/>
              </a:rPr>
              <a:t> on </a:t>
            </a:r>
            <a:r>
              <a:rPr lang="en-GB">
                <a:solidFill>
                  <a:srgbClr val="000000"/>
                </a:solidFill>
                <a:latin typeface="Arial"/>
                <a:ea typeface="Arial"/>
                <a:cs typeface="Arial"/>
                <a:sym typeface="Arial"/>
              </a:rPr>
              <a:t>the</a:t>
            </a:r>
            <a:r>
              <a:rPr lang="en-GB" sz="1200" b="0" i="0" u="none" strike="noStrike">
                <a:solidFill>
                  <a:srgbClr val="000000"/>
                </a:solidFill>
                <a:latin typeface="Arial"/>
                <a:ea typeface="Arial"/>
                <a:cs typeface="Arial"/>
                <a:sym typeface="Arial"/>
              </a:rPr>
              <a:t> 10s line. Can you count backwards in 10s</a:t>
            </a:r>
            <a:r>
              <a:rPr lang="en-GB">
                <a:solidFill>
                  <a:srgbClr val="000000"/>
                </a:solidFill>
                <a:latin typeface="Arial"/>
                <a:ea typeface="Arial"/>
                <a:cs typeface="Arial"/>
                <a:sym typeface="Arial"/>
              </a:rPr>
              <a:t>?</a:t>
            </a:r>
            <a:endParaRPr/>
          </a:p>
          <a:p>
            <a:pPr marL="0" lvl="0" indent="0" algn="l" rtl="0">
              <a:spcBef>
                <a:spcPts val="0"/>
              </a:spcBef>
              <a:spcAft>
                <a:spcPts val="0"/>
              </a:spcAft>
              <a:buNone/>
            </a:pPr>
            <a:endParaRPr/>
          </a:p>
        </p:txBody>
      </p:sp>
      <p:sp>
        <p:nvSpPr>
          <p:cNvPr id="272" name="Google Shape;272;p1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16</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8"/>
        <p:cNvGrpSpPr/>
        <p:nvPr/>
      </p:nvGrpSpPr>
      <p:grpSpPr>
        <a:xfrm>
          <a:off x="0" y="0"/>
          <a:ext cx="0" cy="0"/>
          <a:chOff x="0" y="0"/>
          <a:chExt cx="0" cy="0"/>
        </a:xfrm>
      </p:grpSpPr>
      <p:sp>
        <p:nvSpPr>
          <p:cNvPr id="279" name="Google Shape;279;g8d1170deda_0_4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0" name="Google Shape;280;g8d1170deda_0_4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Concrete resources </a:t>
            </a:r>
            <a:r>
              <a:rPr lang="en-GB" sz="1200" b="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concrete</a:t>
            </a:r>
            <a:r>
              <a:rPr lang="en-GB" sz="1200" b="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manipulative, Base 10, hundred square.</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Key Questions </a:t>
            </a:r>
            <a:r>
              <a:rPr lang="en-GB" sz="1200" b="0" i="0" u="none" strike="noStrike">
                <a:solidFill>
                  <a:srgbClr val="000000"/>
                </a:solidFill>
                <a:latin typeface="Arial"/>
                <a:ea typeface="Arial"/>
                <a:cs typeface="Arial"/>
                <a:sym typeface="Arial"/>
              </a:rPr>
              <a:t>– How many eggs in the egg box? How many egg boxes have we got? Do we have to count every egg? What are we going to count in as we move along the  egg boxes? </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Misconceptions/ Common Errors </a:t>
            </a:r>
            <a:r>
              <a:rPr lang="en-GB" sz="1200" b="0" i="0" u="none" strike="noStrike">
                <a:solidFill>
                  <a:srgbClr val="000000"/>
                </a:solidFill>
                <a:latin typeface="Arial"/>
                <a:ea typeface="Arial"/>
                <a:cs typeface="Arial"/>
                <a:sym typeface="Arial"/>
              </a:rPr>
              <a:t>– Counting in 1s and not 10s</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Further Practice </a:t>
            </a:r>
            <a:r>
              <a:rPr lang="en-GB" sz="1200" b="0" i="0" u="none" strike="noStrike">
                <a:solidFill>
                  <a:srgbClr val="000000"/>
                </a:solidFill>
                <a:latin typeface="Arial"/>
                <a:ea typeface="Arial"/>
                <a:cs typeface="Arial"/>
                <a:sym typeface="Arial"/>
              </a:rPr>
              <a:t>– Different </a:t>
            </a:r>
            <a:r>
              <a:rPr lang="en-GB">
                <a:solidFill>
                  <a:srgbClr val="000000"/>
                </a:solidFill>
                <a:latin typeface="Arial"/>
                <a:ea typeface="Arial"/>
                <a:cs typeface="Arial"/>
                <a:sym typeface="Arial"/>
              </a:rPr>
              <a:t>scenarios</a:t>
            </a:r>
            <a:r>
              <a:rPr lang="en-GB" sz="1200" b="0" i="0" u="none" strike="noStrike">
                <a:solidFill>
                  <a:srgbClr val="000000"/>
                </a:solidFill>
                <a:latin typeface="Arial"/>
                <a:ea typeface="Arial"/>
                <a:cs typeface="Arial"/>
                <a:sym typeface="Arial"/>
              </a:rPr>
              <a:t> for </a:t>
            </a:r>
            <a:r>
              <a:rPr lang="en-GB">
                <a:solidFill>
                  <a:srgbClr val="000000"/>
                </a:solidFill>
                <a:latin typeface="Arial"/>
                <a:ea typeface="Arial"/>
                <a:cs typeface="Arial"/>
                <a:sym typeface="Arial"/>
              </a:rPr>
              <a:t>counting</a:t>
            </a:r>
            <a:r>
              <a:rPr lang="en-GB" sz="1200" b="0" i="0" u="none" strike="noStrike">
                <a:solidFill>
                  <a:srgbClr val="000000"/>
                </a:solidFill>
                <a:latin typeface="Arial"/>
                <a:ea typeface="Arial"/>
                <a:cs typeface="Arial"/>
                <a:sym typeface="Arial"/>
              </a:rPr>
              <a:t> in </a:t>
            </a:r>
            <a:r>
              <a:rPr lang="en-GB">
                <a:solidFill>
                  <a:srgbClr val="000000"/>
                </a:solidFill>
                <a:latin typeface="Arial"/>
                <a:ea typeface="Arial"/>
                <a:cs typeface="Arial"/>
                <a:sym typeface="Arial"/>
              </a:rPr>
              <a:t>10s</a:t>
            </a:r>
            <a:endParaRPr/>
          </a:p>
          <a:p>
            <a:pPr marL="0" lvl="0" indent="0" algn="l" rtl="0">
              <a:spcBef>
                <a:spcPts val="0"/>
              </a:spcBef>
              <a:spcAft>
                <a:spcPts val="0"/>
              </a:spcAft>
              <a:buNone/>
            </a:pPr>
            <a:endParaRPr/>
          </a:p>
        </p:txBody>
      </p:sp>
      <p:sp>
        <p:nvSpPr>
          <p:cNvPr id="281" name="Google Shape;281;g8d1170deda_0_49: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17</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Google Shape;295;g9713c7b330_0_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96" name="Google Shape;296;g9713c7b330_0_13:notes"/>
          <p:cNvSpPr txBox="1">
            <a:spLocks noGrp="1"/>
          </p:cNvSpPr>
          <p:nvPr>
            <p:ph type="body" idx="1"/>
          </p:nvPr>
        </p:nvSpPr>
        <p:spPr>
          <a:xfrm>
            <a:off x="685800" y="4400550"/>
            <a:ext cx="5486400" cy="3600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7" name="Google Shape;297;g9713c7b330_0_13:notes"/>
          <p:cNvSpPr txBox="1">
            <a:spLocks noGrp="1"/>
          </p:cNvSpPr>
          <p:nvPr>
            <p:ph type="sldNum" idx="12"/>
          </p:nvPr>
        </p:nvSpPr>
        <p:spPr>
          <a:xfrm>
            <a:off x="3884613" y="8685213"/>
            <a:ext cx="2971800" cy="458700"/>
          </a:xfrm>
          <a:prstGeom prst="rect">
            <a:avLst/>
          </a:prstGeom>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18</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
        <p:cNvGrpSpPr/>
        <p:nvPr/>
      </p:nvGrpSpPr>
      <p:grpSpPr>
        <a:xfrm>
          <a:off x="0" y="0"/>
          <a:ext cx="0" cy="0"/>
          <a:chOff x="0" y="0"/>
          <a:chExt cx="0" cy="0"/>
        </a:xfrm>
      </p:grpSpPr>
      <p:sp>
        <p:nvSpPr>
          <p:cNvPr id="55" name="Google Shape;55;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6" name="Google Shape;5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2" name="Google Shape;62;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63" name="Google Shape;63;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71" name="Google Shape;71;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Font typeface="Arial"/>
              <a:buNone/>
            </a:pPr>
            <a:r>
              <a:rPr lang="en-GB" b="1">
                <a:latin typeface="Arial"/>
                <a:ea typeface="Arial"/>
                <a:cs typeface="Arial"/>
                <a:sym typeface="Arial"/>
              </a:rPr>
              <a:t>Assessment point for the lesson</a:t>
            </a:r>
            <a:r>
              <a:rPr lang="en-GB">
                <a:latin typeface="Arial"/>
                <a:ea typeface="Arial"/>
                <a:cs typeface="Arial"/>
                <a:sym typeface="Arial"/>
              </a:rPr>
              <a:t> – ask the pupils to vote for the answer they think is correct. </a:t>
            </a:r>
            <a:endParaRPr/>
          </a:p>
          <a:p>
            <a:pPr marL="0" lvl="0" indent="0" algn="l" rtl="0">
              <a:spcBef>
                <a:spcPts val="0"/>
              </a:spcBef>
              <a:spcAft>
                <a:spcPts val="0"/>
              </a:spcAft>
              <a:buNone/>
            </a:pPr>
            <a:endParaRPr sz="1200" b="0" i="0" u="none" strike="noStrike">
              <a:solidFill>
                <a:srgbClr val="000000"/>
              </a:solidFill>
              <a:latin typeface="Arial"/>
              <a:ea typeface="Arial"/>
              <a:cs typeface="Arial"/>
              <a:sym typeface="Arial"/>
            </a:endParaRPr>
          </a:p>
          <a:p>
            <a:pPr marL="0" lvl="0" indent="0" algn="l" rtl="0">
              <a:spcBef>
                <a:spcPts val="0"/>
              </a:spcBef>
              <a:spcAft>
                <a:spcPts val="0"/>
              </a:spcAft>
              <a:buNone/>
            </a:pPr>
            <a:r>
              <a:rPr lang="en-GB" sz="1200" b="0" i="0" u="none" strike="noStrike">
                <a:solidFill>
                  <a:srgbClr val="000000"/>
                </a:solidFill>
                <a:latin typeface="Arial"/>
                <a:ea typeface="Arial"/>
                <a:cs typeface="Arial"/>
                <a:sym typeface="Arial"/>
              </a:rPr>
              <a:t>A –  Correct</a:t>
            </a:r>
            <a:endParaRPr/>
          </a:p>
          <a:p>
            <a:pPr marL="0" lvl="0" indent="0" algn="l" rtl="0">
              <a:spcBef>
                <a:spcPts val="0"/>
              </a:spcBef>
              <a:spcAft>
                <a:spcPts val="0"/>
              </a:spcAft>
              <a:buNone/>
            </a:pPr>
            <a:r>
              <a:rPr lang="en-GB" sz="1200" b="0" i="0" u="none" strike="noStrike">
                <a:solidFill>
                  <a:srgbClr val="000000"/>
                </a:solidFill>
                <a:latin typeface="Arial"/>
                <a:ea typeface="Arial"/>
                <a:cs typeface="Arial"/>
                <a:sym typeface="Arial"/>
              </a:rPr>
              <a:t>B –  P</a:t>
            </a:r>
            <a:r>
              <a:rPr lang="en-GB">
                <a:solidFill>
                  <a:srgbClr val="000000"/>
                </a:solidFill>
                <a:latin typeface="Arial"/>
                <a:ea typeface="Arial"/>
                <a:cs typeface="Arial"/>
                <a:sym typeface="Arial"/>
              </a:rPr>
              <a:t>upils do not understand adding and subtracting 10</a:t>
            </a:r>
            <a:endParaRPr/>
          </a:p>
          <a:p>
            <a:pPr marL="0" lvl="0" indent="0" algn="l" rtl="0">
              <a:spcBef>
                <a:spcPts val="0"/>
              </a:spcBef>
              <a:spcAft>
                <a:spcPts val="0"/>
              </a:spcAft>
              <a:buNone/>
            </a:pPr>
            <a:r>
              <a:rPr lang="en-GB" sz="1200" b="0" i="0" u="none" strike="noStrike">
                <a:solidFill>
                  <a:srgbClr val="000000"/>
                </a:solidFill>
                <a:latin typeface="Arial"/>
                <a:ea typeface="Arial"/>
                <a:cs typeface="Arial"/>
                <a:sym typeface="Arial"/>
              </a:rPr>
              <a:t>C – </a:t>
            </a:r>
            <a:r>
              <a:rPr lang="en-GB">
                <a:latin typeface="Arial"/>
                <a:ea typeface="Arial"/>
                <a:cs typeface="Arial"/>
                <a:sym typeface="Arial"/>
              </a:rPr>
              <a:t>Pupils do not understand adding and subtracting 10</a:t>
            </a:r>
            <a:endParaRPr/>
          </a:p>
          <a:p>
            <a:pPr marL="0" lvl="0" indent="0" algn="l" rtl="0">
              <a:spcBef>
                <a:spcPts val="0"/>
              </a:spcBef>
              <a:spcAft>
                <a:spcPts val="0"/>
              </a:spcAft>
              <a:buNone/>
            </a:pPr>
            <a:r>
              <a:rPr lang="en-GB" sz="1200" b="0" i="0" u="none" strike="noStrike">
                <a:solidFill>
                  <a:srgbClr val="000000"/>
                </a:solidFill>
                <a:latin typeface="Arial"/>
                <a:ea typeface="Arial"/>
                <a:cs typeface="Arial"/>
                <a:sym typeface="Arial"/>
              </a:rPr>
              <a:t>D – </a:t>
            </a:r>
            <a:r>
              <a:rPr lang="en-GB">
                <a:latin typeface="Arial"/>
                <a:ea typeface="Arial"/>
                <a:cs typeface="Arial"/>
                <a:sym typeface="Arial"/>
              </a:rPr>
              <a:t>Pupils do not understand adding and subtracting 10</a:t>
            </a:r>
            <a:endParaRPr/>
          </a:p>
          <a:p>
            <a:pPr marL="0" lvl="0" indent="0" algn="l" rtl="0">
              <a:spcBef>
                <a:spcPts val="0"/>
              </a:spcBef>
              <a:spcAft>
                <a:spcPts val="0"/>
              </a:spcAft>
              <a:buNone/>
            </a:pPr>
            <a:endParaRPr sz="1200" b="0" i="0" u="none" strike="noStrike">
              <a:solidFill>
                <a:srgbClr val="000000"/>
              </a:solidFill>
              <a:latin typeface="Arial"/>
              <a:ea typeface="Arial"/>
              <a:cs typeface="Arial"/>
              <a:sym typeface="Arial"/>
            </a:endParaRPr>
          </a:p>
          <a:p>
            <a:pPr marL="0" lvl="0" indent="0" algn="l" rtl="0">
              <a:spcBef>
                <a:spcPts val="0"/>
              </a:spcBef>
              <a:spcAft>
                <a:spcPts val="0"/>
              </a:spcAft>
              <a:buNone/>
            </a:pPr>
            <a:r>
              <a:rPr lang="en-GB" sz="1200" b="0" i="0" u="none" strike="noStrike">
                <a:solidFill>
                  <a:srgbClr val="000000"/>
                </a:solidFill>
                <a:latin typeface="Arial"/>
                <a:ea typeface="Arial"/>
                <a:cs typeface="Arial"/>
                <a:sym typeface="Arial"/>
              </a:rPr>
              <a:t>If answers </a:t>
            </a:r>
            <a:r>
              <a:rPr lang="en-GB">
                <a:solidFill>
                  <a:srgbClr val="000000"/>
                </a:solidFill>
                <a:latin typeface="Arial"/>
                <a:ea typeface="Arial"/>
                <a:cs typeface="Arial"/>
                <a:sym typeface="Arial"/>
              </a:rPr>
              <a:t>B</a:t>
            </a:r>
            <a:r>
              <a:rPr lang="en-GB" sz="1200" b="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C</a:t>
            </a:r>
            <a:r>
              <a:rPr lang="en-GB" sz="1200" b="0" i="0" u="none" strike="noStrike">
                <a:solidFill>
                  <a:srgbClr val="000000"/>
                </a:solidFill>
                <a:latin typeface="Arial"/>
                <a:ea typeface="Arial"/>
                <a:cs typeface="Arial"/>
                <a:sym typeface="Arial"/>
              </a:rPr>
              <a:t> or </a:t>
            </a:r>
            <a:r>
              <a:rPr lang="en-GB">
                <a:solidFill>
                  <a:srgbClr val="000000"/>
                </a:solidFill>
                <a:latin typeface="Arial"/>
                <a:ea typeface="Arial"/>
                <a:cs typeface="Arial"/>
                <a:sym typeface="Arial"/>
              </a:rPr>
              <a:t>D</a:t>
            </a:r>
            <a:r>
              <a:rPr lang="en-GB" sz="1200" b="0" i="0" u="none" strike="noStrike">
                <a:solidFill>
                  <a:srgbClr val="000000"/>
                </a:solidFill>
                <a:latin typeface="Arial"/>
                <a:ea typeface="Arial"/>
                <a:cs typeface="Arial"/>
                <a:sym typeface="Arial"/>
              </a:rPr>
              <a:t> are given, pupils may require extra support through small group or 1:1 discussions. There are support slides covering lessons from the previous year group at the end of these slides. </a:t>
            </a:r>
            <a:endParaRPr i="0"/>
          </a:p>
          <a:p>
            <a:pPr marL="0" lvl="0" indent="0" algn="l" rtl="0">
              <a:spcBef>
                <a:spcPts val="0"/>
              </a:spcBef>
              <a:spcAft>
                <a:spcPts val="0"/>
              </a:spcAft>
              <a:buNone/>
            </a:pPr>
            <a:endParaRPr/>
          </a:p>
        </p:txBody>
      </p:sp>
      <p:sp>
        <p:nvSpPr>
          <p:cNvPr id="72" name="Google Shape;72;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86" name="Google Shape;86;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 name="Google Shape;87;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5</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
        <p:cNvGrpSpPr/>
        <p:nvPr/>
      </p:nvGrpSpPr>
      <p:grpSpPr>
        <a:xfrm>
          <a:off x="0" y="0"/>
          <a:ext cx="0" cy="0"/>
          <a:chOff x="0" y="0"/>
          <a:chExt cx="0" cy="0"/>
        </a:xfrm>
      </p:grpSpPr>
      <p:sp>
        <p:nvSpPr>
          <p:cNvPr id="92" name="Google Shape;92;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3" name="Google Shape;93;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GB">
                <a:latin typeface="Arial"/>
                <a:ea typeface="Arial"/>
                <a:cs typeface="Arial"/>
                <a:sym typeface="Arial"/>
              </a:rPr>
              <a:t>Year 2 addition and subtraction - block 2. Consolidation of previous lesson - Adding and subtracting 1s. </a:t>
            </a:r>
            <a:endParaRPr>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endParaRPr>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Concrete resources </a:t>
            </a:r>
            <a:r>
              <a:rPr lang="en-GB" sz="1200" i="0" u="none" strike="noStrike">
                <a:solidFill>
                  <a:srgbClr val="000000"/>
                </a:solidFill>
                <a:latin typeface="Arial"/>
                <a:ea typeface="Arial"/>
                <a:cs typeface="Arial"/>
                <a:sym typeface="Arial"/>
              </a:rPr>
              <a:t>– Number lines, </a:t>
            </a:r>
            <a:r>
              <a:rPr lang="en-GB">
                <a:solidFill>
                  <a:srgbClr val="000000"/>
                </a:solidFill>
                <a:latin typeface="Arial"/>
                <a:ea typeface="Arial"/>
                <a:cs typeface="Arial"/>
                <a:sym typeface="Arial"/>
              </a:rPr>
              <a:t>hundred</a:t>
            </a:r>
            <a:r>
              <a:rPr lang="en-GB" sz="120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square</a:t>
            </a:r>
            <a:r>
              <a:rPr lang="en-GB" sz="1200" i="0" u="none" strike="noStrike">
                <a:solidFill>
                  <a:srgbClr val="000000"/>
                </a:solidFill>
                <a:latin typeface="Arial"/>
                <a:ea typeface="Arial"/>
                <a:cs typeface="Arial"/>
                <a:sym typeface="Arial"/>
              </a:rPr>
              <a:t>, Base 1</a:t>
            </a:r>
            <a:r>
              <a:rPr lang="en-GB">
                <a:solidFill>
                  <a:srgbClr val="000000"/>
                </a:solidFill>
                <a:latin typeface="Arial"/>
                <a:ea typeface="Arial"/>
                <a:cs typeface="Arial"/>
                <a:sym typeface="Arial"/>
              </a:rPr>
              <a:t>0</a:t>
            </a:r>
            <a:endParaRPr>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Key Questions </a:t>
            </a:r>
            <a:r>
              <a:rPr lang="en-GB" sz="1200" i="0" u="none" strike="noStrike">
                <a:solidFill>
                  <a:srgbClr val="000000"/>
                </a:solidFill>
                <a:latin typeface="Arial"/>
                <a:ea typeface="Arial"/>
                <a:cs typeface="Arial"/>
                <a:sym typeface="Arial"/>
              </a:rPr>
              <a:t>– Which number should we start from? What happens to the numbers as we move forw</a:t>
            </a:r>
            <a:r>
              <a:rPr lang="en-GB">
                <a:solidFill>
                  <a:srgbClr val="000000"/>
                </a:solidFill>
                <a:latin typeface="Arial"/>
                <a:ea typeface="Arial"/>
                <a:cs typeface="Arial"/>
                <a:sym typeface="Arial"/>
              </a:rPr>
              <a:t>ards? What happens when we move backwards? What happens to the numbers when we move down the hundred square? What happens when we move up?</a:t>
            </a:r>
            <a:endParaRPr>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Extension</a:t>
            </a:r>
            <a:r>
              <a:rPr lang="en-GB" sz="1200" i="0" u="none" strike="noStrike">
                <a:solidFill>
                  <a:srgbClr val="000000"/>
                </a:solidFill>
                <a:latin typeface="Arial"/>
                <a:ea typeface="Arial"/>
                <a:cs typeface="Arial"/>
                <a:sym typeface="Arial"/>
              </a:rPr>
              <a:t> –  Larger </a:t>
            </a:r>
            <a:r>
              <a:rPr lang="en-GB">
                <a:solidFill>
                  <a:srgbClr val="000000"/>
                </a:solidFill>
                <a:latin typeface="Arial"/>
                <a:ea typeface="Arial"/>
                <a:cs typeface="Arial"/>
                <a:sym typeface="Arial"/>
              </a:rPr>
              <a:t>jigsaw</a:t>
            </a:r>
            <a:r>
              <a:rPr lang="en-GB" sz="1200" i="0" u="none" strike="noStrike">
                <a:solidFill>
                  <a:srgbClr val="000000"/>
                </a:solidFill>
                <a:latin typeface="Arial"/>
                <a:ea typeface="Arial"/>
                <a:cs typeface="Arial"/>
                <a:sym typeface="Arial"/>
              </a:rPr>
              <a:t> of </a:t>
            </a:r>
            <a:r>
              <a:rPr lang="en-GB">
                <a:solidFill>
                  <a:srgbClr val="000000"/>
                </a:solidFill>
                <a:latin typeface="Arial"/>
                <a:ea typeface="Arial"/>
                <a:cs typeface="Arial"/>
                <a:sym typeface="Arial"/>
              </a:rPr>
              <a:t>hundred square with more numbers missing. </a:t>
            </a:r>
            <a:endParaRPr>
              <a:latin typeface="Arial"/>
              <a:ea typeface="Arial"/>
              <a:cs typeface="Arial"/>
              <a:sym typeface="Arial"/>
            </a:endParaRPr>
          </a:p>
        </p:txBody>
      </p:sp>
      <p:sp>
        <p:nvSpPr>
          <p:cNvPr id="94" name="Google Shape;94;p7: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6</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40" name="Google Shape;140;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Arial"/>
              <a:buNone/>
            </a:pPr>
            <a:r>
              <a:rPr lang="en-GB">
                <a:latin typeface="Arial"/>
                <a:ea typeface="Arial"/>
                <a:cs typeface="Arial"/>
                <a:sym typeface="Arial"/>
              </a:rPr>
              <a:t>Teachers need to focus on the importance of the tens digit. Using a 100 square, explore with the children what happens to the numbers in the columns. Draw attention the idea that the tens digit changes while the ones remains the same.</a:t>
            </a:r>
            <a:endParaRPr b="1">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Concrete resources </a:t>
            </a:r>
            <a:r>
              <a:rPr lang="en-GB" sz="1200" b="0" i="0" u="none" strike="noStrike">
                <a:solidFill>
                  <a:srgbClr val="000000"/>
                </a:solidFill>
                <a:latin typeface="Arial"/>
                <a:ea typeface="Arial"/>
                <a:cs typeface="Arial"/>
                <a:sym typeface="Arial"/>
              </a:rPr>
              <a:t>– hundred square</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Key Questions </a:t>
            </a:r>
            <a:r>
              <a:rPr lang="en-GB" sz="1200" b="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What is the same? What is different? When you look at a hundred square, what do you notice about the number that are ten more than 62? Or ten less than 46? Which direction will your finger move on a hundred square if you are finding ten more/ten less?</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Misconceptions/ Common Errors </a:t>
            </a:r>
            <a:r>
              <a:rPr lang="en-GB" sz="1200" b="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Understanding that move up a hundred square the numbers go down in 10s. Moving down the hundred square the numbers go up in 10s. Some pupils may still count 10 along the hundred square.</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Further Practice </a:t>
            </a:r>
            <a:r>
              <a:rPr lang="en-GB" sz="1200" b="0" i="0" u="none" strike="noStrike">
                <a:solidFill>
                  <a:srgbClr val="000000"/>
                </a:solidFill>
                <a:latin typeface="Arial"/>
                <a:ea typeface="Arial"/>
                <a:cs typeface="Arial"/>
                <a:sym typeface="Arial"/>
              </a:rPr>
              <a:t>– </a:t>
            </a:r>
            <a:r>
              <a:rPr lang="en-GB">
                <a:solidFill>
                  <a:srgbClr val="000000"/>
                </a:solidFill>
                <a:latin typeface="Arial"/>
                <a:ea typeface="Arial"/>
                <a:cs typeface="Arial"/>
                <a:sym typeface="Arial"/>
              </a:rPr>
              <a:t>Finding different numbers and marking 10 more/10 less</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Extension</a:t>
            </a:r>
            <a:r>
              <a:rPr lang="en-GB" sz="1200" b="0" i="0" u="none" strike="noStrike">
                <a:solidFill>
                  <a:srgbClr val="000000"/>
                </a:solidFill>
                <a:latin typeface="Arial"/>
                <a:ea typeface="Arial"/>
                <a:cs typeface="Arial"/>
                <a:sym typeface="Arial"/>
              </a:rPr>
              <a:t> –  Challenge each other to find 10 more/ </a:t>
            </a:r>
            <a:r>
              <a:rPr lang="en-GB">
                <a:solidFill>
                  <a:srgbClr val="000000"/>
                </a:solidFill>
                <a:latin typeface="Arial"/>
                <a:ea typeface="Arial"/>
                <a:cs typeface="Arial"/>
                <a:sym typeface="Arial"/>
              </a:rPr>
              <a:t>10 less than any number on the hundred square. Can you find 20 more/20 less?</a:t>
            </a:r>
            <a:endParaRPr sz="1200" b="0" i="0" u="none" strike="noStrike">
              <a:solidFill>
                <a:srgbClr val="000000"/>
              </a:solidFill>
              <a:latin typeface="Arial"/>
              <a:ea typeface="Arial"/>
              <a:cs typeface="Arial"/>
              <a:sym typeface="Arial"/>
            </a:endParaRPr>
          </a:p>
          <a:p>
            <a:pPr marL="0" lvl="0" indent="0" algn="l" rtl="0">
              <a:spcBef>
                <a:spcPts val="0"/>
              </a:spcBef>
              <a:spcAft>
                <a:spcPts val="0"/>
              </a:spcAft>
              <a:buNone/>
            </a:pPr>
            <a:endParaRPr/>
          </a:p>
        </p:txBody>
      </p:sp>
      <p:sp>
        <p:nvSpPr>
          <p:cNvPr id="141" name="Google Shape;141;p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7</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6" name="Google Shape;156;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200"/>
              <a:buFont typeface="Arial"/>
              <a:buNone/>
            </a:pPr>
            <a:r>
              <a:rPr lang="en-GB">
                <a:solidFill>
                  <a:srgbClr val="000000"/>
                </a:solidFill>
                <a:latin typeface="Arial"/>
                <a:ea typeface="Arial"/>
                <a:cs typeface="Arial"/>
                <a:sym typeface="Arial"/>
              </a:rPr>
              <a:t>Pupils will need to see how the number changes with concrete materials before moving onto more abstract ideas</a:t>
            </a:r>
            <a:r>
              <a:rPr lang="en-GB" b="1">
                <a:solidFill>
                  <a:srgbClr val="000000"/>
                </a:solidFill>
                <a:latin typeface="Arial"/>
                <a:ea typeface="Arial"/>
                <a:cs typeface="Arial"/>
                <a:sym typeface="Arial"/>
              </a:rPr>
              <a:t>.</a:t>
            </a:r>
            <a:endParaRPr b="1">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Concrete resources </a:t>
            </a:r>
            <a:r>
              <a:rPr lang="en-GB" sz="1200" b="0" i="0" u="none" strike="noStrike">
                <a:solidFill>
                  <a:srgbClr val="000000"/>
                </a:solidFill>
                <a:latin typeface="Arial"/>
                <a:ea typeface="Arial"/>
                <a:cs typeface="Arial"/>
                <a:sym typeface="Arial"/>
              </a:rPr>
              <a:t>–  Base 10</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Key Questions </a:t>
            </a:r>
            <a:r>
              <a:rPr lang="en-GB" sz="1200" b="0" i="0" u="none" strike="noStrike">
                <a:solidFill>
                  <a:srgbClr val="000000"/>
                </a:solidFill>
                <a:latin typeface="Arial"/>
                <a:ea typeface="Arial"/>
                <a:cs typeface="Arial"/>
                <a:sym typeface="Arial"/>
              </a:rPr>
              <a:t>– W</a:t>
            </a:r>
            <a:r>
              <a:rPr lang="en-GB">
                <a:solidFill>
                  <a:srgbClr val="000000"/>
                </a:solidFill>
                <a:latin typeface="Arial"/>
                <a:ea typeface="Arial"/>
                <a:cs typeface="Arial"/>
                <a:sym typeface="Arial"/>
              </a:rPr>
              <a:t>hat happens when I take a ten away? Do the ones change? What happens when I add a ten? Do the ones change now?</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Misconceptions/ Common Errors </a:t>
            </a:r>
            <a:r>
              <a:rPr lang="en-GB" sz="1200" b="0" i="0" u="none" strike="noStrike">
                <a:solidFill>
                  <a:srgbClr val="000000"/>
                </a:solidFill>
                <a:latin typeface="Arial"/>
                <a:ea typeface="Arial"/>
                <a:cs typeface="Arial"/>
                <a:sym typeface="Arial"/>
              </a:rPr>
              <a:t>– That </a:t>
            </a:r>
            <a:r>
              <a:rPr lang="en-GB">
                <a:solidFill>
                  <a:srgbClr val="000000"/>
                </a:solidFill>
                <a:latin typeface="Arial"/>
                <a:ea typeface="Arial"/>
                <a:cs typeface="Arial"/>
                <a:sym typeface="Arial"/>
              </a:rPr>
              <a:t>taking a ten will change the ones column as well.</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Further Practice </a:t>
            </a:r>
            <a:r>
              <a:rPr lang="en-GB" sz="1200" b="0" i="0" u="none" strike="noStrike">
                <a:solidFill>
                  <a:srgbClr val="000000"/>
                </a:solidFill>
                <a:latin typeface="Arial"/>
                <a:ea typeface="Arial"/>
                <a:cs typeface="Arial"/>
                <a:sym typeface="Arial"/>
              </a:rPr>
              <a:t>– different </a:t>
            </a:r>
            <a:r>
              <a:rPr lang="en-GB">
                <a:solidFill>
                  <a:srgbClr val="000000"/>
                </a:solidFill>
                <a:latin typeface="Arial"/>
                <a:ea typeface="Arial"/>
                <a:cs typeface="Arial"/>
                <a:sym typeface="Arial"/>
              </a:rPr>
              <a:t>2 digit numbers to make using Base 10 - adding and subtracting 10</a:t>
            </a:r>
            <a:endParaRPr/>
          </a:p>
          <a:p>
            <a:pPr marL="0" marR="0" lvl="0" indent="0" algn="l" rtl="0">
              <a:lnSpc>
                <a:spcPct val="100000"/>
              </a:lnSpc>
              <a:spcBef>
                <a:spcPts val="0"/>
              </a:spcBef>
              <a:spcAft>
                <a:spcPts val="0"/>
              </a:spcAft>
              <a:buClr>
                <a:srgbClr val="000000"/>
              </a:buClr>
              <a:buSzPts val="1200"/>
              <a:buFont typeface="Arial"/>
              <a:buNone/>
            </a:pPr>
            <a:r>
              <a:rPr lang="en-GB" sz="1200" b="1" i="0" u="none" strike="noStrike">
                <a:solidFill>
                  <a:srgbClr val="000000"/>
                </a:solidFill>
                <a:latin typeface="Arial"/>
                <a:ea typeface="Arial"/>
                <a:cs typeface="Arial"/>
                <a:sym typeface="Arial"/>
              </a:rPr>
              <a:t>Extension</a:t>
            </a:r>
            <a:r>
              <a:rPr lang="en-GB" sz="1200" b="0" i="0" u="none" strike="noStrike">
                <a:solidFill>
                  <a:srgbClr val="000000"/>
                </a:solidFill>
                <a:latin typeface="Arial"/>
                <a:ea typeface="Arial"/>
                <a:cs typeface="Arial"/>
                <a:sym typeface="Arial"/>
              </a:rPr>
              <a:t> –  what happens if I add 20? What happens if I </a:t>
            </a:r>
            <a:r>
              <a:rPr lang="en-GB">
                <a:solidFill>
                  <a:srgbClr val="000000"/>
                </a:solidFill>
                <a:latin typeface="Arial"/>
                <a:ea typeface="Arial"/>
                <a:cs typeface="Arial"/>
                <a:sym typeface="Arial"/>
              </a:rPr>
              <a:t>subtract</a:t>
            </a:r>
            <a:r>
              <a:rPr lang="en-GB" sz="1200" b="0" i="0" u="none" strike="noStrike">
                <a:solidFill>
                  <a:srgbClr val="000000"/>
                </a:solidFill>
                <a:latin typeface="Arial"/>
                <a:ea typeface="Arial"/>
                <a:cs typeface="Arial"/>
                <a:sym typeface="Arial"/>
              </a:rPr>
              <a:t> 20? </a:t>
            </a:r>
            <a:endParaRPr sz="1200" b="0" i="0" u="none" strike="noStrike">
              <a:solidFill>
                <a:srgbClr val="000000"/>
              </a:solidFill>
              <a:latin typeface="Arial"/>
              <a:ea typeface="Arial"/>
              <a:cs typeface="Arial"/>
              <a:sym typeface="Arial"/>
            </a:endParaRPr>
          </a:p>
          <a:p>
            <a:pPr marL="0" lvl="0" indent="0" algn="l" rtl="0">
              <a:spcBef>
                <a:spcPts val="0"/>
              </a:spcBef>
              <a:spcAft>
                <a:spcPts val="0"/>
              </a:spcAft>
              <a:buNone/>
            </a:pPr>
            <a:endParaRPr/>
          </a:p>
        </p:txBody>
      </p:sp>
      <p:sp>
        <p:nvSpPr>
          <p:cNvPr id="157" name="Google Shape;157;p1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8</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9" name="Google Shape;209;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457200" lvl="0" indent="-317500" algn="l" rtl="0">
              <a:spcBef>
                <a:spcPts val="0"/>
              </a:spcBef>
              <a:spcAft>
                <a:spcPts val="0"/>
              </a:spcAft>
              <a:buSzPts val="1400"/>
              <a:buAutoNum type="alphaLcPeriod"/>
            </a:pPr>
            <a:r>
              <a:rPr lang="en-GB"/>
              <a:t>58</a:t>
            </a:r>
            <a:endParaRPr/>
          </a:p>
          <a:p>
            <a:pPr marL="457200" lvl="0" indent="-317500" algn="l" rtl="0">
              <a:spcBef>
                <a:spcPts val="0"/>
              </a:spcBef>
              <a:spcAft>
                <a:spcPts val="0"/>
              </a:spcAft>
              <a:buSzPts val="1400"/>
              <a:buAutoNum type="alphaLcPeriod"/>
            </a:pPr>
            <a:r>
              <a:rPr lang="en-GB"/>
              <a:t>34</a:t>
            </a:r>
            <a:endParaRPr/>
          </a:p>
          <a:p>
            <a:pPr marL="457200" lvl="0" indent="-317500" algn="l" rtl="0">
              <a:spcBef>
                <a:spcPts val="0"/>
              </a:spcBef>
              <a:spcAft>
                <a:spcPts val="0"/>
              </a:spcAft>
              <a:buSzPts val="1400"/>
              <a:buAutoNum type="alphaLcPeriod"/>
            </a:pPr>
            <a:r>
              <a:rPr lang="en-GB"/>
              <a:t>74</a:t>
            </a:r>
            <a:endParaRPr/>
          </a:p>
          <a:p>
            <a:pPr marL="457200" lvl="0" indent="-317500" algn="l" rtl="0">
              <a:spcBef>
                <a:spcPts val="0"/>
              </a:spcBef>
              <a:spcAft>
                <a:spcPts val="0"/>
              </a:spcAft>
              <a:buSzPts val="1400"/>
              <a:buAutoNum type="alphaLcPeriod"/>
            </a:pPr>
            <a:r>
              <a:rPr lang="en-GB"/>
              <a:t>42 (forty-two)</a:t>
            </a:r>
            <a:endParaRPr/>
          </a:p>
        </p:txBody>
      </p:sp>
      <p:sp>
        <p:nvSpPr>
          <p:cNvPr id="210" name="Google Shape;210;p1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GB" sz="1400" b="0" i="0" u="none" strike="noStrike" kern="0" cap="none" spc="0" normalizeH="0" baseline="0" noProof="0">
                <a:ln>
                  <a:noFill/>
                </a:ln>
                <a:solidFill>
                  <a:srgbClr val="000000"/>
                </a:solidFill>
                <a:effectLst/>
                <a:uLnTx/>
                <a:uFillTx/>
                <a:latin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9</a:t>
            </a:fld>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E83139-59E3-4767-BC2E-F27DF2E0034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A3859E99-B93F-4806-8890-34EA036C998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F8766D4-8116-44A6-A6F2-8856C1B7BC36}"/>
              </a:ext>
            </a:extLst>
          </p:cNvPr>
          <p:cNvSpPr>
            <a:spLocks noGrp="1"/>
          </p:cNvSpPr>
          <p:nvPr>
            <p:ph type="dt" sz="half" idx="10"/>
          </p:nvPr>
        </p:nvSpPr>
        <p:spPr/>
        <p:txBody>
          <a:bodyPr/>
          <a:lstStyle/>
          <a:p>
            <a:fld id="{7569F4CF-C3A8-4063-9324-14611D835CCF}" type="datetimeFigureOut">
              <a:rPr lang="en-GB" smtClean="0"/>
              <a:t>23/09/2020</a:t>
            </a:fld>
            <a:endParaRPr lang="en-GB"/>
          </a:p>
        </p:txBody>
      </p:sp>
      <p:sp>
        <p:nvSpPr>
          <p:cNvPr id="5" name="Footer Placeholder 4">
            <a:extLst>
              <a:ext uri="{FF2B5EF4-FFF2-40B4-BE49-F238E27FC236}">
                <a16:creationId xmlns:a16="http://schemas.microsoft.com/office/drawing/2014/main" id="{FBF38F0A-7BBF-4F85-B9E5-2DF5AB05C5F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BAFE89C-ABF9-45E7-9AD1-7310A14A8D23}"/>
              </a:ext>
            </a:extLst>
          </p:cNvPr>
          <p:cNvSpPr>
            <a:spLocks noGrp="1"/>
          </p:cNvSpPr>
          <p:nvPr>
            <p:ph type="sldNum" sz="quarter" idx="12"/>
          </p:nvPr>
        </p:nvSpPr>
        <p:spPr/>
        <p:txBody>
          <a:bodyPr/>
          <a:lstStyle/>
          <a:p>
            <a:fld id="{65B9C1CA-6925-4D85-8256-3940534F03CB}" type="slidenum">
              <a:rPr lang="en-GB" smtClean="0"/>
              <a:t>‹#›</a:t>
            </a:fld>
            <a:endParaRPr lang="en-GB"/>
          </a:p>
        </p:txBody>
      </p:sp>
    </p:spTree>
    <p:extLst>
      <p:ext uri="{BB962C8B-B14F-4D97-AF65-F5344CB8AC3E}">
        <p14:creationId xmlns:p14="http://schemas.microsoft.com/office/powerpoint/2010/main" val="1924619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D5F5FB-4B4C-40F4-B456-A851D9F11851}"/>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B7C9F107-C97C-40BA-B40E-36F46C731F2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1FB4EF6-9644-4BB2-8700-36B112B48E0B}"/>
              </a:ext>
            </a:extLst>
          </p:cNvPr>
          <p:cNvSpPr>
            <a:spLocks noGrp="1"/>
          </p:cNvSpPr>
          <p:nvPr>
            <p:ph type="dt" sz="half" idx="10"/>
          </p:nvPr>
        </p:nvSpPr>
        <p:spPr/>
        <p:txBody>
          <a:bodyPr/>
          <a:lstStyle/>
          <a:p>
            <a:fld id="{7569F4CF-C3A8-4063-9324-14611D835CCF}" type="datetimeFigureOut">
              <a:rPr lang="en-GB" smtClean="0"/>
              <a:t>23/09/2020</a:t>
            </a:fld>
            <a:endParaRPr lang="en-GB"/>
          </a:p>
        </p:txBody>
      </p:sp>
      <p:sp>
        <p:nvSpPr>
          <p:cNvPr id="5" name="Footer Placeholder 4">
            <a:extLst>
              <a:ext uri="{FF2B5EF4-FFF2-40B4-BE49-F238E27FC236}">
                <a16:creationId xmlns:a16="http://schemas.microsoft.com/office/drawing/2014/main" id="{84187642-1820-45C2-BE36-4AD640F6635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2292081-DA30-46D6-BC57-2E9B0A09EBB9}"/>
              </a:ext>
            </a:extLst>
          </p:cNvPr>
          <p:cNvSpPr>
            <a:spLocks noGrp="1"/>
          </p:cNvSpPr>
          <p:nvPr>
            <p:ph type="sldNum" sz="quarter" idx="12"/>
          </p:nvPr>
        </p:nvSpPr>
        <p:spPr/>
        <p:txBody>
          <a:bodyPr/>
          <a:lstStyle/>
          <a:p>
            <a:fld id="{65B9C1CA-6925-4D85-8256-3940534F03CB}" type="slidenum">
              <a:rPr lang="en-GB" smtClean="0"/>
              <a:t>‹#›</a:t>
            </a:fld>
            <a:endParaRPr lang="en-GB"/>
          </a:p>
        </p:txBody>
      </p:sp>
    </p:spTree>
    <p:extLst>
      <p:ext uri="{BB962C8B-B14F-4D97-AF65-F5344CB8AC3E}">
        <p14:creationId xmlns:p14="http://schemas.microsoft.com/office/powerpoint/2010/main" val="34666190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0312637-FEEC-406A-A930-86165E1E3B0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95B110C-BDE7-45F0-BACF-E70A57D15F1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0B3C14F-F902-4CF2-8A24-80304952A4DA}"/>
              </a:ext>
            </a:extLst>
          </p:cNvPr>
          <p:cNvSpPr>
            <a:spLocks noGrp="1"/>
          </p:cNvSpPr>
          <p:nvPr>
            <p:ph type="dt" sz="half" idx="10"/>
          </p:nvPr>
        </p:nvSpPr>
        <p:spPr/>
        <p:txBody>
          <a:bodyPr/>
          <a:lstStyle/>
          <a:p>
            <a:fld id="{7569F4CF-C3A8-4063-9324-14611D835CCF}" type="datetimeFigureOut">
              <a:rPr lang="en-GB" smtClean="0"/>
              <a:t>23/09/2020</a:t>
            </a:fld>
            <a:endParaRPr lang="en-GB"/>
          </a:p>
        </p:txBody>
      </p:sp>
      <p:sp>
        <p:nvSpPr>
          <p:cNvPr id="5" name="Footer Placeholder 4">
            <a:extLst>
              <a:ext uri="{FF2B5EF4-FFF2-40B4-BE49-F238E27FC236}">
                <a16:creationId xmlns:a16="http://schemas.microsoft.com/office/drawing/2014/main" id="{CA77F72E-A3B2-4D69-A5B3-2632D91ED34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5A4EF76-944B-4E95-B228-D3C44E62CCBA}"/>
              </a:ext>
            </a:extLst>
          </p:cNvPr>
          <p:cNvSpPr>
            <a:spLocks noGrp="1"/>
          </p:cNvSpPr>
          <p:nvPr>
            <p:ph type="sldNum" sz="quarter" idx="12"/>
          </p:nvPr>
        </p:nvSpPr>
        <p:spPr/>
        <p:txBody>
          <a:bodyPr/>
          <a:lstStyle/>
          <a:p>
            <a:fld id="{65B9C1CA-6925-4D85-8256-3940534F03CB}" type="slidenum">
              <a:rPr lang="en-GB" smtClean="0"/>
              <a:t>‹#›</a:t>
            </a:fld>
            <a:endParaRPr lang="en-GB"/>
          </a:p>
        </p:txBody>
      </p:sp>
    </p:spTree>
    <p:extLst>
      <p:ext uri="{BB962C8B-B14F-4D97-AF65-F5344CB8AC3E}">
        <p14:creationId xmlns:p14="http://schemas.microsoft.com/office/powerpoint/2010/main" val="35802136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Introduction and LO/ SC">
  <p:cSld name="Introduction and LO/ SC">
    <p:spTree>
      <p:nvGrpSpPr>
        <p:cNvPr id="1" name="Shape 14"/>
        <p:cNvGrpSpPr/>
        <p:nvPr/>
      </p:nvGrpSpPr>
      <p:grpSpPr>
        <a:xfrm>
          <a:off x="0" y="0"/>
          <a:ext cx="0" cy="0"/>
          <a:chOff x="0" y="0"/>
          <a:chExt cx="0" cy="0"/>
        </a:xfrm>
      </p:grpSpPr>
      <p:sp>
        <p:nvSpPr>
          <p:cNvPr id="15" name="Google Shape;15;p2"/>
          <p:cNvSpPr/>
          <p:nvPr/>
        </p:nvSpPr>
        <p:spPr>
          <a:xfrm>
            <a:off x="0" y="0"/>
            <a:ext cx="12192000" cy="6858000"/>
          </a:xfrm>
          <a:prstGeom prst="rect">
            <a:avLst/>
          </a:prstGeom>
          <a:solidFill>
            <a:srgbClr val="2779F5"/>
          </a:solidFill>
          <a:ln w="12700" cap="flat" cmpd="sng">
            <a:solidFill>
              <a:srgbClr val="2779F5"/>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chemeClr val="lt1"/>
              </a:buClr>
              <a:buSzPts val="1800"/>
              <a:buFont typeface="Calibri"/>
              <a:buNone/>
            </a:pPr>
            <a:endParaRPr sz="1800" b="0" i="0" u="none" strike="noStrike" cap="none">
              <a:solidFill>
                <a:srgbClr val="FFFFFF"/>
              </a:solidFill>
              <a:latin typeface="Calibri"/>
              <a:ea typeface="Calibri"/>
              <a:cs typeface="Calibri"/>
              <a:sym typeface="Calibri"/>
            </a:endParaRPr>
          </a:p>
        </p:txBody>
      </p:sp>
      <p:pic>
        <p:nvPicPr>
          <p:cNvPr id="16" name="Google Shape;16;p2"/>
          <p:cNvPicPr preferRelativeResize="0"/>
          <p:nvPr/>
        </p:nvPicPr>
        <p:blipFill>
          <a:blip r:embed="rId2">
            <a:alphaModFix/>
          </a:blip>
          <a:stretch>
            <a:fillRect/>
          </a:stretch>
        </p:blipFill>
        <p:spPr>
          <a:xfrm>
            <a:off x="10927638" y="351075"/>
            <a:ext cx="962025" cy="1257300"/>
          </a:xfrm>
          <a:prstGeom prst="rect">
            <a:avLst/>
          </a:prstGeom>
          <a:noFill/>
          <a:ln>
            <a:noFill/>
          </a:ln>
        </p:spPr>
      </p:pic>
    </p:spTree>
    <p:extLst>
      <p:ext uri="{BB962C8B-B14F-4D97-AF65-F5344CB8AC3E}">
        <p14:creationId xmlns:p14="http://schemas.microsoft.com/office/powerpoint/2010/main" val="1337380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Summary">
  <p:cSld name="Summary">
    <p:spTree>
      <p:nvGrpSpPr>
        <p:cNvPr id="1" name="Shape 17"/>
        <p:cNvGrpSpPr/>
        <p:nvPr/>
      </p:nvGrpSpPr>
      <p:grpSpPr>
        <a:xfrm>
          <a:off x="0" y="0"/>
          <a:ext cx="0" cy="0"/>
          <a:chOff x="0" y="0"/>
          <a:chExt cx="0" cy="0"/>
        </a:xfrm>
      </p:grpSpPr>
      <p:sp>
        <p:nvSpPr>
          <p:cNvPr id="18" name="Google Shape;18;p3"/>
          <p:cNvSpPr txBox="1">
            <a:spLocks noGrp="1"/>
          </p:cNvSpPr>
          <p:nvPr>
            <p:ph type="body" idx="1"/>
          </p:nvPr>
        </p:nvSpPr>
        <p:spPr>
          <a:xfrm>
            <a:off x="173023" y="706582"/>
            <a:ext cx="11845954" cy="5470381"/>
          </a:xfrm>
          <a:prstGeom prst="rect">
            <a:avLst/>
          </a:prstGeom>
          <a:noFill/>
          <a:ln>
            <a:noFill/>
          </a:ln>
        </p:spPr>
        <p:txBody>
          <a:bodyPr spcFirstLastPara="1" wrap="square" lIns="91425" tIns="45700" rIns="91425" bIns="45700" anchor="t" anchorCtr="0">
            <a:noAutofit/>
          </a:bodyPr>
          <a:lstStyle>
            <a:lvl1pPr marL="457200" lvl="0" indent="-228600" algn="l">
              <a:lnSpc>
                <a:spcPct val="150000"/>
              </a:lnSpc>
              <a:spcBef>
                <a:spcPts val="0"/>
              </a:spcBef>
              <a:spcAft>
                <a:spcPts val="0"/>
              </a:spcAft>
              <a:buClr>
                <a:schemeClr val="dk1"/>
              </a:buClr>
              <a:buSzPts val="1800"/>
              <a:buNone/>
              <a:defRPr sz="1800"/>
            </a:lvl1pPr>
            <a:lvl2pPr marL="914400" lvl="1" indent="-228600" algn="l">
              <a:lnSpc>
                <a:spcPct val="100000"/>
              </a:lnSpc>
              <a:spcBef>
                <a:spcPts val="0"/>
              </a:spcBef>
              <a:spcAft>
                <a:spcPts val="0"/>
              </a:spcAft>
              <a:buClr>
                <a:schemeClr val="dk1"/>
              </a:buClr>
              <a:buSzPts val="1800"/>
              <a:buNone/>
              <a:defRPr/>
            </a:lvl2pPr>
            <a:lvl3pPr marL="1371600" lvl="2" indent="-228600" algn="l">
              <a:lnSpc>
                <a:spcPct val="100000"/>
              </a:lnSpc>
              <a:spcBef>
                <a:spcPts val="500"/>
              </a:spcBef>
              <a:spcAft>
                <a:spcPts val="0"/>
              </a:spcAft>
              <a:buClr>
                <a:schemeClr val="dk1"/>
              </a:buClr>
              <a:buSzPts val="1800"/>
              <a:buNone/>
              <a:defRPr/>
            </a:lvl3pPr>
            <a:lvl4pPr marL="1828800" lvl="3" indent="-228600" algn="l">
              <a:lnSpc>
                <a:spcPct val="100000"/>
              </a:lnSpc>
              <a:spcBef>
                <a:spcPts val="500"/>
              </a:spcBef>
              <a:spcAft>
                <a:spcPts val="0"/>
              </a:spcAft>
              <a:buClr>
                <a:schemeClr val="dk1"/>
              </a:buClr>
              <a:buSzPts val="1800"/>
              <a:buNone/>
              <a:defRPr/>
            </a:lvl4pPr>
            <a:lvl5pPr marL="2286000" lvl="4" indent="-228600" algn="l">
              <a:lnSpc>
                <a:spcPct val="10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9" name="Google Shape;19;p3"/>
          <p:cNvSpPr txBox="1">
            <a:spLocks noGrp="1"/>
          </p:cNvSpPr>
          <p:nvPr>
            <p:ph type="title"/>
          </p:nvPr>
        </p:nvSpPr>
        <p:spPr>
          <a:xfrm>
            <a:off x="360000" y="360000"/>
            <a:ext cx="7846800" cy="407100"/>
          </a:xfrm>
          <a:prstGeom prst="rect">
            <a:avLst/>
          </a:prstGeom>
          <a:noFill/>
          <a:ln>
            <a:noFill/>
          </a:ln>
        </p:spPr>
        <p:txBody>
          <a:bodyPr spcFirstLastPara="1" wrap="square" lIns="91425" tIns="45700" rIns="91425" bIns="45700" anchor="ctr" anchorCtr="0">
            <a:noAutofit/>
          </a:bodyPr>
          <a:lstStyle>
            <a:lvl1pPr lvl="0" algn="l" rtl="0">
              <a:lnSpc>
                <a:spcPct val="100000"/>
              </a:lnSpc>
              <a:spcBef>
                <a:spcPts val="0"/>
              </a:spcBef>
              <a:spcAft>
                <a:spcPts val="0"/>
              </a:spcAft>
              <a:buClr>
                <a:schemeClr val="dk1"/>
              </a:buClr>
              <a:buSzPts val="2800"/>
              <a:buFont typeface="Century Gothic"/>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20" name="Google Shape;20;p3"/>
          <p:cNvSpPr txBox="1">
            <a:spLocks noGrp="1"/>
          </p:cNvSpPr>
          <p:nvPr>
            <p:ph type="body" idx="2"/>
          </p:nvPr>
        </p:nvSpPr>
        <p:spPr>
          <a:xfrm>
            <a:off x="360000" y="810000"/>
            <a:ext cx="11527800" cy="5119500"/>
          </a:xfrm>
          <a:prstGeom prst="rect">
            <a:avLst/>
          </a:prstGeom>
          <a:noFill/>
          <a:ln>
            <a:noFill/>
          </a:ln>
        </p:spPr>
        <p:txBody>
          <a:bodyPr spcFirstLastPara="1" wrap="square" lIns="91425" tIns="45700" rIns="91425" bIns="45700" anchor="t" anchorCtr="0">
            <a:noAutofit/>
          </a:bodyPr>
          <a:lstStyle>
            <a:lvl1pPr marL="457200" lvl="0" indent="-228600" algn="l" rtl="0">
              <a:lnSpc>
                <a:spcPct val="150000"/>
              </a:lnSpc>
              <a:spcBef>
                <a:spcPts val="0"/>
              </a:spcBef>
              <a:spcAft>
                <a:spcPts val="0"/>
              </a:spcAft>
              <a:buClr>
                <a:schemeClr val="dk1"/>
              </a:buClr>
              <a:buSzPts val="1800"/>
              <a:buNone/>
              <a:defRPr sz="1800"/>
            </a:lvl1pPr>
            <a:lvl2pPr marL="914400" lvl="1" indent="-228600" algn="l" rtl="0">
              <a:lnSpc>
                <a:spcPct val="100000"/>
              </a:lnSpc>
              <a:spcBef>
                <a:spcPts val="0"/>
              </a:spcBef>
              <a:spcAft>
                <a:spcPts val="0"/>
              </a:spcAft>
              <a:buClr>
                <a:schemeClr val="dk1"/>
              </a:buClr>
              <a:buSzPts val="1800"/>
              <a:buNone/>
              <a:defRPr/>
            </a:lvl2pPr>
            <a:lvl3pPr marL="1371600" lvl="2" indent="-228600" algn="l" rtl="0">
              <a:lnSpc>
                <a:spcPct val="100000"/>
              </a:lnSpc>
              <a:spcBef>
                <a:spcPts val="500"/>
              </a:spcBef>
              <a:spcAft>
                <a:spcPts val="0"/>
              </a:spcAft>
              <a:buClr>
                <a:schemeClr val="dk1"/>
              </a:buClr>
              <a:buSzPts val="1800"/>
              <a:buNone/>
              <a:defRPr/>
            </a:lvl3pPr>
            <a:lvl4pPr marL="1828800" lvl="3" indent="-228600" algn="l" rtl="0">
              <a:lnSpc>
                <a:spcPct val="100000"/>
              </a:lnSpc>
              <a:spcBef>
                <a:spcPts val="500"/>
              </a:spcBef>
              <a:spcAft>
                <a:spcPts val="0"/>
              </a:spcAft>
              <a:buClr>
                <a:schemeClr val="dk1"/>
              </a:buClr>
              <a:buSzPts val="1800"/>
              <a:buNone/>
              <a:defRPr/>
            </a:lvl4pPr>
            <a:lvl5pPr marL="2286000" lvl="4" indent="-228600" algn="l" rtl="0">
              <a:lnSpc>
                <a:spcPct val="100000"/>
              </a:lnSpc>
              <a:spcBef>
                <a:spcPts val="500"/>
              </a:spcBef>
              <a:spcAft>
                <a:spcPts val="0"/>
              </a:spcAft>
              <a:buClr>
                <a:schemeClr val="dk1"/>
              </a:buClr>
              <a:buSzPts val="1800"/>
              <a:buNone/>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29563223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General Slides 1">
  <p:cSld name="General Slides 1">
    <p:spTree>
      <p:nvGrpSpPr>
        <p:cNvPr id="1" name="Shape 21"/>
        <p:cNvGrpSpPr/>
        <p:nvPr/>
      </p:nvGrpSpPr>
      <p:grpSpPr>
        <a:xfrm>
          <a:off x="0" y="0"/>
          <a:ext cx="0" cy="0"/>
          <a:chOff x="0" y="0"/>
          <a:chExt cx="0" cy="0"/>
        </a:xfrm>
      </p:grpSpPr>
      <p:sp>
        <p:nvSpPr>
          <p:cNvPr id="22" name="Google Shape;22;p4"/>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lvl1pPr marL="457200" lvl="0" indent="-228600" algn="l">
              <a:lnSpc>
                <a:spcPct val="150000"/>
              </a:lnSpc>
              <a:spcBef>
                <a:spcPts val="0"/>
              </a:spcBef>
              <a:spcAft>
                <a:spcPts val="0"/>
              </a:spcAft>
              <a:buClr>
                <a:srgbClr val="2779F5"/>
              </a:buClr>
              <a:buSzPts val="1600"/>
              <a:buNone/>
              <a:defRPr sz="1600">
                <a:solidFill>
                  <a:srgbClr val="2779F5"/>
                </a:solidFill>
              </a:defRPr>
            </a:lvl1pPr>
            <a:lvl2pPr marL="914400" lvl="1" indent="-228600" algn="l">
              <a:lnSpc>
                <a:spcPct val="100000"/>
              </a:lnSpc>
              <a:spcBef>
                <a:spcPts val="0"/>
              </a:spcBef>
              <a:spcAft>
                <a:spcPts val="0"/>
              </a:spcAft>
              <a:buClr>
                <a:schemeClr val="dk1"/>
              </a:buClr>
              <a:buSzPts val="1800"/>
              <a:buNone/>
              <a:defRPr/>
            </a:lvl2pPr>
            <a:lvl3pPr marL="1371600" lvl="2" indent="-228600" algn="l">
              <a:lnSpc>
                <a:spcPct val="100000"/>
              </a:lnSpc>
              <a:spcBef>
                <a:spcPts val="500"/>
              </a:spcBef>
              <a:spcAft>
                <a:spcPts val="0"/>
              </a:spcAft>
              <a:buClr>
                <a:schemeClr val="dk1"/>
              </a:buClr>
              <a:buSzPts val="1800"/>
              <a:buNone/>
              <a:defRPr/>
            </a:lvl3pPr>
            <a:lvl4pPr marL="1828800" lvl="3" indent="-228600" algn="l">
              <a:lnSpc>
                <a:spcPct val="100000"/>
              </a:lnSpc>
              <a:spcBef>
                <a:spcPts val="500"/>
              </a:spcBef>
              <a:spcAft>
                <a:spcPts val="0"/>
              </a:spcAft>
              <a:buClr>
                <a:schemeClr val="dk1"/>
              </a:buClr>
              <a:buSzPts val="1800"/>
              <a:buNone/>
              <a:defRPr/>
            </a:lvl4pPr>
            <a:lvl5pPr marL="2286000" lvl="4" indent="-228600" algn="l">
              <a:lnSpc>
                <a:spcPct val="10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3" name="Google Shape;23;p4"/>
          <p:cNvSpPr txBox="1">
            <a:spLocks noGrp="1"/>
          </p:cNvSpPr>
          <p:nvPr>
            <p:ph type="body" idx="2"/>
          </p:nvPr>
        </p:nvSpPr>
        <p:spPr>
          <a:xfrm>
            <a:off x="360000" y="1170000"/>
            <a:ext cx="11527800" cy="4768200"/>
          </a:xfrm>
          <a:prstGeom prst="rect">
            <a:avLst/>
          </a:prstGeom>
          <a:noFill/>
          <a:ln>
            <a:noFill/>
          </a:ln>
        </p:spPr>
        <p:txBody>
          <a:bodyPr spcFirstLastPara="1" wrap="square" lIns="91425" tIns="45700" rIns="91425" bIns="45700" anchor="t" anchorCtr="0">
            <a:noAutofit/>
          </a:bodyPr>
          <a:lstStyle>
            <a:lvl1pPr marL="457200" lvl="0" indent="-228600" algn="l">
              <a:lnSpc>
                <a:spcPct val="150000"/>
              </a:lnSpc>
              <a:spcBef>
                <a:spcPts val="0"/>
              </a:spcBef>
              <a:spcAft>
                <a:spcPts val="0"/>
              </a:spcAft>
              <a:buClr>
                <a:schemeClr val="dk1"/>
              </a:buClr>
              <a:buSzPts val="1800"/>
              <a:buNone/>
              <a:defRPr sz="1800"/>
            </a:lvl1pPr>
            <a:lvl2pPr marL="914400" lvl="1" indent="-228600" algn="l">
              <a:lnSpc>
                <a:spcPct val="100000"/>
              </a:lnSpc>
              <a:spcBef>
                <a:spcPts val="0"/>
              </a:spcBef>
              <a:spcAft>
                <a:spcPts val="0"/>
              </a:spcAft>
              <a:buClr>
                <a:schemeClr val="dk1"/>
              </a:buClr>
              <a:buSzPts val="1800"/>
              <a:buNone/>
              <a:defRPr/>
            </a:lvl2pPr>
            <a:lvl3pPr marL="1371600" lvl="2" indent="-228600" algn="l">
              <a:lnSpc>
                <a:spcPct val="100000"/>
              </a:lnSpc>
              <a:spcBef>
                <a:spcPts val="500"/>
              </a:spcBef>
              <a:spcAft>
                <a:spcPts val="0"/>
              </a:spcAft>
              <a:buClr>
                <a:schemeClr val="dk1"/>
              </a:buClr>
              <a:buSzPts val="1800"/>
              <a:buNone/>
              <a:defRPr/>
            </a:lvl3pPr>
            <a:lvl4pPr marL="1828800" lvl="3" indent="-228600" algn="l">
              <a:lnSpc>
                <a:spcPct val="100000"/>
              </a:lnSpc>
              <a:spcBef>
                <a:spcPts val="500"/>
              </a:spcBef>
              <a:spcAft>
                <a:spcPts val="0"/>
              </a:spcAft>
              <a:buClr>
                <a:schemeClr val="dk1"/>
              </a:buClr>
              <a:buSzPts val="1800"/>
              <a:buNone/>
              <a:defRPr/>
            </a:lvl4pPr>
            <a:lvl5pPr marL="2286000" lvl="4" indent="-228600" algn="l">
              <a:lnSpc>
                <a:spcPct val="10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4"/>
          <p:cNvSpPr txBox="1"/>
          <p:nvPr/>
        </p:nvSpPr>
        <p:spPr>
          <a:xfrm>
            <a:off x="360000" y="360000"/>
            <a:ext cx="10987500" cy="400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rgbClr val="000000"/>
              </a:buClr>
              <a:buFont typeface="Arial"/>
              <a:buNone/>
            </a:pPr>
            <a:r>
              <a:rPr lang="en-GB" sz="2000">
                <a:solidFill>
                  <a:srgbClr val="2779F5"/>
                </a:solidFill>
                <a:latin typeface="Century Gothic"/>
                <a:ea typeface="Century Gothic"/>
                <a:cs typeface="Century Gothic"/>
                <a:sym typeface="Century Gothic"/>
              </a:rPr>
              <a:t>To explain what happens to numbers when I add or subtract 10</a:t>
            </a:r>
            <a:endParaRPr/>
          </a:p>
        </p:txBody>
      </p:sp>
    </p:spTree>
    <p:extLst>
      <p:ext uri="{BB962C8B-B14F-4D97-AF65-F5344CB8AC3E}">
        <p14:creationId xmlns:p14="http://schemas.microsoft.com/office/powerpoint/2010/main" val="249509251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Hinge Question">
  <p:cSld name="Hinge Question">
    <p:spTree>
      <p:nvGrpSpPr>
        <p:cNvPr id="1" name="Shape 25"/>
        <p:cNvGrpSpPr/>
        <p:nvPr/>
      </p:nvGrpSpPr>
      <p:grpSpPr>
        <a:xfrm>
          <a:off x="0" y="0"/>
          <a:ext cx="0" cy="0"/>
          <a:chOff x="0" y="0"/>
          <a:chExt cx="0" cy="0"/>
        </a:xfrm>
      </p:grpSpPr>
      <p:sp>
        <p:nvSpPr>
          <p:cNvPr id="26" name="Google Shape;26;p5"/>
          <p:cNvSpPr txBox="1"/>
          <p:nvPr/>
        </p:nvSpPr>
        <p:spPr>
          <a:xfrm>
            <a:off x="360000" y="3363680"/>
            <a:ext cx="356100" cy="369300"/>
          </a:xfrm>
          <a:prstGeom prst="rect">
            <a:avLst/>
          </a:prstGeom>
          <a:solidFill>
            <a:srgbClr val="398CDC"/>
          </a:solidFill>
          <a:ln w="9525" cap="flat" cmpd="sng">
            <a:solidFill>
              <a:srgbClr val="398CDC"/>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50000"/>
              </a:lnSpc>
              <a:spcBef>
                <a:spcPts val="0"/>
              </a:spcBef>
              <a:spcAft>
                <a:spcPts val="0"/>
              </a:spcAft>
              <a:buClr>
                <a:srgbClr val="FFFFFF"/>
              </a:buClr>
              <a:buSzPts val="1800"/>
              <a:buFont typeface="Century Gothic"/>
              <a:buNone/>
            </a:pPr>
            <a:r>
              <a:rPr lang="en-GB" sz="1800" b="0" i="0" u="none" strike="noStrike" cap="none">
                <a:solidFill>
                  <a:srgbClr val="FFFFFF"/>
                </a:solidFill>
                <a:latin typeface="Century Gothic"/>
                <a:ea typeface="Century Gothic"/>
                <a:cs typeface="Century Gothic"/>
                <a:sym typeface="Century Gothic"/>
              </a:rPr>
              <a:t>A</a:t>
            </a:r>
            <a:endParaRPr/>
          </a:p>
        </p:txBody>
      </p:sp>
      <p:sp>
        <p:nvSpPr>
          <p:cNvPr id="27" name="Google Shape;27;p5"/>
          <p:cNvSpPr txBox="1"/>
          <p:nvPr/>
        </p:nvSpPr>
        <p:spPr>
          <a:xfrm>
            <a:off x="360000" y="4625788"/>
            <a:ext cx="317700" cy="369300"/>
          </a:xfrm>
          <a:prstGeom prst="rect">
            <a:avLst/>
          </a:prstGeom>
          <a:solidFill>
            <a:srgbClr val="66DEBE"/>
          </a:solidFill>
          <a:ln>
            <a:noFill/>
          </a:ln>
        </p:spPr>
        <p:txBody>
          <a:bodyPr spcFirstLastPara="1" wrap="square" lIns="91425" tIns="45700" rIns="91425" bIns="45700" anchor="t" anchorCtr="0">
            <a:noAutofit/>
          </a:bodyPr>
          <a:lstStyle/>
          <a:p>
            <a:pPr marL="0" marR="0" lvl="0" indent="0" algn="l" rtl="0">
              <a:lnSpc>
                <a:spcPct val="150000"/>
              </a:lnSpc>
              <a:spcBef>
                <a:spcPts val="0"/>
              </a:spcBef>
              <a:spcAft>
                <a:spcPts val="0"/>
              </a:spcAft>
              <a:buClr>
                <a:srgbClr val="FFFFFF"/>
              </a:buClr>
              <a:buSzPts val="1800"/>
              <a:buFont typeface="Century Gothic"/>
              <a:buNone/>
            </a:pPr>
            <a:r>
              <a:rPr lang="en-GB" sz="1800" b="0" i="0" u="none" strike="noStrike" cap="none">
                <a:solidFill>
                  <a:srgbClr val="FFFFFF"/>
                </a:solidFill>
                <a:latin typeface="Century Gothic"/>
                <a:ea typeface="Century Gothic"/>
                <a:cs typeface="Century Gothic"/>
                <a:sym typeface="Century Gothic"/>
              </a:rPr>
              <a:t>B</a:t>
            </a:r>
            <a:endParaRPr/>
          </a:p>
        </p:txBody>
      </p:sp>
      <p:sp>
        <p:nvSpPr>
          <p:cNvPr id="28" name="Google Shape;28;p5"/>
          <p:cNvSpPr txBox="1"/>
          <p:nvPr/>
        </p:nvSpPr>
        <p:spPr>
          <a:xfrm>
            <a:off x="5988065" y="3363680"/>
            <a:ext cx="372300" cy="369300"/>
          </a:xfrm>
          <a:prstGeom prst="rect">
            <a:avLst/>
          </a:prstGeom>
          <a:solidFill>
            <a:srgbClr val="F9DD4A"/>
          </a:solidFill>
          <a:ln>
            <a:noFill/>
          </a:ln>
        </p:spPr>
        <p:txBody>
          <a:bodyPr spcFirstLastPara="1" wrap="square" lIns="91425" tIns="45700" rIns="91425" bIns="45700" anchor="t" anchorCtr="0">
            <a:noAutofit/>
          </a:bodyPr>
          <a:lstStyle/>
          <a:p>
            <a:pPr marL="0" marR="0" lvl="0" indent="0" algn="l" rtl="0">
              <a:lnSpc>
                <a:spcPct val="150000"/>
              </a:lnSpc>
              <a:spcBef>
                <a:spcPts val="0"/>
              </a:spcBef>
              <a:spcAft>
                <a:spcPts val="0"/>
              </a:spcAft>
              <a:buClr>
                <a:srgbClr val="FFFFFF"/>
              </a:buClr>
              <a:buSzPts val="1800"/>
              <a:buFont typeface="Century Gothic"/>
              <a:buNone/>
            </a:pPr>
            <a:r>
              <a:rPr lang="en-GB" sz="1800" b="0" i="0" u="none" strike="noStrike" cap="none">
                <a:solidFill>
                  <a:srgbClr val="FFFFFF"/>
                </a:solidFill>
                <a:latin typeface="Century Gothic"/>
                <a:ea typeface="Century Gothic"/>
                <a:cs typeface="Century Gothic"/>
                <a:sym typeface="Century Gothic"/>
              </a:rPr>
              <a:t>C</a:t>
            </a:r>
            <a:endParaRPr/>
          </a:p>
        </p:txBody>
      </p:sp>
      <p:sp>
        <p:nvSpPr>
          <p:cNvPr id="29" name="Google Shape;29;p5"/>
          <p:cNvSpPr txBox="1"/>
          <p:nvPr/>
        </p:nvSpPr>
        <p:spPr>
          <a:xfrm>
            <a:off x="5988065" y="4625788"/>
            <a:ext cx="356100" cy="369300"/>
          </a:xfrm>
          <a:prstGeom prst="rect">
            <a:avLst/>
          </a:prstGeom>
          <a:solidFill>
            <a:srgbClr val="91D959"/>
          </a:solidFill>
          <a:ln>
            <a:noFill/>
          </a:ln>
        </p:spPr>
        <p:txBody>
          <a:bodyPr spcFirstLastPara="1" wrap="square" lIns="91425" tIns="45700" rIns="91425" bIns="45700" anchor="t" anchorCtr="0">
            <a:noAutofit/>
          </a:bodyPr>
          <a:lstStyle/>
          <a:p>
            <a:pPr marL="0" marR="0" lvl="0" indent="0" algn="l" rtl="0">
              <a:lnSpc>
                <a:spcPct val="150000"/>
              </a:lnSpc>
              <a:spcBef>
                <a:spcPts val="0"/>
              </a:spcBef>
              <a:spcAft>
                <a:spcPts val="0"/>
              </a:spcAft>
              <a:buClr>
                <a:srgbClr val="FFFFFF"/>
              </a:buClr>
              <a:buSzPts val="1800"/>
              <a:buFont typeface="Century Gothic"/>
              <a:buNone/>
            </a:pPr>
            <a:r>
              <a:rPr lang="en-GB" sz="1800" b="0" i="0" u="none" strike="noStrike" cap="none">
                <a:solidFill>
                  <a:srgbClr val="FFFFFF"/>
                </a:solidFill>
                <a:latin typeface="Century Gothic"/>
                <a:ea typeface="Century Gothic"/>
                <a:cs typeface="Century Gothic"/>
                <a:sym typeface="Century Gothic"/>
              </a:rPr>
              <a:t>D</a:t>
            </a:r>
            <a:endParaRPr/>
          </a:p>
        </p:txBody>
      </p:sp>
      <p:sp>
        <p:nvSpPr>
          <p:cNvPr id="30" name="Google Shape;30;p5"/>
          <p:cNvSpPr txBox="1">
            <a:spLocks noGrp="1"/>
          </p:cNvSpPr>
          <p:nvPr>
            <p:ph type="body" idx="1"/>
          </p:nvPr>
        </p:nvSpPr>
        <p:spPr>
          <a:xfrm>
            <a:off x="763399" y="3363680"/>
            <a:ext cx="5137200" cy="369300"/>
          </a:xfrm>
          <a:prstGeom prst="rect">
            <a:avLst/>
          </a:prstGeom>
          <a:noFill/>
          <a:ln>
            <a:noFill/>
          </a:ln>
        </p:spPr>
        <p:txBody>
          <a:bodyPr spcFirstLastPara="1" wrap="square" lIns="91425" tIns="45700" rIns="91425" bIns="45700" anchor="t" anchorCtr="0">
            <a:noAutofit/>
          </a:bodyPr>
          <a:lstStyle>
            <a:lvl1pPr marL="457200" lvl="0" indent="-228600" algn="l">
              <a:lnSpc>
                <a:spcPct val="150000"/>
              </a:lnSpc>
              <a:spcBef>
                <a:spcPts val="0"/>
              </a:spcBef>
              <a:spcAft>
                <a:spcPts val="0"/>
              </a:spcAft>
              <a:buClr>
                <a:schemeClr val="dk1"/>
              </a:buClr>
              <a:buSzPts val="1800"/>
              <a:buNone/>
              <a:defRPr sz="1800"/>
            </a:lvl1pPr>
            <a:lvl2pPr marL="914400" lvl="1" indent="-228600" algn="l">
              <a:lnSpc>
                <a:spcPct val="100000"/>
              </a:lnSpc>
              <a:spcBef>
                <a:spcPts val="0"/>
              </a:spcBef>
              <a:spcAft>
                <a:spcPts val="0"/>
              </a:spcAft>
              <a:buClr>
                <a:schemeClr val="dk1"/>
              </a:buClr>
              <a:buSzPts val="1800"/>
              <a:buNone/>
              <a:defRPr/>
            </a:lvl2pPr>
            <a:lvl3pPr marL="1371600" lvl="2" indent="-228600" algn="l">
              <a:lnSpc>
                <a:spcPct val="100000"/>
              </a:lnSpc>
              <a:spcBef>
                <a:spcPts val="500"/>
              </a:spcBef>
              <a:spcAft>
                <a:spcPts val="0"/>
              </a:spcAft>
              <a:buClr>
                <a:schemeClr val="dk1"/>
              </a:buClr>
              <a:buSzPts val="1800"/>
              <a:buNone/>
              <a:defRPr/>
            </a:lvl3pPr>
            <a:lvl4pPr marL="1828800" lvl="3" indent="-228600" algn="l">
              <a:lnSpc>
                <a:spcPct val="100000"/>
              </a:lnSpc>
              <a:spcBef>
                <a:spcPts val="500"/>
              </a:spcBef>
              <a:spcAft>
                <a:spcPts val="0"/>
              </a:spcAft>
              <a:buClr>
                <a:schemeClr val="dk1"/>
              </a:buClr>
              <a:buSzPts val="1800"/>
              <a:buNone/>
              <a:defRPr/>
            </a:lvl4pPr>
            <a:lvl5pPr marL="2286000" lvl="4" indent="-228600" algn="l">
              <a:lnSpc>
                <a:spcPct val="10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 name="Google Shape;31;p5"/>
          <p:cNvSpPr txBox="1">
            <a:spLocks noGrp="1"/>
          </p:cNvSpPr>
          <p:nvPr>
            <p:ph type="body" idx="2"/>
          </p:nvPr>
        </p:nvSpPr>
        <p:spPr>
          <a:xfrm>
            <a:off x="763398" y="4636144"/>
            <a:ext cx="5137200" cy="369300"/>
          </a:xfrm>
          <a:prstGeom prst="rect">
            <a:avLst/>
          </a:prstGeom>
          <a:noFill/>
          <a:ln>
            <a:noFill/>
          </a:ln>
        </p:spPr>
        <p:txBody>
          <a:bodyPr spcFirstLastPara="1" wrap="square" lIns="91425" tIns="45700" rIns="91425" bIns="45700" anchor="t" anchorCtr="0">
            <a:noAutofit/>
          </a:bodyPr>
          <a:lstStyle>
            <a:lvl1pPr marL="457200" lvl="0" indent="-228600" algn="l">
              <a:lnSpc>
                <a:spcPct val="150000"/>
              </a:lnSpc>
              <a:spcBef>
                <a:spcPts val="0"/>
              </a:spcBef>
              <a:spcAft>
                <a:spcPts val="0"/>
              </a:spcAft>
              <a:buClr>
                <a:schemeClr val="dk1"/>
              </a:buClr>
              <a:buSzPts val="1800"/>
              <a:buNone/>
              <a:defRPr sz="1800"/>
            </a:lvl1pPr>
            <a:lvl2pPr marL="914400" lvl="1" indent="-228600" algn="l">
              <a:lnSpc>
                <a:spcPct val="100000"/>
              </a:lnSpc>
              <a:spcBef>
                <a:spcPts val="0"/>
              </a:spcBef>
              <a:spcAft>
                <a:spcPts val="0"/>
              </a:spcAft>
              <a:buClr>
                <a:schemeClr val="dk1"/>
              </a:buClr>
              <a:buSzPts val="1800"/>
              <a:buNone/>
              <a:defRPr/>
            </a:lvl2pPr>
            <a:lvl3pPr marL="1371600" lvl="2" indent="-228600" algn="l">
              <a:lnSpc>
                <a:spcPct val="100000"/>
              </a:lnSpc>
              <a:spcBef>
                <a:spcPts val="500"/>
              </a:spcBef>
              <a:spcAft>
                <a:spcPts val="0"/>
              </a:spcAft>
              <a:buClr>
                <a:schemeClr val="dk1"/>
              </a:buClr>
              <a:buSzPts val="1800"/>
              <a:buNone/>
              <a:defRPr/>
            </a:lvl3pPr>
            <a:lvl4pPr marL="1828800" lvl="3" indent="-228600" algn="l">
              <a:lnSpc>
                <a:spcPct val="100000"/>
              </a:lnSpc>
              <a:spcBef>
                <a:spcPts val="500"/>
              </a:spcBef>
              <a:spcAft>
                <a:spcPts val="0"/>
              </a:spcAft>
              <a:buClr>
                <a:schemeClr val="dk1"/>
              </a:buClr>
              <a:buSzPts val="1800"/>
              <a:buNone/>
              <a:defRPr/>
            </a:lvl4pPr>
            <a:lvl5pPr marL="2286000" lvl="4" indent="-228600" algn="l">
              <a:lnSpc>
                <a:spcPct val="10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5"/>
          <p:cNvSpPr txBox="1">
            <a:spLocks noGrp="1"/>
          </p:cNvSpPr>
          <p:nvPr>
            <p:ph type="body" idx="3"/>
          </p:nvPr>
        </p:nvSpPr>
        <p:spPr>
          <a:xfrm>
            <a:off x="6391462" y="3363680"/>
            <a:ext cx="5137200" cy="369300"/>
          </a:xfrm>
          <a:prstGeom prst="rect">
            <a:avLst/>
          </a:prstGeom>
          <a:noFill/>
          <a:ln>
            <a:noFill/>
          </a:ln>
        </p:spPr>
        <p:txBody>
          <a:bodyPr spcFirstLastPara="1" wrap="square" lIns="91425" tIns="45700" rIns="91425" bIns="45700" anchor="t" anchorCtr="0">
            <a:noAutofit/>
          </a:bodyPr>
          <a:lstStyle>
            <a:lvl1pPr marL="457200" lvl="0" indent="-228600" algn="l">
              <a:lnSpc>
                <a:spcPct val="150000"/>
              </a:lnSpc>
              <a:spcBef>
                <a:spcPts val="0"/>
              </a:spcBef>
              <a:spcAft>
                <a:spcPts val="0"/>
              </a:spcAft>
              <a:buClr>
                <a:schemeClr val="dk1"/>
              </a:buClr>
              <a:buSzPts val="1800"/>
              <a:buNone/>
              <a:defRPr sz="1800"/>
            </a:lvl1pPr>
            <a:lvl2pPr marL="914400" lvl="1" indent="-228600" algn="l">
              <a:lnSpc>
                <a:spcPct val="100000"/>
              </a:lnSpc>
              <a:spcBef>
                <a:spcPts val="0"/>
              </a:spcBef>
              <a:spcAft>
                <a:spcPts val="0"/>
              </a:spcAft>
              <a:buClr>
                <a:schemeClr val="dk1"/>
              </a:buClr>
              <a:buSzPts val="1800"/>
              <a:buNone/>
              <a:defRPr/>
            </a:lvl2pPr>
            <a:lvl3pPr marL="1371600" lvl="2" indent="-228600" algn="l">
              <a:lnSpc>
                <a:spcPct val="100000"/>
              </a:lnSpc>
              <a:spcBef>
                <a:spcPts val="500"/>
              </a:spcBef>
              <a:spcAft>
                <a:spcPts val="0"/>
              </a:spcAft>
              <a:buClr>
                <a:schemeClr val="dk1"/>
              </a:buClr>
              <a:buSzPts val="1800"/>
              <a:buNone/>
              <a:defRPr/>
            </a:lvl3pPr>
            <a:lvl4pPr marL="1828800" lvl="3" indent="-228600" algn="l">
              <a:lnSpc>
                <a:spcPct val="100000"/>
              </a:lnSpc>
              <a:spcBef>
                <a:spcPts val="500"/>
              </a:spcBef>
              <a:spcAft>
                <a:spcPts val="0"/>
              </a:spcAft>
              <a:buClr>
                <a:schemeClr val="dk1"/>
              </a:buClr>
              <a:buSzPts val="1800"/>
              <a:buNone/>
              <a:defRPr/>
            </a:lvl4pPr>
            <a:lvl5pPr marL="2286000" lvl="4" indent="-228600" algn="l">
              <a:lnSpc>
                <a:spcPct val="10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3" name="Google Shape;33;p5"/>
          <p:cNvSpPr txBox="1">
            <a:spLocks noGrp="1"/>
          </p:cNvSpPr>
          <p:nvPr>
            <p:ph type="body" idx="4"/>
          </p:nvPr>
        </p:nvSpPr>
        <p:spPr>
          <a:xfrm>
            <a:off x="6391461" y="4636144"/>
            <a:ext cx="5137200" cy="369300"/>
          </a:xfrm>
          <a:prstGeom prst="rect">
            <a:avLst/>
          </a:prstGeom>
          <a:noFill/>
          <a:ln>
            <a:noFill/>
          </a:ln>
        </p:spPr>
        <p:txBody>
          <a:bodyPr spcFirstLastPara="1" wrap="square" lIns="91425" tIns="45700" rIns="91425" bIns="45700" anchor="t" anchorCtr="0">
            <a:noAutofit/>
          </a:bodyPr>
          <a:lstStyle>
            <a:lvl1pPr marL="457200" lvl="0" indent="-228600" algn="l">
              <a:lnSpc>
                <a:spcPct val="150000"/>
              </a:lnSpc>
              <a:spcBef>
                <a:spcPts val="0"/>
              </a:spcBef>
              <a:spcAft>
                <a:spcPts val="0"/>
              </a:spcAft>
              <a:buClr>
                <a:schemeClr val="dk1"/>
              </a:buClr>
              <a:buSzPts val="1800"/>
              <a:buNone/>
              <a:defRPr sz="1800"/>
            </a:lvl1pPr>
            <a:lvl2pPr marL="914400" lvl="1" indent="-228600" algn="l">
              <a:lnSpc>
                <a:spcPct val="100000"/>
              </a:lnSpc>
              <a:spcBef>
                <a:spcPts val="0"/>
              </a:spcBef>
              <a:spcAft>
                <a:spcPts val="0"/>
              </a:spcAft>
              <a:buClr>
                <a:schemeClr val="dk1"/>
              </a:buClr>
              <a:buSzPts val="1800"/>
              <a:buNone/>
              <a:defRPr/>
            </a:lvl2pPr>
            <a:lvl3pPr marL="1371600" lvl="2" indent="-228600" algn="l">
              <a:lnSpc>
                <a:spcPct val="100000"/>
              </a:lnSpc>
              <a:spcBef>
                <a:spcPts val="500"/>
              </a:spcBef>
              <a:spcAft>
                <a:spcPts val="0"/>
              </a:spcAft>
              <a:buClr>
                <a:schemeClr val="dk1"/>
              </a:buClr>
              <a:buSzPts val="1800"/>
              <a:buNone/>
              <a:defRPr/>
            </a:lvl3pPr>
            <a:lvl4pPr marL="1828800" lvl="3" indent="-228600" algn="l">
              <a:lnSpc>
                <a:spcPct val="100000"/>
              </a:lnSpc>
              <a:spcBef>
                <a:spcPts val="500"/>
              </a:spcBef>
              <a:spcAft>
                <a:spcPts val="0"/>
              </a:spcAft>
              <a:buClr>
                <a:schemeClr val="dk1"/>
              </a:buClr>
              <a:buSzPts val="1800"/>
              <a:buNone/>
              <a:defRPr/>
            </a:lvl4pPr>
            <a:lvl5pPr marL="2286000" lvl="4" indent="-228600" algn="l">
              <a:lnSpc>
                <a:spcPct val="10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4" name="Google Shape;34;p5"/>
          <p:cNvSpPr txBox="1"/>
          <p:nvPr/>
        </p:nvSpPr>
        <p:spPr>
          <a:xfrm>
            <a:off x="360000" y="360000"/>
            <a:ext cx="10987500" cy="400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2000">
                <a:solidFill>
                  <a:srgbClr val="2779F5"/>
                </a:solidFill>
                <a:latin typeface="Century Gothic"/>
                <a:ea typeface="Century Gothic"/>
                <a:cs typeface="Century Gothic"/>
                <a:sym typeface="Century Gothic"/>
              </a:rPr>
              <a:t>To explain what happens to numbers when I add or subtract 10</a:t>
            </a:r>
            <a:endParaRPr/>
          </a:p>
        </p:txBody>
      </p:sp>
      <p:sp>
        <p:nvSpPr>
          <p:cNvPr id="35" name="Google Shape;35;p5"/>
          <p:cNvSpPr txBox="1">
            <a:spLocks noGrp="1"/>
          </p:cNvSpPr>
          <p:nvPr>
            <p:ph type="body" idx="5"/>
          </p:nvPr>
        </p:nvSpPr>
        <p:spPr>
          <a:xfrm>
            <a:off x="360000" y="810000"/>
            <a:ext cx="6260700" cy="311400"/>
          </a:xfrm>
          <a:prstGeom prst="rect">
            <a:avLst/>
          </a:prstGeom>
          <a:noFill/>
          <a:ln>
            <a:noFill/>
          </a:ln>
        </p:spPr>
        <p:txBody>
          <a:bodyPr spcFirstLastPara="1" wrap="square" lIns="91425" tIns="45700" rIns="91425" bIns="45700" anchor="t" anchorCtr="0">
            <a:noAutofit/>
          </a:bodyPr>
          <a:lstStyle>
            <a:lvl1pPr marL="457200" lvl="0" indent="-228600" algn="l" rtl="0">
              <a:lnSpc>
                <a:spcPct val="150000"/>
              </a:lnSpc>
              <a:spcBef>
                <a:spcPts val="0"/>
              </a:spcBef>
              <a:spcAft>
                <a:spcPts val="0"/>
              </a:spcAft>
              <a:buClr>
                <a:srgbClr val="2779F5"/>
              </a:buClr>
              <a:buSzPts val="1600"/>
              <a:buNone/>
              <a:defRPr sz="1600">
                <a:solidFill>
                  <a:srgbClr val="2779F5"/>
                </a:solidFill>
              </a:defRPr>
            </a:lvl1pPr>
            <a:lvl2pPr marL="914400" lvl="1" indent="-228600" algn="l" rtl="0">
              <a:lnSpc>
                <a:spcPct val="100000"/>
              </a:lnSpc>
              <a:spcBef>
                <a:spcPts val="0"/>
              </a:spcBef>
              <a:spcAft>
                <a:spcPts val="0"/>
              </a:spcAft>
              <a:buClr>
                <a:schemeClr val="dk1"/>
              </a:buClr>
              <a:buSzPts val="1800"/>
              <a:buNone/>
              <a:defRPr/>
            </a:lvl2pPr>
            <a:lvl3pPr marL="1371600" lvl="2" indent="-228600" algn="l" rtl="0">
              <a:lnSpc>
                <a:spcPct val="100000"/>
              </a:lnSpc>
              <a:spcBef>
                <a:spcPts val="500"/>
              </a:spcBef>
              <a:spcAft>
                <a:spcPts val="0"/>
              </a:spcAft>
              <a:buClr>
                <a:schemeClr val="dk1"/>
              </a:buClr>
              <a:buSzPts val="1800"/>
              <a:buNone/>
              <a:defRPr/>
            </a:lvl3pPr>
            <a:lvl4pPr marL="1828800" lvl="3" indent="-228600" algn="l" rtl="0">
              <a:lnSpc>
                <a:spcPct val="100000"/>
              </a:lnSpc>
              <a:spcBef>
                <a:spcPts val="500"/>
              </a:spcBef>
              <a:spcAft>
                <a:spcPts val="0"/>
              </a:spcAft>
              <a:buClr>
                <a:schemeClr val="dk1"/>
              </a:buClr>
              <a:buSzPts val="1800"/>
              <a:buNone/>
              <a:defRPr/>
            </a:lvl4pPr>
            <a:lvl5pPr marL="2286000" lvl="4" indent="-228600" algn="l" rtl="0">
              <a:lnSpc>
                <a:spcPct val="100000"/>
              </a:lnSpc>
              <a:spcBef>
                <a:spcPts val="500"/>
              </a:spcBef>
              <a:spcAft>
                <a:spcPts val="0"/>
              </a:spcAft>
              <a:buClr>
                <a:schemeClr val="dk1"/>
              </a:buClr>
              <a:buSzPts val="1800"/>
              <a:buNone/>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
        <p:nvSpPr>
          <p:cNvPr id="36" name="Google Shape;36;p5"/>
          <p:cNvSpPr txBox="1">
            <a:spLocks noGrp="1"/>
          </p:cNvSpPr>
          <p:nvPr>
            <p:ph type="body" idx="6"/>
          </p:nvPr>
        </p:nvSpPr>
        <p:spPr>
          <a:xfrm>
            <a:off x="360000" y="1170000"/>
            <a:ext cx="11527800" cy="1699800"/>
          </a:xfrm>
          <a:prstGeom prst="rect">
            <a:avLst/>
          </a:prstGeom>
          <a:noFill/>
          <a:ln>
            <a:noFill/>
          </a:ln>
        </p:spPr>
        <p:txBody>
          <a:bodyPr spcFirstLastPara="1" wrap="square" lIns="91425" tIns="45700" rIns="91425" bIns="45700" anchor="t" anchorCtr="0">
            <a:noAutofit/>
          </a:bodyPr>
          <a:lstStyle>
            <a:lvl1pPr marL="457200" lvl="0" indent="-228600" algn="l" rtl="0">
              <a:lnSpc>
                <a:spcPct val="150000"/>
              </a:lnSpc>
              <a:spcBef>
                <a:spcPts val="0"/>
              </a:spcBef>
              <a:spcAft>
                <a:spcPts val="0"/>
              </a:spcAft>
              <a:buClr>
                <a:schemeClr val="dk1"/>
              </a:buClr>
              <a:buSzPts val="1800"/>
              <a:buNone/>
              <a:defRPr sz="1800"/>
            </a:lvl1pPr>
            <a:lvl2pPr marL="914400" lvl="1" indent="-228600" algn="l" rtl="0">
              <a:lnSpc>
                <a:spcPct val="100000"/>
              </a:lnSpc>
              <a:spcBef>
                <a:spcPts val="0"/>
              </a:spcBef>
              <a:spcAft>
                <a:spcPts val="0"/>
              </a:spcAft>
              <a:buClr>
                <a:schemeClr val="dk1"/>
              </a:buClr>
              <a:buSzPts val="1800"/>
              <a:buNone/>
              <a:defRPr/>
            </a:lvl2pPr>
            <a:lvl3pPr marL="1371600" lvl="2" indent="-228600" algn="l" rtl="0">
              <a:lnSpc>
                <a:spcPct val="100000"/>
              </a:lnSpc>
              <a:spcBef>
                <a:spcPts val="500"/>
              </a:spcBef>
              <a:spcAft>
                <a:spcPts val="0"/>
              </a:spcAft>
              <a:buClr>
                <a:schemeClr val="dk1"/>
              </a:buClr>
              <a:buSzPts val="1800"/>
              <a:buNone/>
              <a:defRPr/>
            </a:lvl3pPr>
            <a:lvl4pPr marL="1828800" lvl="3" indent="-228600" algn="l" rtl="0">
              <a:lnSpc>
                <a:spcPct val="100000"/>
              </a:lnSpc>
              <a:spcBef>
                <a:spcPts val="500"/>
              </a:spcBef>
              <a:spcAft>
                <a:spcPts val="0"/>
              </a:spcAft>
              <a:buClr>
                <a:schemeClr val="dk1"/>
              </a:buClr>
              <a:buSzPts val="1800"/>
              <a:buNone/>
              <a:defRPr/>
            </a:lvl4pPr>
            <a:lvl5pPr marL="2286000" lvl="4" indent="-228600" algn="l" rtl="0">
              <a:lnSpc>
                <a:spcPct val="100000"/>
              </a:lnSpc>
              <a:spcBef>
                <a:spcPts val="500"/>
              </a:spcBef>
              <a:spcAft>
                <a:spcPts val="0"/>
              </a:spcAft>
              <a:buClr>
                <a:schemeClr val="dk1"/>
              </a:buClr>
              <a:buSzPts val="1800"/>
              <a:buNone/>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20505329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General Slides 2">
  <p:cSld name="General Slides 2">
    <p:spTree>
      <p:nvGrpSpPr>
        <p:cNvPr id="1" name="Shape 37"/>
        <p:cNvGrpSpPr/>
        <p:nvPr/>
      </p:nvGrpSpPr>
      <p:grpSpPr>
        <a:xfrm>
          <a:off x="0" y="0"/>
          <a:ext cx="0" cy="0"/>
          <a:chOff x="0" y="0"/>
          <a:chExt cx="0" cy="0"/>
        </a:xfrm>
      </p:grpSpPr>
      <p:sp>
        <p:nvSpPr>
          <p:cNvPr id="38" name="Google Shape;38;p6"/>
          <p:cNvSpPr txBox="1">
            <a:spLocks noGrp="1"/>
          </p:cNvSpPr>
          <p:nvPr>
            <p:ph type="body" idx="1"/>
          </p:nvPr>
        </p:nvSpPr>
        <p:spPr>
          <a:xfrm>
            <a:off x="360000" y="810000"/>
            <a:ext cx="11536800" cy="5128500"/>
          </a:xfrm>
          <a:prstGeom prst="rect">
            <a:avLst/>
          </a:prstGeom>
          <a:noFill/>
          <a:ln>
            <a:noFill/>
          </a:ln>
        </p:spPr>
        <p:txBody>
          <a:bodyPr spcFirstLastPara="1" wrap="square" lIns="91425" tIns="45700" rIns="91425" bIns="45700" anchor="t" anchorCtr="0">
            <a:noAutofit/>
          </a:bodyPr>
          <a:lstStyle>
            <a:lvl1pPr marL="457200" lvl="0" indent="-228600" algn="l">
              <a:lnSpc>
                <a:spcPct val="150000"/>
              </a:lnSpc>
              <a:spcBef>
                <a:spcPts val="0"/>
              </a:spcBef>
              <a:spcAft>
                <a:spcPts val="0"/>
              </a:spcAft>
              <a:buClr>
                <a:schemeClr val="dk1"/>
              </a:buClr>
              <a:buSzPts val="1800"/>
              <a:buNone/>
              <a:defRPr sz="1800"/>
            </a:lvl1pPr>
            <a:lvl2pPr marL="914400" lvl="1" indent="-228600" algn="l">
              <a:lnSpc>
                <a:spcPct val="100000"/>
              </a:lnSpc>
              <a:spcBef>
                <a:spcPts val="0"/>
              </a:spcBef>
              <a:spcAft>
                <a:spcPts val="0"/>
              </a:spcAft>
              <a:buClr>
                <a:schemeClr val="dk1"/>
              </a:buClr>
              <a:buSzPts val="1800"/>
              <a:buNone/>
              <a:defRPr/>
            </a:lvl2pPr>
            <a:lvl3pPr marL="1371600" lvl="2" indent="-228600" algn="l">
              <a:lnSpc>
                <a:spcPct val="100000"/>
              </a:lnSpc>
              <a:spcBef>
                <a:spcPts val="500"/>
              </a:spcBef>
              <a:spcAft>
                <a:spcPts val="0"/>
              </a:spcAft>
              <a:buClr>
                <a:schemeClr val="dk1"/>
              </a:buClr>
              <a:buSzPts val="1800"/>
              <a:buNone/>
              <a:defRPr/>
            </a:lvl3pPr>
            <a:lvl4pPr marL="1828800" lvl="3" indent="-228600" algn="l">
              <a:lnSpc>
                <a:spcPct val="100000"/>
              </a:lnSpc>
              <a:spcBef>
                <a:spcPts val="500"/>
              </a:spcBef>
              <a:spcAft>
                <a:spcPts val="0"/>
              </a:spcAft>
              <a:buClr>
                <a:schemeClr val="dk1"/>
              </a:buClr>
              <a:buSzPts val="1800"/>
              <a:buNone/>
              <a:defRPr/>
            </a:lvl4pPr>
            <a:lvl5pPr marL="2286000" lvl="4" indent="-228600" algn="l">
              <a:lnSpc>
                <a:spcPct val="10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9" name="Google Shape;39;p6"/>
          <p:cNvSpPr txBox="1"/>
          <p:nvPr/>
        </p:nvSpPr>
        <p:spPr>
          <a:xfrm>
            <a:off x="360000" y="360000"/>
            <a:ext cx="10987500" cy="400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2000">
                <a:solidFill>
                  <a:srgbClr val="2779F5"/>
                </a:solidFill>
                <a:latin typeface="Century Gothic"/>
                <a:ea typeface="Century Gothic"/>
                <a:cs typeface="Century Gothic"/>
                <a:sym typeface="Century Gothic"/>
              </a:rPr>
              <a:t>To explain what happens to numbers when I add or subtract 10</a:t>
            </a:r>
            <a:endParaRPr/>
          </a:p>
        </p:txBody>
      </p:sp>
    </p:spTree>
    <p:extLst>
      <p:ext uri="{BB962C8B-B14F-4D97-AF65-F5344CB8AC3E}">
        <p14:creationId xmlns:p14="http://schemas.microsoft.com/office/powerpoint/2010/main" val="6093195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Support Slide Introduction">
  <p:cSld name="Support Slide Introduction">
    <p:spTree>
      <p:nvGrpSpPr>
        <p:cNvPr id="1" name="Shape 40"/>
        <p:cNvGrpSpPr/>
        <p:nvPr/>
      </p:nvGrpSpPr>
      <p:grpSpPr>
        <a:xfrm>
          <a:off x="0" y="0"/>
          <a:ext cx="0" cy="0"/>
          <a:chOff x="0" y="0"/>
          <a:chExt cx="0" cy="0"/>
        </a:xfrm>
      </p:grpSpPr>
      <p:sp>
        <p:nvSpPr>
          <p:cNvPr id="41" name="Google Shape;41;p7"/>
          <p:cNvSpPr txBox="1">
            <a:spLocks noGrp="1"/>
          </p:cNvSpPr>
          <p:nvPr>
            <p:ph type="body" idx="1"/>
          </p:nvPr>
        </p:nvSpPr>
        <p:spPr>
          <a:xfrm>
            <a:off x="357100" y="3952875"/>
            <a:ext cx="11518500" cy="2224200"/>
          </a:xfrm>
          <a:prstGeom prst="rect">
            <a:avLst/>
          </a:prstGeom>
          <a:noFill/>
          <a:ln>
            <a:noFill/>
          </a:ln>
        </p:spPr>
        <p:txBody>
          <a:bodyPr spcFirstLastPara="1" wrap="square" lIns="91425" tIns="45700" rIns="91425" bIns="45700" anchor="t" anchorCtr="0">
            <a:noAutofit/>
          </a:bodyPr>
          <a:lstStyle>
            <a:lvl1pPr marL="457200" lvl="0" indent="-228600" algn="ctr">
              <a:lnSpc>
                <a:spcPct val="150000"/>
              </a:lnSpc>
              <a:spcBef>
                <a:spcPts val="0"/>
              </a:spcBef>
              <a:spcAft>
                <a:spcPts val="0"/>
              </a:spcAft>
              <a:buClr>
                <a:schemeClr val="dk1"/>
              </a:buClr>
              <a:buSzPts val="1600"/>
              <a:buNone/>
              <a:defRPr sz="1600"/>
            </a:lvl1pPr>
            <a:lvl2pPr marL="914400" lvl="1" indent="-228600" algn="l">
              <a:lnSpc>
                <a:spcPct val="100000"/>
              </a:lnSpc>
              <a:spcBef>
                <a:spcPts val="0"/>
              </a:spcBef>
              <a:spcAft>
                <a:spcPts val="0"/>
              </a:spcAft>
              <a:buClr>
                <a:schemeClr val="dk1"/>
              </a:buClr>
              <a:buSzPts val="1800"/>
              <a:buNone/>
              <a:defRPr/>
            </a:lvl2pPr>
            <a:lvl3pPr marL="1371600" lvl="2" indent="-228600" algn="l">
              <a:lnSpc>
                <a:spcPct val="100000"/>
              </a:lnSpc>
              <a:spcBef>
                <a:spcPts val="500"/>
              </a:spcBef>
              <a:spcAft>
                <a:spcPts val="0"/>
              </a:spcAft>
              <a:buClr>
                <a:schemeClr val="dk1"/>
              </a:buClr>
              <a:buSzPts val="1800"/>
              <a:buNone/>
              <a:defRPr/>
            </a:lvl3pPr>
            <a:lvl4pPr marL="1828800" lvl="3" indent="-228600" algn="l">
              <a:lnSpc>
                <a:spcPct val="100000"/>
              </a:lnSpc>
              <a:spcBef>
                <a:spcPts val="500"/>
              </a:spcBef>
              <a:spcAft>
                <a:spcPts val="0"/>
              </a:spcAft>
              <a:buClr>
                <a:schemeClr val="dk1"/>
              </a:buClr>
              <a:buSzPts val="1800"/>
              <a:buNone/>
              <a:defRPr/>
            </a:lvl4pPr>
            <a:lvl5pPr marL="2286000" lvl="4" indent="-228600" algn="l">
              <a:lnSpc>
                <a:spcPct val="100000"/>
              </a:lnSpc>
              <a:spcBef>
                <a:spcPts val="500"/>
              </a:spcBef>
              <a:spcAft>
                <a:spcPts val="0"/>
              </a:spcAft>
              <a:buClr>
                <a:schemeClr val="dk1"/>
              </a:buClr>
              <a:buSzPts val="1800"/>
              <a:buNone/>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2" name="Google Shape;42;p7"/>
          <p:cNvSpPr txBox="1"/>
          <p:nvPr/>
        </p:nvSpPr>
        <p:spPr>
          <a:xfrm>
            <a:off x="4821623" y="2324823"/>
            <a:ext cx="2579552" cy="523220"/>
          </a:xfrm>
          <a:prstGeom prst="rect">
            <a:avLst/>
          </a:prstGeom>
          <a:noFill/>
          <a:ln>
            <a:noFill/>
          </a:ln>
        </p:spPr>
        <p:txBody>
          <a:bodyPr spcFirstLastPara="1" wrap="square" lIns="91425" tIns="45700" rIns="91425" bIns="45700" anchor="t" anchorCtr="0">
            <a:noAutofit/>
          </a:bodyPr>
          <a:lstStyle/>
          <a:p>
            <a:pPr marL="0" marR="0" lvl="0" indent="0" algn="ctr" rtl="0">
              <a:spcBef>
                <a:spcPts val="0"/>
              </a:spcBef>
              <a:spcAft>
                <a:spcPts val="0"/>
              </a:spcAft>
              <a:buNone/>
            </a:pPr>
            <a:r>
              <a:rPr lang="en-GB" sz="2800">
                <a:solidFill>
                  <a:srgbClr val="2779F5"/>
                </a:solidFill>
                <a:latin typeface="Century Gothic"/>
                <a:ea typeface="Century Gothic"/>
                <a:cs typeface="Century Gothic"/>
                <a:sym typeface="Century Gothic"/>
              </a:rPr>
              <a:t>Support Slides</a:t>
            </a:r>
            <a:endParaRPr/>
          </a:p>
        </p:txBody>
      </p:sp>
    </p:spTree>
    <p:extLst>
      <p:ext uri="{BB962C8B-B14F-4D97-AF65-F5344CB8AC3E}">
        <p14:creationId xmlns:p14="http://schemas.microsoft.com/office/powerpoint/2010/main" val="15506068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Support Slides 1">
  <p:cSld name="Support Slides 1">
    <p:spTree>
      <p:nvGrpSpPr>
        <p:cNvPr id="1" name="Shape 43"/>
        <p:cNvGrpSpPr/>
        <p:nvPr/>
      </p:nvGrpSpPr>
      <p:grpSpPr>
        <a:xfrm>
          <a:off x="0" y="0"/>
          <a:ext cx="0" cy="0"/>
          <a:chOff x="0" y="0"/>
          <a:chExt cx="0" cy="0"/>
        </a:xfrm>
      </p:grpSpPr>
      <p:sp>
        <p:nvSpPr>
          <p:cNvPr id="44" name="Google Shape;44;p8"/>
          <p:cNvSpPr txBox="1"/>
          <p:nvPr/>
        </p:nvSpPr>
        <p:spPr>
          <a:xfrm>
            <a:off x="360000" y="360000"/>
            <a:ext cx="10987500" cy="4002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GB" sz="2000" b="0" i="0" u="none" strike="noStrike" cap="none">
                <a:solidFill>
                  <a:srgbClr val="2779F5"/>
                </a:solidFill>
                <a:latin typeface="Century Gothic"/>
                <a:ea typeface="Century Gothic"/>
                <a:cs typeface="Century Gothic"/>
                <a:sym typeface="Century Gothic"/>
              </a:rPr>
              <a:t>To be able to count in 10s</a:t>
            </a:r>
            <a:endParaRPr/>
          </a:p>
        </p:txBody>
      </p:sp>
      <p:sp>
        <p:nvSpPr>
          <p:cNvPr id="45" name="Google Shape;45;p8"/>
          <p:cNvSpPr txBox="1">
            <a:spLocks noGrp="1"/>
          </p:cNvSpPr>
          <p:nvPr>
            <p:ph type="body" idx="1"/>
          </p:nvPr>
        </p:nvSpPr>
        <p:spPr>
          <a:xfrm>
            <a:off x="360000" y="810000"/>
            <a:ext cx="11536800" cy="5128500"/>
          </a:xfrm>
          <a:prstGeom prst="rect">
            <a:avLst/>
          </a:prstGeom>
          <a:noFill/>
          <a:ln>
            <a:noFill/>
          </a:ln>
        </p:spPr>
        <p:txBody>
          <a:bodyPr spcFirstLastPara="1" wrap="square" lIns="91425" tIns="45700" rIns="91425" bIns="45700" anchor="t" anchorCtr="0">
            <a:noAutofit/>
          </a:bodyPr>
          <a:lstStyle>
            <a:lvl1pPr marL="457200" lvl="0" indent="-228600" algn="l" rtl="0">
              <a:lnSpc>
                <a:spcPct val="150000"/>
              </a:lnSpc>
              <a:spcBef>
                <a:spcPts val="0"/>
              </a:spcBef>
              <a:spcAft>
                <a:spcPts val="0"/>
              </a:spcAft>
              <a:buClr>
                <a:schemeClr val="dk1"/>
              </a:buClr>
              <a:buSzPts val="1800"/>
              <a:buNone/>
              <a:defRPr sz="1800"/>
            </a:lvl1pPr>
            <a:lvl2pPr marL="914400" lvl="1" indent="-228600" algn="l" rtl="0">
              <a:lnSpc>
                <a:spcPct val="100000"/>
              </a:lnSpc>
              <a:spcBef>
                <a:spcPts val="0"/>
              </a:spcBef>
              <a:spcAft>
                <a:spcPts val="0"/>
              </a:spcAft>
              <a:buClr>
                <a:schemeClr val="dk1"/>
              </a:buClr>
              <a:buSzPts val="1800"/>
              <a:buNone/>
              <a:defRPr/>
            </a:lvl2pPr>
            <a:lvl3pPr marL="1371600" lvl="2" indent="-228600" algn="l" rtl="0">
              <a:lnSpc>
                <a:spcPct val="100000"/>
              </a:lnSpc>
              <a:spcBef>
                <a:spcPts val="500"/>
              </a:spcBef>
              <a:spcAft>
                <a:spcPts val="0"/>
              </a:spcAft>
              <a:buClr>
                <a:schemeClr val="dk1"/>
              </a:buClr>
              <a:buSzPts val="1800"/>
              <a:buNone/>
              <a:defRPr/>
            </a:lvl3pPr>
            <a:lvl4pPr marL="1828800" lvl="3" indent="-228600" algn="l" rtl="0">
              <a:lnSpc>
                <a:spcPct val="100000"/>
              </a:lnSpc>
              <a:spcBef>
                <a:spcPts val="500"/>
              </a:spcBef>
              <a:spcAft>
                <a:spcPts val="0"/>
              </a:spcAft>
              <a:buClr>
                <a:schemeClr val="dk1"/>
              </a:buClr>
              <a:buSzPts val="1800"/>
              <a:buNone/>
              <a:defRPr/>
            </a:lvl4pPr>
            <a:lvl5pPr marL="2286000" lvl="4" indent="-228600" algn="l" rtl="0">
              <a:lnSpc>
                <a:spcPct val="100000"/>
              </a:lnSpc>
              <a:spcBef>
                <a:spcPts val="500"/>
              </a:spcBef>
              <a:spcAft>
                <a:spcPts val="0"/>
              </a:spcAft>
              <a:buClr>
                <a:schemeClr val="dk1"/>
              </a:buClr>
              <a:buSzPts val="1800"/>
              <a:buNone/>
              <a:defRPr/>
            </a:lvl5pPr>
            <a:lvl6pPr marL="2743200" lvl="5" indent="-342900" algn="l" rtl="0">
              <a:lnSpc>
                <a:spcPct val="90000"/>
              </a:lnSpc>
              <a:spcBef>
                <a:spcPts val="500"/>
              </a:spcBef>
              <a:spcAft>
                <a:spcPts val="0"/>
              </a:spcAft>
              <a:buClr>
                <a:schemeClr val="dk1"/>
              </a:buClr>
              <a:buSzPts val="1800"/>
              <a:buChar char="•"/>
              <a:defRPr/>
            </a:lvl6pPr>
            <a:lvl7pPr marL="3200400" lvl="6" indent="-342900" algn="l" rtl="0">
              <a:lnSpc>
                <a:spcPct val="90000"/>
              </a:lnSpc>
              <a:spcBef>
                <a:spcPts val="500"/>
              </a:spcBef>
              <a:spcAft>
                <a:spcPts val="0"/>
              </a:spcAft>
              <a:buClr>
                <a:schemeClr val="dk1"/>
              </a:buClr>
              <a:buSzPts val="1800"/>
              <a:buChar char="•"/>
              <a:defRPr/>
            </a:lvl7pPr>
            <a:lvl8pPr marL="3657600" lvl="7" indent="-342900" algn="l" rtl="0">
              <a:lnSpc>
                <a:spcPct val="90000"/>
              </a:lnSpc>
              <a:spcBef>
                <a:spcPts val="500"/>
              </a:spcBef>
              <a:spcAft>
                <a:spcPts val="0"/>
              </a:spcAft>
              <a:buClr>
                <a:schemeClr val="dk1"/>
              </a:buClr>
              <a:buSzPts val="1800"/>
              <a:buChar char="•"/>
              <a:defRPr/>
            </a:lvl8pPr>
            <a:lvl9pPr marL="4114800" lvl="8" indent="-342900" algn="l" rtl="0">
              <a:lnSpc>
                <a:spcPct val="90000"/>
              </a:lnSpc>
              <a:spcBef>
                <a:spcPts val="500"/>
              </a:spcBef>
              <a:spcAft>
                <a:spcPts val="0"/>
              </a:spcAft>
              <a:buClr>
                <a:schemeClr val="dk1"/>
              </a:buClr>
              <a:buSzPts val="1800"/>
              <a:buChar char="•"/>
              <a:defRPr/>
            </a:lvl9pPr>
          </a:lstStyle>
          <a:p>
            <a:endParaRPr/>
          </a:p>
        </p:txBody>
      </p:sp>
    </p:spTree>
    <p:extLst>
      <p:ext uri="{BB962C8B-B14F-4D97-AF65-F5344CB8AC3E}">
        <p14:creationId xmlns:p14="http://schemas.microsoft.com/office/powerpoint/2010/main" val="12524780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6"/>
        <p:cNvGrpSpPr/>
        <p:nvPr/>
      </p:nvGrpSpPr>
      <p:grpSpPr>
        <a:xfrm>
          <a:off x="0" y="0"/>
          <a:ext cx="0" cy="0"/>
          <a:chOff x="0" y="0"/>
          <a:chExt cx="0" cy="0"/>
        </a:xfrm>
      </p:grpSpPr>
    </p:spTree>
    <p:extLst>
      <p:ext uri="{BB962C8B-B14F-4D97-AF65-F5344CB8AC3E}">
        <p14:creationId xmlns:p14="http://schemas.microsoft.com/office/powerpoint/2010/main" val="882092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B9C6FC-6E18-4932-A92E-420FAC3666C2}"/>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BF37CDC-87DF-4065-B4BF-6D984AB2C73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1CCAF8A-9DE2-4CE5-98DF-21579B218B09}"/>
              </a:ext>
            </a:extLst>
          </p:cNvPr>
          <p:cNvSpPr>
            <a:spLocks noGrp="1"/>
          </p:cNvSpPr>
          <p:nvPr>
            <p:ph type="dt" sz="half" idx="10"/>
          </p:nvPr>
        </p:nvSpPr>
        <p:spPr/>
        <p:txBody>
          <a:bodyPr/>
          <a:lstStyle/>
          <a:p>
            <a:fld id="{7569F4CF-C3A8-4063-9324-14611D835CCF}" type="datetimeFigureOut">
              <a:rPr lang="en-GB" smtClean="0"/>
              <a:t>23/09/2020</a:t>
            </a:fld>
            <a:endParaRPr lang="en-GB"/>
          </a:p>
        </p:txBody>
      </p:sp>
      <p:sp>
        <p:nvSpPr>
          <p:cNvPr id="5" name="Footer Placeholder 4">
            <a:extLst>
              <a:ext uri="{FF2B5EF4-FFF2-40B4-BE49-F238E27FC236}">
                <a16:creationId xmlns:a16="http://schemas.microsoft.com/office/drawing/2014/main" id="{AF642B4E-03E8-4A0C-BE44-16DE2665A54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6F93007-5307-4FA6-81F0-67A14AAE0296}"/>
              </a:ext>
            </a:extLst>
          </p:cNvPr>
          <p:cNvSpPr>
            <a:spLocks noGrp="1"/>
          </p:cNvSpPr>
          <p:nvPr>
            <p:ph type="sldNum" sz="quarter" idx="12"/>
          </p:nvPr>
        </p:nvSpPr>
        <p:spPr/>
        <p:txBody>
          <a:bodyPr/>
          <a:lstStyle/>
          <a:p>
            <a:fld id="{65B9C1CA-6925-4D85-8256-3940534F03CB}" type="slidenum">
              <a:rPr lang="en-GB" smtClean="0"/>
              <a:t>‹#›</a:t>
            </a:fld>
            <a:endParaRPr lang="en-GB"/>
          </a:p>
        </p:txBody>
      </p:sp>
    </p:spTree>
    <p:extLst>
      <p:ext uri="{BB962C8B-B14F-4D97-AF65-F5344CB8AC3E}">
        <p14:creationId xmlns:p14="http://schemas.microsoft.com/office/powerpoint/2010/main" val="20773820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02E7C-6462-4CBF-9E7A-86A4EC16C46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EBE39B2-65D7-4B40-9AFC-A40EF92EACC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E2C454B-1E9B-4C58-B1BF-B359A635EDAC}"/>
              </a:ext>
            </a:extLst>
          </p:cNvPr>
          <p:cNvSpPr>
            <a:spLocks noGrp="1"/>
          </p:cNvSpPr>
          <p:nvPr>
            <p:ph type="dt" sz="half" idx="10"/>
          </p:nvPr>
        </p:nvSpPr>
        <p:spPr/>
        <p:txBody>
          <a:bodyPr/>
          <a:lstStyle/>
          <a:p>
            <a:fld id="{7569F4CF-C3A8-4063-9324-14611D835CCF}" type="datetimeFigureOut">
              <a:rPr lang="en-GB" smtClean="0"/>
              <a:t>23/09/2020</a:t>
            </a:fld>
            <a:endParaRPr lang="en-GB"/>
          </a:p>
        </p:txBody>
      </p:sp>
      <p:sp>
        <p:nvSpPr>
          <p:cNvPr id="5" name="Footer Placeholder 4">
            <a:extLst>
              <a:ext uri="{FF2B5EF4-FFF2-40B4-BE49-F238E27FC236}">
                <a16:creationId xmlns:a16="http://schemas.microsoft.com/office/drawing/2014/main" id="{D9AA845B-9CD1-407F-A3BB-3867FCEB8DC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C7AE146-C96F-4EDD-9E3B-3700C9C928F2}"/>
              </a:ext>
            </a:extLst>
          </p:cNvPr>
          <p:cNvSpPr>
            <a:spLocks noGrp="1"/>
          </p:cNvSpPr>
          <p:nvPr>
            <p:ph type="sldNum" sz="quarter" idx="12"/>
          </p:nvPr>
        </p:nvSpPr>
        <p:spPr/>
        <p:txBody>
          <a:bodyPr/>
          <a:lstStyle/>
          <a:p>
            <a:fld id="{65B9C1CA-6925-4D85-8256-3940534F03CB}" type="slidenum">
              <a:rPr lang="en-GB" smtClean="0"/>
              <a:t>‹#›</a:t>
            </a:fld>
            <a:endParaRPr lang="en-GB"/>
          </a:p>
        </p:txBody>
      </p:sp>
    </p:spTree>
    <p:extLst>
      <p:ext uri="{BB962C8B-B14F-4D97-AF65-F5344CB8AC3E}">
        <p14:creationId xmlns:p14="http://schemas.microsoft.com/office/powerpoint/2010/main" val="6520408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748CB-2F1C-48E7-86ED-B588803D397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24A11347-8555-46FC-950B-6BC4488E9BE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2A33D99-6079-4986-A66C-59C449E42FE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896DE89-6424-4F7A-8A53-B6F9FFBD3F41}"/>
              </a:ext>
            </a:extLst>
          </p:cNvPr>
          <p:cNvSpPr>
            <a:spLocks noGrp="1"/>
          </p:cNvSpPr>
          <p:nvPr>
            <p:ph type="dt" sz="half" idx="10"/>
          </p:nvPr>
        </p:nvSpPr>
        <p:spPr/>
        <p:txBody>
          <a:bodyPr/>
          <a:lstStyle/>
          <a:p>
            <a:fld id="{7569F4CF-C3A8-4063-9324-14611D835CCF}" type="datetimeFigureOut">
              <a:rPr lang="en-GB" smtClean="0"/>
              <a:t>23/09/2020</a:t>
            </a:fld>
            <a:endParaRPr lang="en-GB"/>
          </a:p>
        </p:txBody>
      </p:sp>
      <p:sp>
        <p:nvSpPr>
          <p:cNvPr id="6" name="Footer Placeholder 5">
            <a:extLst>
              <a:ext uri="{FF2B5EF4-FFF2-40B4-BE49-F238E27FC236}">
                <a16:creationId xmlns:a16="http://schemas.microsoft.com/office/drawing/2014/main" id="{0EAD9EC5-3686-4990-A6EB-43A962AAFCA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00B8ABC-0C03-43D9-B437-EC37C6193570}"/>
              </a:ext>
            </a:extLst>
          </p:cNvPr>
          <p:cNvSpPr>
            <a:spLocks noGrp="1"/>
          </p:cNvSpPr>
          <p:nvPr>
            <p:ph type="sldNum" sz="quarter" idx="12"/>
          </p:nvPr>
        </p:nvSpPr>
        <p:spPr/>
        <p:txBody>
          <a:bodyPr/>
          <a:lstStyle/>
          <a:p>
            <a:fld id="{65B9C1CA-6925-4D85-8256-3940534F03CB}" type="slidenum">
              <a:rPr lang="en-GB" smtClean="0"/>
              <a:t>‹#›</a:t>
            </a:fld>
            <a:endParaRPr lang="en-GB"/>
          </a:p>
        </p:txBody>
      </p:sp>
    </p:spTree>
    <p:extLst>
      <p:ext uri="{BB962C8B-B14F-4D97-AF65-F5344CB8AC3E}">
        <p14:creationId xmlns:p14="http://schemas.microsoft.com/office/powerpoint/2010/main" val="2183865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B6400-D013-4816-AF8C-5BFC4667DC20}"/>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8CC718B-D298-4A79-92DA-BC29B168452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C7B60E5-3F39-4DCC-B5BA-36D23182518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35F1064-F7FE-4021-8A4A-3E69FD61CC0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FFFFA1-2343-46CD-8BC7-AFC11A260FB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55E65689-F16F-4266-B46E-5C150DFF47AD}"/>
              </a:ext>
            </a:extLst>
          </p:cNvPr>
          <p:cNvSpPr>
            <a:spLocks noGrp="1"/>
          </p:cNvSpPr>
          <p:nvPr>
            <p:ph type="dt" sz="half" idx="10"/>
          </p:nvPr>
        </p:nvSpPr>
        <p:spPr/>
        <p:txBody>
          <a:bodyPr/>
          <a:lstStyle/>
          <a:p>
            <a:fld id="{7569F4CF-C3A8-4063-9324-14611D835CCF}" type="datetimeFigureOut">
              <a:rPr lang="en-GB" smtClean="0"/>
              <a:t>23/09/2020</a:t>
            </a:fld>
            <a:endParaRPr lang="en-GB"/>
          </a:p>
        </p:txBody>
      </p:sp>
      <p:sp>
        <p:nvSpPr>
          <p:cNvPr id="8" name="Footer Placeholder 7">
            <a:extLst>
              <a:ext uri="{FF2B5EF4-FFF2-40B4-BE49-F238E27FC236}">
                <a16:creationId xmlns:a16="http://schemas.microsoft.com/office/drawing/2014/main" id="{2168807A-E03A-4F55-9D43-6C666AFFB3E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9670175-8D29-4D13-83E7-82849AC5C39E}"/>
              </a:ext>
            </a:extLst>
          </p:cNvPr>
          <p:cNvSpPr>
            <a:spLocks noGrp="1"/>
          </p:cNvSpPr>
          <p:nvPr>
            <p:ph type="sldNum" sz="quarter" idx="12"/>
          </p:nvPr>
        </p:nvSpPr>
        <p:spPr/>
        <p:txBody>
          <a:bodyPr/>
          <a:lstStyle/>
          <a:p>
            <a:fld id="{65B9C1CA-6925-4D85-8256-3940534F03CB}" type="slidenum">
              <a:rPr lang="en-GB" smtClean="0"/>
              <a:t>‹#›</a:t>
            </a:fld>
            <a:endParaRPr lang="en-GB"/>
          </a:p>
        </p:txBody>
      </p:sp>
    </p:spTree>
    <p:extLst>
      <p:ext uri="{BB962C8B-B14F-4D97-AF65-F5344CB8AC3E}">
        <p14:creationId xmlns:p14="http://schemas.microsoft.com/office/powerpoint/2010/main" val="3427190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C3557-307C-4D51-8A42-42166C4650F2}"/>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4C4DFC4-5F1E-41DC-9932-FE0F74C9E7F1}"/>
              </a:ext>
            </a:extLst>
          </p:cNvPr>
          <p:cNvSpPr>
            <a:spLocks noGrp="1"/>
          </p:cNvSpPr>
          <p:nvPr>
            <p:ph type="dt" sz="half" idx="10"/>
          </p:nvPr>
        </p:nvSpPr>
        <p:spPr/>
        <p:txBody>
          <a:bodyPr/>
          <a:lstStyle/>
          <a:p>
            <a:fld id="{7569F4CF-C3A8-4063-9324-14611D835CCF}" type="datetimeFigureOut">
              <a:rPr lang="en-GB" smtClean="0"/>
              <a:t>23/09/2020</a:t>
            </a:fld>
            <a:endParaRPr lang="en-GB"/>
          </a:p>
        </p:txBody>
      </p:sp>
      <p:sp>
        <p:nvSpPr>
          <p:cNvPr id="4" name="Footer Placeholder 3">
            <a:extLst>
              <a:ext uri="{FF2B5EF4-FFF2-40B4-BE49-F238E27FC236}">
                <a16:creationId xmlns:a16="http://schemas.microsoft.com/office/drawing/2014/main" id="{EF8A41A1-4639-4C05-B93F-E44A4F4014F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EE534A18-38C9-4BCC-B656-62D86737AB99}"/>
              </a:ext>
            </a:extLst>
          </p:cNvPr>
          <p:cNvSpPr>
            <a:spLocks noGrp="1"/>
          </p:cNvSpPr>
          <p:nvPr>
            <p:ph type="sldNum" sz="quarter" idx="12"/>
          </p:nvPr>
        </p:nvSpPr>
        <p:spPr/>
        <p:txBody>
          <a:bodyPr/>
          <a:lstStyle/>
          <a:p>
            <a:fld id="{65B9C1CA-6925-4D85-8256-3940534F03CB}" type="slidenum">
              <a:rPr lang="en-GB" smtClean="0"/>
              <a:t>‹#›</a:t>
            </a:fld>
            <a:endParaRPr lang="en-GB"/>
          </a:p>
        </p:txBody>
      </p:sp>
    </p:spTree>
    <p:extLst>
      <p:ext uri="{BB962C8B-B14F-4D97-AF65-F5344CB8AC3E}">
        <p14:creationId xmlns:p14="http://schemas.microsoft.com/office/powerpoint/2010/main" val="2384676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6EDF3C-69DC-4EF7-8520-3056B7C177FE}"/>
              </a:ext>
            </a:extLst>
          </p:cNvPr>
          <p:cNvSpPr>
            <a:spLocks noGrp="1"/>
          </p:cNvSpPr>
          <p:nvPr>
            <p:ph type="dt" sz="half" idx="10"/>
          </p:nvPr>
        </p:nvSpPr>
        <p:spPr/>
        <p:txBody>
          <a:bodyPr/>
          <a:lstStyle/>
          <a:p>
            <a:fld id="{7569F4CF-C3A8-4063-9324-14611D835CCF}" type="datetimeFigureOut">
              <a:rPr lang="en-GB" smtClean="0"/>
              <a:t>23/09/2020</a:t>
            </a:fld>
            <a:endParaRPr lang="en-GB"/>
          </a:p>
        </p:txBody>
      </p:sp>
      <p:sp>
        <p:nvSpPr>
          <p:cNvPr id="3" name="Footer Placeholder 2">
            <a:extLst>
              <a:ext uri="{FF2B5EF4-FFF2-40B4-BE49-F238E27FC236}">
                <a16:creationId xmlns:a16="http://schemas.microsoft.com/office/drawing/2014/main" id="{A1607615-B8B6-40CE-BB40-9D232A863F1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1D687464-6591-4969-8A0D-DAA8446C303E}"/>
              </a:ext>
            </a:extLst>
          </p:cNvPr>
          <p:cNvSpPr>
            <a:spLocks noGrp="1"/>
          </p:cNvSpPr>
          <p:nvPr>
            <p:ph type="sldNum" sz="quarter" idx="12"/>
          </p:nvPr>
        </p:nvSpPr>
        <p:spPr/>
        <p:txBody>
          <a:bodyPr/>
          <a:lstStyle/>
          <a:p>
            <a:fld id="{65B9C1CA-6925-4D85-8256-3940534F03CB}" type="slidenum">
              <a:rPr lang="en-GB" smtClean="0"/>
              <a:t>‹#›</a:t>
            </a:fld>
            <a:endParaRPr lang="en-GB"/>
          </a:p>
        </p:txBody>
      </p:sp>
    </p:spTree>
    <p:extLst>
      <p:ext uri="{BB962C8B-B14F-4D97-AF65-F5344CB8AC3E}">
        <p14:creationId xmlns:p14="http://schemas.microsoft.com/office/powerpoint/2010/main" val="4109053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D11E57-2E7D-4F1A-ABBD-0E4228C825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8E8FB04-0C53-45B7-BD19-5BEDC44E998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CADFE883-11F1-4A37-AD92-0D7DB41EEE6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91CB37-CB99-44A3-A332-5DF12162E1D9}"/>
              </a:ext>
            </a:extLst>
          </p:cNvPr>
          <p:cNvSpPr>
            <a:spLocks noGrp="1"/>
          </p:cNvSpPr>
          <p:nvPr>
            <p:ph type="dt" sz="half" idx="10"/>
          </p:nvPr>
        </p:nvSpPr>
        <p:spPr/>
        <p:txBody>
          <a:bodyPr/>
          <a:lstStyle/>
          <a:p>
            <a:fld id="{7569F4CF-C3A8-4063-9324-14611D835CCF}" type="datetimeFigureOut">
              <a:rPr lang="en-GB" smtClean="0"/>
              <a:t>23/09/2020</a:t>
            </a:fld>
            <a:endParaRPr lang="en-GB"/>
          </a:p>
        </p:txBody>
      </p:sp>
      <p:sp>
        <p:nvSpPr>
          <p:cNvPr id="6" name="Footer Placeholder 5">
            <a:extLst>
              <a:ext uri="{FF2B5EF4-FFF2-40B4-BE49-F238E27FC236}">
                <a16:creationId xmlns:a16="http://schemas.microsoft.com/office/drawing/2014/main" id="{46EB021C-CEBD-4312-8902-EB9F995E2E7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75F8DB8-9287-4B9C-983C-D849EB229CF6}"/>
              </a:ext>
            </a:extLst>
          </p:cNvPr>
          <p:cNvSpPr>
            <a:spLocks noGrp="1"/>
          </p:cNvSpPr>
          <p:nvPr>
            <p:ph type="sldNum" sz="quarter" idx="12"/>
          </p:nvPr>
        </p:nvSpPr>
        <p:spPr/>
        <p:txBody>
          <a:bodyPr/>
          <a:lstStyle/>
          <a:p>
            <a:fld id="{65B9C1CA-6925-4D85-8256-3940534F03CB}" type="slidenum">
              <a:rPr lang="en-GB" smtClean="0"/>
              <a:t>‹#›</a:t>
            </a:fld>
            <a:endParaRPr lang="en-GB"/>
          </a:p>
        </p:txBody>
      </p:sp>
    </p:spTree>
    <p:extLst>
      <p:ext uri="{BB962C8B-B14F-4D97-AF65-F5344CB8AC3E}">
        <p14:creationId xmlns:p14="http://schemas.microsoft.com/office/powerpoint/2010/main" val="3772140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A10F2-9256-43C0-9E69-EF18B0A38AA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9723ED08-9393-4D71-A181-2CBD52480E1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01A979F-EAD8-4E24-8D2A-47A58C6B07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4058BEB-A07D-43C0-9663-A75E92B68E3F}"/>
              </a:ext>
            </a:extLst>
          </p:cNvPr>
          <p:cNvSpPr>
            <a:spLocks noGrp="1"/>
          </p:cNvSpPr>
          <p:nvPr>
            <p:ph type="dt" sz="half" idx="10"/>
          </p:nvPr>
        </p:nvSpPr>
        <p:spPr/>
        <p:txBody>
          <a:bodyPr/>
          <a:lstStyle/>
          <a:p>
            <a:fld id="{7569F4CF-C3A8-4063-9324-14611D835CCF}" type="datetimeFigureOut">
              <a:rPr lang="en-GB" smtClean="0"/>
              <a:t>23/09/2020</a:t>
            </a:fld>
            <a:endParaRPr lang="en-GB"/>
          </a:p>
        </p:txBody>
      </p:sp>
      <p:sp>
        <p:nvSpPr>
          <p:cNvPr id="6" name="Footer Placeholder 5">
            <a:extLst>
              <a:ext uri="{FF2B5EF4-FFF2-40B4-BE49-F238E27FC236}">
                <a16:creationId xmlns:a16="http://schemas.microsoft.com/office/drawing/2014/main" id="{E24FB1D9-3921-46F5-A793-BFB65E788C9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DF4B24F-6187-421B-BC50-FC1DE077CFF8}"/>
              </a:ext>
            </a:extLst>
          </p:cNvPr>
          <p:cNvSpPr>
            <a:spLocks noGrp="1"/>
          </p:cNvSpPr>
          <p:nvPr>
            <p:ph type="sldNum" sz="quarter" idx="12"/>
          </p:nvPr>
        </p:nvSpPr>
        <p:spPr/>
        <p:txBody>
          <a:bodyPr/>
          <a:lstStyle/>
          <a:p>
            <a:fld id="{65B9C1CA-6925-4D85-8256-3940534F03CB}" type="slidenum">
              <a:rPr lang="en-GB" smtClean="0"/>
              <a:t>‹#›</a:t>
            </a:fld>
            <a:endParaRPr lang="en-GB"/>
          </a:p>
        </p:txBody>
      </p:sp>
    </p:spTree>
    <p:extLst>
      <p:ext uri="{BB962C8B-B14F-4D97-AF65-F5344CB8AC3E}">
        <p14:creationId xmlns:p14="http://schemas.microsoft.com/office/powerpoint/2010/main" val="11690197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2.png"/><Relationship Id="rId5" Type="http://schemas.openxmlformats.org/officeDocument/2006/relationships/slideLayout" Target="../slideLayouts/slideLayout16.xml"/><Relationship Id="rId10" Type="http://schemas.openxmlformats.org/officeDocument/2006/relationships/image" Target="../media/image1.png"/><Relationship Id="rId4" Type="http://schemas.openxmlformats.org/officeDocument/2006/relationships/slideLayout" Target="../slideLayouts/slideLayout15.xml"/><Relationship Id="rId9"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DBF075B-DAAA-45DC-B42E-2575995C51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110E813-5642-43C5-A9B6-FD1D64C396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26E610E-F5D5-4D49-B8D2-0029FFE8386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69F4CF-C3A8-4063-9324-14611D835CCF}" type="datetimeFigureOut">
              <a:rPr lang="en-GB" smtClean="0"/>
              <a:t>23/09/2020</a:t>
            </a:fld>
            <a:endParaRPr lang="en-GB"/>
          </a:p>
        </p:txBody>
      </p:sp>
      <p:sp>
        <p:nvSpPr>
          <p:cNvPr id="5" name="Footer Placeholder 4">
            <a:extLst>
              <a:ext uri="{FF2B5EF4-FFF2-40B4-BE49-F238E27FC236}">
                <a16:creationId xmlns:a16="http://schemas.microsoft.com/office/drawing/2014/main" id="{0527307D-023E-4021-810B-9F8353345B7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7C7A1EB-1BC7-4FC7-AFCB-540A54A88D6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B9C1CA-6925-4D85-8256-3940534F03CB}" type="slidenum">
              <a:rPr lang="en-GB" smtClean="0"/>
              <a:t>‹#›</a:t>
            </a:fld>
            <a:endParaRPr lang="en-GB"/>
          </a:p>
        </p:txBody>
      </p:sp>
    </p:spTree>
    <p:extLst>
      <p:ext uri="{BB962C8B-B14F-4D97-AF65-F5344CB8AC3E}">
        <p14:creationId xmlns:p14="http://schemas.microsoft.com/office/powerpoint/2010/main" val="39848995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FEFCED"/>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chemeClr val="dk1"/>
              </a:buClr>
              <a:buSzPts val="2800"/>
              <a:buFont typeface="Century Gothic"/>
              <a:buNone/>
              <a:defRPr sz="2800" b="0" i="0" u="none" strike="noStrike" cap="none">
                <a:solidFill>
                  <a:schemeClr val="dk1"/>
                </a:solidFill>
                <a:latin typeface="Century Gothic"/>
                <a:ea typeface="Century Gothic"/>
                <a:cs typeface="Century Gothic"/>
                <a:sym typeface="Century Gothic"/>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50000"/>
              </a:lnSpc>
              <a:spcBef>
                <a:spcPts val="0"/>
              </a:spcBef>
              <a:spcAft>
                <a:spcPts val="0"/>
              </a:spcAft>
              <a:buClr>
                <a:schemeClr val="dk1"/>
              </a:buClr>
              <a:buSzPts val="1800"/>
              <a:buFont typeface="Arial"/>
              <a:buNone/>
              <a:defRPr sz="1800" b="0" i="0" u="none" strike="noStrike" cap="none">
                <a:solidFill>
                  <a:schemeClr val="dk1"/>
                </a:solidFill>
                <a:latin typeface="Century Gothic"/>
                <a:ea typeface="Century Gothic"/>
                <a:cs typeface="Century Gothic"/>
                <a:sym typeface="Century Gothic"/>
              </a:defRPr>
            </a:lvl1pPr>
            <a:lvl2pPr marL="914400" marR="0" lvl="1" indent="-228600" algn="l" rtl="0">
              <a:lnSpc>
                <a:spcPct val="100000"/>
              </a:lnSpc>
              <a:spcBef>
                <a:spcPts val="0"/>
              </a:spcBef>
              <a:spcAft>
                <a:spcPts val="0"/>
              </a:spcAft>
              <a:buClr>
                <a:schemeClr val="dk1"/>
              </a:buClr>
              <a:buSzPts val="1600"/>
              <a:buFont typeface="Arial"/>
              <a:buNone/>
              <a:defRPr sz="1600" b="0" i="0" u="none" strike="noStrike" cap="none">
                <a:solidFill>
                  <a:schemeClr val="dk1"/>
                </a:solidFill>
                <a:latin typeface="Century Gothic"/>
                <a:ea typeface="Century Gothic"/>
                <a:cs typeface="Century Gothic"/>
                <a:sym typeface="Century Gothic"/>
              </a:defRPr>
            </a:lvl2pPr>
            <a:lvl3pPr marL="1371600" marR="0" lvl="2" indent="-228600" algn="l" rtl="0">
              <a:lnSpc>
                <a:spcPct val="100000"/>
              </a:lnSpc>
              <a:spcBef>
                <a:spcPts val="500"/>
              </a:spcBef>
              <a:spcAft>
                <a:spcPts val="0"/>
              </a:spcAft>
              <a:buClr>
                <a:schemeClr val="dk1"/>
              </a:buClr>
              <a:buSzPts val="1400"/>
              <a:buFont typeface="Arial"/>
              <a:buNone/>
              <a:defRPr sz="1400" b="0" i="0" u="none" strike="noStrike" cap="none">
                <a:solidFill>
                  <a:schemeClr val="dk1"/>
                </a:solidFill>
                <a:latin typeface="Century Gothic"/>
                <a:ea typeface="Century Gothic"/>
                <a:cs typeface="Century Gothic"/>
                <a:sym typeface="Century Gothic"/>
              </a:defRPr>
            </a:lvl3pPr>
            <a:lvl4pPr marL="1828800" marR="0" lvl="3" indent="-228600" algn="l" rtl="0">
              <a:lnSpc>
                <a:spcPct val="100000"/>
              </a:lnSpc>
              <a:spcBef>
                <a:spcPts val="500"/>
              </a:spcBef>
              <a:spcAft>
                <a:spcPts val="0"/>
              </a:spcAft>
              <a:buClr>
                <a:schemeClr val="dk1"/>
              </a:buClr>
              <a:buSzPts val="1200"/>
              <a:buFont typeface="Arial"/>
              <a:buNone/>
              <a:defRPr sz="1200" b="0" i="0" u="none" strike="noStrike" cap="none">
                <a:solidFill>
                  <a:schemeClr val="dk1"/>
                </a:solidFill>
                <a:latin typeface="Century Gothic"/>
                <a:ea typeface="Century Gothic"/>
                <a:cs typeface="Century Gothic"/>
                <a:sym typeface="Century Gothic"/>
              </a:defRPr>
            </a:lvl4pPr>
            <a:lvl5pPr marL="2286000" marR="0" lvl="4" indent="-228600" algn="l" rtl="0">
              <a:lnSpc>
                <a:spcPct val="100000"/>
              </a:lnSpc>
              <a:spcBef>
                <a:spcPts val="500"/>
              </a:spcBef>
              <a:spcAft>
                <a:spcPts val="0"/>
              </a:spcAft>
              <a:buClr>
                <a:schemeClr val="dk1"/>
              </a:buClr>
              <a:buSzPts val="1200"/>
              <a:buFont typeface="Arial"/>
              <a:buNone/>
              <a:defRPr sz="1200" b="0" i="0" u="none" strike="noStrike" cap="none">
                <a:solidFill>
                  <a:schemeClr val="dk1"/>
                </a:solidFill>
                <a:latin typeface="Century Gothic"/>
                <a:ea typeface="Century Gothic"/>
                <a:cs typeface="Century Gothic"/>
                <a:sym typeface="Century Gothic"/>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12" name="Google Shape;12;p1"/>
          <p:cNvPicPr preferRelativeResize="0"/>
          <p:nvPr/>
        </p:nvPicPr>
        <p:blipFill rotWithShape="1">
          <a:blip r:embed="rId10">
            <a:alphaModFix/>
          </a:blip>
          <a:srcRect/>
          <a:stretch/>
        </p:blipFill>
        <p:spPr>
          <a:xfrm>
            <a:off x="186266" y="6594475"/>
            <a:ext cx="1601399" cy="135466"/>
          </a:xfrm>
          <a:prstGeom prst="rect">
            <a:avLst/>
          </a:prstGeom>
          <a:noFill/>
          <a:ln>
            <a:noFill/>
          </a:ln>
        </p:spPr>
      </p:pic>
      <p:pic>
        <p:nvPicPr>
          <p:cNvPr id="13" name="Google Shape;13;p1" descr="A close up of a logo&#10;&#10;Description automatically generated"/>
          <p:cNvPicPr preferRelativeResize="0"/>
          <p:nvPr/>
        </p:nvPicPr>
        <p:blipFill rotWithShape="1">
          <a:blip r:embed="rId11">
            <a:alphaModFix/>
          </a:blip>
          <a:srcRect/>
          <a:stretch/>
        </p:blipFill>
        <p:spPr>
          <a:xfrm>
            <a:off x="11538065" y="-1"/>
            <a:ext cx="653936" cy="707537"/>
          </a:xfrm>
          <a:prstGeom prst="rect">
            <a:avLst/>
          </a:prstGeom>
          <a:noFill/>
          <a:ln>
            <a:noFill/>
          </a:ln>
        </p:spPr>
      </p:pic>
    </p:spTree>
    <p:extLst>
      <p:ext uri="{BB962C8B-B14F-4D97-AF65-F5344CB8AC3E}">
        <p14:creationId xmlns:p14="http://schemas.microsoft.com/office/powerpoint/2010/main" val="1526547237"/>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12.xml"/><Relationship Id="rId1" Type="http://schemas.openxmlformats.org/officeDocument/2006/relationships/slideLayout" Target="../slideLayouts/slideLayout14.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7.xml"/><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4.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0"/>
        <p:cNvGrpSpPr/>
        <p:nvPr/>
      </p:nvGrpSpPr>
      <p:grpSpPr>
        <a:xfrm>
          <a:off x="0" y="0"/>
          <a:ext cx="0" cy="0"/>
          <a:chOff x="0" y="0"/>
          <a:chExt cx="0" cy="0"/>
        </a:xfrm>
      </p:grpSpPr>
      <p:sp>
        <p:nvSpPr>
          <p:cNvPr id="51" name="Google Shape;51;p10"/>
          <p:cNvSpPr txBox="1"/>
          <p:nvPr/>
        </p:nvSpPr>
        <p:spPr>
          <a:xfrm>
            <a:off x="9323853" y="6122986"/>
            <a:ext cx="2556300" cy="422700"/>
          </a:xfrm>
          <a:prstGeom prst="rect">
            <a:avLst/>
          </a:prstGeom>
          <a:noFill/>
          <a:ln>
            <a:noFill/>
          </a:ln>
        </p:spPr>
        <p:txBody>
          <a:bodyPr spcFirstLastPara="1" wrap="square" lIns="91425" tIns="45700" rIns="91425" bIns="45700" anchor="t" anchorCtr="0">
            <a:noAutofit/>
          </a:bodyPr>
          <a:lstStyle/>
          <a:p>
            <a:pPr marL="112544" marR="0" lvl="0" indent="0" algn="r" defTabSz="914400" rtl="0" eaLnBrk="1" fontAlgn="auto" latinLnBrk="0" hangingPunct="1">
              <a:lnSpc>
                <a:spcPct val="90000"/>
              </a:lnSpc>
              <a:spcBef>
                <a:spcPts val="0"/>
              </a:spcBef>
              <a:spcAft>
                <a:spcPts val="0"/>
              </a:spcAft>
              <a:buClr>
                <a:srgbClr val="FFFFFF"/>
              </a:buClr>
              <a:buSzPts val="2400"/>
              <a:buFont typeface="Arial"/>
              <a:buNone/>
              <a:tabLst/>
              <a:defRPr/>
            </a:pPr>
            <a:r>
              <a:rPr kumimoji="0" lang="en-GB" sz="2400" b="0" i="0" u="none" strike="noStrike" kern="0" cap="none" spc="0" normalizeH="0" baseline="0" noProof="0">
                <a:ln>
                  <a:noFill/>
                </a:ln>
                <a:solidFill>
                  <a:srgbClr val="FFFFFF"/>
                </a:solidFill>
                <a:effectLst/>
                <a:uLnTx/>
                <a:uFillTx/>
                <a:latin typeface="Century Gothic"/>
                <a:ea typeface="Century Gothic"/>
                <a:cs typeface="Century Gothic"/>
                <a:sym typeface="Century Gothic"/>
              </a:rPr>
              <a:t>Autumn</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52" name="Google Shape;52;p10"/>
          <p:cNvSpPr txBox="1"/>
          <p:nvPr/>
        </p:nvSpPr>
        <p:spPr>
          <a:xfrm>
            <a:off x="1946763" y="1513840"/>
            <a:ext cx="8298474" cy="2892848"/>
          </a:xfrm>
          <a:prstGeom prst="rect">
            <a:avLst/>
          </a:prstGeom>
          <a:noFill/>
          <a:ln>
            <a:noFill/>
          </a:ln>
        </p:spPr>
        <p:txBody>
          <a:bodyPr spcFirstLastPara="1" wrap="square" lIns="91425" tIns="45700" rIns="91425" bIns="45700" anchor="t" anchorCtr="0">
            <a:noAutofit/>
          </a:bodyPr>
          <a:lstStyle/>
          <a:p>
            <a:pPr marL="0" marR="0" lvl="0" indent="0" algn="ctr" defTabSz="914400" rtl="0" eaLnBrk="1" fontAlgn="auto" latinLnBrk="0" hangingPunct="1">
              <a:lnSpc>
                <a:spcPct val="150000"/>
              </a:lnSpc>
              <a:spcBef>
                <a:spcPts val="0"/>
              </a:spcBef>
              <a:spcAft>
                <a:spcPts val="0"/>
              </a:spcAft>
              <a:buClr>
                <a:srgbClr val="FFFFFF"/>
              </a:buClr>
              <a:buSzPts val="4000"/>
              <a:buFont typeface="Arial"/>
              <a:buNone/>
              <a:tabLst/>
              <a:defRPr/>
            </a:pPr>
            <a:r>
              <a:rPr kumimoji="0" lang="en-GB" sz="4000" b="0" i="0" u="none" strike="noStrike" kern="0" cap="none" spc="0" normalizeH="0" baseline="0" noProof="0">
                <a:ln>
                  <a:noFill/>
                </a:ln>
                <a:solidFill>
                  <a:srgbClr val="FFFFFF"/>
                </a:solidFill>
                <a:effectLst/>
                <a:uLnTx/>
                <a:uFillTx/>
                <a:latin typeface="Century Gothic"/>
                <a:ea typeface="Century Gothic"/>
                <a:cs typeface="Century Gothic"/>
                <a:sym typeface="Century Gothic"/>
              </a:rPr>
              <a:t>Ready-to-go Lesson Slides</a:t>
            </a:r>
            <a:endParaRPr kumimoji="0" sz="1400" b="0" i="0" u="none" strike="noStrike" kern="0" cap="none" spc="0" normalizeH="0" baseline="0" noProof="0">
              <a:ln>
                <a:noFill/>
              </a:ln>
              <a:solidFill>
                <a:srgbClr val="000000"/>
              </a:solidFill>
              <a:effectLst/>
              <a:uLnTx/>
              <a:uFillTx/>
              <a:latin typeface="Arial"/>
              <a:cs typeface="Arial"/>
              <a:sym typeface="Arial"/>
            </a:endParaRPr>
          </a:p>
          <a:p>
            <a:pPr marL="0" marR="0" lvl="0" indent="0" algn="ctr" defTabSz="914400" rtl="0" eaLnBrk="1" fontAlgn="auto" latinLnBrk="0" hangingPunct="1">
              <a:lnSpc>
                <a:spcPct val="150000"/>
              </a:lnSpc>
              <a:spcBef>
                <a:spcPts val="0"/>
              </a:spcBef>
              <a:spcAft>
                <a:spcPts val="0"/>
              </a:spcAft>
              <a:buClr>
                <a:srgbClr val="FFFFFF"/>
              </a:buClr>
              <a:buSzPts val="4000"/>
              <a:buFont typeface="Arial"/>
              <a:buNone/>
              <a:tabLst/>
              <a:defRPr/>
            </a:pPr>
            <a:r>
              <a:rPr kumimoji="0" lang="en-GB" sz="4000" b="0" i="0" u="none" strike="noStrike" kern="0" cap="none" spc="0" normalizeH="0" baseline="0" noProof="0">
                <a:ln>
                  <a:noFill/>
                </a:ln>
                <a:solidFill>
                  <a:srgbClr val="FFFFFF"/>
                </a:solidFill>
                <a:effectLst/>
                <a:uLnTx/>
                <a:uFillTx/>
                <a:latin typeface="Century Gothic"/>
                <a:ea typeface="Century Gothic"/>
                <a:cs typeface="Century Gothic"/>
                <a:sym typeface="Century Gothic"/>
              </a:rPr>
              <a:t>Year 2</a:t>
            </a:r>
            <a:endParaRPr kumimoji="0" sz="1400" b="0" i="0" u="none" strike="noStrike" kern="0" cap="none" spc="0" normalizeH="0" baseline="0" noProof="0">
              <a:ln>
                <a:noFill/>
              </a:ln>
              <a:solidFill>
                <a:srgbClr val="000000"/>
              </a:solidFill>
              <a:effectLst/>
              <a:uLnTx/>
              <a:uFillTx/>
              <a:latin typeface="Arial"/>
              <a:cs typeface="Arial"/>
              <a:sym typeface="Arial"/>
            </a:endParaRPr>
          </a:p>
          <a:p>
            <a:pPr marL="0" marR="0" lvl="0" indent="0" algn="ctr" defTabSz="914400" rtl="0" eaLnBrk="1" fontAlgn="auto" latinLnBrk="0" hangingPunct="1">
              <a:lnSpc>
                <a:spcPct val="150000"/>
              </a:lnSpc>
              <a:spcBef>
                <a:spcPts val="0"/>
              </a:spcBef>
              <a:spcAft>
                <a:spcPts val="0"/>
              </a:spcAft>
              <a:buClr>
                <a:srgbClr val="FFFFFF"/>
              </a:buClr>
              <a:buSzPts val="4000"/>
              <a:buFont typeface="Arial"/>
              <a:buNone/>
              <a:tabLst/>
              <a:defRPr/>
            </a:pPr>
            <a:r>
              <a:rPr kumimoji="0" lang="en-GB" sz="4000" b="0" i="0" u="none" strike="noStrike" kern="0" cap="none" spc="0" normalizeH="0" baseline="0" noProof="0">
                <a:ln>
                  <a:noFill/>
                </a:ln>
                <a:solidFill>
                  <a:srgbClr val="FFFFFF"/>
                </a:solidFill>
                <a:effectLst/>
                <a:uLnTx/>
                <a:uFillTx/>
                <a:latin typeface="Century Gothic"/>
                <a:ea typeface="Century Gothic"/>
                <a:cs typeface="Century Gothic"/>
                <a:sym typeface="Century Gothic"/>
              </a:rPr>
              <a:t>Addition and Subtraction</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53" name="Google Shape;53;p10"/>
          <p:cNvSpPr txBox="1"/>
          <p:nvPr/>
        </p:nvSpPr>
        <p:spPr>
          <a:xfrm>
            <a:off x="360005" y="5188950"/>
            <a:ext cx="10052700" cy="135660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FFFFFF"/>
              </a:buClr>
              <a:buSzPts val="2800"/>
              <a:buFont typeface="Arial"/>
              <a:buNone/>
              <a:tabLst/>
              <a:defRPr/>
            </a:pPr>
            <a:r>
              <a:rPr kumimoji="0" lang="en-GB" sz="2800" b="0" i="0" u="none" strike="noStrike" kern="0" cap="none" spc="0" normalizeH="0" baseline="0" noProof="0">
                <a:ln>
                  <a:noFill/>
                </a:ln>
                <a:solidFill>
                  <a:srgbClr val="FFFFFF"/>
                </a:solidFill>
                <a:effectLst/>
                <a:uLnTx/>
                <a:uFillTx/>
                <a:latin typeface="Century Gothic"/>
                <a:ea typeface="Century Gothic"/>
                <a:cs typeface="Century Gothic"/>
                <a:sym typeface="Century Gothic"/>
              </a:rPr>
              <a:t>Lesson 7</a:t>
            </a:r>
            <a:endParaRPr kumimoji="0" sz="1400" b="0" i="0" u="none" strike="noStrike" kern="0" cap="none" spc="0" normalizeH="0" baseline="0" noProof="0">
              <a:ln>
                <a:noFill/>
              </a:ln>
              <a:solidFill>
                <a:srgbClr val="000000"/>
              </a:solidFill>
              <a:effectLst/>
              <a:uLnTx/>
              <a:uFillTx/>
              <a:latin typeface="Arial"/>
              <a:cs typeface="Arial"/>
              <a:sym typeface="Arial"/>
            </a:endParaRPr>
          </a:p>
          <a:p>
            <a:pPr marL="0" marR="0" lvl="0" indent="0" algn="l" defTabSz="914400" rtl="0" eaLnBrk="1" fontAlgn="auto" latinLnBrk="0" hangingPunct="1">
              <a:lnSpc>
                <a:spcPct val="100000"/>
              </a:lnSpc>
              <a:spcBef>
                <a:spcPts val="0"/>
              </a:spcBef>
              <a:spcAft>
                <a:spcPts val="0"/>
              </a:spcAft>
              <a:buClr>
                <a:srgbClr val="FFFFFF"/>
              </a:buClr>
              <a:buSzPts val="2800"/>
              <a:buFont typeface="Arial"/>
              <a:buNone/>
              <a:tabLst/>
              <a:defRPr/>
            </a:pPr>
            <a:r>
              <a:rPr kumimoji="0" lang="en-GB" sz="2800" b="0" i="0" u="none" strike="noStrike" kern="0" cap="none" spc="0" normalizeH="0" baseline="0" noProof="0">
                <a:ln>
                  <a:noFill/>
                </a:ln>
                <a:solidFill>
                  <a:srgbClr val="FFFFFF"/>
                </a:solidFill>
                <a:effectLst/>
                <a:uLnTx/>
                <a:uFillTx/>
                <a:latin typeface="Century Gothic"/>
                <a:ea typeface="Century Gothic"/>
                <a:cs typeface="Century Gothic"/>
                <a:sym typeface="Century Gothic"/>
              </a:rPr>
              <a:t>To explain what happens to numbers when I add or subtract 10</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Google Shape;219;p19"/>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rgbClr val="2779F5"/>
              </a:buClr>
              <a:buSzPts val="1600"/>
              <a:buNone/>
            </a:pPr>
            <a:r>
              <a:rPr lang="en-GB" b="1"/>
              <a:t>Guided Practice:</a:t>
            </a:r>
            <a:endParaRPr b="1"/>
          </a:p>
        </p:txBody>
      </p:sp>
      <p:sp>
        <p:nvSpPr>
          <p:cNvPr id="220" name="Google Shape;220;p19"/>
          <p:cNvSpPr txBox="1">
            <a:spLocks noGrp="1"/>
          </p:cNvSpPr>
          <p:nvPr>
            <p:ph type="body" idx="2"/>
          </p:nvPr>
        </p:nvSpPr>
        <p:spPr>
          <a:xfrm>
            <a:off x="360000" y="1170000"/>
            <a:ext cx="11527800" cy="806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chemeClr val="dk1"/>
              </a:buClr>
              <a:buSzPts val="1800"/>
              <a:buNone/>
            </a:pPr>
            <a:r>
              <a:rPr lang="en-GB" b="1"/>
              <a:t>Fill in the missing numbers. </a:t>
            </a:r>
            <a:endParaRPr b="1"/>
          </a:p>
          <a:p>
            <a:pPr marL="0" lvl="0" indent="0" algn="l" rtl="0">
              <a:lnSpc>
                <a:spcPct val="150000"/>
              </a:lnSpc>
              <a:spcBef>
                <a:spcPts val="0"/>
              </a:spcBef>
              <a:spcAft>
                <a:spcPts val="0"/>
              </a:spcAft>
              <a:buClr>
                <a:schemeClr val="dk1"/>
              </a:buClr>
              <a:buSzPts val="1800"/>
              <a:buNone/>
            </a:pPr>
            <a:r>
              <a:rPr lang="en-GB"/>
              <a:t>Use concrete resources to help you.</a:t>
            </a:r>
            <a:endParaRPr/>
          </a:p>
        </p:txBody>
      </p:sp>
      <p:graphicFrame>
        <p:nvGraphicFramePr>
          <p:cNvPr id="221" name="Google Shape;221;p19"/>
          <p:cNvGraphicFramePr/>
          <p:nvPr>
            <p:extLst>
              <p:ext uri="{D42A27DB-BD31-4B8C-83A1-F6EECF244321}">
                <p14:modId xmlns:p14="http://schemas.microsoft.com/office/powerpoint/2010/main" val="1166831155"/>
              </p:ext>
            </p:extLst>
          </p:nvPr>
        </p:nvGraphicFramePr>
        <p:xfrm>
          <a:off x="1666800" y="2476500"/>
          <a:ext cx="8858400" cy="3247565"/>
        </p:xfrm>
        <a:graphic>
          <a:graphicData uri="http://schemas.openxmlformats.org/drawingml/2006/table">
            <a:tbl>
              <a:tblPr>
                <a:noFill/>
              </a:tblPr>
              <a:tblGrid>
                <a:gridCol w="2952800">
                  <a:extLst>
                    <a:ext uri="{9D8B030D-6E8A-4147-A177-3AD203B41FA5}">
                      <a16:colId xmlns:a16="http://schemas.microsoft.com/office/drawing/2014/main" val="20000"/>
                    </a:ext>
                  </a:extLst>
                </a:gridCol>
                <a:gridCol w="2952800">
                  <a:extLst>
                    <a:ext uri="{9D8B030D-6E8A-4147-A177-3AD203B41FA5}">
                      <a16:colId xmlns:a16="http://schemas.microsoft.com/office/drawing/2014/main" val="20001"/>
                    </a:ext>
                  </a:extLst>
                </a:gridCol>
                <a:gridCol w="2952800">
                  <a:extLst>
                    <a:ext uri="{9D8B030D-6E8A-4147-A177-3AD203B41FA5}">
                      <a16:colId xmlns:a16="http://schemas.microsoft.com/office/drawing/2014/main" val="20002"/>
                    </a:ext>
                  </a:extLst>
                </a:gridCol>
              </a:tblGrid>
              <a:tr h="770050">
                <a:tc>
                  <a:txBody>
                    <a:bodyPr/>
                    <a:lstStyle/>
                    <a:p>
                      <a:pPr marL="0" lvl="0" indent="0" algn="ctr" rtl="0">
                        <a:spcBef>
                          <a:spcPts val="0"/>
                        </a:spcBef>
                        <a:spcAft>
                          <a:spcPts val="0"/>
                        </a:spcAft>
                        <a:buNone/>
                      </a:pPr>
                      <a:r>
                        <a:rPr lang="en-GB" sz="2300" b="1" dirty="0">
                          <a:solidFill>
                            <a:srgbClr val="2779F5"/>
                          </a:solidFill>
                          <a:latin typeface="Century Gothic"/>
                          <a:ea typeface="Century Gothic"/>
                          <a:cs typeface="Century Gothic"/>
                          <a:sym typeface="Century Gothic"/>
                        </a:rPr>
                        <a:t>10 less</a:t>
                      </a:r>
                      <a:endParaRPr sz="2300" b="1" dirty="0">
                        <a:solidFill>
                          <a:srgbClr val="2779F5"/>
                        </a:solidFill>
                        <a:latin typeface="Century Gothic"/>
                        <a:ea typeface="Century Gothic"/>
                        <a:cs typeface="Century Gothic"/>
                        <a:sym typeface="Century Gothic"/>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en-GB" sz="2300" b="1" dirty="0">
                          <a:solidFill>
                            <a:srgbClr val="2779F5"/>
                          </a:solidFill>
                          <a:latin typeface="Century Gothic"/>
                          <a:ea typeface="Century Gothic"/>
                          <a:cs typeface="Century Gothic"/>
                          <a:sym typeface="Century Gothic"/>
                        </a:rPr>
                        <a:t>Number</a:t>
                      </a:r>
                      <a:endParaRPr sz="2300" b="1" dirty="0">
                        <a:solidFill>
                          <a:srgbClr val="2779F5"/>
                        </a:solidFill>
                        <a:latin typeface="Century Gothic"/>
                        <a:ea typeface="Century Gothic"/>
                        <a:cs typeface="Century Gothic"/>
                        <a:sym typeface="Century Gothic"/>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en-GB" sz="2300" b="1">
                          <a:solidFill>
                            <a:srgbClr val="2779F5"/>
                          </a:solidFill>
                          <a:latin typeface="Century Gothic"/>
                          <a:ea typeface="Century Gothic"/>
                          <a:cs typeface="Century Gothic"/>
                          <a:sym typeface="Century Gothic"/>
                        </a:rPr>
                        <a:t>10 more</a:t>
                      </a:r>
                      <a:endParaRPr sz="2300" b="1">
                        <a:solidFill>
                          <a:srgbClr val="2779F5"/>
                        </a:solidFill>
                        <a:latin typeface="Century Gothic"/>
                        <a:ea typeface="Century Gothic"/>
                        <a:cs typeface="Century Gothic"/>
                        <a:sym typeface="Century Gothic"/>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694525">
                <a:tc>
                  <a:txBody>
                    <a:bodyPr/>
                    <a:lstStyle/>
                    <a:p>
                      <a:pPr marL="0" lvl="0" indent="0" algn="ctr" rtl="0">
                        <a:spcBef>
                          <a:spcPts val="0"/>
                        </a:spcBef>
                        <a:spcAft>
                          <a:spcPts val="0"/>
                        </a:spcAft>
                        <a:buNone/>
                      </a:pPr>
                      <a:r>
                        <a:rPr lang="en-GB" sz="2700" b="1">
                          <a:latin typeface="Century Gothic"/>
                          <a:ea typeface="Century Gothic"/>
                          <a:cs typeface="Century Gothic"/>
                          <a:sym typeface="Century Gothic"/>
                        </a:rPr>
                        <a:t>48</a:t>
                      </a:r>
                      <a:endParaRPr sz="2700" b="1">
                        <a:latin typeface="Century Gothic"/>
                        <a:ea typeface="Century Gothic"/>
                        <a:cs typeface="Century Gothic"/>
                        <a:sym typeface="Century Gothic"/>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en-GB" sz="2700" b="1" dirty="0">
                          <a:latin typeface="Century Gothic"/>
                          <a:ea typeface="Century Gothic"/>
                          <a:cs typeface="Century Gothic"/>
                          <a:sym typeface="Century Gothic"/>
                        </a:rPr>
                        <a:t>58</a:t>
                      </a:r>
                      <a:endParaRPr sz="2700" b="1" dirty="0">
                        <a:latin typeface="Century Gothic"/>
                        <a:ea typeface="Century Gothic"/>
                        <a:cs typeface="Century Gothic"/>
                        <a:sym typeface="Century Gothic"/>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endParaRPr sz="2700" b="1" dirty="0">
                        <a:solidFill>
                          <a:srgbClr val="00BC89"/>
                        </a:solidFill>
                        <a:latin typeface="Century Gothic"/>
                        <a:ea typeface="Century Gothic"/>
                        <a:cs typeface="Century Gothic"/>
                        <a:sym typeface="Century Gothic"/>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548100">
                <a:tc>
                  <a:txBody>
                    <a:bodyPr/>
                    <a:lstStyle/>
                    <a:p>
                      <a:pPr marL="0" lvl="0" indent="0" algn="ctr" rtl="0">
                        <a:spcBef>
                          <a:spcPts val="0"/>
                        </a:spcBef>
                        <a:spcAft>
                          <a:spcPts val="0"/>
                        </a:spcAft>
                        <a:buNone/>
                      </a:pPr>
                      <a:endParaRPr sz="2700" b="1">
                        <a:solidFill>
                          <a:srgbClr val="00BC89"/>
                        </a:solidFill>
                        <a:latin typeface="Century Gothic"/>
                        <a:ea typeface="Century Gothic"/>
                        <a:cs typeface="Century Gothic"/>
                        <a:sym typeface="Century Gothic"/>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en-GB" sz="2700" b="1">
                          <a:latin typeface="Century Gothic"/>
                          <a:ea typeface="Century Gothic"/>
                          <a:cs typeface="Century Gothic"/>
                          <a:sym typeface="Century Gothic"/>
                        </a:rPr>
                        <a:t>43</a:t>
                      </a:r>
                      <a:endParaRPr sz="2700" b="1">
                        <a:latin typeface="Century Gothic"/>
                        <a:ea typeface="Century Gothic"/>
                        <a:cs typeface="Century Gothic"/>
                        <a:sym typeface="Century Gothic"/>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en-GB" sz="2700" b="1" dirty="0">
                          <a:latin typeface="Century Gothic"/>
                          <a:ea typeface="Century Gothic"/>
                          <a:cs typeface="Century Gothic"/>
                          <a:sym typeface="Century Gothic"/>
                        </a:rPr>
                        <a:t>53</a:t>
                      </a:r>
                      <a:endParaRPr sz="2700" b="1" dirty="0">
                        <a:latin typeface="Century Gothic"/>
                        <a:ea typeface="Century Gothic"/>
                        <a:cs typeface="Century Gothic"/>
                        <a:sym typeface="Century Gothic"/>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548100">
                <a:tc>
                  <a:txBody>
                    <a:bodyPr/>
                    <a:lstStyle/>
                    <a:p>
                      <a:pPr marL="0" lvl="0" indent="0" algn="ctr" rtl="0">
                        <a:spcBef>
                          <a:spcPts val="0"/>
                        </a:spcBef>
                        <a:spcAft>
                          <a:spcPts val="0"/>
                        </a:spcAft>
                        <a:buNone/>
                      </a:pPr>
                      <a:r>
                        <a:rPr lang="en-GB" sz="2700" b="1">
                          <a:latin typeface="Century Gothic"/>
                          <a:ea typeface="Century Gothic"/>
                          <a:cs typeface="Century Gothic"/>
                          <a:sym typeface="Century Gothic"/>
                        </a:rPr>
                        <a:t>27</a:t>
                      </a:r>
                      <a:endParaRPr sz="2700" b="1">
                        <a:latin typeface="Century Gothic"/>
                        <a:ea typeface="Century Gothic"/>
                        <a:cs typeface="Century Gothic"/>
                        <a:sym typeface="Century Gothic"/>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endParaRPr sz="2700" b="1">
                        <a:solidFill>
                          <a:srgbClr val="00BC89"/>
                        </a:solidFill>
                        <a:latin typeface="Century Gothic"/>
                        <a:ea typeface="Century Gothic"/>
                        <a:cs typeface="Century Gothic"/>
                        <a:sym typeface="Century Gothic"/>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en-GB" sz="2700" b="1" dirty="0">
                          <a:latin typeface="Century Gothic"/>
                          <a:ea typeface="Century Gothic"/>
                          <a:cs typeface="Century Gothic"/>
                          <a:sym typeface="Century Gothic"/>
                        </a:rPr>
                        <a:t>47</a:t>
                      </a:r>
                      <a:endParaRPr sz="2700" b="1" dirty="0">
                        <a:latin typeface="Century Gothic"/>
                        <a:ea typeface="Century Gothic"/>
                        <a:cs typeface="Century Gothic"/>
                        <a:sym typeface="Century Gothic"/>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548100">
                <a:tc>
                  <a:txBody>
                    <a:bodyPr/>
                    <a:lstStyle/>
                    <a:p>
                      <a:pPr marL="0" lvl="0" indent="0" algn="ctr" rtl="0">
                        <a:spcBef>
                          <a:spcPts val="0"/>
                        </a:spcBef>
                        <a:spcAft>
                          <a:spcPts val="0"/>
                        </a:spcAft>
                        <a:buNone/>
                      </a:pPr>
                      <a:endParaRPr sz="2700" b="1">
                        <a:solidFill>
                          <a:srgbClr val="00BC89"/>
                        </a:solidFill>
                        <a:latin typeface="Century Gothic"/>
                        <a:ea typeface="Century Gothic"/>
                        <a:cs typeface="Century Gothic"/>
                        <a:sym typeface="Century Gothic"/>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en-GB" sz="2700" b="1">
                          <a:latin typeface="Century Gothic"/>
                          <a:ea typeface="Century Gothic"/>
                          <a:cs typeface="Century Gothic"/>
                          <a:sym typeface="Century Gothic"/>
                        </a:rPr>
                        <a:t>15</a:t>
                      </a:r>
                      <a:endParaRPr sz="2700" b="1">
                        <a:latin typeface="Century Gothic"/>
                        <a:ea typeface="Century Gothic"/>
                        <a:cs typeface="Century Gothic"/>
                        <a:sym typeface="Century Gothic"/>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endParaRPr sz="2700" b="1" dirty="0">
                        <a:solidFill>
                          <a:srgbClr val="00BC89"/>
                        </a:solidFill>
                        <a:latin typeface="Century Gothic"/>
                        <a:ea typeface="Century Gothic"/>
                        <a:cs typeface="Century Gothic"/>
                        <a:sym typeface="Century Gothic"/>
                      </a:endParaRPr>
                    </a:p>
                  </a:txBody>
                  <a:tcPr marL="91425" marR="91425" marT="91425" marB="91425">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graphicFrame>
        <p:nvGraphicFramePr>
          <p:cNvPr id="222" name="Google Shape;222;p19"/>
          <p:cNvGraphicFramePr/>
          <p:nvPr/>
        </p:nvGraphicFramePr>
        <p:xfrm>
          <a:off x="1666800" y="3246550"/>
          <a:ext cx="8858400" cy="2477515"/>
        </p:xfrm>
        <a:graphic>
          <a:graphicData uri="http://schemas.openxmlformats.org/drawingml/2006/table">
            <a:tbl>
              <a:tblPr>
                <a:noFill/>
              </a:tblPr>
              <a:tblGrid>
                <a:gridCol w="2952800">
                  <a:extLst>
                    <a:ext uri="{9D8B030D-6E8A-4147-A177-3AD203B41FA5}">
                      <a16:colId xmlns:a16="http://schemas.microsoft.com/office/drawing/2014/main" val="20000"/>
                    </a:ext>
                  </a:extLst>
                </a:gridCol>
                <a:gridCol w="2952800">
                  <a:extLst>
                    <a:ext uri="{9D8B030D-6E8A-4147-A177-3AD203B41FA5}">
                      <a16:colId xmlns:a16="http://schemas.microsoft.com/office/drawing/2014/main" val="20001"/>
                    </a:ext>
                  </a:extLst>
                </a:gridCol>
                <a:gridCol w="2952800">
                  <a:extLst>
                    <a:ext uri="{9D8B030D-6E8A-4147-A177-3AD203B41FA5}">
                      <a16:colId xmlns:a16="http://schemas.microsoft.com/office/drawing/2014/main" val="20002"/>
                    </a:ext>
                  </a:extLst>
                </a:gridCol>
              </a:tblGrid>
              <a:tr h="694525">
                <a:tc>
                  <a:txBody>
                    <a:bodyPr/>
                    <a:lstStyle/>
                    <a:p>
                      <a:pPr marL="0" lvl="0" indent="0" algn="ctr" rtl="0">
                        <a:spcBef>
                          <a:spcPts val="0"/>
                        </a:spcBef>
                        <a:spcAft>
                          <a:spcPts val="0"/>
                        </a:spcAft>
                        <a:buNone/>
                      </a:pPr>
                      <a:endParaRPr sz="2700" b="1">
                        <a:latin typeface="Century Gothic"/>
                        <a:ea typeface="Century Gothic"/>
                        <a:cs typeface="Century Gothic"/>
                        <a:sym typeface="Century Gothic"/>
                      </a:endParaRPr>
                    </a:p>
                  </a:txBody>
                  <a:tcPr marL="91425" marR="91425" marT="91425" marB="91425">
                    <a:lnL w="28575" cap="flat" cmpd="sng">
                      <a:solidFill>
                        <a:srgbClr val="000000">
                          <a:alpha val="0"/>
                        </a:srgbClr>
                      </a:solidFill>
                      <a:prstDash val="solid"/>
                      <a:round/>
                      <a:headEnd type="none" w="sm" len="sm"/>
                      <a:tailEnd type="none" w="sm" len="sm"/>
                    </a:lnL>
                    <a:lnR w="28575" cap="flat" cmpd="sng">
                      <a:solidFill>
                        <a:srgbClr val="000000">
                          <a:alpha val="0"/>
                        </a:srgbClr>
                      </a:solidFill>
                      <a:prstDash val="solid"/>
                      <a:round/>
                      <a:headEnd type="none" w="sm" len="sm"/>
                      <a:tailEnd type="none" w="sm" len="sm"/>
                    </a:lnR>
                    <a:lnT w="28575" cap="flat" cmpd="sng">
                      <a:solidFill>
                        <a:srgbClr val="000000">
                          <a:alpha val="0"/>
                        </a:srgbClr>
                      </a:solidFill>
                      <a:prstDash val="solid"/>
                      <a:round/>
                      <a:headEnd type="none" w="sm" len="sm"/>
                      <a:tailEnd type="none" w="sm" len="sm"/>
                    </a:lnT>
                    <a:lnB w="28575" cap="flat" cmpd="sng">
                      <a:solidFill>
                        <a:srgbClr val="000000">
                          <a:alpha val="0"/>
                        </a:srgbClr>
                      </a:solidFill>
                      <a:prstDash val="solid"/>
                      <a:round/>
                      <a:headEnd type="none" w="sm" len="sm"/>
                      <a:tailEnd type="none" w="sm" len="sm"/>
                    </a:lnB>
                  </a:tcPr>
                </a:tc>
                <a:tc>
                  <a:txBody>
                    <a:bodyPr/>
                    <a:lstStyle/>
                    <a:p>
                      <a:pPr marL="0" lvl="0" indent="0" algn="ctr" rtl="0">
                        <a:spcBef>
                          <a:spcPts val="0"/>
                        </a:spcBef>
                        <a:spcAft>
                          <a:spcPts val="0"/>
                        </a:spcAft>
                        <a:buNone/>
                      </a:pPr>
                      <a:endParaRPr sz="2700" b="1">
                        <a:latin typeface="Century Gothic"/>
                        <a:ea typeface="Century Gothic"/>
                        <a:cs typeface="Century Gothic"/>
                        <a:sym typeface="Century Gothic"/>
                      </a:endParaRPr>
                    </a:p>
                  </a:txBody>
                  <a:tcPr marL="91425" marR="91425" marT="91425" marB="91425">
                    <a:lnL w="28575" cap="flat" cmpd="sng">
                      <a:solidFill>
                        <a:srgbClr val="000000">
                          <a:alpha val="0"/>
                        </a:srgbClr>
                      </a:solidFill>
                      <a:prstDash val="solid"/>
                      <a:round/>
                      <a:headEnd type="none" w="sm" len="sm"/>
                      <a:tailEnd type="none" w="sm" len="sm"/>
                    </a:lnL>
                    <a:lnR w="28575" cap="flat" cmpd="sng">
                      <a:solidFill>
                        <a:srgbClr val="000000">
                          <a:alpha val="0"/>
                        </a:srgbClr>
                      </a:solidFill>
                      <a:prstDash val="solid"/>
                      <a:round/>
                      <a:headEnd type="none" w="sm" len="sm"/>
                      <a:tailEnd type="none" w="sm" len="sm"/>
                    </a:lnR>
                    <a:lnT w="28575" cap="flat" cmpd="sng">
                      <a:solidFill>
                        <a:srgbClr val="000000">
                          <a:alpha val="0"/>
                        </a:srgbClr>
                      </a:solidFill>
                      <a:prstDash val="solid"/>
                      <a:round/>
                      <a:headEnd type="none" w="sm" len="sm"/>
                      <a:tailEnd type="none" w="sm" len="sm"/>
                    </a:lnT>
                    <a:lnB w="28575" cap="flat" cmpd="sng">
                      <a:solidFill>
                        <a:srgbClr val="000000">
                          <a:alpha val="0"/>
                        </a:srgbClr>
                      </a:solidFill>
                      <a:prstDash val="solid"/>
                      <a:round/>
                      <a:headEnd type="none" w="sm" len="sm"/>
                      <a:tailEnd type="none" w="sm" len="sm"/>
                    </a:lnB>
                  </a:tcPr>
                </a:tc>
                <a:tc>
                  <a:txBody>
                    <a:bodyPr/>
                    <a:lstStyle/>
                    <a:p>
                      <a:pPr marL="0" lvl="0" indent="0" algn="ctr" rtl="0">
                        <a:spcBef>
                          <a:spcPts val="0"/>
                        </a:spcBef>
                        <a:spcAft>
                          <a:spcPts val="0"/>
                        </a:spcAft>
                        <a:buNone/>
                      </a:pPr>
                      <a:r>
                        <a:rPr lang="en-GB" sz="2700" b="1">
                          <a:solidFill>
                            <a:srgbClr val="00BC89"/>
                          </a:solidFill>
                          <a:latin typeface="Century Gothic"/>
                          <a:ea typeface="Century Gothic"/>
                          <a:cs typeface="Century Gothic"/>
                          <a:sym typeface="Century Gothic"/>
                        </a:rPr>
                        <a:t>68</a:t>
                      </a:r>
                      <a:endParaRPr sz="2700" b="1">
                        <a:solidFill>
                          <a:srgbClr val="00BC89"/>
                        </a:solidFill>
                        <a:latin typeface="Century Gothic"/>
                        <a:ea typeface="Century Gothic"/>
                        <a:cs typeface="Century Gothic"/>
                        <a:sym typeface="Century Gothic"/>
                      </a:endParaRPr>
                    </a:p>
                  </a:txBody>
                  <a:tcPr marL="91425" marR="91425" marT="91425" marB="91425">
                    <a:lnL w="28575" cap="flat" cmpd="sng">
                      <a:solidFill>
                        <a:srgbClr val="000000">
                          <a:alpha val="0"/>
                        </a:srgbClr>
                      </a:solidFill>
                      <a:prstDash val="solid"/>
                      <a:round/>
                      <a:headEnd type="none" w="sm" len="sm"/>
                      <a:tailEnd type="none" w="sm" len="sm"/>
                    </a:lnL>
                    <a:lnR w="28575" cap="flat" cmpd="sng">
                      <a:solidFill>
                        <a:srgbClr val="000000">
                          <a:alpha val="0"/>
                        </a:srgbClr>
                      </a:solidFill>
                      <a:prstDash val="solid"/>
                      <a:round/>
                      <a:headEnd type="none" w="sm" len="sm"/>
                      <a:tailEnd type="none" w="sm" len="sm"/>
                    </a:lnR>
                    <a:lnT w="28575" cap="flat" cmpd="sng">
                      <a:solidFill>
                        <a:srgbClr val="000000">
                          <a:alpha val="0"/>
                        </a:srgbClr>
                      </a:solidFill>
                      <a:prstDash val="solid"/>
                      <a:round/>
                      <a:headEnd type="none" w="sm" len="sm"/>
                      <a:tailEnd type="none" w="sm" len="sm"/>
                    </a:lnT>
                    <a:lnB w="2857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548100">
                <a:tc>
                  <a:txBody>
                    <a:bodyPr/>
                    <a:lstStyle/>
                    <a:p>
                      <a:pPr marL="0" lvl="0" indent="0" algn="ctr" rtl="0">
                        <a:spcBef>
                          <a:spcPts val="0"/>
                        </a:spcBef>
                        <a:spcAft>
                          <a:spcPts val="0"/>
                        </a:spcAft>
                        <a:buNone/>
                      </a:pPr>
                      <a:r>
                        <a:rPr lang="en-GB" sz="2700" b="1">
                          <a:solidFill>
                            <a:srgbClr val="00BC89"/>
                          </a:solidFill>
                          <a:latin typeface="Century Gothic"/>
                          <a:ea typeface="Century Gothic"/>
                          <a:cs typeface="Century Gothic"/>
                          <a:sym typeface="Century Gothic"/>
                        </a:rPr>
                        <a:t>33</a:t>
                      </a:r>
                      <a:endParaRPr sz="2700" b="1">
                        <a:solidFill>
                          <a:srgbClr val="00BC89"/>
                        </a:solidFill>
                        <a:latin typeface="Century Gothic"/>
                        <a:ea typeface="Century Gothic"/>
                        <a:cs typeface="Century Gothic"/>
                        <a:sym typeface="Century Gothic"/>
                      </a:endParaRPr>
                    </a:p>
                  </a:txBody>
                  <a:tcPr marL="91425" marR="91425" marT="91425" marB="91425">
                    <a:lnL w="28575" cap="flat" cmpd="sng">
                      <a:solidFill>
                        <a:srgbClr val="000000">
                          <a:alpha val="0"/>
                        </a:srgbClr>
                      </a:solidFill>
                      <a:prstDash val="solid"/>
                      <a:round/>
                      <a:headEnd type="none" w="sm" len="sm"/>
                      <a:tailEnd type="none" w="sm" len="sm"/>
                    </a:lnL>
                    <a:lnR w="28575" cap="flat" cmpd="sng">
                      <a:solidFill>
                        <a:srgbClr val="000000">
                          <a:alpha val="0"/>
                        </a:srgbClr>
                      </a:solidFill>
                      <a:prstDash val="solid"/>
                      <a:round/>
                      <a:headEnd type="none" w="sm" len="sm"/>
                      <a:tailEnd type="none" w="sm" len="sm"/>
                    </a:lnR>
                    <a:lnT w="28575" cap="flat" cmpd="sng">
                      <a:solidFill>
                        <a:srgbClr val="000000">
                          <a:alpha val="0"/>
                        </a:srgbClr>
                      </a:solidFill>
                      <a:prstDash val="solid"/>
                      <a:round/>
                      <a:headEnd type="none" w="sm" len="sm"/>
                      <a:tailEnd type="none" w="sm" len="sm"/>
                    </a:lnT>
                    <a:lnB w="28575" cap="flat" cmpd="sng">
                      <a:solidFill>
                        <a:srgbClr val="000000">
                          <a:alpha val="0"/>
                        </a:srgbClr>
                      </a:solidFill>
                      <a:prstDash val="solid"/>
                      <a:round/>
                      <a:headEnd type="none" w="sm" len="sm"/>
                      <a:tailEnd type="none" w="sm" len="sm"/>
                    </a:lnB>
                  </a:tcPr>
                </a:tc>
                <a:tc>
                  <a:txBody>
                    <a:bodyPr/>
                    <a:lstStyle/>
                    <a:p>
                      <a:pPr marL="0" lvl="0" indent="0" algn="ctr" rtl="0">
                        <a:spcBef>
                          <a:spcPts val="0"/>
                        </a:spcBef>
                        <a:spcAft>
                          <a:spcPts val="0"/>
                        </a:spcAft>
                        <a:buNone/>
                      </a:pPr>
                      <a:endParaRPr sz="2700" b="1">
                        <a:latin typeface="Century Gothic"/>
                        <a:ea typeface="Century Gothic"/>
                        <a:cs typeface="Century Gothic"/>
                        <a:sym typeface="Century Gothic"/>
                      </a:endParaRPr>
                    </a:p>
                  </a:txBody>
                  <a:tcPr marL="91425" marR="91425" marT="91425" marB="91425">
                    <a:lnL w="28575" cap="flat" cmpd="sng">
                      <a:solidFill>
                        <a:srgbClr val="000000">
                          <a:alpha val="0"/>
                        </a:srgbClr>
                      </a:solidFill>
                      <a:prstDash val="solid"/>
                      <a:round/>
                      <a:headEnd type="none" w="sm" len="sm"/>
                      <a:tailEnd type="none" w="sm" len="sm"/>
                    </a:lnL>
                    <a:lnR w="28575" cap="flat" cmpd="sng">
                      <a:solidFill>
                        <a:srgbClr val="000000">
                          <a:alpha val="0"/>
                        </a:srgbClr>
                      </a:solidFill>
                      <a:prstDash val="solid"/>
                      <a:round/>
                      <a:headEnd type="none" w="sm" len="sm"/>
                      <a:tailEnd type="none" w="sm" len="sm"/>
                    </a:lnR>
                    <a:lnT w="28575" cap="flat" cmpd="sng">
                      <a:solidFill>
                        <a:srgbClr val="000000">
                          <a:alpha val="0"/>
                        </a:srgbClr>
                      </a:solidFill>
                      <a:prstDash val="solid"/>
                      <a:round/>
                      <a:headEnd type="none" w="sm" len="sm"/>
                      <a:tailEnd type="none" w="sm" len="sm"/>
                    </a:lnT>
                    <a:lnB w="28575" cap="flat" cmpd="sng">
                      <a:solidFill>
                        <a:srgbClr val="000000">
                          <a:alpha val="0"/>
                        </a:srgbClr>
                      </a:solidFill>
                      <a:prstDash val="solid"/>
                      <a:round/>
                      <a:headEnd type="none" w="sm" len="sm"/>
                      <a:tailEnd type="none" w="sm" len="sm"/>
                    </a:lnB>
                  </a:tcPr>
                </a:tc>
                <a:tc>
                  <a:txBody>
                    <a:bodyPr/>
                    <a:lstStyle/>
                    <a:p>
                      <a:pPr marL="0" lvl="0" indent="0" algn="ctr" rtl="0">
                        <a:spcBef>
                          <a:spcPts val="0"/>
                        </a:spcBef>
                        <a:spcAft>
                          <a:spcPts val="0"/>
                        </a:spcAft>
                        <a:buNone/>
                      </a:pPr>
                      <a:endParaRPr sz="2700" b="1">
                        <a:latin typeface="Century Gothic"/>
                        <a:ea typeface="Century Gothic"/>
                        <a:cs typeface="Century Gothic"/>
                        <a:sym typeface="Century Gothic"/>
                      </a:endParaRPr>
                    </a:p>
                  </a:txBody>
                  <a:tcPr marL="91425" marR="91425" marT="91425" marB="91425">
                    <a:lnL w="28575" cap="flat" cmpd="sng">
                      <a:solidFill>
                        <a:srgbClr val="000000">
                          <a:alpha val="0"/>
                        </a:srgbClr>
                      </a:solidFill>
                      <a:prstDash val="solid"/>
                      <a:round/>
                      <a:headEnd type="none" w="sm" len="sm"/>
                      <a:tailEnd type="none" w="sm" len="sm"/>
                    </a:lnL>
                    <a:lnR w="28575" cap="flat" cmpd="sng">
                      <a:solidFill>
                        <a:srgbClr val="000000">
                          <a:alpha val="0"/>
                        </a:srgbClr>
                      </a:solidFill>
                      <a:prstDash val="solid"/>
                      <a:round/>
                      <a:headEnd type="none" w="sm" len="sm"/>
                      <a:tailEnd type="none" w="sm" len="sm"/>
                    </a:lnR>
                    <a:lnT w="28575" cap="flat" cmpd="sng">
                      <a:solidFill>
                        <a:srgbClr val="000000">
                          <a:alpha val="0"/>
                        </a:srgbClr>
                      </a:solidFill>
                      <a:prstDash val="solid"/>
                      <a:round/>
                      <a:headEnd type="none" w="sm" len="sm"/>
                      <a:tailEnd type="none" w="sm" len="sm"/>
                    </a:lnT>
                    <a:lnB w="2857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r h="548100">
                <a:tc>
                  <a:txBody>
                    <a:bodyPr/>
                    <a:lstStyle/>
                    <a:p>
                      <a:pPr marL="0" lvl="0" indent="0" algn="ctr" rtl="0">
                        <a:spcBef>
                          <a:spcPts val="0"/>
                        </a:spcBef>
                        <a:spcAft>
                          <a:spcPts val="0"/>
                        </a:spcAft>
                        <a:buNone/>
                      </a:pPr>
                      <a:endParaRPr sz="2700" b="1">
                        <a:latin typeface="Century Gothic"/>
                        <a:ea typeface="Century Gothic"/>
                        <a:cs typeface="Century Gothic"/>
                        <a:sym typeface="Century Gothic"/>
                      </a:endParaRPr>
                    </a:p>
                  </a:txBody>
                  <a:tcPr marL="91425" marR="91425" marT="91425" marB="91425">
                    <a:lnL w="28575" cap="flat" cmpd="sng">
                      <a:solidFill>
                        <a:srgbClr val="000000">
                          <a:alpha val="0"/>
                        </a:srgbClr>
                      </a:solidFill>
                      <a:prstDash val="solid"/>
                      <a:round/>
                      <a:headEnd type="none" w="sm" len="sm"/>
                      <a:tailEnd type="none" w="sm" len="sm"/>
                    </a:lnL>
                    <a:lnR w="28575" cap="flat" cmpd="sng">
                      <a:solidFill>
                        <a:srgbClr val="000000">
                          <a:alpha val="0"/>
                        </a:srgbClr>
                      </a:solidFill>
                      <a:prstDash val="solid"/>
                      <a:round/>
                      <a:headEnd type="none" w="sm" len="sm"/>
                      <a:tailEnd type="none" w="sm" len="sm"/>
                    </a:lnR>
                    <a:lnT w="28575" cap="flat" cmpd="sng">
                      <a:solidFill>
                        <a:srgbClr val="000000">
                          <a:alpha val="0"/>
                        </a:srgbClr>
                      </a:solidFill>
                      <a:prstDash val="solid"/>
                      <a:round/>
                      <a:headEnd type="none" w="sm" len="sm"/>
                      <a:tailEnd type="none" w="sm" len="sm"/>
                    </a:lnT>
                    <a:lnB w="28575" cap="flat" cmpd="sng">
                      <a:solidFill>
                        <a:srgbClr val="000000">
                          <a:alpha val="0"/>
                        </a:srgbClr>
                      </a:solidFill>
                      <a:prstDash val="solid"/>
                      <a:round/>
                      <a:headEnd type="none" w="sm" len="sm"/>
                      <a:tailEnd type="none" w="sm" len="sm"/>
                    </a:lnB>
                  </a:tcPr>
                </a:tc>
                <a:tc>
                  <a:txBody>
                    <a:bodyPr/>
                    <a:lstStyle/>
                    <a:p>
                      <a:pPr marL="0" lvl="0" indent="0" algn="ctr" rtl="0">
                        <a:spcBef>
                          <a:spcPts val="0"/>
                        </a:spcBef>
                        <a:spcAft>
                          <a:spcPts val="0"/>
                        </a:spcAft>
                        <a:buNone/>
                      </a:pPr>
                      <a:r>
                        <a:rPr lang="en-GB" sz="2700" b="1">
                          <a:solidFill>
                            <a:srgbClr val="00BC89"/>
                          </a:solidFill>
                          <a:latin typeface="Century Gothic"/>
                          <a:ea typeface="Century Gothic"/>
                          <a:cs typeface="Century Gothic"/>
                          <a:sym typeface="Century Gothic"/>
                        </a:rPr>
                        <a:t>37</a:t>
                      </a:r>
                      <a:endParaRPr sz="2700" b="1">
                        <a:solidFill>
                          <a:srgbClr val="00BC89"/>
                        </a:solidFill>
                        <a:latin typeface="Century Gothic"/>
                        <a:ea typeface="Century Gothic"/>
                        <a:cs typeface="Century Gothic"/>
                        <a:sym typeface="Century Gothic"/>
                      </a:endParaRPr>
                    </a:p>
                  </a:txBody>
                  <a:tcPr marL="91425" marR="91425" marT="91425" marB="91425">
                    <a:lnL w="28575" cap="flat" cmpd="sng">
                      <a:solidFill>
                        <a:srgbClr val="000000">
                          <a:alpha val="0"/>
                        </a:srgbClr>
                      </a:solidFill>
                      <a:prstDash val="solid"/>
                      <a:round/>
                      <a:headEnd type="none" w="sm" len="sm"/>
                      <a:tailEnd type="none" w="sm" len="sm"/>
                    </a:lnL>
                    <a:lnR w="28575" cap="flat" cmpd="sng">
                      <a:solidFill>
                        <a:srgbClr val="000000">
                          <a:alpha val="0"/>
                        </a:srgbClr>
                      </a:solidFill>
                      <a:prstDash val="solid"/>
                      <a:round/>
                      <a:headEnd type="none" w="sm" len="sm"/>
                      <a:tailEnd type="none" w="sm" len="sm"/>
                    </a:lnR>
                    <a:lnT w="28575" cap="flat" cmpd="sng">
                      <a:solidFill>
                        <a:srgbClr val="000000">
                          <a:alpha val="0"/>
                        </a:srgbClr>
                      </a:solidFill>
                      <a:prstDash val="solid"/>
                      <a:round/>
                      <a:headEnd type="none" w="sm" len="sm"/>
                      <a:tailEnd type="none" w="sm" len="sm"/>
                    </a:lnT>
                    <a:lnB w="28575" cap="flat" cmpd="sng">
                      <a:solidFill>
                        <a:srgbClr val="000000">
                          <a:alpha val="0"/>
                        </a:srgbClr>
                      </a:solidFill>
                      <a:prstDash val="solid"/>
                      <a:round/>
                      <a:headEnd type="none" w="sm" len="sm"/>
                      <a:tailEnd type="none" w="sm" len="sm"/>
                    </a:lnB>
                  </a:tcPr>
                </a:tc>
                <a:tc>
                  <a:txBody>
                    <a:bodyPr/>
                    <a:lstStyle/>
                    <a:p>
                      <a:pPr marL="0" lvl="0" indent="0" algn="ctr" rtl="0">
                        <a:spcBef>
                          <a:spcPts val="0"/>
                        </a:spcBef>
                        <a:spcAft>
                          <a:spcPts val="0"/>
                        </a:spcAft>
                        <a:buNone/>
                      </a:pPr>
                      <a:endParaRPr sz="2700" b="1">
                        <a:latin typeface="Century Gothic"/>
                        <a:ea typeface="Century Gothic"/>
                        <a:cs typeface="Century Gothic"/>
                        <a:sym typeface="Century Gothic"/>
                      </a:endParaRPr>
                    </a:p>
                  </a:txBody>
                  <a:tcPr marL="91425" marR="91425" marT="91425" marB="91425">
                    <a:lnL w="28575" cap="flat" cmpd="sng">
                      <a:solidFill>
                        <a:srgbClr val="000000">
                          <a:alpha val="0"/>
                        </a:srgbClr>
                      </a:solidFill>
                      <a:prstDash val="solid"/>
                      <a:round/>
                      <a:headEnd type="none" w="sm" len="sm"/>
                      <a:tailEnd type="none" w="sm" len="sm"/>
                    </a:lnL>
                    <a:lnR w="28575" cap="flat" cmpd="sng">
                      <a:solidFill>
                        <a:srgbClr val="000000">
                          <a:alpha val="0"/>
                        </a:srgbClr>
                      </a:solidFill>
                      <a:prstDash val="solid"/>
                      <a:round/>
                      <a:headEnd type="none" w="sm" len="sm"/>
                      <a:tailEnd type="none" w="sm" len="sm"/>
                    </a:lnR>
                    <a:lnT w="28575" cap="flat" cmpd="sng">
                      <a:solidFill>
                        <a:srgbClr val="000000">
                          <a:alpha val="0"/>
                        </a:srgbClr>
                      </a:solidFill>
                      <a:prstDash val="solid"/>
                      <a:round/>
                      <a:headEnd type="none" w="sm" len="sm"/>
                      <a:tailEnd type="none" w="sm" len="sm"/>
                    </a:lnT>
                    <a:lnB w="2857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2"/>
                  </a:ext>
                </a:extLst>
              </a:tr>
              <a:tr h="548100">
                <a:tc>
                  <a:txBody>
                    <a:bodyPr/>
                    <a:lstStyle/>
                    <a:p>
                      <a:pPr marL="0" lvl="0" indent="0" algn="ctr" rtl="0">
                        <a:spcBef>
                          <a:spcPts val="0"/>
                        </a:spcBef>
                        <a:spcAft>
                          <a:spcPts val="0"/>
                        </a:spcAft>
                        <a:buNone/>
                      </a:pPr>
                      <a:r>
                        <a:rPr lang="en-GB" sz="2700" b="1">
                          <a:solidFill>
                            <a:srgbClr val="00BC89"/>
                          </a:solidFill>
                          <a:latin typeface="Century Gothic"/>
                          <a:ea typeface="Century Gothic"/>
                          <a:cs typeface="Century Gothic"/>
                          <a:sym typeface="Century Gothic"/>
                        </a:rPr>
                        <a:t>5</a:t>
                      </a:r>
                      <a:endParaRPr sz="2700" b="1">
                        <a:solidFill>
                          <a:srgbClr val="00BC89"/>
                        </a:solidFill>
                        <a:latin typeface="Century Gothic"/>
                        <a:ea typeface="Century Gothic"/>
                        <a:cs typeface="Century Gothic"/>
                        <a:sym typeface="Century Gothic"/>
                      </a:endParaRPr>
                    </a:p>
                  </a:txBody>
                  <a:tcPr marL="91425" marR="91425" marT="91425" marB="91425">
                    <a:lnL w="28575" cap="flat" cmpd="sng">
                      <a:solidFill>
                        <a:srgbClr val="000000">
                          <a:alpha val="0"/>
                        </a:srgbClr>
                      </a:solidFill>
                      <a:prstDash val="solid"/>
                      <a:round/>
                      <a:headEnd type="none" w="sm" len="sm"/>
                      <a:tailEnd type="none" w="sm" len="sm"/>
                    </a:lnL>
                    <a:lnR w="28575" cap="flat" cmpd="sng">
                      <a:solidFill>
                        <a:srgbClr val="000000">
                          <a:alpha val="0"/>
                        </a:srgbClr>
                      </a:solidFill>
                      <a:prstDash val="solid"/>
                      <a:round/>
                      <a:headEnd type="none" w="sm" len="sm"/>
                      <a:tailEnd type="none" w="sm" len="sm"/>
                    </a:lnR>
                    <a:lnT w="28575" cap="flat" cmpd="sng">
                      <a:solidFill>
                        <a:srgbClr val="000000">
                          <a:alpha val="0"/>
                        </a:srgbClr>
                      </a:solidFill>
                      <a:prstDash val="solid"/>
                      <a:round/>
                      <a:headEnd type="none" w="sm" len="sm"/>
                      <a:tailEnd type="none" w="sm" len="sm"/>
                    </a:lnT>
                    <a:lnB w="28575" cap="flat" cmpd="sng">
                      <a:solidFill>
                        <a:srgbClr val="000000">
                          <a:alpha val="0"/>
                        </a:srgbClr>
                      </a:solidFill>
                      <a:prstDash val="solid"/>
                      <a:round/>
                      <a:headEnd type="none" w="sm" len="sm"/>
                      <a:tailEnd type="none" w="sm" len="sm"/>
                    </a:lnB>
                  </a:tcPr>
                </a:tc>
                <a:tc>
                  <a:txBody>
                    <a:bodyPr/>
                    <a:lstStyle/>
                    <a:p>
                      <a:pPr marL="0" lvl="0" indent="0" algn="ctr" rtl="0">
                        <a:spcBef>
                          <a:spcPts val="0"/>
                        </a:spcBef>
                        <a:spcAft>
                          <a:spcPts val="0"/>
                        </a:spcAft>
                        <a:buNone/>
                      </a:pPr>
                      <a:endParaRPr sz="2700" b="1">
                        <a:latin typeface="Century Gothic"/>
                        <a:ea typeface="Century Gothic"/>
                        <a:cs typeface="Century Gothic"/>
                        <a:sym typeface="Century Gothic"/>
                      </a:endParaRPr>
                    </a:p>
                  </a:txBody>
                  <a:tcPr marL="91425" marR="91425" marT="91425" marB="91425">
                    <a:lnL w="28575" cap="flat" cmpd="sng">
                      <a:solidFill>
                        <a:srgbClr val="000000">
                          <a:alpha val="0"/>
                        </a:srgbClr>
                      </a:solidFill>
                      <a:prstDash val="solid"/>
                      <a:round/>
                      <a:headEnd type="none" w="sm" len="sm"/>
                      <a:tailEnd type="none" w="sm" len="sm"/>
                    </a:lnL>
                    <a:lnR w="28575" cap="flat" cmpd="sng">
                      <a:solidFill>
                        <a:srgbClr val="000000">
                          <a:alpha val="0"/>
                        </a:srgbClr>
                      </a:solidFill>
                      <a:prstDash val="solid"/>
                      <a:round/>
                      <a:headEnd type="none" w="sm" len="sm"/>
                      <a:tailEnd type="none" w="sm" len="sm"/>
                    </a:lnR>
                    <a:lnT w="28575" cap="flat" cmpd="sng">
                      <a:solidFill>
                        <a:srgbClr val="000000">
                          <a:alpha val="0"/>
                        </a:srgbClr>
                      </a:solidFill>
                      <a:prstDash val="solid"/>
                      <a:round/>
                      <a:headEnd type="none" w="sm" len="sm"/>
                      <a:tailEnd type="none" w="sm" len="sm"/>
                    </a:lnT>
                    <a:lnB w="28575" cap="flat" cmpd="sng">
                      <a:solidFill>
                        <a:srgbClr val="000000">
                          <a:alpha val="0"/>
                        </a:srgbClr>
                      </a:solidFill>
                      <a:prstDash val="solid"/>
                      <a:round/>
                      <a:headEnd type="none" w="sm" len="sm"/>
                      <a:tailEnd type="none" w="sm" len="sm"/>
                    </a:lnB>
                  </a:tcPr>
                </a:tc>
                <a:tc>
                  <a:txBody>
                    <a:bodyPr/>
                    <a:lstStyle/>
                    <a:p>
                      <a:pPr marL="0" lvl="0" indent="0" algn="ctr" rtl="0">
                        <a:spcBef>
                          <a:spcPts val="0"/>
                        </a:spcBef>
                        <a:spcAft>
                          <a:spcPts val="0"/>
                        </a:spcAft>
                        <a:buNone/>
                      </a:pPr>
                      <a:r>
                        <a:rPr lang="en-GB" sz="2700" b="1">
                          <a:solidFill>
                            <a:srgbClr val="00BC89"/>
                          </a:solidFill>
                          <a:latin typeface="Century Gothic"/>
                          <a:ea typeface="Century Gothic"/>
                          <a:cs typeface="Century Gothic"/>
                          <a:sym typeface="Century Gothic"/>
                        </a:rPr>
                        <a:t>25</a:t>
                      </a:r>
                      <a:endParaRPr sz="2700" b="1">
                        <a:solidFill>
                          <a:srgbClr val="00BC89"/>
                        </a:solidFill>
                        <a:latin typeface="Century Gothic"/>
                        <a:ea typeface="Century Gothic"/>
                        <a:cs typeface="Century Gothic"/>
                        <a:sym typeface="Century Gothic"/>
                      </a:endParaRPr>
                    </a:p>
                  </a:txBody>
                  <a:tcPr marL="91425" marR="91425" marT="91425" marB="91425">
                    <a:lnL w="28575" cap="flat" cmpd="sng">
                      <a:solidFill>
                        <a:srgbClr val="000000">
                          <a:alpha val="0"/>
                        </a:srgbClr>
                      </a:solidFill>
                      <a:prstDash val="solid"/>
                      <a:round/>
                      <a:headEnd type="none" w="sm" len="sm"/>
                      <a:tailEnd type="none" w="sm" len="sm"/>
                    </a:lnL>
                    <a:lnR w="28575" cap="flat" cmpd="sng">
                      <a:solidFill>
                        <a:srgbClr val="000000">
                          <a:alpha val="0"/>
                        </a:srgbClr>
                      </a:solidFill>
                      <a:prstDash val="solid"/>
                      <a:round/>
                      <a:headEnd type="none" w="sm" len="sm"/>
                      <a:tailEnd type="none" w="sm" len="sm"/>
                    </a:lnR>
                    <a:lnT w="28575" cap="flat" cmpd="sng">
                      <a:solidFill>
                        <a:srgbClr val="000000">
                          <a:alpha val="0"/>
                        </a:srgbClr>
                      </a:solidFill>
                      <a:prstDash val="solid"/>
                      <a:round/>
                      <a:headEnd type="none" w="sm" len="sm"/>
                      <a:tailEnd type="none" w="sm" len="sm"/>
                    </a:lnT>
                    <a:lnB w="2857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2" name="Rectangle: Rounded Corners 1">
            <a:extLst>
              <a:ext uri="{FF2B5EF4-FFF2-40B4-BE49-F238E27FC236}">
                <a16:creationId xmlns:a16="http://schemas.microsoft.com/office/drawing/2014/main" id="{02C7E786-B92F-4DD4-BD5A-D98F2CC3C1E0}"/>
              </a:ext>
            </a:extLst>
          </p:cNvPr>
          <p:cNvSpPr/>
          <p:nvPr/>
        </p:nvSpPr>
        <p:spPr>
          <a:xfrm>
            <a:off x="10721950" y="6166603"/>
            <a:ext cx="1140448" cy="385253"/>
          </a:xfrm>
          <a:prstGeom prst="roundRect">
            <a:avLst/>
          </a:prstGeom>
          <a:solidFill>
            <a:srgbClr val="2779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Answers</a:t>
            </a:r>
            <a:endParaRPr kumimoji="0" lang="en-GB"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22"/>
                                        </p:tgtEl>
                                        <p:attrNameLst>
                                          <p:attrName>style.visibility</p:attrName>
                                        </p:attrNameLst>
                                      </p:cBhvr>
                                      <p:to>
                                        <p:strVal val="visible"/>
                                      </p:to>
                                    </p:set>
                                    <p:animEffect transition="in" filter="fade">
                                      <p:cBhvr>
                                        <p:cTn id="7" dur="1000"/>
                                        <p:tgtEl>
                                          <p:spTgt spid="222"/>
                                        </p:tgtEl>
                                      </p:cBhvr>
                                    </p:animEffect>
                                  </p:childTnLst>
                                </p:cTn>
                              </p:par>
                            </p:childTnLst>
                          </p:cTn>
                        </p:par>
                      </p:childTnLst>
                    </p:cTn>
                  </p:par>
                </p:childTnLst>
              </p:cTn>
              <p:nextCondLst>
                <p:cond evt="onClick" delay="0">
                  <p:tgtEl>
                    <p:spTgt spid="2"/>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8"/>
        <p:cNvGrpSpPr/>
        <p:nvPr/>
      </p:nvGrpSpPr>
      <p:grpSpPr>
        <a:xfrm>
          <a:off x="0" y="0"/>
          <a:ext cx="0" cy="0"/>
          <a:chOff x="0" y="0"/>
          <a:chExt cx="0" cy="0"/>
        </a:xfrm>
      </p:grpSpPr>
      <p:sp>
        <p:nvSpPr>
          <p:cNvPr id="229" name="Google Shape;229;p20"/>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rgbClr val="2779F5"/>
              </a:buClr>
              <a:buSzPts val="1600"/>
              <a:buNone/>
            </a:pPr>
            <a:r>
              <a:rPr lang="en-GB" b="1"/>
              <a:t>Independent Practice: </a:t>
            </a:r>
            <a:endParaRPr b="1"/>
          </a:p>
        </p:txBody>
      </p:sp>
      <p:pic>
        <p:nvPicPr>
          <p:cNvPr id="230" name="Google Shape;230;p20"/>
          <p:cNvPicPr preferRelativeResize="0"/>
          <p:nvPr/>
        </p:nvPicPr>
        <p:blipFill>
          <a:blip r:embed="rId3">
            <a:alphaModFix/>
          </a:blip>
          <a:stretch>
            <a:fillRect/>
          </a:stretch>
        </p:blipFill>
        <p:spPr>
          <a:xfrm>
            <a:off x="360000" y="1260000"/>
            <a:ext cx="11520001" cy="4050709"/>
          </a:xfrm>
          <a:prstGeom prst="rect">
            <a:avLst/>
          </a:prstGeom>
          <a:noFill/>
          <a:ln>
            <a:noFill/>
          </a:ln>
          <a:effectLst>
            <a:outerShdw blurRad="57150" dist="19050" dir="5400000" algn="bl" rotWithShape="0">
              <a:srgbClr val="000000">
                <a:alpha val="50000"/>
              </a:srgbClr>
            </a:outerShdw>
          </a:effec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35"/>
        <p:cNvGrpSpPr/>
        <p:nvPr/>
      </p:nvGrpSpPr>
      <p:grpSpPr>
        <a:xfrm>
          <a:off x="0" y="0"/>
          <a:ext cx="0" cy="0"/>
          <a:chOff x="0" y="0"/>
          <a:chExt cx="0" cy="0"/>
        </a:xfrm>
      </p:grpSpPr>
      <p:sp>
        <p:nvSpPr>
          <p:cNvPr id="236" name="Google Shape;236;p21"/>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rgbClr val="2779F5"/>
              </a:buClr>
              <a:buSzPts val="1600"/>
              <a:buNone/>
            </a:pPr>
            <a:r>
              <a:rPr lang="en-GB" b="1"/>
              <a:t>Guided Practice:</a:t>
            </a:r>
            <a:endParaRPr b="1"/>
          </a:p>
        </p:txBody>
      </p:sp>
      <p:sp>
        <p:nvSpPr>
          <p:cNvPr id="237" name="Google Shape;237;p21"/>
          <p:cNvSpPr txBox="1">
            <a:spLocks noGrp="1"/>
          </p:cNvSpPr>
          <p:nvPr>
            <p:ph type="body" idx="2"/>
          </p:nvPr>
        </p:nvSpPr>
        <p:spPr>
          <a:xfrm>
            <a:off x="360000" y="1170000"/>
            <a:ext cx="11527800" cy="587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chemeClr val="dk1"/>
              </a:buClr>
              <a:buSzPts val="1800"/>
              <a:buNone/>
            </a:pPr>
            <a:r>
              <a:rPr lang="en-GB" dirty="0"/>
              <a:t>The cost of each piece of fruit is reduced by 10p. </a:t>
            </a:r>
            <a:endParaRPr dirty="0"/>
          </a:p>
          <a:p>
            <a:pPr marL="0" lvl="0" indent="0" algn="l" rtl="0">
              <a:lnSpc>
                <a:spcPct val="150000"/>
              </a:lnSpc>
              <a:spcBef>
                <a:spcPts val="0"/>
              </a:spcBef>
              <a:spcAft>
                <a:spcPts val="0"/>
              </a:spcAft>
              <a:buClr>
                <a:schemeClr val="dk1"/>
              </a:buClr>
              <a:buSzPts val="1800"/>
              <a:buNone/>
            </a:pPr>
            <a:r>
              <a:rPr lang="en-GB" b="1" dirty="0"/>
              <a:t>What is the new price of the fruit?</a:t>
            </a:r>
            <a:endParaRPr b="1" dirty="0"/>
          </a:p>
          <a:p>
            <a:pPr marL="0" lvl="0" indent="0" algn="l" rtl="0">
              <a:lnSpc>
                <a:spcPct val="150000"/>
              </a:lnSpc>
              <a:spcBef>
                <a:spcPts val="0"/>
              </a:spcBef>
              <a:spcAft>
                <a:spcPts val="0"/>
              </a:spcAft>
              <a:buClr>
                <a:schemeClr val="dk1"/>
              </a:buClr>
              <a:buSzPts val="1800"/>
              <a:buNone/>
            </a:pPr>
            <a:endParaRPr dirty="0"/>
          </a:p>
          <a:p>
            <a:pPr marL="0" lvl="0" indent="0" algn="l" rtl="0">
              <a:lnSpc>
                <a:spcPct val="150000"/>
              </a:lnSpc>
              <a:spcBef>
                <a:spcPts val="0"/>
              </a:spcBef>
              <a:spcAft>
                <a:spcPts val="0"/>
              </a:spcAft>
              <a:buClr>
                <a:schemeClr val="dk1"/>
              </a:buClr>
              <a:buSzPts val="1800"/>
              <a:buNone/>
            </a:pPr>
            <a:endParaRPr dirty="0"/>
          </a:p>
          <a:p>
            <a:pPr marL="0" lvl="0" indent="0" algn="l" rtl="0">
              <a:lnSpc>
                <a:spcPct val="150000"/>
              </a:lnSpc>
              <a:spcBef>
                <a:spcPts val="0"/>
              </a:spcBef>
              <a:spcAft>
                <a:spcPts val="0"/>
              </a:spcAft>
              <a:buClr>
                <a:schemeClr val="dk1"/>
              </a:buClr>
              <a:buSzPts val="1800"/>
              <a:buNone/>
            </a:pPr>
            <a:endParaRPr dirty="0"/>
          </a:p>
          <a:p>
            <a:pPr marL="0" lvl="0" indent="0" algn="l" rtl="0">
              <a:lnSpc>
                <a:spcPct val="150000"/>
              </a:lnSpc>
              <a:spcBef>
                <a:spcPts val="0"/>
              </a:spcBef>
              <a:spcAft>
                <a:spcPts val="0"/>
              </a:spcAft>
              <a:buClr>
                <a:schemeClr val="dk1"/>
              </a:buClr>
              <a:buSzPts val="1800"/>
              <a:buNone/>
            </a:pPr>
            <a:endParaRPr dirty="0"/>
          </a:p>
          <a:p>
            <a:pPr marL="0" lvl="0" indent="0" algn="l" rtl="0">
              <a:lnSpc>
                <a:spcPct val="150000"/>
              </a:lnSpc>
              <a:spcBef>
                <a:spcPts val="0"/>
              </a:spcBef>
              <a:spcAft>
                <a:spcPts val="0"/>
              </a:spcAft>
              <a:buClr>
                <a:schemeClr val="dk1"/>
              </a:buClr>
              <a:buSzPts val="1800"/>
              <a:buNone/>
            </a:pPr>
            <a:r>
              <a:rPr lang="en-GB" dirty="0"/>
              <a:t>	        </a:t>
            </a:r>
            <a:r>
              <a:rPr lang="en-GB" b="1" dirty="0"/>
              <a:t>82p	        21p		18p		57p		       64p</a:t>
            </a:r>
            <a:endParaRPr b="1" dirty="0"/>
          </a:p>
        </p:txBody>
      </p:sp>
      <p:pic>
        <p:nvPicPr>
          <p:cNvPr id="238" name="Google Shape;238;p21"/>
          <p:cNvPicPr preferRelativeResize="0"/>
          <p:nvPr/>
        </p:nvPicPr>
        <p:blipFill rotWithShape="1">
          <a:blip r:embed="rId3">
            <a:alphaModFix/>
          </a:blip>
          <a:srcRect r="18850" b="17634"/>
          <a:stretch/>
        </p:blipFill>
        <p:spPr>
          <a:xfrm>
            <a:off x="1489400" y="2190248"/>
            <a:ext cx="1020125" cy="1432425"/>
          </a:xfrm>
          <a:prstGeom prst="rect">
            <a:avLst/>
          </a:prstGeom>
          <a:noFill/>
          <a:ln>
            <a:noFill/>
          </a:ln>
        </p:spPr>
      </p:pic>
      <p:pic>
        <p:nvPicPr>
          <p:cNvPr id="239" name="Google Shape;239;p21"/>
          <p:cNvPicPr preferRelativeResize="0"/>
          <p:nvPr/>
        </p:nvPicPr>
        <p:blipFill>
          <a:blip r:embed="rId4">
            <a:alphaModFix/>
          </a:blip>
          <a:stretch>
            <a:fillRect/>
          </a:stretch>
        </p:blipFill>
        <p:spPr>
          <a:xfrm>
            <a:off x="3571563" y="2376262"/>
            <a:ext cx="884550" cy="1060394"/>
          </a:xfrm>
          <a:prstGeom prst="rect">
            <a:avLst/>
          </a:prstGeom>
          <a:noFill/>
          <a:ln>
            <a:noFill/>
          </a:ln>
        </p:spPr>
      </p:pic>
      <p:pic>
        <p:nvPicPr>
          <p:cNvPr id="240" name="Google Shape;240;p21"/>
          <p:cNvPicPr preferRelativeResize="0"/>
          <p:nvPr/>
        </p:nvPicPr>
        <p:blipFill>
          <a:blip r:embed="rId5">
            <a:alphaModFix/>
          </a:blip>
          <a:stretch>
            <a:fillRect/>
          </a:stretch>
        </p:blipFill>
        <p:spPr>
          <a:xfrm>
            <a:off x="5518150" y="2336550"/>
            <a:ext cx="1020125" cy="1139828"/>
          </a:xfrm>
          <a:prstGeom prst="rect">
            <a:avLst/>
          </a:prstGeom>
          <a:noFill/>
          <a:ln>
            <a:noFill/>
          </a:ln>
        </p:spPr>
      </p:pic>
      <p:pic>
        <p:nvPicPr>
          <p:cNvPr id="241" name="Google Shape;241;p21"/>
          <p:cNvPicPr preferRelativeResize="0"/>
          <p:nvPr/>
        </p:nvPicPr>
        <p:blipFill rotWithShape="1">
          <a:blip r:embed="rId6">
            <a:alphaModFix/>
          </a:blip>
          <a:srcRect b="14427"/>
          <a:stretch/>
        </p:blipFill>
        <p:spPr>
          <a:xfrm>
            <a:off x="7600313" y="2371854"/>
            <a:ext cx="1020125" cy="1069209"/>
          </a:xfrm>
          <a:prstGeom prst="rect">
            <a:avLst/>
          </a:prstGeom>
          <a:noFill/>
          <a:ln>
            <a:noFill/>
          </a:ln>
        </p:spPr>
      </p:pic>
      <p:pic>
        <p:nvPicPr>
          <p:cNvPr id="242" name="Google Shape;242;p21"/>
          <p:cNvPicPr preferRelativeResize="0"/>
          <p:nvPr/>
        </p:nvPicPr>
        <p:blipFill rotWithShape="1">
          <a:blip r:embed="rId7">
            <a:alphaModFix/>
          </a:blip>
          <a:srcRect l="18151" r="10916" b="9395"/>
          <a:stretch/>
        </p:blipFill>
        <p:spPr>
          <a:xfrm>
            <a:off x="9682475" y="2190246"/>
            <a:ext cx="1020124" cy="1245433"/>
          </a:xfrm>
          <a:prstGeom prst="rect">
            <a:avLst/>
          </a:prstGeom>
          <a:noFill/>
          <a:ln>
            <a:noFill/>
          </a:ln>
        </p:spPr>
      </p:pic>
      <p:sp>
        <p:nvSpPr>
          <p:cNvPr id="243" name="Google Shape;243;p21"/>
          <p:cNvSpPr txBox="1"/>
          <p:nvPr/>
        </p:nvSpPr>
        <p:spPr>
          <a:xfrm>
            <a:off x="360000" y="4470400"/>
            <a:ext cx="2913900" cy="2081456"/>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Pineapple     72p</a:t>
            </a:r>
            <a:endParaRPr kumimoji="0"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Strawberry    11p</a:t>
            </a:r>
            <a:endParaRPr kumimoji="0"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Banana           8p</a:t>
            </a:r>
            <a:endParaRPr kumimoji="0"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Pear               47p</a:t>
            </a:r>
            <a:endParaRPr kumimoji="0"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Grapes          54p</a:t>
            </a:r>
            <a:endParaRPr kumimoji="0"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 name="Rectangle: Rounded Corners 1">
            <a:extLst>
              <a:ext uri="{FF2B5EF4-FFF2-40B4-BE49-F238E27FC236}">
                <a16:creationId xmlns:a16="http://schemas.microsoft.com/office/drawing/2014/main" id="{96FFCE83-D847-4DA5-9EEB-946B36F9FA19}"/>
              </a:ext>
            </a:extLst>
          </p:cNvPr>
          <p:cNvSpPr/>
          <p:nvPr/>
        </p:nvSpPr>
        <p:spPr>
          <a:xfrm>
            <a:off x="10721950" y="6166603"/>
            <a:ext cx="1140448" cy="385253"/>
          </a:xfrm>
          <a:prstGeom prst="roundRect">
            <a:avLst/>
          </a:prstGeom>
          <a:solidFill>
            <a:srgbClr val="2779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Answers</a:t>
            </a:r>
            <a:endParaRPr kumimoji="0" lang="en-GB"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3"/>
                                        </p:tgtEl>
                                        <p:attrNameLst>
                                          <p:attrName>style.visibility</p:attrName>
                                        </p:attrNameLst>
                                      </p:cBhvr>
                                      <p:to>
                                        <p:strVal val="visible"/>
                                      </p:to>
                                    </p:set>
                                    <p:animEffect transition="in" filter="fade">
                                      <p:cBhvr>
                                        <p:cTn id="7" dur="1000"/>
                                        <p:tgtEl>
                                          <p:spTgt spid="243"/>
                                        </p:tgtEl>
                                      </p:cBhvr>
                                    </p:animEffect>
                                  </p:childTnLst>
                                </p:cTn>
                              </p:par>
                            </p:childTnLst>
                          </p:cTn>
                        </p:par>
                      </p:childTnLst>
                    </p:cTn>
                  </p:par>
                </p:childTnLst>
              </p:cTn>
              <p:nextCondLst>
                <p:cond evt="onClick" delay="0">
                  <p:tgtEl>
                    <p:spTgt spid="2"/>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sp>
        <p:nvSpPr>
          <p:cNvPr id="250" name="Google Shape;250;p22"/>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rgbClr val="2779F5"/>
              </a:buClr>
              <a:buSzPts val="1600"/>
              <a:buNone/>
            </a:pPr>
            <a:r>
              <a:rPr lang="en-GB" b="1"/>
              <a:t>Independent Practice: </a:t>
            </a:r>
            <a:endParaRPr b="1"/>
          </a:p>
        </p:txBody>
      </p:sp>
      <p:pic>
        <p:nvPicPr>
          <p:cNvPr id="251" name="Google Shape;251;p22"/>
          <p:cNvPicPr preferRelativeResize="0"/>
          <p:nvPr/>
        </p:nvPicPr>
        <p:blipFill>
          <a:blip r:embed="rId3">
            <a:alphaModFix/>
          </a:blip>
          <a:stretch>
            <a:fillRect/>
          </a:stretch>
        </p:blipFill>
        <p:spPr>
          <a:xfrm>
            <a:off x="360000" y="1260000"/>
            <a:ext cx="11519998" cy="4566638"/>
          </a:xfrm>
          <a:prstGeom prst="rect">
            <a:avLst/>
          </a:prstGeom>
          <a:noFill/>
          <a:ln>
            <a:noFill/>
          </a:ln>
          <a:effectLst>
            <a:outerShdw blurRad="57150" dist="19050" dir="5400000" algn="bl" rotWithShape="0">
              <a:srgbClr val="000000">
                <a:alpha val="50000"/>
              </a:srgbClr>
            </a:outerShdw>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56"/>
        <p:cNvGrpSpPr/>
        <p:nvPr/>
      </p:nvGrpSpPr>
      <p:grpSpPr>
        <a:xfrm>
          <a:off x="0" y="0"/>
          <a:ext cx="0" cy="0"/>
          <a:chOff x="0" y="0"/>
          <a:chExt cx="0" cy="0"/>
        </a:xfrm>
      </p:grpSpPr>
      <p:sp>
        <p:nvSpPr>
          <p:cNvPr id="257" name="Google Shape;257;p23"/>
          <p:cNvSpPr txBox="1">
            <a:spLocks noGrp="1"/>
          </p:cNvSpPr>
          <p:nvPr>
            <p:ph type="body" idx="1"/>
          </p:nvPr>
        </p:nvSpPr>
        <p:spPr>
          <a:xfrm>
            <a:off x="817200" y="667125"/>
            <a:ext cx="6260700" cy="311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rgbClr val="2779F5"/>
              </a:buClr>
              <a:buSzPts val="1600"/>
              <a:buNone/>
            </a:pPr>
            <a:r>
              <a:rPr lang="en-GB" b="1"/>
              <a:t>Let’s Reflect:</a:t>
            </a:r>
            <a:endParaRPr b="1"/>
          </a:p>
        </p:txBody>
      </p:sp>
      <p:sp>
        <p:nvSpPr>
          <p:cNvPr id="258" name="Google Shape;258;p23"/>
          <p:cNvSpPr txBox="1">
            <a:spLocks noGrp="1"/>
          </p:cNvSpPr>
          <p:nvPr>
            <p:ph type="body" idx="2"/>
          </p:nvPr>
        </p:nvSpPr>
        <p:spPr>
          <a:xfrm>
            <a:off x="360000" y="1170000"/>
            <a:ext cx="11527800" cy="5088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chemeClr val="dk1"/>
              </a:buClr>
              <a:buSzPts val="1800"/>
              <a:buNone/>
            </a:pPr>
            <a:r>
              <a:rPr lang="en-GB" b="1" dirty="0"/>
              <a:t>Fill in the missing numbers on the number grid.</a:t>
            </a:r>
            <a:endParaRPr b="1" dirty="0"/>
          </a:p>
          <a:p>
            <a:pPr marL="0" lvl="0" indent="0" algn="l" rtl="0">
              <a:lnSpc>
                <a:spcPct val="150000"/>
              </a:lnSpc>
              <a:spcBef>
                <a:spcPts val="0"/>
              </a:spcBef>
              <a:spcAft>
                <a:spcPts val="0"/>
              </a:spcAft>
              <a:buClr>
                <a:schemeClr val="dk1"/>
              </a:buClr>
              <a:buSzPts val="1800"/>
              <a:buNone/>
            </a:pPr>
            <a:endParaRPr b="1" dirty="0"/>
          </a:p>
          <a:p>
            <a:pPr marL="0" lvl="0" indent="0" algn="l" rtl="0">
              <a:lnSpc>
                <a:spcPct val="150000"/>
              </a:lnSpc>
              <a:spcBef>
                <a:spcPts val="0"/>
              </a:spcBef>
              <a:spcAft>
                <a:spcPts val="0"/>
              </a:spcAft>
              <a:buClr>
                <a:schemeClr val="dk1"/>
              </a:buClr>
              <a:buSzPts val="1800"/>
              <a:buNone/>
            </a:pPr>
            <a:endParaRPr b="1" dirty="0"/>
          </a:p>
          <a:p>
            <a:pPr marL="0" lvl="0" indent="0" algn="l" rtl="0">
              <a:lnSpc>
                <a:spcPct val="150000"/>
              </a:lnSpc>
              <a:spcBef>
                <a:spcPts val="0"/>
              </a:spcBef>
              <a:spcAft>
                <a:spcPts val="0"/>
              </a:spcAft>
              <a:buClr>
                <a:schemeClr val="dk1"/>
              </a:buClr>
              <a:buSzPts val="1800"/>
              <a:buNone/>
            </a:pPr>
            <a:endParaRPr b="1" dirty="0"/>
          </a:p>
          <a:p>
            <a:pPr marL="0" lvl="0" indent="0" algn="l" rtl="0">
              <a:lnSpc>
                <a:spcPct val="150000"/>
              </a:lnSpc>
              <a:spcBef>
                <a:spcPts val="0"/>
              </a:spcBef>
              <a:spcAft>
                <a:spcPts val="0"/>
              </a:spcAft>
              <a:buClr>
                <a:schemeClr val="dk1"/>
              </a:buClr>
              <a:buSzPts val="1800"/>
              <a:buNone/>
            </a:pPr>
            <a:endParaRPr b="1" dirty="0"/>
          </a:p>
          <a:p>
            <a:pPr marL="0" lvl="0" indent="0" algn="l" rtl="0">
              <a:lnSpc>
                <a:spcPct val="150000"/>
              </a:lnSpc>
              <a:spcBef>
                <a:spcPts val="0"/>
              </a:spcBef>
              <a:spcAft>
                <a:spcPts val="0"/>
              </a:spcAft>
              <a:buClr>
                <a:schemeClr val="dk1"/>
              </a:buClr>
              <a:buSzPts val="1800"/>
              <a:buNone/>
            </a:pPr>
            <a:endParaRPr b="1" dirty="0"/>
          </a:p>
          <a:p>
            <a:pPr marL="0" lvl="0" indent="0" algn="l" rtl="0">
              <a:lnSpc>
                <a:spcPct val="150000"/>
              </a:lnSpc>
              <a:spcBef>
                <a:spcPts val="0"/>
              </a:spcBef>
              <a:spcAft>
                <a:spcPts val="0"/>
              </a:spcAft>
              <a:buClr>
                <a:schemeClr val="dk1"/>
              </a:buClr>
              <a:buSzPts val="1800"/>
              <a:buNone/>
            </a:pPr>
            <a:endParaRPr b="1" dirty="0"/>
          </a:p>
          <a:p>
            <a:pPr marL="0" lvl="0" indent="0" algn="l" rtl="0">
              <a:lnSpc>
                <a:spcPct val="150000"/>
              </a:lnSpc>
              <a:spcBef>
                <a:spcPts val="0"/>
              </a:spcBef>
              <a:spcAft>
                <a:spcPts val="0"/>
              </a:spcAft>
              <a:buClr>
                <a:schemeClr val="dk1"/>
              </a:buClr>
              <a:buSzPts val="1800"/>
              <a:buNone/>
            </a:pPr>
            <a:endParaRPr b="1" dirty="0"/>
          </a:p>
          <a:p>
            <a:pPr marL="0" lvl="0" indent="0" algn="l" rtl="0">
              <a:lnSpc>
                <a:spcPct val="150000"/>
              </a:lnSpc>
              <a:spcBef>
                <a:spcPts val="0"/>
              </a:spcBef>
              <a:spcAft>
                <a:spcPts val="0"/>
              </a:spcAft>
              <a:buClr>
                <a:schemeClr val="dk1"/>
              </a:buClr>
              <a:buSzPts val="1800"/>
              <a:buNone/>
            </a:pPr>
            <a:endParaRPr b="1" dirty="0"/>
          </a:p>
          <a:p>
            <a:pPr marL="0" lvl="0" indent="0" algn="l" rtl="0">
              <a:lnSpc>
                <a:spcPct val="150000"/>
              </a:lnSpc>
              <a:spcBef>
                <a:spcPts val="0"/>
              </a:spcBef>
              <a:spcAft>
                <a:spcPts val="0"/>
              </a:spcAft>
              <a:buClr>
                <a:schemeClr val="dk1"/>
              </a:buClr>
              <a:buSzPts val="1800"/>
              <a:buNone/>
            </a:pPr>
            <a:endParaRPr b="1" dirty="0"/>
          </a:p>
          <a:p>
            <a:pPr marL="0" lvl="0" indent="0" algn="l" rtl="0">
              <a:lnSpc>
                <a:spcPct val="150000"/>
              </a:lnSpc>
              <a:spcBef>
                <a:spcPts val="0"/>
              </a:spcBef>
              <a:spcAft>
                <a:spcPts val="0"/>
              </a:spcAft>
              <a:buClr>
                <a:schemeClr val="dk1"/>
              </a:buClr>
              <a:buSzPts val="1800"/>
              <a:buNone/>
            </a:pPr>
            <a:endParaRPr b="1" dirty="0"/>
          </a:p>
          <a:p>
            <a:pPr marL="0" lvl="0" indent="0" algn="l" rtl="0">
              <a:lnSpc>
                <a:spcPct val="150000"/>
              </a:lnSpc>
              <a:spcBef>
                <a:spcPts val="0"/>
              </a:spcBef>
              <a:spcAft>
                <a:spcPts val="0"/>
              </a:spcAft>
              <a:buClr>
                <a:schemeClr val="dk1"/>
              </a:buClr>
              <a:buSzPts val="1800"/>
              <a:buNone/>
            </a:pPr>
            <a:r>
              <a:rPr lang="en-GB" b="1" dirty="0"/>
              <a:t>What happens when you add or subtract 10?</a:t>
            </a:r>
            <a:endParaRPr b="1" dirty="0"/>
          </a:p>
          <a:p>
            <a:pPr marL="0" lvl="0" indent="0" algn="l" rtl="0">
              <a:lnSpc>
                <a:spcPct val="150000"/>
              </a:lnSpc>
              <a:spcBef>
                <a:spcPts val="0"/>
              </a:spcBef>
              <a:spcAft>
                <a:spcPts val="0"/>
              </a:spcAft>
              <a:buClr>
                <a:schemeClr val="dk1"/>
              </a:buClr>
              <a:buSzPts val="1800"/>
              <a:buNone/>
            </a:pPr>
            <a:endParaRPr b="1" dirty="0"/>
          </a:p>
        </p:txBody>
      </p:sp>
      <p:graphicFrame>
        <p:nvGraphicFramePr>
          <p:cNvPr id="259" name="Google Shape;259;p23"/>
          <p:cNvGraphicFramePr/>
          <p:nvPr>
            <p:extLst>
              <p:ext uri="{D42A27DB-BD31-4B8C-83A1-F6EECF244321}">
                <p14:modId xmlns:p14="http://schemas.microsoft.com/office/powerpoint/2010/main" val="1587795643"/>
              </p:ext>
            </p:extLst>
          </p:nvPr>
        </p:nvGraphicFramePr>
        <p:xfrm>
          <a:off x="1985850" y="2095500"/>
          <a:ext cx="8220300" cy="3329875"/>
        </p:xfrm>
        <a:graphic>
          <a:graphicData uri="http://schemas.openxmlformats.org/drawingml/2006/table">
            <a:tbl>
              <a:tblPr>
                <a:noFill/>
              </a:tblPr>
              <a:tblGrid>
                <a:gridCol w="1370050">
                  <a:extLst>
                    <a:ext uri="{9D8B030D-6E8A-4147-A177-3AD203B41FA5}">
                      <a16:colId xmlns:a16="http://schemas.microsoft.com/office/drawing/2014/main" val="20000"/>
                    </a:ext>
                  </a:extLst>
                </a:gridCol>
                <a:gridCol w="1370050">
                  <a:extLst>
                    <a:ext uri="{9D8B030D-6E8A-4147-A177-3AD203B41FA5}">
                      <a16:colId xmlns:a16="http://schemas.microsoft.com/office/drawing/2014/main" val="20001"/>
                    </a:ext>
                  </a:extLst>
                </a:gridCol>
                <a:gridCol w="1370050">
                  <a:extLst>
                    <a:ext uri="{9D8B030D-6E8A-4147-A177-3AD203B41FA5}">
                      <a16:colId xmlns:a16="http://schemas.microsoft.com/office/drawing/2014/main" val="20002"/>
                    </a:ext>
                  </a:extLst>
                </a:gridCol>
                <a:gridCol w="1370050">
                  <a:extLst>
                    <a:ext uri="{9D8B030D-6E8A-4147-A177-3AD203B41FA5}">
                      <a16:colId xmlns:a16="http://schemas.microsoft.com/office/drawing/2014/main" val="20003"/>
                    </a:ext>
                  </a:extLst>
                </a:gridCol>
                <a:gridCol w="1370050">
                  <a:extLst>
                    <a:ext uri="{9D8B030D-6E8A-4147-A177-3AD203B41FA5}">
                      <a16:colId xmlns:a16="http://schemas.microsoft.com/office/drawing/2014/main" val="20004"/>
                    </a:ext>
                  </a:extLst>
                </a:gridCol>
                <a:gridCol w="1370050">
                  <a:extLst>
                    <a:ext uri="{9D8B030D-6E8A-4147-A177-3AD203B41FA5}">
                      <a16:colId xmlns:a16="http://schemas.microsoft.com/office/drawing/2014/main" val="20005"/>
                    </a:ext>
                  </a:extLst>
                </a:gridCol>
              </a:tblGrid>
              <a:tr h="687075">
                <a:tc>
                  <a:txBody>
                    <a:bodyPr/>
                    <a:lstStyle/>
                    <a:p>
                      <a:pPr marL="0" lvl="0" indent="0" algn="ctr" rtl="0">
                        <a:spcBef>
                          <a:spcPts val="0"/>
                        </a:spcBef>
                        <a:spcAft>
                          <a:spcPts val="0"/>
                        </a:spcAft>
                        <a:buNone/>
                      </a:pPr>
                      <a:r>
                        <a:rPr lang="en-GB" sz="2500" b="1">
                          <a:latin typeface="Century Gothic"/>
                          <a:ea typeface="Century Gothic"/>
                          <a:cs typeface="Century Gothic"/>
                          <a:sym typeface="Century Gothic"/>
                        </a:rPr>
                        <a:t>51</a:t>
                      </a:r>
                      <a:endParaRPr sz="2500" b="1">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en-GB" sz="2500" b="1">
                          <a:latin typeface="Century Gothic"/>
                          <a:ea typeface="Century Gothic"/>
                          <a:cs typeface="Century Gothic"/>
                          <a:sym typeface="Century Gothic"/>
                        </a:rPr>
                        <a:t>52</a:t>
                      </a:r>
                      <a:endParaRPr sz="2500" b="1">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en-GB" sz="2500" b="1">
                          <a:latin typeface="Century Gothic"/>
                          <a:ea typeface="Century Gothic"/>
                          <a:cs typeface="Century Gothic"/>
                          <a:sym typeface="Century Gothic"/>
                        </a:rPr>
                        <a:t>53</a:t>
                      </a:r>
                      <a:endParaRPr sz="2500" b="1">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en-GB" sz="2500" b="1">
                          <a:latin typeface="Century Gothic"/>
                          <a:ea typeface="Century Gothic"/>
                          <a:cs typeface="Century Gothic"/>
                          <a:sym typeface="Century Gothic"/>
                        </a:rPr>
                        <a:t>54</a:t>
                      </a:r>
                      <a:endParaRPr sz="2500" b="1">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en-GB" sz="2500" b="1">
                          <a:latin typeface="Century Gothic"/>
                          <a:ea typeface="Century Gothic"/>
                          <a:cs typeface="Century Gothic"/>
                          <a:sym typeface="Century Gothic"/>
                        </a:rPr>
                        <a:t>55</a:t>
                      </a:r>
                      <a:endParaRPr sz="2500" b="1">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en-GB" sz="2500" b="1">
                          <a:latin typeface="Century Gothic"/>
                          <a:ea typeface="Century Gothic"/>
                          <a:cs typeface="Century Gothic"/>
                          <a:sym typeface="Century Gothic"/>
                        </a:rPr>
                        <a:t>56</a:t>
                      </a:r>
                      <a:endParaRPr sz="2500" b="1">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660700">
                <a:tc>
                  <a:txBody>
                    <a:bodyPr/>
                    <a:lstStyle/>
                    <a:p>
                      <a:pPr marL="0" lvl="0" indent="0" algn="ctr" rtl="0">
                        <a:spcBef>
                          <a:spcPts val="0"/>
                        </a:spcBef>
                        <a:spcAft>
                          <a:spcPts val="0"/>
                        </a:spcAft>
                        <a:buNone/>
                      </a:pPr>
                      <a:r>
                        <a:rPr lang="en-GB" sz="2500" b="1">
                          <a:latin typeface="Century Gothic"/>
                          <a:ea typeface="Century Gothic"/>
                          <a:cs typeface="Century Gothic"/>
                          <a:sym typeface="Century Gothic"/>
                        </a:rPr>
                        <a:t>61</a:t>
                      </a:r>
                      <a:endParaRPr sz="2500" b="1">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en-GB" sz="2500" b="1">
                          <a:latin typeface="Century Gothic"/>
                          <a:ea typeface="Century Gothic"/>
                          <a:cs typeface="Century Gothic"/>
                          <a:sym typeface="Century Gothic"/>
                        </a:rPr>
                        <a:t>62</a:t>
                      </a:r>
                      <a:endParaRPr sz="2500" b="1">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en-GB" sz="2500" b="1">
                          <a:latin typeface="Century Gothic"/>
                          <a:ea typeface="Century Gothic"/>
                          <a:cs typeface="Century Gothic"/>
                          <a:sym typeface="Century Gothic"/>
                        </a:rPr>
                        <a:t>63</a:t>
                      </a:r>
                      <a:endParaRPr sz="2500" b="1">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endParaRPr sz="2500" b="1">
                        <a:solidFill>
                          <a:srgbClr val="00BC89"/>
                        </a:solidFill>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en-GB" sz="2500" b="1">
                          <a:latin typeface="Century Gothic"/>
                          <a:ea typeface="Century Gothic"/>
                          <a:cs typeface="Century Gothic"/>
                          <a:sym typeface="Century Gothic"/>
                        </a:rPr>
                        <a:t>65</a:t>
                      </a:r>
                      <a:endParaRPr sz="2500" b="1">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en-GB" sz="2500" b="1">
                          <a:latin typeface="Century Gothic"/>
                          <a:ea typeface="Century Gothic"/>
                          <a:cs typeface="Century Gothic"/>
                          <a:sym typeface="Century Gothic"/>
                        </a:rPr>
                        <a:t>66</a:t>
                      </a:r>
                      <a:endParaRPr sz="2500" b="1">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660700">
                <a:tc>
                  <a:txBody>
                    <a:bodyPr/>
                    <a:lstStyle/>
                    <a:p>
                      <a:pPr marL="0" lvl="0" indent="0" algn="ctr" rtl="0">
                        <a:spcBef>
                          <a:spcPts val="0"/>
                        </a:spcBef>
                        <a:spcAft>
                          <a:spcPts val="0"/>
                        </a:spcAft>
                        <a:buNone/>
                      </a:pPr>
                      <a:r>
                        <a:rPr lang="en-GB" sz="2500" b="1">
                          <a:latin typeface="Century Gothic"/>
                          <a:ea typeface="Century Gothic"/>
                          <a:cs typeface="Century Gothic"/>
                          <a:sym typeface="Century Gothic"/>
                        </a:rPr>
                        <a:t>71</a:t>
                      </a:r>
                      <a:endParaRPr sz="2500" b="1">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endParaRPr sz="2500" b="1">
                        <a:solidFill>
                          <a:srgbClr val="00BC89"/>
                        </a:solidFill>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en-GB" sz="2500" b="1">
                          <a:latin typeface="Century Gothic"/>
                          <a:ea typeface="Century Gothic"/>
                          <a:cs typeface="Century Gothic"/>
                          <a:sym typeface="Century Gothic"/>
                        </a:rPr>
                        <a:t>73</a:t>
                      </a:r>
                      <a:endParaRPr sz="2500" b="1">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endParaRPr sz="2500" b="1">
                        <a:solidFill>
                          <a:srgbClr val="00BC89"/>
                        </a:solidFill>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en-GB" sz="2500" b="1">
                          <a:latin typeface="Century Gothic"/>
                          <a:ea typeface="Century Gothic"/>
                          <a:cs typeface="Century Gothic"/>
                          <a:sym typeface="Century Gothic"/>
                        </a:rPr>
                        <a:t>75</a:t>
                      </a:r>
                      <a:endParaRPr sz="2500" b="1">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en-GB" sz="2500" b="1">
                          <a:latin typeface="Century Gothic"/>
                          <a:ea typeface="Century Gothic"/>
                          <a:cs typeface="Century Gothic"/>
                          <a:sym typeface="Century Gothic"/>
                        </a:rPr>
                        <a:t>76</a:t>
                      </a:r>
                      <a:endParaRPr sz="2500" b="1">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660700">
                <a:tc>
                  <a:txBody>
                    <a:bodyPr/>
                    <a:lstStyle/>
                    <a:p>
                      <a:pPr marL="0" lvl="0" indent="0" algn="ctr" rtl="0">
                        <a:spcBef>
                          <a:spcPts val="0"/>
                        </a:spcBef>
                        <a:spcAft>
                          <a:spcPts val="0"/>
                        </a:spcAft>
                        <a:buNone/>
                      </a:pPr>
                      <a:r>
                        <a:rPr lang="en-GB" sz="2500" b="1">
                          <a:latin typeface="Century Gothic"/>
                          <a:ea typeface="Century Gothic"/>
                          <a:cs typeface="Century Gothic"/>
                          <a:sym typeface="Century Gothic"/>
                        </a:rPr>
                        <a:t>81</a:t>
                      </a:r>
                      <a:endParaRPr sz="2500" b="1">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endParaRPr sz="2500" b="1">
                        <a:solidFill>
                          <a:srgbClr val="00BC89"/>
                        </a:solidFill>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en-GB" sz="2500" b="1">
                          <a:latin typeface="Century Gothic"/>
                          <a:ea typeface="Century Gothic"/>
                          <a:cs typeface="Century Gothic"/>
                          <a:sym typeface="Century Gothic"/>
                        </a:rPr>
                        <a:t>83</a:t>
                      </a:r>
                      <a:endParaRPr sz="2500" b="1">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endParaRPr sz="2500" b="1">
                        <a:solidFill>
                          <a:srgbClr val="00BC89"/>
                        </a:solidFill>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endParaRPr sz="2500" b="1">
                        <a:solidFill>
                          <a:srgbClr val="00BC89"/>
                        </a:solidFill>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en-GB" sz="2500" b="1">
                          <a:latin typeface="Century Gothic"/>
                          <a:ea typeface="Century Gothic"/>
                          <a:cs typeface="Century Gothic"/>
                          <a:sym typeface="Century Gothic"/>
                        </a:rPr>
                        <a:t>86</a:t>
                      </a:r>
                      <a:endParaRPr sz="2500" b="1">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660700">
                <a:tc>
                  <a:txBody>
                    <a:bodyPr/>
                    <a:lstStyle/>
                    <a:p>
                      <a:pPr marL="0" lvl="0" indent="0" algn="ctr" rtl="0">
                        <a:spcBef>
                          <a:spcPts val="0"/>
                        </a:spcBef>
                        <a:spcAft>
                          <a:spcPts val="0"/>
                        </a:spcAft>
                        <a:buNone/>
                      </a:pPr>
                      <a:endParaRPr sz="2500" b="1">
                        <a:solidFill>
                          <a:srgbClr val="00BC89"/>
                        </a:solidFill>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en-GB" sz="2500" b="1">
                          <a:latin typeface="Century Gothic"/>
                          <a:ea typeface="Century Gothic"/>
                          <a:cs typeface="Century Gothic"/>
                          <a:sym typeface="Century Gothic"/>
                        </a:rPr>
                        <a:t>92</a:t>
                      </a:r>
                      <a:endParaRPr sz="2500" b="1">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endParaRPr sz="2500" b="1">
                        <a:solidFill>
                          <a:srgbClr val="00BC89"/>
                        </a:solidFill>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r>
                        <a:rPr lang="en-GB" sz="2500" b="1">
                          <a:latin typeface="Century Gothic"/>
                          <a:ea typeface="Century Gothic"/>
                          <a:cs typeface="Century Gothic"/>
                          <a:sym typeface="Century Gothic"/>
                        </a:rPr>
                        <a:t>94</a:t>
                      </a:r>
                      <a:endParaRPr sz="2500" b="1">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endParaRPr sz="2500" b="1">
                        <a:solidFill>
                          <a:srgbClr val="00BC89"/>
                        </a:solidFill>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lvl="0" indent="0" algn="ctr" rtl="0">
                        <a:spcBef>
                          <a:spcPts val="0"/>
                        </a:spcBef>
                        <a:spcAft>
                          <a:spcPts val="0"/>
                        </a:spcAft>
                        <a:buNone/>
                      </a:pPr>
                      <a:endParaRPr sz="2500" b="1" dirty="0">
                        <a:solidFill>
                          <a:srgbClr val="00BC89"/>
                        </a:solidFill>
                        <a:latin typeface="Century Gothic"/>
                        <a:ea typeface="Century Gothic"/>
                        <a:cs typeface="Century Gothic"/>
                        <a:sym typeface="Century Gothic"/>
                      </a:endParaRPr>
                    </a:p>
                  </a:txBody>
                  <a:tcPr marL="91425" marR="91425" marT="91425" marB="914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260" name="Google Shape;260;p23"/>
          <p:cNvSpPr txBox="1"/>
          <p:nvPr/>
        </p:nvSpPr>
        <p:spPr>
          <a:xfrm>
            <a:off x="360000" y="6054800"/>
            <a:ext cx="9742800" cy="4872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The ten digit changes while the ones remain the same.</a:t>
            </a:r>
            <a:endParaRPr kumimoji="0"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graphicFrame>
        <p:nvGraphicFramePr>
          <p:cNvPr id="261" name="Google Shape;261;p23"/>
          <p:cNvGraphicFramePr/>
          <p:nvPr>
            <p:extLst>
              <p:ext uri="{D42A27DB-BD31-4B8C-83A1-F6EECF244321}">
                <p14:modId xmlns:p14="http://schemas.microsoft.com/office/powerpoint/2010/main" val="2671538308"/>
              </p:ext>
            </p:extLst>
          </p:nvPr>
        </p:nvGraphicFramePr>
        <p:xfrm>
          <a:off x="1985850" y="2095499"/>
          <a:ext cx="8220300" cy="3329875"/>
        </p:xfrm>
        <a:graphic>
          <a:graphicData uri="http://schemas.openxmlformats.org/drawingml/2006/table">
            <a:tbl>
              <a:tblPr>
                <a:noFill/>
              </a:tblPr>
              <a:tblGrid>
                <a:gridCol w="1370050">
                  <a:extLst>
                    <a:ext uri="{9D8B030D-6E8A-4147-A177-3AD203B41FA5}">
                      <a16:colId xmlns:a16="http://schemas.microsoft.com/office/drawing/2014/main" val="20000"/>
                    </a:ext>
                  </a:extLst>
                </a:gridCol>
                <a:gridCol w="1370050">
                  <a:extLst>
                    <a:ext uri="{9D8B030D-6E8A-4147-A177-3AD203B41FA5}">
                      <a16:colId xmlns:a16="http://schemas.microsoft.com/office/drawing/2014/main" val="20001"/>
                    </a:ext>
                  </a:extLst>
                </a:gridCol>
                <a:gridCol w="1370050">
                  <a:extLst>
                    <a:ext uri="{9D8B030D-6E8A-4147-A177-3AD203B41FA5}">
                      <a16:colId xmlns:a16="http://schemas.microsoft.com/office/drawing/2014/main" val="20002"/>
                    </a:ext>
                  </a:extLst>
                </a:gridCol>
                <a:gridCol w="1370050">
                  <a:extLst>
                    <a:ext uri="{9D8B030D-6E8A-4147-A177-3AD203B41FA5}">
                      <a16:colId xmlns:a16="http://schemas.microsoft.com/office/drawing/2014/main" val="20003"/>
                    </a:ext>
                  </a:extLst>
                </a:gridCol>
                <a:gridCol w="1370050">
                  <a:extLst>
                    <a:ext uri="{9D8B030D-6E8A-4147-A177-3AD203B41FA5}">
                      <a16:colId xmlns:a16="http://schemas.microsoft.com/office/drawing/2014/main" val="20004"/>
                    </a:ext>
                  </a:extLst>
                </a:gridCol>
                <a:gridCol w="1370050">
                  <a:extLst>
                    <a:ext uri="{9D8B030D-6E8A-4147-A177-3AD203B41FA5}">
                      <a16:colId xmlns:a16="http://schemas.microsoft.com/office/drawing/2014/main" val="20005"/>
                    </a:ext>
                  </a:extLst>
                </a:gridCol>
              </a:tblGrid>
              <a:tr h="687075">
                <a:tc>
                  <a:txBody>
                    <a:bodyPr/>
                    <a:lstStyle/>
                    <a:p>
                      <a:pPr marL="0" lvl="0" indent="0" algn="ctr" rtl="0">
                        <a:spcBef>
                          <a:spcPts val="0"/>
                        </a:spcBef>
                        <a:spcAft>
                          <a:spcPts val="0"/>
                        </a:spcAft>
                        <a:buNone/>
                      </a:pPr>
                      <a:endParaRPr sz="2500" b="1" dirty="0">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2500" b="1" dirty="0">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2500" b="1">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2500" b="1">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2500" b="1">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2500" b="1">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660700">
                <a:tc>
                  <a:txBody>
                    <a:bodyPr/>
                    <a:lstStyle/>
                    <a:p>
                      <a:pPr marL="0" lvl="0" indent="0" algn="l" rtl="0">
                        <a:spcBef>
                          <a:spcPts val="0"/>
                        </a:spcBef>
                        <a:spcAft>
                          <a:spcPts val="0"/>
                        </a:spcAft>
                        <a:buNone/>
                      </a:pPr>
                      <a:endParaRPr sz="2500" b="1">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2500" b="1" dirty="0">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2500" b="1" dirty="0">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GB" sz="2500" b="1">
                          <a:solidFill>
                            <a:srgbClr val="00BC89"/>
                          </a:solidFill>
                          <a:latin typeface="Century Gothic"/>
                          <a:ea typeface="Century Gothic"/>
                          <a:cs typeface="Century Gothic"/>
                          <a:sym typeface="Century Gothic"/>
                        </a:rPr>
                        <a:t>64</a:t>
                      </a:r>
                      <a:endParaRPr sz="2500" b="1">
                        <a:solidFill>
                          <a:srgbClr val="00BC89"/>
                        </a:solidFill>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2500" b="1">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2500" b="1">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60700">
                <a:tc>
                  <a:txBody>
                    <a:bodyPr/>
                    <a:lstStyle/>
                    <a:p>
                      <a:pPr marL="0" lvl="0" indent="0" algn="ctr" rtl="0">
                        <a:spcBef>
                          <a:spcPts val="0"/>
                        </a:spcBef>
                        <a:spcAft>
                          <a:spcPts val="0"/>
                        </a:spcAft>
                        <a:buNone/>
                      </a:pPr>
                      <a:endParaRPr sz="2500" b="1">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GB" sz="2500" b="1">
                          <a:solidFill>
                            <a:srgbClr val="00BC89"/>
                          </a:solidFill>
                          <a:latin typeface="Century Gothic"/>
                          <a:ea typeface="Century Gothic"/>
                          <a:cs typeface="Century Gothic"/>
                          <a:sym typeface="Century Gothic"/>
                        </a:rPr>
                        <a:t>72</a:t>
                      </a:r>
                      <a:endParaRPr sz="2500" b="1">
                        <a:solidFill>
                          <a:srgbClr val="00BC89"/>
                        </a:solidFill>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2500" b="1" dirty="0">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GB" sz="2500" b="1" dirty="0">
                          <a:solidFill>
                            <a:srgbClr val="00BC89"/>
                          </a:solidFill>
                          <a:latin typeface="Century Gothic"/>
                          <a:ea typeface="Century Gothic"/>
                          <a:cs typeface="Century Gothic"/>
                          <a:sym typeface="Century Gothic"/>
                        </a:rPr>
                        <a:t>74</a:t>
                      </a:r>
                      <a:endParaRPr sz="2500" b="1" dirty="0">
                        <a:solidFill>
                          <a:srgbClr val="00BC89"/>
                        </a:solidFill>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2500" b="1">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2500" b="1">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660700">
                <a:tc>
                  <a:txBody>
                    <a:bodyPr/>
                    <a:lstStyle/>
                    <a:p>
                      <a:pPr marL="0" lvl="0" indent="0" algn="ctr" rtl="0">
                        <a:spcBef>
                          <a:spcPts val="0"/>
                        </a:spcBef>
                        <a:spcAft>
                          <a:spcPts val="0"/>
                        </a:spcAft>
                        <a:buNone/>
                      </a:pPr>
                      <a:endParaRPr sz="2500" b="1">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GB" sz="2500" b="1">
                          <a:solidFill>
                            <a:srgbClr val="00BC89"/>
                          </a:solidFill>
                          <a:latin typeface="Century Gothic"/>
                          <a:ea typeface="Century Gothic"/>
                          <a:cs typeface="Century Gothic"/>
                          <a:sym typeface="Century Gothic"/>
                        </a:rPr>
                        <a:t>82</a:t>
                      </a:r>
                      <a:endParaRPr sz="2500" b="1">
                        <a:solidFill>
                          <a:srgbClr val="00BC89"/>
                        </a:solidFill>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2500" b="1">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GB" sz="2500" b="1" dirty="0">
                          <a:solidFill>
                            <a:srgbClr val="00BC89"/>
                          </a:solidFill>
                          <a:latin typeface="Century Gothic"/>
                          <a:ea typeface="Century Gothic"/>
                          <a:cs typeface="Century Gothic"/>
                          <a:sym typeface="Century Gothic"/>
                        </a:rPr>
                        <a:t>84</a:t>
                      </a:r>
                      <a:endParaRPr sz="2500" b="1" dirty="0">
                        <a:solidFill>
                          <a:srgbClr val="00BC89"/>
                        </a:solidFill>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GB" sz="2500" b="1" dirty="0">
                          <a:solidFill>
                            <a:srgbClr val="00BC89"/>
                          </a:solidFill>
                          <a:latin typeface="Century Gothic"/>
                          <a:ea typeface="Century Gothic"/>
                          <a:cs typeface="Century Gothic"/>
                          <a:sym typeface="Century Gothic"/>
                        </a:rPr>
                        <a:t>85</a:t>
                      </a:r>
                      <a:endParaRPr sz="2500" b="1" dirty="0">
                        <a:solidFill>
                          <a:srgbClr val="00BC89"/>
                        </a:solidFill>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2500" b="1">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660700">
                <a:tc>
                  <a:txBody>
                    <a:bodyPr/>
                    <a:lstStyle/>
                    <a:p>
                      <a:pPr marL="0" lvl="0" indent="0" algn="ctr" rtl="0">
                        <a:spcBef>
                          <a:spcPts val="0"/>
                        </a:spcBef>
                        <a:spcAft>
                          <a:spcPts val="0"/>
                        </a:spcAft>
                        <a:buNone/>
                      </a:pPr>
                      <a:r>
                        <a:rPr lang="en-GB" sz="2500" b="1">
                          <a:solidFill>
                            <a:srgbClr val="00BC89"/>
                          </a:solidFill>
                          <a:latin typeface="Century Gothic"/>
                          <a:ea typeface="Century Gothic"/>
                          <a:cs typeface="Century Gothic"/>
                          <a:sym typeface="Century Gothic"/>
                        </a:rPr>
                        <a:t>91</a:t>
                      </a:r>
                      <a:endParaRPr sz="2500" b="1">
                        <a:solidFill>
                          <a:srgbClr val="00BC89"/>
                        </a:solidFill>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2500" b="1">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GB" sz="2500" b="1">
                          <a:solidFill>
                            <a:srgbClr val="00BC89"/>
                          </a:solidFill>
                          <a:latin typeface="Century Gothic"/>
                          <a:ea typeface="Century Gothic"/>
                          <a:cs typeface="Century Gothic"/>
                          <a:sym typeface="Century Gothic"/>
                        </a:rPr>
                        <a:t>93</a:t>
                      </a:r>
                      <a:endParaRPr sz="2500" b="1">
                        <a:solidFill>
                          <a:srgbClr val="00BC89"/>
                        </a:solidFill>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endParaRPr sz="2500" b="1">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GB" sz="2500" b="1" dirty="0">
                          <a:solidFill>
                            <a:srgbClr val="00BC89"/>
                          </a:solidFill>
                          <a:latin typeface="Century Gothic"/>
                          <a:ea typeface="Century Gothic"/>
                          <a:cs typeface="Century Gothic"/>
                          <a:sym typeface="Century Gothic"/>
                        </a:rPr>
                        <a:t>95</a:t>
                      </a:r>
                      <a:endParaRPr sz="2500" b="1" dirty="0">
                        <a:solidFill>
                          <a:srgbClr val="00BC89"/>
                        </a:solidFill>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lvl="0" indent="0" algn="ctr" rtl="0">
                        <a:spcBef>
                          <a:spcPts val="0"/>
                        </a:spcBef>
                        <a:spcAft>
                          <a:spcPts val="0"/>
                        </a:spcAft>
                        <a:buNone/>
                      </a:pPr>
                      <a:r>
                        <a:rPr lang="en-GB" sz="2500" b="1" dirty="0">
                          <a:solidFill>
                            <a:srgbClr val="00BC89"/>
                          </a:solidFill>
                          <a:latin typeface="Century Gothic"/>
                          <a:ea typeface="Century Gothic"/>
                          <a:cs typeface="Century Gothic"/>
                          <a:sym typeface="Century Gothic"/>
                        </a:rPr>
                        <a:t>96</a:t>
                      </a:r>
                      <a:endParaRPr sz="2500" b="1" dirty="0">
                        <a:solidFill>
                          <a:srgbClr val="00BC89"/>
                        </a:solidFill>
                        <a:latin typeface="Century Gothic"/>
                        <a:ea typeface="Century Gothic"/>
                        <a:cs typeface="Century Gothic"/>
                        <a:sym typeface="Century Gothic"/>
                      </a:endParaRPr>
                    </a:p>
                  </a:txBody>
                  <a:tcPr marL="91425" marR="91425" marT="91425" marB="91425"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sp>
        <p:nvSpPr>
          <p:cNvPr id="2" name="Rectangle: Rounded Corners 1">
            <a:extLst>
              <a:ext uri="{FF2B5EF4-FFF2-40B4-BE49-F238E27FC236}">
                <a16:creationId xmlns:a16="http://schemas.microsoft.com/office/drawing/2014/main" id="{302F1733-C7DC-45A9-A764-22F0B567A784}"/>
              </a:ext>
            </a:extLst>
          </p:cNvPr>
          <p:cNvSpPr/>
          <p:nvPr/>
        </p:nvSpPr>
        <p:spPr>
          <a:xfrm>
            <a:off x="10721950" y="6166603"/>
            <a:ext cx="1140448" cy="385253"/>
          </a:xfrm>
          <a:prstGeom prst="roundRect">
            <a:avLst/>
          </a:prstGeom>
          <a:solidFill>
            <a:srgbClr val="2779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Answers</a:t>
            </a:r>
            <a:endParaRPr kumimoji="0" lang="en-GB"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61"/>
                                        </p:tgtEl>
                                        <p:attrNameLst>
                                          <p:attrName>style.visibility</p:attrName>
                                        </p:attrNameLst>
                                      </p:cBhvr>
                                      <p:to>
                                        <p:strVal val="visible"/>
                                      </p:to>
                                    </p:set>
                                    <p:animEffect transition="in" filter="fade">
                                      <p:cBhvr>
                                        <p:cTn id="7" dur="1000"/>
                                        <p:tgtEl>
                                          <p:spTgt spid="261"/>
                                        </p:tgtEl>
                                      </p:cBhvr>
                                    </p:animEffect>
                                  </p:childTnLst>
                                </p:cTn>
                              </p:par>
                              <p:par>
                                <p:cTn id="8" presetID="10" presetClass="entr" presetSubtype="0" fill="hold" nodeType="withEffect">
                                  <p:stCondLst>
                                    <p:cond delay="0"/>
                                  </p:stCondLst>
                                  <p:childTnLst>
                                    <p:set>
                                      <p:cBhvr>
                                        <p:cTn id="9" dur="1" fill="hold">
                                          <p:stCondLst>
                                            <p:cond delay="0"/>
                                          </p:stCondLst>
                                        </p:cTn>
                                        <p:tgtEl>
                                          <p:spTgt spid="260"/>
                                        </p:tgtEl>
                                        <p:attrNameLst>
                                          <p:attrName>style.visibility</p:attrName>
                                        </p:attrNameLst>
                                      </p:cBhvr>
                                      <p:to>
                                        <p:strVal val="visible"/>
                                      </p:to>
                                    </p:set>
                                    <p:animEffect transition="in" filter="fade">
                                      <p:cBhvr>
                                        <p:cTn id="10" dur="1000"/>
                                        <p:tgtEl>
                                          <p:spTgt spid="260"/>
                                        </p:tgtEl>
                                      </p:cBhvr>
                                    </p:animEffect>
                                  </p:childTnLst>
                                </p:cTn>
                              </p:par>
                            </p:childTnLst>
                          </p:cTn>
                        </p:par>
                      </p:childTnLst>
                    </p:cTn>
                  </p:par>
                </p:childTnLst>
              </p:cTn>
              <p:nextCondLst>
                <p:cond evt="onClick" delay="0">
                  <p:tgtEl>
                    <p:spTgt spid="2"/>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8" name="Google Shape;268;p24"/>
          <p:cNvSpPr txBox="1">
            <a:spLocks noGrp="1"/>
          </p:cNvSpPr>
          <p:nvPr>
            <p:ph type="body" idx="4294967295"/>
          </p:nvPr>
        </p:nvSpPr>
        <p:spPr>
          <a:xfrm>
            <a:off x="838200" y="3505199"/>
            <a:ext cx="10515600" cy="2671763"/>
          </a:xfrm>
          <a:prstGeom prst="rect">
            <a:avLst/>
          </a:prstGeom>
          <a:noFill/>
          <a:ln>
            <a:noFill/>
          </a:ln>
        </p:spPr>
        <p:txBody>
          <a:bodyPr spcFirstLastPara="1" wrap="square" lIns="91425" tIns="45700" rIns="91425" bIns="45700" anchor="t" anchorCtr="0">
            <a:noAutofit/>
          </a:bodyPr>
          <a:lstStyle/>
          <a:p>
            <a:pPr marL="0" lvl="0" indent="0" algn="ctr" rtl="0">
              <a:lnSpc>
                <a:spcPct val="150000"/>
              </a:lnSpc>
              <a:spcBef>
                <a:spcPts val="0"/>
              </a:spcBef>
              <a:spcAft>
                <a:spcPts val="0"/>
              </a:spcAft>
              <a:buClr>
                <a:schemeClr val="dk1"/>
              </a:buClr>
              <a:buSzPts val="1800"/>
              <a:buNone/>
            </a:pPr>
            <a:r>
              <a:rPr lang="en-GB"/>
              <a:t>The following slides are based on Year 1 Addition and Subtraction – count in 10s</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25"/>
          <p:cNvSpPr txBox="1">
            <a:spLocks noGrp="1"/>
          </p:cNvSpPr>
          <p:nvPr>
            <p:ph type="body" idx="1"/>
          </p:nvPr>
        </p:nvSpPr>
        <p:spPr>
          <a:xfrm>
            <a:off x="360000" y="810000"/>
            <a:ext cx="11536800" cy="5379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b="1"/>
              <a:t>Complete the missing numbers on the hundred square.</a:t>
            </a:r>
            <a:endParaRPr b="1"/>
          </a:p>
        </p:txBody>
      </p:sp>
      <p:graphicFrame>
        <p:nvGraphicFramePr>
          <p:cNvPr id="275" name="Google Shape;275;p25"/>
          <p:cNvGraphicFramePr/>
          <p:nvPr/>
        </p:nvGraphicFramePr>
        <p:xfrm>
          <a:off x="3208913" y="1464700"/>
          <a:ext cx="5115750" cy="4724100"/>
        </p:xfrm>
        <a:graphic>
          <a:graphicData uri="http://schemas.openxmlformats.org/drawingml/2006/table">
            <a:tbl>
              <a:tblPr>
                <a:noFill/>
              </a:tblPr>
              <a:tblGrid>
                <a:gridCol w="511575">
                  <a:extLst>
                    <a:ext uri="{9D8B030D-6E8A-4147-A177-3AD203B41FA5}">
                      <a16:colId xmlns:a16="http://schemas.microsoft.com/office/drawing/2014/main" val="20000"/>
                    </a:ext>
                  </a:extLst>
                </a:gridCol>
                <a:gridCol w="511575">
                  <a:extLst>
                    <a:ext uri="{9D8B030D-6E8A-4147-A177-3AD203B41FA5}">
                      <a16:colId xmlns:a16="http://schemas.microsoft.com/office/drawing/2014/main" val="20001"/>
                    </a:ext>
                  </a:extLst>
                </a:gridCol>
                <a:gridCol w="511575">
                  <a:extLst>
                    <a:ext uri="{9D8B030D-6E8A-4147-A177-3AD203B41FA5}">
                      <a16:colId xmlns:a16="http://schemas.microsoft.com/office/drawing/2014/main" val="20002"/>
                    </a:ext>
                  </a:extLst>
                </a:gridCol>
                <a:gridCol w="511575">
                  <a:extLst>
                    <a:ext uri="{9D8B030D-6E8A-4147-A177-3AD203B41FA5}">
                      <a16:colId xmlns:a16="http://schemas.microsoft.com/office/drawing/2014/main" val="20003"/>
                    </a:ext>
                  </a:extLst>
                </a:gridCol>
                <a:gridCol w="511575">
                  <a:extLst>
                    <a:ext uri="{9D8B030D-6E8A-4147-A177-3AD203B41FA5}">
                      <a16:colId xmlns:a16="http://schemas.microsoft.com/office/drawing/2014/main" val="20004"/>
                    </a:ext>
                  </a:extLst>
                </a:gridCol>
                <a:gridCol w="511575">
                  <a:extLst>
                    <a:ext uri="{9D8B030D-6E8A-4147-A177-3AD203B41FA5}">
                      <a16:colId xmlns:a16="http://schemas.microsoft.com/office/drawing/2014/main" val="20005"/>
                    </a:ext>
                  </a:extLst>
                </a:gridCol>
                <a:gridCol w="511575">
                  <a:extLst>
                    <a:ext uri="{9D8B030D-6E8A-4147-A177-3AD203B41FA5}">
                      <a16:colId xmlns:a16="http://schemas.microsoft.com/office/drawing/2014/main" val="20006"/>
                    </a:ext>
                  </a:extLst>
                </a:gridCol>
                <a:gridCol w="511575">
                  <a:extLst>
                    <a:ext uri="{9D8B030D-6E8A-4147-A177-3AD203B41FA5}">
                      <a16:colId xmlns:a16="http://schemas.microsoft.com/office/drawing/2014/main" val="20007"/>
                    </a:ext>
                  </a:extLst>
                </a:gridCol>
                <a:gridCol w="511575">
                  <a:extLst>
                    <a:ext uri="{9D8B030D-6E8A-4147-A177-3AD203B41FA5}">
                      <a16:colId xmlns:a16="http://schemas.microsoft.com/office/drawing/2014/main" val="20008"/>
                    </a:ext>
                  </a:extLst>
                </a:gridCol>
                <a:gridCol w="511575">
                  <a:extLst>
                    <a:ext uri="{9D8B030D-6E8A-4147-A177-3AD203B41FA5}">
                      <a16:colId xmlns:a16="http://schemas.microsoft.com/office/drawing/2014/main" val="20009"/>
                    </a:ext>
                  </a:extLst>
                </a:gridCol>
              </a:tblGrid>
              <a:tr h="422550">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1</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2</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3</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4</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5</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6</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7</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8</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9</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endParaRPr sz="1900" b="1">
                        <a:solidFill>
                          <a:srgbClr val="00BC89"/>
                        </a:solidFill>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422550">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11</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12</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800" b="1">
                          <a:latin typeface="Century Gothic"/>
                          <a:ea typeface="Century Gothic"/>
                          <a:cs typeface="Century Gothic"/>
                          <a:sym typeface="Century Gothic"/>
                        </a:rPr>
                        <a:t>13</a:t>
                      </a:r>
                      <a:endParaRPr sz="18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l" rtl="0">
                        <a:spcBef>
                          <a:spcPts val="0"/>
                        </a:spcBef>
                        <a:spcAft>
                          <a:spcPts val="0"/>
                        </a:spcAft>
                        <a:buNone/>
                      </a:pPr>
                      <a:r>
                        <a:rPr lang="en-GB" sz="1900" b="1">
                          <a:latin typeface="Century Gothic"/>
                          <a:ea typeface="Century Gothic"/>
                          <a:cs typeface="Century Gothic"/>
                          <a:sym typeface="Century Gothic"/>
                        </a:rPr>
                        <a:t>14</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15</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16</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17</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18</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19</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endParaRPr sz="1900" b="1">
                        <a:solidFill>
                          <a:srgbClr val="00BC89"/>
                        </a:solidFill>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422550">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21</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22</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23</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24</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25</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26</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27</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28</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29</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endParaRPr sz="1900" b="1">
                        <a:solidFill>
                          <a:srgbClr val="00BC89"/>
                        </a:solidFill>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r h="422550">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31</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32</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33</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34</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35</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36</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37</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38</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39</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endParaRPr sz="1900" b="1">
                        <a:solidFill>
                          <a:srgbClr val="00BC89"/>
                        </a:solidFill>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extLst>
                  <a:ext uri="{0D108BD9-81ED-4DB2-BD59-A6C34878D82A}">
                    <a16:rowId xmlns:a16="http://schemas.microsoft.com/office/drawing/2014/main" val="10003"/>
                  </a:ext>
                </a:extLst>
              </a:tr>
              <a:tr h="422550">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41</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42</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43</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44</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45</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46</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47</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48</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49</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endParaRPr sz="1900" b="1">
                        <a:solidFill>
                          <a:srgbClr val="00BC89"/>
                        </a:solidFill>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extLst>
                  <a:ext uri="{0D108BD9-81ED-4DB2-BD59-A6C34878D82A}">
                    <a16:rowId xmlns:a16="http://schemas.microsoft.com/office/drawing/2014/main" val="10004"/>
                  </a:ext>
                </a:extLst>
              </a:tr>
              <a:tr h="422550">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51</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52</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53</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54</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55</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56</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57</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58</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59</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endParaRPr sz="1900" b="1">
                        <a:solidFill>
                          <a:srgbClr val="00BC89"/>
                        </a:solidFill>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extLst>
                  <a:ext uri="{0D108BD9-81ED-4DB2-BD59-A6C34878D82A}">
                    <a16:rowId xmlns:a16="http://schemas.microsoft.com/office/drawing/2014/main" val="10005"/>
                  </a:ext>
                </a:extLst>
              </a:tr>
              <a:tr h="422550">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61</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62</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63</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64</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65</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66</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67</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68</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69</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endParaRPr sz="1900" b="1">
                        <a:solidFill>
                          <a:srgbClr val="00BC89"/>
                        </a:solidFill>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extLst>
                  <a:ext uri="{0D108BD9-81ED-4DB2-BD59-A6C34878D82A}">
                    <a16:rowId xmlns:a16="http://schemas.microsoft.com/office/drawing/2014/main" val="10006"/>
                  </a:ext>
                </a:extLst>
              </a:tr>
              <a:tr h="422550">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71</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72</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73</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74</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75</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76</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77</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78</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79</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endParaRPr sz="1900" b="1">
                        <a:solidFill>
                          <a:srgbClr val="00BC89"/>
                        </a:solidFill>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extLst>
                  <a:ext uri="{0D108BD9-81ED-4DB2-BD59-A6C34878D82A}">
                    <a16:rowId xmlns:a16="http://schemas.microsoft.com/office/drawing/2014/main" val="10007"/>
                  </a:ext>
                </a:extLst>
              </a:tr>
              <a:tr h="422550">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81</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82</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83</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84</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85</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86</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87</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88</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89</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endParaRPr sz="1900" b="1">
                        <a:solidFill>
                          <a:srgbClr val="00BC89"/>
                        </a:solidFill>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extLst>
                  <a:ext uri="{0D108BD9-81ED-4DB2-BD59-A6C34878D82A}">
                    <a16:rowId xmlns:a16="http://schemas.microsoft.com/office/drawing/2014/main" val="10008"/>
                  </a:ext>
                </a:extLst>
              </a:tr>
              <a:tr h="422550">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91</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92</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93</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94</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95</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96</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97</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98</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900" b="1">
                          <a:latin typeface="Century Gothic"/>
                          <a:ea typeface="Century Gothic"/>
                          <a:cs typeface="Century Gothic"/>
                          <a:sym typeface="Century Gothic"/>
                        </a:rPr>
                        <a:t>99</a:t>
                      </a:r>
                      <a:endParaRPr sz="1900" b="1">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endParaRPr sz="1500" b="1">
                        <a:solidFill>
                          <a:srgbClr val="00BC89"/>
                        </a:solidFill>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extLst>
                  <a:ext uri="{0D108BD9-81ED-4DB2-BD59-A6C34878D82A}">
                    <a16:rowId xmlns:a16="http://schemas.microsoft.com/office/drawing/2014/main" val="10009"/>
                  </a:ext>
                </a:extLst>
              </a:tr>
            </a:tbl>
          </a:graphicData>
        </a:graphic>
      </p:graphicFrame>
      <p:graphicFrame>
        <p:nvGraphicFramePr>
          <p:cNvPr id="277" name="Google Shape;277;p25"/>
          <p:cNvGraphicFramePr/>
          <p:nvPr/>
        </p:nvGraphicFramePr>
        <p:xfrm>
          <a:off x="7813088" y="1464650"/>
          <a:ext cx="511575" cy="4720400"/>
        </p:xfrm>
        <a:graphic>
          <a:graphicData uri="http://schemas.openxmlformats.org/drawingml/2006/table">
            <a:tbl>
              <a:tblPr>
                <a:noFill/>
              </a:tblPr>
              <a:tblGrid>
                <a:gridCol w="511575">
                  <a:extLst>
                    <a:ext uri="{9D8B030D-6E8A-4147-A177-3AD203B41FA5}">
                      <a16:colId xmlns:a16="http://schemas.microsoft.com/office/drawing/2014/main" val="20000"/>
                    </a:ext>
                  </a:extLst>
                </a:gridCol>
              </a:tblGrid>
              <a:tr h="476725">
                <a:tc>
                  <a:txBody>
                    <a:bodyPr/>
                    <a:lstStyle/>
                    <a:p>
                      <a:pPr marL="0" lvl="0" indent="0" algn="ctr" rtl="0">
                        <a:spcBef>
                          <a:spcPts val="0"/>
                        </a:spcBef>
                        <a:spcAft>
                          <a:spcPts val="0"/>
                        </a:spcAft>
                        <a:buNone/>
                      </a:pPr>
                      <a:r>
                        <a:rPr lang="en-GB" sz="1900" b="1">
                          <a:solidFill>
                            <a:srgbClr val="00BC89"/>
                          </a:solidFill>
                          <a:latin typeface="Century Gothic"/>
                          <a:ea typeface="Century Gothic"/>
                          <a:cs typeface="Century Gothic"/>
                          <a:sym typeface="Century Gothic"/>
                        </a:rPr>
                        <a:t>10</a:t>
                      </a:r>
                      <a:endParaRPr sz="1900" b="1">
                        <a:solidFill>
                          <a:srgbClr val="00BC89"/>
                        </a:solidFill>
                        <a:latin typeface="Century Gothic"/>
                        <a:ea typeface="Century Gothic"/>
                        <a:cs typeface="Century Gothic"/>
                        <a:sym typeface="Century Gothic"/>
                      </a:endParaRPr>
                    </a:p>
                  </a:txBody>
                  <a:tcPr marL="91425" marR="91425" marT="91425" marB="91425">
                    <a:lnL w="28575" cap="flat" cmpd="sng">
                      <a:solidFill>
                        <a:srgbClr val="000000">
                          <a:alpha val="0"/>
                        </a:srgbClr>
                      </a:solidFill>
                      <a:prstDash val="solid"/>
                      <a:round/>
                      <a:headEnd type="none" w="sm" len="sm"/>
                      <a:tailEnd type="none" w="sm" len="sm"/>
                    </a:lnL>
                    <a:lnR w="28575" cap="flat" cmpd="sng">
                      <a:solidFill>
                        <a:srgbClr val="000000">
                          <a:alpha val="0"/>
                        </a:srgbClr>
                      </a:solidFill>
                      <a:prstDash val="solid"/>
                      <a:round/>
                      <a:headEnd type="none" w="sm" len="sm"/>
                      <a:tailEnd type="none" w="sm" len="sm"/>
                    </a:lnR>
                    <a:lnT w="28575" cap="flat" cmpd="sng">
                      <a:solidFill>
                        <a:srgbClr val="000000">
                          <a:alpha val="0"/>
                        </a:srgbClr>
                      </a:solidFill>
                      <a:prstDash val="solid"/>
                      <a:round/>
                      <a:headEnd type="none" w="sm" len="sm"/>
                      <a:tailEnd type="none" w="sm" len="sm"/>
                    </a:lnT>
                    <a:lnB w="2857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r h="476725">
                <a:tc>
                  <a:txBody>
                    <a:bodyPr/>
                    <a:lstStyle/>
                    <a:p>
                      <a:pPr marL="0" lvl="0" indent="0" algn="ctr" rtl="0">
                        <a:spcBef>
                          <a:spcPts val="0"/>
                        </a:spcBef>
                        <a:spcAft>
                          <a:spcPts val="0"/>
                        </a:spcAft>
                        <a:buNone/>
                      </a:pPr>
                      <a:r>
                        <a:rPr lang="en-GB" sz="1900" b="1">
                          <a:solidFill>
                            <a:srgbClr val="00BC89"/>
                          </a:solidFill>
                          <a:latin typeface="Century Gothic"/>
                          <a:ea typeface="Century Gothic"/>
                          <a:cs typeface="Century Gothic"/>
                          <a:sym typeface="Century Gothic"/>
                        </a:rPr>
                        <a:t>20</a:t>
                      </a:r>
                      <a:endParaRPr sz="1900" b="1">
                        <a:solidFill>
                          <a:srgbClr val="00BC89"/>
                        </a:solidFill>
                        <a:latin typeface="Century Gothic"/>
                        <a:ea typeface="Century Gothic"/>
                        <a:cs typeface="Century Gothic"/>
                        <a:sym typeface="Century Gothic"/>
                      </a:endParaRPr>
                    </a:p>
                  </a:txBody>
                  <a:tcPr marL="91425" marR="91425" marT="91425" marB="91425">
                    <a:lnL w="28575" cap="flat" cmpd="sng">
                      <a:solidFill>
                        <a:srgbClr val="000000">
                          <a:alpha val="0"/>
                        </a:srgbClr>
                      </a:solidFill>
                      <a:prstDash val="solid"/>
                      <a:round/>
                      <a:headEnd type="none" w="sm" len="sm"/>
                      <a:tailEnd type="none" w="sm" len="sm"/>
                    </a:lnL>
                    <a:lnR w="28575" cap="flat" cmpd="sng">
                      <a:solidFill>
                        <a:srgbClr val="000000">
                          <a:alpha val="0"/>
                        </a:srgbClr>
                      </a:solidFill>
                      <a:prstDash val="solid"/>
                      <a:round/>
                      <a:headEnd type="none" w="sm" len="sm"/>
                      <a:tailEnd type="none" w="sm" len="sm"/>
                    </a:lnR>
                    <a:lnT w="28575" cap="flat" cmpd="sng">
                      <a:solidFill>
                        <a:srgbClr val="000000">
                          <a:alpha val="0"/>
                        </a:srgbClr>
                      </a:solidFill>
                      <a:prstDash val="solid"/>
                      <a:round/>
                      <a:headEnd type="none" w="sm" len="sm"/>
                      <a:tailEnd type="none" w="sm" len="sm"/>
                    </a:lnT>
                    <a:lnB w="2857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1"/>
                  </a:ext>
                </a:extLst>
              </a:tr>
              <a:tr h="476725">
                <a:tc>
                  <a:txBody>
                    <a:bodyPr/>
                    <a:lstStyle/>
                    <a:p>
                      <a:pPr marL="0" lvl="0" indent="0" algn="ctr" rtl="0">
                        <a:spcBef>
                          <a:spcPts val="0"/>
                        </a:spcBef>
                        <a:spcAft>
                          <a:spcPts val="0"/>
                        </a:spcAft>
                        <a:buNone/>
                      </a:pPr>
                      <a:r>
                        <a:rPr lang="en-GB" sz="1900" b="1">
                          <a:solidFill>
                            <a:srgbClr val="00BC89"/>
                          </a:solidFill>
                          <a:latin typeface="Century Gothic"/>
                          <a:ea typeface="Century Gothic"/>
                          <a:cs typeface="Century Gothic"/>
                          <a:sym typeface="Century Gothic"/>
                        </a:rPr>
                        <a:t>30</a:t>
                      </a:r>
                      <a:endParaRPr sz="1900" b="1">
                        <a:solidFill>
                          <a:srgbClr val="00BC89"/>
                        </a:solidFill>
                        <a:latin typeface="Century Gothic"/>
                        <a:ea typeface="Century Gothic"/>
                        <a:cs typeface="Century Gothic"/>
                        <a:sym typeface="Century Gothic"/>
                      </a:endParaRPr>
                    </a:p>
                  </a:txBody>
                  <a:tcPr marL="91425" marR="91425" marT="91425" marB="91425">
                    <a:lnL w="28575" cap="flat" cmpd="sng">
                      <a:solidFill>
                        <a:srgbClr val="000000">
                          <a:alpha val="0"/>
                        </a:srgbClr>
                      </a:solidFill>
                      <a:prstDash val="solid"/>
                      <a:round/>
                      <a:headEnd type="none" w="sm" len="sm"/>
                      <a:tailEnd type="none" w="sm" len="sm"/>
                    </a:lnL>
                    <a:lnR w="28575" cap="flat" cmpd="sng">
                      <a:solidFill>
                        <a:srgbClr val="000000">
                          <a:alpha val="0"/>
                        </a:srgbClr>
                      </a:solidFill>
                      <a:prstDash val="solid"/>
                      <a:round/>
                      <a:headEnd type="none" w="sm" len="sm"/>
                      <a:tailEnd type="none" w="sm" len="sm"/>
                    </a:lnR>
                    <a:lnT w="28575" cap="flat" cmpd="sng">
                      <a:solidFill>
                        <a:srgbClr val="000000">
                          <a:alpha val="0"/>
                        </a:srgbClr>
                      </a:solidFill>
                      <a:prstDash val="solid"/>
                      <a:round/>
                      <a:headEnd type="none" w="sm" len="sm"/>
                      <a:tailEnd type="none" w="sm" len="sm"/>
                    </a:lnT>
                    <a:lnB w="2857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2"/>
                  </a:ext>
                </a:extLst>
              </a:tr>
              <a:tr h="476725">
                <a:tc>
                  <a:txBody>
                    <a:bodyPr/>
                    <a:lstStyle/>
                    <a:p>
                      <a:pPr marL="0" lvl="0" indent="0" algn="ctr" rtl="0">
                        <a:spcBef>
                          <a:spcPts val="0"/>
                        </a:spcBef>
                        <a:spcAft>
                          <a:spcPts val="0"/>
                        </a:spcAft>
                        <a:buNone/>
                      </a:pPr>
                      <a:r>
                        <a:rPr lang="en-GB" sz="1900" b="1">
                          <a:solidFill>
                            <a:srgbClr val="00BC89"/>
                          </a:solidFill>
                          <a:latin typeface="Century Gothic"/>
                          <a:ea typeface="Century Gothic"/>
                          <a:cs typeface="Century Gothic"/>
                          <a:sym typeface="Century Gothic"/>
                        </a:rPr>
                        <a:t>40</a:t>
                      </a:r>
                      <a:endParaRPr sz="1900" b="1">
                        <a:solidFill>
                          <a:srgbClr val="00BC89"/>
                        </a:solidFill>
                        <a:latin typeface="Century Gothic"/>
                        <a:ea typeface="Century Gothic"/>
                        <a:cs typeface="Century Gothic"/>
                        <a:sym typeface="Century Gothic"/>
                      </a:endParaRPr>
                    </a:p>
                  </a:txBody>
                  <a:tcPr marL="91425" marR="91425" marT="91425" marB="91425">
                    <a:lnL w="28575" cap="flat" cmpd="sng">
                      <a:solidFill>
                        <a:srgbClr val="000000">
                          <a:alpha val="0"/>
                        </a:srgbClr>
                      </a:solidFill>
                      <a:prstDash val="solid"/>
                      <a:round/>
                      <a:headEnd type="none" w="sm" len="sm"/>
                      <a:tailEnd type="none" w="sm" len="sm"/>
                    </a:lnL>
                    <a:lnR w="28575" cap="flat" cmpd="sng">
                      <a:solidFill>
                        <a:srgbClr val="000000">
                          <a:alpha val="0"/>
                        </a:srgbClr>
                      </a:solidFill>
                      <a:prstDash val="solid"/>
                      <a:round/>
                      <a:headEnd type="none" w="sm" len="sm"/>
                      <a:tailEnd type="none" w="sm" len="sm"/>
                    </a:lnR>
                    <a:lnT w="28575" cap="flat" cmpd="sng">
                      <a:solidFill>
                        <a:srgbClr val="000000">
                          <a:alpha val="0"/>
                        </a:srgbClr>
                      </a:solidFill>
                      <a:prstDash val="solid"/>
                      <a:round/>
                      <a:headEnd type="none" w="sm" len="sm"/>
                      <a:tailEnd type="none" w="sm" len="sm"/>
                    </a:lnT>
                    <a:lnB w="2857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3"/>
                  </a:ext>
                </a:extLst>
              </a:tr>
              <a:tr h="476725">
                <a:tc>
                  <a:txBody>
                    <a:bodyPr/>
                    <a:lstStyle/>
                    <a:p>
                      <a:pPr marL="0" lvl="0" indent="0" algn="ctr" rtl="0">
                        <a:spcBef>
                          <a:spcPts val="0"/>
                        </a:spcBef>
                        <a:spcAft>
                          <a:spcPts val="0"/>
                        </a:spcAft>
                        <a:buNone/>
                      </a:pPr>
                      <a:r>
                        <a:rPr lang="en-GB" sz="1900" b="1">
                          <a:solidFill>
                            <a:srgbClr val="00BC89"/>
                          </a:solidFill>
                          <a:latin typeface="Century Gothic"/>
                          <a:ea typeface="Century Gothic"/>
                          <a:cs typeface="Century Gothic"/>
                          <a:sym typeface="Century Gothic"/>
                        </a:rPr>
                        <a:t>50</a:t>
                      </a:r>
                      <a:endParaRPr sz="1900" b="1">
                        <a:solidFill>
                          <a:srgbClr val="00BC89"/>
                        </a:solidFill>
                        <a:latin typeface="Century Gothic"/>
                        <a:ea typeface="Century Gothic"/>
                        <a:cs typeface="Century Gothic"/>
                        <a:sym typeface="Century Gothic"/>
                      </a:endParaRPr>
                    </a:p>
                  </a:txBody>
                  <a:tcPr marL="91425" marR="91425" marT="91425" marB="91425">
                    <a:lnL w="28575" cap="flat" cmpd="sng">
                      <a:solidFill>
                        <a:srgbClr val="000000">
                          <a:alpha val="0"/>
                        </a:srgbClr>
                      </a:solidFill>
                      <a:prstDash val="solid"/>
                      <a:round/>
                      <a:headEnd type="none" w="sm" len="sm"/>
                      <a:tailEnd type="none" w="sm" len="sm"/>
                    </a:lnL>
                    <a:lnR w="28575" cap="flat" cmpd="sng">
                      <a:solidFill>
                        <a:srgbClr val="000000">
                          <a:alpha val="0"/>
                        </a:srgbClr>
                      </a:solidFill>
                      <a:prstDash val="solid"/>
                      <a:round/>
                      <a:headEnd type="none" w="sm" len="sm"/>
                      <a:tailEnd type="none" w="sm" len="sm"/>
                    </a:lnR>
                    <a:lnT w="28575" cap="flat" cmpd="sng">
                      <a:solidFill>
                        <a:srgbClr val="000000">
                          <a:alpha val="0"/>
                        </a:srgbClr>
                      </a:solidFill>
                      <a:prstDash val="solid"/>
                      <a:round/>
                      <a:headEnd type="none" w="sm" len="sm"/>
                      <a:tailEnd type="none" w="sm" len="sm"/>
                    </a:lnT>
                    <a:lnB w="2857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4"/>
                  </a:ext>
                </a:extLst>
              </a:tr>
              <a:tr h="476725">
                <a:tc>
                  <a:txBody>
                    <a:bodyPr/>
                    <a:lstStyle/>
                    <a:p>
                      <a:pPr marL="0" lvl="0" indent="0" algn="ctr" rtl="0">
                        <a:spcBef>
                          <a:spcPts val="0"/>
                        </a:spcBef>
                        <a:spcAft>
                          <a:spcPts val="0"/>
                        </a:spcAft>
                        <a:buNone/>
                      </a:pPr>
                      <a:r>
                        <a:rPr lang="en-GB" sz="1900" b="1">
                          <a:solidFill>
                            <a:srgbClr val="00BC89"/>
                          </a:solidFill>
                          <a:latin typeface="Century Gothic"/>
                          <a:ea typeface="Century Gothic"/>
                          <a:cs typeface="Century Gothic"/>
                          <a:sym typeface="Century Gothic"/>
                        </a:rPr>
                        <a:t>60</a:t>
                      </a:r>
                      <a:endParaRPr sz="1900" b="1">
                        <a:solidFill>
                          <a:srgbClr val="00BC89"/>
                        </a:solidFill>
                        <a:latin typeface="Century Gothic"/>
                        <a:ea typeface="Century Gothic"/>
                        <a:cs typeface="Century Gothic"/>
                        <a:sym typeface="Century Gothic"/>
                      </a:endParaRPr>
                    </a:p>
                  </a:txBody>
                  <a:tcPr marL="91425" marR="91425" marT="91425" marB="91425">
                    <a:lnL w="28575" cap="flat" cmpd="sng">
                      <a:solidFill>
                        <a:srgbClr val="000000">
                          <a:alpha val="0"/>
                        </a:srgbClr>
                      </a:solidFill>
                      <a:prstDash val="solid"/>
                      <a:round/>
                      <a:headEnd type="none" w="sm" len="sm"/>
                      <a:tailEnd type="none" w="sm" len="sm"/>
                    </a:lnL>
                    <a:lnR w="28575" cap="flat" cmpd="sng">
                      <a:solidFill>
                        <a:srgbClr val="000000">
                          <a:alpha val="0"/>
                        </a:srgbClr>
                      </a:solidFill>
                      <a:prstDash val="solid"/>
                      <a:round/>
                      <a:headEnd type="none" w="sm" len="sm"/>
                      <a:tailEnd type="none" w="sm" len="sm"/>
                    </a:lnR>
                    <a:lnT w="28575" cap="flat" cmpd="sng">
                      <a:solidFill>
                        <a:srgbClr val="000000">
                          <a:alpha val="0"/>
                        </a:srgbClr>
                      </a:solidFill>
                      <a:prstDash val="solid"/>
                      <a:round/>
                      <a:headEnd type="none" w="sm" len="sm"/>
                      <a:tailEnd type="none" w="sm" len="sm"/>
                    </a:lnT>
                    <a:lnB w="2857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5"/>
                  </a:ext>
                </a:extLst>
              </a:tr>
              <a:tr h="476725">
                <a:tc>
                  <a:txBody>
                    <a:bodyPr/>
                    <a:lstStyle/>
                    <a:p>
                      <a:pPr marL="0" lvl="0" indent="0" algn="ctr" rtl="0">
                        <a:spcBef>
                          <a:spcPts val="0"/>
                        </a:spcBef>
                        <a:spcAft>
                          <a:spcPts val="0"/>
                        </a:spcAft>
                        <a:buNone/>
                      </a:pPr>
                      <a:r>
                        <a:rPr lang="en-GB" sz="1900" b="1">
                          <a:solidFill>
                            <a:srgbClr val="00BC89"/>
                          </a:solidFill>
                          <a:latin typeface="Century Gothic"/>
                          <a:ea typeface="Century Gothic"/>
                          <a:cs typeface="Century Gothic"/>
                          <a:sym typeface="Century Gothic"/>
                        </a:rPr>
                        <a:t>70</a:t>
                      </a:r>
                      <a:endParaRPr sz="1900" b="1">
                        <a:solidFill>
                          <a:srgbClr val="00BC89"/>
                        </a:solidFill>
                        <a:latin typeface="Century Gothic"/>
                        <a:ea typeface="Century Gothic"/>
                        <a:cs typeface="Century Gothic"/>
                        <a:sym typeface="Century Gothic"/>
                      </a:endParaRPr>
                    </a:p>
                  </a:txBody>
                  <a:tcPr marL="91425" marR="91425" marT="91425" marB="91425">
                    <a:lnL w="28575" cap="flat" cmpd="sng">
                      <a:solidFill>
                        <a:srgbClr val="000000">
                          <a:alpha val="0"/>
                        </a:srgbClr>
                      </a:solidFill>
                      <a:prstDash val="solid"/>
                      <a:round/>
                      <a:headEnd type="none" w="sm" len="sm"/>
                      <a:tailEnd type="none" w="sm" len="sm"/>
                    </a:lnL>
                    <a:lnR w="28575" cap="flat" cmpd="sng">
                      <a:solidFill>
                        <a:srgbClr val="000000">
                          <a:alpha val="0"/>
                        </a:srgbClr>
                      </a:solidFill>
                      <a:prstDash val="solid"/>
                      <a:round/>
                      <a:headEnd type="none" w="sm" len="sm"/>
                      <a:tailEnd type="none" w="sm" len="sm"/>
                    </a:lnR>
                    <a:lnT w="28575" cap="flat" cmpd="sng">
                      <a:solidFill>
                        <a:srgbClr val="000000">
                          <a:alpha val="0"/>
                        </a:srgbClr>
                      </a:solidFill>
                      <a:prstDash val="solid"/>
                      <a:round/>
                      <a:headEnd type="none" w="sm" len="sm"/>
                      <a:tailEnd type="none" w="sm" len="sm"/>
                    </a:lnT>
                    <a:lnB w="2857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6"/>
                  </a:ext>
                </a:extLst>
              </a:tr>
              <a:tr h="476725">
                <a:tc>
                  <a:txBody>
                    <a:bodyPr/>
                    <a:lstStyle/>
                    <a:p>
                      <a:pPr marL="0" lvl="0" indent="0" algn="ctr" rtl="0">
                        <a:spcBef>
                          <a:spcPts val="0"/>
                        </a:spcBef>
                        <a:spcAft>
                          <a:spcPts val="0"/>
                        </a:spcAft>
                        <a:buNone/>
                      </a:pPr>
                      <a:r>
                        <a:rPr lang="en-GB" sz="1900" b="1">
                          <a:solidFill>
                            <a:srgbClr val="00BC89"/>
                          </a:solidFill>
                          <a:latin typeface="Century Gothic"/>
                          <a:ea typeface="Century Gothic"/>
                          <a:cs typeface="Century Gothic"/>
                          <a:sym typeface="Century Gothic"/>
                        </a:rPr>
                        <a:t>80</a:t>
                      </a:r>
                      <a:endParaRPr sz="1900" b="1">
                        <a:solidFill>
                          <a:srgbClr val="00BC89"/>
                        </a:solidFill>
                        <a:latin typeface="Century Gothic"/>
                        <a:ea typeface="Century Gothic"/>
                        <a:cs typeface="Century Gothic"/>
                        <a:sym typeface="Century Gothic"/>
                      </a:endParaRPr>
                    </a:p>
                  </a:txBody>
                  <a:tcPr marL="91425" marR="91425" marT="91425" marB="91425">
                    <a:lnL w="28575" cap="flat" cmpd="sng">
                      <a:solidFill>
                        <a:srgbClr val="000000">
                          <a:alpha val="0"/>
                        </a:srgbClr>
                      </a:solidFill>
                      <a:prstDash val="solid"/>
                      <a:round/>
                      <a:headEnd type="none" w="sm" len="sm"/>
                      <a:tailEnd type="none" w="sm" len="sm"/>
                    </a:lnL>
                    <a:lnR w="28575" cap="flat" cmpd="sng">
                      <a:solidFill>
                        <a:srgbClr val="000000">
                          <a:alpha val="0"/>
                        </a:srgbClr>
                      </a:solidFill>
                      <a:prstDash val="solid"/>
                      <a:round/>
                      <a:headEnd type="none" w="sm" len="sm"/>
                      <a:tailEnd type="none" w="sm" len="sm"/>
                    </a:lnR>
                    <a:lnT w="28575" cap="flat" cmpd="sng">
                      <a:solidFill>
                        <a:srgbClr val="000000">
                          <a:alpha val="0"/>
                        </a:srgbClr>
                      </a:solidFill>
                      <a:prstDash val="solid"/>
                      <a:round/>
                      <a:headEnd type="none" w="sm" len="sm"/>
                      <a:tailEnd type="none" w="sm" len="sm"/>
                    </a:lnT>
                    <a:lnB w="2857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7"/>
                  </a:ext>
                </a:extLst>
              </a:tr>
              <a:tr h="476725">
                <a:tc>
                  <a:txBody>
                    <a:bodyPr/>
                    <a:lstStyle/>
                    <a:p>
                      <a:pPr marL="0" lvl="0" indent="0" algn="ctr" rtl="0">
                        <a:spcBef>
                          <a:spcPts val="0"/>
                        </a:spcBef>
                        <a:spcAft>
                          <a:spcPts val="0"/>
                        </a:spcAft>
                        <a:buNone/>
                      </a:pPr>
                      <a:r>
                        <a:rPr lang="en-GB" sz="1900" b="1">
                          <a:solidFill>
                            <a:srgbClr val="00BC89"/>
                          </a:solidFill>
                          <a:latin typeface="Century Gothic"/>
                          <a:ea typeface="Century Gothic"/>
                          <a:cs typeface="Century Gothic"/>
                          <a:sym typeface="Century Gothic"/>
                        </a:rPr>
                        <a:t>90</a:t>
                      </a:r>
                      <a:endParaRPr sz="1900" b="1">
                        <a:solidFill>
                          <a:srgbClr val="00BC89"/>
                        </a:solidFill>
                        <a:latin typeface="Century Gothic"/>
                        <a:ea typeface="Century Gothic"/>
                        <a:cs typeface="Century Gothic"/>
                        <a:sym typeface="Century Gothic"/>
                      </a:endParaRPr>
                    </a:p>
                  </a:txBody>
                  <a:tcPr marL="91425" marR="91425" marT="91425" marB="91425">
                    <a:lnL w="28575" cap="flat" cmpd="sng">
                      <a:solidFill>
                        <a:srgbClr val="000000">
                          <a:alpha val="0"/>
                        </a:srgbClr>
                      </a:solidFill>
                      <a:prstDash val="solid"/>
                      <a:round/>
                      <a:headEnd type="none" w="sm" len="sm"/>
                      <a:tailEnd type="none" w="sm" len="sm"/>
                    </a:lnL>
                    <a:lnR w="28575" cap="flat" cmpd="sng">
                      <a:solidFill>
                        <a:srgbClr val="000000">
                          <a:alpha val="0"/>
                        </a:srgbClr>
                      </a:solidFill>
                      <a:prstDash val="solid"/>
                      <a:round/>
                      <a:headEnd type="none" w="sm" len="sm"/>
                      <a:tailEnd type="none" w="sm" len="sm"/>
                    </a:lnR>
                    <a:lnT w="28575" cap="flat" cmpd="sng">
                      <a:solidFill>
                        <a:srgbClr val="000000">
                          <a:alpha val="0"/>
                        </a:srgbClr>
                      </a:solidFill>
                      <a:prstDash val="solid"/>
                      <a:round/>
                      <a:headEnd type="none" w="sm" len="sm"/>
                      <a:tailEnd type="none" w="sm" len="sm"/>
                    </a:lnT>
                    <a:lnB w="2857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8"/>
                  </a:ext>
                </a:extLst>
              </a:tr>
              <a:tr h="429875">
                <a:tc>
                  <a:txBody>
                    <a:bodyPr/>
                    <a:lstStyle/>
                    <a:p>
                      <a:pPr marL="0" lvl="0" indent="0" algn="ctr" rtl="0">
                        <a:spcBef>
                          <a:spcPts val="0"/>
                        </a:spcBef>
                        <a:spcAft>
                          <a:spcPts val="0"/>
                        </a:spcAft>
                        <a:buNone/>
                      </a:pPr>
                      <a:r>
                        <a:rPr lang="en-GB" sz="1500" b="1">
                          <a:solidFill>
                            <a:srgbClr val="00BC89"/>
                          </a:solidFill>
                          <a:latin typeface="Century Gothic"/>
                          <a:ea typeface="Century Gothic"/>
                          <a:cs typeface="Century Gothic"/>
                          <a:sym typeface="Century Gothic"/>
                        </a:rPr>
                        <a:t>100</a:t>
                      </a:r>
                      <a:endParaRPr sz="1500" b="1">
                        <a:solidFill>
                          <a:srgbClr val="00BC89"/>
                        </a:solidFill>
                        <a:latin typeface="Century Gothic"/>
                        <a:ea typeface="Century Gothic"/>
                        <a:cs typeface="Century Gothic"/>
                        <a:sym typeface="Century Gothic"/>
                      </a:endParaRPr>
                    </a:p>
                  </a:txBody>
                  <a:tcPr marL="91425" marR="91425" marT="91425" marB="91425">
                    <a:lnL w="28575" cap="flat" cmpd="sng">
                      <a:solidFill>
                        <a:srgbClr val="000000">
                          <a:alpha val="0"/>
                        </a:srgbClr>
                      </a:solidFill>
                      <a:prstDash val="solid"/>
                      <a:round/>
                      <a:headEnd type="none" w="sm" len="sm"/>
                      <a:tailEnd type="none" w="sm" len="sm"/>
                    </a:lnL>
                    <a:lnR w="28575" cap="flat" cmpd="sng">
                      <a:solidFill>
                        <a:srgbClr val="000000">
                          <a:alpha val="0"/>
                        </a:srgbClr>
                      </a:solidFill>
                      <a:prstDash val="solid"/>
                      <a:round/>
                      <a:headEnd type="none" w="sm" len="sm"/>
                      <a:tailEnd type="none" w="sm" len="sm"/>
                    </a:lnR>
                    <a:lnT w="28575" cap="flat" cmpd="sng">
                      <a:solidFill>
                        <a:srgbClr val="000000">
                          <a:alpha val="0"/>
                        </a:srgbClr>
                      </a:solidFill>
                      <a:prstDash val="solid"/>
                      <a:round/>
                      <a:headEnd type="none" w="sm" len="sm"/>
                      <a:tailEnd type="none" w="sm" len="sm"/>
                    </a:lnT>
                    <a:lnB w="2857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9"/>
                  </a:ext>
                </a:extLst>
              </a:tr>
            </a:tbl>
          </a:graphicData>
        </a:graphic>
      </p:graphicFrame>
      <p:sp>
        <p:nvSpPr>
          <p:cNvPr id="2" name="Rectangle: Rounded Corners 1">
            <a:extLst>
              <a:ext uri="{FF2B5EF4-FFF2-40B4-BE49-F238E27FC236}">
                <a16:creationId xmlns:a16="http://schemas.microsoft.com/office/drawing/2014/main" id="{DE0BBE60-10E3-4FE0-93BD-664D5BFBE35C}"/>
              </a:ext>
            </a:extLst>
          </p:cNvPr>
          <p:cNvSpPr/>
          <p:nvPr/>
        </p:nvSpPr>
        <p:spPr>
          <a:xfrm>
            <a:off x="10721950" y="6166603"/>
            <a:ext cx="1140448" cy="385253"/>
          </a:xfrm>
          <a:prstGeom prst="roundRect">
            <a:avLst/>
          </a:prstGeom>
          <a:solidFill>
            <a:srgbClr val="2779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Answers</a:t>
            </a:r>
            <a:endParaRPr kumimoji="0" lang="en-GB"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77"/>
                                        </p:tgtEl>
                                        <p:attrNameLst>
                                          <p:attrName>style.visibility</p:attrName>
                                        </p:attrNameLst>
                                      </p:cBhvr>
                                      <p:to>
                                        <p:strVal val="visible"/>
                                      </p:to>
                                    </p:set>
                                    <p:animEffect transition="in" filter="fade">
                                      <p:cBhvr>
                                        <p:cTn id="7" dur="1000"/>
                                        <p:tgtEl>
                                          <p:spTgt spid="277"/>
                                        </p:tgtEl>
                                      </p:cBhvr>
                                    </p:animEffect>
                                  </p:childTnLst>
                                </p:cTn>
                              </p:par>
                            </p:childTnLst>
                          </p:cTn>
                        </p:par>
                      </p:childTnLst>
                    </p:cTn>
                  </p:par>
                </p:childTnLst>
              </p:cTn>
              <p:nextCondLst>
                <p:cond evt="onClick" delay="0">
                  <p:tgtEl>
                    <p:spTgt spid="2"/>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82"/>
        <p:cNvGrpSpPr/>
        <p:nvPr/>
      </p:nvGrpSpPr>
      <p:grpSpPr>
        <a:xfrm>
          <a:off x="0" y="0"/>
          <a:ext cx="0" cy="0"/>
          <a:chOff x="0" y="0"/>
          <a:chExt cx="0" cy="0"/>
        </a:xfrm>
      </p:grpSpPr>
      <p:sp>
        <p:nvSpPr>
          <p:cNvPr id="283" name="Google Shape;283;p26"/>
          <p:cNvSpPr txBox="1">
            <a:spLocks noGrp="1"/>
          </p:cNvSpPr>
          <p:nvPr>
            <p:ph type="body" idx="1"/>
          </p:nvPr>
        </p:nvSpPr>
        <p:spPr>
          <a:xfrm>
            <a:off x="360000" y="810000"/>
            <a:ext cx="11536800" cy="6825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b="1"/>
              <a:t>How many eggs are there altogether?</a:t>
            </a:r>
            <a:endParaRPr b="1"/>
          </a:p>
        </p:txBody>
      </p:sp>
      <p:pic>
        <p:nvPicPr>
          <p:cNvPr id="284" name="Google Shape;284;p26"/>
          <p:cNvPicPr preferRelativeResize="0"/>
          <p:nvPr/>
        </p:nvPicPr>
        <p:blipFill rotWithShape="1">
          <a:blip r:embed="rId3">
            <a:alphaModFix/>
          </a:blip>
          <a:srcRect l="4807" t="4403" r="3449" b="2112"/>
          <a:stretch/>
        </p:blipFill>
        <p:spPr>
          <a:xfrm>
            <a:off x="3167262" y="1753750"/>
            <a:ext cx="1946950" cy="1267275"/>
          </a:xfrm>
          <a:prstGeom prst="rect">
            <a:avLst/>
          </a:prstGeom>
          <a:noFill/>
          <a:ln>
            <a:noFill/>
          </a:ln>
        </p:spPr>
      </p:pic>
      <p:pic>
        <p:nvPicPr>
          <p:cNvPr id="285" name="Google Shape;285;p26"/>
          <p:cNvPicPr preferRelativeResize="0"/>
          <p:nvPr/>
        </p:nvPicPr>
        <p:blipFill rotWithShape="1">
          <a:blip r:embed="rId3">
            <a:alphaModFix/>
          </a:blip>
          <a:srcRect l="4807" t="4403" r="3449" b="2112"/>
          <a:stretch/>
        </p:blipFill>
        <p:spPr>
          <a:xfrm>
            <a:off x="5122525" y="1753750"/>
            <a:ext cx="1946950" cy="1267275"/>
          </a:xfrm>
          <a:prstGeom prst="rect">
            <a:avLst/>
          </a:prstGeom>
          <a:noFill/>
          <a:ln>
            <a:noFill/>
          </a:ln>
        </p:spPr>
      </p:pic>
      <p:pic>
        <p:nvPicPr>
          <p:cNvPr id="286" name="Google Shape;286;p26"/>
          <p:cNvPicPr preferRelativeResize="0"/>
          <p:nvPr/>
        </p:nvPicPr>
        <p:blipFill rotWithShape="1">
          <a:blip r:embed="rId3">
            <a:alphaModFix/>
          </a:blip>
          <a:srcRect l="4807" t="4403" r="3449" b="2112"/>
          <a:stretch/>
        </p:blipFill>
        <p:spPr>
          <a:xfrm>
            <a:off x="7077787" y="1753750"/>
            <a:ext cx="1946950" cy="1267275"/>
          </a:xfrm>
          <a:prstGeom prst="rect">
            <a:avLst/>
          </a:prstGeom>
          <a:noFill/>
          <a:ln>
            <a:noFill/>
          </a:ln>
        </p:spPr>
      </p:pic>
      <p:pic>
        <p:nvPicPr>
          <p:cNvPr id="287" name="Google Shape;287;p26"/>
          <p:cNvPicPr preferRelativeResize="0"/>
          <p:nvPr/>
        </p:nvPicPr>
        <p:blipFill rotWithShape="1">
          <a:blip r:embed="rId3">
            <a:alphaModFix/>
          </a:blip>
          <a:srcRect l="4807" t="4403" r="3449" b="2112"/>
          <a:stretch/>
        </p:blipFill>
        <p:spPr>
          <a:xfrm>
            <a:off x="9033050" y="1753750"/>
            <a:ext cx="1946950" cy="1267275"/>
          </a:xfrm>
          <a:prstGeom prst="rect">
            <a:avLst/>
          </a:prstGeom>
          <a:noFill/>
          <a:ln>
            <a:noFill/>
          </a:ln>
        </p:spPr>
      </p:pic>
      <p:pic>
        <p:nvPicPr>
          <p:cNvPr id="288" name="Google Shape;288;p26"/>
          <p:cNvPicPr preferRelativeResize="0"/>
          <p:nvPr/>
        </p:nvPicPr>
        <p:blipFill rotWithShape="1">
          <a:blip r:embed="rId3">
            <a:alphaModFix/>
          </a:blip>
          <a:srcRect l="4807" t="4403" r="3449" b="2112"/>
          <a:stretch/>
        </p:blipFill>
        <p:spPr>
          <a:xfrm>
            <a:off x="1212000" y="1713825"/>
            <a:ext cx="1946950" cy="1267275"/>
          </a:xfrm>
          <a:prstGeom prst="rect">
            <a:avLst/>
          </a:prstGeom>
          <a:noFill/>
          <a:ln>
            <a:noFill/>
          </a:ln>
        </p:spPr>
      </p:pic>
      <p:sp>
        <p:nvSpPr>
          <p:cNvPr id="289" name="Google Shape;289;p26"/>
          <p:cNvSpPr txBox="1"/>
          <p:nvPr/>
        </p:nvSpPr>
        <p:spPr>
          <a:xfrm>
            <a:off x="1137825" y="3476850"/>
            <a:ext cx="6961200" cy="21483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There are ______ eggs in a egg box.</a:t>
            </a:r>
            <a:endParaRPr kumimoji="0"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There are ______ egg boxes.</a:t>
            </a:r>
            <a:endParaRPr kumimoji="0"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There are _______ eggs altogether.</a:t>
            </a:r>
            <a:endParaRPr kumimoji="0"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290" name="Google Shape;290;p26"/>
          <p:cNvSpPr txBox="1"/>
          <p:nvPr/>
        </p:nvSpPr>
        <p:spPr>
          <a:xfrm>
            <a:off x="2446725" y="3362325"/>
            <a:ext cx="571500" cy="5001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1" i="0" u="none" strike="noStrike" kern="0" cap="none" spc="0" normalizeH="0" baseline="0" noProof="0">
                <a:ln>
                  <a:noFill/>
                </a:ln>
                <a:solidFill>
                  <a:srgbClr val="00BC89"/>
                </a:solidFill>
                <a:effectLst/>
                <a:uLnTx/>
                <a:uFillTx/>
                <a:latin typeface="Century Gothic"/>
                <a:ea typeface="Century Gothic"/>
                <a:cs typeface="Century Gothic"/>
                <a:sym typeface="Century Gothic"/>
              </a:rPr>
              <a:t>10</a:t>
            </a:r>
            <a:endParaRPr kumimoji="0" sz="2200" b="1"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91" name="Google Shape;291;p26"/>
          <p:cNvSpPr txBox="1"/>
          <p:nvPr/>
        </p:nvSpPr>
        <p:spPr>
          <a:xfrm>
            <a:off x="2446725" y="3920725"/>
            <a:ext cx="571500" cy="5001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1" i="0" u="none" strike="noStrike" kern="0" cap="none" spc="0" normalizeH="0" baseline="0" noProof="0">
                <a:ln>
                  <a:noFill/>
                </a:ln>
                <a:solidFill>
                  <a:srgbClr val="00BC89"/>
                </a:solidFill>
                <a:effectLst/>
                <a:uLnTx/>
                <a:uFillTx/>
                <a:latin typeface="Century Gothic"/>
                <a:ea typeface="Century Gothic"/>
                <a:cs typeface="Century Gothic"/>
                <a:sym typeface="Century Gothic"/>
              </a:rPr>
              <a:t>5</a:t>
            </a:r>
            <a:endParaRPr kumimoji="0" sz="2200" b="1"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92" name="Google Shape;292;p26"/>
          <p:cNvSpPr txBox="1"/>
          <p:nvPr/>
        </p:nvSpPr>
        <p:spPr>
          <a:xfrm>
            <a:off x="2446725" y="4479125"/>
            <a:ext cx="571500" cy="5001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200" b="1" i="0" u="none" strike="noStrike" kern="0" cap="none" spc="0" normalizeH="0" baseline="0" noProof="0">
                <a:ln>
                  <a:noFill/>
                </a:ln>
                <a:solidFill>
                  <a:srgbClr val="00BC89"/>
                </a:solidFill>
                <a:effectLst/>
                <a:uLnTx/>
                <a:uFillTx/>
                <a:latin typeface="Century Gothic"/>
                <a:ea typeface="Century Gothic"/>
                <a:cs typeface="Century Gothic"/>
                <a:sym typeface="Century Gothic"/>
              </a:rPr>
              <a:t>50</a:t>
            </a:r>
            <a:endParaRPr kumimoji="0" sz="2200" b="1"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 name="Rectangle: Rounded Corners 1">
            <a:extLst>
              <a:ext uri="{FF2B5EF4-FFF2-40B4-BE49-F238E27FC236}">
                <a16:creationId xmlns:a16="http://schemas.microsoft.com/office/drawing/2014/main" id="{F07434AD-CDDB-4FFC-8C2C-484F24A1AA94}"/>
              </a:ext>
            </a:extLst>
          </p:cNvPr>
          <p:cNvSpPr/>
          <p:nvPr/>
        </p:nvSpPr>
        <p:spPr>
          <a:xfrm>
            <a:off x="10721950" y="6166603"/>
            <a:ext cx="1140448" cy="385253"/>
          </a:xfrm>
          <a:prstGeom prst="roundRect">
            <a:avLst/>
          </a:prstGeom>
          <a:solidFill>
            <a:srgbClr val="2779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Answers</a:t>
            </a:r>
            <a:endParaRPr kumimoji="0" lang="en-GB"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90"/>
                                        </p:tgtEl>
                                        <p:attrNameLst>
                                          <p:attrName>style.visibility</p:attrName>
                                        </p:attrNameLst>
                                      </p:cBhvr>
                                      <p:to>
                                        <p:strVal val="visible"/>
                                      </p:to>
                                    </p:set>
                                    <p:animEffect transition="in" filter="fade">
                                      <p:cBhvr>
                                        <p:cTn id="7" dur="1000"/>
                                        <p:tgtEl>
                                          <p:spTgt spid="290"/>
                                        </p:tgtEl>
                                      </p:cBhvr>
                                    </p:animEffect>
                                  </p:childTnLst>
                                </p:cTn>
                              </p:par>
                              <p:par>
                                <p:cTn id="8" presetID="10" presetClass="entr" presetSubtype="0" fill="hold" nodeType="withEffect">
                                  <p:stCondLst>
                                    <p:cond delay="0"/>
                                  </p:stCondLst>
                                  <p:childTnLst>
                                    <p:set>
                                      <p:cBhvr>
                                        <p:cTn id="9" dur="1" fill="hold">
                                          <p:stCondLst>
                                            <p:cond delay="0"/>
                                          </p:stCondLst>
                                        </p:cTn>
                                        <p:tgtEl>
                                          <p:spTgt spid="291"/>
                                        </p:tgtEl>
                                        <p:attrNameLst>
                                          <p:attrName>style.visibility</p:attrName>
                                        </p:attrNameLst>
                                      </p:cBhvr>
                                      <p:to>
                                        <p:strVal val="visible"/>
                                      </p:to>
                                    </p:set>
                                    <p:animEffect transition="in" filter="fade">
                                      <p:cBhvr>
                                        <p:cTn id="10" dur="1000"/>
                                        <p:tgtEl>
                                          <p:spTgt spid="291"/>
                                        </p:tgtEl>
                                      </p:cBhvr>
                                    </p:animEffect>
                                  </p:childTnLst>
                                </p:cTn>
                              </p:par>
                              <p:par>
                                <p:cTn id="11" presetID="10" presetClass="entr" presetSubtype="0" fill="hold" nodeType="withEffect">
                                  <p:stCondLst>
                                    <p:cond delay="0"/>
                                  </p:stCondLst>
                                  <p:childTnLst>
                                    <p:set>
                                      <p:cBhvr>
                                        <p:cTn id="12" dur="1" fill="hold">
                                          <p:stCondLst>
                                            <p:cond delay="0"/>
                                          </p:stCondLst>
                                        </p:cTn>
                                        <p:tgtEl>
                                          <p:spTgt spid="292"/>
                                        </p:tgtEl>
                                        <p:attrNameLst>
                                          <p:attrName>style.visibility</p:attrName>
                                        </p:attrNameLst>
                                      </p:cBhvr>
                                      <p:to>
                                        <p:strVal val="visible"/>
                                      </p:to>
                                    </p:set>
                                    <p:animEffect transition="in" filter="fade">
                                      <p:cBhvr>
                                        <p:cTn id="13" dur="1000"/>
                                        <p:tgtEl>
                                          <p:spTgt spid="292"/>
                                        </p:tgtEl>
                                      </p:cBhvr>
                                    </p:animEffect>
                                  </p:childTnLst>
                                </p:cTn>
                              </p:par>
                            </p:childTnLst>
                          </p:cTn>
                        </p:par>
                      </p:childTnLst>
                    </p:cTn>
                  </p:par>
                </p:childTnLst>
              </p:cTn>
              <p:nextCondLst>
                <p:cond evt="onClick" delay="0">
                  <p:tgtEl>
                    <p:spTgt spid="2"/>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98"/>
        <p:cNvGrpSpPr/>
        <p:nvPr/>
      </p:nvGrpSpPr>
      <p:grpSpPr>
        <a:xfrm>
          <a:off x="0" y="0"/>
          <a:ext cx="0" cy="0"/>
          <a:chOff x="0" y="0"/>
          <a:chExt cx="0" cy="0"/>
        </a:xfrm>
      </p:grpSpPr>
      <p:sp>
        <p:nvSpPr>
          <p:cNvPr id="299" name="Google Shape;299;p27"/>
          <p:cNvSpPr txBox="1">
            <a:spLocks noGrp="1"/>
          </p:cNvSpPr>
          <p:nvPr>
            <p:ph type="body" idx="1"/>
          </p:nvPr>
        </p:nvSpPr>
        <p:spPr>
          <a:xfrm>
            <a:off x="360000" y="810000"/>
            <a:ext cx="11536800" cy="10116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a:t>Josie thinks the arrow is pointing to 50.</a:t>
            </a: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r>
              <a:rPr lang="en-GB" b="1"/>
              <a:t>Is she correct?</a:t>
            </a:r>
            <a:r>
              <a:rPr lang="en-GB"/>
              <a:t> </a:t>
            </a:r>
            <a:endParaRPr/>
          </a:p>
          <a:p>
            <a:pPr marL="0" lvl="0" indent="0" algn="l" rtl="0">
              <a:spcBef>
                <a:spcPts val="0"/>
              </a:spcBef>
              <a:spcAft>
                <a:spcPts val="0"/>
              </a:spcAft>
              <a:buNone/>
            </a:pPr>
            <a:r>
              <a:rPr lang="en-GB"/>
              <a:t>Explain how you know.</a:t>
            </a:r>
            <a:endParaRPr/>
          </a:p>
        </p:txBody>
      </p:sp>
      <p:grpSp>
        <p:nvGrpSpPr>
          <p:cNvPr id="300" name="Google Shape;300;p27"/>
          <p:cNvGrpSpPr/>
          <p:nvPr/>
        </p:nvGrpSpPr>
        <p:grpSpPr>
          <a:xfrm>
            <a:off x="2303178" y="2323264"/>
            <a:ext cx="666561" cy="1885022"/>
            <a:chOff x="922077" y="1885475"/>
            <a:chExt cx="359100" cy="608700"/>
          </a:xfrm>
        </p:grpSpPr>
        <p:sp>
          <p:nvSpPr>
            <p:cNvPr id="301" name="Google Shape;301;p27"/>
            <p:cNvSpPr txBox="1"/>
            <p:nvPr/>
          </p:nvSpPr>
          <p:spPr>
            <a:xfrm>
              <a:off x="922077" y="2113175"/>
              <a:ext cx="359100" cy="3810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0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30</a:t>
              </a:r>
              <a:endParaRPr kumimoji="0" sz="30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cxnSp>
          <p:nvCxnSpPr>
            <p:cNvPr id="302" name="Google Shape;302;p27"/>
            <p:cNvCxnSpPr/>
            <p:nvPr/>
          </p:nvCxnSpPr>
          <p:spPr>
            <a:xfrm>
              <a:off x="1063850" y="1885475"/>
              <a:ext cx="0" cy="226800"/>
            </a:xfrm>
            <a:prstGeom prst="straightConnector1">
              <a:avLst/>
            </a:prstGeom>
            <a:noFill/>
            <a:ln w="28575" cap="flat" cmpd="sng">
              <a:solidFill>
                <a:srgbClr val="595959"/>
              </a:solidFill>
              <a:prstDash val="solid"/>
              <a:round/>
              <a:headEnd type="none" w="med" len="med"/>
              <a:tailEnd type="none" w="med" len="med"/>
            </a:ln>
          </p:spPr>
        </p:cxnSp>
      </p:grpSp>
      <p:cxnSp>
        <p:nvCxnSpPr>
          <p:cNvPr id="303" name="Google Shape;303;p27"/>
          <p:cNvCxnSpPr/>
          <p:nvPr/>
        </p:nvCxnSpPr>
        <p:spPr>
          <a:xfrm rot="10800000" flipH="1">
            <a:off x="2574574" y="2303902"/>
            <a:ext cx="6706200" cy="19500"/>
          </a:xfrm>
          <a:prstGeom prst="straightConnector1">
            <a:avLst/>
          </a:prstGeom>
          <a:noFill/>
          <a:ln w="28575" cap="flat" cmpd="sng">
            <a:solidFill>
              <a:srgbClr val="595959"/>
            </a:solidFill>
            <a:prstDash val="solid"/>
            <a:round/>
            <a:headEnd type="none" w="med" len="med"/>
            <a:tailEnd type="none" w="med" len="med"/>
          </a:ln>
        </p:spPr>
      </p:cxnSp>
      <p:grpSp>
        <p:nvGrpSpPr>
          <p:cNvPr id="304" name="Google Shape;304;p27"/>
          <p:cNvGrpSpPr/>
          <p:nvPr/>
        </p:nvGrpSpPr>
        <p:grpSpPr>
          <a:xfrm>
            <a:off x="4962335" y="2323264"/>
            <a:ext cx="666561" cy="1885022"/>
            <a:chOff x="922077" y="1885475"/>
            <a:chExt cx="359100" cy="608700"/>
          </a:xfrm>
        </p:grpSpPr>
        <p:sp>
          <p:nvSpPr>
            <p:cNvPr id="305" name="Google Shape;305;p27"/>
            <p:cNvSpPr txBox="1"/>
            <p:nvPr/>
          </p:nvSpPr>
          <p:spPr>
            <a:xfrm>
              <a:off x="922077" y="2113175"/>
              <a:ext cx="359100" cy="3810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0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50</a:t>
              </a:r>
              <a:endParaRPr kumimoji="0" sz="30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cxnSp>
          <p:nvCxnSpPr>
            <p:cNvPr id="306" name="Google Shape;306;p27"/>
            <p:cNvCxnSpPr/>
            <p:nvPr/>
          </p:nvCxnSpPr>
          <p:spPr>
            <a:xfrm>
              <a:off x="1063850" y="1885475"/>
              <a:ext cx="0" cy="226800"/>
            </a:xfrm>
            <a:prstGeom prst="straightConnector1">
              <a:avLst/>
            </a:prstGeom>
            <a:noFill/>
            <a:ln w="28575" cap="flat" cmpd="sng">
              <a:solidFill>
                <a:srgbClr val="595959"/>
              </a:solidFill>
              <a:prstDash val="solid"/>
              <a:round/>
              <a:headEnd type="none" w="med" len="med"/>
              <a:tailEnd type="none" w="med" len="med"/>
            </a:ln>
          </p:spPr>
        </p:cxnSp>
      </p:grpSp>
      <p:grpSp>
        <p:nvGrpSpPr>
          <p:cNvPr id="307" name="Google Shape;307;p27"/>
          <p:cNvGrpSpPr/>
          <p:nvPr/>
        </p:nvGrpSpPr>
        <p:grpSpPr>
          <a:xfrm>
            <a:off x="6291913" y="2323264"/>
            <a:ext cx="666561" cy="1885022"/>
            <a:chOff x="922077" y="1885475"/>
            <a:chExt cx="359100" cy="608700"/>
          </a:xfrm>
        </p:grpSpPr>
        <p:sp>
          <p:nvSpPr>
            <p:cNvPr id="308" name="Google Shape;308;p27"/>
            <p:cNvSpPr txBox="1"/>
            <p:nvPr/>
          </p:nvSpPr>
          <p:spPr>
            <a:xfrm>
              <a:off x="922077" y="2113175"/>
              <a:ext cx="359100" cy="3810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0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60</a:t>
              </a:r>
              <a:endParaRPr kumimoji="0" sz="30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cxnSp>
          <p:nvCxnSpPr>
            <p:cNvPr id="309" name="Google Shape;309;p27"/>
            <p:cNvCxnSpPr/>
            <p:nvPr/>
          </p:nvCxnSpPr>
          <p:spPr>
            <a:xfrm>
              <a:off x="1063850" y="1885475"/>
              <a:ext cx="0" cy="226800"/>
            </a:xfrm>
            <a:prstGeom prst="straightConnector1">
              <a:avLst/>
            </a:prstGeom>
            <a:noFill/>
            <a:ln w="28575" cap="flat" cmpd="sng">
              <a:solidFill>
                <a:srgbClr val="595959"/>
              </a:solidFill>
              <a:prstDash val="solid"/>
              <a:round/>
              <a:headEnd type="none" w="med" len="med"/>
              <a:tailEnd type="none" w="med" len="med"/>
            </a:ln>
          </p:spPr>
        </p:cxnSp>
      </p:grpSp>
      <p:grpSp>
        <p:nvGrpSpPr>
          <p:cNvPr id="310" name="Google Shape;310;p27"/>
          <p:cNvGrpSpPr/>
          <p:nvPr/>
        </p:nvGrpSpPr>
        <p:grpSpPr>
          <a:xfrm>
            <a:off x="3632756" y="2323264"/>
            <a:ext cx="666561" cy="1885022"/>
            <a:chOff x="922077" y="1885475"/>
            <a:chExt cx="359100" cy="608700"/>
          </a:xfrm>
        </p:grpSpPr>
        <p:sp>
          <p:nvSpPr>
            <p:cNvPr id="311" name="Google Shape;311;p27"/>
            <p:cNvSpPr txBox="1"/>
            <p:nvPr/>
          </p:nvSpPr>
          <p:spPr>
            <a:xfrm>
              <a:off x="922077" y="2113175"/>
              <a:ext cx="359100" cy="3810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0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40</a:t>
              </a:r>
              <a:endParaRPr kumimoji="0" sz="30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cxnSp>
          <p:nvCxnSpPr>
            <p:cNvPr id="312" name="Google Shape;312;p27"/>
            <p:cNvCxnSpPr/>
            <p:nvPr/>
          </p:nvCxnSpPr>
          <p:spPr>
            <a:xfrm>
              <a:off x="1063850" y="1885475"/>
              <a:ext cx="0" cy="226800"/>
            </a:xfrm>
            <a:prstGeom prst="straightConnector1">
              <a:avLst/>
            </a:prstGeom>
            <a:noFill/>
            <a:ln w="28575" cap="flat" cmpd="sng">
              <a:solidFill>
                <a:srgbClr val="595959"/>
              </a:solidFill>
              <a:prstDash val="solid"/>
              <a:round/>
              <a:headEnd type="none" w="med" len="med"/>
              <a:tailEnd type="none" w="med" len="med"/>
            </a:ln>
          </p:spPr>
        </p:cxnSp>
      </p:grpSp>
      <p:grpSp>
        <p:nvGrpSpPr>
          <p:cNvPr id="313" name="Google Shape;313;p27"/>
          <p:cNvGrpSpPr/>
          <p:nvPr/>
        </p:nvGrpSpPr>
        <p:grpSpPr>
          <a:xfrm>
            <a:off x="7621491" y="2323264"/>
            <a:ext cx="666561" cy="1885022"/>
            <a:chOff x="922077" y="1885475"/>
            <a:chExt cx="359100" cy="608700"/>
          </a:xfrm>
        </p:grpSpPr>
        <p:sp>
          <p:nvSpPr>
            <p:cNvPr id="314" name="Google Shape;314;p27"/>
            <p:cNvSpPr txBox="1"/>
            <p:nvPr/>
          </p:nvSpPr>
          <p:spPr>
            <a:xfrm>
              <a:off x="922077" y="2113175"/>
              <a:ext cx="359100" cy="3810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0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70</a:t>
              </a:r>
              <a:endParaRPr kumimoji="0" sz="30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cxnSp>
          <p:nvCxnSpPr>
            <p:cNvPr id="315" name="Google Shape;315;p27"/>
            <p:cNvCxnSpPr/>
            <p:nvPr/>
          </p:nvCxnSpPr>
          <p:spPr>
            <a:xfrm>
              <a:off x="1063850" y="1885475"/>
              <a:ext cx="0" cy="226800"/>
            </a:xfrm>
            <a:prstGeom prst="straightConnector1">
              <a:avLst/>
            </a:prstGeom>
            <a:noFill/>
            <a:ln w="28575" cap="flat" cmpd="sng">
              <a:solidFill>
                <a:srgbClr val="595959"/>
              </a:solidFill>
              <a:prstDash val="solid"/>
              <a:round/>
              <a:headEnd type="none" w="med" len="med"/>
              <a:tailEnd type="none" w="med" len="med"/>
            </a:ln>
          </p:spPr>
        </p:cxnSp>
      </p:grpSp>
      <p:grpSp>
        <p:nvGrpSpPr>
          <p:cNvPr id="316" name="Google Shape;316;p27"/>
          <p:cNvGrpSpPr/>
          <p:nvPr/>
        </p:nvGrpSpPr>
        <p:grpSpPr>
          <a:xfrm>
            <a:off x="8951070" y="2323264"/>
            <a:ext cx="937752" cy="1885022"/>
            <a:chOff x="922087" y="1885475"/>
            <a:chExt cx="505200" cy="608700"/>
          </a:xfrm>
        </p:grpSpPr>
        <p:sp>
          <p:nvSpPr>
            <p:cNvPr id="317" name="Google Shape;317;p27"/>
            <p:cNvSpPr txBox="1"/>
            <p:nvPr/>
          </p:nvSpPr>
          <p:spPr>
            <a:xfrm>
              <a:off x="922087" y="2113175"/>
              <a:ext cx="505200" cy="3810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30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80</a:t>
              </a:r>
              <a:endParaRPr kumimoji="0" sz="30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cxnSp>
          <p:nvCxnSpPr>
            <p:cNvPr id="318" name="Google Shape;318;p27"/>
            <p:cNvCxnSpPr/>
            <p:nvPr/>
          </p:nvCxnSpPr>
          <p:spPr>
            <a:xfrm>
              <a:off x="1063850" y="1885475"/>
              <a:ext cx="0" cy="226800"/>
            </a:xfrm>
            <a:prstGeom prst="straightConnector1">
              <a:avLst/>
            </a:prstGeom>
            <a:noFill/>
            <a:ln w="28575" cap="flat" cmpd="sng">
              <a:solidFill>
                <a:srgbClr val="595959"/>
              </a:solidFill>
              <a:prstDash val="solid"/>
              <a:round/>
              <a:headEnd type="none" w="med" len="med"/>
              <a:tailEnd type="none" w="med" len="med"/>
            </a:ln>
          </p:spPr>
        </p:cxnSp>
      </p:grpSp>
      <p:sp>
        <p:nvSpPr>
          <p:cNvPr id="319" name="Google Shape;319;p27"/>
          <p:cNvSpPr/>
          <p:nvPr/>
        </p:nvSpPr>
        <p:spPr>
          <a:xfrm>
            <a:off x="6196800" y="3653875"/>
            <a:ext cx="704400" cy="1011600"/>
          </a:xfrm>
          <a:prstGeom prst="upArrow">
            <a:avLst>
              <a:gd name="adj1" fmla="val 50000"/>
              <a:gd name="adj2" fmla="val 50000"/>
            </a:avLst>
          </a:prstGeom>
          <a:solidFill>
            <a:srgbClr val="2779F5"/>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21" name="Google Shape;321;p27"/>
          <p:cNvSpPr txBox="1"/>
          <p:nvPr/>
        </p:nvSpPr>
        <p:spPr>
          <a:xfrm>
            <a:off x="360000" y="5557075"/>
            <a:ext cx="8001000" cy="9021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Josie is not correct because the arrow is pointing to the number 60</a:t>
            </a:r>
            <a:endParaRPr kumimoji="0"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2" name="Rectangle: Rounded Corners 1">
            <a:extLst>
              <a:ext uri="{FF2B5EF4-FFF2-40B4-BE49-F238E27FC236}">
                <a16:creationId xmlns:a16="http://schemas.microsoft.com/office/drawing/2014/main" id="{CE0A4B9F-5242-46D0-8744-DD6098B12B8B}"/>
              </a:ext>
            </a:extLst>
          </p:cNvPr>
          <p:cNvSpPr/>
          <p:nvPr/>
        </p:nvSpPr>
        <p:spPr>
          <a:xfrm>
            <a:off x="10721950" y="6166603"/>
            <a:ext cx="1140448" cy="385253"/>
          </a:xfrm>
          <a:prstGeom prst="roundRect">
            <a:avLst/>
          </a:prstGeom>
          <a:solidFill>
            <a:srgbClr val="2779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Answers</a:t>
            </a:r>
            <a:endParaRPr kumimoji="0" lang="en-GB"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4"/>
                                        </p:tgtEl>
                                        <p:attrNameLst>
                                          <p:attrName>style.visibility</p:attrName>
                                        </p:attrNameLst>
                                      </p:cBhvr>
                                      <p:to>
                                        <p:strVal val="visible"/>
                                      </p:to>
                                    </p:set>
                                    <p:animEffect transition="in" filter="fade">
                                      <p:cBhvr>
                                        <p:cTn id="7" dur="1000"/>
                                        <p:tgtEl>
                                          <p:spTgt spid="304"/>
                                        </p:tgtEl>
                                      </p:cBhvr>
                                    </p:animEffect>
                                  </p:childTnLst>
                                </p:cTn>
                              </p:par>
                              <p:par>
                                <p:cTn id="8" presetID="10" presetClass="entr" presetSubtype="0" fill="hold" nodeType="withEffect">
                                  <p:stCondLst>
                                    <p:cond delay="0"/>
                                  </p:stCondLst>
                                  <p:childTnLst>
                                    <p:set>
                                      <p:cBhvr>
                                        <p:cTn id="9" dur="1" fill="hold">
                                          <p:stCondLst>
                                            <p:cond delay="0"/>
                                          </p:stCondLst>
                                        </p:cTn>
                                        <p:tgtEl>
                                          <p:spTgt spid="307"/>
                                        </p:tgtEl>
                                        <p:attrNameLst>
                                          <p:attrName>style.visibility</p:attrName>
                                        </p:attrNameLst>
                                      </p:cBhvr>
                                      <p:to>
                                        <p:strVal val="visible"/>
                                      </p:to>
                                    </p:set>
                                    <p:animEffect transition="in" filter="fade">
                                      <p:cBhvr>
                                        <p:cTn id="10" dur="1000"/>
                                        <p:tgtEl>
                                          <p:spTgt spid="307"/>
                                        </p:tgtEl>
                                      </p:cBhvr>
                                    </p:animEffect>
                                  </p:childTnLst>
                                </p:cTn>
                              </p:par>
                              <p:par>
                                <p:cTn id="11" presetID="10" presetClass="entr" presetSubtype="0" fill="hold" nodeType="withEffect">
                                  <p:stCondLst>
                                    <p:cond delay="0"/>
                                  </p:stCondLst>
                                  <p:childTnLst>
                                    <p:set>
                                      <p:cBhvr>
                                        <p:cTn id="12" dur="1" fill="hold">
                                          <p:stCondLst>
                                            <p:cond delay="0"/>
                                          </p:stCondLst>
                                        </p:cTn>
                                        <p:tgtEl>
                                          <p:spTgt spid="310"/>
                                        </p:tgtEl>
                                        <p:attrNameLst>
                                          <p:attrName>style.visibility</p:attrName>
                                        </p:attrNameLst>
                                      </p:cBhvr>
                                      <p:to>
                                        <p:strVal val="visible"/>
                                      </p:to>
                                    </p:set>
                                    <p:animEffect transition="in" filter="fade">
                                      <p:cBhvr>
                                        <p:cTn id="13" dur="1000"/>
                                        <p:tgtEl>
                                          <p:spTgt spid="310"/>
                                        </p:tgtEl>
                                      </p:cBhvr>
                                    </p:animEffect>
                                  </p:childTnLst>
                                </p:cTn>
                              </p:par>
                              <p:par>
                                <p:cTn id="14" presetID="10" presetClass="entr" presetSubtype="0" fill="hold" nodeType="withEffect">
                                  <p:stCondLst>
                                    <p:cond delay="0"/>
                                  </p:stCondLst>
                                  <p:childTnLst>
                                    <p:set>
                                      <p:cBhvr>
                                        <p:cTn id="15" dur="1" fill="hold">
                                          <p:stCondLst>
                                            <p:cond delay="0"/>
                                          </p:stCondLst>
                                        </p:cTn>
                                        <p:tgtEl>
                                          <p:spTgt spid="313"/>
                                        </p:tgtEl>
                                        <p:attrNameLst>
                                          <p:attrName>style.visibility</p:attrName>
                                        </p:attrNameLst>
                                      </p:cBhvr>
                                      <p:to>
                                        <p:strVal val="visible"/>
                                      </p:to>
                                    </p:set>
                                    <p:animEffect transition="in" filter="fade">
                                      <p:cBhvr>
                                        <p:cTn id="16" dur="1000"/>
                                        <p:tgtEl>
                                          <p:spTgt spid="313"/>
                                        </p:tgtEl>
                                      </p:cBhvr>
                                    </p:animEffect>
                                  </p:childTnLst>
                                </p:cTn>
                              </p:par>
                              <p:par>
                                <p:cTn id="17" presetID="10" presetClass="entr" presetSubtype="0" fill="hold" nodeType="withEffect">
                                  <p:stCondLst>
                                    <p:cond delay="0"/>
                                  </p:stCondLst>
                                  <p:childTnLst>
                                    <p:set>
                                      <p:cBhvr>
                                        <p:cTn id="18" dur="1" fill="hold">
                                          <p:stCondLst>
                                            <p:cond delay="0"/>
                                          </p:stCondLst>
                                        </p:cTn>
                                        <p:tgtEl>
                                          <p:spTgt spid="321"/>
                                        </p:tgtEl>
                                        <p:attrNameLst>
                                          <p:attrName>style.visibility</p:attrName>
                                        </p:attrNameLst>
                                      </p:cBhvr>
                                      <p:to>
                                        <p:strVal val="visible"/>
                                      </p:to>
                                    </p:set>
                                    <p:animEffect transition="in" filter="fade">
                                      <p:cBhvr>
                                        <p:cTn id="19" dur="1000"/>
                                        <p:tgtEl>
                                          <p:spTgt spid="321"/>
                                        </p:tgtEl>
                                      </p:cBhvr>
                                    </p:animEffect>
                                  </p:childTnLst>
                                </p:cTn>
                              </p:par>
                            </p:childTnLst>
                          </p:cTn>
                        </p:par>
                      </p:childTnLst>
                    </p:cTn>
                  </p:par>
                </p:childTnLst>
              </p:cTn>
              <p:nextCondLst>
                <p:cond evt="onClick" delay="0">
                  <p:tgtEl>
                    <p:spTgt spid="2"/>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7"/>
        <p:cNvGrpSpPr/>
        <p:nvPr/>
      </p:nvGrpSpPr>
      <p:grpSpPr>
        <a:xfrm>
          <a:off x="0" y="0"/>
          <a:ext cx="0" cy="0"/>
          <a:chOff x="0" y="0"/>
          <a:chExt cx="0" cy="0"/>
        </a:xfrm>
      </p:grpSpPr>
      <p:sp>
        <p:nvSpPr>
          <p:cNvPr id="58" name="Google Shape;58;p11"/>
          <p:cNvSpPr txBox="1">
            <a:spLocks noGrp="1"/>
          </p:cNvSpPr>
          <p:nvPr>
            <p:ph type="title"/>
          </p:nvPr>
        </p:nvSpPr>
        <p:spPr>
          <a:xfrm>
            <a:off x="360000" y="360000"/>
            <a:ext cx="7846800" cy="407100"/>
          </a:xfrm>
          <a:prstGeom prst="rect">
            <a:avLst/>
          </a:prstGeom>
        </p:spPr>
        <p:txBody>
          <a:bodyPr spcFirstLastPara="1" wrap="square" lIns="91425" tIns="45700" rIns="91425" bIns="45700" anchor="ctr" anchorCtr="0">
            <a:noAutofit/>
          </a:bodyPr>
          <a:lstStyle/>
          <a:p>
            <a:pPr marL="0" lvl="0" indent="0" algn="l" rtl="0">
              <a:spcBef>
                <a:spcPts val="0"/>
              </a:spcBef>
              <a:spcAft>
                <a:spcPts val="0"/>
              </a:spcAft>
              <a:buNone/>
            </a:pPr>
            <a:r>
              <a:rPr lang="en-GB" sz="2800"/>
              <a:t>Summary</a:t>
            </a:r>
            <a:endParaRPr sz="2800"/>
          </a:p>
        </p:txBody>
      </p:sp>
      <p:sp>
        <p:nvSpPr>
          <p:cNvPr id="59" name="Google Shape;59;p11"/>
          <p:cNvSpPr txBox="1">
            <a:spLocks noGrp="1"/>
          </p:cNvSpPr>
          <p:nvPr>
            <p:ph type="body" idx="2"/>
          </p:nvPr>
        </p:nvSpPr>
        <p:spPr>
          <a:xfrm>
            <a:off x="360000" y="810000"/>
            <a:ext cx="11527800" cy="5119500"/>
          </a:xfrm>
          <a:prstGeom prst="rect">
            <a:avLst/>
          </a:prstGeom>
        </p:spPr>
        <p:txBody>
          <a:bodyPr spcFirstLastPara="1" wrap="square" lIns="91425" tIns="45700" rIns="91425" bIns="45700" anchor="t" anchorCtr="0">
            <a:noAutofit/>
          </a:bodyPr>
          <a:lstStyle/>
          <a:p>
            <a:pPr marL="0" lvl="0" indent="0" algn="l" rtl="0">
              <a:lnSpc>
                <a:spcPct val="115000"/>
              </a:lnSpc>
              <a:spcBef>
                <a:spcPts val="0"/>
              </a:spcBef>
              <a:spcAft>
                <a:spcPts val="0"/>
              </a:spcAft>
              <a:buClr>
                <a:schemeClr val="dk1"/>
              </a:buClr>
              <a:buSzPts val="1800"/>
              <a:buFont typeface="Arial"/>
              <a:buNone/>
            </a:pPr>
            <a:r>
              <a:rPr lang="en-GB"/>
              <a:t>Key Vocabulary and Sentence Stems </a:t>
            </a:r>
            <a:endParaRPr/>
          </a:p>
          <a:p>
            <a:pPr marL="0" lvl="0" indent="0" algn="l" rtl="0">
              <a:lnSpc>
                <a:spcPct val="115000"/>
              </a:lnSpc>
              <a:spcBef>
                <a:spcPts val="600"/>
              </a:spcBef>
              <a:spcAft>
                <a:spcPts val="0"/>
              </a:spcAft>
              <a:buClr>
                <a:schemeClr val="dk1"/>
              </a:buClr>
              <a:buSzPts val="1800"/>
              <a:buFont typeface="Arial"/>
              <a:buNone/>
            </a:pPr>
            <a:r>
              <a:rPr lang="en-GB"/>
              <a:t>Hinge Question (Assessment Point)</a:t>
            </a:r>
            <a:endParaRPr/>
          </a:p>
          <a:p>
            <a:pPr marL="0" lvl="0" indent="0" algn="l" rtl="0">
              <a:lnSpc>
                <a:spcPct val="115000"/>
              </a:lnSpc>
              <a:spcBef>
                <a:spcPts val="600"/>
              </a:spcBef>
              <a:spcAft>
                <a:spcPts val="0"/>
              </a:spcAft>
              <a:buClr>
                <a:schemeClr val="dk1"/>
              </a:buClr>
              <a:buSzPts val="1800"/>
              <a:buFont typeface="Arial"/>
              <a:buNone/>
            </a:pPr>
            <a:r>
              <a:rPr lang="en-GB"/>
              <a:t>Lesson Introduction Slide (Learning Objective and Success Criteria)</a:t>
            </a:r>
            <a:endParaRPr/>
          </a:p>
          <a:p>
            <a:pPr marL="0" lvl="0" indent="0" algn="l" rtl="0">
              <a:lnSpc>
                <a:spcPct val="115000"/>
              </a:lnSpc>
              <a:spcBef>
                <a:spcPts val="600"/>
              </a:spcBef>
              <a:spcAft>
                <a:spcPts val="0"/>
              </a:spcAft>
              <a:buClr>
                <a:schemeClr val="dk1"/>
              </a:buClr>
              <a:buSzPts val="1800"/>
              <a:buFont typeface="Arial"/>
              <a:buNone/>
            </a:pPr>
            <a:r>
              <a:rPr lang="en-GB"/>
              <a:t>Starter –  Adding and subtracting 1 - consolidation of previous lesson</a:t>
            </a:r>
            <a:endParaRPr/>
          </a:p>
          <a:p>
            <a:pPr marL="0" lvl="0" indent="0" algn="l" rtl="0">
              <a:lnSpc>
                <a:spcPct val="115000"/>
              </a:lnSpc>
              <a:spcBef>
                <a:spcPts val="600"/>
              </a:spcBef>
              <a:spcAft>
                <a:spcPts val="0"/>
              </a:spcAft>
              <a:buClr>
                <a:schemeClr val="dk1"/>
              </a:buClr>
              <a:buSzPts val="1800"/>
              <a:buFont typeface="Arial"/>
              <a:buNone/>
            </a:pPr>
            <a:r>
              <a:rPr lang="en-GB"/>
              <a:t>Key Concept Introduction </a:t>
            </a:r>
            <a:endParaRPr/>
          </a:p>
          <a:p>
            <a:pPr marL="0" lvl="0" indent="0" algn="l" rtl="0">
              <a:lnSpc>
                <a:spcPct val="115000"/>
              </a:lnSpc>
              <a:spcBef>
                <a:spcPts val="600"/>
              </a:spcBef>
              <a:spcAft>
                <a:spcPts val="0"/>
              </a:spcAft>
              <a:buClr>
                <a:schemeClr val="dk1"/>
              </a:buClr>
              <a:buSzPts val="1800"/>
              <a:buFont typeface="Arial"/>
              <a:buNone/>
            </a:pPr>
            <a:r>
              <a:rPr lang="en-GB"/>
              <a:t>Guided Practice – 10 less/10 more using Base 10</a:t>
            </a:r>
            <a:endParaRPr/>
          </a:p>
          <a:p>
            <a:pPr marL="0" lvl="0" indent="0" algn="l" rtl="0">
              <a:lnSpc>
                <a:spcPct val="115000"/>
              </a:lnSpc>
              <a:spcBef>
                <a:spcPts val="600"/>
              </a:spcBef>
              <a:spcAft>
                <a:spcPts val="0"/>
              </a:spcAft>
              <a:buClr>
                <a:schemeClr val="dk1"/>
              </a:buClr>
              <a:buSzPts val="1800"/>
              <a:buFont typeface="Arial"/>
              <a:buNone/>
            </a:pPr>
            <a:r>
              <a:rPr lang="en-GB"/>
              <a:t>Independent Practice 1 – 10 less/10 more using Base 10</a:t>
            </a:r>
            <a:endParaRPr/>
          </a:p>
          <a:p>
            <a:pPr marL="0" lvl="0" indent="0" algn="l" rtl="0">
              <a:lnSpc>
                <a:spcPct val="115000"/>
              </a:lnSpc>
              <a:spcBef>
                <a:spcPts val="600"/>
              </a:spcBef>
              <a:spcAft>
                <a:spcPts val="0"/>
              </a:spcAft>
              <a:buClr>
                <a:schemeClr val="dk1"/>
              </a:buClr>
              <a:buSzPts val="1800"/>
              <a:buFont typeface="Arial"/>
              <a:buNone/>
            </a:pPr>
            <a:r>
              <a:rPr lang="en-GB"/>
              <a:t>Guided Practice –  Missing numbers - 10 more/10 less</a:t>
            </a:r>
            <a:endParaRPr/>
          </a:p>
          <a:p>
            <a:pPr marL="0" lvl="0" indent="0" algn="l" rtl="0">
              <a:lnSpc>
                <a:spcPct val="115000"/>
              </a:lnSpc>
              <a:spcBef>
                <a:spcPts val="600"/>
              </a:spcBef>
              <a:spcAft>
                <a:spcPts val="0"/>
              </a:spcAft>
              <a:buClr>
                <a:schemeClr val="dk1"/>
              </a:buClr>
              <a:buSzPts val="1800"/>
              <a:buFont typeface="Arial"/>
              <a:buNone/>
            </a:pPr>
            <a:r>
              <a:rPr lang="en-GB"/>
              <a:t>Independent Practice 2 – Missing numbers - 10 more/10 less</a:t>
            </a:r>
            <a:endParaRPr/>
          </a:p>
          <a:p>
            <a:pPr marL="0" lvl="0" indent="0" algn="l" rtl="0">
              <a:lnSpc>
                <a:spcPct val="115000"/>
              </a:lnSpc>
              <a:spcBef>
                <a:spcPts val="600"/>
              </a:spcBef>
              <a:spcAft>
                <a:spcPts val="0"/>
              </a:spcAft>
              <a:buClr>
                <a:schemeClr val="dk1"/>
              </a:buClr>
              <a:buSzPts val="1800"/>
              <a:buFont typeface="Arial"/>
              <a:buNone/>
            </a:pPr>
            <a:r>
              <a:rPr lang="en-GB"/>
              <a:t>Guided Practice – Problem solving - 10 more/10 less</a:t>
            </a:r>
            <a:endParaRPr/>
          </a:p>
          <a:p>
            <a:pPr marL="0" lvl="0" indent="0" algn="l" rtl="0">
              <a:lnSpc>
                <a:spcPct val="115000"/>
              </a:lnSpc>
              <a:spcBef>
                <a:spcPts val="600"/>
              </a:spcBef>
              <a:spcAft>
                <a:spcPts val="0"/>
              </a:spcAft>
              <a:buClr>
                <a:schemeClr val="dk1"/>
              </a:buClr>
              <a:buSzPts val="1800"/>
              <a:buFont typeface="Arial"/>
              <a:buNone/>
            </a:pPr>
            <a:r>
              <a:rPr lang="en-GB"/>
              <a:t>Independent Practice 3 –  Reasoning using 10 more/10 less</a:t>
            </a:r>
            <a:endParaRPr/>
          </a:p>
          <a:p>
            <a:pPr marL="0" lvl="0" indent="0" algn="l" rtl="0">
              <a:lnSpc>
                <a:spcPct val="115000"/>
              </a:lnSpc>
              <a:spcBef>
                <a:spcPts val="600"/>
              </a:spcBef>
              <a:spcAft>
                <a:spcPts val="0"/>
              </a:spcAft>
              <a:buClr>
                <a:schemeClr val="dk1"/>
              </a:buClr>
              <a:buSzPts val="1800"/>
              <a:buFont typeface="Arial"/>
              <a:buNone/>
            </a:pPr>
            <a:r>
              <a:rPr lang="en-GB"/>
              <a:t>Let’s Reflect </a:t>
            </a:r>
            <a:endParaRPr/>
          </a:p>
          <a:p>
            <a:pPr marL="0" lvl="0" indent="0" algn="l" rtl="0">
              <a:lnSpc>
                <a:spcPct val="115000"/>
              </a:lnSpc>
              <a:spcBef>
                <a:spcPts val="600"/>
              </a:spcBef>
              <a:spcAft>
                <a:spcPts val="0"/>
              </a:spcAft>
              <a:buNone/>
            </a:pPr>
            <a:r>
              <a:rPr lang="en-GB"/>
              <a:t>Support Slides – Based on Year 1 - count in 10s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4"/>
        <p:cNvGrpSpPr/>
        <p:nvPr/>
      </p:nvGrpSpPr>
      <p:grpSpPr>
        <a:xfrm>
          <a:off x="0" y="0"/>
          <a:ext cx="0" cy="0"/>
          <a:chOff x="0" y="0"/>
          <a:chExt cx="0" cy="0"/>
        </a:xfrm>
      </p:grpSpPr>
      <p:sp>
        <p:nvSpPr>
          <p:cNvPr id="65" name="Google Shape;65;p12"/>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rgbClr val="2779F5"/>
              </a:buClr>
              <a:buSzPts val="1600"/>
              <a:buNone/>
            </a:pPr>
            <a:r>
              <a:rPr lang="en-GB" b="1"/>
              <a:t>Key Vocabulary:</a:t>
            </a:r>
            <a:endParaRPr b="1"/>
          </a:p>
        </p:txBody>
      </p:sp>
      <p:sp>
        <p:nvSpPr>
          <p:cNvPr id="66" name="Google Shape;66;p12"/>
          <p:cNvSpPr txBox="1">
            <a:spLocks noGrp="1"/>
          </p:cNvSpPr>
          <p:nvPr>
            <p:ph type="body" idx="2"/>
          </p:nvPr>
        </p:nvSpPr>
        <p:spPr>
          <a:xfrm>
            <a:off x="360000" y="3905500"/>
            <a:ext cx="11527800" cy="26400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None/>
            </a:pPr>
            <a:r>
              <a:rPr lang="en-GB" sz="1600"/>
              <a:t>When adding 10, the tens digit changes, the ones digit stays the same.</a:t>
            </a:r>
            <a:endParaRPr sz="1600"/>
          </a:p>
          <a:p>
            <a:pPr marL="0" lvl="0" indent="0" algn="l" rtl="0">
              <a:lnSpc>
                <a:spcPct val="100000"/>
              </a:lnSpc>
              <a:spcBef>
                <a:spcPts val="0"/>
              </a:spcBef>
              <a:spcAft>
                <a:spcPts val="0"/>
              </a:spcAft>
              <a:buNone/>
            </a:pPr>
            <a:r>
              <a:rPr lang="en-GB" sz="1600"/>
              <a:t>When subtracting 10, the tens digit changes, the ones digit stays the same.</a:t>
            </a:r>
            <a:endParaRPr sz="1600"/>
          </a:p>
          <a:p>
            <a:pPr marL="0" lvl="0" indent="0" algn="l" rtl="0">
              <a:lnSpc>
                <a:spcPct val="100000"/>
              </a:lnSpc>
              <a:spcBef>
                <a:spcPts val="0"/>
              </a:spcBef>
              <a:spcAft>
                <a:spcPts val="0"/>
              </a:spcAft>
              <a:buNone/>
            </a:pPr>
            <a:r>
              <a:rPr lang="en-GB" sz="1600"/>
              <a:t>If </a:t>
            </a:r>
            <a:r>
              <a:rPr lang="en-GB" sz="1600" i="1"/>
              <a:t>(number)</a:t>
            </a:r>
            <a:r>
              <a:rPr lang="en-GB" sz="1600"/>
              <a:t> plus </a:t>
            </a:r>
            <a:r>
              <a:rPr lang="en-GB" sz="1600" i="1"/>
              <a:t>(number)</a:t>
            </a:r>
            <a:r>
              <a:rPr lang="en-GB" sz="1600"/>
              <a:t> is equal to </a:t>
            </a:r>
            <a:r>
              <a:rPr lang="en-GB" sz="1600" i="1"/>
              <a:t>(number)</a:t>
            </a:r>
            <a:r>
              <a:rPr lang="en-GB" sz="1600"/>
              <a:t>, then </a:t>
            </a:r>
            <a:r>
              <a:rPr lang="en-GB" sz="1600" i="1"/>
              <a:t>(number)</a:t>
            </a:r>
            <a:r>
              <a:rPr lang="en-GB" sz="1600"/>
              <a:t> tens plus </a:t>
            </a:r>
            <a:r>
              <a:rPr lang="en-GB" sz="1600" i="1"/>
              <a:t>(number)</a:t>
            </a:r>
            <a:r>
              <a:rPr lang="en-GB" sz="1600"/>
              <a:t> tens is equal to </a:t>
            </a:r>
            <a:r>
              <a:rPr lang="en-GB" sz="1600" i="1"/>
              <a:t>(number)</a:t>
            </a:r>
            <a:r>
              <a:rPr lang="en-GB" sz="1600"/>
              <a:t> tens.</a:t>
            </a:r>
            <a:endParaRPr sz="1600"/>
          </a:p>
          <a:p>
            <a:pPr marL="457200" lvl="0" indent="-330200" algn="l" rtl="0">
              <a:lnSpc>
                <a:spcPct val="100000"/>
              </a:lnSpc>
              <a:spcBef>
                <a:spcPts val="0"/>
              </a:spcBef>
              <a:spcAft>
                <a:spcPts val="0"/>
              </a:spcAft>
              <a:buSzPts val="1600"/>
              <a:buChar char="-"/>
            </a:pPr>
            <a:r>
              <a:rPr lang="en-GB" sz="1600"/>
              <a:t>If 3 plus 2 is equal to 5, then 3 tens plus 2 tens is equal to 5 ten.</a:t>
            </a:r>
            <a:endParaRPr sz="1600"/>
          </a:p>
          <a:p>
            <a:pPr marL="0" lvl="0" indent="0" algn="l" rtl="0">
              <a:lnSpc>
                <a:spcPct val="100000"/>
              </a:lnSpc>
              <a:spcBef>
                <a:spcPts val="0"/>
              </a:spcBef>
              <a:spcAft>
                <a:spcPts val="0"/>
              </a:spcAft>
              <a:buNone/>
            </a:pPr>
            <a:r>
              <a:rPr lang="en-GB" sz="1600"/>
              <a:t>This is </a:t>
            </a:r>
            <a:r>
              <a:rPr lang="en-GB" sz="1600" i="1"/>
              <a:t>(number)</a:t>
            </a:r>
            <a:r>
              <a:rPr lang="en-GB" sz="1600"/>
              <a:t>. Ten more than </a:t>
            </a:r>
            <a:r>
              <a:rPr lang="en-GB" sz="1600" i="1"/>
              <a:t>(number)</a:t>
            </a:r>
            <a:r>
              <a:rPr lang="en-GB" sz="1600"/>
              <a:t> is </a:t>
            </a:r>
            <a:r>
              <a:rPr lang="en-GB" sz="1600" i="1"/>
              <a:t>(number)</a:t>
            </a:r>
            <a:r>
              <a:rPr lang="en-GB" sz="1600"/>
              <a:t>. </a:t>
            </a:r>
            <a:r>
              <a:rPr lang="en-GB" sz="1600" i="1"/>
              <a:t>(number)</a:t>
            </a:r>
            <a:r>
              <a:rPr lang="en-GB" sz="1600"/>
              <a:t> is ten more than </a:t>
            </a:r>
            <a:r>
              <a:rPr lang="en-GB" sz="1600" i="1"/>
              <a:t>(number)</a:t>
            </a:r>
            <a:r>
              <a:rPr lang="en-GB" sz="1600"/>
              <a:t>.</a:t>
            </a:r>
            <a:endParaRPr sz="1600"/>
          </a:p>
          <a:p>
            <a:pPr marL="457200" lvl="0" indent="-330200" algn="l" rtl="0">
              <a:lnSpc>
                <a:spcPct val="100000"/>
              </a:lnSpc>
              <a:spcBef>
                <a:spcPts val="0"/>
              </a:spcBef>
              <a:spcAft>
                <a:spcPts val="0"/>
              </a:spcAft>
              <a:buSzPts val="1600"/>
              <a:buChar char="-"/>
            </a:pPr>
            <a:r>
              <a:rPr lang="en-GB" sz="1600"/>
              <a:t>This is 5. Ten more than 5 is 15. 15 is ten more than 5.</a:t>
            </a:r>
            <a:endParaRPr sz="1600"/>
          </a:p>
          <a:p>
            <a:pPr marL="0" lvl="0" indent="0" algn="l" rtl="0">
              <a:lnSpc>
                <a:spcPct val="100000"/>
              </a:lnSpc>
              <a:spcBef>
                <a:spcPts val="0"/>
              </a:spcBef>
              <a:spcAft>
                <a:spcPts val="0"/>
              </a:spcAft>
              <a:buNone/>
            </a:pPr>
            <a:r>
              <a:rPr lang="en-GB" sz="1600"/>
              <a:t>If </a:t>
            </a:r>
            <a:r>
              <a:rPr lang="en-GB" sz="1600" i="1"/>
              <a:t>(number)</a:t>
            </a:r>
            <a:r>
              <a:rPr lang="en-GB" sz="1600"/>
              <a:t> minus </a:t>
            </a:r>
            <a:r>
              <a:rPr lang="en-GB" sz="1600" i="1"/>
              <a:t>(number)</a:t>
            </a:r>
            <a:r>
              <a:rPr lang="en-GB" sz="1600"/>
              <a:t> is equal to </a:t>
            </a:r>
            <a:r>
              <a:rPr lang="en-GB" sz="1600" i="1"/>
              <a:t>(number)</a:t>
            </a:r>
            <a:r>
              <a:rPr lang="en-GB" sz="1600"/>
              <a:t>, then </a:t>
            </a:r>
            <a:r>
              <a:rPr lang="en-GB" sz="1600" i="1"/>
              <a:t>(number)</a:t>
            </a:r>
            <a:r>
              <a:rPr lang="en-GB" sz="1600"/>
              <a:t> tens minus </a:t>
            </a:r>
            <a:r>
              <a:rPr lang="en-GB" sz="1600" i="1"/>
              <a:t>(number)</a:t>
            </a:r>
            <a:r>
              <a:rPr lang="en-GB" sz="1600"/>
              <a:t> tens is equal to </a:t>
            </a:r>
            <a:r>
              <a:rPr lang="en-GB" sz="1600" i="1"/>
              <a:t>(number)</a:t>
            </a:r>
            <a:r>
              <a:rPr lang="en-GB" sz="1600"/>
              <a:t> tens.</a:t>
            </a:r>
            <a:endParaRPr sz="1600"/>
          </a:p>
          <a:p>
            <a:pPr marL="457200" lvl="0" indent="-330200" algn="l" rtl="0">
              <a:lnSpc>
                <a:spcPct val="100000"/>
              </a:lnSpc>
              <a:spcBef>
                <a:spcPts val="0"/>
              </a:spcBef>
              <a:spcAft>
                <a:spcPts val="0"/>
              </a:spcAft>
              <a:buSzPts val="1600"/>
              <a:buChar char="-"/>
            </a:pPr>
            <a:r>
              <a:rPr lang="en-GB" sz="1600"/>
              <a:t>If 3 minus 2 is equal to 1, then 3 tens minus 2 tens is equal to 1 ten.</a:t>
            </a:r>
            <a:endParaRPr sz="1600"/>
          </a:p>
          <a:p>
            <a:pPr marL="0" lvl="0" indent="0" algn="l" rtl="0">
              <a:lnSpc>
                <a:spcPct val="100000"/>
              </a:lnSpc>
              <a:spcBef>
                <a:spcPts val="0"/>
              </a:spcBef>
              <a:spcAft>
                <a:spcPts val="0"/>
              </a:spcAft>
              <a:buNone/>
            </a:pPr>
            <a:r>
              <a:rPr lang="en-GB" sz="1600"/>
              <a:t>This is </a:t>
            </a:r>
            <a:r>
              <a:rPr lang="en-GB" sz="1600" i="1"/>
              <a:t>(number)</a:t>
            </a:r>
            <a:r>
              <a:rPr lang="en-GB" sz="1600"/>
              <a:t>. Ten less than </a:t>
            </a:r>
            <a:r>
              <a:rPr lang="en-GB" sz="1600" i="1"/>
              <a:t>(number)</a:t>
            </a:r>
            <a:r>
              <a:rPr lang="en-GB" sz="1600"/>
              <a:t> is </a:t>
            </a:r>
            <a:r>
              <a:rPr lang="en-GB" sz="1600" i="1"/>
              <a:t>(number)</a:t>
            </a:r>
            <a:r>
              <a:rPr lang="en-GB" sz="1600"/>
              <a:t>. </a:t>
            </a:r>
            <a:r>
              <a:rPr lang="en-GB" sz="1600" i="1"/>
              <a:t>(number)</a:t>
            </a:r>
            <a:r>
              <a:rPr lang="en-GB" sz="1600"/>
              <a:t> is ten less than </a:t>
            </a:r>
            <a:r>
              <a:rPr lang="en-GB" sz="1600" i="1"/>
              <a:t>(number)</a:t>
            </a:r>
            <a:r>
              <a:rPr lang="en-GB" sz="1600"/>
              <a:t>.</a:t>
            </a:r>
            <a:endParaRPr sz="1600"/>
          </a:p>
          <a:p>
            <a:pPr marL="457200" lvl="0" indent="-330200" algn="l" rtl="0">
              <a:lnSpc>
                <a:spcPct val="100000"/>
              </a:lnSpc>
              <a:spcBef>
                <a:spcPts val="0"/>
              </a:spcBef>
              <a:spcAft>
                <a:spcPts val="0"/>
              </a:spcAft>
              <a:buSzPts val="1600"/>
              <a:buChar char="-"/>
            </a:pPr>
            <a:r>
              <a:rPr lang="en-GB" sz="1600"/>
              <a:t>This is 15. Ten less than 15 is 5. 5 is ten less than 15.</a:t>
            </a:r>
            <a:endParaRPr sz="1600"/>
          </a:p>
        </p:txBody>
      </p:sp>
      <p:sp>
        <p:nvSpPr>
          <p:cNvPr id="67" name="Google Shape;67;p12"/>
          <p:cNvSpPr txBox="1"/>
          <p:nvPr/>
        </p:nvSpPr>
        <p:spPr>
          <a:xfrm>
            <a:off x="359998" y="3575188"/>
            <a:ext cx="6435600" cy="33030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2779F5"/>
              </a:buClr>
              <a:buSzPts val="1600"/>
              <a:buFont typeface="Arial"/>
              <a:buNone/>
              <a:tabLst/>
              <a:defRPr/>
            </a:pPr>
            <a:r>
              <a:rPr kumimoji="0" lang="en-GB" sz="1600" b="1" i="0" u="none" strike="noStrike" kern="0" cap="none" spc="0" normalizeH="0" baseline="0" noProof="0">
                <a:ln>
                  <a:noFill/>
                </a:ln>
                <a:solidFill>
                  <a:srgbClr val="2779F5"/>
                </a:solidFill>
                <a:effectLst/>
                <a:uLnTx/>
                <a:uFillTx/>
                <a:latin typeface="Century Gothic"/>
                <a:ea typeface="Century Gothic"/>
                <a:cs typeface="Century Gothic"/>
                <a:sym typeface="Century Gothic"/>
              </a:rPr>
              <a:t>Sentence Stems:</a:t>
            </a:r>
            <a:endParaRPr kumimoji="0" sz="18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graphicFrame>
        <p:nvGraphicFramePr>
          <p:cNvPr id="68" name="Google Shape;68;p12"/>
          <p:cNvGraphicFramePr/>
          <p:nvPr/>
        </p:nvGraphicFramePr>
        <p:xfrm>
          <a:off x="360000" y="1170000"/>
          <a:ext cx="6085550" cy="2285850"/>
        </p:xfrm>
        <a:graphic>
          <a:graphicData uri="http://schemas.openxmlformats.org/drawingml/2006/table">
            <a:tbl>
              <a:tblPr>
                <a:noFill/>
              </a:tblPr>
              <a:tblGrid>
                <a:gridCol w="3042775">
                  <a:extLst>
                    <a:ext uri="{9D8B030D-6E8A-4147-A177-3AD203B41FA5}">
                      <a16:colId xmlns:a16="http://schemas.microsoft.com/office/drawing/2014/main" val="20000"/>
                    </a:ext>
                  </a:extLst>
                </a:gridCol>
                <a:gridCol w="3042775">
                  <a:extLst>
                    <a:ext uri="{9D8B030D-6E8A-4147-A177-3AD203B41FA5}">
                      <a16:colId xmlns:a16="http://schemas.microsoft.com/office/drawing/2014/main" val="20001"/>
                    </a:ext>
                  </a:extLst>
                </a:gridCol>
              </a:tblGrid>
              <a:tr h="381000">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add</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addition</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0"/>
                  </a:ext>
                </a:extLst>
              </a:tr>
              <a:tr h="381000">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sum</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total</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1"/>
                  </a:ext>
                </a:extLst>
              </a:tr>
              <a:tr h="381000">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subtract</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take away</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2"/>
                  </a:ext>
                </a:extLst>
              </a:tr>
              <a:tr h="381000">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equal</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fact family</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3"/>
                  </a:ext>
                </a:extLst>
              </a:tr>
              <a:tr h="381000">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multiples</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tc>
                  <a:txBody>
                    <a:bodyPr/>
                    <a:lstStyle/>
                    <a:p>
                      <a:pPr marL="0" lvl="0" indent="0" algn="l" rtl="0">
                        <a:spcBef>
                          <a:spcPts val="0"/>
                        </a:spcBef>
                        <a:spcAft>
                          <a:spcPts val="0"/>
                        </a:spcAft>
                        <a:buNone/>
                      </a:pPr>
                      <a:r>
                        <a:rPr lang="en-GB" sz="1800">
                          <a:latin typeface="Century Gothic"/>
                          <a:ea typeface="Century Gothic"/>
                          <a:cs typeface="Century Gothic"/>
                          <a:sym typeface="Century Gothic"/>
                        </a:rPr>
                        <a:t>less/more</a:t>
                      </a:r>
                      <a:endParaRPr sz="1800">
                        <a:latin typeface="Century Gothic"/>
                        <a:ea typeface="Century Gothic"/>
                        <a:cs typeface="Century Gothic"/>
                        <a:sym typeface="Century Gothic"/>
                      </a:endParaRPr>
                    </a:p>
                  </a:txBody>
                  <a:tcPr marL="91425" marR="91425" marT="91425" marB="91425">
                    <a:lnL w="9525" cap="flat" cmpd="sng">
                      <a:solidFill>
                        <a:srgbClr val="9E9E9E"/>
                      </a:solidFill>
                      <a:prstDash val="solid"/>
                      <a:round/>
                      <a:headEnd type="none" w="sm" len="sm"/>
                      <a:tailEnd type="none" w="sm" len="sm"/>
                    </a:lnL>
                    <a:lnR w="9525" cap="flat" cmpd="sng">
                      <a:solidFill>
                        <a:srgbClr val="9E9E9E"/>
                      </a:solidFill>
                      <a:prstDash val="solid"/>
                      <a:round/>
                      <a:headEnd type="none" w="sm" len="sm"/>
                      <a:tailEnd type="none" w="sm" len="sm"/>
                    </a:lnR>
                    <a:lnT w="9525" cap="flat" cmpd="sng">
                      <a:solidFill>
                        <a:srgbClr val="9E9E9E"/>
                      </a:solidFill>
                      <a:prstDash val="solid"/>
                      <a:round/>
                      <a:headEnd type="none" w="sm" len="sm"/>
                      <a:tailEnd type="none" w="sm" len="sm"/>
                    </a:lnT>
                    <a:lnB w="9525" cap="flat" cmpd="sng">
                      <a:solidFill>
                        <a:srgbClr val="9E9E9E"/>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3"/>
          <p:cNvSpPr txBox="1">
            <a:spLocks noGrp="1"/>
          </p:cNvSpPr>
          <p:nvPr>
            <p:ph type="body" idx="1"/>
          </p:nvPr>
        </p:nvSpPr>
        <p:spPr>
          <a:xfrm>
            <a:off x="763399" y="3287480"/>
            <a:ext cx="5137200" cy="369300"/>
          </a:xfrm>
          <a:prstGeom prst="rect">
            <a:avLst/>
          </a:prstGeom>
          <a:noFill/>
          <a:ln>
            <a:noFill/>
          </a:ln>
        </p:spPr>
        <p:txBody>
          <a:bodyPr spcFirstLastPara="1" wrap="square" lIns="91425" tIns="45700" rIns="91425" bIns="45700" anchor="t" anchorCtr="0">
            <a:noAutofit/>
          </a:bodyPr>
          <a:lstStyle/>
          <a:p>
            <a:pPr marL="228600" lvl="0" indent="-228600" algn="l" rtl="0">
              <a:lnSpc>
                <a:spcPct val="150000"/>
              </a:lnSpc>
              <a:spcBef>
                <a:spcPts val="0"/>
              </a:spcBef>
              <a:spcAft>
                <a:spcPts val="0"/>
              </a:spcAft>
              <a:buClr>
                <a:schemeClr val="dk1"/>
              </a:buClr>
              <a:buSzPts val="1800"/>
              <a:buNone/>
            </a:pPr>
            <a:r>
              <a:rPr lang="en-GB" sz="2200"/>
              <a:t>  44 and 36</a:t>
            </a:r>
            <a:endParaRPr sz="2200"/>
          </a:p>
        </p:txBody>
      </p:sp>
      <p:sp>
        <p:nvSpPr>
          <p:cNvPr id="75" name="Google Shape;75;p13"/>
          <p:cNvSpPr txBox="1">
            <a:spLocks noGrp="1"/>
          </p:cNvSpPr>
          <p:nvPr>
            <p:ph type="body" idx="2"/>
          </p:nvPr>
        </p:nvSpPr>
        <p:spPr>
          <a:xfrm>
            <a:off x="763398" y="4559944"/>
            <a:ext cx="5137200" cy="369300"/>
          </a:xfrm>
          <a:prstGeom prst="rect">
            <a:avLst/>
          </a:prstGeom>
          <a:noFill/>
          <a:ln>
            <a:noFill/>
          </a:ln>
        </p:spPr>
        <p:txBody>
          <a:bodyPr spcFirstLastPara="1" wrap="square" lIns="91425" tIns="45700" rIns="91425" bIns="45700" anchor="t" anchorCtr="0">
            <a:noAutofit/>
          </a:bodyPr>
          <a:lstStyle/>
          <a:p>
            <a:pPr marL="228600" lvl="0" indent="-228600" algn="l" rtl="0">
              <a:lnSpc>
                <a:spcPct val="150000"/>
              </a:lnSpc>
              <a:spcBef>
                <a:spcPts val="0"/>
              </a:spcBef>
              <a:spcAft>
                <a:spcPts val="0"/>
              </a:spcAft>
              <a:buClr>
                <a:schemeClr val="dk1"/>
              </a:buClr>
              <a:buSzPts val="1800"/>
              <a:buNone/>
            </a:pPr>
            <a:r>
              <a:rPr lang="en-GB" sz="2200"/>
              <a:t>  53 and 27</a:t>
            </a:r>
            <a:endParaRPr sz="2200"/>
          </a:p>
        </p:txBody>
      </p:sp>
      <p:sp>
        <p:nvSpPr>
          <p:cNvPr id="76" name="Google Shape;76;p13"/>
          <p:cNvSpPr txBox="1">
            <a:spLocks noGrp="1"/>
          </p:cNvSpPr>
          <p:nvPr>
            <p:ph type="body" idx="3"/>
          </p:nvPr>
        </p:nvSpPr>
        <p:spPr>
          <a:xfrm>
            <a:off x="6391462" y="3287480"/>
            <a:ext cx="5137200" cy="369300"/>
          </a:xfrm>
          <a:prstGeom prst="rect">
            <a:avLst/>
          </a:prstGeom>
          <a:noFill/>
          <a:ln>
            <a:noFill/>
          </a:ln>
        </p:spPr>
        <p:txBody>
          <a:bodyPr spcFirstLastPara="1" wrap="square" lIns="91425" tIns="45700" rIns="91425" bIns="45700" anchor="t" anchorCtr="0">
            <a:noAutofit/>
          </a:bodyPr>
          <a:lstStyle/>
          <a:p>
            <a:pPr marL="228600" lvl="0" indent="-228600" algn="l" rtl="0">
              <a:lnSpc>
                <a:spcPct val="150000"/>
              </a:lnSpc>
              <a:spcBef>
                <a:spcPts val="0"/>
              </a:spcBef>
              <a:spcAft>
                <a:spcPts val="0"/>
              </a:spcAft>
              <a:buClr>
                <a:schemeClr val="dk1"/>
              </a:buClr>
              <a:buSzPts val="1800"/>
              <a:buNone/>
            </a:pPr>
            <a:r>
              <a:rPr lang="en-GB" sz="2200"/>
              <a:t> 6 and 54</a:t>
            </a:r>
            <a:endParaRPr sz="2200"/>
          </a:p>
        </p:txBody>
      </p:sp>
      <p:sp>
        <p:nvSpPr>
          <p:cNvPr id="77" name="Google Shape;77;p13"/>
          <p:cNvSpPr txBox="1">
            <a:spLocks noGrp="1"/>
          </p:cNvSpPr>
          <p:nvPr>
            <p:ph type="body" idx="4"/>
          </p:nvPr>
        </p:nvSpPr>
        <p:spPr>
          <a:xfrm>
            <a:off x="6391461" y="4559944"/>
            <a:ext cx="5137200" cy="369300"/>
          </a:xfrm>
          <a:prstGeom prst="rect">
            <a:avLst/>
          </a:prstGeom>
          <a:noFill/>
          <a:ln>
            <a:noFill/>
          </a:ln>
        </p:spPr>
        <p:txBody>
          <a:bodyPr spcFirstLastPara="1" wrap="square" lIns="91425" tIns="45700" rIns="91425" bIns="45700" anchor="t" anchorCtr="0">
            <a:noAutofit/>
          </a:bodyPr>
          <a:lstStyle/>
          <a:p>
            <a:pPr marL="228600" lvl="0" indent="-228600" algn="l" rtl="0">
              <a:lnSpc>
                <a:spcPct val="150000"/>
              </a:lnSpc>
              <a:spcBef>
                <a:spcPts val="0"/>
              </a:spcBef>
              <a:spcAft>
                <a:spcPts val="0"/>
              </a:spcAft>
              <a:buClr>
                <a:schemeClr val="dk1"/>
              </a:buClr>
              <a:buSzPts val="1800"/>
              <a:buNone/>
            </a:pPr>
            <a:r>
              <a:rPr lang="en-GB" sz="2200"/>
              <a:t> 16 and 64</a:t>
            </a:r>
            <a:endParaRPr sz="2200"/>
          </a:p>
        </p:txBody>
      </p:sp>
      <p:sp>
        <p:nvSpPr>
          <p:cNvPr id="78" name="Google Shape;78;p13"/>
          <p:cNvSpPr txBox="1">
            <a:spLocks noGrp="1"/>
          </p:cNvSpPr>
          <p:nvPr>
            <p:ph type="body" idx="5"/>
          </p:nvPr>
        </p:nvSpPr>
        <p:spPr>
          <a:xfrm>
            <a:off x="360000" y="810000"/>
            <a:ext cx="6260700" cy="3114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b="1"/>
              <a:t>Hinge Question:</a:t>
            </a:r>
            <a:endParaRPr/>
          </a:p>
        </p:txBody>
      </p:sp>
      <p:sp>
        <p:nvSpPr>
          <p:cNvPr id="79" name="Google Shape;79;p13"/>
          <p:cNvSpPr txBox="1">
            <a:spLocks noGrp="1"/>
          </p:cNvSpPr>
          <p:nvPr>
            <p:ph type="body" idx="6"/>
          </p:nvPr>
        </p:nvSpPr>
        <p:spPr>
          <a:xfrm>
            <a:off x="360000" y="1170000"/>
            <a:ext cx="11527800" cy="5394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r>
              <a:rPr lang="en-GB"/>
              <a:t>What numbers should replace the          ?</a:t>
            </a:r>
            <a:endParaRPr/>
          </a:p>
        </p:txBody>
      </p:sp>
      <p:sp>
        <p:nvSpPr>
          <p:cNvPr id="80" name="Google Shape;80;p13"/>
          <p:cNvSpPr/>
          <p:nvPr/>
        </p:nvSpPr>
        <p:spPr>
          <a:xfrm>
            <a:off x="7788425" y="2212400"/>
            <a:ext cx="506100" cy="369300"/>
          </a:xfrm>
          <a:prstGeom prst="sun">
            <a:avLst>
              <a:gd name="adj" fmla="val 25000"/>
            </a:avLst>
          </a:prstGeom>
          <a:solidFill>
            <a:srgbClr val="0000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aphicFrame>
        <p:nvGraphicFramePr>
          <p:cNvPr id="81" name="Google Shape;81;p13"/>
          <p:cNvGraphicFramePr/>
          <p:nvPr/>
        </p:nvGraphicFramePr>
        <p:xfrm>
          <a:off x="3408900" y="1709388"/>
          <a:ext cx="5374200" cy="1371510"/>
        </p:xfrm>
        <a:graphic>
          <a:graphicData uri="http://schemas.openxmlformats.org/drawingml/2006/table">
            <a:tbl>
              <a:tblPr>
                <a:noFill/>
              </a:tblPr>
              <a:tblGrid>
                <a:gridCol w="1791400">
                  <a:extLst>
                    <a:ext uri="{9D8B030D-6E8A-4147-A177-3AD203B41FA5}">
                      <a16:colId xmlns:a16="http://schemas.microsoft.com/office/drawing/2014/main" val="20000"/>
                    </a:ext>
                  </a:extLst>
                </a:gridCol>
                <a:gridCol w="1791400">
                  <a:extLst>
                    <a:ext uri="{9D8B030D-6E8A-4147-A177-3AD203B41FA5}">
                      <a16:colId xmlns:a16="http://schemas.microsoft.com/office/drawing/2014/main" val="20001"/>
                    </a:ext>
                  </a:extLst>
                </a:gridCol>
                <a:gridCol w="1791400">
                  <a:extLst>
                    <a:ext uri="{9D8B030D-6E8A-4147-A177-3AD203B41FA5}">
                      <a16:colId xmlns:a16="http://schemas.microsoft.com/office/drawing/2014/main" val="20002"/>
                    </a:ext>
                  </a:extLst>
                </a:gridCol>
              </a:tblGrid>
              <a:tr h="426550">
                <a:tc>
                  <a:txBody>
                    <a:bodyPr/>
                    <a:lstStyle/>
                    <a:p>
                      <a:pPr marL="0" lvl="0" indent="0" algn="ctr" rtl="0">
                        <a:spcBef>
                          <a:spcPts val="0"/>
                        </a:spcBef>
                        <a:spcAft>
                          <a:spcPts val="0"/>
                        </a:spcAft>
                        <a:buNone/>
                      </a:pPr>
                      <a:r>
                        <a:rPr lang="en-GB" sz="1800" b="1">
                          <a:solidFill>
                            <a:srgbClr val="2779F5"/>
                          </a:solidFill>
                          <a:latin typeface="Century Gothic"/>
                          <a:ea typeface="Century Gothic"/>
                          <a:cs typeface="Century Gothic"/>
                          <a:sym typeface="Century Gothic"/>
                        </a:rPr>
                        <a:t>10 less</a:t>
                      </a:r>
                      <a:endParaRPr sz="1800" b="1">
                        <a:solidFill>
                          <a:srgbClr val="2779F5"/>
                        </a:solidFill>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800" b="1">
                          <a:solidFill>
                            <a:srgbClr val="2779F5"/>
                          </a:solidFill>
                          <a:latin typeface="Century Gothic"/>
                          <a:ea typeface="Century Gothic"/>
                          <a:cs typeface="Century Gothic"/>
                          <a:sym typeface="Century Gothic"/>
                        </a:rPr>
                        <a:t>Number</a:t>
                      </a:r>
                      <a:endParaRPr sz="1800" b="1">
                        <a:solidFill>
                          <a:srgbClr val="2779F5"/>
                        </a:solidFill>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800" b="1">
                          <a:solidFill>
                            <a:srgbClr val="2779F5"/>
                          </a:solidFill>
                          <a:latin typeface="Century Gothic"/>
                          <a:ea typeface="Century Gothic"/>
                          <a:cs typeface="Century Gothic"/>
                          <a:sym typeface="Century Gothic"/>
                        </a:rPr>
                        <a:t>10 more</a:t>
                      </a:r>
                      <a:endParaRPr sz="1800" b="1">
                        <a:solidFill>
                          <a:srgbClr val="2779F5"/>
                        </a:solidFill>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426550">
                <a:tc>
                  <a:txBody>
                    <a:bodyPr/>
                    <a:lstStyle/>
                    <a:p>
                      <a:pPr marL="0" lvl="0" indent="0" algn="ctr" rtl="0">
                        <a:spcBef>
                          <a:spcPts val="0"/>
                        </a:spcBef>
                        <a:spcAft>
                          <a:spcPts val="0"/>
                        </a:spcAft>
                        <a:buNone/>
                      </a:pPr>
                      <a:r>
                        <a:rPr lang="en-GB" sz="1800">
                          <a:latin typeface="Century Gothic"/>
                          <a:ea typeface="Century Gothic"/>
                          <a:cs typeface="Century Gothic"/>
                          <a:sym typeface="Century Gothic"/>
                        </a:rPr>
                        <a:t>16</a:t>
                      </a:r>
                      <a:endParaRPr sz="1800">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800">
                          <a:latin typeface="Century Gothic"/>
                          <a:ea typeface="Century Gothic"/>
                          <a:cs typeface="Century Gothic"/>
                          <a:sym typeface="Century Gothic"/>
                        </a:rPr>
                        <a:t>26</a:t>
                      </a:r>
                      <a:endParaRPr sz="1800">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endParaRPr sz="1800">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426550">
                <a:tc>
                  <a:txBody>
                    <a:bodyPr/>
                    <a:lstStyle/>
                    <a:p>
                      <a:pPr marL="0" lvl="0" indent="0" algn="ctr" rtl="0">
                        <a:spcBef>
                          <a:spcPts val="0"/>
                        </a:spcBef>
                        <a:spcAft>
                          <a:spcPts val="0"/>
                        </a:spcAft>
                        <a:buNone/>
                      </a:pPr>
                      <a:endParaRPr sz="1800">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800">
                          <a:latin typeface="Century Gothic"/>
                          <a:ea typeface="Century Gothic"/>
                          <a:cs typeface="Century Gothic"/>
                          <a:sym typeface="Century Gothic"/>
                        </a:rPr>
                        <a:t>54</a:t>
                      </a:r>
                      <a:endParaRPr sz="1800">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tc>
                  <a:txBody>
                    <a:bodyPr/>
                    <a:lstStyle/>
                    <a:p>
                      <a:pPr marL="0" lvl="0" indent="0" algn="ctr" rtl="0">
                        <a:spcBef>
                          <a:spcPts val="0"/>
                        </a:spcBef>
                        <a:spcAft>
                          <a:spcPts val="0"/>
                        </a:spcAft>
                        <a:buNone/>
                      </a:pPr>
                      <a:r>
                        <a:rPr lang="en-GB" sz="1800">
                          <a:latin typeface="Century Gothic"/>
                          <a:ea typeface="Century Gothic"/>
                          <a:cs typeface="Century Gothic"/>
                          <a:sym typeface="Century Gothic"/>
                        </a:rPr>
                        <a:t>64</a:t>
                      </a:r>
                      <a:endParaRPr sz="1800">
                        <a:latin typeface="Century Gothic"/>
                        <a:ea typeface="Century Gothic"/>
                        <a:cs typeface="Century Gothic"/>
                        <a:sym typeface="Century Gothic"/>
                      </a:endParaRPr>
                    </a:p>
                  </a:txBody>
                  <a:tcPr marL="91425" marR="91425" marT="91425" marB="91425">
                    <a:lnL w="28575" cap="flat" cmpd="sng">
                      <a:solidFill>
                        <a:srgbClr val="000000"/>
                      </a:solidFill>
                      <a:prstDash val="solid"/>
                      <a:round/>
                      <a:headEnd type="none" w="sm" len="sm"/>
                      <a:tailEnd type="none" w="sm" len="sm"/>
                    </a:lnL>
                    <a:lnR w="28575" cap="flat" cmpd="sng">
                      <a:solidFill>
                        <a:srgbClr val="000000"/>
                      </a:solidFill>
                      <a:prstDash val="solid"/>
                      <a:round/>
                      <a:headEnd type="none" w="sm" len="sm"/>
                      <a:tailEnd type="none" w="sm" len="sm"/>
                    </a:lnR>
                    <a:lnT w="28575" cap="flat" cmpd="sng">
                      <a:solidFill>
                        <a:srgbClr val="000000"/>
                      </a:solidFill>
                      <a:prstDash val="solid"/>
                      <a:round/>
                      <a:headEnd type="none" w="sm" len="sm"/>
                      <a:tailEnd type="none" w="sm" len="sm"/>
                    </a:lnT>
                    <a:lnB w="28575" cap="flat" cmpd="sng">
                      <a:solidFill>
                        <a:srgbClr val="000000"/>
                      </a:solidFill>
                      <a:prstDash val="solid"/>
                      <a:round/>
                      <a:headEnd type="none" w="sm" len="sm"/>
                      <a:tailEnd type="none" w="sm" len="sm"/>
                    </a:lnB>
                  </a:tcPr>
                </a:tc>
                <a:extLst>
                  <a:ext uri="{0D108BD9-81ED-4DB2-BD59-A6C34878D82A}">
                    <a16:rowId xmlns:a16="http://schemas.microsoft.com/office/drawing/2014/main" val="10002"/>
                  </a:ext>
                </a:extLst>
              </a:tr>
            </a:tbl>
          </a:graphicData>
        </a:graphic>
      </p:graphicFrame>
      <p:sp>
        <p:nvSpPr>
          <p:cNvPr id="82" name="Google Shape;82;p13"/>
          <p:cNvSpPr/>
          <p:nvPr/>
        </p:nvSpPr>
        <p:spPr>
          <a:xfrm>
            <a:off x="4222625" y="1154550"/>
            <a:ext cx="506100" cy="369300"/>
          </a:xfrm>
          <a:prstGeom prst="sun">
            <a:avLst>
              <a:gd name="adj" fmla="val 25000"/>
            </a:avLst>
          </a:prstGeom>
          <a:solidFill>
            <a:srgbClr val="0000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83" name="Google Shape;83;p13"/>
          <p:cNvSpPr/>
          <p:nvPr/>
        </p:nvSpPr>
        <p:spPr>
          <a:xfrm>
            <a:off x="4127125" y="2694125"/>
            <a:ext cx="506100" cy="369300"/>
          </a:xfrm>
          <a:prstGeom prst="sun">
            <a:avLst>
              <a:gd name="adj" fmla="val 25000"/>
            </a:avLst>
          </a:prstGeom>
          <a:solidFill>
            <a:srgbClr val="000000"/>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8"/>
        <p:cNvGrpSpPr/>
        <p:nvPr/>
      </p:nvGrpSpPr>
      <p:grpSpPr>
        <a:xfrm>
          <a:off x="0" y="0"/>
          <a:ext cx="0" cy="0"/>
          <a:chOff x="0" y="0"/>
          <a:chExt cx="0" cy="0"/>
        </a:xfrm>
      </p:grpSpPr>
      <p:sp>
        <p:nvSpPr>
          <p:cNvPr id="89" name="Google Shape;89;p14"/>
          <p:cNvSpPr txBox="1"/>
          <p:nvPr/>
        </p:nvSpPr>
        <p:spPr>
          <a:xfrm>
            <a:off x="1412250" y="767625"/>
            <a:ext cx="8346900" cy="1924800"/>
          </a:xfrm>
          <a:prstGeom prst="rect">
            <a:avLst/>
          </a:prstGeom>
          <a:noFill/>
          <a:ln>
            <a:noFill/>
          </a:ln>
        </p:spPr>
        <p:txBody>
          <a:bodyPr spcFirstLastPara="1" wrap="square" lIns="91425" tIns="45700" rIns="91425" bIns="45700" anchor="t" anchorCtr="0">
            <a:noAutofit/>
          </a:bodyPr>
          <a:lstStyle/>
          <a:p>
            <a:pPr marL="0" marR="0" lvl="0" indent="0" algn="l" defTabSz="914400" rtl="0" eaLnBrk="1" fontAlgn="auto" latinLnBrk="0" hangingPunct="1">
              <a:lnSpc>
                <a:spcPct val="100000"/>
              </a:lnSpc>
              <a:spcBef>
                <a:spcPts val="0"/>
              </a:spcBef>
              <a:spcAft>
                <a:spcPts val="0"/>
              </a:spcAft>
              <a:buClr>
                <a:srgbClr val="FFFFFF"/>
              </a:buClr>
              <a:buSzPts val="3600"/>
              <a:buFont typeface="Arial"/>
              <a:buNone/>
              <a:tabLst/>
              <a:defRPr/>
            </a:pPr>
            <a:r>
              <a:rPr kumimoji="0" lang="en-GB" sz="3600" b="0" i="0" u="none" strike="noStrike" kern="0" cap="none" spc="0" normalizeH="0" baseline="0" noProof="0">
                <a:ln>
                  <a:noFill/>
                </a:ln>
                <a:solidFill>
                  <a:srgbClr val="FFFFFF"/>
                </a:solidFill>
                <a:effectLst/>
                <a:uLnTx/>
                <a:uFillTx/>
                <a:latin typeface="Century Gothic"/>
                <a:ea typeface="Century Gothic"/>
                <a:cs typeface="Century Gothic"/>
                <a:sym typeface="Century Gothic"/>
              </a:rPr>
              <a:t>To explain what happens to numbers when I add or subtract 10</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aphicFrame>
        <p:nvGraphicFramePr>
          <p:cNvPr id="90" name="Google Shape;90;p14"/>
          <p:cNvGraphicFramePr/>
          <p:nvPr/>
        </p:nvGraphicFramePr>
        <p:xfrm>
          <a:off x="1412240" y="3429000"/>
          <a:ext cx="9367525" cy="1798330"/>
        </p:xfrm>
        <a:graphic>
          <a:graphicData uri="http://schemas.openxmlformats.org/drawingml/2006/table">
            <a:tbl>
              <a:tblPr firstRow="1" bandRow="1">
                <a:noFill/>
              </a:tblPr>
              <a:tblGrid>
                <a:gridCol w="9367525">
                  <a:extLst>
                    <a:ext uri="{9D8B030D-6E8A-4147-A177-3AD203B41FA5}">
                      <a16:colId xmlns:a16="http://schemas.microsoft.com/office/drawing/2014/main" val="20000"/>
                    </a:ext>
                  </a:extLst>
                </a:gridCol>
              </a:tblGrid>
              <a:tr h="1525425">
                <a:tc>
                  <a:txBody>
                    <a:bodyPr/>
                    <a:lstStyle/>
                    <a:p>
                      <a:pPr marL="0" marR="0" lvl="0" indent="0" algn="l" rtl="0">
                        <a:spcBef>
                          <a:spcPts val="0"/>
                        </a:spcBef>
                        <a:spcAft>
                          <a:spcPts val="0"/>
                        </a:spcAft>
                        <a:buClr>
                          <a:schemeClr val="lt1"/>
                        </a:buClr>
                        <a:buSzPts val="2000"/>
                        <a:buFont typeface="Century Gothic"/>
                        <a:buNone/>
                      </a:pPr>
                      <a:r>
                        <a:rPr lang="en-GB" sz="2000" b="0">
                          <a:solidFill>
                            <a:schemeClr val="lt1"/>
                          </a:solidFill>
                          <a:latin typeface="Century Gothic"/>
                          <a:ea typeface="Century Gothic"/>
                          <a:cs typeface="Century Gothic"/>
                          <a:sym typeface="Century Gothic"/>
                        </a:rPr>
                        <a:t>Success Criteria</a:t>
                      </a:r>
                      <a:endParaRPr/>
                    </a:p>
                    <a:p>
                      <a:pPr marL="0" marR="0" lvl="0" indent="0" algn="l" rtl="0">
                        <a:spcBef>
                          <a:spcPts val="0"/>
                        </a:spcBef>
                        <a:spcAft>
                          <a:spcPts val="0"/>
                        </a:spcAft>
                        <a:buClr>
                          <a:schemeClr val="dk1"/>
                        </a:buClr>
                        <a:buSzPts val="2000"/>
                        <a:buFont typeface="Calibri"/>
                        <a:buNone/>
                      </a:pPr>
                      <a:endParaRPr sz="2000" b="0">
                        <a:solidFill>
                          <a:schemeClr val="lt1"/>
                        </a:solidFill>
                        <a:latin typeface="Century Gothic"/>
                        <a:ea typeface="Century Gothic"/>
                        <a:cs typeface="Century Gothic"/>
                        <a:sym typeface="Century Gothic"/>
                      </a:endParaRPr>
                    </a:p>
                    <a:p>
                      <a:pPr marL="285750" marR="0" lvl="0" indent="-273050" algn="l" rtl="0">
                        <a:spcBef>
                          <a:spcPts val="0"/>
                        </a:spcBef>
                        <a:spcAft>
                          <a:spcPts val="0"/>
                        </a:spcAft>
                        <a:buClr>
                          <a:schemeClr val="lt1"/>
                        </a:buClr>
                        <a:buSzPts val="1800"/>
                        <a:buFont typeface="Noto Sans Symbols"/>
                        <a:buChar char="❑"/>
                      </a:pPr>
                      <a:r>
                        <a:rPr lang="en-GB" sz="1800">
                          <a:solidFill>
                            <a:schemeClr val="lt1"/>
                          </a:solidFill>
                          <a:latin typeface="Century Gothic"/>
                          <a:ea typeface="Century Gothic"/>
                          <a:cs typeface="Century Gothic"/>
                          <a:sym typeface="Century Gothic"/>
                        </a:rPr>
                        <a:t>I can find 10 more and 10 less than a number</a:t>
                      </a:r>
                      <a:endParaRPr sz="1800">
                        <a:solidFill>
                          <a:schemeClr val="lt1"/>
                        </a:solidFill>
                        <a:latin typeface="Century Gothic"/>
                        <a:ea typeface="Century Gothic"/>
                        <a:cs typeface="Century Gothic"/>
                        <a:sym typeface="Century Gothic"/>
                      </a:endParaRPr>
                    </a:p>
                    <a:p>
                      <a:pPr marL="285750" marR="0" lvl="0" indent="-273050" algn="l" rtl="0">
                        <a:spcBef>
                          <a:spcPts val="0"/>
                        </a:spcBef>
                        <a:spcAft>
                          <a:spcPts val="0"/>
                        </a:spcAft>
                        <a:buClr>
                          <a:schemeClr val="lt1"/>
                        </a:buClr>
                        <a:buSzPts val="1800"/>
                        <a:buFont typeface="Century Gothic"/>
                        <a:buChar char="❑"/>
                      </a:pPr>
                      <a:r>
                        <a:rPr lang="en-GB" sz="1800">
                          <a:solidFill>
                            <a:schemeClr val="lt1"/>
                          </a:solidFill>
                          <a:latin typeface="Century Gothic"/>
                          <a:ea typeface="Century Gothic"/>
                          <a:cs typeface="Century Gothic"/>
                          <a:sym typeface="Century Gothic"/>
                        </a:rPr>
                        <a:t>I can use a hundred square to see how only the ten digit changes when counting up or down in 10s</a:t>
                      </a:r>
                      <a:endParaRPr sz="1800">
                        <a:solidFill>
                          <a:schemeClr val="lt1"/>
                        </a:solidFill>
                        <a:latin typeface="Century Gothic"/>
                        <a:ea typeface="Century Gothic"/>
                        <a:cs typeface="Century Gothic"/>
                        <a:sym typeface="Century Gothic"/>
                      </a:endParaRPr>
                    </a:p>
                    <a:p>
                      <a:pPr marL="285750" marR="0" lvl="0" indent="-273050" algn="l" rtl="0">
                        <a:spcBef>
                          <a:spcPts val="0"/>
                        </a:spcBef>
                        <a:spcAft>
                          <a:spcPts val="0"/>
                        </a:spcAft>
                        <a:buClr>
                          <a:schemeClr val="lt1"/>
                        </a:buClr>
                        <a:buSzPts val="1800"/>
                        <a:buFont typeface="Century Gothic"/>
                        <a:buChar char="❑"/>
                      </a:pPr>
                      <a:r>
                        <a:rPr lang="en-GB" sz="1800">
                          <a:solidFill>
                            <a:schemeClr val="lt1"/>
                          </a:solidFill>
                          <a:latin typeface="Century Gothic"/>
                          <a:ea typeface="Century Gothic"/>
                          <a:cs typeface="Century Gothic"/>
                          <a:sym typeface="Century Gothic"/>
                        </a:rPr>
                        <a:t>I can explain and justify my answers</a:t>
                      </a:r>
                      <a:endParaRPr sz="1800">
                        <a:solidFill>
                          <a:schemeClr val="lt1"/>
                        </a:solidFill>
                        <a:latin typeface="Century Gothic"/>
                        <a:ea typeface="Century Gothic"/>
                        <a:cs typeface="Century Gothic"/>
                        <a:sym typeface="Century Gothic"/>
                      </a:endParaRPr>
                    </a:p>
                  </a:txBody>
                  <a:tcPr marL="91450" marR="91450" marT="45725" marB="45725">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15"/>
          <p:cNvSpPr txBox="1">
            <a:spLocks noGrp="1"/>
          </p:cNvSpPr>
          <p:nvPr>
            <p:ph type="body" idx="2"/>
          </p:nvPr>
        </p:nvSpPr>
        <p:spPr>
          <a:xfrm>
            <a:off x="360000" y="1170000"/>
            <a:ext cx="11527800" cy="692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chemeClr val="dk1"/>
              </a:buClr>
              <a:buSzPts val="1800"/>
              <a:buNone/>
            </a:pPr>
            <a:r>
              <a:rPr lang="en-GB"/>
              <a:t>Here are some jigsaw pieces from a hundred square. </a:t>
            </a:r>
            <a:endParaRPr/>
          </a:p>
          <a:p>
            <a:pPr marL="0" lvl="0" indent="0" algn="l" rtl="0">
              <a:lnSpc>
                <a:spcPct val="150000"/>
              </a:lnSpc>
              <a:spcBef>
                <a:spcPts val="0"/>
              </a:spcBef>
              <a:spcAft>
                <a:spcPts val="0"/>
              </a:spcAft>
              <a:buClr>
                <a:schemeClr val="dk1"/>
              </a:buClr>
              <a:buSzPts val="1800"/>
              <a:buNone/>
            </a:pPr>
            <a:r>
              <a:rPr lang="en-GB" b="1"/>
              <a:t>Which numbers are missing? </a:t>
            </a:r>
            <a:endParaRPr b="1"/>
          </a:p>
          <a:p>
            <a:pPr marL="0" lvl="0" indent="0" algn="l" rtl="0">
              <a:lnSpc>
                <a:spcPct val="150000"/>
              </a:lnSpc>
              <a:spcBef>
                <a:spcPts val="0"/>
              </a:spcBef>
              <a:spcAft>
                <a:spcPts val="0"/>
              </a:spcAft>
              <a:buClr>
                <a:schemeClr val="dk1"/>
              </a:buClr>
              <a:buSzPts val="1800"/>
              <a:buNone/>
            </a:pPr>
            <a:r>
              <a:rPr lang="en-GB"/>
              <a:t>How do you know?</a:t>
            </a:r>
            <a:endParaRPr/>
          </a:p>
        </p:txBody>
      </p:sp>
      <p:sp>
        <p:nvSpPr>
          <p:cNvPr id="98" name="Google Shape;98;p15"/>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rgbClr val="2779F5"/>
              </a:buClr>
              <a:buSzPts val="1600"/>
              <a:buNone/>
            </a:pPr>
            <a:r>
              <a:rPr lang="en-GB" b="1"/>
              <a:t>Starter:</a:t>
            </a:r>
            <a:endParaRPr b="1"/>
          </a:p>
        </p:txBody>
      </p:sp>
      <p:grpSp>
        <p:nvGrpSpPr>
          <p:cNvPr id="99" name="Google Shape;99;p15"/>
          <p:cNvGrpSpPr/>
          <p:nvPr/>
        </p:nvGrpSpPr>
        <p:grpSpPr>
          <a:xfrm>
            <a:off x="360000" y="2926050"/>
            <a:ext cx="3408000" cy="1875600"/>
            <a:chOff x="623275" y="2024000"/>
            <a:chExt cx="3408000" cy="1875600"/>
          </a:xfrm>
        </p:grpSpPr>
        <p:sp>
          <p:nvSpPr>
            <p:cNvPr id="100" name="Google Shape;100;p15"/>
            <p:cNvSpPr txBox="1"/>
            <p:nvPr/>
          </p:nvSpPr>
          <p:spPr>
            <a:xfrm>
              <a:off x="1986475" y="2649200"/>
              <a:ext cx="681600" cy="6252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1" i="0" u="none" strike="noStrike" kern="0" cap="none" spc="0" normalizeH="0" baseline="0" noProof="0">
                  <a:ln>
                    <a:noFill/>
                  </a:ln>
                  <a:solidFill>
                    <a:srgbClr val="000000"/>
                  </a:solidFill>
                  <a:effectLst/>
                  <a:uLnTx/>
                  <a:uFillTx/>
                  <a:latin typeface="Century Gothic"/>
                  <a:ea typeface="Century Gothic"/>
                  <a:cs typeface="Century Gothic"/>
                  <a:sym typeface="Century Gothic"/>
                </a:rPr>
                <a:t>58</a:t>
              </a:r>
              <a:endParaRPr kumimoji="0" sz="25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101" name="Google Shape;101;p15"/>
            <p:cNvSpPr txBox="1"/>
            <p:nvPr/>
          </p:nvSpPr>
          <p:spPr>
            <a:xfrm>
              <a:off x="1986475" y="2024000"/>
              <a:ext cx="681600" cy="6252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1" i="0" u="none" strike="noStrike" kern="0" cap="none" spc="0" normalizeH="0" baseline="0" noProof="0">
                  <a:ln>
                    <a:noFill/>
                  </a:ln>
                  <a:solidFill>
                    <a:srgbClr val="000000"/>
                  </a:solidFill>
                  <a:effectLst/>
                  <a:uLnTx/>
                  <a:uFillTx/>
                  <a:latin typeface="Century Gothic"/>
                  <a:ea typeface="Century Gothic"/>
                  <a:cs typeface="Century Gothic"/>
                  <a:sym typeface="Century Gothic"/>
                </a:rPr>
                <a:t>48</a:t>
              </a:r>
              <a:endParaRPr kumimoji="0" sz="25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102" name="Google Shape;102;p15"/>
            <p:cNvSpPr txBox="1"/>
            <p:nvPr/>
          </p:nvSpPr>
          <p:spPr>
            <a:xfrm>
              <a:off x="1986475" y="3274400"/>
              <a:ext cx="681600" cy="6252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1" i="0" u="none" strike="noStrike" kern="0" cap="none" spc="0" normalizeH="0" baseline="0" noProof="0">
                  <a:ln>
                    <a:noFill/>
                  </a:ln>
                  <a:solidFill>
                    <a:srgbClr val="000000"/>
                  </a:solidFill>
                  <a:effectLst/>
                  <a:uLnTx/>
                  <a:uFillTx/>
                  <a:latin typeface="Century Gothic"/>
                  <a:ea typeface="Century Gothic"/>
                  <a:cs typeface="Century Gothic"/>
                  <a:sym typeface="Century Gothic"/>
                </a:rPr>
                <a:t>68</a:t>
              </a:r>
              <a:endParaRPr kumimoji="0" sz="25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103" name="Google Shape;103;p15"/>
            <p:cNvSpPr txBox="1"/>
            <p:nvPr/>
          </p:nvSpPr>
          <p:spPr>
            <a:xfrm>
              <a:off x="2668075" y="2649188"/>
              <a:ext cx="681600" cy="6252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04" name="Google Shape;104;p15"/>
            <p:cNvSpPr txBox="1"/>
            <p:nvPr/>
          </p:nvSpPr>
          <p:spPr>
            <a:xfrm>
              <a:off x="3349675" y="2649200"/>
              <a:ext cx="681600" cy="6252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05" name="Google Shape;105;p15"/>
            <p:cNvSpPr txBox="1"/>
            <p:nvPr/>
          </p:nvSpPr>
          <p:spPr>
            <a:xfrm>
              <a:off x="1304875" y="2649188"/>
              <a:ext cx="681600" cy="6252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06" name="Google Shape;106;p15"/>
            <p:cNvSpPr txBox="1"/>
            <p:nvPr/>
          </p:nvSpPr>
          <p:spPr>
            <a:xfrm>
              <a:off x="623275" y="2649188"/>
              <a:ext cx="681600" cy="6252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grpSp>
      <p:grpSp>
        <p:nvGrpSpPr>
          <p:cNvPr id="107" name="Google Shape;107;p15"/>
          <p:cNvGrpSpPr/>
          <p:nvPr/>
        </p:nvGrpSpPr>
        <p:grpSpPr>
          <a:xfrm>
            <a:off x="4390550" y="2926038"/>
            <a:ext cx="3408000" cy="1875600"/>
            <a:chOff x="623275" y="2024000"/>
            <a:chExt cx="3408000" cy="1875600"/>
          </a:xfrm>
        </p:grpSpPr>
        <p:sp>
          <p:nvSpPr>
            <p:cNvPr id="108" name="Google Shape;108;p15"/>
            <p:cNvSpPr txBox="1"/>
            <p:nvPr/>
          </p:nvSpPr>
          <p:spPr>
            <a:xfrm>
              <a:off x="1986475" y="2649200"/>
              <a:ext cx="681600" cy="6252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1" i="0" u="none" strike="noStrike" kern="0" cap="none" spc="0" normalizeH="0" baseline="0" noProof="0">
                  <a:ln>
                    <a:noFill/>
                  </a:ln>
                  <a:solidFill>
                    <a:srgbClr val="000000"/>
                  </a:solidFill>
                  <a:effectLst/>
                  <a:uLnTx/>
                  <a:uFillTx/>
                  <a:latin typeface="Century Gothic"/>
                  <a:ea typeface="Century Gothic"/>
                  <a:cs typeface="Century Gothic"/>
                  <a:sym typeface="Century Gothic"/>
                </a:rPr>
                <a:t>45</a:t>
              </a:r>
              <a:endParaRPr kumimoji="0" sz="25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109" name="Google Shape;109;p15"/>
            <p:cNvSpPr txBox="1"/>
            <p:nvPr/>
          </p:nvSpPr>
          <p:spPr>
            <a:xfrm>
              <a:off x="1986475" y="2024000"/>
              <a:ext cx="681600" cy="6252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1" i="0" u="none" strike="noStrike" kern="0" cap="none" spc="0" normalizeH="0" baseline="0" noProof="0">
                  <a:ln>
                    <a:noFill/>
                  </a:ln>
                  <a:solidFill>
                    <a:srgbClr val="000000"/>
                  </a:solidFill>
                  <a:effectLst/>
                  <a:uLnTx/>
                  <a:uFillTx/>
                  <a:latin typeface="Century Gothic"/>
                  <a:ea typeface="Century Gothic"/>
                  <a:cs typeface="Century Gothic"/>
                  <a:sym typeface="Century Gothic"/>
                </a:rPr>
                <a:t>35</a:t>
              </a:r>
              <a:endParaRPr kumimoji="0" sz="25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110" name="Google Shape;110;p15"/>
            <p:cNvSpPr txBox="1"/>
            <p:nvPr/>
          </p:nvSpPr>
          <p:spPr>
            <a:xfrm>
              <a:off x="1986475" y="3274400"/>
              <a:ext cx="681600" cy="6252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1" i="0" u="none" strike="noStrike" kern="0" cap="none" spc="0" normalizeH="0" baseline="0" noProof="0">
                  <a:ln>
                    <a:noFill/>
                  </a:ln>
                  <a:solidFill>
                    <a:srgbClr val="000000"/>
                  </a:solidFill>
                  <a:effectLst/>
                  <a:uLnTx/>
                  <a:uFillTx/>
                  <a:latin typeface="Century Gothic"/>
                  <a:ea typeface="Century Gothic"/>
                  <a:cs typeface="Century Gothic"/>
                  <a:sym typeface="Century Gothic"/>
                </a:rPr>
                <a:t>55</a:t>
              </a:r>
              <a:endParaRPr kumimoji="0" sz="25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111" name="Google Shape;111;p15"/>
            <p:cNvSpPr txBox="1"/>
            <p:nvPr/>
          </p:nvSpPr>
          <p:spPr>
            <a:xfrm>
              <a:off x="2668075" y="2649188"/>
              <a:ext cx="681600" cy="6252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12" name="Google Shape;112;p15"/>
            <p:cNvSpPr txBox="1"/>
            <p:nvPr/>
          </p:nvSpPr>
          <p:spPr>
            <a:xfrm>
              <a:off x="3349675" y="2649200"/>
              <a:ext cx="681600" cy="6252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13" name="Google Shape;113;p15"/>
            <p:cNvSpPr txBox="1"/>
            <p:nvPr/>
          </p:nvSpPr>
          <p:spPr>
            <a:xfrm>
              <a:off x="1304875" y="2649188"/>
              <a:ext cx="681600" cy="6252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14" name="Google Shape;114;p15"/>
            <p:cNvSpPr txBox="1"/>
            <p:nvPr/>
          </p:nvSpPr>
          <p:spPr>
            <a:xfrm>
              <a:off x="623275" y="2649188"/>
              <a:ext cx="681600" cy="6252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grpSp>
      <p:grpSp>
        <p:nvGrpSpPr>
          <p:cNvPr id="115" name="Google Shape;115;p15"/>
          <p:cNvGrpSpPr/>
          <p:nvPr/>
        </p:nvGrpSpPr>
        <p:grpSpPr>
          <a:xfrm>
            <a:off x="8421100" y="2926038"/>
            <a:ext cx="3408000" cy="1875600"/>
            <a:chOff x="623275" y="2024000"/>
            <a:chExt cx="3408000" cy="1875600"/>
          </a:xfrm>
        </p:grpSpPr>
        <p:sp>
          <p:nvSpPr>
            <p:cNvPr id="116" name="Google Shape;116;p15"/>
            <p:cNvSpPr txBox="1"/>
            <p:nvPr/>
          </p:nvSpPr>
          <p:spPr>
            <a:xfrm>
              <a:off x="1986475" y="2649200"/>
              <a:ext cx="681600" cy="6252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17" name="Google Shape;117;p15"/>
            <p:cNvSpPr txBox="1"/>
            <p:nvPr/>
          </p:nvSpPr>
          <p:spPr>
            <a:xfrm>
              <a:off x="1986475" y="2024000"/>
              <a:ext cx="681600" cy="6252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1" i="0" u="none" strike="noStrike" kern="0" cap="none" spc="0" normalizeH="0" baseline="0" noProof="0">
                  <a:ln>
                    <a:noFill/>
                  </a:ln>
                  <a:solidFill>
                    <a:srgbClr val="000000"/>
                  </a:solidFill>
                  <a:effectLst/>
                  <a:uLnTx/>
                  <a:uFillTx/>
                  <a:latin typeface="Century Gothic"/>
                  <a:ea typeface="Century Gothic"/>
                  <a:cs typeface="Century Gothic"/>
                  <a:sym typeface="Century Gothic"/>
                </a:rPr>
                <a:t>17</a:t>
              </a:r>
              <a:endParaRPr kumimoji="0" sz="25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118" name="Google Shape;118;p15"/>
            <p:cNvSpPr txBox="1"/>
            <p:nvPr/>
          </p:nvSpPr>
          <p:spPr>
            <a:xfrm>
              <a:off x="1986475" y="3274400"/>
              <a:ext cx="681600" cy="6252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1" i="0" u="none" strike="noStrike" kern="0" cap="none" spc="0" normalizeH="0" baseline="0" noProof="0">
                  <a:ln>
                    <a:noFill/>
                  </a:ln>
                  <a:solidFill>
                    <a:srgbClr val="000000"/>
                  </a:solidFill>
                  <a:effectLst/>
                  <a:uLnTx/>
                  <a:uFillTx/>
                  <a:latin typeface="Century Gothic"/>
                  <a:ea typeface="Century Gothic"/>
                  <a:cs typeface="Century Gothic"/>
                  <a:sym typeface="Century Gothic"/>
                </a:rPr>
                <a:t>37</a:t>
              </a:r>
              <a:endParaRPr kumimoji="0" sz="2500" b="1"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119" name="Google Shape;119;p15"/>
            <p:cNvSpPr txBox="1"/>
            <p:nvPr/>
          </p:nvSpPr>
          <p:spPr>
            <a:xfrm>
              <a:off x="2668075" y="2649188"/>
              <a:ext cx="681600" cy="6252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20" name="Google Shape;120;p15"/>
            <p:cNvSpPr txBox="1"/>
            <p:nvPr/>
          </p:nvSpPr>
          <p:spPr>
            <a:xfrm>
              <a:off x="3349675" y="2649200"/>
              <a:ext cx="681600" cy="6252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21" name="Google Shape;121;p15"/>
            <p:cNvSpPr txBox="1"/>
            <p:nvPr/>
          </p:nvSpPr>
          <p:spPr>
            <a:xfrm>
              <a:off x="1304875" y="2649188"/>
              <a:ext cx="681600" cy="6252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22" name="Google Shape;122;p15"/>
            <p:cNvSpPr txBox="1"/>
            <p:nvPr/>
          </p:nvSpPr>
          <p:spPr>
            <a:xfrm>
              <a:off x="623275" y="2649188"/>
              <a:ext cx="681600" cy="6252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grpSp>
      <p:sp>
        <p:nvSpPr>
          <p:cNvPr id="123" name="Google Shape;123;p15"/>
          <p:cNvSpPr txBox="1"/>
          <p:nvPr/>
        </p:nvSpPr>
        <p:spPr>
          <a:xfrm>
            <a:off x="360000" y="4783600"/>
            <a:ext cx="7362900" cy="5175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The missing numbers are all 1 or 2 more than the middle number.</a:t>
            </a:r>
            <a:endParaRPr kumimoji="0"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24" name="Google Shape;124;p15"/>
          <p:cNvSpPr txBox="1"/>
          <p:nvPr/>
        </p:nvSpPr>
        <p:spPr>
          <a:xfrm>
            <a:off x="8421100" y="4837425"/>
            <a:ext cx="3466800" cy="12837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You can work out the middle number because it is 10 more than 17 or 10 less than 37.</a:t>
            </a:r>
            <a:endParaRPr kumimoji="0"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25" name="Google Shape;125;p15"/>
          <p:cNvSpPr txBox="1"/>
          <p:nvPr/>
        </p:nvSpPr>
        <p:spPr>
          <a:xfrm>
            <a:off x="360000" y="3546375"/>
            <a:ext cx="702600" cy="6426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rPr>
              <a:t>56</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26" name="Google Shape;126;p15"/>
          <p:cNvSpPr txBox="1"/>
          <p:nvPr/>
        </p:nvSpPr>
        <p:spPr>
          <a:xfrm>
            <a:off x="1062600" y="3546375"/>
            <a:ext cx="702600" cy="6426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rPr>
              <a:t>57</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27" name="Google Shape;127;p15"/>
          <p:cNvSpPr txBox="1"/>
          <p:nvPr/>
        </p:nvSpPr>
        <p:spPr>
          <a:xfrm>
            <a:off x="2431825" y="3542550"/>
            <a:ext cx="702600" cy="6426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rPr>
              <a:t>59</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28" name="Google Shape;128;p15"/>
          <p:cNvSpPr txBox="1"/>
          <p:nvPr/>
        </p:nvSpPr>
        <p:spPr>
          <a:xfrm>
            <a:off x="3065400" y="3546375"/>
            <a:ext cx="702600" cy="6426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rPr>
              <a:t>60</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29" name="Google Shape;129;p15"/>
          <p:cNvSpPr txBox="1"/>
          <p:nvPr/>
        </p:nvSpPr>
        <p:spPr>
          <a:xfrm>
            <a:off x="4390550" y="3544463"/>
            <a:ext cx="702600" cy="6426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rPr>
              <a:t>43</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30" name="Google Shape;130;p15"/>
          <p:cNvSpPr txBox="1"/>
          <p:nvPr/>
        </p:nvSpPr>
        <p:spPr>
          <a:xfrm>
            <a:off x="5093150" y="3544463"/>
            <a:ext cx="702600" cy="6426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rPr>
              <a:t>44</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31" name="Google Shape;131;p15"/>
          <p:cNvSpPr txBox="1"/>
          <p:nvPr/>
        </p:nvSpPr>
        <p:spPr>
          <a:xfrm>
            <a:off x="6462375" y="3540638"/>
            <a:ext cx="702600" cy="6426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rPr>
              <a:t>46</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32" name="Google Shape;132;p15"/>
          <p:cNvSpPr txBox="1"/>
          <p:nvPr/>
        </p:nvSpPr>
        <p:spPr>
          <a:xfrm>
            <a:off x="7095950" y="3544463"/>
            <a:ext cx="702600" cy="6426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rPr>
              <a:t>47</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33" name="Google Shape;133;p15"/>
          <p:cNvSpPr txBox="1"/>
          <p:nvPr/>
        </p:nvSpPr>
        <p:spPr>
          <a:xfrm>
            <a:off x="8421100" y="3544450"/>
            <a:ext cx="702600" cy="6426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rPr>
              <a:t>25</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34" name="Google Shape;134;p15"/>
          <p:cNvSpPr txBox="1"/>
          <p:nvPr/>
        </p:nvSpPr>
        <p:spPr>
          <a:xfrm>
            <a:off x="9123700" y="3544450"/>
            <a:ext cx="702600" cy="6426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rPr>
              <a:t>26</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35" name="Google Shape;135;p15"/>
          <p:cNvSpPr txBox="1"/>
          <p:nvPr/>
        </p:nvSpPr>
        <p:spPr>
          <a:xfrm>
            <a:off x="10492925" y="3540625"/>
            <a:ext cx="702600" cy="6426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rPr>
              <a:t>28</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36" name="Google Shape;136;p15"/>
          <p:cNvSpPr txBox="1"/>
          <p:nvPr/>
        </p:nvSpPr>
        <p:spPr>
          <a:xfrm>
            <a:off x="11126500" y="3544450"/>
            <a:ext cx="702600" cy="6426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rPr>
              <a:t>29</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37" name="Google Shape;137;p15"/>
          <p:cNvSpPr txBox="1"/>
          <p:nvPr/>
        </p:nvSpPr>
        <p:spPr>
          <a:xfrm>
            <a:off x="9803200" y="3542525"/>
            <a:ext cx="702600" cy="6426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rPr>
              <a:t>27</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Rounded Corners 1">
            <a:extLst>
              <a:ext uri="{FF2B5EF4-FFF2-40B4-BE49-F238E27FC236}">
                <a16:creationId xmlns:a16="http://schemas.microsoft.com/office/drawing/2014/main" id="{34E96A0E-FA5E-4035-8C42-59FF262BC155}"/>
              </a:ext>
            </a:extLst>
          </p:cNvPr>
          <p:cNvSpPr/>
          <p:nvPr/>
        </p:nvSpPr>
        <p:spPr>
          <a:xfrm>
            <a:off x="10721950" y="6166603"/>
            <a:ext cx="1140448" cy="385253"/>
          </a:xfrm>
          <a:prstGeom prst="roundRect">
            <a:avLst/>
          </a:prstGeom>
          <a:solidFill>
            <a:srgbClr val="2779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Answers</a:t>
            </a:r>
            <a:endParaRPr kumimoji="0" lang="en-GB"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3"/>
                                        </p:tgtEl>
                                        <p:attrNameLst>
                                          <p:attrName>style.visibility</p:attrName>
                                        </p:attrNameLst>
                                      </p:cBhvr>
                                      <p:to>
                                        <p:strVal val="visible"/>
                                      </p:to>
                                    </p:set>
                                    <p:animEffect transition="in" filter="fade">
                                      <p:cBhvr>
                                        <p:cTn id="7" dur="1000"/>
                                        <p:tgtEl>
                                          <p:spTgt spid="123"/>
                                        </p:tgtEl>
                                      </p:cBhvr>
                                    </p:animEffect>
                                  </p:childTnLst>
                                </p:cTn>
                              </p:par>
                              <p:par>
                                <p:cTn id="8" presetID="10" presetClass="entr" presetSubtype="0" fill="hold" nodeType="withEffect">
                                  <p:stCondLst>
                                    <p:cond delay="0"/>
                                  </p:stCondLst>
                                  <p:childTnLst>
                                    <p:set>
                                      <p:cBhvr>
                                        <p:cTn id="9" dur="1" fill="hold">
                                          <p:stCondLst>
                                            <p:cond delay="0"/>
                                          </p:stCondLst>
                                        </p:cTn>
                                        <p:tgtEl>
                                          <p:spTgt spid="125"/>
                                        </p:tgtEl>
                                        <p:attrNameLst>
                                          <p:attrName>style.visibility</p:attrName>
                                        </p:attrNameLst>
                                      </p:cBhvr>
                                      <p:to>
                                        <p:strVal val="visible"/>
                                      </p:to>
                                    </p:set>
                                    <p:animEffect transition="in" filter="fade">
                                      <p:cBhvr>
                                        <p:cTn id="10" dur="1000"/>
                                        <p:tgtEl>
                                          <p:spTgt spid="125"/>
                                        </p:tgtEl>
                                      </p:cBhvr>
                                    </p:animEffect>
                                  </p:childTnLst>
                                </p:cTn>
                              </p:par>
                              <p:par>
                                <p:cTn id="11" presetID="10" presetClass="entr" presetSubtype="0" fill="hold" nodeType="withEffect">
                                  <p:stCondLst>
                                    <p:cond delay="0"/>
                                  </p:stCondLst>
                                  <p:childTnLst>
                                    <p:set>
                                      <p:cBhvr>
                                        <p:cTn id="12" dur="1" fill="hold">
                                          <p:stCondLst>
                                            <p:cond delay="0"/>
                                          </p:stCondLst>
                                        </p:cTn>
                                        <p:tgtEl>
                                          <p:spTgt spid="126"/>
                                        </p:tgtEl>
                                        <p:attrNameLst>
                                          <p:attrName>style.visibility</p:attrName>
                                        </p:attrNameLst>
                                      </p:cBhvr>
                                      <p:to>
                                        <p:strVal val="visible"/>
                                      </p:to>
                                    </p:set>
                                    <p:animEffect transition="in" filter="fade">
                                      <p:cBhvr>
                                        <p:cTn id="13" dur="1000"/>
                                        <p:tgtEl>
                                          <p:spTgt spid="126"/>
                                        </p:tgtEl>
                                      </p:cBhvr>
                                    </p:animEffect>
                                  </p:childTnLst>
                                </p:cTn>
                              </p:par>
                              <p:par>
                                <p:cTn id="14" presetID="10" presetClass="entr" presetSubtype="0" fill="hold" nodeType="withEffect">
                                  <p:stCondLst>
                                    <p:cond delay="0"/>
                                  </p:stCondLst>
                                  <p:childTnLst>
                                    <p:set>
                                      <p:cBhvr>
                                        <p:cTn id="15" dur="1" fill="hold">
                                          <p:stCondLst>
                                            <p:cond delay="0"/>
                                          </p:stCondLst>
                                        </p:cTn>
                                        <p:tgtEl>
                                          <p:spTgt spid="127"/>
                                        </p:tgtEl>
                                        <p:attrNameLst>
                                          <p:attrName>style.visibility</p:attrName>
                                        </p:attrNameLst>
                                      </p:cBhvr>
                                      <p:to>
                                        <p:strVal val="visible"/>
                                      </p:to>
                                    </p:set>
                                    <p:animEffect transition="in" filter="fade">
                                      <p:cBhvr>
                                        <p:cTn id="16" dur="1000"/>
                                        <p:tgtEl>
                                          <p:spTgt spid="127"/>
                                        </p:tgtEl>
                                      </p:cBhvr>
                                    </p:animEffect>
                                  </p:childTnLst>
                                </p:cTn>
                              </p:par>
                              <p:par>
                                <p:cTn id="17" presetID="10" presetClass="entr" presetSubtype="0" fill="hold" nodeType="withEffect">
                                  <p:stCondLst>
                                    <p:cond delay="0"/>
                                  </p:stCondLst>
                                  <p:childTnLst>
                                    <p:set>
                                      <p:cBhvr>
                                        <p:cTn id="18" dur="1" fill="hold">
                                          <p:stCondLst>
                                            <p:cond delay="0"/>
                                          </p:stCondLst>
                                        </p:cTn>
                                        <p:tgtEl>
                                          <p:spTgt spid="128"/>
                                        </p:tgtEl>
                                        <p:attrNameLst>
                                          <p:attrName>style.visibility</p:attrName>
                                        </p:attrNameLst>
                                      </p:cBhvr>
                                      <p:to>
                                        <p:strVal val="visible"/>
                                      </p:to>
                                    </p:set>
                                    <p:animEffect transition="in" filter="fade">
                                      <p:cBhvr>
                                        <p:cTn id="19" dur="1000"/>
                                        <p:tgtEl>
                                          <p:spTgt spid="128"/>
                                        </p:tgtEl>
                                      </p:cBhvr>
                                    </p:animEffect>
                                  </p:childTnLst>
                                </p:cTn>
                              </p:par>
                              <p:par>
                                <p:cTn id="20" presetID="10" presetClass="entr" presetSubtype="0" fill="hold" nodeType="withEffect">
                                  <p:stCondLst>
                                    <p:cond delay="0"/>
                                  </p:stCondLst>
                                  <p:childTnLst>
                                    <p:set>
                                      <p:cBhvr>
                                        <p:cTn id="21" dur="1" fill="hold">
                                          <p:stCondLst>
                                            <p:cond delay="0"/>
                                          </p:stCondLst>
                                        </p:cTn>
                                        <p:tgtEl>
                                          <p:spTgt spid="129"/>
                                        </p:tgtEl>
                                        <p:attrNameLst>
                                          <p:attrName>style.visibility</p:attrName>
                                        </p:attrNameLst>
                                      </p:cBhvr>
                                      <p:to>
                                        <p:strVal val="visible"/>
                                      </p:to>
                                    </p:set>
                                    <p:animEffect transition="in" filter="fade">
                                      <p:cBhvr>
                                        <p:cTn id="22" dur="1000"/>
                                        <p:tgtEl>
                                          <p:spTgt spid="129"/>
                                        </p:tgtEl>
                                      </p:cBhvr>
                                    </p:animEffect>
                                  </p:childTnLst>
                                </p:cTn>
                              </p:par>
                              <p:par>
                                <p:cTn id="23" presetID="10" presetClass="entr" presetSubtype="0" fill="hold" nodeType="withEffect">
                                  <p:stCondLst>
                                    <p:cond delay="0"/>
                                  </p:stCondLst>
                                  <p:childTnLst>
                                    <p:set>
                                      <p:cBhvr>
                                        <p:cTn id="24" dur="1" fill="hold">
                                          <p:stCondLst>
                                            <p:cond delay="0"/>
                                          </p:stCondLst>
                                        </p:cTn>
                                        <p:tgtEl>
                                          <p:spTgt spid="130"/>
                                        </p:tgtEl>
                                        <p:attrNameLst>
                                          <p:attrName>style.visibility</p:attrName>
                                        </p:attrNameLst>
                                      </p:cBhvr>
                                      <p:to>
                                        <p:strVal val="visible"/>
                                      </p:to>
                                    </p:set>
                                    <p:animEffect transition="in" filter="fade">
                                      <p:cBhvr>
                                        <p:cTn id="25" dur="1000"/>
                                        <p:tgtEl>
                                          <p:spTgt spid="130"/>
                                        </p:tgtEl>
                                      </p:cBhvr>
                                    </p:animEffect>
                                  </p:childTnLst>
                                </p:cTn>
                              </p:par>
                              <p:par>
                                <p:cTn id="26" presetID="10" presetClass="entr" presetSubtype="0" fill="hold" nodeType="withEffect">
                                  <p:stCondLst>
                                    <p:cond delay="0"/>
                                  </p:stCondLst>
                                  <p:childTnLst>
                                    <p:set>
                                      <p:cBhvr>
                                        <p:cTn id="27" dur="1" fill="hold">
                                          <p:stCondLst>
                                            <p:cond delay="0"/>
                                          </p:stCondLst>
                                        </p:cTn>
                                        <p:tgtEl>
                                          <p:spTgt spid="131"/>
                                        </p:tgtEl>
                                        <p:attrNameLst>
                                          <p:attrName>style.visibility</p:attrName>
                                        </p:attrNameLst>
                                      </p:cBhvr>
                                      <p:to>
                                        <p:strVal val="visible"/>
                                      </p:to>
                                    </p:set>
                                    <p:animEffect transition="in" filter="fade">
                                      <p:cBhvr>
                                        <p:cTn id="28" dur="1000"/>
                                        <p:tgtEl>
                                          <p:spTgt spid="131"/>
                                        </p:tgtEl>
                                      </p:cBhvr>
                                    </p:animEffect>
                                  </p:childTnLst>
                                </p:cTn>
                              </p:par>
                              <p:par>
                                <p:cTn id="29" presetID="10" presetClass="entr" presetSubtype="0" fill="hold" nodeType="withEffect">
                                  <p:stCondLst>
                                    <p:cond delay="0"/>
                                  </p:stCondLst>
                                  <p:childTnLst>
                                    <p:set>
                                      <p:cBhvr>
                                        <p:cTn id="30" dur="1" fill="hold">
                                          <p:stCondLst>
                                            <p:cond delay="0"/>
                                          </p:stCondLst>
                                        </p:cTn>
                                        <p:tgtEl>
                                          <p:spTgt spid="132"/>
                                        </p:tgtEl>
                                        <p:attrNameLst>
                                          <p:attrName>style.visibility</p:attrName>
                                        </p:attrNameLst>
                                      </p:cBhvr>
                                      <p:to>
                                        <p:strVal val="visible"/>
                                      </p:to>
                                    </p:set>
                                    <p:animEffect transition="in" filter="fade">
                                      <p:cBhvr>
                                        <p:cTn id="31" dur="1000"/>
                                        <p:tgtEl>
                                          <p:spTgt spid="132"/>
                                        </p:tgtEl>
                                      </p:cBhvr>
                                    </p:animEffect>
                                  </p:childTnLst>
                                </p:cTn>
                              </p:par>
                              <p:par>
                                <p:cTn id="32" presetID="10" presetClass="entr" presetSubtype="0" fill="hold" nodeType="withEffect">
                                  <p:stCondLst>
                                    <p:cond delay="0"/>
                                  </p:stCondLst>
                                  <p:childTnLst>
                                    <p:set>
                                      <p:cBhvr>
                                        <p:cTn id="33" dur="1" fill="hold">
                                          <p:stCondLst>
                                            <p:cond delay="0"/>
                                          </p:stCondLst>
                                        </p:cTn>
                                        <p:tgtEl>
                                          <p:spTgt spid="133"/>
                                        </p:tgtEl>
                                        <p:attrNameLst>
                                          <p:attrName>style.visibility</p:attrName>
                                        </p:attrNameLst>
                                      </p:cBhvr>
                                      <p:to>
                                        <p:strVal val="visible"/>
                                      </p:to>
                                    </p:set>
                                    <p:animEffect transition="in" filter="fade">
                                      <p:cBhvr>
                                        <p:cTn id="34" dur="1000"/>
                                        <p:tgtEl>
                                          <p:spTgt spid="133"/>
                                        </p:tgtEl>
                                      </p:cBhvr>
                                    </p:animEffect>
                                  </p:childTnLst>
                                </p:cTn>
                              </p:par>
                              <p:par>
                                <p:cTn id="35" presetID="10" presetClass="entr" presetSubtype="0" fill="hold" nodeType="withEffect">
                                  <p:stCondLst>
                                    <p:cond delay="0"/>
                                  </p:stCondLst>
                                  <p:childTnLst>
                                    <p:set>
                                      <p:cBhvr>
                                        <p:cTn id="36" dur="1" fill="hold">
                                          <p:stCondLst>
                                            <p:cond delay="0"/>
                                          </p:stCondLst>
                                        </p:cTn>
                                        <p:tgtEl>
                                          <p:spTgt spid="134"/>
                                        </p:tgtEl>
                                        <p:attrNameLst>
                                          <p:attrName>style.visibility</p:attrName>
                                        </p:attrNameLst>
                                      </p:cBhvr>
                                      <p:to>
                                        <p:strVal val="visible"/>
                                      </p:to>
                                    </p:set>
                                    <p:animEffect transition="in" filter="fade">
                                      <p:cBhvr>
                                        <p:cTn id="37" dur="1000"/>
                                        <p:tgtEl>
                                          <p:spTgt spid="134"/>
                                        </p:tgtEl>
                                      </p:cBhvr>
                                    </p:animEffect>
                                  </p:childTnLst>
                                </p:cTn>
                              </p:par>
                              <p:par>
                                <p:cTn id="38" presetID="10" presetClass="entr" presetSubtype="0" fill="hold" nodeType="withEffect">
                                  <p:stCondLst>
                                    <p:cond delay="0"/>
                                  </p:stCondLst>
                                  <p:childTnLst>
                                    <p:set>
                                      <p:cBhvr>
                                        <p:cTn id="39" dur="1" fill="hold">
                                          <p:stCondLst>
                                            <p:cond delay="0"/>
                                          </p:stCondLst>
                                        </p:cTn>
                                        <p:tgtEl>
                                          <p:spTgt spid="135"/>
                                        </p:tgtEl>
                                        <p:attrNameLst>
                                          <p:attrName>style.visibility</p:attrName>
                                        </p:attrNameLst>
                                      </p:cBhvr>
                                      <p:to>
                                        <p:strVal val="visible"/>
                                      </p:to>
                                    </p:set>
                                    <p:animEffect transition="in" filter="fade">
                                      <p:cBhvr>
                                        <p:cTn id="40" dur="1000"/>
                                        <p:tgtEl>
                                          <p:spTgt spid="135"/>
                                        </p:tgtEl>
                                      </p:cBhvr>
                                    </p:animEffect>
                                  </p:childTnLst>
                                </p:cTn>
                              </p:par>
                              <p:par>
                                <p:cTn id="41" presetID="10" presetClass="entr" presetSubtype="0" fill="hold" nodeType="withEffect">
                                  <p:stCondLst>
                                    <p:cond delay="0"/>
                                  </p:stCondLst>
                                  <p:childTnLst>
                                    <p:set>
                                      <p:cBhvr>
                                        <p:cTn id="42" dur="1" fill="hold">
                                          <p:stCondLst>
                                            <p:cond delay="0"/>
                                          </p:stCondLst>
                                        </p:cTn>
                                        <p:tgtEl>
                                          <p:spTgt spid="136"/>
                                        </p:tgtEl>
                                        <p:attrNameLst>
                                          <p:attrName>style.visibility</p:attrName>
                                        </p:attrNameLst>
                                      </p:cBhvr>
                                      <p:to>
                                        <p:strVal val="visible"/>
                                      </p:to>
                                    </p:set>
                                    <p:animEffect transition="in" filter="fade">
                                      <p:cBhvr>
                                        <p:cTn id="43" dur="1000"/>
                                        <p:tgtEl>
                                          <p:spTgt spid="136"/>
                                        </p:tgtEl>
                                      </p:cBhvr>
                                    </p:animEffect>
                                  </p:childTnLst>
                                </p:cTn>
                              </p:par>
                              <p:par>
                                <p:cTn id="44" presetID="10" presetClass="entr" presetSubtype="0" fill="hold" nodeType="withEffect">
                                  <p:stCondLst>
                                    <p:cond delay="0"/>
                                  </p:stCondLst>
                                  <p:childTnLst>
                                    <p:set>
                                      <p:cBhvr>
                                        <p:cTn id="45" dur="1" fill="hold">
                                          <p:stCondLst>
                                            <p:cond delay="0"/>
                                          </p:stCondLst>
                                        </p:cTn>
                                        <p:tgtEl>
                                          <p:spTgt spid="137"/>
                                        </p:tgtEl>
                                        <p:attrNameLst>
                                          <p:attrName>style.visibility</p:attrName>
                                        </p:attrNameLst>
                                      </p:cBhvr>
                                      <p:to>
                                        <p:strVal val="visible"/>
                                      </p:to>
                                    </p:set>
                                    <p:animEffect transition="in" filter="fade">
                                      <p:cBhvr>
                                        <p:cTn id="46" dur="1000"/>
                                        <p:tgtEl>
                                          <p:spTgt spid="137"/>
                                        </p:tgtEl>
                                      </p:cBhvr>
                                    </p:animEffect>
                                  </p:childTnLst>
                                </p:cTn>
                              </p:par>
                              <p:par>
                                <p:cTn id="47" presetID="10" presetClass="entr" presetSubtype="0" fill="hold" nodeType="withEffect">
                                  <p:stCondLst>
                                    <p:cond delay="0"/>
                                  </p:stCondLst>
                                  <p:childTnLst>
                                    <p:set>
                                      <p:cBhvr>
                                        <p:cTn id="48" dur="1" fill="hold">
                                          <p:stCondLst>
                                            <p:cond delay="0"/>
                                          </p:stCondLst>
                                        </p:cTn>
                                        <p:tgtEl>
                                          <p:spTgt spid="124"/>
                                        </p:tgtEl>
                                        <p:attrNameLst>
                                          <p:attrName>style.visibility</p:attrName>
                                        </p:attrNameLst>
                                      </p:cBhvr>
                                      <p:to>
                                        <p:strVal val="visible"/>
                                      </p:to>
                                    </p:set>
                                    <p:animEffect transition="in" filter="fade">
                                      <p:cBhvr>
                                        <p:cTn id="49" dur="1000"/>
                                        <p:tgtEl>
                                          <p:spTgt spid="124"/>
                                        </p:tgtEl>
                                      </p:cBhvr>
                                    </p:animEffect>
                                  </p:childTnLst>
                                </p:cTn>
                              </p:par>
                            </p:childTnLst>
                          </p:cTn>
                        </p:par>
                      </p:childTnLst>
                    </p:cTn>
                  </p:par>
                </p:childTnLst>
              </p:cTn>
              <p:nextCondLst>
                <p:cond evt="onClick" delay="0">
                  <p:tgtEl>
                    <p:spTgt spid="2"/>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16"/>
          <p:cNvSpPr txBox="1"/>
          <p:nvPr/>
        </p:nvSpPr>
        <p:spPr>
          <a:xfrm>
            <a:off x="5165125" y="3830500"/>
            <a:ext cx="6714900" cy="22212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10 less than 46 is 36.</a:t>
            </a:r>
            <a:endParaRPr kumimoji="0"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10 more than 62 is 72</a:t>
            </a:r>
            <a:endParaRPr kumimoji="0"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rPr>
              <a:t>The number that is 10 less is just above the original number. The number that is 10 more is just below the original number.</a:t>
            </a:r>
            <a:endParaRPr kumimoji="0" sz="18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44" name="Google Shape;144;p16"/>
          <p:cNvSpPr txBox="1">
            <a:spLocks noGrp="1"/>
          </p:cNvSpPr>
          <p:nvPr>
            <p:ph type="body" idx="1"/>
          </p:nvPr>
        </p:nvSpPr>
        <p:spPr>
          <a:xfrm>
            <a:off x="360000" y="810000"/>
            <a:ext cx="11536800" cy="6531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chemeClr val="dk1"/>
              </a:buClr>
              <a:buSzPts val="1800"/>
              <a:buNone/>
            </a:pPr>
            <a:r>
              <a:rPr lang="en-GB"/>
              <a:t>Look at the highlighted number sequence on the hundred square. </a:t>
            </a:r>
            <a:endParaRPr/>
          </a:p>
          <a:p>
            <a:pPr marL="0" lvl="0" indent="0" algn="l" rtl="0">
              <a:lnSpc>
                <a:spcPct val="150000"/>
              </a:lnSpc>
              <a:spcBef>
                <a:spcPts val="0"/>
              </a:spcBef>
              <a:spcAft>
                <a:spcPts val="0"/>
              </a:spcAft>
              <a:buClr>
                <a:schemeClr val="dk1"/>
              </a:buClr>
              <a:buSzPts val="1800"/>
              <a:buNone/>
            </a:pPr>
            <a:r>
              <a:rPr lang="en-GB" b="1"/>
              <a:t>Can you explain the pattern?</a:t>
            </a:r>
            <a:endParaRPr b="1"/>
          </a:p>
        </p:txBody>
      </p:sp>
      <p:sp>
        <p:nvSpPr>
          <p:cNvPr id="145" name="Google Shape;145;p16"/>
          <p:cNvSpPr txBox="1"/>
          <p:nvPr/>
        </p:nvSpPr>
        <p:spPr>
          <a:xfrm>
            <a:off x="5165125" y="1756600"/>
            <a:ext cx="6714900" cy="20739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Circle the number that is 10 less than 46.</a:t>
            </a:r>
            <a:endParaRPr kumimoji="0"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Circle the number that is 10 more than 62.</a:t>
            </a:r>
            <a:endParaRPr kumimoji="0"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endParaRPr kumimoji="0"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Repeat in different colours for different numbers. </a:t>
            </a:r>
            <a:endParaRPr kumimoji="0"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a:p>
            <a:pPr marL="0" marR="0" lvl="0" indent="0" algn="l" defTabSz="914400" rtl="0" eaLnBrk="1" fontAlgn="auto" latinLnBrk="0" hangingPunct="1">
              <a:lnSpc>
                <a:spcPct val="15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What do you notice?</a:t>
            </a:r>
            <a:endParaRPr kumimoji="0"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147" name="Google Shape;147;p16"/>
          <p:cNvSpPr txBox="1"/>
          <p:nvPr/>
        </p:nvSpPr>
        <p:spPr>
          <a:xfrm>
            <a:off x="3759900" y="1258598"/>
            <a:ext cx="8136900" cy="457800"/>
          </a:xfrm>
          <a:prstGeom prst="rect">
            <a:avLst/>
          </a:prstGeom>
          <a:noFill/>
          <a:ln>
            <a:noFill/>
          </a:ln>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00BC89"/>
                </a:solidFill>
                <a:effectLst/>
                <a:uLnTx/>
                <a:uFillTx/>
                <a:latin typeface="Century Gothic"/>
                <a:ea typeface="Century Gothic"/>
                <a:cs typeface="Century Gothic"/>
                <a:sym typeface="Century Gothic"/>
              </a:rPr>
              <a:t>The tens are increasing by 1 each time and the ones remain the same.</a:t>
            </a:r>
            <a:endParaRPr kumimoji="0" sz="1800" b="0" i="0" u="none" strike="noStrike" kern="0" cap="none" spc="0" normalizeH="0" baseline="0" noProof="0" dirty="0">
              <a:ln>
                <a:noFill/>
              </a:ln>
              <a:solidFill>
                <a:srgbClr val="00BC89"/>
              </a:solidFill>
              <a:effectLst/>
              <a:uLnTx/>
              <a:uFillTx/>
              <a:latin typeface="Century Gothic"/>
              <a:ea typeface="Century Gothic"/>
              <a:cs typeface="Century Gothic"/>
              <a:sym typeface="Century Gothic"/>
            </a:endParaRPr>
          </a:p>
        </p:txBody>
      </p:sp>
      <p:sp>
        <p:nvSpPr>
          <p:cNvPr id="148" name="Google Shape;148;p16"/>
          <p:cNvSpPr/>
          <p:nvPr/>
        </p:nvSpPr>
        <p:spPr>
          <a:xfrm>
            <a:off x="1779375" y="1754650"/>
            <a:ext cx="456900" cy="4686000"/>
          </a:xfrm>
          <a:prstGeom prst="rect">
            <a:avLst/>
          </a:prstGeom>
          <a:solidFill>
            <a:srgbClr val="398CD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49" name="Google Shape;149;p16"/>
          <p:cNvSpPr/>
          <p:nvPr/>
        </p:nvSpPr>
        <p:spPr>
          <a:xfrm>
            <a:off x="2718500" y="3640250"/>
            <a:ext cx="456900" cy="457800"/>
          </a:xfrm>
          <a:prstGeom prst="rect">
            <a:avLst/>
          </a:prstGeom>
          <a:solidFill>
            <a:srgbClr val="00BC8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50" name="Google Shape;150;p16"/>
          <p:cNvSpPr/>
          <p:nvPr/>
        </p:nvSpPr>
        <p:spPr>
          <a:xfrm>
            <a:off x="832025" y="4563775"/>
            <a:ext cx="456900" cy="457800"/>
          </a:xfrm>
          <a:prstGeom prst="rect">
            <a:avLst/>
          </a:prstGeom>
          <a:solidFill>
            <a:srgbClr val="00BC8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pic>
        <p:nvPicPr>
          <p:cNvPr id="151" name="Google Shape;151;p16"/>
          <p:cNvPicPr preferRelativeResize="0"/>
          <p:nvPr/>
        </p:nvPicPr>
        <p:blipFill>
          <a:blip r:embed="rId3">
            <a:alphaModFix/>
          </a:blip>
          <a:stretch>
            <a:fillRect/>
          </a:stretch>
        </p:blipFill>
        <p:spPr>
          <a:xfrm>
            <a:off x="360000" y="1756600"/>
            <a:ext cx="4682366" cy="4686000"/>
          </a:xfrm>
          <a:prstGeom prst="rect">
            <a:avLst/>
          </a:prstGeom>
          <a:noFill/>
          <a:ln>
            <a:noFill/>
          </a:ln>
        </p:spPr>
      </p:pic>
      <p:sp>
        <p:nvSpPr>
          <p:cNvPr id="152" name="Google Shape;152;p16"/>
          <p:cNvSpPr/>
          <p:nvPr/>
        </p:nvSpPr>
        <p:spPr>
          <a:xfrm>
            <a:off x="2718500" y="3182450"/>
            <a:ext cx="456900" cy="457800"/>
          </a:xfrm>
          <a:prstGeom prst="ellipse">
            <a:avLst/>
          </a:prstGeom>
          <a:noFill/>
          <a:ln w="76200" cap="flat" cmpd="sng">
            <a:solidFill>
              <a:srgbClr val="00BC89"/>
            </a:solidFill>
            <a:prstDash val="solid"/>
            <a:miter lim="8000"/>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53" name="Google Shape;153;p16"/>
          <p:cNvSpPr/>
          <p:nvPr/>
        </p:nvSpPr>
        <p:spPr>
          <a:xfrm>
            <a:off x="832025" y="5021575"/>
            <a:ext cx="456900" cy="457800"/>
          </a:xfrm>
          <a:prstGeom prst="ellipse">
            <a:avLst/>
          </a:prstGeom>
          <a:noFill/>
          <a:ln w="76200" cap="flat" cmpd="sng">
            <a:solidFill>
              <a:srgbClr val="00BC89"/>
            </a:solidFill>
            <a:prstDash val="solid"/>
            <a:miter lim="8000"/>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Rounded Corners 1">
            <a:extLst>
              <a:ext uri="{FF2B5EF4-FFF2-40B4-BE49-F238E27FC236}">
                <a16:creationId xmlns:a16="http://schemas.microsoft.com/office/drawing/2014/main" id="{77DBE3D8-BD76-452D-B2F3-6A8C8F0BB4F8}"/>
              </a:ext>
            </a:extLst>
          </p:cNvPr>
          <p:cNvSpPr/>
          <p:nvPr/>
        </p:nvSpPr>
        <p:spPr>
          <a:xfrm>
            <a:off x="10721950" y="6166603"/>
            <a:ext cx="1140448" cy="385253"/>
          </a:xfrm>
          <a:prstGeom prst="roundRect">
            <a:avLst/>
          </a:prstGeom>
          <a:solidFill>
            <a:srgbClr val="2779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Answers</a:t>
            </a:r>
            <a:endParaRPr kumimoji="0" lang="en-GB"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3"/>
                                        </p:tgtEl>
                                        <p:attrNameLst>
                                          <p:attrName>style.visibility</p:attrName>
                                        </p:attrNameLst>
                                      </p:cBhvr>
                                      <p:to>
                                        <p:strVal val="visible"/>
                                      </p:to>
                                    </p:set>
                                    <p:animEffect transition="in" filter="fade">
                                      <p:cBhvr>
                                        <p:cTn id="7" dur="1000"/>
                                        <p:tgtEl>
                                          <p:spTgt spid="143"/>
                                        </p:tgtEl>
                                      </p:cBhvr>
                                    </p:animEffect>
                                  </p:childTnLst>
                                </p:cTn>
                              </p:par>
                              <p:par>
                                <p:cTn id="8" presetID="10" presetClass="entr" presetSubtype="0" fill="hold" nodeType="withEffect">
                                  <p:stCondLst>
                                    <p:cond delay="0"/>
                                  </p:stCondLst>
                                  <p:childTnLst>
                                    <p:set>
                                      <p:cBhvr>
                                        <p:cTn id="9" dur="1" fill="hold">
                                          <p:stCondLst>
                                            <p:cond delay="0"/>
                                          </p:stCondLst>
                                        </p:cTn>
                                        <p:tgtEl>
                                          <p:spTgt spid="147"/>
                                        </p:tgtEl>
                                        <p:attrNameLst>
                                          <p:attrName>style.visibility</p:attrName>
                                        </p:attrNameLst>
                                      </p:cBhvr>
                                      <p:to>
                                        <p:strVal val="visible"/>
                                      </p:to>
                                    </p:set>
                                    <p:animEffect transition="in" filter="fade">
                                      <p:cBhvr>
                                        <p:cTn id="10" dur="1000"/>
                                        <p:tgtEl>
                                          <p:spTgt spid="147"/>
                                        </p:tgtEl>
                                      </p:cBhvr>
                                    </p:animEffect>
                                  </p:childTnLst>
                                </p:cTn>
                              </p:par>
                            </p:childTnLst>
                          </p:cTn>
                        </p:par>
                      </p:childTnLst>
                    </p:cTn>
                  </p:par>
                </p:childTnLst>
              </p:cTn>
              <p:nextCondLst>
                <p:cond evt="onClick" delay="0">
                  <p:tgtEl>
                    <p:spTgt spid="2"/>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17"/>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rgbClr val="2779F5"/>
              </a:buClr>
              <a:buSzPts val="1600"/>
              <a:buNone/>
            </a:pPr>
            <a:r>
              <a:rPr lang="en-GB" b="1"/>
              <a:t>Guided Practice:</a:t>
            </a:r>
            <a:endParaRPr b="1"/>
          </a:p>
        </p:txBody>
      </p:sp>
      <p:sp>
        <p:nvSpPr>
          <p:cNvPr id="160" name="Google Shape;160;p17"/>
          <p:cNvSpPr txBox="1">
            <a:spLocks noGrp="1"/>
          </p:cNvSpPr>
          <p:nvPr>
            <p:ph type="body" idx="2"/>
          </p:nvPr>
        </p:nvSpPr>
        <p:spPr>
          <a:xfrm>
            <a:off x="360000" y="1170000"/>
            <a:ext cx="11527800" cy="6081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chemeClr val="dk1"/>
              </a:buClr>
              <a:buSzPts val="1800"/>
              <a:buNone/>
            </a:pPr>
            <a:r>
              <a:rPr lang="en-GB"/>
              <a:t>What is 10 less than the number shown below?</a:t>
            </a:r>
            <a:endParaRPr/>
          </a:p>
        </p:txBody>
      </p:sp>
      <p:sp>
        <p:nvSpPr>
          <p:cNvPr id="161" name="Google Shape;161;p17"/>
          <p:cNvSpPr/>
          <p:nvPr/>
        </p:nvSpPr>
        <p:spPr>
          <a:xfrm>
            <a:off x="665175" y="1720838"/>
            <a:ext cx="3124200" cy="1962300"/>
          </a:xfrm>
          <a:prstGeom prst="roundRect">
            <a:avLst>
              <a:gd name="adj" fmla="val 16667"/>
            </a:avLst>
          </a:pr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pic>
        <p:nvPicPr>
          <p:cNvPr id="162" name="Google Shape;162;p17"/>
          <p:cNvPicPr preferRelativeResize="0"/>
          <p:nvPr/>
        </p:nvPicPr>
        <p:blipFill>
          <a:blip r:embed="rId3">
            <a:alphaModFix/>
          </a:blip>
          <a:stretch>
            <a:fillRect/>
          </a:stretch>
        </p:blipFill>
        <p:spPr>
          <a:xfrm rot="-5400000">
            <a:off x="432226" y="2600174"/>
            <a:ext cx="1749425" cy="187625"/>
          </a:xfrm>
          <a:prstGeom prst="rect">
            <a:avLst/>
          </a:prstGeom>
          <a:noFill/>
          <a:ln>
            <a:noFill/>
          </a:ln>
        </p:spPr>
      </p:pic>
      <p:pic>
        <p:nvPicPr>
          <p:cNvPr id="163" name="Google Shape;163;p17"/>
          <p:cNvPicPr preferRelativeResize="0"/>
          <p:nvPr/>
        </p:nvPicPr>
        <p:blipFill>
          <a:blip r:embed="rId3">
            <a:alphaModFix/>
          </a:blip>
          <a:stretch>
            <a:fillRect/>
          </a:stretch>
        </p:blipFill>
        <p:spPr>
          <a:xfrm rot="-5400000">
            <a:off x="813226" y="2600174"/>
            <a:ext cx="1749425" cy="187625"/>
          </a:xfrm>
          <a:prstGeom prst="rect">
            <a:avLst/>
          </a:prstGeom>
          <a:noFill/>
          <a:ln>
            <a:noFill/>
          </a:ln>
        </p:spPr>
      </p:pic>
      <p:pic>
        <p:nvPicPr>
          <p:cNvPr id="164" name="Google Shape;164;p17"/>
          <p:cNvPicPr preferRelativeResize="0"/>
          <p:nvPr/>
        </p:nvPicPr>
        <p:blipFill>
          <a:blip r:embed="rId3">
            <a:alphaModFix/>
          </a:blip>
          <a:stretch>
            <a:fillRect/>
          </a:stretch>
        </p:blipFill>
        <p:spPr>
          <a:xfrm rot="-5400000">
            <a:off x="1194226" y="2600174"/>
            <a:ext cx="1749425" cy="187625"/>
          </a:xfrm>
          <a:prstGeom prst="rect">
            <a:avLst/>
          </a:prstGeom>
          <a:noFill/>
          <a:ln>
            <a:noFill/>
          </a:ln>
        </p:spPr>
      </p:pic>
      <p:pic>
        <p:nvPicPr>
          <p:cNvPr id="165" name="Google Shape;165;p17"/>
          <p:cNvPicPr preferRelativeResize="0"/>
          <p:nvPr/>
        </p:nvPicPr>
        <p:blipFill>
          <a:blip r:embed="rId3">
            <a:alphaModFix/>
          </a:blip>
          <a:stretch>
            <a:fillRect/>
          </a:stretch>
        </p:blipFill>
        <p:spPr>
          <a:xfrm rot="-5400000">
            <a:off x="1575226" y="2600174"/>
            <a:ext cx="1749425" cy="187625"/>
          </a:xfrm>
          <a:prstGeom prst="rect">
            <a:avLst/>
          </a:prstGeom>
          <a:noFill/>
          <a:ln>
            <a:noFill/>
          </a:ln>
        </p:spPr>
      </p:pic>
      <p:sp>
        <p:nvSpPr>
          <p:cNvPr id="166" name="Google Shape;166;p17"/>
          <p:cNvSpPr txBox="1"/>
          <p:nvPr/>
        </p:nvSpPr>
        <p:spPr>
          <a:xfrm>
            <a:off x="4208475" y="2730500"/>
            <a:ext cx="704700" cy="7431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67" name="Google Shape;167;p17"/>
          <p:cNvSpPr/>
          <p:nvPr/>
        </p:nvSpPr>
        <p:spPr>
          <a:xfrm>
            <a:off x="6462163" y="1720850"/>
            <a:ext cx="3124200" cy="1962300"/>
          </a:xfrm>
          <a:prstGeom prst="roundRect">
            <a:avLst>
              <a:gd name="adj" fmla="val 16667"/>
            </a:avLst>
          </a:pr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68" name="Google Shape;168;p17"/>
          <p:cNvSpPr txBox="1"/>
          <p:nvPr/>
        </p:nvSpPr>
        <p:spPr>
          <a:xfrm>
            <a:off x="10075875" y="2616525"/>
            <a:ext cx="704700" cy="7431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pic>
        <p:nvPicPr>
          <p:cNvPr id="169" name="Google Shape;169;p17"/>
          <p:cNvPicPr preferRelativeResize="0"/>
          <p:nvPr/>
        </p:nvPicPr>
        <p:blipFill>
          <a:blip r:embed="rId3">
            <a:alphaModFix/>
          </a:blip>
          <a:stretch>
            <a:fillRect/>
          </a:stretch>
        </p:blipFill>
        <p:spPr>
          <a:xfrm rot="-5400000">
            <a:off x="6337726" y="2600174"/>
            <a:ext cx="1749425" cy="187625"/>
          </a:xfrm>
          <a:prstGeom prst="rect">
            <a:avLst/>
          </a:prstGeom>
          <a:noFill/>
          <a:ln>
            <a:noFill/>
          </a:ln>
        </p:spPr>
      </p:pic>
      <p:pic>
        <p:nvPicPr>
          <p:cNvPr id="170" name="Google Shape;170;p17"/>
          <p:cNvPicPr preferRelativeResize="0"/>
          <p:nvPr/>
        </p:nvPicPr>
        <p:blipFill>
          <a:blip r:embed="rId3">
            <a:alphaModFix/>
          </a:blip>
          <a:stretch>
            <a:fillRect/>
          </a:stretch>
        </p:blipFill>
        <p:spPr>
          <a:xfrm rot="-5400000">
            <a:off x="6711401" y="2608187"/>
            <a:ext cx="1749425" cy="187625"/>
          </a:xfrm>
          <a:prstGeom prst="rect">
            <a:avLst/>
          </a:prstGeom>
          <a:noFill/>
          <a:ln>
            <a:noFill/>
          </a:ln>
        </p:spPr>
      </p:pic>
      <p:pic>
        <p:nvPicPr>
          <p:cNvPr id="171" name="Google Shape;171;p17"/>
          <p:cNvPicPr preferRelativeResize="0"/>
          <p:nvPr/>
        </p:nvPicPr>
        <p:blipFill>
          <a:blip r:embed="rId4">
            <a:alphaModFix/>
          </a:blip>
          <a:stretch>
            <a:fillRect/>
          </a:stretch>
        </p:blipFill>
        <p:spPr>
          <a:xfrm>
            <a:off x="8368600" y="3386625"/>
            <a:ext cx="197776" cy="201600"/>
          </a:xfrm>
          <a:prstGeom prst="rect">
            <a:avLst/>
          </a:prstGeom>
          <a:noFill/>
          <a:ln>
            <a:noFill/>
          </a:ln>
        </p:spPr>
      </p:pic>
      <p:pic>
        <p:nvPicPr>
          <p:cNvPr id="172" name="Google Shape;172;p17"/>
          <p:cNvPicPr preferRelativeResize="0"/>
          <p:nvPr/>
        </p:nvPicPr>
        <p:blipFill>
          <a:blip r:embed="rId4">
            <a:alphaModFix/>
          </a:blip>
          <a:stretch>
            <a:fillRect/>
          </a:stretch>
        </p:blipFill>
        <p:spPr>
          <a:xfrm>
            <a:off x="8368600" y="3158025"/>
            <a:ext cx="197776" cy="201600"/>
          </a:xfrm>
          <a:prstGeom prst="rect">
            <a:avLst/>
          </a:prstGeom>
          <a:noFill/>
          <a:ln>
            <a:noFill/>
          </a:ln>
        </p:spPr>
      </p:pic>
      <p:pic>
        <p:nvPicPr>
          <p:cNvPr id="173" name="Google Shape;173;p17"/>
          <p:cNvPicPr preferRelativeResize="0"/>
          <p:nvPr/>
        </p:nvPicPr>
        <p:blipFill>
          <a:blip r:embed="rId4">
            <a:alphaModFix/>
          </a:blip>
          <a:stretch>
            <a:fillRect/>
          </a:stretch>
        </p:blipFill>
        <p:spPr>
          <a:xfrm>
            <a:off x="8368600" y="2929425"/>
            <a:ext cx="197776" cy="201600"/>
          </a:xfrm>
          <a:prstGeom prst="rect">
            <a:avLst/>
          </a:prstGeom>
          <a:noFill/>
          <a:ln>
            <a:noFill/>
          </a:ln>
        </p:spPr>
      </p:pic>
      <p:pic>
        <p:nvPicPr>
          <p:cNvPr id="174" name="Google Shape;174;p17"/>
          <p:cNvPicPr preferRelativeResize="0"/>
          <p:nvPr/>
        </p:nvPicPr>
        <p:blipFill>
          <a:blip r:embed="rId4">
            <a:alphaModFix/>
          </a:blip>
          <a:stretch>
            <a:fillRect/>
          </a:stretch>
        </p:blipFill>
        <p:spPr>
          <a:xfrm>
            <a:off x="8368600" y="2700825"/>
            <a:ext cx="197776" cy="201600"/>
          </a:xfrm>
          <a:prstGeom prst="rect">
            <a:avLst/>
          </a:prstGeom>
          <a:noFill/>
          <a:ln>
            <a:noFill/>
          </a:ln>
        </p:spPr>
      </p:pic>
      <p:sp>
        <p:nvSpPr>
          <p:cNvPr id="175" name="Google Shape;175;p17"/>
          <p:cNvSpPr txBox="1"/>
          <p:nvPr/>
        </p:nvSpPr>
        <p:spPr>
          <a:xfrm>
            <a:off x="322275" y="4083050"/>
            <a:ext cx="5841300" cy="311400"/>
          </a:xfrm>
          <a:prstGeom prst="rect">
            <a:avLst/>
          </a:prstGeom>
          <a:noFill/>
          <a:ln>
            <a:noFill/>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rPr>
              <a:t>What is 10 more than the number shown below</a:t>
            </a:r>
            <a:endParaRPr kumimoji="0" sz="18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sp>
        <p:nvSpPr>
          <p:cNvPr id="176" name="Google Shape;176;p17"/>
          <p:cNvSpPr/>
          <p:nvPr/>
        </p:nvSpPr>
        <p:spPr>
          <a:xfrm>
            <a:off x="550875" y="4495175"/>
            <a:ext cx="3124200" cy="1962300"/>
          </a:xfrm>
          <a:prstGeom prst="roundRect">
            <a:avLst>
              <a:gd name="adj" fmla="val 16667"/>
            </a:avLst>
          </a:pr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7" name="Google Shape;177;p17"/>
          <p:cNvSpPr txBox="1"/>
          <p:nvPr/>
        </p:nvSpPr>
        <p:spPr>
          <a:xfrm>
            <a:off x="4208475" y="5397500"/>
            <a:ext cx="704700" cy="7431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sp>
        <p:nvSpPr>
          <p:cNvPr id="178" name="Google Shape;178;p17"/>
          <p:cNvSpPr/>
          <p:nvPr/>
        </p:nvSpPr>
        <p:spPr>
          <a:xfrm>
            <a:off x="6462175" y="4495175"/>
            <a:ext cx="3124200" cy="1962300"/>
          </a:xfrm>
          <a:prstGeom prst="roundRect">
            <a:avLst>
              <a:gd name="adj" fmla="val 16667"/>
            </a:avLst>
          </a:prstGeom>
          <a:noFill/>
          <a:ln w="2857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179" name="Google Shape;179;p17"/>
          <p:cNvSpPr txBox="1"/>
          <p:nvPr/>
        </p:nvSpPr>
        <p:spPr>
          <a:xfrm>
            <a:off x="10075875" y="5397500"/>
            <a:ext cx="704700" cy="743100"/>
          </a:xfrm>
          <a:prstGeom prst="rect">
            <a:avLst/>
          </a:prstGeom>
          <a:noFill/>
          <a:ln w="28575" cap="flat" cmpd="sng">
            <a:solidFill>
              <a:srgbClr val="000000"/>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endParaRPr kumimoji="0" sz="2500" b="0" i="0" u="none" strike="noStrike" kern="0" cap="none" spc="0" normalizeH="0" baseline="0" noProof="0">
              <a:ln>
                <a:noFill/>
              </a:ln>
              <a:solidFill>
                <a:srgbClr val="00BC89"/>
              </a:solidFill>
              <a:effectLst/>
              <a:uLnTx/>
              <a:uFillTx/>
              <a:latin typeface="Century Gothic"/>
              <a:ea typeface="Century Gothic"/>
              <a:cs typeface="Century Gothic"/>
              <a:sym typeface="Century Gothic"/>
            </a:endParaRPr>
          </a:p>
        </p:txBody>
      </p:sp>
      <p:pic>
        <p:nvPicPr>
          <p:cNvPr id="180" name="Google Shape;180;p17"/>
          <p:cNvPicPr preferRelativeResize="0"/>
          <p:nvPr/>
        </p:nvPicPr>
        <p:blipFill>
          <a:blip r:embed="rId3">
            <a:alphaModFix/>
          </a:blip>
          <a:stretch>
            <a:fillRect/>
          </a:stretch>
        </p:blipFill>
        <p:spPr>
          <a:xfrm rot="-5400000">
            <a:off x="244601" y="5382512"/>
            <a:ext cx="1749425" cy="187625"/>
          </a:xfrm>
          <a:prstGeom prst="rect">
            <a:avLst/>
          </a:prstGeom>
          <a:noFill/>
          <a:ln>
            <a:noFill/>
          </a:ln>
        </p:spPr>
      </p:pic>
      <p:pic>
        <p:nvPicPr>
          <p:cNvPr id="181" name="Google Shape;181;p17"/>
          <p:cNvPicPr preferRelativeResize="0"/>
          <p:nvPr/>
        </p:nvPicPr>
        <p:blipFill>
          <a:blip r:embed="rId3">
            <a:alphaModFix/>
          </a:blip>
          <a:stretch>
            <a:fillRect/>
          </a:stretch>
        </p:blipFill>
        <p:spPr>
          <a:xfrm rot="-5400000">
            <a:off x="641776" y="5382524"/>
            <a:ext cx="1749425" cy="187625"/>
          </a:xfrm>
          <a:prstGeom prst="rect">
            <a:avLst/>
          </a:prstGeom>
          <a:noFill/>
          <a:ln>
            <a:noFill/>
          </a:ln>
        </p:spPr>
      </p:pic>
      <p:pic>
        <p:nvPicPr>
          <p:cNvPr id="182" name="Google Shape;182;p17"/>
          <p:cNvPicPr preferRelativeResize="0"/>
          <p:nvPr/>
        </p:nvPicPr>
        <p:blipFill>
          <a:blip r:embed="rId3">
            <a:alphaModFix/>
          </a:blip>
          <a:stretch>
            <a:fillRect/>
          </a:stretch>
        </p:blipFill>
        <p:spPr>
          <a:xfrm rot="-5400000">
            <a:off x="1038951" y="5382512"/>
            <a:ext cx="1749425" cy="187625"/>
          </a:xfrm>
          <a:prstGeom prst="rect">
            <a:avLst/>
          </a:prstGeom>
          <a:noFill/>
          <a:ln>
            <a:noFill/>
          </a:ln>
        </p:spPr>
      </p:pic>
      <p:pic>
        <p:nvPicPr>
          <p:cNvPr id="183" name="Google Shape;183;p17"/>
          <p:cNvPicPr preferRelativeResize="0"/>
          <p:nvPr/>
        </p:nvPicPr>
        <p:blipFill>
          <a:blip r:embed="rId3">
            <a:alphaModFix/>
          </a:blip>
          <a:stretch>
            <a:fillRect/>
          </a:stretch>
        </p:blipFill>
        <p:spPr>
          <a:xfrm rot="-5400000">
            <a:off x="6104676" y="5382524"/>
            <a:ext cx="1749425" cy="187625"/>
          </a:xfrm>
          <a:prstGeom prst="rect">
            <a:avLst/>
          </a:prstGeom>
          <a:noFill/>
          <a:ln>
            <a:noFill/>
          </a:ln>
        </p:spPr>
      </p:pic>
      <p:pic>
        <p:nvPicPr>
          <p:cNvPr id="184" name="Google Shape;184;p17"/>
          <p:cNvPicPr preferRelativeResize="0"/>
          <p:nvPr/>
        </p:nvPicPr>
        <p:blipFill>
          <a:blip r:embed="rId3">
            <a:alphaModFix/>
          </a:blip>
          <a:stretch>
            <a:fillRect/>
          </a:stretch>
        </p:blipFill>
        <p:spPr>
          <a:xfrm rot="-5400000">
            <a:off x="6501851" y="5382524"/>
            <a:ext cx="1749425" cy="187625"/>
          </a:xfrm>
          <a:prstGeom prst="rect">
            <a:avLst/>
          </a:prstGeom>
          <a:noFill/>
          <a:ln>
            <a:noFill/>
          </a:ln>
        </p:spPr>
      </p:pic>
      <p:pic>
        <p:nvPicPr>
          <p:cNvPr id="185" name="Google Shape;185;p17"/>
          <p:cNvPicPr preferRelativeResize="0"/>
          <p:nvPr/>
        </p:nvPicPr>
        <p:blipFill>
          <a:blip r:embed="rId3">
            <a:alphaModFix/>
          </a:blip>
          <a:stretch>
            <a:fillRect/>
          </a:stretch>
        </p:blipFill>
        <p:spPr>
          <a:xfrm rot="-5400000">
            <a:off x="6920963" y="5382524"/>
            <a:ext cx="1749425" cy="187625"/>
          </a:xfrm>
          <a:prstGeom prst="rect">
            <a:avLst/>
          </a:prstGeom>
          <a:noFill/>
          <a:ln>
            <a:noFill/>
          </a:ln>
        </p:spPr>
      </p:pic>
      <p:pic>
        <p:nvPicPr>
          <p:cNvPr id="186" name="Google Shape;186;p17"/>
          <p:cNvPicPr preferRelativeResize="0"/>
          <p:nvPr/>
        </p:nvPicPr>
        <p:blipFill>
          <a:blip r:embed="rId4">
            <a:alphaModFix/>
          </a:blip>
          <a:stretch>
            <a:fillRect/>
          </a:stretch>
        </p:blipFill>
        <p:spPr>
          <a:xfrm>
            <a:off x="8749600" y="6053625"/>
            <a:ext cx="197776" cy="201600"/>
          </a:xfrm>
          <a:prstGeom prst="rect">
            <a:avLst/>
          </a:prstGeom>
          <a:noFill/>
          <a:ln>
            <a:noFill/>
          </a:ln>
        </p:spPr>
      </p:pic>
      <p:pic>
        <p:nvPicPr>
          <p:cNvPr id="187" name="Google Shape;187;p17"/>
          <p:cNvPicPr preferRelativeResize="0"/>
          <p:nvPr/>
        </p:nvPicPr>
        <p:blipFill>
          <a:blip r:embed="rId4">
            <a:alphaModFix/>
          </a:blip>
          <a:stretch>
            <a:fillRect/>
          </a:stretch>
        </p:blipFill>
        <p:spPr>
          <a:xfrm>
            <a:off x="8749600" y="5825025"/>
            <a:ext cx="197776" cy="201600"/>
          </a:xfrm>
          <a:prstGeom prst="rect">
            <a:avLst/>
          </a:prstGeom>
          <a:noFill/>
          <a:ln>
            <a:noFill/>
          </a:ln>
        </p:spPr>
      </p:pic>
      <p:pic>
        <p:nvPicPr>
          <p:cNvPr id="188" name="Google Shape;188;p17"/>
          <p:cNvPicPr preferRelativeResize="0"/>
          <p:nvPr/>
        </p:nvPicPr>
        <p:blipFill>
          <a:blip r:embed="rId4">
            <a:alphaModFix/>
          </a:blip>
          <a:stretch>
            <a:fillRect/>
          </a:stretch>
        </p:blipFill>
        <p:spPr>
          <a:xfrm>
            <a:off x="8749600" y="5596425"/>
            <a:ext cx="197776" cy="201600"/>
          </a:xfrm>
          <a:prstGeom prst="rect">
            <a:avLst/>
          </a:prstGeom>
          <a:noFill/>
          <a:ln>
            <a:noFill/>
          </a:ln>
        </p:spPr>
      </p:pic>
      <p:pic>
        <p:nvPicPr>
          <p:cNvPr id="189" name="Google Shape;189;p17"/>
          <p:cNvPicPr preferRelativeResize="0"/>
          <p:nvPr/>
        </p:nvPicPr>
        <p:blipFill>
          <a:blip r:embed="rId4">
            <a:alphaModFix/>
          </a:blip>
          <a:stretch>
            <a:fillRect/>
          </a:stretch>
        </p:blipFill>
        <p:spPr>
          <a:xfrm>
            <a:off x="9054400" y="5977425"/>
            <a:ext cx="197776" cy="201600"/>
          </a:xfrm>
          <a:prstGeom prst="rect">
            <a:avLst/>
          </a:prstGeom>
          <a:noFill/>
          <a:ln>
            <a:noFill/>
          </a:ln>
        </p:spPr>
      </p:pic>
      <p:pic>
        <p:nvPicPr>
          <p:cNvPr id="190" name="Google Shape;190;p17"/>
          <p:cNvPicPr preferRelativeResize="0"/>
          <p:nvPr/>
        </p:nvPicPr>
        <p:blipFill>
          <a:blip r:embed="rId4">
            <a:alphaModFix/>
          </a:blip>
          <a:stretch>
            <a:fillRect/>
          </a:stretch>
        </p:blipFill>
        <p:spPr>
          <a:xfrm>
            <a:off x="9054400" y="5748825"/>
            <a:ext cx="197776" cy="201600"/>
          </a:xfrm>
          <a:prstGeom prst="rect">
            <a:avLst/>
          </a:prstGeom>
          <a:noFill/>
          <a:ln>
            <a:noFill/>
          </a:ln>
        </p:spPr>
      </p:pic>
      <p:pic>
        <p:nvPicPr>
          <p:cNvPr id="191" name="Google Shape;191;p17"/>
          <p:cNvPicPr preferRelativeResize="0"/>
          <p:nvPr/>
        </p:nvPicPr>
        <p:blipFill>
          <a:blip r:embed="rId4">
            <a:alphaModFix/>
          </a:blip>
          <a:stretch>
            <a:fillRect/>
          </a:stretch>
        </p:blipFill>
        <p:spPr>
          <a:xfrm>
            <a:off x="9054400" y="5520225"/>
            <a:ext cx="197776" cy="201600"/>
          </a:xfrm>
          <a:prstGeom prst="rect">
            <a:avLst/>
          </a:prstGeom>
          <a:noFill/>
          <a:ln>
            <a:noFill/>
          </a:ln>
        </p:spPr>
      </p:pic>
      <p:pic>
        <p:nvPicPr>
          <p:cNvPr id="192" name="Google Shape;192;p17"/>
          <p:cNvPicPr preferRelativeResize="0"/>
          <p:nvPr/>
        </p:nvPicPr>
        <p:blipFill>
          <a:blip r:embed="rId3">
            <a:alphaModFix/>
          </a:blip>
          <a:stretch>
            <a:fillRect/>
          </a:stretch>
        </p:blipFill>
        <p:spPr>
          <a:xfrm rot="-5400000">
            <a:off x="1393151" y="5386212"/>
            <a:ext cx="1749425" cy="187625"/>
          </a:xfrm>
          <a:prstGeom prst="rect">
            <a:avLst/>
          </a:prstGeom>
          <a:noFill/>
          <a:ln>
            <a:noFill/>
          </a:ln>
        </p:spPr>
      </p:pic>
      <p:grpSp>
        <p:nvGrpSpPr>
          <p:cNvPr id="193" name="Google Shape;193;p17"/>
          <p:cNvGrpSpPr/>
          <p:nvPr/>
        </p:nvGrpSpPr>
        <p:grpSpPr>
          <a:xfrm>
            <a:off x="2681450" y="1819274"/>
            <a:ext cx="8099125" cy="4535450"/>
            <a:chOff x="2681450" y="1819274"/>
            <a:chExt cx="8099125" cy="4535450"/>
          </a:xfrm>
        </p:grpSpPr>
        <p:pic>
          <p:nvPicPr>
            <p:cNvPr id="194" name="Google Shape;194;p17"/>
            <p:cNvPicPr preferRelativeResize="0"/>
            <p:nvPr/>
          </p:nvPicPr>
          <p:blipFill>
            <a:blip r:embed="rId3">
              <a:alphaModFix/>
            </a:blip>
            <a:stretch>
              <a:fillRect/>
            </a:stretch>
          </p:blipFill>
          <p:spPr>
            <a:xfrm rot="-5400000">
              <a:off x="2032426" y="2600174"/>
              <a:ext cx="1749425" cy="187625"/>
            </a:xfrm>
            <a:prstGeom prst="rect">
              <a:avLst/>
            </a:prstGeom>
            <a:noFill/>
            <a:ln>
              <a:noFill/>
            </a:ln>
          </p:spPr>
        </p:pic>
        <p:pic>
          <p:nvPicPr>
            <p:cNvPr id="195" name="Google Shape;195;p17"/>
            <p:cNvPicPr preferRelativeResize="0"/>
            <p:nvPr/>
          </p:nvPicPr>
          <p:blipFill>
            <a:blip r:embed="rId3">
              <a:alphaModFix/>
            </a:blip>
            <a:stretch>
              <a:fillRect/>
            </a:stretch>
          </p:blipFill>
          <p:spPr>
            <a:xfrm rot="-5400000">
              <a:off x="7149551" y="2608187"/>
              <a:ext cx="1749425" cy="187625"/>
            </a:xfrm>
            <a:prstGeom prst="rect">
              <a:avLst/>
            </a:prstGeom>
            <a:noFill/>
            <a:ln>
              <a:noFill/>
            </a:ln>
          </p:spPr>
        </p:pic>
        <p:cxnSp>
          <p:nvCxnSpPr>
            <p:cNvPr id="196" name="Google Shape;196;p17"/>
            <p:cNvCxnSpPr/>
            <p:nvPr/>
          </p:nvCxnSpPr>
          <p:spPr>
            <a:xfrm flipH="1">
              <a:off x="2681450" y="2014550"/>
              <a:ext cx="590400" cy="1238400"/>
            </a:xfrm>
            <a:prstGeom prst="straightConnector1">
              <a:avLst/>
            </a:prstGeom>
            <a:noFill/>
            <a:ln w="28575" cap="flat" cmpd="sng">
              <a:solidFill>
                <a:srgbClr val="00BC89"/>
              </a:solidFill>
              <a:prstDash val="solid"/>
              <a:round/>
              <a:headEnd type="none" w="med" len="med"/>
              <a:tailEnd type="none" w="med" len="med"/>
            </a:ln>
          </p:spPr>
        </p:cxnSp>
        <p:cxnSp>
          <p:nvCxnSpPr>
            <p:cNvPr id="197" name="Google Shape;197;p17"/>
            <p:cNvCxnSpPr/>
            <p:nvPr/>
          </p:nvCxnSpPr>
          <p:spPr>
            <a:xfrm flipH="1">
              <a:off x="7729063" y="2014550"/>
              <a:ext cx="590400" cy="1238400"/>
            </a:xfrm>
            <a:prstGeom prst="straightConnector1">
              <a:avLst/>
            </a:prstGeom>
            <a:noFill/>
            <a:ln w="28575" cap="flat" cmpd="sng">
              <a:solidFill>
                <a:srgbClr val="00BC89"/>
              </a:solidFill>
              <a:prstDash val="solid"/>
              <a:round/>
              <a:headEnd type="none" w="med" len="med"/>
              <a:tailEnd type="none" w="med" len="med"/>
            </a:ln>
          </p:spPr>
        </p:cxnSp>
        <p:sp>
          <p:nvSpPr>
            <p:cNvPr id="198" name="Google Shape;198;p17"/>
            <p:cNvSpPr txBox="1"/>
            <p:nvPr/>
          </p:nvSpPr>
          <p:spPr>
            <a:xfrm>
              <a:off x="2852750" y="4605350"/>
              <a:ext cx="453000" cy="1749300"/>
            </a:xfrm>
            <a:prstGeom prst="rect">
              <a:avLst/>
            </a:prstGeom>
            <a:noFill/>
            <a:ln w="2857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pic>
          <p:nvPicPr>
            <p:cNvPr id="199" name="Google Shape;199;p17"/>
            <p:cNvPicPr preferRelativeResize="0"/>
            <p:nvPr/>
          </p:nvPicPr>
          <p:blipFill>
            <a:blip r:embed="rId3">
              <a:alphaModFix/>
            </a:blip>
            <a:stretch>
              <a:fillRect/>
            </a:stretch>
          </p:blipFill>
          <p:spPr>
            <a:xfrm rot="-5400000">
              <a:off x="2204538" y="5386199"/>
              <a:ext cx="1749425" cy="187625"/>
            </a:xfrm>
            <a:prstGeom prst="rect">
              <a:avLst/>
            </a:prstGeom>
            <a:noFill/>
            <a:ln>
              <a:noFill/>
            </a:ln>
          </p:spPr>
        </p:pic>
        <p:sp>
          <p:nvSpPr>
            <p:cNvPr id="200" name="Google Shape;200;p17"/>
            <p:cNvSpPr txBox="1"/>
            <p:nvPr/>
          </p:nvSpPr>
          <p:spPr>
            <a:xfrm>
              <a:off x="8131150" y="4601663"/>
              <a:ext cx="453000" cy="1749300"/>
            </a:xfrm>
            <a:prstGeom prst="rect">
              <a:avLst/>
            </a:prstGeom>
            <a:noFill/>
            <a:ln w="28575" cap="flat" cmpd="sng">
              <a:solidFill>
                <a:srgbClr val="00BC89"/>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Century Gothic"/>
                <a:ea typeface="Century Gothic"/>
                <a:cs typeface="Century Gothic"/>
                <a:sym typeface="Century Gothic"/>
              </a:endParaRPr>
            </a:p>
          </p:txBody>
        </p:sp>
        <p:pic>
          <p:nvPicPr>
            <p:cNvPr id="201" name="Google Shape;201;p17"/>
            <p:cNvPicPr preferRelativeResize="0"/>
            <p:nvPr/>
          </p:nvPicPr>
          <p:blipFill>
            <a:blip r:embed="rId3">
              <a:alphaModFix/>
            </a:blip>
            <a:stretch>
              <a:fillRect/>
            </a:stretch>
          </p:blipFill>
          <p:spPr>
            <a:xfrm rot="-5400000">
              <a:off x="7482926" y="5386199"/>
              <a:ext cx="1749425" cy="187625"/>
            </a:xfrm>
            <a:prstGeom prst="rect">
              <a:avLst/>
            </a:prstGeom>
            <a:noFill/>
            <a:ln>
              <a:noFill/>
            </a:ln>
          </p:spPr>
        </p:pic>
        <p:sp>
          <p:nvSpPr>
            <p:cNvPr id="202" name="Google Shape;202;p17"/>
            <p:cNvSpPr txBox="1"/>
            <p:nvPr/>
          </p:nvSpPr>
          <p:spPr>
            <a:xfrm>
              <a:off x="4208475" y="2780750"/>
              <a:ext cx="704700" cy="6426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rPr>
                <a:t>40</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03" name="Google Shape;203;p17"/>
            <p:cNvSpPr txBox="1"/>
            <p:nvPr/>
          </p:nvSpPr>
          <p:spPr>
            <a:xfrm>
              <a:off x="10075875" y="2666775"/>
              <a:ext cx="704700" cy="6426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rPr>
                <a:t>24</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04" name="Google Shape;204;p17"/>
            <p:cNvSpPr txBox="1"/>
            <p:nvPr/>
          </p:nvSpPr>
          <p:spPr>
            <a:xfrm>
              <a:off x="4199663" y="5447750"/>
              <a:ext cx="704700" cy="6426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rPr>
                <a:t>50</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05" name="Google Shape;205;p17"/>
            <p:cNvSpPr txBox="1"/>
            <p:nvPr/>
          </p:nvSpPr>
          <p:spPr>
            <a:xfrm>
              <a:off x="10075875" y="5447750"/>
              <a:ext cx="704700" cy="642600"/>
            </a:xfrm>
            <a:prstGeom prst="rect">
              <a:avLst/>
            </a:prstGeom>
            <a:noFill/>
            <a:ln>
              <a:noFill/>
            </a:ln>
          </p:spPr>
          <p:txBody>
            <a:bodyPr spcFirstLastPara="1" wrap="square" lIns="91425" tIns="91425" rIns="91425" bIns="91425" anchor="ctr" anchorCtr="0">
              <a:noAutofit/>
            </a:bodyP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2500" b="1" i="0" u="none" strike="noStrike" kern="0" cap="none" spc="0" normalizeH="0" baseline="0" noProof="0">
                  <a:ln>
                    <a:noFill/>
                  </a:ln>
                  <a:solidFill>
                    <a:srgbClr val="00BC89"/>
                  </a:solidFill>
                  <a:effectLst/>
                  <a:uLnTx/>
                  <a:uFillTx/>
                  <a:latin typeface="Century Gothic"/>
                  <a:ea typeface="Century Gothic"/>
                  <a:cs typeface="Century Gothic"/>
                  <a:sym typeface="Century Gothic"/>
                </a:rPr>
                <a:t>46</a:t>
              </a:r>
              <a:endParaRPr kumimoji="0" sz="1400" b="0" i="0" u="none" strike="noStrike" kern="0" cap="none" spc="0" normalizeH="0" baseline="0" noProof="0">
                <a:ln>
                  <a:noFill/>
                </a:ln>
                <a:solidFill>
                  <a:srgbClr val="000000"/>
                </a:solidFill>
                <a:effectLst/>
                <a:uLnTx/>
                <a:uFillTx/>
                <a:latin typeface="Arial"/>
                <a:cs typeface="Arial"/>
                <a:sym typeface="Arial"/>
              </a:endParaRPr>
            </a:p>
          </p:txBody>
        </p:sp>
      </p:grpSp>
      <p:sp>
        <p:nvSpPr>
          <p:cNvPr id="2" name="Rectangle: Rounded Corners 1">
            <a:extLst>
              <a:ext uri="{FF2B5EF4-FFF2-40B4-BE49-F238E27FC236}">
                <a16:creationId xmlns:a16="http://schemas.microsoft.com/office/drawing/2014/main" id="{9FD704D9-AAA9-4BB4-88DD-D7C39BFD0050}"/>
              </a:ext>
            </a:extLst>
          </p:cNvPr>
          <p:cNvSpPr/>
          <p:nvPr/>
        </p:nvSpPr>
        <p:spPr>
          <a:xfrm>
            <a:off x="10721950" y="6166603"/>
            <a:ext cx="1140448" cy="385253"/>
          </a:xfrm>
          <a:prstGeom prst="roundRect">
            <a:avLst/>
          </a:prstGeom>
          <a:solidFill>
            <a:srgbClr val="2779F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
                <a:srgbClr val="000000"/>
              </a:buClr>
              <a:buSzTx/>
              <a:buFont typeface="Arial"/>
              <a:buNone/>
              <a:tabLst/>
              <a:defRPr/>
            </a:pPr>
            <a:r>
              <a:rPr kumimoji="0" lang="en-GB" sz="1800" b="0" i="0" u="none" strike="noStrike" kern="0" cap="none" spc="0" normalizeH="0" baseline="0" noProof="0" dirty="0">
                <a:ln>
                  <a:noFill/>
                </a:ln>
                <a:solidFill>
                  <a:srgbClr val="FFFFFF"/>
                </a:solidFill>
                <a:effectLst/>
                <a:uLnTx/>
                <a:uFillTx/>
                <a:latin typeface="Century Gothic"/>
                <a:ea typeface="Century Gothic"/>
                <a:cs typeface="Century Gothic"/>
                <a:sym typeface="Century Gothic"/>
              </a:rPr>
              <a:t>Answers</a:t>
            </a:r>
            <a:endParaRPr kumimoji="0" lang="en-GB" sz="1400" b="0" i="0" u="none" strike="noStrike" kern="0" cap="none" spc="0" normalizeH="0" baseline="0" noProof="0" dirty="0">
              <a:ln>
                <a:noFill/>
              </a:ln>
              <a:solidFill>
                <a:srgbClr val="FFFFFF"/>
              </a:solidFill>
              <a:effectLst/>
              <a:uLnTx/>
              <a:uFillTx/>
              <a:latin typeface="Arial"/>
              <a:ea typeface="+mn-ea"/>
              <a:cs typeface="+mn-cs"/>
              <a:sym typeface="Arial"/>
            </a:endParaRPr>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93"/>
                                        </p:tgtEl>
                                        <p:attrNameLst>
                                          <p:attrName>style.visibility</p:attrName>
                                        </p:attrNameLst>
                                      </p:cBhvr>
                                      <p:to>
                                        <p:strVal val="visible"/>
                                      </p:to>
                                    </p:set>
                                    <p:animEffect transition="in" filter="fade">
                                      <p:cBhvr>
                                        <p:cTn id="7" dur="1000"/>
                                        <p:tgtEl>
                                          <p:spTgt spid="193"/>
                                        </p:tgtEl>
                                      </p:cBhvr>
                                    </p:animEffect>
                                  </p:childTnLst>
                                </p:cTn>
                              </p:par>
                            </p:childTnLst>
                          </p:cTn>
                        </p:par>
                      </p:childTnLst>
                    </p:cTn>
                  </p:par>
                </p:childTnLst>
              </p:cTn>
              <p:nextCondLst>
                <p:cond evt="onClick" delay="0">
                  <p:tgtEl>
                    <p:spTgt spid="2"/>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p18"/>
          <p:cNvSpPr txBox="1">
            <a:spLocks noGrp="1"/>
          </p:cNvSpPr>
          <p:nvPr>
            <p:ph type="body" idx="1"/>
          </p:nvPr>
        </p:nvSpPr>
        <p:spPr>
          <a:xfrm>
            <a:off x="360000" y="810000"/>
            <a:ext cx="6260700" cy="311400"/>
          </a:xfrm>
          <a:prstGeom prst="rect">
            <a:avLst/>
          </a:prstGeom>
          <a:noFill/>
          <a:ln>
            <a:noFill/>
          </a:ln>
        </p:spPr>
        <p:txBody>
          <a:bodyPr spcFirstLastPara="1" wrap="square" lIns="91425" tIns="45700" rIns="91425" bIns="45700" anchor="t" anchorCtr="0">
            <a:noAutofit/>
          </a:bodyPr>
          <a:lstStyle/>
          <a:p>
            <a:pPr marL="0" lvl="0" indent="0" algn="l" rtl="0">
              <a:lnSpc>
                <a:spcPct val="150000"/>
              </a:lnSpc>
              <a:spcBef>
                <a:spcPts val="0"/>
              </a:spcBef>
              <a:spcAft>
                <a:spcPts val="0"/>
              </a:spcAft>
              <a:buClr>
                <a:srgbClr val="2779F5"/>
              </a:buClr>
              <a:buSzPts val="1600"/>
              <a:buNone/>
            </a:pPr>
            <a:r>
              <a:rPr lang="en-GB" b="1"/>
              <a:t>Independent Practice: </a:t>
            </a:r>
            <a:endParaRPr b="1"/>
          </a:p>
        </p:txBody>
      </p:sp>
      <p:pic>
        <p:nvPicPr>
          <p:cNvPr id="213" name="Google Shape;213;p18"/>
          <p:cNvPicPr preferRelativeResize="0"/>
          <p:nvPr/>
        </p:nvPicPr>
        <p:blipFill>
          <a:blip r:embed="rId3">
            <a:alphaModFix/>
          </a:blip>
          <a:stretch>
            <a:fillRect/>
          </a:stretch>
        </p:blipFill>
        <p:spPr>
          <a:xfrm>
            <a:off x="360000" y="1260000"/>
            <a:ext cx="8002830" cy="5285625"/>
          </a:xfrm>
          <a:prstGeom prst="rect">
            <a:avLst/>
          </a:prstGeom>
          <a:noFill/>
          <a:ln>
            <a:noFill/>
          </a:ln>
          <a:effectLst>
            <a:outerShdw blurRad="57150" dist="19050" dir="5400000" algn="bl" rotWithShape="0">
              <a:srgbClr val="000000">
                <a:alpha val="50000"/>
              </a:srgbClr>
            </a:outerShdw>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2106</Words>
  <Application>Microsoft Office PowerPoint</Application>
  <PresentationFormat>Widescreen</PresentationFormat>
  <Paragraphs>400</Paragraphs>
  <Slides>18</Slides>
  <Notes>18</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18</vt:i4>
      </vt:variant>
    </vt:vector>
  </HeadingPairs>
  <TitlesOfParts>
    <vt:vector size="25" baseType="lpstr">
      <vt:lpstr>Arial</vt:lpstr>
      <vt:lpstr>Calibri</vt:lpstr>
      <vt:lpstr>Calibri Light</vt:lpstr>
      <vt:lpstr>Century Gothic</vt:lpstr>
      <vt:lpstr>Noto Sans Symbols</vt:lpstr>
      <vt:lpstr>Office Theme</vt:lpstr>
      <vt:lpstr>1_office theme</vt:lpstr>
      <vt:lpstr>PowerPoint Presentation</vt:lpstr>
      <vt:lpstr>Summary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Hannah Searle</dc:creator>
  <cp:lastModifiedBy>Hannah Searle</cp:lastModifiedBy>
  <cp:revision>3</cp:revision>
  <dcterms:created xsi:type="dcterms:W3CDTF">2020-09-23T10:34:07Z</dcterms:created>
  <dcterms:modified xsi:type="dcterms:W3CDTF">2020-09-23T11:46:04Z</dcterms:modified>
</cp:coreProperties>
</file>