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76146" autoAdjust="0"/>
  </p:normalViewPr>
  <p:slideViewPr>
    <p:cSldViewPr snapToGrid="0">
      <p:cViewPr varScale="1">
        <p:scale>
          <a:sx n="87" d="100"/>
          <a:sy n="87"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5346A-D577-459C-A09A-7F74AA8400B2}" type="datetimeFigureOut">
              <a:rPr lang="en-GB" smtClean="0"/>
              <a:t>23/09/2020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2EEEE0-BB2E-446E-95BC-9631AD80D9F0}" type="slidenum">
              <a:rPr lang="en-GB" smtClean="0"/>
              <a:t>‹#›</a:t>
            </a:fld>
            <a:endParaRPr lang="en-GB"/>
          </a:p>
        </p:txBody>
      </p:sp>
    </p:spTree>
    <p:extLst>
      <p:ext uri="{BB962C8B-B14F-4D97-AF65-F5344CB8AC3E}">
        <p14:creationId xmlns:p14="http://schemas.microsoft.com/office/powerpoint/2010/main" val="3052227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 name="Google Shape;4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8d1170deda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3" name="Google Shape;163;g8d1170deda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a:t>
            </a:r>
            <a:r>
              <a:rPr lang="en-GB">
                <a:solidFill>
                  <a:srgbClr val="000000"/>
                </a:solidFill>
                <a:latin typeface="Arial"/>
                <a:ea typeface="Arial"/>
                <a:cs typeface="Arial"/>
                <a:sym typeface="Arial"/>
              </a:rPr>
              <a:t>e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a:t>
            </a:r>
            <a:r>
              <a:rPr lang="en-GB">
                <a:solidFill>
                  <a:srgbClr val="000000"/>
                </a:solidFill>
                <a:latin typeface="Arial"/>
                <a:ea typeface="Arial"/>
                <a:cs typeface="Arial"/>
                <a:sym typeface="Arial"/>
              </a:rPr>
              <a:t>patterns do you see? How does this help us to continue the pattern?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Pupils need t</a:t>
            </a:r>
            <a:r>
              <a:rPr lang="en-GB">
                <a:solidFill>
                  <a:srgbClr val="000000"/>
                </a:solidFill>
                <a:latin typeface="Arial"/>
                <a:ea typeface="Arial"/>
                <a:cs typeface="Arial"/>
                <a:sym typeface="Arial"/>
              </a:rPr>
              <a:t>o spot the pattern and work systematically.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See </a:t>
            </a:r>
            <a:r>
              <a:rPr lang="en-GB">
                <a:solidFill>
                  <a:srgbClr val="000000"/>
                </a:solidFill>
                <a:latin typeface="Arial"/>
                <a:ea typeface="Arial"/>
                <a:cs typeface="Arial"/>
                <a:sym typeface="Arial"/>
              </a:rPr>
              <a:t>independent</a:t>
            </a:r>
            <a:r>
              <a:rPr lang="en-GB" sz="1200" b="0" i="0" u="none" strike="noStrike">
                <a:solidFill>
                  <a:srgbClr val="000000"/>
                </a:solidFill>
                <a:latin typeface="Arial"/>
                <a:ea typeface="Arial"/>
                <a:cs typeface="Arial"/>
                <a:sym typeface="Arial"/>
              </a:rPr>
              <a:t> task</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Ca</a:t>
            </a:r>
            <a:r>
              <a:rPr lang="en-GB">
                <a:solidFill>
                  <a:srgbClr val="000000"/>
                </a:solidFill>
                <a:latin typeface="Arial"/>
                <a:ea typeface="Arial"/>
                <a:cs typeface="Arial"/>
                <a:sym typeface="Arial"/>
              </a:rPr>
              <a:t>n you write the addition sequence that is related to this pattern? 10 + 90; 20 + 80 etc</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64" name="Google Shape;164;g8d1170deda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8d1170deda_0_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3" name="Google Shape;173;g8d1170deda_0_3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Various answers. For example 60 = 70 – 10</a:t>
            </a:r>
            <a:endParaRPr/>
          </a:p>
          <a:p>
            <a:pPr marL="0" lvl="0" indent="0" algn="l" rtl="0">
              <a:spcBef>
                <a:spcPts val="0"/>
              </a:spcBef>
              <a:spcAft>
                <a:spcPts val="0"/>
              </a:spcAft>
              <a:buClr>
                <a:schemeClr val="dk1"/>
              </a:buClr>
              <a:buSzPts val="1100"/>
              <a:buFont typeface="Arial"/>
              <a:buNone/>
            </a:pPr>
            <a:r>
              <a:rPr lang="en-GB"/>
              <a:t>                                                    50 = 70 – 20</a:t>
            </a:r>
            <a:endParaRPr/>
          </a:p>
          <a:p>
            <a:pPr marL="0" lvl="0" indent="0" algn="l" rtl="0">
              <a:spcBef>
                <a:spcPts val="0"/>
              </a:spcBef>
              <a:spcAft>
                <a:spcPts val="0"/>
              </a:spcAft>
              <a:buClr>
                <a:schemeClr val="dk1"/>
              </a:buClr>
              <a:buSzPts val="1100"/>
              <a:buFont typeface="Arial"/>
              <a:buNone/>
            </a:pPr>
            <a:r>
              <a:rPr lang="en-GB"/>
              <a:t>                                                    40 = 70 – 30</a:t>
            </a:r>
            <a:endParaRPr/>
          </a:p>
          <a:p>
            <a:pPr marL="0" lvl="0" indent="0" algn="l" rtl="0">
              <a:spcBef>
                <a:spcPts val="0"/>
              </a:spcBef>
              <a:spcAft>
                <a:spcPts val="0"/>
              </a:spcAft>
              <a:buClr>
                <a:schemeClr val="dk1"/>
              </a:buClr>
              <a:buSzPts val="1100"/>
              <a:buFont typeface="Arial"/>
              <a:buNone/>
            </a:pPr>
            <a:r>
              <a:rPr lang="en-GB"/>
              <a:t>                                                    30 = 70 – 40</a:t>
            </a:r>
            <a:endParaRPr/>
          </a:p>
          <a:p>
            <a:pPr marL="0" lvl="0" indent="0" algn="l" rtl="0">
              <a:spcBef>
                <a:spcPts val="0"/>
              </a:spcBef>
              <a:spcAft>
                <a:spcPts val="0"/>
              </a:spcAft>
              <a:buClr>
                <a:schemeClr val="dk1"/>
              </a:buClr>
              <a:buSzPts val="1100"/>
              <a:buFont typeface="Arial"/>
              <a:buNone/>
            </a:pPr>
            <a:r>
              <a:rPr lang="en-GB"/>
              <a:t>                                                    20 = 70 – 50</a:t>
            </a:r>
            <a:endParaRPr/>
          </a:p>
          <a:p>
            <a:pPr marL="0" lvl="0" indent="0" algn="l" rtl="0">
              <a:spcBef>
                <a:spcPts val="0"/>
              </a:spcBef>
              <a:spcAft>
                <a:spcPts val="0"/>
              </a:spcAft>
              <a:buSzPts val="1100"/>
              <a:buNone/>
            </a:pPr>
            <a:r>
              <a:rPr lang="en-GB"/>
              <a:t>                                                    10 = 70 – 60</a:t>
            </a:r>
            <a:endParaRPr/>
          </a:p>
        </p:txBody>
      </p:sp>
      <p:sp>
        <p:nvSpPr>
          <p:cNvPr id="174" name="Google Shape;174;g8d1170deda_0_3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8d1170deda_0_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g8d1170deda_0_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Di</a:t>
            </a:r>
            <a:r>
              <a:rPr lang="en-GB">
                <a:solidFill>
                  <a:srgbClr val="000000"/>
                </a:solidFill>
                <a:latin typeface="Arial"/>
                <a:ea typeface="Arial"/>
                <a:cs typeface="Arial"/>
                <a:sym typeface="Arial"/>
              </a:rPr>
              <a:t>git cards, Base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a:t>
            </a:r>
            <a:r>
              <a:rPr lang="en-GB">
                <a:solidFill>
                  <a:srgbClr val="000000"/>
                </a:solidFill>
                <a:latin typeface="Arial"/>
                <a:ea typeface="Arial"/>
                <a:cs typeface="Arial"/>
                <a:sym typeface="Arial"/>
              </a:rPr>
              <a:t>are</a:t>
            </a:r>
            <a:r>
              <a:rPr lang="en-GB" sz="1200" b="0" i="0" u="none" strike="noStrike">
                <a:solidFill>
                  <a:srgbClr val="000000"/>
                </a:solidFill>
                <a:latin typeface="Arial"/>
                <a:ea typeface="Arial"/>
                <a:cs typeface="Arial"/>
                <a:sym typeface="Arial"/>
              </a:rPr>
              <a:t> the numbers and </a:t>
            </a:r>
            <a:r>
              <a:rPr lang="en-GB">
                <a:solidFill>
                  <a:srgbClr val="000000"/>
                </a:solidFill>
                <a:latin typeface="Arial"/>
                <a:ea typeface="Arial"/>
                <a:cs typeface="Arial"/>
                <a:sym typeface="Arial"/>
              </a:rPr>
              <a:t>symbols</a:t>
            </a:r>
            <a:r>
              <a:rPr lang="en-GB" sz="1200" b="0" i="0" u="none" strike="noStrike">
                <a:solidFill>
                  <a:srgbClr val="000000"/>
                </a:solidFill>
                <a:latin typeface="Arial"/>
                <a:ea typeface="Arial"/>
                <a:cs typeface="Arial"/>
                <a:sym typeface="Arial"/>
              </a:rPr>
              <a:t> on the digit </a:t>
            </a:r>
            <a:r>
              <a:rPr lang="en-GB">
                <a:solidFill>
                  <a:srgbClr val="000000"/>
                </a:solidFill>
                <a:latin typeface="Arial"/>
                <a:ea typeface="Arial"/>
                <a:cs typeface="Arial"/>
                <a:sym typeface="Arial"/>
              </a:rPr>
              <a:t>cards? How can we put the cards together to make a number sentence? Can we put the = near the beginning of the number sentence?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Some pupils may write that 60 + 40 = 100 therefore 60 – 40 = 100. Using concrete resources may aid this error.</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See </a:t>
            </a:r>
            <a:r>
              <a:rPr lang="en-GB">
                <a:solidFill>
                  <a:srgbClr val="000000"/>
                </a:solidFill>
                <a:latin typeface="Arial"/>
                <a:ea typeface="Arial"/>
                <a:cs typeface="Arial"/>
                <a:sym typeface="Arial"/>
              </a:rPr>
              <a:t>independent task</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a:t>
            </a:r>
            <a:r>
              <a:rPr lang="en-GB">
                <a:solidFill>
                  <a:srgbClr val="000000"/>
                </a:solidFill>
                <a:latin typeface="Arial"/>
                <a:ea typeface="Arial"/>
                <a:cs typeface="Arial"/>
                <a:sym typeface="Arial"/>
              </a:rPr>
              <a:t>To write the related single digit bonds for the number sentences - 60 + 40 = 100      6 + 4 = 10</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81" name="Google Shape;181;g8d1170deda_0_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8d1170deda_0_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5" name="Google Shape;195;g8d1170deda_0_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30 + 40 = 70</a:t>
            </a:r>
            <a:endParaRPr/>
          </a:p>
          <a:p>
            <a:pPr marL="0" lvl="0" indent="0" algn="l" rtl="0">
              <a:spcBef>
                <a:spcPts val="0"/>
              </a:spcBef>
              <a:spcAft>
                <a:spcPts val="0"/>
              </a:spcAft>
              <a:buClr>
                <a:schemeClr val="dk1"/>
              </a:buClr>
              <a:buSzPts val="1100"/>
              <a:buFont typeface="Arial"/>
              <a:buNone/>
            </a:pPr>
            <a:r>
              <a:rPr lang="en-GB"/>
              <a:t>40 + 30 = 70</a:t>
            </a:r>
            <a:endParaRPr/>
          </a:p>
          <a:p>
            <a:pPr marL="0" lvl="0" indent="0" algn="l" rtl="0">
              <a:spcBef>
                <a:spcPts val="0"/>
              </a:spcBef>
              <a:spcAft>
                <a:spcPts val="0"/>
              </a:spcAft>
              <a:buClr>
                <a:schemeClr val="dk1"/>
              </a:buClr>
              <a:buSzPts val="1100"/>
              <a:buFont typeface="Arial"/>
              <a:buNone/>
            </a:pPr>
            <a:r>
              <a:rPr lang="en-GB"/>
              <a:t>70 – 40 = 30</a:t>
            </a:r>
            <a:endParaRPr/>
          </a:p>
          <a:p>
            <a:pPr marL="0" lvl="0" indent="0" algn="l" rtl="0">
              <a:spcBef>
                <a:spcPts val="0"/>
              </a:spcBef>
              <a:spcAft>
                <a:spcPts val="0"/>
              </a:spcAft>
              <a:buClr>
                <a:schemeClr val="dk1"/>
              </a:buClr>
              <a:buSzPts val="1100"/>
              <a:buFont typeface="Arial"/>
              <a:buNone/>
            </a:pPr>
            <a:r>
              <a:rPr lang="en-GB"/>
              <a:t>70 – 30 = 40</a:t>
            </a:r>
            <a:endParaRPr/>
          </a:p>
          <a:p>
            <a:pPr marL="0" lvl="0" indent="0" algn="l" rtl="0">
              <a:spcBef>
                <a:spcPts val="0"/>
              </a:spcBef>
              <a:spcAft>
                <a:spcPts val="0"/>
              </a:spcAft>
              <a:buClr>
                <a:schemeClr val="dk1"/>
              </a:buClr>
              <a:buSzPts val="1100"/>
              <a:buFont typeface="Arial"/>
              <a:buNone/>
            </a:pPr>
            <a:r>
              <a:rPr lang="en-GB"/>
              <a:t>70 = 40 + 30</a:t>
            </a:r>
            <a:endParaRPr/>
          </a:p>
          <a:p>
            <a:pPr marL="0" lvl="0" indent="0" algn="l" rtl="0">
              <a:spcBef>
                <a:spcPts val="0"/>
              </a:spcBef>
              <a:spcAft>
                <a:spcPts val="0"/>
              </a:spcAft>
              <a:buClr>
                <a:schemeClr val="dk1"/>
              </a:buClr>
              <a:buSzPts val="1100"/>
              <a:buFont typeface="Arial"/>
              <a:buNone/>
            </a:pPr>
            <a:r>
              <a:rPr lang="en-GB"/>
              <a:t>70 = 30 + 40</a:t>
            </a:r>
            <a:endParaRPr/>
          </a:p>
          <a:p>
            <a:pPr marL="0" lvl="0" indent="0" algn="l" rtl="0">
              <a:spcBef>
                <a:spcPts val="0"/>
              </a:spcBef>
              <a:spcAft>
                <a:spcPts val="0"/>
              </a:spcAft>
              <a:buClr>
                <a:schemeClr val="dk1"/>
              </a:buClr>
              <a:buSzPts val="1100"/>
              <a:buFont typeface="Arial"/>
              <a:buNone/>
            </a:pPr>
            <a:r>
              <a:rPr lang="en-GB"/>
              <a:t>40 = 70 – 30</a:t>
            </a:r>
            <a:endParaRPr/>
          </a:p>
          <a:p>
            <a:pPr marL="0" lvl="0" indent="0" algn="l" rtl="0">
              <a:spcBef>
                <a:spcPts val="0"/>
              </a:spcBef>
              <a:spcAft>
                <a:spcPts val="0"/>
              </a:spcAft>
              <a:buClr>
                <a:schemeClr val="dk1"/>
              </a:buClr>
              <a:buSzPts val="1100"/>
              <a:buFont typeface="Arial"/>
              <a:buNone/>
            </a:pPr>
            <a:r>
              <a:rPr lang="en-GB"/>
              <a:t>30 = 70 – 40</a:t>
            </a:r>
            <a:endParaRPr/>
          </a:p>
          <a:p>
            <a:pPr marL="0" lvl="0" indent="0" algn="l" rtl="0">
              <a:spcBef>
                <a:spcPts val="0"/>
              </a:spcBef>
              <a:spcAft>
                <a:spcPts val="0"/>
              </a:spcAft>
              <a:buNone/>
            </a:pPr>
            <a:endParaRPr/>
          </a:p>
        </p:txBody>
      </p:sp>
      <p:sp>
        <p:nvSpPr>
          <p:cNvPr id="196" name="Google Shape;196;g8d1170deda_0_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Base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a:t>
            </a:r>
            <a:r>
              <a:rPr lang="en-GB">
                <a:solidFill>
                  <a:srgbClr val="000000"/>
                </a:solidFill>
                <a:latin typeface="Arial"/>
                <a:ea typeface="Arial"/>
                <a:cs typeface="Arial"/>
                <a:sym typeface="Arial"/>
              </a:rPr>
              <a:t>shapes and values are in the grid already? How does this help us? Now we have put that shape  in, how does this help us? Does it matter what order you complete the grid in?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Pupils may strugg</a:t>
            </a:r>
            <a:r>
              <a:rPr lang="en-GB">
                <a:solidFill>
                  <a:srgbClr val="000000"/>
                </a:solidFill>
                <a:latin typeface="Arial"/>
                <a:ea typeface="Arial"/>
                <a:cs typeface="Arial"/>
                <a:sym typeface="Arial"/>
              </a:rPr>
              <a:t>le knowing where to begin and looking for what they know from the grid to begin with.</a:t>
            </a:r>
            <a:endParaRPr/>
          </a:p>
          <a:p>
            <a:pPr marL="0" lvl="0" indent="0" algn="l" rtl="0">
              <a:spcBef>
                <a:spcPts val="0"/>
              </a:spcBef>
              <a:spcAft>
                <a:spcPts val="0"/>
              </a:spcAft>
              <a:buNone/>
            </a:pPr>
            <a:endParaRPr/>
          </a:p>
        </p:txBody>
      </p:sp>
      <p:sp>
        <p:nvSpPr>
          <p:cNvPr id="203" name="Google Shape;203;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3" name="Google Shape;2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9" name="Google Shape;239;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Pupils combine their knowledge of part-whole models and addition facts to explore numbers within 10. Starting with a whole, pupils break numbers into parts and explore how many different ways a number can be partitioned. </a:t>
            </a:r>
            <a:endParaRPr>
              <a:latin typeface="Arial"/>
              <a:ea typeface="Arial"/>
              <a:cs typeface="Arial"/>
              <a:sym typeface="Arial"/>
            </a:endParaRPr>
          </a:p>
          <a:p>
            <a:pPr marL="0" lvl="0" indent="0" algn="l" rtl="0">
              <a:spcBef>
                <a:spcPts val="0"/>
              </a:spcBef>
              <a:spcAft>
                <a:spcPts val="0"/>
              </a:spcAft>
              <a:buNone/>
            </a:pPr>
            <a:r>
              <a:rPr lang="en-GB" b="1">
                <a:latin typeface="Arial"/>
                <a:ea typeface="Arial"/>
                <a:cs typeface="Arial"/>
                <a:sym typeface="Arial"/>
              </a:rPr>
              <a:t>How and when to use these slides </a:t>
            </a:r>
            <a:r>
              <a:rPr lang="en-GB" b="0">
                <a:latin typeface="Arial"/>
                <a:ea typeface="Arial"/>
                <a:cs typeface="Arial"/>
                <a:sym typeface="Arial"/>
              </a:rPr>
              <a:t>– If </a:t>
            </a:r>
            <a:r>
              <a:rPr lang="en-GB">
                <a:latin typeface="Arial"/>
                <a:ea typeface="Arial"/>
                <a:cs typeface="Arial"/>
                <a:sym typeface="Arial"/>
              </a:rPr>
              <a:t>pupils are struggling with number bonds to 10, they may need to consolidate their number bonds to 10 to see the link.</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Bead s</a:t>
            </a:r>
            <a:r>
              <a:rPr lang="en-GB">
                <a:solidFill>
                  <a:srgbClr val="000000"/>
                </a:solidFill>
                <a:latin typeface="Arial"/>
                <a:ea typeface="Arial"/>
                <a:cs typeface="Arial"/>
                <a:sym typeface="Arial"/>
              </a:rPr>
              <a:t>tring</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is a whole? What is a p</a:t>
            </a:r>
            <a:r>
              <a:rPr lang="en-GB">
                <a:solidFill>
                  <a:srgbClr val="000000"/>
                </a:solidFill>
                <a:latin typeface="Arial"/>
                <a:ea typeface="Arial"/>
                <a:cs typeface="Arial"/>
                <a:sym typeface="Arial"/>
              </a:rPr>
              <a:t>art? Does the whole always stay the same?  How can we partition the whole? Do the parts stay the same or change?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That 0 is </a:t>
            </a:r>
            <a:r>
              <a:rPr lang="en-GB">
                <a:solidFill>
                  <a:srgbClr val="000000"/>
                </a:solidFill>
                <a:latin typeface="Arial"/>
                <a:ea typeface="Arial"/>
                <a:cs typeface="Arial"/>
                <a:sym typeface="Arial"/>
              </a:rPr>
              <a:t>also part of a number bond - 6 + 0 = 6</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Different starting whole numbers.</a:t>
            </a:r>
            <a:endParaRPr/>
          </a:p>
          <a:p>
            <a:pPr marL="0" lvl="0" indent="0" algn="l" rtl="0">
              <a:spcBef>
                <a:spcPts val="0"/>
              </a:spcBef>
              <a:spcAft>
                <a:spcPts val="0"/>
              </a:spcAft>
              <a:buNone/>
            </a:pPr>
            <a:endParaRPr/>
          </a:p>
        </p:txBody>
      </p:sp>
      <p:sp>
        <p:nvSpPr>
          <p:cNvPr id="240" name="Google Shape;240;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8d1170deda_0_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g8d1170deda_0_4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bead string</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I</a:t>
            </a:r>
            <a:r>
              <a:rPr lang="en-GB">
                <a:solidFill>
                  <a:srgbClr val="000000"/>
                </a:solidFill>
                <a:latin typeface="Arial"/>
                <a:ea typeface="Arial"/>
                <a:cs typeface="Arial"/>
                <a:sym typeface="Arial"/>
              </a:rPr>
              <a:t>f 8 is the whole, what would the parts be? What number sentences would represent the parts we have split the whole into? Is there more than 1 number sentence for each part-whole model?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Remember</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to use zero as a bond. 8 + 0 = 8; 0 + 8 = 8</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Different</a:t>
            </a:r>
            <a:r>
              <a:rPr lang="en-GB" sz="1200" b="0" i="0" u="none" strike="noStrike">
                <a:solidFill>
                  <a:srgbClr val="000000"/>
                </a:solidFill>
                <a:latin typeface="Arial"/>
                <a:ea typeface="Arial"/>
                <a:cs typeface="Arial"/>
                <a:sym typeface="Arial"/>
              </a:rPr>
              <a:t> part-whole models with </a:t>
            </a:r>
            <a:r>
              <a:rPr lang="en-GB">
                <a:solidFill>
                  <a:srgbClr val="000000"/>
                </a:solidFill>
                <a:latin typeface="Arial"/>
                <a:ea typeface="Arial"/>
                <a:cs typeface="Arial"/>
                <a:sym typeface="Arial"/>
              </a:rPr>
              <a:t>different whole numbers.</a:t>
            </a:r>
            <a:endParaRPr/>
          </a:p>
          <a:p>
            <a:pPr marL="0" lvl="0" indent="0" algn="l" rtl="0">
              <a:spcBef>
                <a:spcPts val="0"/>
              </a:spcBef>
              <a:spcAft>
                <a:spcPts val="0"/>
              </a:spcAft>
              <a:buNone/>
            </a:pPr>
            <a:endParaRPr/>
          </a:p>
        </p:txBody>
      </p:sp>
      <p:sp>
        <p:nvSpPr>
          <p:cNvPr id="260" name="Google Shape;260;g8d1170deda_0_4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9533318544_0_8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9533318544_0_8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Concrete resources </a:t>
            </a:r>
            <a:r>
              <a:rPr lang="en-GB">
                <a:latin typeface="Arial"/>
                <a:ea typeface="Arial"/>
                <a:cs typeface="Arial"/>
                <a:sym typeface="Arial"/>
              </a:rPr>
              <a:t>– counters and an image of a ladybird</a:t>
            </a:r>
            <a:endParaRPr/>
          </a:p>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Key Questions </a:t>
            </a:r>
            <a:r>
              <a:rPr lang="en-GB">
                <a:latin typeface="Arial"/>
                <a:ea typeface="Arial"/>
                <a:cs typeface="Arial"/>
                <a:sym typeface="Arial"/>
              </a:rPr>
              <a:t>– How can I arrange the spots over both ladybirds? Do they all need to have a spot on or can one have zero? Explain your idea.</a:t>
            </a:r>
            <a:endParaRPr/>
          </a:p>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Misconceptions/ Common Errors </a:t>
            </a:r>
            <a:r>
              <a:rPr lang="en-GB">
                <a:latin typeface="Arial"/>
                <a:ea typeface="Arial"/>
                <a:cs typeface="Arial"/>
                <a:sym typeface="Arial"/>
              </a:rPr>
              <a:t>–  Remember to use zero as a bond. 8 + 0 = 8; 0 + 8 = 8</a:t>
            </a:r>
            <a:endParaRPr/>
          </a:p>
          <a:p>
            <a:pPr marL="0" lvl="0" indent="0" algn="l" rtl="0">
              <a:spcBef>
                <a:spcPts val="0"/>
              </a:spcBef>
              <a:spcAft>
                <a:spcPts val="0"/>
              </a:spcAft>
              <a:buNone/>
            </a:pPr>
            <a:endParaRPr/>
          </a:p>
        </p:txBody>
      </p:sp>
      <p:sp>
        <p:nvSpPr>
          <p:cNvPr id="328" name="Google Shape;328;g9533318544_0_8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 name="Google Shape;63;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 name="Google Shape;7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GB" b="1">
                <a:latin typeface="Arial"/>
                <a:ea typeface="Arial"/>
                <a:cs typeface="Arial"/>
                <a:sym typeface="Arial"/>
              </a:rPr>
              <a:t>Assessment point for the lesson</a:t>
            </a:r>
            <a:r>
              <a:rPr lang="en-GB">
                <a:latin typeface="Arial"/>
                <a:ea typeface="Arial"/>
                <a:cs typeface="Arial"/>
                <a:sym typeface="Arial"/>
              </a:rPr>
              <a:t> – ask the pupils to vote for the answer they think is correct. </a:t>
            </a:r>
            <a:endParaRPr/>
          </a:p>
          <a:p>
            <a:pPr marL="0" lvl="0" indent="0" algn="l" rtl="0">
              <a:spcBef>
                <a:spcPts val="0"/>
              </a:spcBef>
              <a:spcAft>
                <a:spcPts val="0"/>
              </a:spcAft>
              <a:buNone/>
            </a:pP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A – Pupils do not un</a:t>
            </a:r>
            <a:r>
              <a:rPr lang="en-GB">
                <a:solidFill>
                  <a:srgbClr val="000000"/>
                </a:solidFill>
                <a:latin typeface="Arial"/>
                <a:ea typeface="Arial"/>
                <a:cs typeface="Arial"/>
                <a:sym typeface="Arial"/>
              </a:rPr>
              <a:t>derstand bonds to 100</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B – </a:t>
            </a:r>
            <a:r>
              <a:rPr lang="en-GB">
                <a:latin typeface="Arial"/>
                <a:ea typeface="Arial"/>
                <a:cs typeface="Arial"/>
                <a:sym typeface="Arial"/>
              </a:rPr>
              <a:t>Pupils do not understand bonds to 100</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C – Correct</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D – </a:t>
            </a:r>
            <a:r>
              <a:rPr lang="en-GB">
                <a:latin typeface="Arial"/>
                <a:ea typeface="Arial"/>
                <a:cs typeface="Arial"/>
                <a:sym typeface="Arial"/>
              </a:rPr>
              <a:t>Pupils do not understand bonds to 100</a:t>
            </a:r>
            <a:endParaRPr/>
          </a:p>
          <a:p>
            <a:pPr marL="0" lvl="0" indent="0" algn="l" rtl="0">
              <a:spcBef>
                <a:spcPts val="0"/>
              </a:spcBef>
              <a:spcAft>
                <a:spcPts val="0"/>
              </a:spcAft>
              <a:buNone/>
            </a:pP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If answers</a:t>
            </a:r>
            <a:r>
              <a:rPr lang="en-GB">
                <a:solidFill>
                  <a:srgbClr val="000000"/>
                </a:solidFill>
                <a:latin typeface="Arial"/>
                <a:ea typeface="Arial"/>
                <a:cs typeface="Arial"/>
                <a:sym typeface="Arial"/>
              </a:rPr>
              <a:t> A</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B</a:t>
            </a:r>
            <a:r>
              <a:rPr lang="en-GB" sz="1200" b="0" i="0" u="none" strike="noStrike">
                <a:solidFill>
                  <a:srgbClr val="000000"/>
                </a:solidFill>
                <a:latin typeface="Arial"/>
                <a:ea typeface="Arial"/>
                <a:cs typeface="Arial"/>
                <a:sym typeface="Arial"/>
              </a:rPr>
              <a:t> or </a:t>
            </a:r>
            <a:r>
              <a:rPr lang="en-GB">
                <a:solidFill>
                  <a:srgbClr val="000000"/>
                </a:solidFill>
                <a:latin typeface="Arial"/>
                <a:ea typeface="Arial"/>
                <a:cs typeface="Arial"/>
                <a:sym typeface="Arial"/>
              </a:rPr>
              <a:t>D</a:t>
            </a:r>
            <a:r>
              <a:rPr lang="en-GB" sz="1200" b="0" i="0" u="none" strike="noStrike">
                <a:solidFill>
                  <a:srgbClr val="000000"/>
                </a:solidFill>
                <a:latin typeface="Arial"/>
                <a:ea typeface="Arial"/>
                <a:cs typeface="Arial"/>
                <a:sym typeface="Arial"/>
              </a:rPr>
              <a:t> are given, pupils may require extra support through small group or 1:1 discussions. There are support slides covering lessons from the previous year group at the end of these slides. </a:t>
            </a:r>
            <a:endParaRPr i="0"/>
          </a:p>
          <a:p>
            <a:pPr marL="0" lvl="0" indent="0" algn="l" rtl="0">
              <a:spcBef>
                <a:spcPts val="0"/>
              </a:spcBef>
              <a:spcAft>
                <a:spcPts val="0"/>
              </a:spcAft>
              <a:buNone/>
            </a:pPr>
            <a:endParaRPr/>
          </a:p>
        </p:txBody>
      </p:sp>
      <p:sp>
        <p:nvSpPr>
          <p:cNvPr id="72" name="Google Shape;7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Consolidation on number bonds to 20. Pupils to understand the relationship between bonds to 10 and 20 and subsequently bonds to 100.</a:t>
            </a:r>
            <a:endParaRPr>
              <a:latin typeface="Arial"/>
              <a:ea typeface="Arial"/>
              <a:cs typeface="Arial"/>
              <a:sym typeface="Arial"/>
            </a:endParaRPr>
          </a:p>
          <a:p>
            <a:pPr marL="0" lvl="0" indent="0" algn="l" rtl="0">
              <a:spcBef>
                <a:spcPts val="0"/>
              </a:spcBef>
              <a:spcAft>
                <a:spcPts val="0"/>
              </a:spcAft>
              <a:buNone/>
            </a:pP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Base</a:t>
            </a:r>
            <a:r>
              <a:rPr lang="en-GB" sz="1200" i="0" u="none" strike="noStrike">
                <a:solidFill>
                  <a:srgbClr val="000000"/>
                </a:solidFill>
                <a:latin typeface="Arial"/>
                <a:ea typeface="Arial"/>
                <a:cs typeface="Arial"/>
                <a:sym typeface="Arial"/>
              </a:rPr>
              <a:t> 10, number shapes</a:t>
            </a:r>
            <a:r>
              <a:rPr lang="en-GB">
                <a:solidFill>
                  <a:srgbClr val="000000"/>
                </a:solidFill>
                <a:latin typeface="Arial"/>
                <a:ea typeface="Arial"/>
                <a:cs typeface="Arial"/>
                <a:sym typeface="Arial"/>
              </a:rPr>
              <a:t>, beads, digit cards</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i="0" u="none" strike="noStrike">
                <a:solidFill>
                  <a:srgbClr val="000000"/>
                </a:solidFill>
                <a:latin typeface="Arial"/>
                <a:ea typeface="Arial"/>
                <a:cs typeface="Arial"/>
                <a:sym typeface="Arial"/>
              </a:rPr>
              <a:t>– If I know my </a:t>
            </a:r>
            <a:r>
              <a:rPr lang="en-GB">
                <a:solidFill>
                  <a:srgbClr val="000000"/>
                </a:solidFill>
                <a:latin typeface="Arial"/>
                <a:ea typeface="Arial"/>
                <a:cs typeface="Arial"/>
                <a:sym typeface="Arial"/>
              </a:rPr>
              <a:t>number bonds to 10, how does that help my bonds to 20? Do we need to count on to find the answers? How quickly can you shout out your number bonds to 20 if I show this digit card?</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i="0" u="none" strike="noStrike">
                <a:solidFill>
                  <a:srgbClr val="000000"/>
                </a:solidFill>
                <a:latin typeface="Arial"/>
                <a:ea typeface="Arial"/>
                <a:cs typeface="Arial"/>
                <a:sym typeface="Arial"/>
              </a:rPr>
              <a:t> –  Using digit car</a:t>
            </a:r>
            <a:r>
              <a:rPr lang="en-GB">
                <a:solidFill>
                  <a:srgbClr val="000000"/>
                </a:solidFill>
                <a:latin typeface="Arial"/>
                <a:ea typeface="Arial"/>
                <a:cs typeface="Arial"/>
                <a:sym typeface="Arial"/>
              </a:rPr>
              <a:t>ds, how quickly can you write the bond to 20 on a whiteboard?</a:t>
            </a:r>
            <a:endParaRPr>
              <a:latin typeface="Arial"/>
              <a:ea typeface="Arial"/>
              <a:cs typeface="Arial"/>
              <a:sym typeface="Arial"/>
            </a:endParaRPr>
          </a:p>
        </p:txBody>
      </p:sp>
      <p:sp>
        <p:nvSpPr>
          <p:cNvPr id="91" name="Google Shape;9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a:solidFill>
                  <a:srgbClr val="000000"/>
                </a:solidFill>
                <a:latin typeface="Arial"/>
                <a:ea typeface="Arial"/>
                <a:cs typeface="Arial"/>
                <a:sym typeface="Arial"/>
              </a:rPr>
              <a:t>Teachers should focus on multiples of 10 at this stage, up to and within 100. Links should be made again between single digit bonds and ten bonds. Using a 10 frame to represent 100 would be useful resource to make this link.</a:t>
            </a:r>
            <a:endParaRPr>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Ten frame and counters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a:t>
            </a:r>
            <a:r>
              <a:rPr lang="en-GB">
                <a:solidFill>
                  <a:srgbClr val="000000"/>
                </a:solidFill>
                <a:latin typeface="Arial"/>
                <a:ea typeface="Arial"/>
                <a:cs typeface="Arial"/>
                <a:sym typeface="Arial"/>
              </a:rPr>
              <a:t>does the word multiple mean? What does the blue represent? What does the yellow represent? Why is this different to a normal 10 frame?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That each square represents 10 not 1. That we are counting in 10s not 1s.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Different</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number sentences to represent on a 10 frame.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C</a:t>
            </a:r>
            <a:r>
              <a:rPr lang="en-GB">
                <a:solidFill>
                  <a:srgbClr val="000000"/>
                </a:solidFill>
                <a:latin typeface="Arial"/>
                <a:ea typeface="Arial"/>
                <a:cs typeface="Arial"/>
                <a:sym typeface="Arial"/>
              </a:rPr>
              <a:t>olour own ten frames and give it a partner to write a number sentence to represent it.</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12" name="Google Shape;112;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a:t>
            </a:r>
            <a:r>
              <a:rPr lang="en-GB">
                <a:solidFill>
                  <a:srgbClr val="000000"/>
                </a:solidFill>
                <a:latin typeface="Arial"/>
                <a:ea typeface="Arial"/>
                <a:cs typeface="Arial"/>
                <a:sym typeface="Arial"/>
              </a:rPr>
              <a:t>se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patterns can you see? Does it matter which way the </a:t>
            </a:r>
            <a:r>
              <a:rPr lang="en-GB">
                <a:solidFill>
                  <a:srgbClr val="000000"/>
                </a:solidFill>
                <a:latin typeface="Arial"/>
                <a:ea typeface="Arial"/>
                <a:cs typeface="Arial"/>
                <a:sym typeface="Arial"/>
              </a:rPr>
              <a:t>addition</a:t>
            </a:r>
            <a:r>
              <a:rPr lang="en-GB" sz="1200" b="0" i="0" u="none" strike="noStrike">
                <a:solidFill>
                  <a:srgbClr val="000000"/>
                </a:solidFill>
                <a:latin typeface="Arial"/>
                <a:ea typeface="Arial"/>
                <a:cs typeface="Arial"/>
                <a:sym typeface="Arial"/>
              </a:rPr>
              <a:t> s</a:t>
            </a:r>
            <a:r>
              <a:rPr lang="en-GB">
                <a:solidFill>
                  <a:srgbClr val="000000"/>
                </a:solidFill>
                <a:latin typeface="Arial"/>
                <a:ea typeface="Arial"/>
                <a:cs typeface="Arial"/>
                <a:sym typeface="Arial"/>
              </a:rPr>
              <a:t>entences are written? How does the Base 10 help us represent the numbers?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Seeing the links </a:t>
            </a:r>
            <a:r>
              <a:rPr lang="en-GB">
                <a:solidFill>
                  <a:srgbClr val="000000"/>
                </a:solidFill>
                <a:latin typeface="Arial"/>
                <a:ea typeface="Arial"/>
                <a:cs typeface="Arial"/>
                <a:sym typeface="Arial"/>
              </a:rPr>
              <a:t>between the single numbers and the multiples of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Different numb</a:t>
            </a:r>
            <a:r>
              <a:rPr lang="en-GB">
                <a:solidFill>
                  <a:srgbClr val="000000"/>
                </a:solidFill>
                <a:latin typeface="Arial"/>
                <a:ea typeface="Arial"/>
                <a:cs typeface="Arial"/>
                <a:sym typeface="Arial"/>
              </a:rPr>
              <a:t>ers sentences.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Can you write a </a:t>
            </a:r>
            <a:r>
              <a:rPr lang="en-GB">
                <a:solidFill>
                  <a:srgbClr val="000000"/>
                </a:solidFill>
                <a:latin typeface="Arial"/>
                <a:ea typeface="Arial"/>
                <a:cs typeface="Arial"/>
                <a:sym typeface="Arial"/>
              </a:rPr>
              <a:t>subtraction</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sentence that is related to the addition sentences?</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28" name="Google Shape;128;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317500" algn="l" rtl="0">
              <a:spcBef>
                <a:spcPts val="0"/>
              </a:spcBef>
              <a:spcAft>
                <a:spcPts val="0"/>
              </a:spcAft>
              <a:buSzPts val="1400"/>
              <a:buAutoNum type="alphaLcPeriod"/>
            </a:pPr>
            <a:r>
              <a:rPr lang="en-GB"/>
              <a:t>2, 60, 80</a:t>
            </a:r>
            <a:endParaRPr/>
          </a:p>
          <a:p>
            <a:pPr marL="457200" lvl="0" indent="-317500" algn="l" rtl="0">
              <a:spcBef>
                <a:spcPts val="0"/>
              </a:spcBef>
              <a:spcAft>
                <a:spcPts val="0"/>
              </a:spcAft>
              <a:buSzPts val="1400"/>
              <a:buAutoNum type="alphaLcPeriod"/>
            </a:pPr>
            <a:r>
              <a:rPr lang="en-GB"/>
              <a:t>4, 9, 40, 50</a:t>
            </a:r>
            <a:endParaRPr/>
          </a:p>
          <a:p>
            <a:pPr marL="457200" lvl="0" indent="-317500" algn="l" rtl="0">
              <a:spcBef>
                <a:spcPts val="0"/>
              </a:spcBef>
              <a:spcAft>
                <a:spcPts val="0"/>
              </a:spcAft>
              <a:buSzPts val="1400"/>
              <a:buAutoNum type="alphaLcPeriod"/>
            </a:pPr>
            <a:r>
              <a:rPr lang="en-GB"/>
              <a:t>70, 100</a:t>
            </a:r>
            <a:endParaRPr/>
          </a:p>
          <a:p>
            <a:pPr marL="457200" lvl="0" indent="-317500" algn="l" rtl="0">
              <a:spcBef>
                <a:spcPts val="0"/>
              </a:spcBef>
              <a:spcAft>
                <a:spcPts val="0"/>
              </a:spcAft>
              <a:buSzPts val="1400"/>
              <a:buAutoNum type="alphaLcPeriod"/>
            </a:pPr>
            <a:r>
              <a:rPr lang="en-GB"/>
              <a:t>5, 4</a:t>
            </a:r>
            <a:endParaRPr/>
          </a:p>
        </p:txBody>
      </p:sp>
      <p:sp>
        <p:nvSpPr>
          <p:cNvPr id="157" name="Google Shape;157;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23E7C-16BD-4ECB-BB7C-D9E5A888B1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20DBBC8-3612-4567-8105-A5BF6B3367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9B676D-3DAD-4C36-8EC2-BF3A1B62D385}"/>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5" name="Footer Placeholder 4">
            <a:extLst>
              <a:ext uri="{FF2B5EF4-FFF2-40B4-BE49-F238E27FC236}">
                <a16:creationId xmlns:a16="http://schemas.microsoft.com/office/drawing/2014/main" id="{F72A0F16-48F3-49ED-BC35-04985D0451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C1ADAA-4380-429C-A20B-CAA20175D3AF}"/>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1460128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DE6B0-75E3-4DFA-B1CA-52625D329D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D836C2-4452-4EBA-B665-B858BE6C48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6BB8E0-35BD-487C-9698-ADF4DDFD5F53}"/>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5" name="Footer Placeholder 4">
            <a:extLst>
              <a:ext uri="{FF2B5EF4-FFF2-40B4-BE49-F238E27FC236}">
                <a16:creationId xmlns:a16="http://schemas.microsoft.com/office/drawing/2014/main" id="{F2A23438-1A81-41F9-8B0E-9F4BBD5C3D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CC1797-CB3B-47FB-9E6D-063BAEFE0272}"/>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472787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61001F-11C5-4664-9E66-508B3ADAED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325F35-4343-49AC-BFEF-FBA055337A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8039F9-9A3A-43B8-81EC-8FCF693AE5A1}"/>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5" name="Footer Placeholder 4">
            <a:extLst>
              <a:ext uri="{FF2B5EF4-FFF2-40B4-BE49-F238E27FC236}">
                <a16:creationId xmlns:a16="http://schemas.microsoft.com/office/drawing/2014/main" id="{EE851AEF-B309-430F-B9BA-331C9475D5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31C697-6A3D-49B9-8A23-2565A33D546D}"/>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1545627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ntroduction and LO/ SC">
  <p:cSld name="Introduction and LO/ SC">
    <p:spTree>
      <p:nvGrpSpPr>
        <p:cNvPr id="1" name="Shape 14"/>
        <p:cNvGrpSpPr/>
        <p:nvPr/>
      </p:nvGrpSpPr>
      <p:grpSpPr>
        <a:xfrm>
          <a:off x="0" y="0"/>
          <a:ext cx="0" cy="0"/>
          <a:chOff x="0" y="0"/>
          <a:chExt cx="0" cy="0"/>
        </a:xfrm>
      </p:grpSpPr>
      <p:sp>
        <p:nvSpPr>
          <p:cNvPr id="15" name="Google Shape;15;p2"/>
          <p:cNvSpPr/>
          <p:nvPr/>
        </p:nvSpPr>
        <p:spPr>
          <a:xfrm>
            <a:off x="0" y="0"/>
            <a:ext cx="12192000" cy="6858000"/>
          </a:xfrm>
          <a:prstGeom prst="rect">
            <a:avLst/>
          </a:prstGeom>
          <a:solidFill>
            <a:srgbClr val="2779F5"/>
          </a:solidFill>
          <a:ln w="12700" cap="flat" cmpd="sng">
            <a:solidFill>
              <a:srgbClr val="2779F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6" name="Google Shape;16;p2"/>
          <p:cNvPicPr preferRelativeResize="0"/>
          <p:nvPr/>
        </p:nvPicPr>
        <p:blipFill>
          <a:blip r:embed="rId2">
            <a:alphaModFix/>
          </a:blip>
          <a:stretch>
            <a:fillRect/>
          </a:stretch>
        </p:blipFill>
        <p:spPr>
          <a:xfrm>
            <a:off x="10927638" y="351075"/>
            <a:ext cx="962025" cy="1257300"/>
          </a:xfrm>
          <a:prstGeom prst="rect">
            <a:avLst/>
          </a:prstGeom>
          <a:noFill/>
          <a:ln>
            <a:noFill/>
          </a:ln>
        </p:spPr>
      </p:pic>
    </p:spTree>
    <p:extLst>
      <p:ext uri="{BB962C8B-B14F-4D97-AF65-F5344CB8AC3E}">
        <p14:creationId xmlns:p14="http://schemas.microsoft.com/office/powerpoint/2010/main" val="1350382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ummary">
  <p:cSld name="Summary">
    <p:spTree>
      <p:nvGrpSpPr>
        <p:cNvPr id="1" name="Shape 17"/>
        <p:cNvGrpSpPr/>
        <p:nvPr/>
      </p:nvGrpSpPr>
      <p:grpSpPr>
        <a:xfrm>
          <a:off x="0" y="0"/>
          <a:ext cx="0" cy="0"/>
          <a:chOff x="0" y="0"/>
          <a:chExt cx="0" cy="0"/>
        </a:xfrm>
      </p:grpSpPr>
      <p:sp>
        <p:nvSpPr>
          <p:cNvPr id="18" name="Google Shape;18;p3"/>
          <p:cNvSpPr txBox="1">
            <a:spLocks noGrp="1"/>
          </p:cNvSpPr>
          <p:nvPr>
            <p:ph type="body" idx="1"/>
          </p:nvPr>
        </p:nvSpPr>
        <p:spPr>
          <a:xfrm>
            <a:off x="173023" y="706582"/>
            <a:ext cx="11845954" cy="5470381"/>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3"/>
          <p:cNvSpPr txBox="1">
            <a:spLocks noGrp="1"/>
          </p:cNvSpPr>
          <p:nvPr>
            <p:ph type="title"/>
          </p:nvPr>
        </p:nvSpPr>
        <p:spPr>
          <a:xfrm>
            <a:off x="360000" y="360000"/>
            <a:ext cx="7846800" cy="407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Clr>
                <a:schemeClr val="dk1"/>
              </a:buClr>
              <a:buSzPts val="2800"/>
              <a:buFont typeface="Century Gothic"/>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0" name="Google Shape;20;p3"/>
          <p:cNvSpPr txBox="1">
            <a:spLocks noGrp="1"/>
          </p:cNvSpPr>
          <p:nvPr>
            <p:ph type="body" idx="2"/>
          </p:nvPr>
        </p:nvSpPr>
        <p:spPr>
          <a:xfrm>
            <a:off x="360000" y="810000"/>
            <a:ext cx="11527800" cy="51195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829898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General Slides 1">
  <p:cSld name="General Slides 1">
    <p:spTree>
      <p:nvGrpSpPr>
        <p:cNvPr id="1" name="Shape 21"/>
        <p:cNvGrpSpPr/>
        <p:nvPr/>
      </p:nvGrpSpPr>
      <p:grpSpPr>
        <a:xfrm>
          <a:off x="0" y="0"/>
          <a:ext cx="0" cy="0"/>
          <a:chOff x="0" y="0"/>
          <a:chExt cx="0" cy="0"/>
        </a:xfrm>
      </p:grpSpPr>
      <p:sp>
        <p:nvSpPr>
          <p:cNvPr id="22" name="Google Shape;22;p4"/>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rgbClr val="2779F5"/>
              </a:buClr>
              <a:buSzPts val="1600"/>
              <a:buNone/>
              <a:defRPr sz="1600">
                <a:solidFill>
                  <a:srgbClr val="2779F5"/>
                </a:solidFill>
              </a:defRPr>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4"/>
          <p:cNvSpPr txBox="1">
            <a:spLocks noGrp="1"/>
          </p:cNvSpPr>
          <p:nvPr>
            <p:ph type="body" idx="2"/>
          </p:nvPr>
        </p:nvSpPr>
        <p:spPr>
          <a:xfrm>
            <a:off x="360000" y="1170000"/>
            <a:ext cx="11527800" cy="47682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find bonds to, and within, 100 using multiples of 10</a:t>
            </a:r>
            <a:endParaRPr/>
          </a:p>
        </p:txBody>
      </p:sp>
    </p:spTree>
    <p:extLst>
      <p:ext uri="{BB962C8B-B14F-4D97-AF65-F5344CB8AC3E}">
        <p14:creationId xmlns:p14="http://schemas.microsoft.com/office/powerpoint/2010/main" val="3070048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Hinge Question">
  <p:cSld name="Hinge Question">
    <p:spTree>
      <p:nvGrpSpPr>
        <p:cNvPr id="1" name="Shape 25"/>
        <p:cNvGrpSpPr/>
        <p:nvPr/>
      </p:nvGrpSpPr>
      <p:grpSpPr>
        <a:xfrm>
          <a:off x="0" y="0"/>
          <a:ext cx="0" cy="0"/>
          <a:chOff x="0" y="0"/>
          <a:chExt cx="0" cy="0"/>
        </a:xfrm>
      </p:grpSpPr>
      <p:sp>
        <p:nvSpPr>
          <p:cNvPr id="26" name="Google Shape;26;p5"/>
          <p:cNvSpPr txBox="1"/>
          <p:nvPr/>
        </p:nvSpPr>
        <p:spPr>
          <a:xfrm>
            <a:off x="360000" y="3363680"/>
            <a:ext cx="356100" cy="369300"/>
          </a:xfrm>
          <a:prstGeom prst="rect">
            <a:avLst/>
          </a:prstGeom>
          <a:solidFill>
            <a:srgbClr val="398CDC"/>
          </a:solidFill>
          <a:ln w="9525" cap="flat" cmpd="sng">
            <a:solidFill>
              <a:srgbClr val="398CD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A</a:t>
            </a:r>
            <a:endParaRPr/>
          </a:p>
        </p:txBody>
      </p:sp>
      <p:sp>
        <p:nvSpPr>
          <p:cNvPr id="27" name="Google Shape;27;p5"/>
          <p:cNvSpPr txBox="1"/>
          <p:nvPr/>
        </p:nvSpPr>
        <p:spPr>
          <a:xfrm>
            <a:off x="360000" y="4625788"/>
            <a:ext cx="317700" cy="369300"/>
          </a:xfrm>
          <a:prstGeom prst="rect">
            <a:avLst/>
          </a:prstGeom>
          <a:solidFill>
            <a:srgbClr val="66DEBE"/>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B</a:t>
            </a:r>
            <a:endParaRPr/>
          </a:p>
        </p:txBody>
      </p:sp>
      <p:sp>
        <p:nvSpPr>
          <p:cNvPr id="28" name="Google Shape;28;p5"/>
          <p:cNvSpPr txBox="1"/>
          <p:nvPr/>
        </p:nvSpPr>
        <p:spPr>
          <a:xfrm>
            <a:off x="5988065" y="3363680"/>
            <a:ext cx="372300" cy="369300"/>
          </a:xfrm>
          <a:prstGeom prst="rect">
            <a:avLst/>
          </a:prstGeom>
          <a:solidFill>
            <a:srgbClr val="F9DD4A"/>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C</a:t>
            </a:r>
            <a:endParaRPr/>
          </a:p>
        </p:txBody>
      </p:sp>
      <p:sp>
        <p:nvSpPr>
          <p:cNvPr id="29" name="Google Shape;29;p5"/>
          <p:cNvSpPr txBox="1"/>
          <p:nvPr/>
        </p:nvSpPr>
        <p:spPr>
          <a:xfrm>
            <a:off x="5988065" y="4625788"/>
            <a:ext cx="356100" cy="369300"/>
          </a:xfrm>
          <a:prstGeom prst="rect">
            <a:avLst/>
          </a:prstGeom>
          <a:solidFill>
            <a:srgbClr val="91D959"/>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D</a:t>
            </a:r>
            <a:endParaRPr/>
          </a:p>
        </p:txBody>
      </p:sp>
      <p:sp>
        <p:nvSpPr>
          <p:cNvPr id="30" name="Google Shape;30;p5"/>
          <p:cNvSpPr txBox="1">
            <a:spLocks noGrp="1"/>
          </p:cNvSpPr>
          <p:nvPr>
            <p:ph type="body" idx="1"/>
          </p:nvPr>
        </p:nvSpPr>
        <p:spPr>
          <a:xfrm>
            <a:off x="763399" y="3363680"/>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5"/>
          <p:cNvSpPr txBox="1">
            <a:spLocks noGrp="1"/>
          </p:cNvSpPr>
          <p:nvPr>
            <p:ph type="body" idx="2"/>
          </p:nvPr>
        </p:nvSpPr>
        <p:spPr>
          <a:xfrm>
            <a:off x="763398" y="4636144"/>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3"/>
          </p:nvPr>
        </p:nvSpPr>
        <p:spPr>
          <a:xfrm>
            <a:off x="6391462" y="3363680"/>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body" idx="4"/>
          </p:nvPr>
        </p:nvSpPr>
        <p:spPr>
          <a:xfrm>
            <a:off x="6391461" y="4636144"/>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5"/>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find bonds to, and within, 100 using multiples of 10</a:t>
            </a:r>
            <a:endParaRPr/>
          </a:p>
        </p:txBody>
      </p:sp>
      <p:sp>
        <p:nvSpPr>
          <p:cNvPr id="35" name="Google Shape;35;p5"/>
          <p:cNvSpPr txBox="1">
            <a:spLocks noGrp="1"/>
          </p:cNvSpPr>
          <p:nvPr>
            <p:ph type="body" idx="5"/>
          </p:nvPr>
        </p:nvSpPr>
        <p:spPr>
          <a:xfrm>
            <a:off x="360000" y="810000"/>
            <a:ext cx="6260700" cy="3114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rgbClr val="2779F5"/>
              </a:buClr>
              <a:buSzPts val="1600"/>
              <a:buNone/>
              <a:defRPr sz="1600">
                <a:solidFill>
                  <a:srgbClr val="2779F5"/>
                </a:solidFill>
              </a:defRPr>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6"/>
          </p:nvPr>
        </p:nvSpPr>
        <p:spPr>
          <a:xfrm>
            <a:off x="360000" y="1170000"/>
            <a:ext cx="11527800" cy="16998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421773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General Slides 2">
  <p:cSld name="General Slides 2">
    <p:spTree>
      <p:nvGrpSpPr>
        <p:cNvPr id="1" name="Shape 37"/>
        <p:cNvGrpSpPr/>
        <p:nvPr/>
      </p:nvGrpSpPr>
      <p:grpSpPr>
        <a:xfrm>
          <a:off x="0" y="0"/>
          <a:ext cx="0" cy="0"/>
          <a:chOff x="0" y="0"/>
          <a:chExt cx="0" cy="0"/>
        </a:xfrm>
      </p:grpSpPr>
      <p:sp>
        <p:nvSpPr>
          <p:cNvPr id="38" name="Google Shape;38;p6"/>
          <p:cNvSpPr txBox="1">
            <a:spLocks noGrp="1"/>
          </p:cNvSpPr>
          <p:nvPr>
            <p:ph type="body" idx="1"/>
          </p:nvPr>
        </p:nvSpPr>
        <p:spPr>
          <a:xfrm>
            <a:off x="360000" y="810000"/>
            <a:ext cx="11536800" cy="51285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find bonds to, and within, 100 using multiples of 10</a:t>
            </a:r>
            <a:endParaRPr/>
          </a:p>
        </p:txBody>
      </p:sp>
    </p:spTree>
    <p:extLst>
      <p:ext uri="{BB962C8B-B14F-4D97-AF65-F5344CB8AC3E}">
        <p14:creationId xmlns:p14="http://schemas.microsoft.com/office/powerpoint/2010/main" val="2821804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upport Slide Introduction">
  <p:cSld name="Support Slide Introduction">
    <p:spTree>
      <p:nvGrpSpPr>
        <p:cNvPr id="1" name="Shape 40"/>
        <p:cNvGrpSpPr/>
        <p:nvPr/>
      </p:nvGrpSpPr>
      <p:grpSpPr>
        <a:xfrm>
          <a:off x="0" y="0"/>
          <a:ext cx="0" cy="0"/>
          <a:chOff x="0" y="0"/>
          <a:chExt cx="0" cy="0"/>
        </a:xfrm>
      </p:grpSpPr>
      <p:sp>
        <p:nvSpPr>
          <p:cNvPr id="41" name="Google Shape;41;p7"/>
          <p:cNvSpPr txBox="1">
            <a:spLocks noGrp="1"/>
          </p:cNvSpPr>
          <p:nvPr>
            <p:ph type="body" idx="1"/>
          </p:nvPr>
        </p:nvSpPr>
        <p:spPr>
          <a:xfrm>
            <a:off x="357100" y="3952875"/>
            <a:ext cx="11518500" cy="2224200"/>
          </a:xfrm>
          <a:prstGeom prst="rect">
            <a:avLst/>
          </a:prstGeom>
          <a:noFill/>
          <a:ln>
            <a:noFill/>
          </a:ln>
        </p:spPr>
        <p:txBody>
          <a:bodyPr spcFirstLastPara="1" wrap="square" lIns="91425" tIns="45700" rIns="91425" bIns="45700" anchor="t" anchorCtr="0">
            <a:noAutofit/>
          </a:bodyPr>
          <a:lstStyle>
            <a:lvl1pPr marL="457200" lvl="0" indent="-228600" algn="ctr">
              <a:lnSpc>
                <a:spcPct val="150000"/>
              </a:lnSpc>
              <a:spcBef>
                <a:spcPts val="0"/>
              </a:spcBef>
              <a:spcAft>
                <a:spcPts val="0"/>
              </a:spcAft>
              <a:buClr>
                <a:schemeClr val="dk1"/>
              </a:buClr>
              <a:buSzPts val="1600"/>
              <a:buNone/>
              <a:defRPr sz="16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p:nvPr/>
        </p:nvSpPr>
        <p:spPr>
          <a:xfrm>
            <a:off x="4821623" y="2324823"/>
            <a:ext cx="2579552" cy="52322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2800">
                <a:solidFill>
                  <a:srgbClr val="2779F5"/>
                </a:solidFill>
                <a:latin typeface="Century Gothic"/>
                <a:ea typeface="Century Gothic"/>
                <a:cs typeface="Century Gothic"/>
                <a:sym typeface="Century Gothic"/>
              </a:rPr>
              <a:t>Support Slides</a:t>
            </a:r>
            <a:endParaRPr/>
          </a:p>
        </p:txBody>
      </p:sp>
    </p:spTree>
    <p:extLst>
      <p:ext uri="{BB962C8B-B14F-4D97-AF65-F5344CB8AC3E}">
        <p14:creationId xmlns:p14="http://schemas.microsoft.com/office/powerpoint/2010/main" val="2208336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upport Slides 1">
  <p:cSld name="Support Slides 1">
    <p:spTree>
      <p:nvGrpSpPr>
        <p:cNvPr id="1" name="Shape 43"/>
        <p:cNvGrpSpPr/>
        <p:nvPr/>
      </p:nvGrpSpPr>
      <p:grpSpPr>
        <a:xfrm>
          <a:off x="0" y="0"/>
          <a:ext cx="0" cy="0"/>
          <a:chOff x="0" y="0"/>
          <a:chExt cx="0" cy="0"/>
        </a:xfrm>
      </p:grpSpPr>
      <p:sp>
        <p:nvSpPr>
          <p:cNvPr id="44" name="Google Shape;44;p8"/>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a:t>
            </a:r>
            <a:r>
              <a:rPr lang="en-GB" sz="2000" b="0" i="0" u="none" strike="noStrike" cap="none">
                <a:solidFill>
                  <a:srgbClr val="2779F5"/>
                </a:solidFill>
                <a:latin typeface="Century Gothic"/>
                <a:ea typeface="Century Gothic"/>
                <a:cs typeface="Century Gothic"/>
                <a:sym typeface="Century Gothic"/>
              </a:rPr>
              <a:t>o f</a:t>
            </a:r>
            <a:r>
              <a:rPr lang="en-GB" sz="2000">
                <a:solidFill>
                  <a:srgbClr val="2779F5"/>
                </a:solidFill>
                <a:latin typeface="Century Gothic"/>
                <a:ea typeface="Century Gothic"/>
                <a:cs typeface="Century Gothic"/>
                <a:sym typeface="Century Gothic"/>
              </a:rPr>
              <a:t>ind number bonds for numbers within 10</a:t>
            </a:r>
            <a:endParaRPr/>
          </a:p>
        </p:txBody>
      </p:sp>
      <p:sp>
        <p:nvSpPr>
          <p:cNvPr id="45" name="Google Shape;45;p8"/>
          <p:cNvSpPr txBox="1">
            <a:spLocks noGrp="1"/>
          </p:cNvSpPr>
          <p:nvPr>
            <p:ph type="body" idx="1"/>
          </p:nvPr>
        </p:nvSpPr>
        <p:spPr>
          <a:xfrm>
            <a:off x="360000" y="810000"/>
            <a:ext cx="11536800" cy="51285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7491083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
        <p:cNvGrpSpPr/>
        <p:nvPr/>
      </p:nvGrpSpPr>
      <p:grpSpPr>
        <a:xfrm>
          <a:off x="0" y="0"/>
          <a:ext cx="0" cy="0"/>
          <a:chOff x="0" y="0"/>
          <a:chExt cx="0" cy="0"/>
        </a:xfrm>
      </p:grpSpPr>
    </p:spTree>
    <p:extLst>
      <p:ext uri="{BB962C8B-B14F-4D97-AF65-F5344CB8AC3E}">
        <p14:creationId xmlns:p14="http://schemas.microsoft.com/office/powerpoint/2010/main" val="1508598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05330-FEF2-427C-A77C-60D63A4A3CE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82091F-1FEA-421D-96E5-7E7FA4F844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096AB3-A097-46B0-A336-D59493E3536D}"/>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5" name="Footer Placeholder 4">
            <a:extLst>
              <a:ext uri="{FF2B5EF4-FFF2-40B4-BE49-F238E27FC236}">
                <a16:creationId xmlns:a16="http://schemas.microsoft.com/office/drawing/2014/main" id="{E70CF7F3-BC2A-468B-BBEE-CA5E9856BB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147A2F-A45D-4190-B589-2AB67671AED4}"/>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1284840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C08C3-124A-4E38-9B04-B9192AFA13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1C5AFDE-B34B-4030-BF2A-3CAD9C9465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758892-4793-413C-944C-150382A6C213}"/>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5" name="Footer Placeholder 4">
            <a:extLst>
              <a:ext uri="{FF2B5EF4-FFF2-40B4-BE49-F238E27FC236}">
                <a16:creationId xmlns:a16="http://schemas.microsoft.com/office/drawing/2014/main" id="{BD7B4C6D-2F1D-4D55-B8FA-75ED587A81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62707B-CB2C-48C7-A1DF-F10C68125702}"/>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591696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A305D-DA35-4811-A26D-0F7F8932BA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1F1DAE-C5C8-4C6E-99FB-C14046FC2D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0D2754-BE1F-4A43-AA28-9423D7C689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459F019-8DF5-4E03-A20D-5ED9464A1C04}"/>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6" name="Footer Placeholder 5">
            <a:extLst>
              <a:ext uri="{FF2B5EF4-FFF2-40B4-BE49-F238E27FC236}">
                <a16:creationId xmlns:a16="http://schemas.microsoft.com/office/drawing/2014/main" id="{FC5BD2F7-C601-4623-B778-D14AF0CA8B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9E08D5-1AC4-4D9B-850F-490DB6E8A077}"/>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127861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20601-E8B5-4621-B270-E2D2D6213A5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70D350C-16AA-470E-B47A-3C63905DF0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ADD95A-AF1F-4163-938F-CE6CC86D86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98C0AF9-3EA6-4AF1-B7A4-9B4B4AF437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4F6EE8-1003-4F39-8674-3D6AF30A46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A61FCE9-9714-421C-B3C9-0444D8A898FC}"/>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8" name="Footer Placeholder 7">
            <a:extLst>
              <a:ext uri="{FF2B5EF4-FFF2-40B4-BE49-F238E27FC236}">
                <a16:creationId xmlns:a16="http://schemas.microsoft.com/office/drawing/2014/main" id="{4B76422C-07FC-4C3E-9338-7BD75687767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9F72B4-E276-4634-8CF0-BF97BD254A4B}"/>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3209408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D6999-7285-4C39-808D-52BF53E3EA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129A52E-A5AB-4DB3-AC56-70E92FD0FCE8}"/>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4" name="Footer Placeholder 3">
            <a:extLst>
              <a:ext uri="{FF2B5EF4-FFF2-40B4-BE49-F238E27FC236}">
                <a16:creationId xmlns:a16="http://schemas.microsoft.com/office/drawing/2014/main" id="{B8FDC0E0-3644-4ACF-918B-163FF4D0B1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3F4441B-5374-4B1F-A839-758F429CCF27}"/>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387410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1F4638-474A-40AF-86FB-CF368F531615}"/>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3" name="Footer Placeholder 2">
            <a:extLst>
              <a:ext uri="{FF2B5EF4-FFF2-40B4-BE49-F238E27FC236}">
                <a16:creationId xmlns:a16="http://schemas.microsoft.com/office/drawing/2014/main" id="{4F496513-93A3-4F35-A186-FFCA549D74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90C7ADA-7A68-49BC-A364-27EEE2D2DE06}"/>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340982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F94EA-BF63-400B-9D34-B4A880E539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DDB2BCE-0614-4694-9670-3A996261FA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53E915-2536-4B7A-B6AA-41E5F3B4C3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A229D8-9AC1-41F6-A2D0-6BCB19635C1B}"/>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6" name="Footer Placeholder 5">
            <a:extLst>
              <a:ext uri="{FF2B5EF4-FFF2-40B4-BE49-F238E27FC236}">
                <a16:creationId xmlns:a16="http://schemas.microsoft.com/office/drawing/2014/main" id="{0477BFC3-17DD-4E77-90A8-318C8AB5D8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1D188B-85EA-459E-BF66-054D351463C3}"/>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252317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664AD-BEBD-4258-84E4-38A93CCD36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4418426-C3BD-4239-BDDA-A5BD8D1EC3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AF6113B-BBC0-4976-8EA1-840EA304AF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87E2A-90D6-4DCF-8EF7-D2E4B0D9F349}"/>
              </a:ext>
            </a:extLst>
          </p:cNvPr>
          <p:cNvSpPr>
            <a:spLocks noGrp="1"/>
          </p:cNvSpPr>
          <p:nvPr>
            <p:ph type="dt" sz="half" idx="10"/>
          </p:nvPr>
        </p:nvSpPr>
        <p:spPr/>
        <p:txBody>
          <a:bodyPr/>
          <a:lstStyle/>
          <a:p>
            <a:fld id="{32E4361F-DE41-46DA-BA7E-DCBCDB0EB275}" type="datetimeFigureOut">
              <a:rPr lang="en-GB" smtClean="0"/>
              <a:t>23/09/2020</a:t>
            </a:fld>
            <a:endParaRPr lang="en-GB"/>
          </a:p>
        </p:txBody>
      </p:sp>
      <p:sp>
        <p:nvSpPr>
          <p:cNvPr id="6" name="Footer Placeholder 5">
            <a:extLst>
              <a:ext uri="{FF2B5EF4-FFF2-40B4-BE49-F238E27FC236}">
                <a16:creationId xmlns:a16="http://schemas.microsoft.com/office/drawing/2014/main" id="{3490D4DC-A21C-4B17-8824-9EAFCE9F14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58C8C2-B364-43E6-AEC2-55CDC7723B09}"/>
              </a:ext>
            </a:extLst>
          </p:cNvPr>
          <p:cNvSpPr>
            <a:spLocks noGrp="1"/>
          </p:cNvSpPr>
          <p:nvPr>
            <p:ph type="sldNum" sz="quarter" idx="12"/>
          </p:nvPr>
        </p:nvSpPr>
        <p:spPr/>
        <p:txBody>
          <a:bodyPr/>
          <a:lstStyle/>
          <a:p>
            <a:fld id="{A8886C66-9AE5-41F5-8A56-FEF1ABBE0F37}" type="slidenum">
              <a:rPr lang="en-GB" smtClean="0"/>
              <a:t>‹#›</a:t>
            </a:fld>
            <a:endParaRPr lang="en-GB"/>
          </a:p>
        </p:txBody>
      </p:sp>
    </p:spTree>
    <p:extLst>
      <p:ext uri="{BB962C8B-B14F-4D97-AF65-F5344CB8AC3E}">
        <p14:creationId xmlns:p14="http://schemas.microsoft.com/office/powerpoint/2010/main" val="4121545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ABC4CC-7A7E-48D3-8E8A-360AE8D73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5A3DE8-7631-4C71-84CA-C3EC5B9A64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A072D3-EC5F-4C8E-B476-771882272C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E4361F-DE41-46DA-BA7E-DCBCDB0EB275}" type="datetimeFigureOut">
              <a:rPr lang="en-GB" smtClean="0"/>
              <a:t>23/09/2020</a:t>
            </a:fld>
            <a:endParaRPr lang="en-GB"/>
          </a:p>
        </p:txBody>
      </p:sp>
      <p:sp>
        <p:nvSpPr>
          <p:cNvPr id="5" name="Footer Placeholder 4">
            <a:extLst>
              <a:ext uri="{FF2B5EF4-FFF2-40B4-BE49-F238E27FC236}">
                <a16:creationId xmlns:a16="http://schemas.microsoft.com/office/drawing/2014/main" id="{B1CCF3BB-BA99-4D47-865B-4362EDFF0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7386625-C350-4EC1-88A0-605C54C6C4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86C66-9AE5-41F5-8A56-FEF1ABBE0F37}" type="slidenum">
              <a:rPr lang="en-GB" smtClean="0"/>
              <a:t>‹#›</a:t>
            </a:fld>
            <a:endParaRPr lang="en-GB"/>
          </a:p>
        </p:txBody>
      </p:sp>
    </p:spTree>
    <p:extLst>
      <p:ext uri="{BB962C8B-B14F-4D97-AF65-F5344CB8AC3E}">
        <p14:creationId xmlns:p14="http://schemas.microsoft.com/office/powerpoint/2010/main" val="884514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EFCED"/>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chemeClr val="dk1"/>
              </a:buClr>
              <a:buSzPts val="2800"/>
              <a:buFont typeface="Century Gothic"/>
              <a:buNone/>
              <a:defRPr sz="2800" b="0" i="0" u="none" strike="noStrike" cap="non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50000"/>
              </a:lnSpc>
              <a:spcBef>
                <a:spcPts val="0"/>
              </a:spcBef>
              <a:spcAft>
                <a:spcPts val="0"/>
              </a:spcAft>
              <a:buClr>
                <a:schemeClr val="dk1"/>
              </a:buClr>
              <a:buSzPts val="1800"/>
              <a:buFont typeface="Arial"/>
              <a:buNone/>
              <a:defRPr sz="1800" b="0"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Century Gothic"/>
                <a:ea typeface="Century Gothic"/>
                <a:cs typeface="Century Gothic"/>
                <a:sym typeface="Century Gothic"/>
              </a:defRPr>
            </a:lvl2pPr>
            <a:lvl3pPr marL="1371600" marR="0" lvl="2" indent="-228600" algn="l" rtl="0">
              <a:lnSpc>
                <a:spcPct val="100000"/>
              </a:lnSpc>
              <a:spcBef>
                <a:spcPts val="500"/>
              </a:spcBef>
              <a:spcAft>
                <a:spcPts val="0"/>
              </a:spcAft>
              <a:buClr>
                <a:schemeClr val="dk1"/>
              </a:buClr>
              <a:buSzPts val="1400"/>
              <a:buFont typeface="Arial"/>
              <a:buNone/>
              <a:defRPr sz="1400" b="0" i="0" u="none" strike="noStrike" cap="none">
                <a:solidFill>
                  <a:schemeClr val="dk1"/>
                </a:solidFill>
                <a:latin typeface="Century Gothic"/>
                <a:ea typeface="Century Gothic"/>
                <a:cs typeface="Century Gothic"/>
                <a:sym typeface="Century Gothic"/>
              </a:defRPr>
            </a:lvl3pPr>
            <a:lvl4pPr marL="1828800" marR="0" lvl="3" indent="-228600" algn="l" rtl="0">
              <a:lnSpc>
                <a:spcPct val="100000"/>
              </a:lnSpc>
              <a:spcBef>
                <a:spcPts val="500"/>
              </a:spcBef>
              <a:spcAft>
                <a:spcPts val="0"/>
              </a:spcAft>
              <a:buClr>
                <a:schemeClr val="dk1"/>
              </a:buClr>
              <a:buSzPts val="1200"/>
              <a:buFont typeface="Arial"/>
              <a:buNone/>
              <a:defRPr sz="1200" b="0" i="0" u="none" strike="noStrike" cap="none">
                <a:solidFill>
                  <a:schemeClr val="dk1"/>
                </a:solidFill>
                <a:latin typeface="Century Gothic"/>
                <a:ea typeface="Century Gothic"/>
                <a:cs typeface="Century Gothic"/>
                <a:sym typeface="Century Gothic"/>
              </a:defRPr>
            </a:lvl4pPr>
            <a:lvl5pPr marL="2286000" marR="0" lvl="4" indent="-228600" algn="l" rtl="0">
              <a:lnSpc>
                <a:spcPct val="100000"/>
              </a:lnSpc>
              <a:spcBef>
                <a:spcPts val="500"/>
              </a:spcBef>
              <a:spcAft>
                <a:spcPts val="0"/>
              </a:spcAft>
              <a:buClr>
                <a:schemeClr val="dk1"/>
              </a:buClr>
              <a:buSzPts val="1200"/>
              <a:buFont typeface="Arial"/>
              <a:buNone/>
              <a:defRPr sz="12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1"/>
          <p:cNvPicPr preferRelativeResize="0"/>
          <p:nvPr/>
        </p:nvPicPr>
        <p:blipFill rotWithShape="1">
          <a:blip r:embed="rId10">
            <a:alphaModFix/>
          </a:blip>
          <a:srcRect/>
          <a:stretch/>
        </p:blipFill>
        <p:spPr>
          <a:xfrm>
            <a:off x="186266" y="6594475"/>
            <a:ext cx="1601399" cy="135466"/>
          </a:xfrm>
          <a:prstGeom prst="rect">
            <a:avLst/>
          </a:prstGeom>
          <a:noFill/>
          <a:ln>
            <a:noFill/>
          </a:ln>
        </p:spPr>
      </p:pic>
      <p:pic>
        <p:nvPicPr>
          <p:cNvPr id="13" name="Google Shape;13;p1" descr="A close up of a logo&#10;&#10;Description automatically generated"/>
          <p:cNvPicPr preferRelativeResize="0"/>
          <p:nvPr/>
        </p:nvPicPr>
        <p:blipFill rotWithShape="1">
          <a:blip r:embed="rId11">
            <a:alphaModFix/>
          </a:blip>
          <a:srcRect/>
          <a:stretch/>
        </p:blipFill>
        <p:spPr>
          <a:xfrm>
            <a:off x="11538065" y="-1"/>
            <a:ext cx="653936" cy="707537"/>
          </a:xfrm>
          <a:prstGeom prst="rect">
            <a:avLst/>
          </a:prstGeom>
          <a:noFill/>
          <a:ln>
            <a:noFill/>
          </a:ln>
        </p:spPr>
      </p:pic>
    </p:spTree>
    <p:extLst>
      <p:ext uri="{BB962C8B-B14F-4D97-AF65-F5344CB8AC3E}">
        <p14:creationId xmlns:p14="http://schemas.microsoft.com/office/powerpoint/2010/main" val="137859114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4.xml"/><Relationship Id="rId5" Type="http://schemas.openxmlformats.org/officeDocument/2006/relationships/image" Target="../media/image1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0"/>
          <p:cNvSpPr txBox="1"/>
          <p:nvPr/>
        </p:nvSpPr>
        <p:spPr>
          <a:xfrm>
            <a:off x="9323853" y="6122986"/>
            <a:ext cx="2556300" cy="422700"/>
          </a:xfrm>
          <a:prstGeom prst="rect">
            <a:avLst/>
          </a:prstGeom>
          <a:noFill/>
          <a:ln>
            <a:noFill/>
          </a:ln>
        </p:spPr>
        <p:txBody>
          <a:bodyPr spcFirstLastPara="1" wrap="square" lIns="91425" tIns="45700" rIns="91425" bIns="45700" anchor="t" anchorCtr="0">
            <a:noAutofit/>
          </a:bodyPr>
          <a:lstStyle/>
          <a:p>
            <a:pPr marL="112544" marR="0" lvl="0" indent="0" algn="r" defTabSz="914400" rtl="0" eaLnBrk="1" fontAlgn="auto" latinLnBrk="0" hangingPunct="1">
              <a:lnSpc>
                <a:spcPct val="90000"/>
              </a:lnSpc>
              <a:spcBef>
                <a:spcPts val="0"/>
              </a:spcBef>
              <a:spcAft>
                <a:spcPts val="0"/>
              </a:spcAft>
              <a:buClr>
                <a:srgbClr val="FFFFFF"/>
              </a:buClr>
              <a:buSzPts val="2400"/>
              <a:buFont typeface="Arial"/>
              <a:buNone/>
              <a:tabLst/>
              <a:defRPr/>
            </a:pPr>
            <a:r>
              <a:rPr kumimoji="0" lang="en-GB" sz="24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Autumn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2" name="Google Shape;52;p10"/>
          <p:cNvSpPr txBox="1"/>
          <p:nvPr/>
        </p:nvSpPr>
        <p:spPr>
          <a:xfrm>
            <a:off x="1946763" y="1513840"/>
            <a:ext cx="8298474" cy="2892848"/>
          </a:xfrm>
          <a:prstGeom prst="rect">
            <a:avLst/>
          </a:prstGeom>
          <a:noFill/>
          <a:ln>
            <a:noFill/>
          </a:ln>
        </p:spPr>
        <p:txBody>
          <a:bodyPr spcFirstLastPara="1" wrap="square" lIns="91425" tIns="45700" rIns="91425" bIns="45700" anchor="t" anchorCtr="0">
            <a:noAutofit/>
          </a:bodyPr>
          <a:lstStyle/>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Ready-to-go Lesson Slides</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Year 2</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Addition and Subtraction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3" name="Google Shape;53;p10"/>
          <p:cNvSpPr txBox="1"/>
          <p:nvPr/>
        </p:nvSpPr>
        <p:spPr>
          <a:xfrm>
            <a:off x="360000" y="5555475"/>
            <a:ext cx="9969900" cy="9900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FFFFFF"/>
              </a:buClr>
              <a:buSzPts val="2800"/>
              <a:buFont typeface="Arial"/>
              <a:buNone/>
              <a:tabLst/>
              <a:defRPr/>
            </a:pPr>
            <a:r>
              <a:rPr kumimoji="0" lang="en-GB" sz="28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Lesson 5</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FFFFFF"/>
              </a:buClr>
              <a:buSzPts val="2800"/>
              <a:buFont typeface="Arial"/>
              <a:buNone/>
              <a:tabLst/>
              <a:defRPr/>
            </a:pPr>
            <a:r>
              <a:rPr kumimoji="0" lang="en-GB" sz="28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To find bonds to, and within, 100 using multiples of 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9"/>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67" name="Google Shape;167;p19"/>
          <p:cNvSpPr txBox="1">
            <a:spLocks noGrp="1"/>
          </p:cNvSpPr>
          <p:nvPr>
            <p:ph type="body" idx="2"/>
          </p:nvPr>
        </p:nvSpPr>
        <p:spPr>
          <a:xfrm>
            <a:off x="360000" y="1170000"/>
            <a:ext cx="11527800" cy="34761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a:t>Can you continue the pattern?</a:t>
            </a:r>
            <a:endParaRPr b="1"/>
          </a:p>
          <a:p>
            <a:pPr marL="0" lvl="0" indent="0" algn="l" rtl="0">
              <a:lnSpc>
                <a:spcPct val="150000"/>
              </a:lnSpc>
              <a:spcBef>
                <a:spcPts val="0"/>
              </a:spcBef>
              <a:spcAft>
                <a:spcPts val="0"/>
              </a:spcAft>
              <a:buClr>
                <a:schemeClr val="dk1"/>
              </a:buClr>
              <a:buSzPts val="1800"/>
              <a:buNone/>
            </a:pPr>
            <a:endParaRPr/>
          </a:p>
          <a:p>
            <a:pPr marL="0" lvl="0" indent="0" algn="ctr" rtl="0">
              <a:lnSpc>
                <a:spcPct val="150000"/>
              </a:lnSpc>
              <a:spcBef>
                <a:spcPts val="0"/>
              </a:spcBef>
              <a:spcAft>
                <a:spcPts val="0"/>
              </a:spcAft>
              <a:buClr>
                <a:schemeClr val="dk1"/>
              </a:buClr>
              <a:buSzPts val="1800"/>
              <a:buNone/>
            </a:pPr>
            <a:r>
              <a:rPr lang="en-GB" sz="2500"/>
              <a:t>90 = 100 – 10</a:t>
            </a:r>
            <a:endParaRPr sz="2500"/>
          </a:p>
          <a:p>
            <a:pPr marL="0" lvl="0" indent="0" algn="ctr" rtl="0">
              <a:lnSpc>
                <a:spcPct val="150000"/>
              </a:lnSpc>
              <a:spcBef>
                <a:spcPts val="0"/>
              </a:spcBef>
              <a:spcAft>
                <a:spcPts val="0"/>
              </a:spcAft>
              <a:buClr>
                <a:schemeClr val="dk1"/>
              </a:buClr>
              <a:buSzPts val="1800"/>
              <a:buNone/>
            </a:pPr>
            <a:r>
              <a:rPr lang="en-GB" sz="2500"/>
              <a:t>80 = 100 – 20</a:t>
            </a:r>
            <a:endParaRPr sz="2500"/>
          </a:p>
          <a:p>
            <a:pPr marL="0" lvl="0" indent="0" algn="ctr" rtl="0">
              <a:lnSpc>
                <a:spcPct val="150000"/>
              </a:lnSpc>
              <a:spcBef>
                <a:spcPts val="0"/>
              </a:spcBef>
              <a:spcAft>
                <a:spcPts val="0"/>
              </a:spcAft>
              <a:buClr>
                <a:schemeClr val="dk1"/>
              </a:buClr>
              <a:buSzPts val="1800"/>
              <a:buNone/>
            </a:pPr>
            <a:r>
              <a:rPr lang="en-GB" sz="2500"/>
              <a:t>70 = 100 – 30</a:t>
            </a:r>
            <a:endParaRPr sz="2500"/>
          </a:p>
          <a:p>
            <a:pPr marL="0" lvl="0" indent="0" algn="l" rtl="0">
              <a:lnSpc>
                <a:spcPct val="150000"/>
              </a:lnSpc>
              <a:spcBef>
                <a:spcPts val="0"/>
              </a:spcBef>
              <a:spcAft>
                <a:spcPts val="0"/>
              </a:spcAft>
              <a:buClr>
                <a:schemeClr val="dk1"/>
              </a:buClr>
              <a:buSzPts val="1800"/>
              <a:buNone/>
            </a:pPr>
            <a:r>
              <a:rPr lang="en-GB"/>
              <a:t>How do you</a:t>
            </a:r>
            <a:r>
              <a:rPr lang="en-GB" sz="2500"/>
              <a:t> </a:t>
            </a:r>
            <a:r>
              <a:rPr lang="en-GB"/>
              <a:t>are correct?</a:t>
            </a:r>
            <a:endParaRPr/>
          </a:p>
          <a:p>
            <a:pPr marL="0" lvl="0" indent="0" algn="l" rtl="0">
              <a:lnSpc>
                <a:spcPct val="150000"/>
              </a:lnSpc>
              <a:spcBef>
                <a:spcPts val="0"/>
              </a:spcBef>
              <a:spcAft>
                <a:spcPts val="0"/>
              </a:spcAft>
              <a:buClr>
                <a:schemeClr val="dk1"/>
              </a:buClr>
              <a:buSzPts val="1800"/>
              <a:buNone/>
            </a:pPr>
            <a:r>
              <a:rPr lang="en-GB"/>
              <a:t>What do you notice about the pattern?</a:t>
            </a:r>
            <a:endParaRPr/>
          </a:p>
        </p:txBody>
      </p:sp>
      <p:sp>
        <p:nvSpPr>
          <p:cNvPr id="169" name="Google Shape;169;p19"/>
          <p:cNvSpPr txBox="1"/>
          <p:nvPr/>
        </p:nvSpPr>
        <p:spPr>
          <a:xfrm>
            <a:off x="5100475" y="3670000"/>
            <a:ext cx="2189700" cy="24339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60 = 100 – 40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50 = 100 – 50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40 = 100 – 60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30 = 100 – 70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20 = 100 – 80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 = 100 – 90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70" name="Google Shape;170;p19"/>
          <p:cNvSpPr txBox="1"/>
          <p:nvPr/>
        </p:nvSpPr>
        <p:spPr>
          <a:xfrm>
            <a:off x="360000" y="4646100"/>
            <a:ext cx="4560900" cy="1668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 first numbers decrease by 10 each time. The last numbers increase by 10 each time.</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A2963127-38AA-4DA1-92D5-E03DA1335A49}"/>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0"/>
                                        </p:tgtEl>
                                        <p:attrNameLst>
                                          <p:attrName>style.visibility</p:attrName>
                                        </p:attrNameLst>
                                      </p:cBhvr>
                                      <p:to>
                                        <p:strVal val="visible"/>
                                      </p:to>
                                    </p:set>
                                    <p:animEffect transition="in" filter="fade">
                                      <p:cBhvr>
                                        <p:cTn id="7" dur="1000"/>
                                        <p:tgtEl>
                                          <p:spTgt spid="170"/>
                                        </p:tgtEl>
                                      </p:cBhvr>
                                    </p:animEffect>
                                  </p:childTnLst>
                                </p:cTn>
                              </p:par>
                              <p:par>
                                <p:cTn id="8" presetID="10" presetClass="entr" presetSubtype="0" fill="hold" nodeType="withEffect">
                                  <p:stCondLst>
                                    <p:cond delay="0"/>
                                  </p:stCondLst>
                                  <p:childTnLst>
                                    <p:set>
                                      <p:cBhvr>
                                        <p:cTn id="9" dur="1" fill="hold">
                                          <p:stCondLst>
                                            <p:cond delay="0"/>
                                          </p:stCondLst>
                                        </p:cTn>
                                        <p:tgtEl>
                                          <p:spTgt spid="169"/>
                                        </p:tgtEl>
                                        <p:attrNameLst>
                                          <p:attrName>style.visibility</p:attrName>
                                        </p:attrNameLst>
                                      </p:cBhvr>
                                      <p:to>
                                        <p:strVal val="visible"/>
                                      </p:to>
                                    </p:set>
                                    <p:animEffect transition="in" filter="fade">
                                      <p:cBhvr>
                                        <p:cTn id="10" dur="1000"/>
                                        <p:tgtEl>
                                          <p:spTgt spid="169"/>
                                        </p:tgtEl>
                                      </p:cBhvr>
                                    </p:animEffect>
                                  </p:childTnLst>
                                </p:cTn>
                              </p:par>
                            </p:childTnLst>
                          </p:cTn>
                        </p:par>
                      </p:childTnLst>
                    </p:cTn>
                  </p:par>
                </p:childTnLst>
              </p:cTn>
              <p:nextCondLst>
                <p:cond evt="onClick" delay="0">
                  <p:tgtEl>
                    <p:spTgt spid="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0"/>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177" name="Google Shape;177;p20"/>
          <p:cNvPicPr preferRelativeResize="0"/>
          <p:nvPr/>
        </p:nvPicPr>
        <p:blipFill>
          <a:blip r:embed="rId3">
            <a:alphaModFix/>
          </a:blip>
          <a:stretch>
            <a:fillRect/>
          </a:stretch>
        </p:blipFill>
        <p:spPr>
          <a:xfrm>
            <a:off x="360000" y="1260000"/>
            <a:ext cx="11096625" cy="411480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1"/>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84" name="Google Shape;184;p21"/>
          <p:cNvSpPr txBox="1">
            <a:spLocks noGrp="1"/>
          </p:cNvSpPr>
          <p:nvPr>
            <p:ph type="body" idx="2"/>
          </p:nvPr>
        </p:nvSpPr>
        <p:spPr>
          <a:xfrm>
            <a:off x="360000" y="1170000"/>
            <a:ext cx="11527800" cy="6735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Arrange the digit cards below to create a number sentence. </a:t>
            </a:r>
            <a:endParaRPr/>
          </a:p>
          <a:p>
            <a:pPr marL="0" lvl="0" indent="0" algn="l" rtl="0">
              <a:lnSpc>
                <a:spcPct val="150000"/>
              </a:lnSpc>
              <a:spcBef>
                <a:spcPts val="0"/>
              </a:spcBef>
              <a:spcAft>
                <a:spcPts val="0"/>
              </a:spcAft>
              <a:buClr>
                <a:schemeClr val="dk1"/>
              </a:buClr>
              <a:buSzPts val="1800"/>
              <a:buNone/>
            </a:pPr>
            <a:r>
              <a:rPr lang="en-GB"/>
              <a:t>Find all the possibilities.</a:t>
            </a:r>
            <a:endParaRPr/>
          </a:p>
        </p:txBody>
      </p:sp>
      <p:sp>
        <p:nvSpPr>
          <p:cNvPr id="185" name="Google Shape;185;p21"/>
          <p:cNvSpPr/>
          <p:nvPr/>
        </p:nvSpPr>
        <p:spPr>
          <a:xfrm>
            <a:off x="2237800" y="2099275"/>
            <a:ext cx="1466700" cy="16704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60</a:t>
            </a:r>
            <a:endParaRPr kumimoji="0"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86" name="Google Shape;186;p21"/>
          <p:cNvSpPr/>
          <p:nvPr/>
        </p:nvSpPr>
        <p:spPr>
          <a:xfrm>
            <a:off x="4951625" y="2099275"/>
            <a:ext cx="1466700" cy="16704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a:t>
            </a:r>
            <a:endParaRPr kumimoji="0"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87" name="Google Shape;187;p21"/>
          <p:cNvSpPr/>
          <p:nvPr/>
        </p:nvSpPr>
        <p:spPr>
          <a:xfrm>
            <a:off x="7665450" y="2099275"/>
            <a:ext cx="1466700" cy="16704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40</a:t>
            </a:r>
            <a:endParaRPr kumimoji="0"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88" name="Google Shape;188;p21"/>
          <p:cNvSpPr/>
          <p:nvPr/>
        </p:nvSpPr>
        <p:spPr>
          <a:xfrm>
            <a:off x="2237800" y="4234700"/>
            <a:ext cx="1466700" cy="16704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a:t>
            </a:r>
            <a:endParaRPr kumimoji="0"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89" name="Google Shape;189;p21"/>
          <p:cNvSpPr/>
          <p:nvPr/>
        </p:nvSpPr>
        <p:spPr>
          <a:xfrm>
            <a:off x="4951625" y="4234700"/>
            <a:ext cx="1466700" cy="16704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100</a:t>
            </a:r>
            <a:endParaRPr kumimoji="0"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90" name="Google Shape;190;p21"/>
          <p:cNvSpPr/>
          <p:nvPr/>
        </p:nvSpPr>
        <p:spPr>
          <a:xfrm>
            <a:off x="7665450" y="4234700"/>
            <a:ext cx="1466700" cy="16704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a:t>
            </a:r>
            <a:endParaRPr kumimoji="0" sz="4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92" name="Google Shape;192;p21"/>
          <p:cNvSpPr txBox="1"/>
          <p:nvPr/>
        </p:nvSpPr>
        <p:spPr>
          <a:xfrm>
            <a:off x="9649150" y="2601425"/>
            <a:ext cx="2230800" cy="28269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60 + 40 = 100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40 + 60 = 100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100 – 40 = 60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100 – 60 = 40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100 = 40 + 60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100 = 60 + 40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40 = 100 – 60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60 = 100 – 40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A924040C-B4AC-4495-9938-64402D25C86F}"/>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1000"/>
                                        <p:tgtEl>
                                          <p:spTgt spid="192"/>
                                        </p:tgtEl>
                                      </p:cBhvr>
                                    </p:animEffect>
                                  </p:childTnLst>
                                </p:cTn>
                              </p:par>
                            </p:childTnLst>
                          </p:cTn>
                        </p:par>
                      </p:childTnLst>
                    </p:cTn>
                  </p:par>
                </p:childTnLst>
              </p:cTn>
              <p:nextCondLst>
                <p:cond evt="onClick" delay="0">
                  <p:tgtEl>
                    <p:spTgt spid="2"/>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2"/>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199" name="Google Shape;199;p22"/>
          <p:cNvPicPr preferRelativeResize="0"/>
          <p:nvPr/>
        </p:nvPicPr>
        <p:blipFill>
          <a:blip r:embed="rId3">
            <a:alphaModFix/>
          </a:blip>
          <a:stretch>
            <a:fillRect/>
          </a:stretch>
        </p:blipFill>
        <p:spPr>
          <a:xfrm>
            <a:off x="360000" y="1260000"/>
            <a:ext cx="11520001" cy="249255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3"/>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Let’s Reflect:</a:t>
            </a:r>
            <a:endParaRPr b="1"/>
          </a:p>
        </p:txBody>
      </p:sp>
      <p:sp>
        <p:nvSpPr>
          <p:cNvPr id="206" name="Google Shape;206;p23"/>
          <p:cNvSpPr txBox="1">
            <a:spLocks noGrp="1"/>
          </p:cNvSpPr>
          <p:nvPr>
            <p:ph type="body" idx="2"/>
          </p:nvPr>
        </p:nvSpPr>
        <p:spPr>
          <a:xfrm>
            <a:off x="332100" y="1121400"/>
            <a:ext cx="115278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a:t>Here is a grid:</a:t>
            </a:r>
            <a:endParaRPr b="1"/>
          </a:p>
        </p:txBody>
      </p:sp>
      <p:graphicFrame>
        <p:nvGraphicFramePr>
          <p:cNvPr id="207" name="Google Shape;207;p23"/>
          <p:cNvGraphicFramePr/>
          <p:nvPr/>
        </p:nvGraphicFramePr>
        <p:xfrm>
          <a:off x="1262375" y="1886625"/>
          <a:ext cx="7271175" cy="3084750"/>
        </p:xfrm>
        <a:graphic>
          <a:graphicData uri="http://schemas.openxmlformats.org/drawingml/2006/table">
            <a:tbl>
              <a:tblPr>
                <a:noFill/>
              </a:tblPr>
              <a:tblGrid>
                <a:gridCol w="2423725">
                  <a:extLst>
                    <a:ext uri="{9D8B030D-6E8A-4147-A177-3AD203B41FA5}">
                      <a16:colId xmlns:a16="http://schemas.microsoft.com/office/drawing/2014/main" val="20000"/>
                    </a:ext>
                  </a:extLst>
                </a:gridCol>
                <a:gridCol w="2423725">
                  <a:extLst>
                    <a:ext uri="{9D8B030D-6E8A-4147-A177-3AD203B41FA5}">
                      <a16:colId xmlns:a16="http://schemas.microsoft.com/office/drawing/2014/main" val="20001"/>
                    </a:ext>
                  </a:extLst>
                </a:gridCol>
                <a:gridCol w="2423725">
                  <a:extLst>
                    <a:ext uri="{9D8B030D-6E8A-4147-A177-3AD203B41FA5}">
                      <a16:colId xmlns:a16="http://schemas.microsoft.com/office/drawing/2014/main" val="20002"/>
                    </a:ext>
                  </a:extLst>
                </a:gridCol>
              </a:tblGrid>
              <a:tr h="1028250">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1028250">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1028250">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208" name="Google Shape;208;p23"/>
          <p:cNvSpPr/>
          <p:nvPr/>
        </p:nvSpPr>
        <p:spPr>
          <a:xfrm>
            <a:off x="506075" y="2214000"/>
            <a:ext cx="557700" cy="311400"/>
          </a:xfrm>
          <a:prstGeom prst="rightArrow">
            <a:avLst>
              <a:gd name="adj1" fmla="val 50000"/>
              <a:gd name="adj2" fmla="val 50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09" name="Google Shape;209;p23"/>
          <p:cNvSpPr/>
          <p:nvPr/>
        </p:nvSpPr>
        <p:spPr>
          <a:xfrm>
            <a:off x="506075" y="3273300"/>
            <a:ext cx="557700" cy="311400"/>
          </a:xfrm>
          <a:prstGeom prst="rightArrow">
            <a:avLst>
              <a:gd name="adj1" fmla="val 50000"/>
              <a:gd name="adj2" fmla="val 50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0" name="Google Shape;210;p23"/>
          <p:cNvSpPr/>
          <p:nvPr/>
        </p:nvSpPr>
        <p:spPr>
          <a:xfrm>
            <a:off x="506075" y="4332600"/>
            <a:ext cx="557700" cy="311400"/>
          </a:xfrm>
          <a:prstGeom prst="rightArrow">
            <a:avLst>
              <a:gd name="adj1" fmla="val 50000"/>
              <a:gd name="adj2" fmla="val 50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1" name="Google Shape;211;p23"/>
          <p:cNvSpPr/>
          <p:nvPr/>
        </p:nvSpPr>
        <p:spPr>
          <a:xfrm rot="5400000">
            <a:off x="2437875" y="1230275"/>
            <a:ext cx="557700" cy="311400"/>
          </a:xfrm>
          <a:prstGeom prst="rightArrow">
            <a:avLst>
              <a:gd name="adj1" fmla="val 50000"/>
              <a:gd name="adj2" fmla="val 50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2" name="Google Shape;212;p23"/>
          <p:cNvSpPr/>
          <p:nvPr/>
        </p:nvSpPr>
        <p:spPr>
          <a:xfrm rot="5400000">
            <a:off x="4449350" y="1230263"/>
            <a:ext cx="557700" cy="311400"/>
          </a:xfrm>
          <a:prstGeom prst="rightArrow">
            <a:avLst>
              <a:gd name="adj1" fmla="val 50000"/>
              <a:gd name="adj2" fmla="val 50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3" name="Google Shape;213;p23"/>
          <p:cNvSpPr/>
          <p:nvPr/>
        </p:nvSpPr>
        <p:spPr>
          <a:xfrm rot="5400000">
            <a:off x="6999600" y="1230263"/>
            <a:ext cx="557700" cy="311400"/>
          </a:xfrm>
          <a:prstGeom prst="rightArrow">
            <a:avLst>
              <a:gd name="adj1" fmla="val 50000"/>
              <a:gd name="adj2" fmla="val 50000"/>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4" name="Google Shape;214;p23"/>
          <p:cNvSpPr txBox="1"/>
          <p:nvPr/>
        </p:nvSpPr>
        <p:spPr>
          <a:xfrm>
            <a:off x="8732150" y="1835800"/>
            <a:ext cx="3238500" cy="2342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Squares are worth 20</a:t>
            </a:r>
            <a:endParaRPr kumimoji="0"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Triangles are worth 30</a:t>
            </a:r>
            <a:endParaRPr kumimoji="0"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Circles are worth 40</a:t>
            </a:r>
            <a:endParaRPr kumimoji="0" sz="23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15" name="Google Shape;215;p23"/>
          <p:cNvSpPr txBox="1"/>
          <p:nvPr/>
        </p:nvSpPr>
        <p:spPr>
          <a:xfrm>
            <a:off x="360000" y="5561800"/>
            <a:ext cx="9811800" cy="5577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Can you complete the grid so that all the horizontal and vertical lines add up to 90?</a:t>
            </a:r>
            <a:endParaRPr kumimoji="0" sz="18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16" name="Google Shape;216;p23"/>
          <p:cNvSpPr txBox="1"/>
          <p:nvPr/>
        </p:nvSpPr>
        <p:spPr>
          <a:xfrm>
            <a:off x="3764725" y="2004125"/>
            <a:ext cx="2266500" cy="8346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pic>
        <p:nvPicPr>
          <p:cNvPr id="217" name="Google Shape;217;p23" descr="A picture containing drawing, computer&#10;&#10;Description automatically generated"/>
          <p:cNvPicPr preferRelativeResize="0"/>
          <p:nvPr/>
        </p:nvPicPr>
        <p:blipFill rotWithShape="1">
          <a:blip r:embed="rId3">
            <a:alphaModFix/>
          </a:blip>
          <a:srcRect/>
          <a:stretch/>
        </p:blipFill>
        <p:spPr>
          <a:xfrm>
            <a:off x="4569025" y="2000788"/>
            <a:ext cx="788575" cy="834612"/>
          </a:xfrm>
          <a:prstGeom prst="rect">
            <a:avLst/>
          </a:prstGeom>
          <a:noFill/>
          <a:ln>
            <a:noFill/>
          </a:ln>
        </p:spPr>
      </p:pic>
      <p:sp>
        <p:nvSpPr>
          <p:cNvPr id="218" name="Google Shape;218;p23"/>
          <p:cNvSpPr txBox="1"/>
          <p:nvPr/>
        </p:nvSpPr>
        <p:spPr>
          <a:xfrm>
            <a:off x="6189375" y="2004125"/>
            <a:ext cx="2266500" cy="8346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19" name="Google Shape;219;p23"/>
          <p:cNvSpPr txBox="1"/>
          <p:nvPr/>
        </p:nvSpPr>
        <p:spPr>
          <a:xfrm>
            <a:off x="6189375" y="2989625"/>
            <a:ext cx="2266500" cy="8346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20" name="Google Shape;220;p23"/>
          <p:cNvSpPr txBox="1"/>
          <p:nvPr/>
        </p:nvSpPr>
        <p:spPr>
          <a:xfrm>
            <a:off x="3764713" y="4022600"/>
            <a:ext cx="2266500" cy="8346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21" name="Google Shape;221;p23"/>
          <p:cNvSpPr txBox="1"/>
          <p:nvPr/>
        </p:nvSpPr>
        <p:spPr>
          <a:xfrm>
            <a:off x="1331138" y="4022600"/>
            <a:ext cx="2266500" cy="8346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pic>
        <p:nvPicPr>
          <p:cNvPr id="222" name="Google Shape;222;p23" descr="A picture containing drawing&#10;&#10;Description automatically generated"/>
          <p:cNvPicPr preferRelativeResize="0"/>
          <p:nvPr/>
        </p:nvPicPr>
        <p:blipFill rotWithShape="1">
          <a:blip r:embed="rId4">
            <a:alphaModFix/>
          </a:blip>
          <a:srcRect/>
          <a:stretch/>
        </p:blipFill>
        <p:spPr>
          <a:xfrm>
            <a:off x="4569025" y="4019275"/>
            <a:ext cx="788563" cy="834600"/>
          </a:xfrm>
          <a:prstGeom prst="rect">
            <a:avLst/>
          </a:prstGeom>
          <a:noFill/>
          <a:ln>
            <a:noFill/>
          </a:ln>
        </p:spPr>
      </p:pic>
      <p:pic>
        <p:nvPicPr>
          <p:cNvPr id="223" name="Google Shape;223;p23" descr="A picture containing computer, drawing&#10;&#10;Description automatically generated"/>
          <p:cNvPicPr preferRelativeResize="0"/>
          <p:nvPr/>
        </p:nvPicPr>
        <p:blipFill rotWithShape="1">
          <a:blip r:embed="rId5">
            <a:alphaModFix/>
          </a:blip>
          <a:srcRect/>
          <a:stretch/>
        </p:blipFill>
        <p:spPr>
          <a:xfrm>
            <a:off x="2070124" y="4065200"/>
            <a:ext cx="788575" cy="757052"/>
          </a:xfrm>
          <a:prstGeom prst="rect">
            <a:avLst/>
          </a:prstGeom>
          <a:noFill/>
          <a:ln>
            <a:noFill/>
          </a:ln>
        </p:spPr>
      </p:pic>
      <p:pic>
        <p:nvPicPr>
          <p:cNvPr id="224" name="Google Shape;224;p23" descr="A picture containing computer, drawing&#10;&#10;Description automatically generated"/>
          <p:cNvPicPr preferRelativeResize="0"/>
          <p:nvPr/>
        </p:nvPicPr>
        <p:blipFill rotWithShape="1">
          <a:blip r:embed="rId5">
            <a:alphaModFix/>
          </a:blip>
          <a:srcRect/>
          <a:stretch/>
        </p:blipFill>
        <p:spPr>
          <a:xfrm>
            <a:off x="4609387" y="3052138"/>
            <a:ext cx="788575" cy="757052"/>
          </a:xfrm>
          <a:prstGeom prst="rect">
            <a:avLst/>
          </a:prstGeom>
          <a:noFill/>
          <a:ln>
            <a:noFill/>
          </a:ln>
        </p:spPr>
      </p:pic>
      <p:pic>
        <p:nvPicPr>
          <p:cNvPr id="225" name="Google Shape;225;p23" descr="A picture containing drawing&#10;&#10;Description automatically generated"/>
          <p:cNvPicPr preferRelativeResize="0"/>
          <p:nvPr/>
        </p:nvPicPr>
        <p:blipFill rotWithShape="1">
          <a:blip r:embed="rId4">
            <a:alphaModFix/>
          </a:blip>
          <a:srcRect/>
          <a:stretch/>
        </p:blipFill>
        <p:spPr>
          <a:xfrm>
            <a:off x="2166637" y="3011700"/>
            <a:ext cx="788563" cy="834600"/>
          </a:xfrm>
          <a:prstGeom prst="rect">
            <a:avLst/>
          </a:prstGeom>
          <a:noFill/>
          <a:ln>
            <a:noFill/>
          </a:ln>
        </p:spPr>
      </p:pic>
      <p:pic>
        <p:nvPicPr>
          <p:cNvPr id="226" name="Google Shape;226;p23" descr="A picture containing drawing, computer&#10;&#10;Description automatically generated"/>
          <p:cNvPicPr preferRelativeResize="0"/>
          <p:nvPr/>
        </p:nvPicPr>
        <p:blipFill rotWithShape="1">
          <a:blip r:embed="rId3">
            <a:alphaModFix/>
          </a:blip>
          <a:srcRect/>
          <a:stretch/>
        </p:blipFill>
        <p:spPr>
          <a:xfrm>
            <a:off x="2166625" y="2000788"/>
            <a:ext cx="788575" cy="834612"/>
          </a:xfrm>
          <a:prstGeom prst="rect">
            <a:avLst/>
          </a:prstGeom>
          <a:noFill/>
          <a:ln>
            <a:noFill/>
          </a:ln>
        </p:spPr>
      </p:pic>
      <p:pic>
        <p:nvPicPr>
          <p:cNvPr id="227" name="Google Shape;227;p23" descr="A picture containing drawing, computer&#10;&#10;Description automatically generated"/>
          <p:cNvPicPr preferRelativeResize="0"/>
          <p:nvPr/>
        </p:nvPicPr>
        <p:blipFill rotWithShape="1">
          <a:blip r:embed="rId3">
            <a:alphaModFix/>
          </a:blip>
          <a:srcRect/>
          <a:stretch/>
        </p:blipFill>
        <p:spPr>
          <a:xfrm>
            <a:off x="6987400" y="2004113"/>
            <a:ext cx="788575" cy="834612"/>
          </a:xfrm>
          <a:prstGeom prst="rect">
            <a:avLst/>
          </a:prstGeom>
          <a:noFill/>
          <a:ln>
            <a:noFill/>
          </a:ln>
        </p:spPr>
      </p:pic>
      <p:pic>
        <p:nvPicPr>
          <p:cNvPr id="228" name="Google Shape;228;p23" descr="A picture containing drawing, computer&#10;&#10;Description automatically generated"/>
          <p:cNvPicPr preferRelativeResize="0"/>
          <p:nvPr/>
        </p:nvPicPr>
        <p:blipFill rotWithShape="1">
          <a:blip r:embed="rId3">
            <a:alphaModFix/>
          </a:blip>
          <a:srcRect/>
          <a:stretch/>
        </p:blipFill>
        <p:spPr>
          <a:xfrm>
            <a:off x="6987400" y="2989613"/>
            <a:ext cx="788575" cy="834612"/>
          </a:xfrm>
          <a:prstGeom prst="rect">
            <a:avLst/>
          </a:prstGeom>
          <a:noFill/>
          <a:ln>
            <a:noFill/>
          </a:ln>
        </p:spPr>
      </p:pic>
      <p:pic>
        <p:nvPicPr>
          <p:cNvPr id="229" name="Google Shape;229;p23" descr="A picture containing drawing, computer&#10;&#10;Description automatically generated"/>
          <p:cNvPicPr preferRelativeResize="0"/>
          <p:nvPr/>
        </p:nvPicPr>
        <p:blipFill rotWithShape="1">
          <a:blip r:embed="rId3">
            <a:alphaModFix/>
          </a:blip>
          <a:srcRect/>
          <a:stretch/>
        </p:blipFill>
        <p:spPr>
          <a:xfrm>
            <a:off x="6987400" y="4019263"/>
            <a:ext cx="788575" cy="834612"/>
          </a:xfrm>
          <a:prstGeom prst="rect">
            <a:avLst/>
          </a:prstGeom>
          <a:noFill/>
          <a:ln>
            <a:noFill/>
          </a:ln>
        </p:spPr>
      </p:pic>
      <p:sp>
        <p:nvSpPr>
          <p:cNvPr id="2" name="Rectangle: Rounded Corners 1">
            <a:extLst>
              <a:ext uri="{FF2B5EF4-FFF2-40B4-BE49-F238E27FC236}">
                <a16:creationId xmlns:a16="http://schemas.microsoft.com/office/drawing/2014/main" id="{B6F9FCCA-E093-4675-BC95-6FB4FA87FD6D}"/>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6"/>
                                        </p:tgtEl>
                                        <p:attrNameLst>
                                          <p:attrName>style.visibility</p:attrName>
                                        </p:attrNameLst>
                                      </p:cBhvr>
                                      <p:to>
                                        <p:strVal val="visible"/>
                                      </p:to>
                                    </p:set>
                                    <p:animEffect transition="in" filter="fade">
                                      <p:cBhvr>
                                        <p:cTn id="7" dur="1000"/>
                                        <p:tgtEl>
                                          <p:spTgt spid="216"/>
                                        </p:tgtEl>
                                      </p:cBhvr>
                                    </p:animEffect>
                                  </p:childTnLst>
                                </p:cTn>
                              </p:par>
                              <p:par>
                                <p:cTn id="8" presetID="10" presetClass="entr" presetSubtype="0" fill="hold" nodeType="withEffect">
                                  <p:stCondLst>
                                    <p:cond delay="0"/>
                                  </p:stCondLst>
                                  <p:childTnLst>
                                    <p:set>
                                      <p:cBhvr>
                                        <p:cTn id="9" dur="1" fill="hold">
                                          <p:stCondLst>
                                            <p:cond delay="0"/>
                                          </p:stCondLst>
                                        </p:cTn>
                                        <p:tgtEl>
                                          <p:spTgt spid="217"/>
                                        </p:tgtEl>
                                        <p:attrNameLst>
                                          <p:attrName>style.visibility</p:attrName>
                                        </p:attrNameLst>
                                      </p:cBhvr>
                                      <p:to>
                                        <p:strVal val="visible"/>
                                      </p:to>
                                    </p:set>
                                    <p:animEffect transition="in" filter="fade">
                                      <p:cBhvr>
                                        <p:cTn id="10" dur="1000"/>
                                        <p:tgtEl>
                                          <p:spTgt spid="217"/>
                                        </p:tgtEl>
                                      </p:cBhvr>
                                    </p:animEffect>
                                  </p:childTnLst>
                                </p:cTn>
                              </p:par>
                              <p:par>
                                <p:cTn id="11" presetID="10" presetClass="entr" presetSubtype="0" fill="hold" nodeType="withEffect">
                                  <p:stCondLst>
                                    <p:cond delay="0"/>
                                  </p:stCondLst>
                                  <p:childTnLst>
                                    <p:set>
                                      <p:cBhvr>
                                        <p:cTn id="12" dur="1" fill="hold">
                                          <p:stCondLst>
                                            <p:cond delay="0"/>
                                          </p:stCondLst>
                                        </p:cTn>
                                        <p:tgtEl>
                                          <p:spTgt spid="218"/>
                                        </p:tgtEl>
                                        <p:attrNameLst>
                                          <p:attrName>style.visibility</p:attrName>
                                        </p:attrNameLst>
                                      </p:cBhvr>
                                      <p:to>
                                        <p:strVal val="visible"/>
                                      </p:to>
                                    </p:set>
                                    <p:animEffect transition="in" filter="fade">
                                      <p:cBhvr>
                                        <p:cTn id="13" dur="1000"/>
                                        <p:tgtEl>
                                          <p:spTgt spid="218"/>
                                        </p:tgtEl>
                                      </p:cBhvr>
                                    </p:animEffect>
                                  </p:childTnLst>
                                </p:cTn>
                              </p:par>
                              <p:par>
                                <p:cTn id="14" presetID="10" presetClass="entr" presetSubtype="0" fill="hold" nodeType="withEffect">
                                  <p:stCondLst>
                                    <p:cond delay="0"/>
                                  </p:stCondLst>
                                  <p:childTnLst>
                                    <p:set>
                                      <p:cBhvr>
                                        <p:cTn id="15" dur="1" fill="hold">
                                          <p:stCondLst>
                                            <p:cond delay="0"/>
                                          </p:stCondLst>
                                        </p:cTn>
                                        <p:tgtEl>
                                          <p:spTgt spid="219"/>
                                        </p:tgtEl>
                                        <p:attrNameLst>
                                          <p:attrName>style.visibility</p:attrName>
                                        </p:attrNameLst>
                                      </p:cBhvr>
                                      <p:to>
                                        <p:strVal val="visible"/>
                                      </p:to>
                                    </p:set>
                                    <p:animEffect transition="in" filter="fade">
                                      <p:cBhvr>
                                        <p:cTn id="16" dur="1000"/>
                                        <p:tgtEl>
                                          <p:spTgt spid="219"/>
                                        </p:tgtEl>
                                      </p:cBhvr>
                                    </p:animEffect>
                                  </p:childTnLst>
                                </p:cTn>
                              </p:par>
                              <p:par>
                                <p:cTn id="17" presetID="10" presetClass="entr" presetSubtype="0" fill="hold" nodeType="withEffect">
                                  <p:stCondLst>
                                    <p:cond delay="0"/>
                                  </p:stCondLst>
                                  <p:childTnLst>
                                    <p:set>
                                      <p:cBhvr>
                                        <p:cTn id="18" dur="1" fill="hold">
                                          <p:stCondLst>
                                            <p:cond delay="0"/>
                                          </p:stCondLst>
                                        </p:cTn>
                                        <p:tgtEl>
                                          <p:spTgt spid="220"/>
                                        </p:tgtEl>
                                        <p:attrNameLst>
                                          <p:attrName>style.visibility</p:attrName>
                                        </p:attrNameLst>
                                      </p:cBhvr>
                                      <p:to>
                                        <p:strVal val="visible"/>
                                      </p:to>
                                    </p:set>
                                    <p:animEffect transition="in" filter="fade">
                                      <p:cBhvr>
                                        <p:cTn id="19" dur="1000"/>
                                        <p:tgtEl>
                                          <p:spTgt spid="220"/>
                                        </p:tgtEl>
                                      </p:cBhvr>
                                    </p:animEffect>
                                  </p:childTnLst>
                                </p:cTn>
                              </p:par>
                              <p:par>
                                <p:cTn id="20" presetID="10" presetClass="entr" presetSubtype="0" fill="hold" nodeType="withEffect">
                                  <p:stCondLst>
                                    <p:cond delay="0"/>
                                  </p:stCondLst>
                                  <p:childTnLst>
                                    <p:set>
                                      <p:cBhvr>
                                        <p:cTn id="21" dur="1" fill="hold">
                                          <p:stCondLst>
                                            <p:cond delay="0"/>
                                          </p:stCondLst>
                                        </p:cTn>
                                        <p:tgtEl>
                                          <p:spTgt spid="222"/>
                                        </p:tgtEl>
                                        <p:attrNameLst>
                                          <p:attrName>style.visibility</p:attrName>
                                        </p:attrNameLst>
                                      </p:cBhvr>
                                      <p:to>
                                        <p:strVal val="visible"/>
                                      </p:to>
                                    </p:set>
                                    <p:animEffect transition="in" filter="fade">
                                      <p:cBhvr>
                                        <p:cTn id="22" dur="1000"/>
                                        <p:tgtEl>
                                          <p:spTgt spid="222"/>
                                        </p:tgtEl>
                                      </p:cBhvr>
                                    </p:animEffect>
                                  </p:childTnLst>
                                </p:cTn>
                              </p:par>
                              <p:par>
                                <p:cTn id="23" presetID="10" presetClass="entr" presetSubtype="0" fill="hold" nodeType="withEffect">
                                  <p:stCondLst>
                                    <p:cond delay="0"/>
                                  </p:stCondLst>
                                  <p:childTnLst>
                                    <p:set>
                                      <p:cBhvr>
                                        <p:cTn id="24" dur="1" fill="hold">
                                          <p:stCondLst>
                                            <p:cond delay="0"/>
                                          </p:stCondLst>
                                        </p:cTn>
                                        <p:tgtEl>
                                          <p:spTgt spid="223"/>
                                        </p:tgtEl>
                                        <p:attrNameLst>
                                          <p:attrName>style.visibility</p:attrName>
                                        </p:attrNameLst>
                                      </p:cBhvr>
                                      <p:to>
                                        <p:strVal val="visible"/>
                                      </p:to>
                                    </p:set>
                                    <p:animEffect transition="in" filter="fade">
                                      <p:cBhvr>
                                        <p:cTn id="25" dur="1000"/>
                                        <p:tgtEl>
                                          <p:spTgt spid="223"/>
                                        </p:tgtEl>
                                      </p:cBhvr>
                                    </p:animEffect>
                                  </p:childTnLst>
                                </p:cTn>
                              </p:par>
                              <p:par>
                                <p:cTn id="26" presetID="10" presetClass="entr" presetSubtype="0" fill="hold" nodeType="withEffect">
                                  <p:stCondLst>
                                    <p:cond delay="0"/>
                                  </p:stCondLst>
                                  <p:childTnLst>
                                    <p:set>
                                      <p:cBhvr>
                                        <p:cTn id="27" dur="1" fill="hold">
                                          <p:stCondLst>
                                            <p:cond delay="0"/>
                                          </p:stCondLst>
                                        </p:cTn>
                                        <p:tgtEl>
                                          <p:spTgt spid="227"/>
                                        </p:tgtEl>
                                        <p:attrNameLst>
                                          <p:attrName>style.visibility</p:attrName>
                                        </p:attrNameLst>
                                      </p:cBhvr>
                                      <p:to>
                                        <p:strVal val="visible"/>
                                      </p:to>
                                    </p:set>
                                    <p:animEffect transition="in" filter="fade">
                                      <p:cBhvr>
                                        <p:cTn id="28" dur="1000"/>
                                        <p:tgtEl>
                                          <p:spTgt spid="227"/>
                                        </p:tgtEl>
                                      </p:cBhvr>
                                    </p:animEffect>
                                  </p:childTnLst>
                                </p:cTn>
                              </p:par>
                              <p:par>
                                <p:cTn id="29" presetID="10" presetClass="entr" presetSubtype="0" fill="hold" nodeType="withEffect">
                                  <p:stCondLst>
                                    <p:cond delay="0"/>
                                  </p:stCondLst>
                                  <p:childTnLst>
                                    <p:set>
                                      <p:cBhvr>
                                        <p:cTn id="30" dur="1" fill="hold">
                                          <p:stCondLst>
                                            <p:cond delay="0"/>
                                          </p:stCondLst>
                                        </p:cTn>
                                        <p:tgtEl>
                                          <p:spTgt spid="228"/>
                                        </p:tgtEl>
                                        <p:attrNameLst>
                                          <p:attrName>style.visibility</p:attrName>
                                        </p:attrNameLst>
                                      </p:cBhvr>
                                      <p:to>
                                        <p:strVal val="visible"/>
                                      </p:to>
                                    </p:set>
                                    <p:animEffect transition="in" filter="fade">
                                      <p:cBhvr>
                                        <p:cTn id="31" dur="1000"/>
                                        <p:tgtEl>
                                          <p:spTgt spid="228"/>
                                        </p:tgtEl>
                                      </p:cBhvr>
                                    </p:animEffect>
                                  </p:childTnLst>
                                </p:cTn>
                              </p:par>
                              <p:par>
                                <p:cTn id="32" presetID="10" presetClass="entr" presetSubtype="0" fill="hold" nodeType="withEffect">
                                  <p:stCondLst>
                                    <p:cond delay="0"/>
                                  </p:stCondLst>
                                  <p:childTnLst>
                                    <p:set>
                                      <p:cBhvr>
                                        <p:cTn id="33" dur="1" fill="hold">
                                          <p:stCondLst>
                                            <p:cond delay="0"/>
                                          </p:stCondLst>
                                        </p:cTn>
                                        <p:tgtEl>
                                          <p:spTgt spid="221"/>
                                        </p:tgtEl>
                                        <p:attrNameLst>
                                          <p:attrName>style.visibility</p:attrName>
                                        </p:attrNameLst>
                                      </p:cBhvr>
                                      <p:to>
                                        <p:strVal val="visible"/>
                                      </p:to>
                                    </p:set>
                                    <p:animEffect transition="in" filter="fade">
                                      <p:cBhvr>
                                        <p:cTn id="34" dur="1000"/>
                                        <p:tgtEl>
                                          <p:spTgt spid="221"/>
                                        </p:tgtEl>
                                      </p:cBhvr>
                                    </p:animEffect>
                                  </p:childTnLst>
                                </p:cTn>
                              </p:par>
                            </p:childTnLst>
                          </p:cTn>
                        </p:par>
                      </p:childTnLst>
                    </p:cTn>
                  </p:par>
                </p:childTnLst>
              </p:cTn>
              <p:nextCondLst>
                <p:cond evt="onClick" delay="0">
                  <p:tgtEl>
                    <p:spTgt spid="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4"/>
          <p:cNvSpPr txBox="1">
            <a:spLocks noGrp="1"/>
          </p:cNvSpPr>
          <p:nvPr>
            <p:ph type="body" idx="4294967295"/>
          </p:nvPr>
        </p:nvSpPr>
        <p:spPr>
          <a:xfrm>
            <a:off x="838200" y="3505199"/>
            <a:ext cx="10515600" cy="2671763"/>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1800"/>
              <a:buNone/>
            </a:pPr>
            <a:r>
              <a:rPr lang="en-GB"/>
              <a:t>The following slides are based on Year 1 Addition and Subtraction – Number bonds within 10</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25"/>
          <p:cNvSpPr txBox="1">
            <a:spLocks noGrp="1"/>
          </p:cNvSpPr>
          <p:nvPr>
            <p:ph type="body" idx="1"/>
          </p:nvPr>
        </p:nvSpPr>
        <p:spPr>
          <a:xfrm>
            <a:off x="360000" y="810000"/>
            <a:ext cx="11536800" cy="626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Here are 6 beads.</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GB"/>
              <a:t>Can you split them apart in different way to find all the number bonds to 6.</a:t>
            </a:r>
            <a:endParaRPr/>
          </a:p>
          <a:p>
            <a:pPr marL="0" lvl="0" indent="0" algn="l" rtl="0">
              <a:spcBef>
                <a:spcPts val="0"/>
              </a:spcBef>
              <a:spcAft>
                <a:spcPts val="0"/>
              </a:spcAft>
              <a:buNone/>
            </a:pPr>
            <a:r>
              <a:rPr lang="en-GB"/>
              <a:t>One has been done for you.</a:t>
            </a:r>
            <a:endParaRPr/>
          </a:p>
          <a:p>
            <a:pPr marL="0" lvl="0" indent="0" algn="l" rtl="0">
              <a:spcBef>
                <a:spcPts val="0"/>
              </a:spcBef>
              <a:spcAft>
                <a:spcPts val="0"/>
              </a:spcAft>
              <a:buNone/>
            </a:pPr>
            <a:endParaRPr/>
          </a:p>
          <a:p>
            <a:pPr marL="0" lvl="0" indent="0" algn="l" rtl="0">
              <a:spcBef>
                <a:spcPts val="0"/>
              </a:spcBef>
              <a:spcAft>
                <a:spcPts val="0"/>
              </a:spcAft>
              <a:buNone/>
            </a:pPr>
            <a:r>
              <a:rPr lang="en-GB"/>
              <a:t>															  6 = 3 + 3</a:t>
            </a:r>
            <a:endParaRPr/>
          </a:p>
          <a:p>
            <a:pPr marL="0" lvl="0" indent="0" algn="l" rtl="0">
              <a:spcBef>
                <a:spcPts val="0"/>
              </a:spcBef>
              <a:spcAft>
                <a:spcPts val="0"/>
              </a:spcAft>
              <a:buNone/>
            </a:pPr>
            <a:r>
              <a:rPr lang="en-GB"/>
              <a:t> </a:t>
            </a:r>
            <a:endParaRPr/>
          </a:p>
        </p:txBody>
      </p:sp>
      <p:pic>
        <p:nvPicPr>
          <p:cNvPr id="243" name="Google Shape;243;p25"/>
          <p:cNvPicPr preferRelativeResize="0"/>
          <p:nvPr/>
        </p:nvPicPr>
        <p:blipFill>
          <a:blip r:embed="rId3">
            <a:alphaModFix/>
          </a:blip>
          <a:stretch>
            <a:fillRect/>
          </a:stretch>
        </p:blipFill>
        <p:spPr>
          <a:xfrm>
            <a:off x="2367325" y="1707925"/>
            <a:ext cx="733650" cy="733650"/>
          </a:xfrm>
          <a:prstGeom prst="rect">
            <a:avLst/>
          </a:prstGeom>
          <a:noFill/>
          <a:ln>
            <a:noFill/>
          </a:ln>
        </p:spPr>
      </p:pic>
      <p:pic>
        <p:nvPicPr>
          <p:cNvPr id="244" name="Google Shape;244;p25"/>
          <p:cNvPicPr preferRelativeResize="0"/>
          <p:nvPr/>
        </p:nvPicPr>
        <p:blipFill>
          <a:blip r:embed="rId3">
            <a:alphaModFix/>
          </a:blip>
          <a:stretch>
            <a:fillRect/>
          </a:stretch>
        </p:blipFill>
        <p:spPr>
          <a:xfrm>
            <a:off x="3100975" y="1707925"/>
            <a:ext cx="733650" cy="733650"/>
          </a:xfrm>
          <a:prstGeom prst="rect">
            <a:avLst/>
          </a:prstGeom>
          <a:noFill/>
          <a:ln>
            <a:noFill/>
          </a:ln>
        </p:spPr>
      </p:pic>
      <p:pic>
        <p:nvPicPr>
          <p:cNvPr id="245" name="Google Shape;245;p25"/>
          <p:cNvPicPr preferRelativeResize="0"/>
          <p:nvPr/>
        </p:nvPicPr>
        <p:blipFill>
          <a:blip r:embed="rId3">
            <a:alphaModFix/>
          </a:blip>
          <a:stretch>
            <a:fillRect/>
          </a:stretch>
        </p:blipFill>
        <p:spPr>
          <a:xfrm>
            <a:off x="3834625" y="1707925"/>
            <a:ext cx="733650" cy="733650"/>
          </a:xfrm>
          <a:prstGeom prst="rect">
            <a:avLst/>
          </a:prstGeom>
          <a:noFill/>
          <a:ln>
            <a:noFill/>
          </a:ln>
        </p:spPr>
      </p:pic>
      <p:pic>
        <p:nvPicPr>
          <p:cNvPr id="246" name="Google Shape;246;p25"/>
          <p:cNvPicPr preferRelativeResize="0"/>
          <p:nvPr/>
        </p:nvPicPr>
        <p:blipFill>
          <a:blip r:embed="rId3">
            <a:alphaModFix/>
          </a:blip>
          <a:stretch>
            <a:fillRect/>
          </a:stretch>
        </p:blipFill>
        <p:spPr>
          <a:xfrm>
            <a:off x="4568275" y="1707925"/>
            <a:ext cx="733650" cy="733650"/>
          </a:xfrm>
          <a:prstGeom prst="rect">
            <a:avLst/>
          </a:prstGeom>
          <a:noFill/>
          <a:ln>
            <a:noFill/>
          </a:ln>
        </p:spPr>
      </p:pic>
      <p:pic>
        <p:nvPicPr>
          <p:cNvPr id="247" name="Google Shape;247;p25"/>
          <p:cNvPicPr preferRelativeResize="0"/>
          <p:nvPr/>
        </p:nvPicPr>
        <p:blipFill>
          <a:blip r:embed="rId3">
            <a:alphaModFix/>
          </a:blip>
          <a:stretch>
            <a:fillRect/>
          </a:stretch>
        </p:blipFill>
        <p:spPr>
          <a:xfrm>
            <a:off x="5301925" y="1707925"/>
            <a:ext cx="733650" cy="733650"/>
          </a:xfrm>
          <a:prstGeom prst="rect">
            <a:avLst/>
          </a:prstGeom>
          <a:noFill/>
          <a:ln>
            <a:noFill/>
          </a:ln>
        </p:spPr>
      </p:pic>
      <p:pic>
        <p:nvPicPr>
          <p:cNvPr id="248" name="Google Shape;248;p25"/>
          <p:cNvPicPr preferRelativeResize="0"/>
          <p:nvPr/>
        </p:nvPicPr>
        <p:blipFill>
          <a:blip r:embed="rId3">
            <a:alphaModFix/>
          </a:blip>
          <a:stretch>
            <a:fillRect/>
          </a:stretch>
        </p:blipFill>
        <p:spPr>
          <a:xfrm>
            <a:off x="6035575" y="1707925"/>
            <a:ext cx="733650" cy="733650"/>
          </a:xfrm>
          <a:prstGeom prst="rect">
            <a:avLst/>
          </a:prstGeom>
          <a:noFill/>
          <a:ln>
            <a:noFill/>
          </a:ln>
        </p:spPr>
      </p:pic>
      <p:pic>
        <p:nvPicPr>
          <p:cNvPr id="249" name="Google Shape;249;p25"/>
          <p:cNvPicPr preferRelativeResize="0"/>
          <p:nvPr/>
        </p:nvPicPr>
        <p:blipFill>
          <a:blip r:embed="rId3">
            <a:alphaModFix/>
          </a:blip>
          <a:stretch>
            <a:fillRect/>
          </a:stretch>
        </p:blipFill>
        <p:spPr>
          <a:xfrm>
            <a:off x="1999100" y="4301500"/>
            <a:ext cx="733650" cy="733650"/>
          </a:xfrm>
          <a:prstGeom prst="rect">
            <a:avLst/>
          </a:prstGeom>
          <a:noFill/>
          <a:ln>
            <a:noFill/>
          </a:ln>
        </p:spPr>
      </p:pic>
      <p:pic>
        <p:nvPicPr>
          <p:cNvPr id="250" name="Google Shape;250;p25"/>
          <p:cNvPicPr preferRelativeResize="0"/>
          <p:nvPr/>
        </p:nvPicPr>
        <p:blipFill>
          <a:blip r:embed="rId3">
            <a:alphaModFix/>
          </a:blip>
          <a:stretch>
            <a:fillRect/>
          </a:stretch>
        </p:blipFill>
        <p:spPr>
          <a:xfrm>
            <a:off x="2732750" y="4301500"/>
            <a:ext cx="733650" cy="733650"/>
          </a:xfrm>
          <a:prstGeom prst="rect">
            <a:avLst/>
          </a:prstGeom>
          <a:noFill/>
          <a:ln>
            <a:noFill/>
          </a:ln>
        </p:spPr>
      </p:pic>
      <p:pic>
        <p:nvPicPr>
          <p:cNvPr id="251" name="Google Shape;251;p25"/>
          <p:cNvPicPr preferRelativeResize="0"/>
          <p:nvPr/>
        </p:nvPicPr>
        <p:blipFill>
          <a:blip r:embed="rId3">
            <a:alphaModFix/>
          </a:blip>
          <a:stretch>
            <a:fillRect/>
          </a:stretch>
        </p:blipFill>
        <p:spPr>
          <a:xfrm>
            <a:off x="3466400" y="4301500"/>
            <a:ext cx="733650" cy="733650"/>
          </a:xfrm>
          <a:prstGeom prst="rect">
            <a:avLst/>
          </a:prstGeom>
          <a:noFill/>
          <a:ln>
            <a:noFill/>
          </a:ln>
        </p:spPr>
      </p:pic>
      <p:pic>
        <p:nvPicPr>
          <p:cNvPr id="252" name="Google Shape;252;p25"/>
          <p:cNvPicPr preferRelativeResize="0"/>
          <p:nvPr/>
        </p:nvPicPr>
        <p:blipFill>
          <a:blip r:embed="rId3">
            <a:alphaModFix/>
          </a:blip>
          <a:stretch>
            <a:fillRect/>
          </a:stretch>
        </p:blipFill>
        <p:spPr>
          <a:xfrm>
            <a:off x="5027925" y="4301500"/>
            <a:ext cx="733650" cy="733650"/>
          </a:xfrm>
          <a:prstGeom prst="rect">
            <a:avLst/>
          </a:prstGeom>
          <a:noFill/>
          <a:ln>
            <a:noFill/>
          </a:ln>
        </p:spPr>
      </p:pic>
      <p:pic>
        <p:nvPicPr>
          <p:cNvPr id="253" name="Google Shape;253;p25"/>
          <p:cNvPicPr preferRelativeResize="0"/>
          <p:nvPr/>
        </p:nvPicPr>
        <p:blipFill>
          <a:blip r:embed="rId3">
            <a:alphaModFix/>
          </a:blip>
          <a:stretch>
            <a:fillRect/>
          </a:stretch>
        </p:blipFill>
        <p:spPr>
          <a:xfrm>
            <a:off x="5761575" y="4301500"/>
            <a:ext cx="733650" cy="733650"/>
          </a:xfrm>
          <a:prstGeom prst="rect">
            <a:avLst/>
          </a:prstGeom>
          <a:noFill/>
          <a:ln>
            <a:noFill/>
          </a:ln>
        </p:spPr>
      </p:pic>
      <p:pic>
        <p:nvPicPr>
          <p:cNvPr id="254" name="Google Shape;254;p25"/>
          <p:cNvPicPr preferRelativeResize="0"/>
          <p:nvPr/>
        </p:nvPicPr>
        <p:blipFill>
          <a:blip r:embed="rId3">
            <a:alphaModFix/>
          </a:blip>
          <a:stretch>
            <a:fillRect/>
          </a:stretch>
        </p:blipFill>
        <p:spPr>
          <a:xfrm>
            <a:off x="6495225" y="4301500"/>
            <a:ext cx="733650" cy="733650"/>
          </a:xfrm>
          <a:prstGeom prst="rect">
            <a:avLst/>
          </a:prstGeom>
          <a:noFill/>
          <a:ln>
            <a:noFill/>
          </a:ln>
        </p:spPr>
      </p:pic>
      <p:sp>
        <p:nvSpPr>
          <p:cNvPr id="256" name="Google Shape;256;p25"/>
          <p:cNvSpPr txBox="1"/>
          <p:nvPr/>
        </p:nvSpPr>
        <p:spPr>
          <a:xfrm>
            <a:off x="9524050" y="1125550"/>
            <a:ext cx="2328000" cy="46374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6 + 0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5 + 1</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4 + 2 </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3 + 3</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2 + 4</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1 + 5</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 0 + 6</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31EAADF6-8516-47AB-9066-E0F55C5FC27E}"/>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6"/>
                                        </p:tgtEl>
                                        <p:attrNameLst>
                                          <p:attrName>style.visibility</p:attrName>
                                        </p:attrNameLst>
                                      </p:cBhvr>
                                      <p:to>
                                        <p:strVal val="visible"/>
                                      </p:to>
                                    </p:set>
                                    <p:animEffect transition="in" filter="fade">
                                      <p:cBhvr>
                                        <p:cTn id="7" dur="1000"/>
                                        <p:tgtEl>
                                          <p:spTgt spid="256"/>
                                        </p:tgtEl>
                                      </p:cBhvr>
                                    </p:animEffect>
                                  </p:childTnLst>
                                </p:cTn>
                              </p:par>
                            </p:childTnLst>
                          </p:cTn>
                        </p:par>
                      </p:childTnLst>
                    </p:cTn>
                  </p:par>
                </p:childTnLst>
              </p:cTn>
              <p:nextCondLst>
                <p:cond evt="onClick" delay="0">
                  <p:tgtEl>
                    <p:spTgt spid="2"/>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26"/>
          <p:cNvSpPr txBox="1">
            <a:spLocks noGrp="1"/>
          </p:cNvSpPr>
          <p:nvPr>
            <p:ph type="body" idx="1"/>
          </p:nvPr>
        </p:nvSpPr>
        <p:spPr>
          <a:xfrm>
            <a:off x="360000" y="810000"/>
            <a:ext cx="11536800" cy="1702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If 8 is the whole, what could the parts be?</a:t>
            </a:r>
            <a:endParaRPr/>
          </a:p>
          <a:p>
            <a:pPr marL="0" lvl="0" indent="0" algn="l" rtl="0">
              <a:spcBef>
                <a:spcPts val="0"/>
              </a:spcBef>
              <a:spcAft>
                <a:spcPts val="0"/>
              </a:spcAft>
              <a:buNone/>
            </a:pPr>
            <a:endParaRPr/>
          </a:p>
          <a:p>
            <a:pPr marL="0" lvl="0" indent="0" algn="l" rtl="0">
              <a:spcBef>
                <a:spcPts val="0"/>
              </a:spcBef>
              <a:spcAft>
                <a:spcPts val="0"/>
              </a:spcAft>
              <a:buNone/>
            </a:pPr>
            <a:r>
              <a:rPr lang="en-GB"/>
              <a:t>Show your finding in part-whole models.</a:t>
            </a:r>
            <a:endParaRPr/>
          </a:p>
          <a:p>
            <a:pPr marL="0" lvl="0" indent="0" algn="l" rtl="0">
              <a:spcBef>
                <a:spcPts val="0"/>
              </a:spcBef>
              <a:spcAft>
                <a:spcPts val="0"/>
              </a:spcAft>
              <a:buNone/>
            </a:pPr>
            <a:r>
              <a:rPr lang="en-GB"/>
              <a:t>Can you write an addition sentence for each part-whole model?</a:t>
            </a:r>
            <a:endParaRPr/>
          </a:p>
        </p:txBody>
      </p:sp>
      <p:grpSp>
        <p:nvGrpSpPr>
          <p:cNvPr id="263" name="Google Shape;263;p26"/>
          <p:cNvGrpSpPr/>
          <p:nvPr/>
        </p:nvGrpSpPr>
        <p:grpSpPr>
          <a:xfrm>
            <a:off x="8197279" y="956563"/>
            <a:ext cx="2185318" cy="1476521"/>
            <a:chOff x="584500" y="1307875"/>
            <a:chExt cx="3862350" cy="2323400"/>
          </a:xfrm>
        </p:grpSpPr>
        <p:sp>
          <p:nvSpPr>
            <p:cNvPr id="264" name="Google Shape;264;p26"/>
            <p:cNvSpPr/>
            <p:nvPr/>
          </p:nvSpPr>
          <p:spPr>
            <a:xfrm>
              <a:off x="1792275" y="1307875"/>
              <a:ext cx="1500000" cy="947400"/>
            </a:xfrm>
            <a:prstGeom prst="ellipse">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65" name="Google Shape;265;p26"/>
            <p:cNvSpPr/>
            <p:nvPr/>
          </p:nvSpPr>
          <p:spPr>
            <a:xfrm>
              <a:off x="584500" y="2683875"/>
              <a:ext cx="1500000" cy="947400"/>
            </a:xfrm>
            <a:prstGeom prst="ellipse">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3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66" name="Google Shape;266;p26"/>
            <p:cNvSpPr/>
            <p:nvPr/>
          </p:nvSpPr>
          <p:spPr>
            <a:xfrm>
              <a:off x="2946850" y="2683875"/>
              <a:ext cx="1500000" cy="947400"/>
            </a:xfrm>
            <a:prstGeom prst="ellipse">
              <a:avLst/>
            </a:prstGeom>
            <a:no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3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cxnSp>
          <p:nvCxnSpPr>
            <p:cNvPr id="267" name="Google Shape;267;p26"/>
            <p:cNvCxnSpPr>
              <a:stCxn id="264" idx="3"/>
              <a:endCxn id="265" idx="0"/>
            </p:cNvCxnSpPr>
            <p:nvPr/>
          </p:nvCxnSpPr>
          <p:spPr>
            <a:xfrm flipH="1">
              <a:off x="1334245" y="2116531"/>
              <a:ext cx="677700" cy="567300"/>
            </a:xfrm>
            <a:prstGeom prst="straightConnector1">
              <a:avLst/>
            </a:prstGeom>
            <a:noFill/>
            <a:ln w="9525" cap="flat" cmpd="sng">
              <a:solidFill>
                <a:srgbClr val="000000"/>
              </a:solidFill>
              <a:prstDash val="solid"/>
              <a:round/>
              <a:headEnd type="none" w="med" len="med"/>
              <a:tailEnd type="none" w="med" len="med"/>
            </a:ln>
          </p:spPr>
        </p:cxnSp>
        <p:cxnSp>
          <p:nvCxnSpPr>
            <p:cNvPr id="268" name="Google Shape;268;p26"/>
            <p:cNvCxnSpPr>
              <a:stCxn id="264" idx="5"/>
              <a:endCxn id="266" idx="0"/>
            </p:cNvCxnSpPr>
            <p:nvPr/>
          </p:nvCxnSpPr>
          <p:spPr>
            <a:xfrm>
              <a:off x="3072605" y="2116531"/>
              <a:ext cx="624000" cy="567300"/>
            </a:xfrm>
            <a:prstGeom prst="straightConnector1">
              <a:avLst/>
            </a:prstGeom>
            <a:noFill/>
            <a:ln w="9525" cap="flat" cmpd="sng">
              <a:solidFill>
                <a:srgbClr val="000000"/>
              </a:solidFill>
              <a:prstDash val="solid"/>
              <a:round/>
              <a:headEnd type="none" w="med" len="med"/>
              <a:tailEnd type="none" w="med" len="med"/>
            </a:ln>
          </p:spPr>
        </p:cxnSp>
      </p:grpSp>
      <p:grpSp>
        <p:nvGrpSpPr>
          <p:cNvPr id="269" name="Google Shape;269;p26"/>
          <p:cNvGrpSpPr/>
          <p:nvPr/>
        </p:nvGrpSpPr>
        <p:grpSpPr>
          <a:xfrm>
            <a:off x="410154" y="2626563"/>
            <a:ext cx="2185318" cy="1476521"/>
            <a:chOff x="584500" y="1307875"/>
            <a:chExt cx="3862350" cy="2323400"/>
          </a:xfrm>
        </p:grpSpPr>
        <p:sp>
          <p:nvSpPr>
            <p:cNvPr id="270" name="Google Shape;270;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71" name="Google Shape;271;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72" name="Google Shape;272;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0</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273" name="Google Shape;273;p26"/>
            <p:cNvCxnSpPr>
              <a:stCxn id="270" idx="3"/>
              <a:endCxn id="271"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274" name="Google Shape;274;p26"/>
            <p:cNvCxnSpPr>
              <a:stCxn id="270" idx="5"/>
              <a:endCxn id="272"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275" name="Google Shape;275;p26"/>
          <p:cNvGrpSpPr/>
          <p:nvPr/>
        </p:nvGrpSpPr>
        <p:grpSpPr>
          <a:xfrm>
            <a:off x="2780797" y="2630938"/>
            <a:ext cx="2185318" cy="1476521"/>
            <a:chOff x="584500" y="1307875"/>
            <a:chExt cx="3862350" cy="2323400"/>
          </a:xfrm>
        </p:grpSpPr>
        <p:sp>
          <p:nvSpPr>
            <p:cNvPr id="276" name="Google Shape;276;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77" name="Google Shape;277;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7</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78" name="Google Shape;278;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279" name="Google Shape;279;p26"/>
            <p:cNvCxnSpPr>
              <a:stCxn id="276" idx="3"/>
              <a:endCxn id="277"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280" name="Google Shape;280;p26"/>
            <p:cNvCxnSpPr>
              <a:stCxn id="276" idx="5"/>
              <a:endCxn id="278"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281" name="Google Shape;281;p26"/>
          <p:cNvGrpSpPr/>
          <p:nvPr/>
        </p:nvGrpSpPr>
        <p:grpSpPr>
          <a:xfrm>
            <a:off x="5151441" y="2630938"/>
            <a:ext cx="2185318" cy="1476521"/>
            <a:chOff x="584500" y="1307875"/>
            <a:chExt cx="3862350" cy="2323400"/>
          </a:xfrm>
        </p:grpSpPr>
        <p:sp>
          <p:nvSpPr>
            <p:cNvPr id="282" name="Google Shape;282;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83" name="Google Shape;283;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84" name="Google Shape;284;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285" name="Google Shape;285;p26"/>
            <p:cNvCxnSpPr>
              <a:stCxn id="282" idx="3"/>
              <a:endCxn id="283"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286" name="Google Shape;286;p26"/>
            <p:cNvCxnSpPr>
              <a:stCxn id="282" idx="5"/>
              <a:endCxn id="284"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287" name="Google Shape;287;p26"/>
          <p:cNvGrpSpPr/>
          <p:nvPr/>
        </p:nvGrpSpPr>
        <p:grpSpPr>
          <a:xfrm>
            <a:off x="7522085" y="2630938"/>
            <a:ext cx="2185318" cy="1476521"/>
            <a:chOff x="584500" y="1307875"/>
            <a:chExt cx="3862350" cy="2323400"/>
          </a:xfrm>
        </p:grpSpPr>
        <p:sp>
          <p:nvSpPr>
            <p:cNvPr id="288" name="Google Shape;288;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89" name="Google Shape;289;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90" name="Google Shape;290;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3</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291" name="Google Shape;291;p26"/>
            <p:cNvCxnSpPr>
              <a:stCxn id="288" idx="3"/>
              <a:endCxn id="289"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292" name="Google Shape;292;p26"/>
            <p:cNvCxnSpPr>
              <a:stCxn id="288" idx="5"/>
              <a:endCxn id="290"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293" name="Google Shape;293;p26"/>
          <p:cNvGrpSpPr/>
          <p:nvPr/>
        </p:nvGrpSpPr>
        <p:grpSpPr>
          <a:xfrm>
            <a:off x="9892729" y="2626563"/>
            <a:ext cx="2185318" cy="1476521"/>
            <a:chOff x="584500" y="1307875"/>
            <a:chExt cx="3862350" cy="2323400"/>
          </a:xfrm>
        </p:grpSpPr>
        <p:sp>
          <p:nvSpPr>
            <p:cNvPr id="294" name="Google Shape;294;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95" name="Google Shape;295;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96" name="Google Shape;296;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297" name="Google Shape;297;p26"/>
            <p:cNvCxnSpPr>
              <a:stCxn id="294" idx="3"/>
              <a:endCxn id="295"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298" name="Google Shape;298;p26"/>
            <p:cNvCxnSpPr>
              <a:stCxn id="294" idx="5"/>
              <a:endCxn id="296"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sp>
        <p:nvSpPr>
          <p:cNvPr id="299" name="Google Shape;299;p26"/>
          <p:cNvSpPr txBox="1"/>
          <p:nvPr/>
        </p:nvSpPr>
        <p:spPr>
          <a:xfrm>
            <a:off x="410150" y="4152700"/>
            <a:ext cx="11313000" cy="10053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 = 8 + 0               8 = 7 + 1           8 = 6 + 2               8 = 5 + 3           8 = 4 + 4</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 = 0 + 8 			   8 = 1 + 7 	     	   8 = 2 + 6               8 = 3 + 5           </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grpSp>
        <p:nvGrpSpPr>
          <p:cNvPr id="300" name="Google Shape;300;p26"/>
          <p:cNvGrpSpPr/>
          <p:nvPr/>
        </p:nvGrpSpPr>
        <p:grpSpPr>
          <a:xfrm>
            <a:off x="2780804" y="5157938"/>
            <a:ext cx="2185318" cy="1476521"/>
            <a:chOff x="584500" y="1307875"/>
            <a:chExt cx="3862350" cy="2323400"/>
          </a:xfrm>
        </p:grpSpPr>
        <p:sp>
          <p:nvSpPr>
            <p:cNvPr id="301" name="Google Shape;301;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02" name="Google Shape;302;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03" name="Google Shape;303;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7</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04" name="Google Shape;304;p26"/>
            <p:cNvCxnSpPr>
              <a:stCxn id="301" idx="3"/>
              <a:endCxn id="302"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305" name="Google Shape;305;p26"/>
            <p:cNvCxnSpPr>
              <a:stCxn id="301" idx="5"/>
              <a:endCxn id="303"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306" name="Google Shape;306;p26"/>
          <p:cNvGrpSpPr/>
          <p:nvPr/>
        </p:nvGrpSpPr>
        <p:grpSpPr>
          <a:xfrm>
            <a:off x="5138954" y="5166688"/>
            <a:ext cx="2185318" cy="1476521"/>
            <a:chOff x="584500" y="1307875"/>
            <a:chExt cx="3862350" cy="2323400"/>
          </a:xfrm>
        </p:grpSpPr>
        <p:sp>
          <p:nvSpPr>
            <p:cNvPr id="307" name="Google Shape;307;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08" name="Google Shape;308;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09" name="Google Shape;309;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10" name="Google Shape;310;p26"/>
            <p:cNvCxnSpPr>
              <a:stCxn id="307" idx="3"/>
              <a:endCxn id="308"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311" name="Google Shape;311;p26"/>
            <p:cNvCxnSpPr>
              <a:stCxn id="307" idx="5"/>
              <a:endCxn id="309"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312" name="Google Shape;312;p26"/>
          <p:cNvGrpSpPr/>
          <p:nvPr/>
        </p:nvGrpSpPr>
        <p:grpSpPr>
          <a:xfrm>
            <a:off x="7674479" y="5166688"/>
            <a:ext cx="2185318" cy="1476521"/>
            <a:chOff x="584500" y="1307875"/>
            <a:chExt cx="3862350" cy="2323400"/>
          </a:xfrm>
        </p:grpSpPr>
        <p:sp>
          <p:nvSpPr>
            <p:cNvPr id="313" name="Google Shape;313;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14" name="Google Shape;314;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3</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15" name="Google Shape;315;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16" name="Google Shape;316;p26"/>
            <p:cNvCxnSpPr>
              <a:stCxn id="313" idx="3"/>
              <a:endCxn id="314"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317" name="Google Shape;317;p26"/>
            <p:cNvCxnSpPr>
              <a:stCxn id="313" idx="5"/>
              <a:endCxn id="315"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grpSp>
        <p:nvGrpSpPr>
          <p:cNvPr id="318" name="Google Shape;318;p26"/>
          <p:cNvGrpSpPr/>
          <p:nvPr/>
        </p:nvGrpSpPr>
        <p:grpSpPr>
          <a:xfrm>
            <a:off x="410154" y="5157938"/>
            <a:ext cx="2185318" cy="1476521"/>
            <a:chOff x="584500" y="1307875"/>
            <a:chExt cx="3862350" cy="2323400"/>
          </a:xfrm>
        </p:grpSpPr>
        <p:sp>
          <p:nvSpPr>
            <p:cNvPr id="319" name="Google Shape;319;p26"/>
            <p:cNvSpPr/>
            <p:nvPr/>
          </p:nvSpPr>
          <p:spPr>
            <a:xfrm>
              <a:off x="1792275" y="1307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20" name="Google Shape;320;p26"/>
            <p:cNvSpPr/>
            <p:nvPr/>
          </p:nvSpPr>
          <p:spPr>
            <a:xfrm>
              <a:off x="58450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0</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321" name="Google Shape;321;p26"/>
            <p:cNvSpPr/>
            <p:nvPr/>
          </p:nvSpPr>
          <p:spPr>
            <a:xfrm>
              <a:off x="2946850" y="2683875"/>
              <a:ext cx="1500000" cy="947400"/>
            </a:xfrm>
            <a:prstGeom prst="ellipse">
              <a:avLst/>
            </a:prstGeom>
            <a:noFill/>
            <a:ln w="952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3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22" name="Google Shape;322;p26"/>
            <p:cNvCxnSpPr>
              <a:stCxn id="319" idx="3"/>
              <a:endCxn id="320" idx="0"/>
            </p:cNvCxnSpPr>
            <p:nvPr/>
          </p:nvCxnSpPr>
          <p:spPr>
            <a:xfrm flipH="1">
              <a:off x="1334245" y="2116531"/>
              <a:ext cx="677700" cy="567300"/>
            </a:xfrm>
            <a:prstGeom prst="straightConnector1">
              <a:avLst/>
            </a:prstGeom>
            <a:noFill/>
            <a:ln w="9525" cap="flat" cmpd="sng">
              <a:solidFill>
                <a:srgbClr val="00BC89"/>
              </a:solidFill>
              <a:prstDash val="solid"/>
              <a:round/>
              <a:headEnd type="none" w="med" len="med"/>
              <a:tailEnd type="none" w="med" len="med"/>
            </a:ln>
          </p:spPr>
        </p:cxnSp>
        <p:cxnSp>
          <p:nvCxnSpPr>
            <p:cNvPr id="323" name="Google Shape;323;p26"/>
            <p:cNvCxnSpPr>
              <a:stCxn id="319" idx="5"/>
              <a:endCxn id="321" idx="0"/>
            </p:cNvCxnSpPr>
            <p:nvPr/>
          </p:nvCxnSpPr>
          <p:spPr>
            <a:xfrm>
              <a:off x="3072605" y="2116531"/>
              <a:ext cx="624000" cy="567300"/>
            </a:xfrm>
            <a:prstGeom prst="straightConnector1">
              <a:avLst/>
            </a:prstGeom>
            <a:noFill/>
            <a:ln w="9525" cap="flat" cmpd="sng">
              <a:solidFill>
                <a:srgbClr val="00BC89"/>
              </a:solidFill>
              <a:prstDash val="solid"/>
              <a:round/>
              <a:headEnd type="none" w="med" len="med"/>
              <a:tailEnd type="none" w="med" len="med"/>
            </a:ln>
          </p:spPr>
        </p:cxnSp>
      </p:grpSp>
      <p:sp>
        <p:nvSpPr>
          <p:cNvPr id="2" name="Rectangle: Rounded Corners 1">
            <a:extLst>
              <a:ext uri="{FF2B5EF4-FFF2-40B4-BE49-F238E27FC236}">
                <a16:creationId xmlns:a16="http://schemas.microsoft.com/office/drawing/2014/main" id="{9DA6E54A-17F0-4E4F-A5C5-3A09D3311C8A}"/>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9"/>
                                        </p:tgtEl>
                                        <p:attrNameLst>
                                          <p:attrName>style.visibility</p:attrName>
                                        </p:attrNameLst>
                                      </p:cBhvr>
                                      <p:to>
                                        <p:strVal val="visible"/>
                                      </p:to>
                                    </p:set>
                                    <p:animEffect transition="in" filter="fade">
                                      <p:cBhvr>
                                        <p:cTn id="7" dur="1000"/>
                                        <p:tgtEl>
                                          <p:spTgt spid="269"/>
                                        </p:tgtEl>
                                      </p:cBhvr>
                                    </p:animEffect>
                                  </p:childTnLst>
                                </p:cTn>
                              </p:par>
                              <p:par>
                                <p:cTn id="8" presetID="10" presetClass="entr" presetSubtype="0" fill="hold" nodeType="withEffect">
                                  <p:stCondLst>
                                    <p:cond delay="0"/>
                                  </p:stCondLst>
                                  <p:childTnLst>
                                    <p:set>
                                      <p:cBhvr>
                                        <p:cTn id="9" dur="1" fill="hold">
                                          <p:stCondLst>
                                            <p:cond delay="0"/>
                                          </p:stCondLst>
                                        </p:cTn>
                                        <p:tgtEl>
                                          <p:spTgt spid="275"/>
                                        </p:tgtEl>
                                        <p:attrNameLst>
                                          <p:attrName>style.visibility</p:attrName>
                                        </p:attrNameLst>
                                      </p:cBhvr>
                                      <p:to>
                                        <p:strVal val="visible"/>
                                      </p:to>
                                    </p:set>
                                    <p:animEffect transition="in" filter="fade">
                                      <p:cBhvr>
                                        <p:cTn id="10" dur="1000"/>
                                        <p:tgtEl>
                                          <p:spTgt spid="275"/>
                                        </p:tgtEl>
                                      </p:cBhvr>
                                    </p:animEffect>
                                  </p:childTnLst>
                                </p:cTn>
                              </p:par>
                              <p:par>
                                <p:cTn id="11" presetID="10" presetClass="entr" presetSubtype="0" fill="hold" nodeType="withEffect">
                                  <p:stCondLst>
                                    <p:cond delay="0"/>
                                  </p:stCondLst>
                                  <p:childTnLst>
                                    <p:set>
                                      <p:cBhvr>
                                        <p:cTn id="12" dur="1" fill="hold">
                                          <p:stCondLst>
                                            <p:cond delay="0"/>
                                          </p:stCondLst>
                                        </p:cTn>
                                        <p:tgtEl>
                                          <p:spTgt spid="281"/>
                                        </p:tgtEl>
                                        <p:attrNameLst>
                                          <p:attrName>style.visibility</p:attrName>
                                        </p:attrNameLst>
                                      </p:cBhvr>
                                      <p:to>
                                        <p:strVal val="visible"/>
                                      </p:to>
                                    </p:set>
                                    <p:animEffect transition="in" filter="fade">
                                      <p:cBhvr>
                                        <p:cTn id="13" dur="1000"/>
                                        <p:tgtEl>
                                          <p:spTgt spid="281"/>
                                        </p:tgtEl>
                                      </p:cBhvr>
                                    </p:animEffect>
                                  </p:childTnLst>
                                </p:cTn>
                              </p:par>
                              <p:par>
                                <p:cTn id="14" presetID="10" presetClass="entr" presetSubtype="0" fill="hold" nodeType="withEffect">
                                  <p:stCondLst>
                                    <p:cond delay="0"/>
                                  </p:stCondLst>
                                  <p:childTnLst>
                                    <p:set>
                                      <p:cBhvr>
                                        <p:cTn id="15" dur="1" fill="hold">
                                          <p:stCondLst>
                                            <p:cond delay="0"/>
                                          </p:stCondLst>
                                        </p:cTn>
                                        <p:tgtEl>
                                          <p:spTgt spid="287"/>
                                        </p:tgtEl>
                                        <p:attrNameLst>
                                          <p:attrName>style.visibility</p:attrName>
                                        </p:attrNameLst>
                                      </p:cBhvr>
                                      <p:to>
                                        <p:strVal val="visible"/>
                                      </p:to>
                                    </p:set>
                                    <p:animEffect transition="in" filter="fade">
                                      <p:cBhvr>
                                        <p:cTn id="16" dur="1000"/>
                                        <p:tgtEl>
                                          <p:spTgt spid="287"/>
                                        </p:tgtEl>
                                      </p:cBhvr>
                                    </p:animEffect>
                                  </p:childTnLst>
                                </p:cTn>
                              </p:par>
                              <p:par>
                                <p:cTn id="17" presetID="10" presetClass="entr" presetSubtype="0" fill="hold" nodeType="withEffect">
                                  <p:stCondLst>
                                    <p:cond delay="0"/>
                                  </p:stCondLst>
                                  <p:childTnLst>
                                    <p:set>
                                      <p:cBhvr>
                                        <p:cTn id="18" dur="1" fill="hold">
                                          <p:stCondLst>
                                            <p:cond delay="0"/>
                                          </p:stCondLst>
                                        </p:cTn>
                                        <p:tgtEl>
                                          <p:spTgt spid="293"/>
                                        </p:tgtEl>
                                        <p:attrNameLst>
                                          <p:attrName>style.visibility</p:attrName>
                                        </p:attrNameLst>
                                      </p:cBhvr>
                                      <p:to>
                                        <p:strVal val="visible"/>
                                      </p:to>
                                    </p:set>
                                    <p:animEffect transition="in" filter="fade">
                                      <p:cBhvr>
                                        <p:cTn id="19" dur="1000"/>
                                        <p:tgtEl>
                                          <p:spTgt spid="293"/>
                                        </p:tgtEl>
                                      </p:cBhvr>
                                    </p:animEffect>
                                  </p:childTnLst>
                                </p:cTn>
                              </p:par>
                              <p:par>
                                <p:cTn id="20" presetID="10" presetClass="entr" presetSubtype="0" fill="hold" nodeType="withEffect">
                                  <p:stCondLst>
                                    <p:cond delay="0"/>
                                  </p:stCondLst>
                                  <p:childTnLst>
                                    <p:set>
                                      <p:cBhvr>
                                        <p:cTn id="21" dur="1" fill="hold">
                                          <p:stCondLst>
                                            <p:cond delay="0"/>
                                          </p:stCondLst>
                                        </p:cTn>
                                        <p:tgtEl>
                                          <p:spTgt spid="299"/>
                                        </p:tgtEl>
                                        <p:attrNameLst>
                                          <p:attrName>style.visibility</p:attrName>
                                        </p:attrNameLst>
                                      </p:cBhvr>
                                      <p:to>
                                        <p:strVal val="visible"/>
                                      </p:to>
                                    </p:set>
                                    <p:animEffect transition="in" filter="fade">
                                      <p:cBhvr>
                                        <p:cTn id="22" dur="1000"/>
                                        <p:tgtEl>
                                          <p:spTgt spid="299"/>
                                        </p:tgtEl>
                                      </p:cBhvr>
                                    </p:animEffect>
                                  </p:childTnLst>
                                </p:cTn>
                              </p:par>
                              <p:par>
                                <p:cTn id="23" presetID="10" presetClass="entr" presetSubtype="0" fill="hold" nodeType="withEffect">
                                  <p:stCondLst>
                                    <p:cond delay="0"/>
                                  </p:stCondLst>
                                  <p:childTnLst>
                                    <p:set>
                                      <p:cBhvr>
                                        <p:cTn id="24" dur="1" fill="hold">
                                          <p:stCondLst>
                                            <p:cond delay="0"/>
                                          </p:stCondLst>
                                        </p:cTn>
                                        <p:tgtEl>
                                          <p:spTgt spid="300"/>
                                        </p:tgtEl>
                                        <p:attrNameLst>
                                          <p:attrName>style.visibility</p:attrName>
                                        </p:attrNameLst>
                                      </p:cBhvr>
                                      <p:to>
                                        <p:strVal val="visible"/>
                                      </p:to>
                                    </p:set>
                                    <p:animEffect transition="in" filter="fade">
                                      <p:cBhvr>
                                        <p:cTn id="25" dur="1000"/>
                                        <p:tgtEl>
                                          <p:spTgt spid="300"/>
                                        </p:tgtEl>
                                      </p:cBhvr>
                                    </p:animEffect>
                                  </p:childTnLst>
                                </p:cTn>
                              </p:par>
                              <p:par>
                                <p:cTn id="26" presetID="10" presetClass="entr" presetSubtype="0" fill="hold" nodeType="withEffect">
                                  <p:stCondLst>
                                    <p:cond delay="0"/>
                                  </p:stCondLst>
                                  <p:childTnLst>
                                    <p:set>
                                      <p:cBhvr>
                                        <p:cTn id="27" dur="1" fill="hold">
                                          <p:stCondLst>
                                            <p:cond delay="0"/>
                                          </p:stCondLst>
                                        </p:cTn>
                                        <p:tgtEl>
                                          <p:spTgt spid="306"/>
                                        </p:tgtEl>
                                        <p:attrNameLst>
                                          <p:attrName>style.visibility</p:attrName>
                                        </p:attrNameLst>
                                      </p:cBhvr>
                                      <p:to>
                                        <p:strVal val="visible"/>
                                      </p:to>
                                    </p:set>
                                    <p:animEffect transition="in" filter="fade">
                                      <p:cBhvr>
                                        <p:cTn id="28" dur="1000"/>
                                        <p:tgtEl>
                                          <p:spTgt spid="306"/>
                                        </p:tgtEl>
                                      </p:cBhvr>
                                    </p:animEffect>
                                  </p:childTnLst>
                                </p:cTn>
                              </p:par>
                              <p:par>
                                <p:cTn id="29" presetID="10" presetClass="entr" presetSubtype="0" fill="hold" nodeType="withEffect">
                                  <p:stCondLst>
                                    <p:cond delay="0"/>
                                  </p:stCondLst>
                                  <p:childTnLst>
                                    <p:set>
                                      <p:cBhvr>
                                        <p:cTn id="30" dur="1" fill="hold">
                                          <p:stCondLst>
                                            <p:cond delay="0"/>
                                          </p:stCondLst>
                                        </p:cTn>
                                        <p:tgtEl>
                                          <p:spTgt spid="312"/>
                                        </p:tgtEl>
                                        <p:attrNameLst>
                                          <p:attrName>style.visibility</p:attrName>
                                        </p:attrNameLst>
                                      </p:cBhvr>
                                      <p:to>
                                        <p:strVal val="visible"/>
                                      </p:to>
                                    </p:set>
                                    <p:animEffect transition="in" filter="fade">
                                      <p:cBhvr>
                                        <p:cTn id="31" dur="1000"/>
                                        <p:tgtEl>
                                          <p:spTgt spid="312"/>
                                        </p:tgtEl>
                                      </p:cBhvr>
                                    </p:animEffect>
                                  </p:childTnLst>
                                </p:cTn>
                              </p:par>
                              <p:par>
                                <p:cTn id="32" presetID="10" presetClass="entr" presetSubtype="0" fill="hold" nodeType="withEffect">
                                  <p:stCondLst>
                                    <p:cond delay="0"/>
                                  </p:stCondLst>
                                  <p:childTnLst>
                                    <p:set>
                                      <p:cBhvr>
                                        <p:cTn id="33" dur="1" fill="hold">
                                          <p:stCondLst>
                                            <p:cond delay="0"/>
                                          </p:stCondLst>
                                        </p:cTn>
                                        <p:tgtEl>
                                          <p:spTgt spid="318"/>
                                        </p:tgtEl>
                                        <p:attrNameLst>
                                          <p:attrName>style.visibility</p:attrName>
                                        </p:attrNameLst>
                                      </p:cBhvr>
                                      <p:to>
                                        <p:strVal val="visible"/>
                                      </p:to>
                                    </p:set>
                                    <p:animEffect transition="in" filter="fade">
                                      <p:cBhvr>
                                        <p:cTn id="34" dur="1000"/>
                                        <p:tgtEl>
                                          <p:spTgt spid="318"/>
                                        </p:tgtEl>
                                      </p:cBhvr>
                                    </p:animEffect>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27"/>
          <p:cNvSpPr txBox="1">
            <a:spLocks noGrp="1"/>
          </p:cNvSpPr>
          <p:nvPr>
            <p:ph type="body" idx="1"/>
          </p:nvPr>
        </p:nvSpPr>
        <p:spPr>
          <a:xfrm>
            <a:off x="360000" y="810000"/>
            <a:ext cx="11536800" cy="4212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The ladybirds have lost their spots.</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GB" b="1"/>
              <a:t>How many different ways can you put them back on?</a:t>
            </a:r>
            <a:endParaRPr b="1"/>
          </a:p>
        </p:txBody>
      </p:sp>
      <p:pic>
        <p:nvPicPr>
          <p:cNvPr id="331" name="Google Shape;331;p27"/>
          <p:cNvPicPr preferRelativeResize="0"/>
          <p:nvPr/>
        </p:nvPicPr>
        <p:blipFill rotWithShape="1">
          <a:blip r:embed="rId3">
            <a:alphaModFix/>
          </a:blip>
          <a:srcRect l="12109" t="18765" r="11197"/>
          <a:stretch/>
        </p:blipFill>
        <p:spPr>
          <a:xfrm>
            <a:off x="2226150" y="2425975"/>
            <a:ext cx="2390975" cy="2475150"/>
          </a:xfrm>
          <a:prstGeom prst="rect">
            <a:avLst/>
          </a:prstGeom>
          <a:noFill/>
          <a:ln>
            <a:noFill/>
          </a:ln>
        </p:spPr>
      </p:pic>
      <p:pic>
        <p:nvPicPr>
          <p:cNvPr id="332" name="Google Shape;332;p27"/>
          <p:cNvPicPr preferRelativeResize="0"/>
          <p:nvPr/>
        </p:nvPicPr>
        <p:blipFill rotWithShape="1">
          <a:blip r:embed="rId3">
            <a:alphaModFix/>
          </a:blip>
          <a:srcRect l="12109" t="18765" r="11197"/>
          <a:stretch/>
        </p:blipFill>
        <p:spPr>
          <a:xfrm>
            <a:off x="5251025" y="2542475"/>
            <a:ext cx="2390975" cy="2475150"/>
          </a:xfrm>
          <a:prstGeom prst="rect">
            <a:avLst/>
          </a:prstGeom>
          <a:noFill/>
          <a:ln>
            <a:noFill/>
          </a:ln>
        </p:spPr>
      </p:pic>
      <p:pic>
        <p:nvPicPr>
          <p:cNvPr id="333" name="Google Shape;333;p27"/>
          <p:cNvPicPr preferRelativeResize="0"/>
          <p:nvPr/>
        </p:nvPicPr>
        <p:blipFill>
          <a:blip r:embed="rId4">
            <a:alphaModFix/>
          </a:blip>
          <a:stretch>
            <a:fillRect/>
          </a:stretch>
        </p:blipFill>
        <p:spPr>
          <a:xfrm>
            <a:off x="3737075" y="1320300"/>
            <a:ext cx="421125" cy="421125"/>
          </a:xfrm>
          <a:prstGeom prst="rect">
            <a:avLst/>
          </a:prstGeom>
          <a:noFill/>
          <a:ln>
            <a:noFill/>
          </a:ln>
        </p:spPr>
      </p:pic>
      <p:pic>
        <p:nvPicPr>
          <p:cNvPr id="334" name="Google Shape;334;p27"/>
          <p:cNvPicPr preferRelativeResize="0"/>
          <p:nvPr/>
        </p:nvPicPr>
        <p:blipFill>
          <a:blip r:embed="rId4">
            <a:alphaModFix/>
          </a:blip>
          <a:stretch>
            <a:fillRect/>
          </a:stretch>
        </p:blipFill>
        <p:spPr>
          <a:xfrm>
            <a:off x="4275650" y="1320300"/>
            <a:ext cx="421125" cy="421125"/>
          </a:xfrm>
          <a:prstGeom prst="rect">
            <a:avLst/>
          </a:prstGeom>
          <a:noFill/>
          <a:ln>
            <a:noFill/>
          </a:ln>
        </p:spPr>
      </p:pic>
      <p:pic>
        <p:nvPicPr>
          <p:cNvPr id="335" name="Google Shape;335;p27"/>
          <p:cNvPicPr preferRelativeResize="0"/>
          <p:nvPr/>
        </p:nvPicPr>
        <p:blipFill>
          <a:blip r:embed="rId4">
            <a:alphaModFix/>
          </a:blip>
          <a:stretch>
            <a:fillRect/>
          </a:stretch>
        </p:blipFill>
        <p:spPr>
          <a:xfrm>
            <a:off x="4814225" y="1320300"/>
            <a:ext cx="421125" cy="421125"/>
          </a:xfrm>
          <a:prstGeom prst="rect">
            <a:avLst/>
          </a:prstGeom>
          <a:noFill/>
          <a:ln>
            <a:noFill/>
          </a:ln>
        </p:spPr>
      </p:pic>
      <p:pic>
        <p:nvPicPr>
          <p:cNvPr id="336" name="Google Shape;336;p27"/>
          <p:cNvPicPr preferRelativeResize="0"/>
          <p:nvPr/>
        </p:nvPicPr>
        <p:blipFill>
          <a:blip r:embed="rId4">
            <a:alphaModFix/>
          </a:blip>
          <a:stretch>
            <a:fillRect/>
          </a:stretch>
        </p:blipFill>
        <p:spPr>
          <a:xfrm>
            <a:off x="5352800" y="1320300"/>
            <a:ext cx="421125" cy="421125"/>
          </a:xfrm>
          <a:prstGeom prst="rect">
            <a:avLst/>
          </a:prstGeom>
          <a:noFill/>
          <a:ln>
            <a:noFill/>
          </a:ln>
        </p:spPr>
      </p:pic>
      <p:pic>
        <p:nvPicPr>
          <p:cNvPr id="337" name="Google Shape;337;p27"/>
          <p:cNvPicPr preferRelativeResize="0"/>
          <p:nvPr/>
        </p:nvPicPr>
        <p:blipFill>
          <a:blip r:embed="rId4">
            <a:alphaModFix/>
          </a:blip>
          <a:stretch>
            <a:fillRect/>
          </a:stretch>
        </p:blipFill>
        <p:spPr>
          <a:xfrm>
            <a:off x="4275650" y="1763750"/>
            <a:ext cx="421125" cy="421125"/>
          </a:xfrm>
          <a:prstGeom prst="rect">
            <a:avLst/>
          </a:prstGeom>
          <a:noFill/>
          <a:ln>
            <a:noFill/>
          </a:ln>
        </p:spPr>
      </p:pic>
      <p:pic>
        <p:nvPicPr>
          <p:cNvPr id="338" name="Google Shape;338;p27"/>
          <p:cNvPicPr preferRelativeResize="0"/>
          <p:nvPr/>
        </p:nvPicPr>
        <p:blipFill>
          <a:blip r:embed="rId4">
            <a:alphaModFix/>
          </a:blip>
          <a:stretch>
            <a:fillRect/>
          </a:stretch>
        </p:blipFill>
        <p:spPr>
          <a:xfrm>
            <a:off x="3737075" y="1763750"/>
            <a:ext cx="421125" cy="421125"/>
          </a:xfrm>
          <a:prstGeom prst="rect">
            <a:avLst/>
          </a:prstGeom>
          <a:noFill/>
          <a:ln>
            <a:noFill/>
          </a:ln>
        </p:spPr>
      </p:pic>
      <p:pic>
        <p:nvPicPr>
          <p:cNvPr id="339" name="Google Shape;339;p27"/>
          <p:cNvPicPr preferRelativeResize="0"/>
          <p:nvPr/>
        </p:nvPicPr>
        <p:blipFill>
          <a:blip r:embed="rId4">
            <a:alphaModFix/>
          </a:blip>
          <a:stretch>
            <a:fillRect/>
          </a:stretch>
        </p:blipFill>
        <p:spPr>
          <a:xfrm>
            <a:off x="4814225" y="1763750"/>
            <a:ext cx="421125" cy="421125"/>
          </a:xfrm>
          <a:prstGeom prst="rect">
            <a:avLst/>
          </a:prstGeom>
          <a:noFill/>
          <a:ln>
            <a:noFill/>
          </a:ln>
        </p:spPr>
      </p:pic>
      <p:pic>
        <p:nvPicPr>
          <p:cNvPr id="340" name="Google Shape;340;p27"/>
          <p:cNvPicPr preferRelativeResize="0"/>
          <p:nvPr/>
        </p:nvPicPr>
        <p:blipFill>
          <a:blip r:embed="rId4">
            <a:alphaModFix/>
          </a:blip>
          <a:stretch>
            <a:fillRect/>
          </a:stretch>
        </p:blipFill>
        <p:spPr>
          <a:xfrm>
            <a:off x="5352800" y="1763750"/>
            <a:ext cx="421125" cy="421125"/>
          </a:xfrm>
          <a:prstGeom prst="rect">
            <a:avLst/>
          </a:prstGeom>
          <a:noFill/>
          <a:ln>
            <a:noFill/>
          </a:ln>
        </p:spPr>
      </p:pic>
      <p:sp>
        <p:nvSpPr>
          <p:cNvPr id="342" name="Google Shape;342;p27"/>
          <p:cNvSpPr txBox="1"/>
          <p:nvPr/>
        </p:nvSpPr>
        <p:spPr>
          <a:xfrm>
            <a:off x="8275900" y="1544350"/>
            <a:ext cx="3621000" cy="44496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There are 9 different ways altogether.</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  and  0</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0  and 8 </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7 and 1 </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 and  7 </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 and  2 </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 and 6</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 and 3 </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3 and 5</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 and 4</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33F28209-F7FF-4B33-A21A-6EB9CD3F70F1}"/>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2"/>
                                        </p:tgtEl>
                                        <p:attrNameLst>
                                          <p:attrName>style.visibility</p:attrName>
                                        </p:attrNameLst>
                                      </p:cBhvr>
                                      <p:to>
                                        <p:strVal val="visible"/>
                                      </p:to>
                                    </p:set>
                                    <p:animEffect transition="in" filter="fade">
                                      <p:cBhvr>
                                        <p:cTn id="7" dur="1000"/>
                                        <p:tgtEl>
                                          <p:spTgt spid="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360000" y="360000"/>
            <a:ext cx="7846800" cy="407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2800"/>
              <a:t>Summary</a:t>
            </a:r>
            <a:endParaRPr sz="2800"/>
          </a:p>
        </p:txBody>
      </p:sp>
      <p:sp>
        <p:nvSpPr>
          <p:cNvPr id="59" name="Google Shape;59;p11"/>
          <p:cNvSpPr txBox="1">
            <a:spLocks noGrp="1"/>
          </p:cNvSpPr>
          <p:nvPr>
            <p:ph type="body" idx="2"/>
          </p:nvPr>
        </p:nvSpPr>
        <p:spPr>
          <a:xfrm>
            <a:off x="360000" y="810000"/>
            <a:ext cx="11758200" cy="55095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800"/>
              <a:buFont typeface="Arial"/>
              <a:buNone/>
            </a:pPr>
            <a:r>
              <a:rPr lang="en-GB"/>
              <a:t>Key Vocabulary and Sentence Stems </a:t>
            </a:r>
            <a:endParaRPr/>
          </a:p>
          <a:p>
            <a:pPr marL="0" lvl="0" indent="0" algn="l" rtl="0">
              <a:lnSpc>
                <a:spcPct val="115000"/>
              </a:lnSpc>
              <a:spcBef>
                <a:spcPts val="600"/>
              </a:spcBef>
              <a:spcAft>
                <a:spcPts val="0"/>
              </a:spcAft>
              <a:buClr>
                <a:schemeClr val="dk1"/>
              </a:buClr>
              <a:buSzPts val="1800"/>
              <a:buFont typeface="Arial"/>
              <a:buNone/>
            </a:pPr>
            <a:r>
              <a:rPr lang="en-GB"/>
              <a:t>Hinge Question (Assessment Point)</a:t>
            </a:r>
            <a:endParaRPr/>
          </a:p>
          <a:p>
            <a:pPr marL="0" lvl="0" indent="0" algn="l" rtl="0">
              <a:lnSpc>
                <a:spcPct val="115000"/>
              </a:lnSpc>
              <a:spcBef>
                <a:spcPts val="600"/>
              </a:spcBef>
              <a:spcAft>
                <a:spcPts val="0"/>
              </a:spcAft>
              <a:buClr>
                <a:schemeClr val="dk1"/>
              </a:buClr>
              <a:buSzPts val="1800"/>
              <a:buFont typeface="Arial"/>
              <a:buNone/>
            </a:pPr>
            <a:r>
              <a:rPr lang="en-GB"/>
              <a:t>Lesson Introduction Slide (Learning Objective and Success Criteria)</a:t>
            </a:r>
            <a:endParaRPr/>
          </a:p>
          <a:p>
            <a:pPr marL="0" lvl="0" indent="0" algn="l" rtl="0">
              <a:lnSpc>
                <a:spcPct val="115000"/>
              </a:lnSpc>
              <a:spcBef>
                <a:spcPts val="600"/>
              </a:spcBef>
              <a:spcAft>
                <a:spcPts val="0"/>
              </a:spcAft>
              <a:buClr>
                <a:schemeClr val="dk1"/>
              </a:buClr>
              <a:buSzPts val="1800"/>
              <a:buFont typeface="Arial"/>
              <a:buNone/>
            </a:pPr>
            <a:r>
              <a:rPr lang="en-GB"/>
              <a:t>Starter – Bonds to 20</a:t>
            </a:r>
            <a:endParaRPr/>
          </a:p>
          <a:p>
            <a:pPr marL="0" lvl="0" indent="0" algn="l" rtl="0">
              <a:lnSpc>
                <a:spcPct val="115000"/>
              </a:lnSpc>
              <a:spcBef>
                <a:spcPts val="600"/>
              </a:spcBef>
              <a:spcAft>
                <a:spcPts val="0"/>
              </a:spcAft>
              <a:buClr>
                <a:schemeClr val="dk1"/>
              </a:buClr>
              <a:buSzPts val="1800"/>
              <a:buFont typeface="Arial"/>
              <a:buNone/>
            </a:pPr>
            <a:r>
              <a:rPr lang="en-GB"/>
              <a:t>Key Concept Introduction </a:t>
            </a:r>
            <a:endParaRPr/>
          </a:p>
          <a:p>
            <a:pPr marL="0" lvl="0" indent="0" algn="l" rtl="0">
              <a:lnSpc>
                <a:spcPct val="115000"/>
              </a:lnSpc>
              <a:spcBef>
                <a:spcPts val="600"/>
              </a:spcBef>
              <a:spcAft>
                <a:spcPts val="0"/>
              </a:spcAft>
              <a:buClr>
                <a:schemeClr val="dk1"/>
              </a:buClr>
              <a:buSzPts val="1800"/>
              <a:buFont typeface="Arial"/>
              <a:buNone/>
            </a:pPr>
            <a:r>
              <a:rPr lang="en-GB"/>
              <a:t>Guided Practice – Relating numbers and number sentence order with bonds using multiples of 10</a:t>
            </a:r>
            <a:endParaRPr/>
          </a:p>
          <a:p>
            <a:pPr marL="0" lvl="0" indent="0" algn="l" rtl="0">
              <a:lnSpc>
                <a:spcPct val="115000"/>
              </a:lnSpc>
              <a:spcBef>
                <a:spcPts val="600"/>
              </a:spcBef>
              <a:spcAft>
                <a:spcPts val="0"/>
              </a:spcAft>
              <a:buClr>
                <a:schemeClr val="dk1"/>
              </a:buClr>
              <a:buSzPts val="1800"/>
              <a:buFont typeface="Arial"/>
              <a:buNone/>
            </a:pPr>
            <a:r>
              <a:rPr lang="en-GB"/>
              <a:t>Independent Practice 1 – Relating numbers and number sentence order with bonds using multiples of 10 </a:t>
            </a:r>
            <a:endParaRPr/>
          </a:p>
          <a:p>
            <a:pPr marL="0" lvl="0" indent="0" algn="l" rtl="0">
              <a:lnSpc>
                <a:spcPct val="115000"/>
              </a:lnSpc>
              <a:spcBef>
                <a:spcPts val="600"/>
              </a:spcBef>
              <a:spcAft>
                <a:spcPts val="0"/>
              </a:spcAft>
              <a:buClr>
                <a:schemeClr val="dk1"/>
              </a:buClr>
              <a:buSzPts val="1800"/>
              <a:buFont typeface="Arial"/>
              <a:buNone/>
            </a:pPr>
            <a:r>
              <a:rPr lang="en-GB"/>
              <a:t>Guided Practice – Spotting pattern when finding bonds to 100</a:t>
            </a:r>
            <a:endParaRPr/>
          </a:p>
          <a:p>
            <a:pPr marL="0" lvl="0" indent="0" algn="l" rtl="0">
              <a:lnSpc>
                <a:spcPct val="115000"/>
              </a:lnSpc>
              <a:spcBef>
                <a:spcPts val="600"/>
              </a:spcBef>
              <a:spcAft>
                <a:spcPts val="0"/>
              </a:spcAft>
              <a:buClr>
                <a:schemeClr val="dk1"/>
              </a:buClr>
              <a:buSzPts val="1800"/>
              <a:buFont typeface="Arial"/>
              <a:buNone/>
            </a:pPr>
            <a:r>
              <a:rPr lang="en-GB"/>
              <a:t>Independent Practice 2 – making up pattern using bonds within 100, using multiples of 10</a:t>
            </a:r>
            <a:endParaRPr/>
          </a:p>
          <a:p>
            <a:pPr marL="0" lvl="0" indent="0" algn="l" rtl="0">
              <a:lnSpc>
                <a:spcPct val="115000"/>
              </a:lnSpc>
              <a:spcBef>
                <a:spcPts val="600"/>
              </a:spcBef>
              <a:spcAft>
                <a:spcPts val="0"/>
              </a:spcAft>
              <a:buClr>
                <a:schemeClr val="dk1"/>
              </a:buClr>
              <a:buSzPts val="1800"/>
              <a:buFont typeface="Arial"/>
              <a:buNone/>
            </a:pPr>
            <a:r>
              <a:rPr lang="en-GB"/>
              <a:t>Guided Practice – Arranging digit cards to make up bonds to 100</a:t>
            </a:r>
            <a:endParaRPr/>
          </a:p>
          <a:p>
            <a:pPr marL="0" lvl="0" indent="0" algn="l" rtl="0">
              <a:lnSpc>
                <a:spcPct val="115000"/>
              </a:lnSpc>
              <a:spcBef>
                <a:spcPts val="600"/>
              </a:spcBef>
              <a:spcAft>
                <a:spcPts val="0"/>
              </a:spcAft>
              <a:buClr>
                <a:schemeClr val="dk1"/>
              </a:buClr>
              <a:buSzPts val="1800"/>
              <a:buFont typeface="Arial"/>
              <a:buNone/>
            </a:pPr>
            <a:r>
              <a:rPr lang="en-GB"/>
              <a:t>Independent Practice 3 – Arranging digit cards to make up bonds</a:t>
            </a:r>
            <a:endParaRPr/>
          </a:p>
          <a:p>
            <a:pPr marL="0" lvl="0" indent="0" algn="l" rtl="0">
              <a:lnSpc>
                <a:spcPct val="115000"/>
              </a:lnSpc>
              <a:spcBef>
                <a:spcPts val="600"/>
              </a:spcBef>
              <a:spcAft>
                <a:spcPts val="0"/>
              </a:spcAft>
              <a:buClr>
                <a:schemeClr val="dk1"/>
              </a:buClr>
              <a:buSzPts val="1800"/>
              <a:buFont typeface="Arial"/>
              <a:buNone/>
            </a:pPr>
            <a:r>
              <a:rPr lang="en-GB"/>
              <a:t>Let’s Reflect </a:t>
            </a:r>
            <a:endParaRPr/>
          </a:p>
          <a:p>
            <a:pPr marL="0" lvl="0" indent="0" algn="l" rtl="0">
              <a:lnSpc>
                <a:spcPct val="115000"/>
              </a:lnSpc>
              <a:spcBef>
                <a:spcPts val="600"/>
              </a:spcBef>
              <a:spcAft>
                <a:spcPts val="0"/>
              </a:spcAft>
              <a:buNone/>
            </a:pPr>
            <a:r>
              <a:rPr lang="en-GB"/>
              <a:t>Support Slides – Based on Year 1 - number bonds within 10</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2"/>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Key Vocabulary:</a:t>
            </a:r>
            <a:endParaRPr b="1"/>
          </a:p>
        </p:txBody>
      </p:sp>
      <p:sp>
        <p:nvSpPr>
          <p:cNvPr id="66" name="Google Shape;66;p12"/>
          <p:cNvSpPr txBox="1">
            <a:spLocks noGrp="1"/>
          </p:cNvSpPr>
          <p:nvPr>
            <p:ph type="body" idx="2"/>
          </p:nvPr>
        </p:nvSpPr>
        <p:spPr>
          <a:xfrm>
            <a:off x="360000" y="3905500"/>
            <a:ext cx="11527800" cy="20328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100"/>
              <a:buFont typeface="Arial"/>
              <a:buNone/>
            </a:pPr>
            <a:r>
              <a:rPr lang="en-GB"/>
              <a:t>When adding 10, the tens digit changes, the ones digit stays the same.</a:t>
            </a:r>
            <a:endParaRPr/>
          </a:p>
          <a:p>
            <a:pPr marL="0" lvl="0" indent="0" algn="l" rtl="0">
              <a:lnSpc>
                <a:spcPct val="150000"/>
              </a:lnSpc>
              <a:spcBef>
                <a:spcPts val="0"/>
              </a:spcBef>
              <a:spcAft>
                <a:spcPts val="0"/>
              </a:spcAft>
              <a:buClr>
                <a:schemeClr val="dk1"/>
              </a:buClr>
              <a:buSzPts val="1100"/>
              <a:buFont typeface="Arial"/>
              <a:buNone/>
            </a:pPr>
            <a:r>
              <a:rPr lang="en-GB"/>
              <a:t>When subtracting 10, the tens digit changes, the ones digit stays the same.</a:t>
            </a:r>
            <a:endParaRPr/>
          </a:p>
          <a:p>
            <a:pPr marL="0" lvl="0" indent="0" algn="l" rtl="0">
              <a:lnSpc>
                <a:spcPct val="150000"/>
              </a:lnSpc>
              <a:spcBef>
                <a:spcPts val="0"/>
              </a:spcBef>
              <a:spcAft>
                <a:spcPts val="0"/>
              </a:spcAft>
              <a:buClr>
                <a:schemeClr val="dk1"/>
              </a:buClr>
              <a:buSzPts val="1100"/>
              <a:buFont typeface="Arial"/>
              <a:buNone/>
            </a:pPr>
            <a:r>
              <a:rPr lang="en-GB"/>
              <a:t>If </a:t>
            </a:r>
            <a:r>
              <a:rPr lang="en-GB" i="1"/>
              <a:t>(number)</a:t>
            </a:r>
            <a:r>
              <a:rPr lang="en-GB"/>
              <a:t> plus </a:t>
            </a:r>
            <a:r>
              <a:rPr lang="en-GB" i="1"/>
              <a:t>(number)</a:t>
            </a:r>
            <a:r>
              <a:rPr lang="en-GB"/>
              <a:t> is equal to </a:t>
            </a:r>
            <a:r>
              <a:rPr lang="en-GB" i="1"/>
              <a:t>(number)</a:t>
            </a:r>
            <a:r>
              <a:rPr lang="en-GB"/>
              <a:t>, then </a:t>
            </a:r>
            <a:r>
              <a:rPr lang="en-GB" i="1"/>
              <a:t>(number)</a:t>
            </a:r>
            <a:r>
              <a:rPr lang="en-GB"/>
              <a:t> tens plus </a:t>
            </a:r>
            <a:r>
              <a:rPr lang="en-GB" i="1"/>
              <a:t>(number)</a:t>
            </a:r>
            <a:r>
              <a:rPr lang="en-GB"/>
              <a:t> tens is equal to </a:t>
            </a:r>
            <a:r>
              <a:rPr lang="en-GB" i="1"/>
              <a:t>(number)</a:t>
            </a:r>
            <a:r>
              <a:rPr lang="en-GB"/>
              <a:t> tens.</a:t>
            </a:r>
            <a:endParaRPr/>
          </a:p>
          <a:p>
            <a:pPr marL="457200" lvl="0" indent="-342900" algn="l" rtl="0">
              <a:lnSpc>
                <a:spcPct val="150000"/>
              </a:lnSpc>
              <a:spcBef>
                <a:spcPts val="0"/>
              </a:spcBef>
              <a:spcAft>
                <a:spcPts val="0"/>
              </a:spcAft>
              <a:buSzPts val="1800"/>
              <a:buChar char="-"/>
            </a:pPr>
            <a:r>
              <a:rPr lang="en-GB"/>
              <a:t>If 3 plus 2 is equal to 5, then 3 tens plus 2 tens is equal to 5 ten.</a:t>
            </a:r>
            <a:endParaRPr/>
          </a:p>
          <a:p>
            <a:pPr marL="0" lvl="0" indent="0" algn="l" rtl="0">
              <a:lnSpc>
                <a:spcPct val="150000"/>
              </a:lnSpc>
              <a:spcBef>
                <a:spcPts val="0"/>
              </a:spcBef>
              <a:spcAft>
                <a:spcPts val="0"/>
              </a:spcAft>
              <a:buClr>
                <a:schemeClr val="dk1"/>
              </a:buClr>
              <a:buFont typeface="Arial"/>
              <a:buNone/>
            </a:pPr>
            <a:endParaRPr sz="1200">
              <a:latin typeface="Arial"/>
              <a:ea typeface="Arial"/>
              <a:cs typeface="Arial"/>
              <a:sym typeface="Arial"/>
            </a:endParaRPr>
          </a:p>
        </p:txBody>
      </p:sp>
      <p:sp>
        <p:nvSpPr>
          <p:cNvPr id="67" name="Google Shape;67;p12"/>
          <p:cNvSpPr txBox="1"/>
          <p:nvPr/>
        </p:nvSpPr>
        <p:spPr>
          <a:xfrm>
            <a:off x="359998" y="3575188"/>
            <a:ext cx="6435600" cy="3303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2779F5"/>
              </a:buClr>
              <a:buSzPts val="1600"/>
              <a:buFont typeface="Arial"/>
              <a:buNone/>
              <a:tabLst/>
              <a:defRPr/>
            </a:pPr>
            <a:r>
              <a:rPr kumimoji="0" lang="en-GB" sz="1600" b="1" i="0" u="none" strike="noStrike" kern="0" cap="none" spc="0" normalizeH="0" baseline="0" noProof="0">
                <a:ln>
                  <a:noFill/>
                </a:ln>
                <a:solidFill>
                  <a:srgbClr val="2779F5"/>
                </a:solidFill>
                <a:effectLst/>
                <a:uLnTx/>
                <a:uFillTx/>
                <a:latin typeface="Century Gothic"/>
                <a:ea typeface="Century Gothic"/>
                <a:cs typeface="Century Gothic"/>
                <a:sym typeface="Century Gothic"/>
              </a:rPr>
              <a:t>Sentence Stems:</a:t>
            </a:r>
            <a:endParaRPr kumimoji="0" sz="18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graphicFrame>
        <p:nvGraphicFramePr>
          <p:cNvPr id="68" name="Google Shape;68;p12"/>
          <p:cNvGraphicFramePr/>
          <p:nvPr/>
        </p:nvGraphicFramePr>
        <p:xfrm>
          <a:off x="360000" y="1170000"/>
          <a:ext cx="6085550" cy="2285850"/>
        </p:xfrm>
        <a:graphic>
          <a:graphicData uri="http://schemas.openxmlformats.org/drawingml/2006/table">
            <a:tbl>
              <a:tblPr>
                <a:noFill/>
              </a:tblPr>
              <a:tblGrid>
                <a:gridCol w="3042775">
                  <a:extLst>
                    <a:ext uri="{9D8B030D-6E8A-4147-A177-3AD203B41FA5}">
                      <a16:colId xmlns:a16="http://schemas.microsoft.com/office/drawing/2014/main" val="20000"/>
                    </a:ext>
                  </a:extLst>
                </a:gridCol>
                <a:gridCol w="304277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add</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addition</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sum</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total</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subtract</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take away</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equal</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fact family</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multiples</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body" idx="1"/>
          </p:nvPr>
        </p:nvSpPr>
        <p:spPr>
          <a:xfrm>
            <a:off x="763399" y="3287480"/>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30</a:t>
            </a:r>
            <a:endParaRPr sz="2200"/>
          </a:p>
        </p:txBody>
      </p:sp>
      <p:sp>
        <p:nvSpPr>
          <p:cNvPr id="75" name="Google Shape;75;p13"/>
          <p:cNvSpPr txBox="1">
            <a:spLocks noGrp="1"/>
          </p:cNvSpPr>
          <p:nvPr>
            <p:ph type="body" idx="2"/>
          </p:nvPr>
        </p:nvSpPr>
        <p:spPr>
          <a:xfrm>
            <a:off x="763398" y="4559944"/>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5</a:t>
            </a:r>
            <a:endParaRPr sz="2200"/>
          </a:p>
        </p:txBody>
      </p:sp>
      <p:sp>
        <p:nvSpPr>
          <p:cNvPr id="76" name="Google Shape;76;p13"/>
          <p:cNvSpPr txBox="1">
            <a:spLocks noGrp="1"/>
          </p:cNvSpPr>
          <p:nvPr>
            <p:ph type="body" idx="3"/>
          </p:nvPr>
        </p:nvSpPr>
        <p:spPr>
          <a:xfrm>
            <a:off x="6391462" y="3287480"/>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50</a:t>
            </a:r>
            <a:endParaRPr sz="2200"/>
          </a:p>
        </p:txBody>
      </p:sp>
      <p:sp>
        <p:nvSpPr>
          <p:cNvPr id="77" name="Google Shape;77;p13"/>
          <p:cNvSpPr txBox="1">
            <a:spLocks noGrp="1"/>
          </p:cNvSpPr>
          <p:nvPr>
            <p:ph type="body" idx="4"/>
          </p:nvPr>
        </p:nvSpPr>
        <p:spPr>
          <a:xfrm>
            <a:off x="6391461" y="4559944"/>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110</a:t>
            </a:r>
            <a:endParaRPr sz="2200"/>
          </a:p>
        </p:txBody>
      </p:sp>
      <p:sp>
        <p:nvSpPr>
          <p:cNvPr id="78" name="Google Shape;78;p13"/>
          <p:cNvSpPr txBox="1">
            <a:spLocks noGrp="1"/>
          </p:cNvSpPr>
          <p:nvPr>
            <p:ph type="body" idx="5"/>
          </p:nvPr>
        </p:nvSpPr>
        <p:spPr>
          <a:xfrm>
            <a:off x="436200" y="810000"/>
            <a:ext cx="8037900" cy="3114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b="1"/>
              <a:t>Hinge Question:  </a:t>
            </a:r>
            <a:endParaRPr sz="1800">
              <a:solidFill>
                <a:schemeClr val="dk1"/>
              </a:solidFill>
            </a:endParaRPr>
          </a:p>
          <a:p>
            <a:pPr marL="0" lvl="0" indent="0" algn="l" rtl="0">
              <a:spcBef>
                <a:spcPts val="0"/>
              </a:spcBef>
              <a:spcAft>
                <a:spcPts val="0"/>
              </a:spcAft>
              <a:buNone/>
            </a:pPr>
            <a:endParaRPr b="1"/>
          </a:p>
        </p:txBody>
      </p:sp>
      <p:sp>
        <p:nvSpPr>
          <p:cNvPr id="79" name="Google Shape;79;p13"/>
          <p:cNvSpPr txBox="1"/>
          <p:nvPr/>
        </p:nvSpPr>
        <p:spPr>
          <a:xfrm>
            <a:off x="3828900" y="1294100"/>
            <a:ext cx="4534200" cy="846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30  +               = 80</a:t>
            </a:r>
            <a:endParaRPr kumimoji="0" sz="30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80" name="Google Shape;80;p13"/>
          <p:cNvSpPr txBox="1"/>
          <p:nvPr/>
        </p:nvSpPr>
        <p:spPr>
          <a:xfrm>
            <a:off x="5735725" y="1294100"/>
            <a:ext cx="888300" cy="640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p:nvPr/>
        </p:nvSpPr>
        <p:spPr>
          <a:xfrm>
            <a:off x="1412250" y="767625"/>
            <a:ext cx="8090400" cy="192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FFFFFF"/>
              </a:buClr>
              <a:buSzPts val="3600"/>
              <a:buFont typeface="Arial"/>
              <a:buNone/>
              <a:tabLst/>
              <a:defRPr/>
            </a:pPr>
            <a:r>
              <a:rPr kumimoji="0" lang="en-GB" sz="36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To find bonds to, and within, 100 using multiples of 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aphicFrame>
        <p:nvGraphicFramePr>
          <p:cNvPr id="87" name="Google Shape;87;p14"/>
          <p:cNvGraphicFramePr/>
          <p:nvPr/>
        </p:nvGraphicFramePr>
        <p:xfrm>
          <a:off x="1412240" y="3429000"/>
          <a:ext cx="9367525" cy="1525425"/>
        </p:xfrm>
        <a:graphic>
          <a:graphicData uri="http://schemas.openxmlformats.org/drawingml/2006/table">
            <a:tbl>
              <a:tblPr firstRow="1" bandRow="1">
                <a:noFill/>
              </a:tblPr>
              <a:tblGrid>
                <a:gridCol w="9367525">
                  <a:extLst>
                    <a:ext uri="{9D8B030D-6E8A-4147-A177-3AD203B41FA5}">
                      <a16:colId xmlns:a16="http://schemas.microsoft.com/office/drawing/2014/main" val="20000"/>
                    </a:ext>
                  </a:extLst>
                </a:gridCol>
              </a:tblGrid>
              <a:tr h="1525425">
                <a:tc>
                  <a:txBody>
                    <a:bodyPr/>
                    <a:lstStyle/>
                    <a:p>
                      <a:pPr marL="0" marR="0" lvl="0" indent="0" algn="l" rtl="0">
                        <a:spcBef>
                          <a:spcPts val="0"/>
                        </a:spcBef>
                        <a:spcAft>
                          <a:spcPts val="0"/>
                        </a:spcAft>
                        <a:buClr>
                          <a:schemeClr val="lt1"/>
                        </a:buClr>
                        <a:buSzPts val="2000"/>
                        <a:buFont typeface="Century Gothic"/>
                        <a:buNone/>
                      </a:pPr>
                      <a:r>
                        <a:rPr lang="en-GB" sz="2000" b="0">
                          <a:solidFill>
                            <a:schemeClr val="lt1"/>
                          </a:solidFill>
                          <a:latin typeface="Century Gothic"/>
                          <a:ea typeface="Century Gothic"/>
                          <a:cs typeface="Century Gothic"/>
                          <a:sym typeface="Century Gothic"/>
                        </a:rPr>
                        <a:t>Success Criteria</a:t>
                      </a:r>
                      <a:endParaRPr/>
                    </a:p>
                    <a:p>
                      <a:pPr marL="0" marR="0" lvl="0" indent="0" algn="l" rtl="0">
                        <a:spcBef>
                          <a:spcPts val="0"/>
                        </a:spcBef>
                        <a:spcAft>
                          <a:spcPts val="0"/>
                        </a:spcAft>
                        <a:buClr>
                          <a:schemeClr val="dk1"/>
                        </a:buClr>
                        <a:buSzPts val="2000"/>
                        <a:buFont typeface="Calibri"/>
                        <a:buNone/>
                      </a:pPr>
                      <a:endParaRPr sz="2000" b="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Noto Sans Symbols"/>
                        <a:buChar char="❑"/>
                      </a:pPr>
                      <a:r>
                        <a:rPr lang="en-GB" sz="1800">
                          <a:solidFill>
                            <a:schemeClr val="lt1"/>
                          </a:solidFill>
                          <a:latin typeface="Century Gothic"/>
                          <a:ea typeface="Century Gothic"/>
                          <a:cs typeface="Century Gothic"/>
                          <a:sym typeface="Century Gothic"/>
                        </a:rPr>
                        <a:t>I can find bonds to 100 in multiples of 10</a:t>
                      </a:r>
                      <a:endParaRPr sz="180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Century Gothic"/>
                        <a:buChar char="❑"/>
                      </a:pPr>
                      <a:r>
                        <a:rPr lang="en-GB" sz="1800">
                          <a:solidFill>
                            <a:schemeClr val="lt1"/>
                          </a:solidFill>
                          <a:latin typeface="Century Gothic"/>
                          <a:ea typeface="Century Gothic"/>
                          <a:cs typeface="Century Gothic"/>
                          <a:sym typeface="Century Gothic"/>
                        </a:rPr>
                        <a:t>I can see the link between single digit bonds and tens bonds</a:t>
                      </a:r>
                      <a:endParaRPr sz="180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Century Gothic"/>
                        <a:buChar char="❑"/>
                      </a:pPr>
                      <a:r>
                        <a:rPr lang="en-GB" sz="1800">
                          <a:solidFill>
                            <a:schemeClr val="lt1"/>
                          </a:solidFill>
                          <a:latin typeface="Century Gothic"/>
                          <a:ea typeface="Century Gothic"/>
                          <a:cs typeface="Century Gothic"/>
                          <a:sym typeface="Century Gothic"/>
                        </a:rPr>
                        <a:t>I can use ten frame to show what I know about number bonds to 100</a:t>
                      </a:r>
                      <a:endParaRPr sz="1800">
                        <a:solidFill>
                          <a:schemeClr val="lt1"/>
                        </a:solidFill>
                        <a:latin typeface="Century Gothic"/>
                        <a:ea typeface="Century Gothic"/>
                        <a:cs typeface="Century Gothic"/>
                        <a:sym typeface="Century Gothic"/>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5"/>
          <p:cNvSpPr txBox="1">
            <a:spLocks noGrp="1"/>
          </p:cNvSpPr>
          <p:nvPr>
            <p:ph type="body" idx="2"/>
          </p:nvPr>
        </p:nvSpPr>
        <p:spPr>
          <a:xfrm>
            <a:off x="360000" y="1170000"/>
            <a:ext cx="11527800" cy="8775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The mathstronauts are playing  ‘bonds to 20’.</a:t>
            </a:r>
            <a:endParaRPr/>
          </a:p>
          <a:p>
            <a:pPr marL="0" lvl="0" indent="0" algn="l" rtl="0">
              <a:lnSpc>
                <a:spcPct val="150000"/>
              </a:lnSpc>
              <a:spcBef>
                <a:spcPts val="0"/>
              </a:spcBef>
              <a:spcAft>
                <a:spcPts val="0"/>
              </a:spcAft>
              <a:buClr>
                <a:schemeClr val="dk1"/>
              </a:buClr>
              <a:buSzPts val="1800"/>
              <a:buNone/>
            </a:pPr>
            <a:r>
              <a:rPr lang="en-GB"/>
              <a:t>What replies will the Yellow Mathstronaut give to the Blue Mathstronaut’s numbers?</a:t>
            </a:r>
            <a:endParaRPr/>
          </a:p>
        </p:txBody>
      </p:sp>
      <p:sp>
        <p:nvSpPr>
          <p:cNvPr id="95" name="Google Shape;95;p15"/>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779F5"/>
              </a:buClr>
              <a:buSzPts val="1600"/>
              <a:buNone/>
            </a:pPr>
            <a:r>
              <a:rPr lang="en-GB" b="1"/>
              <a:t>Starter:</a:t>
            </a:r>
            <a:endParaRPr b="1"/>
          </a:p>
        </p:txBody>
      </p:sp>
      <p:pic>
        <p:nvPicPr>
          <p:cNvPr id="96" name="Google Shape;96;p15"/>
          <p:cNvPicPr preferRelativeResize="0"/>
          <p:nvPr/>
        </p:nvPicPr>
        <p:blipFill>
          <a:blip r:embed="rId3">
            <a:alphaModFix/>
          </a:blip>
          <a:stretch>
            <a:fillRect/>
          </a:stretch>
        </p:blipFill>
        <p:spPr>
          <a:xfrm>
            <a:off x="255000" y="2904725"/>
            <a:ext cx="1296600" cy="1296600"/>
          </a:xfrm>
          <a:prstGeom prst="rect">
            <a:avLst/>
          </a:prstGeom>
          <a:noFill/>
          <a:ln>
            <a:noFill/>
          </a:ln>
        </p:spPr>
      </p:pic>
      <p:sp>
        <p:nvSpPr>
          <p:cNvPr id="97" name="Google Shape;97;p15"/>
          <p:cNvSpPr/>
          <p:nvPr/>
        </p:nvSpPr>
        <p:spPr>
          <a:xfrm>
            <a:off x="2181525" y="2191375"/>
            <a:ext cx="15801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17</a:t>
            </a:r>
            <a:endParaRPr kumimoji="0"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98" name="Google Shape;98;p15"/>
          <p:cNvSpPr/>
          <p:nvPr/>
        </p:nvSpPr>
        <p:spPr>
          <a:xfrm>
            <a:off x="2181525" y="2970788"/>
            <a:ext cx="15801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8</a:t>
            </a:r>
            <a:endParaRPr kumimoji="0"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99" name="Google Shape;99;p15"/>
          <p:cNvSpPr/>
          <p:nvPr/>
        </p:nvSpPr>
        <p:spPr>
          <a:xfrm>
            <a:off x="2181525" y="3750213"/>
            <a:ext cx="15801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10</a:t>
            </a:r>
            <a:endParaRPr kumimoji="0"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0" name="Google Shape;100;p15"/>
          <p:cNvSpPr/>
          <p:nvPr/>
        </p:nvSpPr>
        <p:spPr>
          <a:xfrm>
            <a:off x="2127350" y="4529613"/>
            <a:ext cx="15801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0</a:t>
            </a:r>
            <a:endParaRPr kumimoji="0"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1" name="Google Shape;101;p15"/>
          <p:cNvSpPr/>
          <p:nvPr/>
        </p:nvSpPr>
        <p:spPr>
          <a:xfrm flipH="1">
            <a:off x="6583231" y="2191375"/>
            <a:ext cx="15276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3</a:t>
            </a:r>
            <a:endParaRPr kumimoji="0" sz="22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2" name="Google Shape;102;p15"/>
          <p:cNvSpPr/>
          <p:nvPr/>
        </p:nvSpPr>
        <p:spPr>
          <a:xfrm flipH="1">
            <a:off x="6583231" y="2970792"/>
            <a:ext cx="15276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03" name="Google Shape;103;p15"/>
          <p:cNvSpPr/>
          <p:nvPr/>
        </p:nvSpPr>
        <p:spPr>
          <a:xfrm flipH="1">
            <a:off x="6583231" y="3750208"/>
            <a:ext cx="15276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04" name="Google Shape;104;p15"/>
          <p:cNvSpPr/>
          <p:nvPr/>
        </p:nvSpPr>
        <p:spPr>
          <a:xfrm flipH="1">
            <a:off x="6635600" y="4529625"/>
            <a:ext cx="1527600" cy="630000"/>
          </a:xfrm>
          <a:prstGeom prst="wedgeEllipseCallout">
            <a:avLst>
              <a:gd name="adj1" fmla="val -47386"/>
              <a:gd name="adj2" fmla="val 74595"/>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pic>
        <p:nvPicPr>
          <p:cNvPr id="105" name="Google Shape;105;p15"/>
          <p:cNvPicPr preferRelativeResize="0"/>
          <p:nvPr/>
        </p:nvPicPr>
        <p:blipFill>
          <a:blip r:embed="rId4">
            <a:alphaModFix/>
          </a:blip>
          <a:stretch>
            <a:fillRect/>
          </a:stretch>
        </p:blipFill>
        <p:spPr>
          <a:xfrm>
            <a:off x="9021100" y="2805950"/>
            <a:ext cx="1398825" cy="1437150"/>
          </a:xfrm>
          <a:prstGeom prst="rect">
            <a:avLst/>
          </a:prstGeom>
          <a:noFill/>
          <a:ln>
            <a:noFill/>
          </a:ln>
        </p:spPr>
      </p:pic>
      <p:sp>
        <p:nvSpPr>
          <p:cNvPr id="106" name="Google Shape;106;p15"/>
          <p:cNvSpPr txBox="1"/>
          <p:nvPr/>
        </p:nvSpPr>
        <p:spPr>
          <a:xfrm>
            <a:off x="7006675" y="3050288"/>
            <a:ext cx="680700" cy="471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12</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7" name="Google Shape;107;p15"/>
          <p:cNvSpPr txBox="1"/>
          <p:nvPr/>
        </p:nvSpPr>
        <p:spPr>
          <a:xfrm>
            <a:off x="6941275" y="3750213"/>
            <a:ext cx="811500" cy="630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8" name="Google Shape;108;p15"/>
          <p:cNvSpPr txBox="1"/>
          <p:nvPr/>
        </p:nvSpPr>
        <p:spPr>
          <a:xfrm>
            <a:off x="7059050" y="4609150"/>
            <a:ext cx="680700" cy="630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Rounded Corners 1">
            <a:extLst>
              <a:ext uri="{FF2B5EF4-FFF2-40B4-BE49-F238E27FC236}">
                <a16:creationId xmlns:a16="http://schemas.microsoft.com/office/drawing/2014/main" id="{C9EB00FD-0757-4E9E-AEDD-A34443111149}"/>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animEffect transition="in" filter="fade">
                                      <p:cBhvr>
                                        <p:cTn id="7" dur="1000"/>
                                        <p:tgtEl>
                                          <p:spTgt spid="107"/>
                                        </p:tgtEl>
                                      </p:cBhvr>
                                    </p:animEffect>
                                  </p:childTnLst>
                                </p:cTn>
                              </p:par>
                              <p:par>
                                <p:cTn id="8" presetID="10" presetClass="entr" presetSubtype="0" fill="hold" nodeType="withEffect">
                                  <p:stCondLst>
                                    <p:cond delay="0"/>
                                  </p:stCondLst>
                                  <p:childTnLst>
                                    <p:set>
                                      <p:cBhvr>
                                        <p:cTn id="9" dur="1" fill="hold">
                                          <p:stCondLst>
                                            <p:cond delay="0"/>
                                          </p:stCondLst>
                                        </p:cTn>
                                        <p:tgtEl>
                                          <p:spTgt spid="108"/>
                                        </p:tgtEl>
                                        <p:attrNameLst>
                                          <p:attrName>style.visibility</p:attrName>
                                        </p:attrNameLst>
                                      </p:cBhvr>
                                      <p:to>
                                        <p:strVal val="visible"/>
                                      </p:to>
                                    </p:set>
                                    <p:animEffect transition="in" filter="fade">
                                      <p:cBhvr>
                                        <p:cTn id="10" dur="1000"/>
                                        <p:tgtEl>
                                          <p:spTgt spid="108"/>
                                        </p:tgtEl>
                                      </p:cBhvr>
                                    </p:animEffect>
                                  </p:childTnLst>
                                </p:cTn>
                              </p:par>
                              <p:par>
                                <p:cTn id="11" presetID="10" presetClass="entr" presetSubtype="0" fill="hold" nodeType="withEffect">
                                  <p:stCondLst>
                                    <p:cond delay="0"/>
                                  </p:stCondLst>
                                  <p:childTnLst>
                                    <p:set>
                                      <p:cBhvr>
                                        <p:cTn id="12" dur="1" fill="hold">
                                          <p:stCondLst>
                                            <p:cond delay="0"/>
                                          </p:stCondLst>
                                        </p:cTn>
                                        <p:tgtEl>
                                          <p:spTgt spid="106"/>
                                        </p:tgtEl>
                                        <p:attrNameLst>
                                          <p:attrName>style.visibility</p:attrName>
                                        </p:attrNameLst>
                                      </p:cBhvr>
                                      <p:to>
                                        <p:strVal val="visible"/>
                                      </p:to>
                                    </p:set>
                                    <p:animEffect transition="in" filter="fade">
                                      <p:cBhvr>
                                        <p:cTn id="13" dur="1000"/>
                                        <p:tgtEl>
                                          <p:spTgt spid="106"/>
                                        </p:tgtEl>
                                      </p:cBhvr>
                                    </p:animEffect>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6"/>
          <p:cNvSpPr txBox="1">
            <a:spLocks noGrp="1"/>
          </p:cNvSpPr>
          <p:nvPr>
            <p:ph type="body" idx="1"/>
          </p:nvPr>
        </p:nvSpPr>
        <p:spPr>
          <a:xfrm>
            <a:off x="360000" y="810000"/>
            <a:ext cx="11536800" cy="806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a:t>Match the 10 frame to the sentences below.</a:t>
            </a:r>
            <a:endParaRPr b="1"/>
          </a:p>
          <a:p>
            <a:pPr marL="0" lvl="0" indent="0" algn="l" rtl="0">
              <a:lnSpc>
                <a:spcPct val="150000"/>
              </a:lnSpc>
              <a:spcBef>
                <a:spcPts val="0"/>
              </a:spcBef>
              <a:spcAft>
                <a:spcPts val="0"/>
              </a:spcAft>
              <a:buClr>
                <a:schemeClr val="dk1"/>
              </a:buClr>
              <a:buSzPts val="1800"/>
              <a:buNone/>
            </a:pPr>
            <a:r>
              <a:rPr lang="en-GB" b="1"/>
              <a:t>Each square represents 10.</a:t>
            </a:r>
            <a:endParaRPr b="1"/>
          </a:p>
        </p:txBody>
      </p:sp>
      <p:graphicFrame>
        <p:nvGraphicFramePr>
          <p:cNvPr id="115" name="Google Shape;115;p16"/>
          <p:cNvGraphicFramePr/>
          <p:nvPr/>
        </p:nvGraphicFramePr>
        <p:xfrm>
          <a:off x="801138" y="1905688"/>
          <a:ext cx="3336875" cy="1617100"/>
        </p:xfrm>
        <a:graphic>
          <a:graphicData uri="http://schemas.openxmlformats.org/drawingml/2006/table">
            <a:tbl>
              <a:tblPr>
                <a:noFill/>
              </a:tblPr>
              <a:tblGrid>
                <a:gridCol w="667375">
                  <a:extLst>
                    <a:ext uri="{9D8B030D-6E8A-4147-A177-3AD203B41FA5}">
                      <a16:colId xmlns:a16="http://schemas.microsoft.com/office/drawing/2014/main" val="20000"/>
                    </a:ext>
                  </a:extLst>
                </a:gridCol>
                <a:gridCol w="667375">
                  <a:extLst>
                    <a:ext uri="{9D8B030D-6E8A-4147-A177-3AD203B41FA5}">
                      <a16:colId xmlns:a16="http://schemas.microsoft.com/office/drawing/2014/main" val="20001"/>
                    </a:ext>
                  </a:extLst>
                </a:gridCol>
                <a:gridCol w="667375">
                  <a:extLst>
                    <a:ext uri="{9D8B030D-6E8A-4147-A177-3AD203B41FA5}">
                      <a16:colId xmlns:a16="http://schemas.microsoft.com/office/drawing/2014/main" val="20002"/>
                    </a:ext>
                  </a:extLst>
                </a:gridCol>
                <a:gridCol w="667375">
                  <a:extLst>
                    <a:ext uri="{9D8B030D-6E8A-4147-A177-3AD203B41FA5}">
                      <a16:colId xmlns:a16="http://schemas.microsoft.com/office/drawing/2014/main" val="20003"/>
                    </a:ext>
                  </a:extLst>
                </a:gridCol>
                <a:gridCol w="667375">
                  <a:extLst>
                    <a:ext uri="{9D8B030D-6E8A-4147-A177-3AD203B41FA5}">
                      <a16:colId xmlns:a16="http://schemas.microsoft.com/office/drawing/2014/main" val="20004"/>
                    </a:ext>
                  </a:extLst>
                </a:gridCol>
              </a:tblGrid>
              <a:tr h="808550">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extLst>
                  <a:ext uri="{0D108BD9-81ED-4DB2-BD59-A6C34878D82A}">
                    <a16:rowId xmlns:a16="http://schemas.microsoft.com/office/drawing/2014/main" val="10000"/>
                  </a:ext>
                </a:extLst>
              </a:tr>
              <a:tr h="808550">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extLst>
                  <a:ext uri="{0D108BD9-81ED-4DB2-BD59-A6C34878D82A}">
                    <a16:rowId xmlns:a16="http://schemas.microsoft.com/office/drawing/2014/main" val="10001"/>
                  </a:ext>
                </a:extLst>
              </a:tr>
            </a:tbl>
          </a:graphicData>
        </a:graphic>
      </p:graphicFrame>
      <p:graphicFrame>
        <p:nvGraphicFramePr>
          <p:cNvPr id="116" name="Google Shape;116;p16"/>
          <p:cNvGraphicFramePr/>
          <p:nvPr/>
        </p:nvGraphicFramePr>
        <p:xfrm>
          <a:off x="4573038" y="1905688"/>
          <a:ext cx="3336875" cy="1617100"/>
        </p:xfrm>
        <a:graphic>
          <a:graphicData uri="http://schemas.openxmlformats.org/drawingml/2006/table">
            <a:tbl>
              <a:tblPr>
                <a:noFill/>
              </a:tblPr>
              <a:tblGrid>
                <a:gridCol w="667375">
                  <a:extLst>
                    <a:ext uri="{9D8B030D-6E8A-4147-A177-3AD203B41FA5}">
                      <a16:colId xmlns:a16="http://schemas.microsoft.com/office/drawing/2014/main" val="20000"/>
                    </a:ext>
                  </a:extLst>
                </a:gridCol>
                <a:gridCol w="667375">
                  <a:extLst>
                    <a:ext uri="{9D8B030D-6E8A-4147-A177-3AD203B41FA5}">
                      <a16:colId xmlns:a16="http://schemas.microsoft.com/office/drawing/2014/main" val="20001"/>
                    </a:ext>
                  </a:extLst>
                </a:gridCol>
                <a:gridCol w="667375">
                  <a:extLst>
                    <a:ext uri="{9D8B030D-6E8A-4147-A177-3AD203B41FA5}">
                      <a16:colId xmlns:a16="http://schemas.microsoft.com/office/drawing/2014/main" val="20002"/>
                    </a:ext>
                  </a:extLst>
                </a:gridCol>
                <a:gridCol w="667375">
                  <a:extLst>
                    <a:ext uri="{9D8B030D-6E8A-4147-A177-3AD203B41FA5}">
                      <a16:colId xmlns:a16="http://schemas.microsoft.com/office/drawing/2014/main" val="20003"/>
                    </a:ext>
                  </a:extLst>
                </a:gridCol>
                <a:gridCol w="667375">
                  <a:extLst>
                    <a:ext uri="{9D8B030D-6E8A-4147-A177-3AD203B41FA5}">
                      <a16:colId xmlns:a16="http://schemas.microsoft.com/office/drawing/2014/main" val="20004"/>
                    </a:ext>
                  </a:extLst>
                </a:gridCol>
              </a:tblGrid>
              <a:tr h="808550">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extLst>
                  <a:ext uri="{0D108BD9-81ED-4DB2-BD59-A6C34878D82A}">
                    <a16:rowId xmlns:a16="http://schemas.microsoft.com/office/drawing/2014/main" val="10000"/>
                  </a:ext>
                </a:extLst>
              </a:tr>
              <a:tr h="808550">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extLst>
                  <a:ext uri="{0D108BD9-81ED-4DB2-BD59-A6C34878D82A}">
                    <a16:rowId xmlns:a16="http://schemas.microsoft.com/office/drawing/2014/main" val="10001"/>
                  </a:ext>
                </a:extLst>
              </a:tr>
            </a:tbl>
          </a:graphicData>
        </a:graphic>
      </p:graphicFrame>
      <p:graphicFrame>
        <p:nvGraphicFramePr>
          <p:cNvPr id="117" name="Google Shape;117;p16"/>
          <p:cNvGraphicFramePr/>
          <p:nvPr/>
        </p:nvGraphicFramePr>
        <p:xfrm>
          <a:off x="8344938" y="1905688"/>
          <a:ext cx="3336875" cy="1617100"/>
        </p:xfrm>
        <a:graphic>
          <a:graphicData uri="http://schemas.openxmlformats.org/drawingml/2006/table">
            <a:tbl>
              <a:tblPr>
                <a:noFill/>
              </a:tblPr>
              <a:tblGrid>
                <a:gridCol w="667375">
                  <a:extLst>
                    <a:ext uri="{9D8B030D-6E8A-4147-A177-3AD203B41FA5}">
                      <a16:colId xmlns:a16="http://schemas.microsoft.com/office/drawing/2014/main" val="20000"/>
                    </a:ext>
                  </a:extLst>
                </a:gridCol>
                <a:gridCol w="667375">
                  <a:extLst>
                    <a:ext uri="{9D8B030D-6E8A-4147-A177-3AD203B41FA5}">
                      <a16:colId xmlns:a16="http://schemas.microsoft.com/office/drawing/2014/main" val="20001"/>
                    </a:ext>
                  </a:extLst>
                </a:gridCol>
                <a:gridCol w="667375">
                  <a:extLst>
                    <a:ext uri="{9D8B030D-6E8A-4147-A177-3AD203B41FA5}">
                      <a16:colId xmlns:a16="http://schemas.microsoft.com/office/drawing/2014/main" val="20002"/>
                    </a:ext>
                  </a:extLst>
                </a:gridCol>
                <a:gridCol w="667375">
                  <a:extLst>
                    <a:ext uri="{9D8B030D-6E8A-4147-A177-3AD203B41FA5}">
                      <a16:colId xmlns:a16="http://schemas.microsoft.com/office/drawing/2014/main" val="20003"/>
                    </a:ext>
                  </a:extLst>
                </a:gridCol>
                <a:gridCol w="667375">
                  <a:extLst>
                    <a:ext uri="{9D8B030D-6E8A-4147-A177-3AD203B41FA5}">
                      <a16:colId xmlns:a16="http://schemas.microsoft.com/office/drawing/2014/main" val="20004"/>
                    </a:ext>
                  </a:extLst>
                </a:gridCol>
              </a:tblGrid>
              <a:tr h="808550">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extLst>
                  <a:ext uri="{0D108BD9-81ED-4DB2-BD59-A6C34878D82A}">
                    <a16:rowId xmlns:a16="http://schemas.microsoft.com/office/drawing/2014/main" val="10000"/>
                  </a:ext>
                </a:extLst>
              </a:tr>
              <a:tr h="808550">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9DD4A"/>
                    </a:solidFill>
                  </a:tcPr>
                </a:tc>
                <a:extLst>
                  <a:ext uri="{0D108BD9-81ED-4DB2-BD59-A6C34878D82A}">
                    <a16:rowId xmlns:a16="http://schemas.microsoft.com/office/drawing/2014/main" val="10001"/>
                  </a:ext>
                </a:extLst>
              </a:tr>
            </a:tbl>
          </a:graphicData>
        </a:graphic>
      </p:graphicFrame>
      <p:sp>
        <p:nvSpPr>
          <p:cNvPr id="118" name="Google Shape;118;p16"/>
          <p:cNvSpPr txBox="1"/>
          <p:nvPr/>
        </p:nvSpPr>
        <p:spPr>
          <a:xfrm>
            <a:off x="801200" y="4182975"/>
            <a:ext cx="3336900" cy="10740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One hundred equals eighty plus twenty</a:t>
            </a: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19" name="Google Shape;119;p16"/>
          <p:cNvSpPr txBox="1"/>
          <p:nvPr/>
        </p:nvSpPr>
        <p:spPr>
          <a:xfrm>
            <a:off x="4573025" y="4182975"/>
            <a:ext cx="3336900" cy="10740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100 = 100 + 0</a:t>
            </a: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20" name="Google Shape;120;p16"/>
          <p:cNvSpPr txBox="1"/>
          <p:nvPr/>
        </p:nvSpPr>
        <p:spPr>
          <a:xfrm>
            <a:off x="8543100" y="4182975"/>
            <a:ext cx="3336900" cy="10740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40 + 60 = 100</a:t>
            </a:r>
            <a:endParaRPr kumimoji="0" sz="22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cxnSp>
        <p:nvCxnSpPr>
          <p:cNvPr id="121" name="Google Shape;121;p16"/>
          <p:cNvCxnSpPr>
            <a:endCxn id="119" idx="0"/>
          </p:cNvCxnSpPr>
          <p:nvPr/>
        </p:nvCxnSpPr>
        <p:spPr>
          <a:xfrm>
            <a:off x="2384975" y="3558075"/>
            <a:ext cx="3856500" cy="624900"/>
          </a:xfrm>
          <a:prstGeom prst="straightConnector1">
            <a:avLst/>
          </a:prstGeom>
          <a:noFill/>
          <a:ln w="28575" cap="flat" cmpd="sng">
            <a:solidFill>
              <a:srgbClr val="00BC89"/>
            </a:solidFill>
            <a:prstDash val="solid"/>
            <a:round/>
            <a:headEnd type="stealth" w="med" len="med"/>
            <a:tailEnd type="stealth" w="med" len="med"/>
          </a:ln>
        </p:spPr>
      </p:cxnSp>
      <p:cxnSp>
        <p:nvCxnSpPr>
          <p:cNvPr id="122" name="Google Shape;122;p16"/>
          <p:cNvCxnSpPr>
            <a:stCxn id="118" idx="0"/>
          </p:cNvCxnSpPr>
          <p:nvPr/>
        </p:nvCxnSpPr>
        <p:spPr>
          <a:xfrm rot="10800000" flipH="1">
            <a:off x="2469650" y="3537375"/>
            <a:ext cx="3963900" cy="645600"/>
          </a:xfrm>
          <a:prstGeom prst="straightConnector1">
            <a:avLst/>
          </a:prstGeom>
          <a:noFill/>
          <a:ln w="28575" cap="flat" cmpd="sng">
            <a:solidFill>
              <a:srgbClr val="00BC89"/>
            </a:solidFill>
            <a:prstDash val="solid"/>
            <a:round/>
            <a:headEnd type="stealth" w="med" len="med"/>
            <a:tailEnd type="stealth" w="med" len="med"/>
          </a:ln>
        </p:spPr>
      </p:cxnSp>
      <p:cxnSp>
        <p:nvCxnSpPr>
          <p:cNvPr id="123" name="Google Shape;123;p16"/>
          <p:cNvCxnSpPr>
            <a:stCxn id="120" idx="0"/>
          </p:cNvCxnSpPr>
          <p:nvPr/>
        </p:nvCxnSpPr>
        <p:spPr>
          <a:xfrm rot="10800000">
            <a:off x="10186350" y="3547875"/>
            <a:ext cx="25200" cy="635100"/>
          </a:xfrm>
          <a:prstGeom prst="straightConnector1">
            <a:avLst/>
          </a:prstGeom>
          <a:noFill/>
          <a:ln w="28575" cap="flat" cmpd="sng">
            <a:solidFill>
              <a:srgbClr val="00BC89"/>
            </a:solidFill>
            <a:prstDash val="solid"/>
            <a:round/>
            <a:headEnd type="stealth" w="med" len="med"/>
            <a:tailEnd type="stealth" w="med" len="med"/>
          </a:ln>
        </p:spPr>
      </p:cxnSp>
      <p:sp>
        <p:nvSpPr>
          <p:cNvPr id="2" name="Rectangle: Rounded Corners 1">
            <a:extLst>
              <a:ext uri="{FF2B5EF4-FFF2-40B4-BE49-F238E27FC236}">
                <a16:creationId xmlns:a16="http://schemas.microsoft.com/office/drawing/2014/main" id="{8B2D224E-BBE0-4781-BFDB-B010C9E3E3CD}"/>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1"/>
                                        </p:tgtEl>
                                        <p:attrNameLst>
                                          <p:attrName>style.visibility</p:attrName>
                                        </p:attrNameLst>
                                      </p:cBhvr>
                                      <p:to>
                                        <p:strVal val="visible"/>
                                      </p:to>
                                    </p:set>
                                    <p:animEffect transition="in" filter="fade">
                                      <p:cBhvr>
                                        <p:cTn id="7" dur="1000"/>
                                        <p:tgtEl>
                                          <p:spTgt spid="121"/>
                                        </p:tgtEl>
                                      </p:cBhvr>
                                    </p:animEffect>
                                  </p:childTnLst>
                                </p:cTn>
                              </p:par>
                              <p:par>
                                <p:cTn id="8" presetID="10" presetClass="entr" presetSubtype="0" fill="hold" nodeType="withEffect">
                                  <p:stCondLst>
                                    <p:cond delay="0"/>
                                  </p:stCondLst>
                                  <p:childTnLst>
                                    <p:set>
                                      <p:cBhvr>
                                        <p:cTn id="9" dur="1" fill="hold">
                                          <p:stCondLst>
                                            <p:cond delay="0"/>
                                          </p:stCondLst>
                                        </p:cTn>
                                        <p:tgtEl>
                                          <p:spTgt spid="122"/>
                                        </p:tgtEl>
                                        <p:attrNameLst>
                                          <p:attrName>style.visibility</p:attrName>
                                        </p:attrNameLst>
                                      </p:cBhvr>
                                      <p:to>
                                        <p:strVal val="visible"/>
                                      </p:to>
                                    </p:set>
                                    <p:animEffect transition="in" filter="fade">
                                      <p:cBhvr>
                                        <p:cTn id="10" dur="1000"/>
                                        <p:tgtEl>
                                          <p:spTgt spid="122"/>
                                        </p:tgtEl>
                                      </p:cBhvr>
                                    </p:animEffect>
                                  </p:childTnLst>
                                </p:cTn>
                              </p:par>
                              <p:par>
                                <p:cTn id="11" presetID="10" presetClass="entr" presetSubtype="0" fill="hold" nodeType="withEffect">
                                  <p:stCondLst>
                                    <p:cond delay="0"/>
                                  </p:stCondLst>
                                  <p:childTnLst>
                                    <p:set>
                                      <p:cBhvr>
                                        <p:cTn id="12" dur="1" fill="hold">
                                          <p:stCondLst>
                                            <p:cond delay="0"/>
                                          </p:stCondLst>
                                        </p:cTn>
                                        <p:tgtEl>
                                          <p:spTgt spid="123"/>
                                        </p:tgtEl>
                                        <p:attrNameLst>
                                          <p:attrName>style.visibility</p:attrName>
                                        </p:attrNameLst>
                                      </p:cBhvr>
                                      <p:to>
                                        <p:strVal val="visible"/>
                                      </p:to>
                                    </p:set>
                                    <p:animEffect transition="in" filter="fade">
                                      <p:cBhvr>
                                        <p:cTn id="13" dur="1000"/>
                                        <p:tgtEl>
                                          <p:spTgt spid="123"/>
                                        </p:tgtEl>
                                      </p:cBhvr>
                                    </p:animEffect>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7"/>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31" name="Google Shape;131;p17"/>
          <p:cNvSpPr txBox="1">
            <a:spLocks noGrp="1"/>
          </p:cNvSpPr>
          <p:nvPr>
            <p:ph type="body" idx="2"/>
          </p:nvPr>
        </p:nvSpPr>
        <p:spPr>
          <a:xfrm>
            <a:off x="360000" y="1170000"/>
            <a:ext cx="11527800" cy="3338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a:t>Fill in the missing numbers. </a:t>
            </a:r>
            <a:endParaRPr b="1"/>
          </a:p>
          <a:p>
            <a:pPr marL="0" lvl="0" indent="0" algn="l" rtl="0">
              <a:lnSpc>
                <a:spcPct val="150000"/>
              </a:lnSpc>
              <a:spcBef>
                <a:spcPts val="0"/>
              </a:spcBef>
              <a:spcAft>
                <a:spcPts val="0"/>
              </a:spcAft>
              <a:buClr>
                <a:schemeClr val="dk1"/>
              </a:buClr>
              <a:buSzPts val="1800"/>
              <a:buNone/>
            </a:pPr>
            <a:r>
              <a:rPr lang="en-GB" b="1"/>
              <a:t>Use Base 10 to represent the numbers.</a:t>
            </a:r>
            <a:endParaRPr b="1"/>
          </a:p>
          <a:p>
            <a:pPr marL="0" lvl="0" indent="0" algn="l" rtl="0">
              <a:lnSpc>
                <a:spcPct val="150000"/>
              </a:lnSpc>
              <a:spcBef>
                <a:spcPts val="0"/>
              </a:spcBef>
              <a:spcAft>
                <a:spcPts val="0"/>
              </a:spcAft>
              <a:buClr>
                <a:schemeClr val="dk1"/>
              </a:buClr>
              <a:buSzPts val="1800"/>
              <a:buNone/>
            </a:pPr>
            <a:endParaRPr/>
          </a:p>
          <a:p>
            <a:pPr marL="0" lvl="0" indent="0" algn="l" rtl="0">
              <a:lnSpc>
                <a:spcPct val="150000"/>
              </a:lnSpc>
              <a:spcBef>
                <a:spcPts val="0"/>
              </a:spcBef>
              <a:spcAft>
                <a:spcPts val="0"/>
              </a:spcAft>
              <a:buClr>
                <a:schemeClr val="dk1"/>
              </a:buClr>
              <a:buSzPts val="1800"/>
              <a:buNone/>
            </a:pPr>
            <a:r>
              <a:rPr lang="en-GB" sz="2500"/>
              <a:t>2 + 6 = 8                                           20 + 60 = _____</a:t>
            </a:r>
            <a:endParaRPr sz="2500"/>
          </a:p>
          <a:p>
            <a:pPr marL="0" lvl="0" indent="0" algn="l" rtl="0">
              <a:lnSpc>
                <a:spcPct val="150000"/>
              </a:lnSpc>
              <a:spcBef>
                <a:spcPts val="0"/>
              </a:spcBef>
              <a:spcAft>
                <a:spcPts val="0"/>
              </a:spcAft>
              <a:buClr>
                <a:schemeClr val="dk1"/>
              </a:buClr>
              <a:buSzPts val="1800"/>
              <a:buNone/>
            </a:pPr>
            <a:endParaRPr sz="2500"/>
          </a:p>
          <a:p>
            <a:pPr marL="0" lvl="0" indent="0" algn="l" rtl="0">
              <a:lnSpc>
                <a:spcPct val="150000"/>
              </a:lnSpc>
              <a:spcBef>
                <a:spcPts val="0"/>
              </a:spcBef>
              <a:spcAft>
                <a:spcPts val="0"/>
              </a:spcAft>
              <a:buClr>
                <a:schemeClr val="dk1"/>
              </a:buClr>
              <a:buSzPts val="1800"/>
              <a:buNone/>
            </a:pPr>
            <a:r>
              <a:rPr lang="en-GB" sz="2500"/>
              <a:t>20 + ____ = 80                                   80 = ____ + 6__</a:t>
            </a:r>
            <a:endParaRPr sz="2500"/>
          </a:p>
        </p:txBody>
      </p:sp>
      <p:sp>
        <p:nvSpPr>
          <p:cNvPr id="133" name="Google Shape;133;p17"/>
          <p:cNvSpPr txBox="1"/>
          <p:nvPr/>
        </p:nvSpPr>
        <p:spPr>
          <a:xfrm>
            <a:off x="7043900" y="2416946"/>
            <a:ext cx="578400" cy="599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34" name="Google Shape;134;p17"/>
          <p:cNvSpPr txBox="1"/>
          <p:nvPr/>
        </p:nvSpPr>
        <p:spPr>
          <a:xfrm>
            <a:off x="1205875" y="3575096"/>
            <a:ext cx="578400" cy="599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35" name="Google Shape;135;p17"/>
          <p:cNvSpPr txBox="1"/>
          <p:nvPr/>
        </p:nvSpPr>
        <p:spPr>
          <a:xfrm>
            <a:off x="6336525" y="3575096"/>
            <a:ext cx="578400" cy="599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36" name="Google Shape;136;p17"/>
          <p:cNvSpPr txBox="1"/>
          <p:nvPr/>
        </p:nvSpPr>
        <p:spPr>
          <a:xfrm>
            <a:off x="7380550" y="3575096"/>
            <a:ext cx="578400" cy="599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dirty="0">
                <a:ln>
                  <a:noFill/>
                </a:ln>
                <a:solidFill>
                  <a:srgbClr val="00BC89"/>
                </a:solidFill>
                <a:effectLst/>
                <a:uLnTx/>
                <a:uFillTx/>
                <a:latin typeface="Century Gothic"/>
                <a:ea typeface="Century Gothic"/>
                <a:cs typeface="Century Gothic"/>
                <a:sym typeface="Century Gothic"/>
              </a:rPr>
              <a:t>0</a:t>
            </a:r>
            <a:endParaRPr kumimoji="0" sz="2500" b="0" i="0" u="none" strike="noStrike" kern="0" cap="none" spc="0" normalizeH="0" baseline="0" noProof="0" dirty="0">
              <a:ln>
                <a:noFill/>
              </a:ln>
              <a:solidFill>
                <a:srgbClr val="00BC89"/>
              </a:solidFill>
              <a:effectLst/>
              <a:uLnTx/>
              <a:uFillTx/>
              <a:latin typeface="Century Gothic"/>
              <a:ea typeface="Century Gothic"/>
              <a:cs typeface="Century Gothic"/>
              <a:sym typeface="Century Gothic"/>
            </a:endParaRPr>
          </a:p>
        </p:txBody>
      </p:sp>
      <p:sp>
        <p:nvSpPr>
          <p:cNvPr id="137" name="Google Shape;137;p17"/>
          <p:cNvSpPr txBox="1"/>
          <p:nvPr/>
        </p:nvSpPr>
        <p:spPr>
          <a:xfrm>
            <a:off x="2189600" y="4816775"/>
            <a:ext cx="7642800" cy="14346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                    </a:t>
            </a: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 						= 	    </a:t>
            </a:r>
            <a:r>
              <a:rPr kumimoji="0" lang="en-GB"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  </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pic>
        <p:nvPicPr>
          <p:cNvPr id="138" name="Google Shape;138;p17"/>
          <p:cNvPicPr preferRelativeResize="0"/>
          <p:nvPr/>
        </p:nvPicPr>
        <p:blipFill>
          <a:blip r:embed="rId3">
            <a:alphaModFix/>
          </a:blip>
          <a:stretch>
            <a:fillRect/>
          </a:stretch>
        </p:blipFill>
        <p:spPr>
          <a:xfrm rot="5400000" flipH="1">
            <a:off x="1880400" y="5394625"/>
            <a:ext cx="1284700" cy="209750"/>
          </a:xfrm>
          <a:prstGeom prst="rect">
            <a:avLst/>
          </a:prstGeom>
          <a:noFill/>
          <a:ln>
            <a:noFill/>
          </a:ln>
        </p:spPr>
      </p:pic>
      <p:pic>
        <p:nvPicPr>
          <p:cNvPr id="139" name="Google Shape;139;p17"/>
          <p:cNvPicPr preferRelativeResize="0"/>
          <p:nvPr/>
        </p:nvPicPr>
        <p:blipFill>
          <a:blip r:embed="rId3">
            <a:alphaModFix/>
          </a:blip>
          <a:stretch>
            <a:fillRect/>
          </a:stretch>
        </p:blipFill>
        <p:spPr>
          <a:xfrm rot="5400000" flipH="1">
            <a:off x="2253600" y="5394625"/>
            <a:ext cx="1284700" cy="209750"/>
          </a:xfrm>
          <a:prstGeom prst="rect">
            <a:avLst/>
          </a:prstGeom>
          <a:noFill/>
          <a:ln>
            <a:noFill/>
          </a:ln>
        </p:spPr>
      </p:pic>
      <p:pic>
        <p:nvPicPr>
          <p:cNvPr id="140" name="Google Shape;140;p17"/>
          <p:cNvPicPr preferRelativeResize="0"/>
          <p:nvPr/>
        </p:nvPicPr>
        <p:blipFill>
          <a:blip r:embed="rId3">
            <a:alphaModFix/>
          </a:blip>
          <a:stretch>
            <a:fillRect/>
          </a:stretch>
        </p:blipFill>
        <p:spPr>
          <a:xfrm rot="5400000" flipH="1">
            <a:off x="3851975" y="5429200"/>
            <a:ext cx="1284700" cy="209750"/>
          </a:xfrm>
          <a:prstGeom prst="rect">
            <a:avLst/>
          </a:prstGeom>
          <a:noFill/>
          <a:ln>
            <a:noFill/>
          </a:ln>
        </p:spPr>
      </p:pic>
      <p:pic>
        <p:nvPicPr>
          <p:cNvPr id="141" name="Google Shape;141;p17"/>
          <p:cNvPicPr preferRelativeResize="0"/>
          <p:nvPr/>
        </p:nvPicPr>
        <p:blipFill>
          <a:blip r:embed="rId3">
            <a:alphaModFix/>
          </a:blip>
          <a:stretch>
            <a:fillRect/>
          </a:stretch>
        </p:blipFill>
        <p:spPr>
          <a:xfrm rot="5400000" flipH="1">
            <a:off x="4156775" y="5429200"/>
            <a:ext cx="1284700" cy="209750"/>
          </a:xfrm>
          <a:prstGeom prst="rect">
            <a:avLst/>
          </a:prstGeom>
          <a:noFill/>
          <a:ln>
            <a:noFill/>
          </a:ln>
        </p:spPr>
      </p:pic>
      <p:pic>
        <p:nvPicPr>
          <p:cNvPr id="142" name="Google Shape;142;p17"/>
          <p:cNvPicPr preferRelativeResize="0"/>
          <p:nvPr/>
        </p:nvPicPr>
        <p:blipFill>
          <a:blip r:embed="rId3">
            <a:alphaModFix/>
          </a:blip>
          <a:stretch>
            <a:fillRect/>
          </a:stretch>
        </p:blipFill>
        <p:spPr>
          <a:xfrm rot="5400000" flipH="1">
            <a:off x="4461575" y="5429200"/>
            <a:ext cx="1284700" cy="209750"/>
          </a:xfrm>
          <a:prstGeom prst="rect">
            <a:avLst/>
          </a:prstGeom>
          <a:noFill/>
          <a:ln>
            <a:noFill/>
          </a:ln>
        </p:spPr>
      </p:pic>
      <p:pic>
        <p:nvPicPr>
          <p:cNvPr id="143" name="Google Shape;143;p17"/>
          <p:cNvPicPr preferRelativeResize="0"/>
          <p:nvPr/>
        </p:nvPicPr>
        <p:blipFill>
          <a:blip r:embed="rId3">
            <a:alphaModFix/>
          </a:blip>
          <a:stretch>
            <a:fillRect/>
          </a:stretch>
        </p:blipFill>
        <p:spPr>
          <a:xfrm rot="5400000" flipH="1">
            <a:off x="4790250" y="5429200"/>
            <a:ext cx="1284700" cy="209750"/>
          </a:xfrm>
          <a:prstGeom prst="rect">
            <a:avLst/>
          </a:prstGeom>
          <a:noFill/>
          <a:ln>
            <a:noFill/>
          </a:ln>
        </p:spPr>
      </p:pic>
      <p:pic>
        <p:nvPicPr>
          <p:cNvPr id="144" name="Google Shape;144;p17"/>
          <p:cNvPicPr preferRelativeResize="0"/>
          <p:nvPr/>
        </p:nvPicPr>
        <p:blipFill>
          <a:blip r:embed="rId3">
            <a:alphaModFix/>
          </a:blip>
          <a:stretch>
            <a:fillRect/>
          </a:stretch>
        </p:blipFill>
        <p:spPr>
          <a:xfrm rot="5400000" flipH="1">
            <a:off x="5118925" y="5429200"/>
            <a:ext cx="1284700" cy="209750"/>
          </a:xfrm>
          <a:prstGeom prst="rect">
            <a:avLst/>
          </a:prstGeom>
          <a:noFill/>
          <a:ln>
            <a:noFill/>
          </a:ln>
        </p:spPr>
      </p:pic>
      <p:pic>
        <p:nvPicPr>
          <p:cNvPr id="145" name="Google Shape;145;p17"/>
          <p:cNvPicPr preferRelativeResize="0"/>
          <p:nvPr/>
        </p:nvPicPr>
        <p:blipFill>
          <a:blip r:embed="rId3">
            <a:alphaModFix/>
          </a:blip>
          <a:stretch>
            <a:fillRect/>
          </a:stretch>
        </p:blipFill>
        <p:spPr>
          <a:xfrm rot="5400000" flipH="1">
            <a:off x="5499925" y="5429200"/>
            <a:ext cx="1284700" cy="209750"/>
          </a:xfrm>
          <a:prstGeom prst="rect">
            <a:avLst/>
          </a:prstGeom>
          <a:noFill/>
          <a:ln>
            <a:noFill/>
          </a:ln>
        </p:spPr>
      </p:pic>
      <p:pic>
        <p:nvPicPr>
          <p:cNvPr id="146" name="Google Shape;146;p17"/>
          <p:cNvPicPr preferRelativeResize="0"/>
          <p:nvPr/>
        </p:nvPicPr>
        <p:blipFill>
          <a:blip r:embed="rId3">
            <a:alphaModFix/>
          </a:blip>
          <a:stretch>
            <a:fillRect/>
          </a:stretch>
        </p:blipFill>
        <p:spPr>
          <a:xfrm rot="5400000" flipH="1">
            <a:off x="6538275" y="5394625"/>
            <a:ext cx="1284700" cy="209750"/>
          </a:xfrm>
          <a:prstGeom prst="rect">
            <a:avLst/>
          </a:prstGeom>
          <a:noFill/>
          <a:ln>
            <a:noFill/>
          </a:ln>
        </p:spPr>
      </p:pic>
      <p:pic>
        <p:nvPicPr>
          <p:cNvPr id="147" name="Google Shape;147;p17"/>
          <p:cNvPicPr preferRelativeResize="0"/>
          <p:nvPr/>
        </p:nvPicPr>
        <p:blipFill>
          <a:blip r:embed="rId3">
            <a:alphaModFix/>
          </a:blip>
          <a:stretch>
            <a:fillRect/>
          </a:stretch>
        </p:blipFill>
        <p:spPr>
          <a:xfrm rot="5400000" flipH="1">
            <a:off x="6843075" y="5394625"/>
            <a:ext cx="1284700" cy="209750"/>
          </a:xfrm>
          <a:prstGeom prst="rect">
            <a:avLst/>
          </a:prstGeom>
          <a:noFill/>
          <a:ln>
            <a:noFill/>
          </a:ln>
        </p:spPr>
      </p:pic>
      <p:pic>
        <p:nvPicPr>
          <p:cNvPr id="148" name="Google Shape;148;p17"/>
          <p:cNvPicPr preferRelativeResize="0"/>
          <p:nvPr/>
        </p:nvPicPr>
        <p:blipFill>
          <a:blip r:embed="rId3">
            <a:alphaModFix/>
          </a:blip>
          <a:stretch>
            <a:fillRect/>
          </a:stretch>
        </p:blipFill>
        <p:spPr>
          <a:xfrm rot="5400000" flipH="1">
            <a:off x="7147875" y="5394625"/>
            <a:ext cx="1284700" cy="209750"/>
          </a:xfrm>
          <a:prstGeom prst="rect">
            <a:avLst/>
          </a:prstGeom>
          <a:noFill/>
          <a:ln>
            <a:noFill/>
          </a:ln>
        </p:spPr>
      </p:pic>
      <p:pic>
        <p:nvPicPr>
          <p:cNvPr id="149" name="Google Shape;149;p17"/>
          <p:cNvPicPr preferRelativeResize="0"/>
          <p:nvPr/>
        </p:nvPicPr>
        <p:blipFill>
          <a:blip r:embed="rId3">
            <a:alphaModFix/>
          </a:blip>
          <a:stretch>
            <a:fillRect/>
          </a:stretch>
        </p:blipFill>
        <p:spPr>
          <a:xfrm rot="5400000" flipH="1">
            <a:off x="7452675" y="5394625"/>
            <a:ext cx="1284700" cy="209750"/>
          </a:xfrm>
          <a:prstGeom prst="rect">
            <a:avLst/>
          </a:prstGeom>
          <a:noFill/>
          <a:ln>
            <a:noFill/>
          </a:ln>
        </p:spPr>
      </p:pic>
      <p:pic>
        <p:nvPicPr>
          <p:cNvPr id="150" name="Google Shape;150;p17"/>
          <p:cNvPicPr preferRelativeResize="0"/>
          <p:nvPr/>
        </p:nvPicPr>
        <p:blipFill>
          <a:blip r:embed="rId3">
            <a:alphaModFix/>
          </a:blip>
          <a:stretch>
            <a:fillRect/>
          </a:stretch>
        </p:blipFill>
        <p:spPr>
          <a:xfrm rot="5400000" flipH="1">
            <a:off x="7757475" y="5394625"/>
            <a:ext cx="1284700" cy="209750"/>
          </a:xfrm>
          <a:prstGeom prst="rect">
            <a:avLst/>
          </a:prstGeom>
          <a:noFill/>
          <a:ln>
            <a:noFill/>
          </a:ln>
        </p:spPr>
      </p:pic>
      <p:pic>
        <p:nvPicPr>
          <p:cNvPr id="151" name="Google Shape;151;p17"/>
          <p:cNvPicPr preferRelativeResize="0"/>
          <p:nvPr/>
        </p:nvPicPr>
        <p:blipFill>
          <a:blip r:embed="rId3">
            <a:alphaModFix/>
          </a:blip>
          <a:stretch>
            <a:fillRect/>
          </a:stretch>
        </p:blipFill>
        <p:spPr>
          <a:xfrm rot="5400000" flipH="1">
            <a:off x="8062275" y="5394625"/>
            <a:ext cx="1284700" cy="209750"/>
          </a:xfrm>
          <a:prstGeom prst="rect">
            <a:avLst/>
          </a:prstGeom>
          <a:noFill/>
          <a:ln>
            <a:noFill/>
          </a:ln>
        </p:spPr>
      </p:pic>
      <p:pic>
        <p:nvPicPr>
          <p:cNvPr id="152" name="Google Shape;152;p17"/>
          <p:cNvPicPr preferRelativeResize="0"/>
          <p:nvPr/>
        </p:nvPicPr>
        <p:blipFill>
          <a:blip r:embed="rId3">
            <a:alphaModFix/>
          </a:blip>
          <a:stretch>
            <a:fillRect/>
          </a:stretch>
        </p:blipFill>
        <p:spPr>
          <a:xfrm rot="5400000" flipH="1">
            <a:off x="8367075" y="5394625"/>
            <a:ext cx="1284700" cy="209750"/>
          </a:xfrm>
          <a:prstGeom prst="rect">
            <a:avLst/>
          </a:prstGeom>
          <a:noFill/>
          <a:ln>
            <a:noFill/>
          </a:ln>
        </p:spPr>
      </p:pic>
      <p:pic>
        <p:nvPicPr>
          <p:cNvPr id="153" name="Google Shape;153;p17"/>
          <p:cNvPicPr preferRelativeResize="0"/>
          <p:nvPr/>
        </p:nvPicPr>
        <p:blipFill>
          <a:blip r:embed="rId3">
            <a:alphaModFix/>
          </a:blip>
          <a:stretch>
            <a:fillRect/>
          </a:stretch>
        </p:blipFill>
        <p:spPr>
          <a:xfrm rot="5400000" flipH="1">
            <a:off x="8671875" y="5394625"/>
            <a:ext cx="1284700" cy="209750"/>
          </a:xfrm>
          <a:prstGeom prst="rect">
            <a:avLst/>
          </a:prstGeom>
          <a:noFill/>
          <a:ln>
            <a:noFill/>
          </a:ln>
        </p:spPr>
      </p:pic>
      <p:sp>
        <p:nvSpPr>
          <p:cNvPr id="2" name="Rectangle: Rounded Corners 1">
            <a:extLst>
              <a:ext uri="{FF2B5EF4-FFF2-40B4-BE49-F238E27FC236}">
                <a16:creationId xmlns:a16="http://schemas.microsoft.com/office/drawing/2014/main" id="{A32E61AD-0B5C-4BEB-8434-202B0572A2E1}"/>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1000"/>
                                        <p:tgtEl>
                                          <p:spTgt spid="133"/>
                                        </p:tgtEl>
                                      </p:cBhvr>
                                    </p:animEffect>
                                  </p:childTnLst>
                                </p:cTn>
                              </p:par>
                              <p:par>
                                <p:cTn id="8" presetID="10" presetClass="entr" presetSubtype="0" fill="hold" nodeType="withEffect">
                                  <p:stCondLst>
                                    <p:cond delay="0"/>
                                  </p:stCondLst>
                                  <p:childTnLst>
                                    <p:set>
                                      <p:cBhvr>
                                        <p:cTn id="9" dur="1" fill="hold">
                                          <p:stCondLst>
                                            <p:cond delay="0"/>
                                          </p:stCondLst>
                                        </p:cTn>
                                        <p:tgtEl>
                                          <p:spTgt spid="134"/>
                                        </p:tgtEl>
                                        <p:attrNameLst>
                                          <p:attrName>style.visibility</p:attrName>
                                        </p:attrNameLst>
                                      </p:cBhvr>
                                      <p:to>
                                        <p:strVal val="visible"/>
                                      </p:to>
                                    </p:set>
                                    <p:animEffect transition="in" filter="fade">
                                      <p:cBhvr>
                                        <p:cTn id="10" dur="1000"/>
                                        <p:tgtEl>
                                          <p:spTgt spid="134"/>
                                        </p:tgtEl>
                                      </p:cBhvr>
                                    </p:animEffect>
                                  </p:childTnLst>
                                </p:cTn>
                              </p:par>
                              <p:par>
                                <p:cTn id="11" presetID="10" presetClass="entr" presetSubtype="0" fill="hold" nodeType="withEffect">
                                  <p:stCondLst>
                                    <p:cond delay="0"/>
                                  </p:stCondLst>
                                  <p:childTnLst>
                                    <p:set>
                                      <p:cBhvr>
                                        <p:cTn id="12" dur="1" fill="hold">
                                          <p:stCondLst>
                                            <p:cond delay="0"/>
                                          </p:stCondLst>
                                        </p:cTn>
                                        <p:tgtEl>
                                          <p:spTgt spid="135"/>
                                        </p:tgtEl>
                                        <p:attrNameLst>
                                          <p:attrName>style.visibility</p:attrName>
                                        </p:attrNameLst>
                                      </p:cBhvr>
                                      <p:to>
                                        <p:strVal val="visible"/>
                                      </p:to>
                                    </p:set>
                                    <p:animEffect transition="in" filter="fade">
                                      <p:cBhvr>
                                        <p:cTn id="13" dur="1000"/>
                                        <p:tgtEl>
                                          <p:spTgt spid="135"/>
                                        </p:tgtEl>
                                      </p:cBhvr>
                                    </p:animEffect>
                                  </p:childTnLst>
                                </p:cTn>
                              </p:par>
                              <p:par>
                                <p:cTn id="14" presetID="10" presetClass="entr" presetSubtype="0" fill="hold" nodeType="withEffect">
                                  <p:stCondLst>
                                    <p:cond delay="0"/>
                                  </p:stCondLst>
                                  <p:childTnLst>
                                    <p:set>
                                      <p:cBhvr>
                                        <p:cTn id="15" dur="1" fill="hold">
                                          <p:stCondLst>
                                            <p:cond delay="0"/>
                                          </p:stCondLst>
                                        </p:cTn>
                                        <p:tgtEl>
                                          <p:spTgt spid="137"/>
                                        </p:tgtEl>
                                        <p:attrNameLst>
                                          <p:attrName>style.visibility</p:attrName>
                                        </p:attrNameLst>
                                      </p:cBhvr>
                                      <p:to>
                                        <p:strVal val="visible"/>
                                      </p:to>
                                    </p:set>
                                    <p:animEffect transition="in" filter="fade">
                                      <p:cBhvr>
                                        <p:cTn id="16" dur="1000"/>
                                        <p:tgtEl>
                                          <p:spTgt spid="137"/>
                                        </p:tgtEl>
                                      </p:cBhvr>
                                    </p:animEffect>
                                  </p:childTnLst>
                                </p:cTn>
                              </p:par>
                              <p:par>
                                <p:cTn id="17" presetID="10" presetClass="entr" presetSubtype="0" fill="hold" nodeType="withEffect">
                                  <p:stCondLst>
                                    <p:cond delay="0"/>
                                  </p:stCondLst>
                                  <p:childTnLst>
                                    <p:set>
                                      <p:cBhvr>
                                        <p:cTn id="18" dur="1" fill="hold">
                                          <p:stCondLst>
                                            <p:cond delay="0"/>
                                          </p:stCondLst>
                                        </p:cTn>
                                        <p:tgtEl>
                                          <p:spTgt spid="138"/>
                                        </p:tgtEl>
                                        <p:attrNameLst>
                                          <p:attrName>style.visibility</p:attrName>
                                        </p:attrNameLst>
                                      </p:cBhvr>
                                      <p:to>
                                        <p:strVal val="visible"/>
                                      </p:to>
                                    </p:set>
                                    <p:animEffect transition="in" filter="fade">
                                      <p:cBhvr>
                                        <p:cTn id="19" dur="1000"/>
                                        <p:tgtEl>
                                          <p:spTgt spid="138"/>
                                        </p:tgtEl>
                                      </p:cBhvr>
                                    </p:animEffect>
                                  </p:childTnLst>
                                </p:cTn>
                              </p:par>
                              <p:par>
                                <p:cTn id="20" presetID="10" presetClass="entr" presetSubtype="0" fill="hold" nodeType="withEffect">
                                  <p:stCondLst>
                                    <p:cond delay="0"/>
                                  </p:stCondLst>
                                  <p:childTnLst>
                                    <p:set>
                                      <p:cBhvr>
                                        <p:cTn id="21" dur="1" fill="hold">
                                          <p:stCondLst>
                                            <p:cond delay="0"/>
                                          </p:stCondLst>
                                        </p:cTn>
                                        <p:tgtEl>
                                          <p:spTgt spid="139"/>
                                        </p:tgtEl>
                                        <p:attrNameLst>
                                          <p:attrName>style.visibility</p:attrName>
                                        </p:attrNameLst>
                                      </p:cBhvr>
                                      <p:to>
                                        <p:strVal val="visible"/>
                                      </p:to>
                                    </p:set>
                                    <p:animEffect transition="in" filter="fade">
                                      <p:cBhvr>
                                        <p:cTn id="22" dur="1000"/>
                                        <p:tgtEl>
                                          <p:spTgt spid="139"/>
                                        </p:tgtEl>
                                      </p:cBhvr>
                                    </p:animEffect>
                                  </p:childTnLst>
                                </p:cTn>
                              </p:par>
                              <p:par>
                                <p:cTn id="23" presetID="10" presetClass="entr" presetSubtype="0" fill="hold" nodeType="withEffect">
                                  <p:stCondLst>
                                    <p:cond delay="0"/>
                                  </p:stCondLst>
                                  <p:childTnLst>
                                    <p:set>
                                      <p:cBhvr>
                                        <p:cTn id="24" dur="1" fill="hold">
                                          <p:stCondLst>
                                            <p:cond delay="0"/>
                                          </p:stCondLst>
                                        </p:cTn>
                                        <p:tgtEl>
                                          <p:spTgt spid="140"/>
                                        </p:tgtEl>
                                        <p:attrNameLst>
                                          <p:attrName>style.visibility</p:attrName>
                                        </p:attrNameLst>
                                      </p:cBhvr>
                                      <p:to>
                                        <p:strVal val="visible"/>
                                      </p:to>
                                    </p:set>
                                    <p:animEffect transition="in" filter="fade">
                                      <p:cBhvr>
                                        <p:cTn id="25" dur="1000"/>
                                        <p:tgtEl>
                                          <p:spTgt spid="140"/>
                                        </p:tgtEl>
                                      </p:cBhvr>
                                    </p:animEffect>
                                  </p:childTnLst>
                                </p:cTn>
                              </p:par>
                              <p:par>
                                <p:cTn id="26" presetID="10" presetClass="entr" presetSubtype="0" fill="hold" nodeType="withEffect">
                                  <p:stCondLst>
                                    <p:cond delay="0"/>
                                  </p:stCondLst>
                                  <p:childTnLst>
                                    <p:set>
                                      <p:cBhvr>
                                        <p:cTn id="27" dur="1" fill="hold">
                                          <p:stCondLst>
                                            <p:cond delay="0"/>
                                          </p:stCondLst>
                                        </p:cTn>
                                        <p:tgtEl>
                                          <p:spTgt spid="141"/>
                                        </p:tgtEl>
                                        <p:attrNameLst>
                                          <p:attrName>style.visibility</p:attrName>
                                        </p:attrNameLst>
                                      </p:cBhvr>
                                      <p:to>
                                        <p:strVal val="visible"/>
                                      </p:to>
                                    </p:set>
                                    <p:animEffect transition="in" filter="fade">
                                      <p:cBhvr>
                                        <p:cTn id="28" dur="1000"/>
                                        <p:tgtEl>
                                          <p:spTgt spid="141"/>
                                        </p:tgtEl>
                                      </p:cBhvr>
                                    </p:animEffect>
                                  </p:childTnLst>
                                </p:cTn>
                              </p:par>
                              <p:par>
                                <p:cTn id="29" presetID="10" presetClass="entr" presetSubtype="0" fill="hold" nodeType="withEffect">
                                  <p:stCondLst>
                                    <p:cond delay="0"/>
                                  </p:stCondLst>
                                  <p:childTnLst>
                                    <p:set>
                                      <p:cBhvr>
                                        <p:cTn id="30" dur="1" fill="hold">
                                          <p:stCondLst>
                                            <p:cond delay="0"/>
                                          </p:stCondLst>
                                        </p:cTn>
                                        <p:tgtEl>
                                          <p:spTgt spid="142"/>
                                        </p:tgtEl>
                                        <p:attrNameLst>
                                          <p:attrName>style.visibility</p:attrName>
                                        </p:attrNameLst>
                                      </p:cBhvr>
                                      <p:to>
                                        <p:strVal val="visible"/>
                                      </p:to>
                                    </p:set>
                                    <p:animEffect transition="in" filter="fade">
                                      <p:cBhvr>
                                        <p:cTn id="31" dur="1000"/>
                                        <p:tgtEl>
                                          <p:spTgt spid="142"/>
                                        </p:tgtEl>
                                      </p:cBhvr>
                                    </p:animEffect>
                                  </p:childTnLst>
                                </p:cTn>
                              </p:par>
                              <p:par>
                                <p:cTn id="32" presetID="10" presetClass="entr" presetSubtype="0" fill="hold" nodeType="withEffect">
                                  <p:stCondLst>
                                    <p:cond delay="0"/>
                                  </p:stCondLst>
                                  <p:childTnLst>
                                    <p:set>
                                      <p:cBhvr>
                                        <p:cTn id="33" dur="1" fill="hold">
                                          <p:stCondLst>
                                            <p:cond delay="0"/>
                                          </p:stCondLst>
                                        </p:cTn>
                                        <p:tgtEl>
                                          <p:spTgt spid="143"/>
                                        </p:tgtEl>
                                        <p:attrNameLst>
                                          <p:attrName>style.visibility</p:attrName>
                                        </p:attrNameLst>
                                      </p:cBhvr>
                                      <p:to>
                                        <p:strVal val="visible"/>
                                      </p:to>
                                    </p:set>
                                    <p:animEffect transition="in" filter="fade">
                                      <p:cBhvr>
                                        <p:cTn id="34" dur="1000"/>
                                        <p:tgtEl>
                                          <p:spTgt spid="143"/>
                                        </p:tgtEl>
                                      </p:cBhvr>
                                    </p:animEffect>
                                  </p:childTnLst>
                                </p:cTn>
                              </p:par>
                              <p:par>
                                <p:cTn id="35" presetID="10" presetClass="entr" presetSubtype="0" fill="hold" nodeType="withEffect">
                                  <p:stCondLst>
                                    <p:cond delay="0"/>
                                  </p:stCondLst>
                                  <p:childTnLst>
                                    <p:set>
                                      <p:cBhvr>
                                        <p:cTn id="36" dur="1" fill="hold">
                                          <p:stCondLst>
                                            <p:cond delay="0"/>
                                          </p:stCondLst>
                                        </p:cTn>
                                        <p:tgtEl>
                                          <p:spTgt spid="144"/>
                                        </p:tgtEl>
                                        <p:attrNameLst>
                                          <p:attrName>style.visibility</p:attrName>
                                        </p:attrNameLst>
                                      </p:cBhvr>
                                      <p:to>
                                        <p:strVal val="visible"/>
                                      </p:to>
                                    </p:set>
                                    <p:animEffect transition="in" filter="fade">
                                      <p:cBhvr>
                                        <p:cTn id="37" dur="1000"/>
                                        <p:tgtEl>
                                          <p:spTgt spid="144"/>
                                        </p:tgtEl>
                                      </p:cBhvr>
                                    </p:animEffect>
                                  </p:childTnLst>
                                </p:cTn>
                              </p:par>
                              <p:par>
                                <p:cTn id="38" presetID="10" presetClass="entr" presetSubtype="0" fill="hold" nodeType="withEffect">
                                  <p:stCondLst>
                                    <p:cond delay="0"/>
                                  </p:stCondLst>
                                  <p:childTnLst>
                                    <p:set>
                                      <p:cBhvr>
                                        <p:cTn id="39" dur="1" fill="hold">
                                          <p:stCondLst>
                                            <p:cond delay="0"/>
                                          </p:stCondLst>
                                        </p:cTn>
                                        <p:tgtEl>
                                          <p:spTgt spid="145"/>
                                        </p:tgtEl>
                                        <p:attrNameLst>
                                          <p:attrName>style.visibility</p:attrName>
                                        </p:attrNameLst>
                                      </p:cBhvr>
                                      <p:to>
                                        <p:strVal val="visible"/>
                                      </p:to>
                                    </p:set>
                                    <p:animEffect transition="in" filter="fade">
                                      <p:cBhvr>
                                        <p:cTn id="40" dur="1000"/>
                                        <p:tgtEl>
                                          <p:spTgt spid="145"/>
                                        </p:tgtEl>
                                      </p:cBhvr>
                                    </p:animEffect>
                                  </p:childTnLst>
                                </p:cTn>
                              </p:par>
                              <p:par>
                                <p:cTn id="41" presetID="10" presetClass="entr" presetSubtype="0" fill="hold" nodeType="withEffect">
                                  <p:stCondLst>
                                    <p:cond delay="0"/>
                                  </p:stCondLst>
                                  <p:childTnLst>
                                    <p:set>
                                      <p:cBhvr>
                                        <p:cTn id="42" dur="1" fill="hold">
                                          <p:stCondLst>
                                            <p:cond delay="0"/>
                                          </p:stCondLst>
                                        </p:cTn>
                                        <p:tgtEl>
                                          <p:spTgt spid="146"/>
                                        </p:tgtEl>
                                        <p:attrNameLst>
                                          <p:attrName>style.visibility</p:attrName>
                                        </p:attrNameLst>
                                      </p:cBhvr>
                                      <p:to>
                                        <p:strVal val="visible"/>
                                      </p:to>
                                    </p:set>
                                    <p:animEffect transition="in" filter="fade">
                                      <p:cBhvr>
                                        <p:cTn id="43" dur="1000"/>
                                        <p:tgtEl>
                                          <p:spTgt spid="146"/>
                                        </p:tgtEl>
                                      </p:cBhvr>
                                    </p:animEffect>
                                  </p:childTnLst>
                                </p:cTn>
                              </p:par>
                              <p:par>
                                <p:cTn id="44" presetID="10" presetClass="entr" presetSubtype="0" fill="hold" nodeType="withEffect">
                                  <p:stCondLst>
                                    <p:cond delay="0"/>
                                  </p:stCondLst>
                                  <p:childTnLst>
                                    <p:set>
                                      <p:cBhvr>
                                        <p:cTn id="45" dur="1" fill="hold">
                                          <p:stCondLst>
                                            <p:cond delay="0"/>
                                          </p:stCondLst>
                                        </p:cTn>
                                        <p:tgtEl>
                                          <p:spTgt spid="147"/>
                                        </p:tgtEl>
                                        <p:attrNameLst>
                                          <p:attrName>style.visibility</p:attrName>
                                        </p:attrNameLst>
                                      </p:cBhvr>
                                      <p:to>
                                        <p:strVal val="visible"/>
                                      </p:to>
                                    </p:set>
                                    <p:animEffect transition="in" filter="fade">
                                      <p:cBhvr>
                                        <p:cTn id="46" dur="1000"/>
                                        <p:tgtEl>
                                          <p:spTgt spid="147"/>
                                        </p:tgtEl>
                                      </p:cBhvr>
                                    </p:animEffect>
                                  </p:childTnLst>
                                </p:cTn>
                              </p:par>
                              <p:par>
                                <p:cTn id="47" presetID="10" presetClass="entr" presetSubtype="0" fill="hold" nodeType="withEffect">
                                  <p:stCondLst>
                                    <p:cond delay="0"/>
                                  </p:stCondLst>
                                  <p:childTnLst>
                                    <p:set>
                                      <p:cBhvr>
                                        <p:cTn id="48" dur="1" fill="hold">
                                          <p:stCondLst>
                                            <p:cond delay="0"/>
                                          </p:stCondLst>
                                        </p:cTn>
                                        <p:tgtEl>
                                          <p:spTgt spid="148"/>
                                        </p:tgtEl>
                                        <p:attrNameLst>
                                          <p:attrName>style.visibility</p:attrName>
                                        </p:attrNameLst>
                                      </p:cBhvr>
                                      <p:to>
                                        <p:strVal val="visible"/>
                                      </p:to>
                                    </p:set>
                                    <p:animEffect transition="in" filter="fade">
                                      <p:cBhvr>
                                        <p:cTn id="49" dur="1000"/>
                                        <p:tgtEl>
                                          <p:spTgt spid="148"/>
                                        </p:tgtEl>
                                      </p:cBhvr>
                                    </p:animEffect>
                                  </p:childTnLst>
                                </p:cTn>
                              </p:par>
                              <p:par>
                                <p:cTn id="50" presetID="10" presetClass="entr" presetSubtype="0" fill="hold" nodeType="withEffect">
                                  <p:stCondLst>
                                    <p:cond delay="0"/>
                                  </p:stCondLst>
                                  <p:childTnLst>
                                    <p:set>
                                      <p:cBhvr>
                                        <p:cTn id="51" dur="1" fill="hold">
                                          <p:stCondLst>
                                            <p:cond delay="0"/>
                                          </p:stCondLst>
                                        </p:cTn>
                                        <p:tgtEl>
                                          <p:spTgt spid="149"/>
                                        </p:tgtEl>
                                        <p:attrNameLst>
                                          <p:attrName>style.visibility</p:attrName>
                                        </p:attrNameLst>
                                      </p:cBhvr>
                                      <p:to>
                                        <p:strVal val="visible"/>
                                      </p:to>
                                    </p:set>
                                    <p:animEffect transition="in" filter="fade">
                                      <p:cBhvr>
                                        <p:cTn id="52" dur="1000"/>
                                        <p:tgtEl>
                                          <p:spTgt spid="149"/>
                                        </p:tgtEl>
                                      </p:cBhvr>
                                    </p:animEffect>
                                  </p:childTnLst>
                                </p:cTn>
                              </p:par>
                              <p:par>
                                <p:cTn id="53" presetID="10" presetClass="entr" presetSubtype="0" fill="hold" nodeType="withEffect">
                                  <p:stCondLst>
                                    <p:cond delay="0"/>
                                  </p:stCondLst>
                                  <p:childTnLst>
                                    <p:set>
                                      <p:cBhvr>
                                        <p:cTn id="54" dur="1" fill="hold">
                                          <p:stCondLst>
                                            <p:cond delay="0"/>
                                          </p:stCondLst>
                                        </p:cTn>
                                        <p:tgtEl>
                                          <p:spTgt spid="150"/>
                                        </p:tgtEl>
                                        <p:attrNameLst>
                                          <p:attrName>style.visibility</p:attrName>
                                        </p:attrNameLst>
                                      </p:cBhvr>
                                      <p:to>
                                        <p:strVal val="visible"/>
                                      </p:to>
                                    </p:set>
                                    <p:animEffect transition="in" filter="fade">
                                      <p:cBhvr>
                                        <p:cTn id="55" dur="1000"/>
                                        <p:tgtEl>
                                          <p:spTgt spid="150"/>
                                        </p:tgtEl>
                                      </p:cBhvr>
                                    </p:animEffect>
                                  </p:childTnLst>
                                </p:cTn>
                              </p:par>
                              <p:par>
                                <p:cTn id="56" presetID="10" presetClass="entr" presetSubtype="0" fill="hold" nodeType="withEffect">
                                  <p:stCondLst>
                                    <p:cond delay="0"/>
                                  </p:stCondLst>
                                  <p:childTnLst>
                                    <p:set>
                                      <p:cBhvr>
                                        <p:cTn id="57" dur="1" fill="hold">
                                          <p:stCondLst>
                                            <p:cond delay="0"/>
                                          </p:stCondLst>
                                        </p:cTn>
                                        <p:tgtEl>
                                          <p:spTgt spid="151"/>
                                        </p:tgtEl>
                                        <p:attrNameLst>
                                          <p:attrName>style.visibility</p:attrName>
                                        </p:attrNameLst>
                                      </p:cBhvr>
                                      <p:to>
                                        <p:strVal val="visible"/>
                                      </p:to>
                                    </p:set>
                                    <p:animEffect transition="in" filter="fade">
                                      <p:cBhvr>
                                        <p:cTn id="58" dur="1000"/>
                                        <p:tgtEl>
                                          <p:spTgt spid="151"/>
                                        </p:tgtEl>
                                      </p:cBhvr>
                                    </p:animEffect>
                                  </p:childTnLst>
                                </p:cTn>
                              </p:par>
                              <p:par>
                                <p:cTn id="59" presetID="10" presetClass="entr" presetSubtype="0" fill="hold" nodeType="withEffect">
                                  <p:stCondLst>
                                    <p:cond delay="0"/>
                                  </p:stCondLst>
                                  <p:childTnLst>
                                    <p:set>
                                      <p:cBhvr>
                                        <p:cTn id="60" dur="1" fill="hold">
                                          <p:stCondLst>
                                            <p:cond delay="0"/>
                                          </p:stCondLst>
                                        </p:cTn>
                                        <p:tgtEl>
                                          <p:spTgt spid="152"/>
                                        </p:tgtEl>
                                        <p:attrNameLst>
                                          <p:attrName>style.visibility</p:attrName>
                                        </p:attrNameLst>
                                      </p:cBhvr>
                                      <p:to>
                                        <p:strVal val="visible"/>
                                      </p:to>
                                    </p:set>
                                    <p:animEffect transition="in" filter="fade">
                                      <p:cBhvr>
                                        <p:cTn id="61" dur="1000"/>
                                        <p:tgtEl>
                                          <p:spTgt spid="152"/>
                                        </p:tgtEl>
                                      </p:cBhvr>
                                    </p:animEffect>
                                  </p:childTnLst>
                                </p:cTn>
                              </p:par>
                              <p:par>
                                <p:cTn id="62" presetID="10" presetClass="entr" presetSubtype="0" fill="hold" nodeType="withEffect">
                                  <p:stCondLst>
                                    <p:cond delay="0"/>
                                  </p:stCondLst>
                                  <p:childTnLst>
                                    <p:set>
                                      <p:cBhvr>
                                        <p:cTn id="63" dur="1" fill="hold">
                                          <p:stCondLst>
                                            <p:cond delay="0"/>
                                          </p:stCondLst>
                                        </p:cTn>
                                        <p:tgtEl>
                                          <p:spTgt spid="153"/>
                                        </p:tgtEl>
                                        <p:attrNameLst>
                                          <p:attrName>style.visibility</p:attrName>
                                        </p:attrNameLst>
                                      </p:cBhvr>
                                      <p:to>
                                        <p:strVal val="visible"/>
                                      </p:to>
                                    </p:set>
                                    <p:animEffect transition="in" filter="fade">
                                      <p:cBhvr>
                                        <p:cTn id="64" dur="1000"/>
                                        <p:tgtEl>
                                          <p:spTgt spid="153"/>
                                        </p:tgtEl>
                                      </p:cBhvr>
                                    </p:animEffect>
                                  </p:childTnLst>
                                </p:cTn>
                              </p:par>
                              <p:par>
                                <p:cTn id="65" presetID="10" presetClass="entr" presetSubtype="0" fill="hold" nodeType="withEffect">
                                  <p:stCondLst>
                                    <p:cond delay="0"/>
                                  </p:stCondLst>
                                  <p:childTnLst>
                                    <p:set>
                                      <p:cBhvr>
                                        <p:cTn id="66" dur="1" fill="hold">
                                          <p:stCondLst>
                                            <p:cond delay="0"/>
                                          </p:stCondLst>
                                        </p:cTn>
                                        <p:tgtEl>
                                          <p:spTgt spid="136"/>
                                        </p:tgtEl>
                                        <p:attrNameLst>
                                          <p:attrName>style.visibility</p:attrName>
                                        </p:attrNameLst>
                                      </p:cBhvr>
                                      <p:to>
                                        <p:strVal val="visible"/>
                                      </p:to>
                                    </p:set>
                                    <p:animEffect transition="in" filter="fade">
                                      <p:cBhvr>
                                        <p:cTn id="67" dur="1000"/>
                                        <p:tgtEl>
                                          <p:spTgt spid="136"/>
                                        </p:tgtEl>
                                      </p:cBhvr>
                                    </p:animEffect>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8"/>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2" name="Google Shape;160;p18">
            <a:extLst>
              <a:ext uri="{FF2B5EF4-FFF2-40B4-BE49-F238E27FC236}">
                <a16:creationId xmlns:a16="http://schemas.microsoft.com/office/drawing/2014/main" id="{2DA3AB0A-C330-4EDA-8488-2AF78A43F22C}"/>
              </a:ext>
            </a:extLst>
          </p:cNvPr>
          <p:cNvPicPr preferRelativeResize="0"/>
          <p:nvPr/>
        </p:nvPicPr>
        <p:blipFill>
          <a:blip r:embed="rId3">
            <a:alphaModFix/>
          </a:blip>
          <a:stretch>
            <a:fillRect/>
          </a:stretch>
        </p:blipFill>
        <p:spPr>
          <a:xfrm>
            <a:off x="360000" y="1260000"/>
            <a:ext cx="8967382" cy="5285626"/>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1968</Words>
  <Application>Microsoft Office PowerPoint</Application>
  <PresentationFormat>Widescreen</PresentationFormat>
  <Paragraphs>297</Paragraphs>
  <Slides>18</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Noto Sans Symbols</vt:lpstr>
      <vt:lpstr>Office Theme</vt:lpstr>
      <vt:lpstr>1_office theme</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Searle</dc:creator>
  <cp:lastModifiedBy>Hannah Searle</cp:lastModifiedBy>
  <cp:revision>3</cp:revision>
  <dcterms:created xsi:type="dcterms:W3CDTF">2020-09-23T10:33:05Z</dcterms:created>
  <dcterms:modified xsi:type="dcterms:W3CDTF">2020-09-23T11:37:27Z</dcterms:modified>
</cp:coreProperties>
</file>