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74" r:id="rId14"/>
    <p:sldId id="268" r:id="rId15"/>
    <p:sldId id="269" r:id="rId16"/>
    <p:sldId id="271" r:id="rId17"/>
    <p:sldId id="273" r:id="rId18"/>
    <p:sldId id="276" r:id="rId19"/>
    <p:sldId id="275" r:id="rId20"/>
    <p:sldId id="277" r:id="rId21"/>
    <p:sldId id="272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ooksfortop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591" y="163286"/>
            <a:ext cx="8915399" cy="2262781"/>
          </a:xfrm>
        </p:spPr>
        <p:txBody>
          <a:bodyPr>
            <a:normAutofit/>
          </a:bodyPr>
          <a:lstStyle/>
          <a:p>
            <a:r>
              <a:rPr lang="en-GB" dirty="0" smtClean="0"/>
              <a:t>Developing a </a:t>
            </a:r>
            <a:br>
              <a:rPr lang="en-GB" dirty="0" smtClean="0"/>
            </a:br>
            <a:r>
              <a:rPr lang="en-GB" dirty="0" smtClean="0"/>
              <a:t>Love of Reading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219" y="2426067"/>
            <a:ext cx="8915399" cy="1126283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nformation </a:t>
            </a:r>
            <a:r>
              <a:rPr lang="en-GB" dirty="0"/>
              <a:t>for </a:t>
            </a:r>
            <a:r>
              <a:rPr lang="en-GB" dirty="0" smtClean="0"/>
              <a:t>parents at Huntington Community </a:t>
            </a:r>
          </a:p>
          <a:p>
            <a:r>
              <a:rPr lang="en-GB" dirty="0" smtClean="0"/>
              <a:t>Primary School.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86" y="134232"/>
            <a:ext cx="4795974" cy="67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for Pleasure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Reading Shed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66" y="1409427"/>
            <a:ext cx="5871074" cy="51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for Pleasure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Reading Rewards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00" y="1264555"/>
            <a:ext cx="5693365" cy="4321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212" y="5695406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Shared on Twitter #</a:t>
            </a:r>
            <a:r>
              <a:rPr lang="en-GB" b="1" dirty="0" err="1" smtClean="0">
                <a:solidFill>
                  <a:srgbClr val="0070C0"/>
                </a:solidFill>
              </a:rPr>
              <a:t>hcpsread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for Pleasure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Visits from the Education Library Service bus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65" y="2784681"/>
            <a:ext cx="9105492" cy="37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 Club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600" y="2877771"/>
            <a:ext cx="8707314" cy="3550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99" y="1264555"/>
            <a:ext cx="2258954" cy="30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Parents’ View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499686"/>
            <a:ext cx="7299240" cy="322906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892165" y="624110"/>
            <a:ext cx="2138726" cy="875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Quality time together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9771017" y="2037806"/>
            <a:ext cx="2259874" cy="124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Watching them grow and develop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9892165" y="4088309"/>
            <a:ext cx="2138726" cy="640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Seeing their enjoyment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9997257" y="5368834"/>
            <a:ext cx="2138726" cy="1045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Listening to their expression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2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Still important in KS2 and into secondary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Average reading age for a GCSE paper is 15 years and 7 </a:t>
            </a:r>
            <a:r>
              <a:rPr lang="en-GB" dirty="0" smtClean="0"/>
              <a:t>months, across all subjects, including Maths.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Parental Queries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051" y="1382121"/>
            <a:ext cx="9440681" cy="5371376"/>
          </a:xfrm>
        </p:spPr>
        <p:txBody>
          <a:bodyPr>
            <a:normAutofit fontScale="25000" lnSpcReduction="20000"/>
          </a:bodyPr>
          <a:lstStyle/>
          <a:p>
            <a:r>
              <a:rPr lang="en-GB" sz="17600" i="1" dirty="0" smtClean="0"/>
              <a:t>Book suggestions</a:t>
            </a:r>
            <a:r>
              <a:rPr lang="en-GB" sz="17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400" b="1" i="1" dirty="0" smtClean="0"/>
              <a:t>School website </a:t>
            </a:r>
            <a:r>
              <a:rPr lang="en-GB" sz="6400" i="1" dirty="0" smtClean="0"/>
              <a:t>– School Subjects – English – Reading – bottom of page</a:t>
            </a:r>
          </a:p>
          <a:p>
            <a:r>
              <a:rPr lang="en-GB" sz="6400" i="1" dirty="0">
                <a:hlinkClick r:id="rId2"/>
              </a:rPr>
              <a:t>https://www.booksfortopics.com</a:t>
            </a:r>
            <a:r>
              <a:rPr lang="en-GB" sz="6400" i="1" dirty="0" smtClean="0">
                <a:hlinkClick r:id="rId2"/>
              </a:rPr>
              <a:t>/</a:t>
            </a:r>
            <a:endParaRPr lang="en-GB" sz="6400" i="1" dirty="0" smtClean="0"/>
          </a:p>
          <a:p>
            <a:endParaRPr lang="en-GB" sz="6400" i="1" dirty="0"/>
          </a:p>
          <a:p>
            <a:endParaRPr lang="en-GB" sz="6400" i="1" dirty="0" smtClean="0"/>
          </a:p>
          <a:p>
            <a:endParaRPr lang="en-GB" sz="6400" i="1" dirty="0"/>
          </a:p>
          <a:p>
            <a:endParaRPr lang="en-GB" sz="6400" i="1" dirty="0" smtClean="0"/>
          </a:p>
          <a:p>
            <a:r>
              <a:rPr lang="en-GB" sz="6400" i="1" dirty="0" smtClean="0"/>
              <a:t>Online library</a:t>
            </a:r>
          </a:p>
          <a:p>
            <a:pPr marL="0" indent="0">
              <a:buNone/>
            </a:pPr>
            <a:endParaRPr lang="en-GB" sz="4500" i="1" dirty="0"/>
          </a:p>
          <a:p>
            <a:endParaRPr lang="en-GB" sz="4500" i="1" dirty="0" smtClean="0"/>
          </a:p>
          <a:p>
            <a:endParaRPr lang="en-GB" sz="4500" i="1" dirty="0"/>
          </a:p>
          <a:p>
            <a:endParaRPr lang="en-GB" sz="4500" i="1" dirty="0" smtClean="0"/>
          </a:p>
          <a:p>
            <a:pPr marL="0" indent="0">
              <a:buNone/>
            </a:pPr>
            <a:endParaRPr lang="en-GB" sz="4500" i="1" dirty="0"/>
          </a:p>
          <a:p>
            <a:endParaRPr lang="en-GB" sz="4500" i="1" dirty="0" smtClean="0"/>
          </a:p>
          <a:p>
            <a:endParaRPr lang="en-GB" sz="4500" i="1" dirty="0"/>
          </a:p>
          <a:p>
            <a:r>
              <a:rPr lang="en-GB" sz="6400" i="1" dirty="0" smtClean="0"/>
              <a:t>Branching Out – on Books for Topics and on our website)</a:t>
            </a:r>
          </a:p>
          <a:p>
            <a:endParaRPr lang="en-GB" sz="2000" i="1" dirty="0" smtClean="0"/>
          </a:p>
          <a:p>
            <a:pPr marL="0" indent="0">
              <a:buNone/>
            </a:pPr>
            <a:r>
              <a:rPr lang="en-GB" sz="2000" i="1" dirty="0" smtClean="0"/>
              <a:t>                                                                           </a:t>
            </a:r>
            <a:endParaRPr lang="en-GB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605" y="4593715"/>
            <a:ext cx="2517866" cy="1633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605" y="3037496"/>
            <a:ext cx="2749534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Branching Out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267" y="217578"/>
            <a:ext cx="4629150" cy="65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queries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761" y="1545771"/>
            <a:ext cx="8915400" cy="4868476"/>
          </a:xfrm>
        </p:spPr>
        <p:txBody>
          <a:bodyPr>
            <a:normAutofit/>
          </a:bodyPr>
          <a:lstStyle/>
          <a:p>
            <a:r>
              <a:rPr lang="en-GB" sz="6000" i="1" dirty="0" smtClean="0"/>
              <a:t>Time</a:t>
            </a:r>
            <a:r>
              <a:rPr lang="en-GB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and often is best.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independent reading for 15 </a:t>
            </a:r>
            <a:r>
              <a:rPr lang="en-GB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then join for the last 5 </a:t>
            </a:r>
            <a:r>
              <a:rPr lang="en-GB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endParaRPr lang="en-GB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a book with 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focus – just listen, read with them, question (doesn’t all need to be done on one evening)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Queries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Questioning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682" y="141185"/>
            <a:ext cx="2985247" cy="65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Reading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280" y="1362891"/>
            <a:ext cx="5538652" cy="53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queries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754" y="1127759"/>
            <a:ext cx="9633857" cy="5403669"/>
          </a:xfrm>
        </p:spPr>
        <p:txBody>
          <a:bodyPr>
            <a:normAutofit fontScale="92500" lnSpcReduction="10000"/>
          </a:bodyPr>
          <a:lstStyle/>
          <a:p>
            <a:r>
              <a:rPr lang="en-GB" sz="6000" i="1" dirty="0" smtClean="0"/>
              <a:t>Time</a:t>
            </a:r>
            <a:r>
              <a:rPr lang="en-GB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and often is best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independent reading for 15 </a:t>
            </a:r>
            <a:r>
              <a:rPr lang="en-GB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then join for the last 5 </a:t>
            </a:r>
            <a:r>
              <a:rPr lang="en-GB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endParaRPr lang="en-GB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a book with 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focus – just listen, read with them, question (doesn’t all need to be done on one evening)</a:t>
            </a:r>
          </a:p>
          <a:p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audio books in the </a:t>
            </a:r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</a:p>
          <a:p>
            <a:r>
              <a:rPr lang="en-GB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important to read aloud for fluency – whilst making evening meal</a:t>
            </a:r>
            <a:endParaRPr lang="en-GB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Parental </a:t>
            </a:r>
            <a:r>
              <a:rPr lang="en-GB" dirty="0" smtClean="0"/>
              <a:t>queries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900" i="1" dirty="0" smtClean="0"/>
              <a:t>Boring Books </a:t>
            </a:r>
            <a:r>
              <a:rPr lang="en-GB" sz="4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080378"/>
            <a:ext cx="8915400" cy="3268171"/>
          </a:xfrm>
        </p:spPr>
        <p:txBody>
          <a:bodyPr/>
          <a:lstStyle/>
          <a:p>
            <a:r>
              <a:rPr lang="en-GB" dirty="0" smtClean="0"/>
              <a:t>Reading for pleasure will be their choice</a:t>
            </a:r>
          </a:p>
          <a:p>
            <a:r>
              <a:rPr lang="en-GB" dirty="0" smtClean="0"/>
              <a:t>Updated titles</a:t>
            </a:r>
          </a:p>
          <a:p>
            <a:r>
              <a:rPr lang="en-GB" dirty="0" smtClean="0"/>
              <a:t>Range of fiction, non-fiction, poetry, classics.</a:t>
            </a:r>
          </a:p>
          <a:p>
            <a:r>
              <a:rPr lang="en-GB" dirty="0" smtClean="0"/>
              <a:t>Children are welcome to make recommendations to be bought for the library.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9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Biggest influence is adults being a “Reading Example”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Teachers have a frame on their door sharing the book that they are currently reading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86" y="2922277"/>
            <a:ext cx="5972175" cy="2714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3786" y="6048103"/>
            <a:ext cx="579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Parent “Reading for Pleasure” swap box in foyer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1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Teach Reading in Key Stage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865120"/>
            <a:ext cx="8915400" cy="3777622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Phonics- Little </a:t>
            </a:r>
            <a:r>
              <a:rPr lang="en-GB" sz="2800" dirty="0" err="1" smtClean="0"/>
              <a:t>Wandle</a:t>
            </a:r>
            <a:r>
              <a:rPr lang="en-GB" sz="2800" dirty="0" smtClean="0"/>
              <a:t> Rapid Catch-up</a:t>
            </a:r>
          </a:p>
          <a:p>
            <a:r>
              <a:rPr lang="en-GB" sz="2800" dirty="0" smtClean="0"/>
              <a:t>Whole Class Guided Reading – Pathways to Read and VIPERS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11" y="1361620"/>
            <a:ext cx="5637162" cy="30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-36507"/>
            <a:ext cx="6479177" cy="66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5794" y="574766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Vocabulary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05793" y="1798320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Inference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05792" y="3082389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Prediction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05791" y="4025038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Explanation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05790" y="5124441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Retrieval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05790" y="5854512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Summary and sequencing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Teach Reading in Key Stage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Phonics- Little </a:t>
            </a:r>
            <a:r>
              <a:rPr lang="en-GB" sz="2800" dirty="0" err="1" smtClean="0"/>
              <a:t>Wandle</a:t>
            </a:r>
            <a:r>
              <a:rPr lang="en-GB" sz="2800" dirty="0" smtClean="0"/>
              <a:t> Rapid Catch-up</a:t>
            </a:r>
          </a:p>
          <a:p>
            <a:r>
              <a:rPr lang="en-GB" sz="2800" dirty="0" smtClean="0"/>
              <a:t>Whole Class Guided Reading – Pathways to Read and VIPERS</a:t>
            </a:r>
          </a:p>
          <a:p>
            <a:r>
              <a:rPr lang="en-GB" sz="2800" dirty="0" smtClean="0"/>
              <a:t>Pathways to Write – text based</a:t>
            </a:r>
          </a:p>
          <a:p>
            <a:r>
              <a:rPr lang="en-GB" sz="2800" dirty="0" smtClean="0"/>
              <a:t>Cross-curricular reading tasks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67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Continual teaching assessment during lessons- notes are made for every pupil for each lesson.</a:t>
            </a:r>
          </a:p>
          <a:p>
            <a:r>
              <a:rPr lang="en-GB" dirty="0" smtClean="0"/>
              <a:t>NTS standardised assessment twice per year (Autumn and Summer)</a:t>
            </a:r>
          </a:p>
          <a:p>
            <a:r>
              <a:rPr lang="en-GB" dirty="0" smtClean="0"/>
              <a:t>Benchmarking for reading books.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8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Reading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Colour banded reading book (from benchmarking assessment).</a:t>
            </a:r>
          </a:p>
          <a:p>
            <a:r>
              <a:rPr lang="en-GB" dirty="0" smtClean="0"/>
              <a:t>Reading for Pleasure book which have been chosen by the children from our Reading Spine. This is a book to be shared and is not necessarily at a specific assessed level.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16" y="3881036"/>
            <a:ext cx="3401933" cy="20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for Pleasure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Lovely libraries with Year 6 librarians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75" y="1415687"/>
            <a:ext cx="36861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for Pleasure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Inviting book corners in classrooms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1371599"/>
            <a:ext cx="3548418" cy="26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1537</TotalTime>
  <Words>477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Developing a  Love of Reading</vt:lpstr>
      <vt:lpstr>The Importance of Reading</vt:lpstr>
      <vt:lpstr>How we Teach Reading in Key Stage 2</vt:lpstr>
      <vt:lpstr>PowerPoint Presentation</vt:lpstr>
      <vt:lpstr>How we Teach Reading in Key Stage 2</vt:lpstr>
      <vt:lpstr>Reading Assessment</vt:lpstr>
      <vt:lpstr>Home Reading Books</vt:lpstr>
      <vt:lpstr>Reading for Pleasure </vt:lpstr>
      <vt:lpstr>Reading for Pleasure </vt:lpstr>
      <vt:lpstr>Reading for Pleasure </vt:lpstr>
      <vt:lpstr>Reading for Pleasure </vt:lpstr>
      <vt:lpstr>Reading for Pleasure</vt:lpstr>
      <vt:lpstr>Book Club</vt:lpstr>
      <vt:lpstr>Parents’ View</vt:lpstr>
      <vt:lpstr>Still important in KS2 and into secondary</vt:lpstr>
      <vt:lpstr>Parental Queries   </vt:lpstr>
      <vt:lpstr>Branching Out</vt:lpstr>
      <vt:lpstr>Parental queries</vt:lpstr>
      <vt:lpstr>Parental Queries</vt:lpstr>
      <vt:lpstr>Parental queries</vt:lpstr>
      <vt:lpstr>Parental queries  Boring Books ?</vt:lpstr>
      <vt:lpstr>Biggest influence is adults being a “Reading Example”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Reading</dc:title>
  <dc:creator>L Nicholson</dc:creator>
  <cp:lastModifiedBy>l nicholson</cp:lastModifiedBy>
  <cp:revision>28</cp:revision>
  <dcterms:created xsi:type="dcterms:W3CDTF">2022-10-20T10:15:17Z</dcterms:created>
  <dcterms:modified xsi:type="dcterms:W3CDTF">2022-11-09T17:09:41Z</dcterms:modified>
</cp:coreProperties>
</file>