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4"/>
    <p:sldMasterId id="2147483719" r:id="rId5"/>
    <p:sldMasterId id="2147483702" r:id="rId6"/>
    <p:sldMasterId id="2147483704" r:id="rId7"/>
  </p:sldMasterIdLst>
  <p:notesMasterIdLst>
    <p:notesMasterId r:id="rId37"/>
  </p:notesMasterIdLst>
  <p:sldIdLst>
    <p:sldId id="463" r:id="rId8"/>
    <p:sldId id="465" r:id="rId9"/>
    <p:sldId id="447" r:id="rId10"/>
    <p:sldId id="455" r:id="rId11"/>
    <p:sldId id="457" r:id="rId12"/>
    <p:sldId id="448" r:id="rId13"/>
    <p:sldId id="468" r:id="rId14"/>
    <p:sldId id="470" r:id="rId15"/>
    <p:sldId id="469" r:id="rId16"/>
    <p:sldId id="421" r:id="rId17"/>
    <p:sldId id="466" r:id="rId18"/>
    <p:sldId id="419" r:id="rId19"/>
    <p:sldId id="341" r:id="rId20"/>
    <p:sldId id="390" r:id="rId21"/>
    <p:sldId id="459" r:id="rId22"/>
    <p:sldId id="339" r:id="rId23"/>
    <p:sldId id="337" r:id="rId24"/>
    <p:sldId id="433" r:id="rId25"/>
    <p:sldId id="434" r:id="rId26"/>
    <p:sldId id="413" r:id="rId27"/>
    <p:sldId id="380" r:id="rId28"/>
    <p:sldId id="442" r:id="rId29"/>
    <p:sldId id="460" r:id="rId30"/>
    <p:sldId id="422" r:id="rId31"/>
    <p:sldId id="461" r:id="rId32"/>
    <p:sldId id="432" r:id="rId33"/>
    <p:sldId id="429" r:id="rId34"/>
    <p:sldId id="440" r:id="rId35"/>
    <p:sldId id="310" r:id="rId36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1130" autoAdjust="0"/>
  </p:normalViewPr>
  <p:slideViewPr>
    <p:cSldViewPr snapToGrid="0">
      <p:cViewPr varScale="1">
        <p:scale>
          <a:sx n="104" d="100"/>
          <a:sy n="104" d="100"/>
        </p:scale>
        <p:origin x="5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47209" y="4861441"/>
            <a:ext cx="5209646" cy="46055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75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197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7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111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15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50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8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NTC0PbtmeUA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tif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tif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https://www.youtube.com/embed/-ZtjFIvA_fs" TargetMode="Externa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2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video" Target="https://www.youtube.com/embed/DvOuc7cWXxc" TargetMode="External"/><Relationship Id="rId10" Type="http://schemas.openxmlformats.org/officeDocument/2006/relationships/image" Target="../media/image36.png"/><Relationship Id="rId4" Type="http://schemas.openxmlformats.org/officeDocument/2006/relationships/video" Target="https://www.youtube.com/embed/qDu3JAjf-U0" TargetMode="Externa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86D06D-19FA-2257-118B-E6F38E30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Phonics and Early 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77C73-2E25-E4C2-EECE-26B0D95CD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06" t="48889" r="19666" b="31806"/>
          <a:stretch/>
        </p:blipFill>
        <p:spPr>
          <a:xfrm>
            <a:off x="797288" y="3009900"/>
            <a:ext cx="4870087" cy="294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509EB-2586-BA66-BC74-E3723C37B1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72" t="12500" r="53474" b="74583"/>
          <a:stretch/>
        </p:blipFill>
        <p:spPr>
          <a:xfrm>
            <a:off x="450802" y="2028825"/>
            <a:ext cx="3883074" cy="885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747A3-747D-7B68-8462-84D75D0B9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00" t="12500" r="16374" b="74583"/>
          <a:stretch/>
        </p:blipFill>
        <p:spPr>
          <a:xfrm>
            <a:off x="4457700" y="2076450"/>
            <a:ext cx="1412826" cy="885825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22DB42A-602B-3D59-F64A-54A95E83F9E6}"/>
              </a:ext>
            </a:extLst>
          </p:cNvPr>
          <p:cNvSpPr txBox="1">
            <a:spLocks/>
          </p:cNvSpPr>
          <p:nvPr/>
        </p:nvSpPr>
        <p:spPr>
          <a:xfrm>
            <a:off x="679401" y="6076950"/>
            <a:ext cx="11161240" cy="46097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Huntington Community Primary School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8340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"/>
    </mc:Choice>
    <mc:Fallback xmlns="">
      <p:transition spd="slow" advTm="72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phoneme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20A5B3-E8CF-1645-AE51-E5574FE5F74F}"/>
              </a:ext>
            </a:extLst>
          </p:cNvPr>
          <p:cNvSpPr/>
          <p:nvPr/>
        </p:nvSpPr>
        <p:spPr>
          <a:xfrm>
            <a:off x="6888088" y="2103647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split vowel digraph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888088" y="3082550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888088" y="4127794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trigraph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2864" y="699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678DE0-2552-98B4-7E8D-FAD559968F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012" y="1664905"/>
            <a:ext cx="11161240" cy="439248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47AF8-51ED-381D-9BAC-8A7AA13E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 vowel digraph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E5F80-EC10-653D-5745-7F05A7D08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40" t="31837" r="20331" b="26530"/>
          <a:stretch/>
        </p:blipFill>
        <p:spPr>
          <a:xfrm>
            <a:off x="1617735" y="2397966"/>
            <a:ext cx="8076771" cy="320973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7664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order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078291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2060848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3063" y="738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Gradually your child learns the entire alphabetic code: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623392" y="2060848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6023992" y="2924944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6093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make learning stick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5543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1F0471-4A55-3846-B0BD-83140E2B4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137" y="1782133"/>
            <a:ext cx="3106041" cy="4444216"/>
          </a:xfrm>
          <a:prstGeom prst="rect">
            <a:avLst/>
          </a:prstGeom>
          <a:effectLst>
            <a:glow rad="127000">
              <a:schemeClr val="tx1">
                <a:alpha val="8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C001C-814A-1848-A7E5-352D2F68F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941" y="1733025"/>
            <a:ext cx="3118317" cy="4493324"/>
          </a:xfrm>
          <a:prstGeom prst="rect">
            <a:avLst/>
          </a:prstGeom>
          <a:effectLst>
            <a:glow rad="127000">
              <a:schemeClr val="tx1">
                <a:alpha val="8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E2E055-D791-3148-ABD1-64385835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and spelling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5988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5611C7-E0F5-DA44-85D0-52EBBAE9A918}"/>
              </a:ext>
            </a:extLst>
          </p:cNvPr>
          <p:cNvSpPr/>
          <p:nvPr/>
        </p:nvSpPr>
        <p:spPr>
          <a:xfrm>
            <a:off x="263352" y="1628800"/>
            <a:ext cx="11665296" cy="4968552"/>
          </a:xfrm>
          <a:prstGeom prst="roundRect">
            <a:avLst>
              <a:gd name="adj" fmla="val 4865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51E03-CDAF-FD45-B0F4-36BD87D44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4864"/>
            <a:ext cx="5256584" cy="4392488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sh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ell</a:t>
            </a:r>
          </a:p>
          <a:p>
            <a:pPr marL="0" indent="0" algn="ctr">
              <a:buNone/>
            </a:pP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ch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ef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spe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ci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al</a:t>
            </a:r>
            <a:endParaRPr lang="en-US" sz="9600" dirty="0">
              <a:solidFill>
                <a:schemeClr val="tx1"/>
              </a:solidFill>
              <a:latin typeface="+mj-lt"/>
              <a:ea typeface="Sassoon Infant Rg" panose="02000503030000020003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89F851-6352-7342-953E-DB04AE76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US" dirty="0"/>
              <a:t>And all the different ways to write </a:t>
            </a:r>
            <a:br>
              <a:rPr lang="en-US" dirty="0"/>
            </a:br>
            <a:r>
              <a:rPr lang="en-US" dirty="0"/>
              <a:t>the phoneme </a:t>
            </a:r>
            <a:r>
              <a:rPr lang="en-US" dirty="0" err="1"/>
              <a:t>sh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492CE-899C-294C-9F0C-49E8A7FC0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2204864"/>
            <a:ext cx="5256584" cy="4392488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cap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ti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man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pa</a:t>
            </a:r>
            <a:r>
              <a:rPr lang="en-US" sz="8000" u="sng" dirty="0">
                <a:solidFill>
                  <a:schemeClr val="accent2"/>
                </a:solidFill>
                <a:latin typeface="+mj-lt"/>
                <a:ea typeface="Sassoon Infant Rg" panose="02000503030000020003" pitchFamily="2" charset="0"/>
              </a:rPr>
              <a:t>ssi</a:t>
            </a:r>
            <a:r>
              <a:rPr lang="en-US" sz="8000" dirty="0">
                <a:solidFill>
                  <a:schemeClr val="tx1"/>
                </a:solidFill>
                <a:latin typeface="+mj-lt"/>
                <a:ea typeface="Sassoon Infant Rg" panose="02000503030000020003" pitchFamily="2" charset="0"/>
              </a:rPr>
              <a:t>on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2864" y="642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Tricky words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864" y="603920"/>
            <a:ext cx="609600" cy="609600"/>
          </a:xfrm>
          <a:prstGeom prst="rect">
            <a:avLst/>
          </a:prstGeom>
        </p:spPr>
      </p:pic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79EEFA2E-2616-4FA1-A89E-97B75C7C341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819563" y="1682750"/>
            <a:ext cx="7684655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Say the word.</a:t>
            </a:r>
          </a:p>
          <a:p>
            <a:r>
              <a:rPr lang="en-US" sz="3200" dirty="0">
                <a:solidFill>
                  <a:schemeClr val="tx1"/>
                </a:solidFill>
              </a:rPr>
              <a:t>Segment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Count the sounds.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Write them down.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>
              <a:gd name="adj" fmla="val 3608"/>
            </a:avLst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864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D4844-C8B0-BD37-C076-5E745155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the workshop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AB4E4-A25D-AD0D-C28E-60C37D346279}"/>
              </a:ext>
            </a:extLst>
          </p:cNvPr>
          <p:cNvSpPr/>
          <p:nvPr/>
        </p:nvSpPr>
        <p:spPr>
          <a:xfrm>
            <a:off x="890002" y="2697131"/>
            <a:ext cx="1153036" cy="728789"/>
          </a:xfrm>
          <a:prstGeom prst="rect">
            <a:avLst/>
          </a:prstGeom>
          <a:solidFill>
            <a:srgbClr val="EF7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ADEAF-5A08-2979-1C20-988E141A5C79}"/>
              </a:ext>
            </a:extLst>
          </p:cNvPr>
          <p:cNvSpPr/>
          <p:nvPr/>
        </p:nvSpPr>
        <p:spPr>
          <a:xfrm>
            <a:off x="2043038" y="2700211"/>
            <a:ext cx="8262742" cy="720080"/>
          </a:xfrm>
          <a:prstGeom prst="rect">
            <a:avLst/>
          </a:prstGeom>
          <a:noFill/>
          <a:ln w="19050">
            <a:solidFill>
              <a:srgbClr val="EF7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Provide an introduction to our new approach to teaching phonics and early 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8E4DD-6237-2555-E8FD-6566EE84050C}"/>
              </a:ext>
            </a:extLst>
          </p:cNvPr>
          <p:cNvSpPr/>
          <p:nvPr/>
        </p:nvSpPr>
        <p:spPr>
          <a:xfrm>
            <a:off x="890002" y="3816330"/>
            <a:ext cx="1153036" cy="743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B0D8F9-101C-BB0D-9630-F84B7EA30501}"/>
              </a:ext>
            </a:extLst>
          </p:cNvPr>
          <p:cNvSpPr/>
          <p:nvPr/>
        </p:nvSpPr>
        <p:spPr>
          <a:xfrm>
            <a:off x="2043038" y="3827971"/>
            <a:ext cx="8262742" cy="720080"/>
          </a:xfrm>
          <a:prstGeom prst="rect">
            <a:avLst/>
          </a:prstGeom>
          <a:noFill/>
          <a:ln w="19050">
            <a:solidFill>
              <a:srgbClr val="EF7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Explain how you can best support your child or children at home with reading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550DB3-1DEA-5AF0-C14A-EC15E2959034}"/>
              </a:ext>
            </a:extLst>
          </p:cNvPr>
          <p:cNvSpPr/>
          <p:nvPr/>
        </p:nvSpPr>
        <p:spPr>
          <a:xfrm>
            <a:off x="890002" y="4970405"/>
            <a:ext cx="1153036" cy="743364"/>
          </a:xfrm>
          <a:prstGeom prst="rect">
            <a:avLst/>
          </a:prstGeom>
          <a:solidFill>
            <a:srgbClr val="EF7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F488CA-8BC4-D03A-DC6E-5906FD12CC5C}"/>
              </a:ext>
            </a:extLst>
          </p:cNvPr>
          <p:cNvSpPr/>
          <p:nvPr/>
        </p:nvSpPr>
        <p:spPr>
          <a:xfrm>
            <a:off x="2043038" y="4982046"/>
            <a:ext cx="8262742" cy="720080"/>
          </a:xfrm>
          <a:prstGeom prst="rect">
            <a:avLst/>
          </a:prstGeom>
          <a:noFill/>
          <a:ln w="19050">
            <a:solidFill>
              <a:srgbClr val="EF7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Share and signpost phonics materials that you may find useful 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352369AC-D46A-A42B-EA6E-1737F0760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954" y="2792049"/>
            <a:ext cx="574068" cy="574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870804-0BFA-ACA0-C87F-E02FF3B53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79" y="3891039"/>
            <a:ext cx="593943" cy="593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4FED5C-A105-CD7F-CB33-E324D9E21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378" y="5010454"/>
            <a:ext cx="690688" cy="6906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F32CD1-FE6D-BB9D-2A9C-70A2DB748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5616" y="2491945"/>
            <a:ext cx="1156858" cy="11568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B07F03-1947-093A-A297-6DE13A901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3279" y="3609581"/>
            <a:ext cx="1156858" cy="11568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26D1FE2-BDF6-ABA6-0FEE-ACC4FB43F9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3937" y="4777369"/>
            <a:ext cx="1156858" cy="115685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2864" y="731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56242"/>
            <a:ext cx="5616624" cy="33930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Reading practice sessions are: </a:t>
            </a:r>
          </a:p>
          <a:p>
            <a:r>
              <a:rPr lang="en-GB" dirty="0">
                <a:solidFill>
                  <a:schemeClr val="tx1"/>
                </a:solidFill>
              </a:rPr>
              <a:t>timetabled three times a week </a:t>
            </a:r>
          </a:p>
          <a:p>
            <a:r>
              <a:rPr lang="en-GB" dirty="0">
                <a:solidFill>
                  <a:schemeClr val="tx1"/>
                </a:solidFill>
              </a:rPr>
              <a:t>taught by a trained teacher/teaching assistant</a:t>
            </a:r>
          </a:p>
          <a:p>
            <a:r>
              <a:rPr lang="en-GB" dirty="0">
                <a:solidFill>
                  <a:schemeClr val="tx1"/>
                </a:solidFill>
              </a:rPr>
              <a:t>taught in small groups.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teach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8101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064896" cy="1152128"/>
          </a:xfrm>
        </p:spPr>
        <p:txBody>
          <a:bodyPr/>
          <a:lstStyle/>
          <a:p>
            <a:r>
              <a:rPr lang="en-US" dirty="0"/>
              <a:t>We use assessment to match your child the right level of book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9186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6DFDD0E-EB92-DD41-92A6-796144DC90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84" y="1968267"/>
            <a:ext cx="5760639" cy="3909005"/>
          </a:xfrm>
          <a:prstGeom prst="roundRect">
            <a:avLst>
              <a:gd name="adj" fmla="val 4317"/>
            </a:avLst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1C409-33E5-0C4B-8076-B55700B8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32859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This means that your child should: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 all the sounds and tricky words in their phonics book well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many of the words by silent blending (in their head) – their reading will be automatic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Only need to stop and sound out about 5% of the words by the time they bring the book home – but they should be able to do this on their own.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7FC48-7961-9849-B44F-999E708D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600" dirty="0"/>
              <a:t>Reading a book at the right level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864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D87CF7-2627-4A88-9D4C-E8FBFB342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805" y="4900537"/>
            <a:ext cx="3410426" cy="600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9D96F-3CB8-4E5D-89D7-20D671DDF2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231" y="4901415"/>
            <a:ext cx="3496163" cy="685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94D46B-BA3A-4820-966D-01F4AE3FB2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055" y="4882363"/>
            <a:ext cx="3400900" cy="70494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16728-8230-5A47-9A27-641FF58EB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Supporting your child with phonics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2864" y="714400"/>
            <a:ext cx="609600" cy="609600"/>
          </a:xfrm>
          <a:prstGeom prst="rect">
            <a:avLst/>
          </a:prstGeom>
        </p:spPr>
      </p:pic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7C8036FA-E31D-4420-AE2E-0067679DDA5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/>
          <a:stretch>
            <a:fillRect/>
          </a:stretch>
        </p:blipFill>
        <p:spPr>
          <a:xfrm>
            <a:off x="819640" y="2885787"/>
            <a:ext cx="3211175" cy="1806286"/>
          </a:xfrm>
          <a:prstGeom prst="rect">
            <a:avLst/>
          </a:prstGeom>
        </p:spPr>
      </p:pic>
      <p:pic>
        <p:nvPicPr>
          <p:cNvPr id="11" name="Online Media 10">
            <a:hlinkClick r:id="" action="ppaction://media"/>
            <a:extLst>
              <a:ext uri="{FF2B5EF4-FFF2-40B4-BE49-F238E27FC236}">
                <a16:creationId xmlns:a16="http://schemas.microsoft.com/office/drawing/2014/main" id="{817D7068-BDA6-4C5D-B66C-59E5DDB5B95B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/>
          <a:stretch>
            <a:fillRect/>
          </a:stretch>
        </p:blipFill>
        <p:spPr>
          <a:xfrm>
            <a:off x="4367809" y="2889621"/>
            <a:ext cx="3211175" cy="1806286"/>
          </a:xfrm>
          <a:prstGeom prst="rect">
            <a:avLst/>
          </a:prstGeom>
        </p:spPr>
      </p:pic>
      <p:pic>
        <p:nvPicPr>
          <p:cNvPr id="13" name="Online Media 12">
            <a:hlinkClick r:id="" action="ppaction://media"/>
            <a:extLst>
              <a:ext uri="{FF2B5EF4-FFF2-40B4-BE49-F238E27FC236}">
                <a16:creationId xmlns:a16="http://schemas.microsoft.com/office/drawing/2014/main" id="{45538EEE-7897-44E1-A874-2AA686870F6A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/>
          <a:stretch>
            <a:fillRect/>
          </a:stretch>
        </p:blipFill>
        <p:spPr>
          <a:xfrm>
            <a:off x="7989455" y="2885787"/>
            <a:ext cx="3211175" cy="18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going home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7440" y="812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44416"/>
            <a:ext cx="5854168" cy="376490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child should be able to read their book without your help.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they can’t read a word read it to them or support them to sound it out and blend.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Talk about the book and celebrate their success.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your child read their phonics 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7664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>
              <a:gd name="adj" fmla="val 3700"/>
            </a:avLst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624736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the story sound as exciting as you can by changing your voice.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Talk with your child as much as you can: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Introduce new and exciting language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Encourage your child to use new vocabulary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Make up sentences together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Find different words to use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Describe things you see in the pictures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to your child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6380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develop listening comprehension skills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632848" cy="1152128"/>
          </a:xfrm>
        </p:spPr>
        <p:txBody>
          <a:bodyPr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18287"/>
            <a:ext cx="4392488" cy="3909005"/>
          </a:xfrm>
          <a:prstGeom prst="roundRect">
            <a:avLst>
              <a:gd name="adj" fmla="val 5225"/>
            </a:avLst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886" y="705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One of the greatest gifts adults can give is to read to children </a:t>
            </a:r>
          </a:p>
          <a:p>
            <a:r>
              <a:rPr lang="en-US" b="0" dirty="0"/>
              <a:t>Carl Sagan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113" y="423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 dirty="0"/>
              <a:t>A love of reading is the biggest indicator of future academic success.</a:t>
            </a:r>
          </a:p>
          <a:p>
            <a:pPr eaLnBrk="1" hangingPunct="1"/>
            <a:r>
              <a:rPr lang="en-US" sz="1600" dirty="0"/>
              <a:t>OECD (</a:t>
            </a:r>
            <a:r>
              <a:rPr lang="en-GB" sz="1600" b="0" dirty="0"/>
              <a:t>The Organisation for Economic Co-operation and Development)</a:t>
            </a:r>
            <a:endParaRPr lang="en-US" sz="1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4537" y="638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Our school has chosen </a:t>
            </a:r>
            <a:br>
              <a:rPr lang="en-GB" dirty="0"/>
            </a:br>
            <a:r>
              <a:rPr lang="en-GB" i="1" dirty="0"/>
              <a:t>Little </a:t>
            </a:r>
            <a:r>
              <a:rPr lang="en-GB" i="1" dirty="0" err="1"/>
              <a:t>Wandle</a:t>
            </a:r>
            <a:r>
              <a:rPr lang="en-GB" i="1" dirty="0"/>
              <a:t> Letters and Sounds Revised</a:t>
            </a:r>
            <a:r>
              <a:rPr lang="en-GB" dirty="0"/>
              <a:t> as our systematic,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 dirty="0"/>
              <a:t>Little </a:t>
            </a:r>
            <a:r>
              <a:rPr lang="en-GB" dirty="0" err="1"/>
              <a:t>Wandle</a:t>
            </a:r>
            <a:r>
              <a:rPr lang="en-GB" dirty="0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>
              <a:gd name="adj" fmla="val 2638"/>
            </a:avLst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251" y="60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/>
              <a:t>making connections between the sounds of our spoken words and the letters that are used to write them down.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Phonics is: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623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925" y="2514600"/>
            <a:ext cx="4757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mat</a:t>
            </a:r>
          </a:p>
        </p:txBody>
      </p:sp>
      <p:sp>
        <p:nvSpPr>
          <p:cNvPr id="3" name="Oval 2"/>
          <p:cNvSpPr/>
          <p:nvPr/>
        </p:nvSpPr>
        <p:spPr>
          <a:xfrm>
            <a:off x="4600575" y="3864970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338763" y="3854098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891213" y="3832771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68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925" y="2514600"/>
            <a:ext cx="4757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	paint</a:t>
            </a:r>
          </a:p>
        </p:txBody>
      </p:sp>
      <p:sp>
        <p:nvSpPr>
          <p:cNvPr id="3" name="Oval 2"/>
          <p:cNvSpPr/>
          <p:nvPr/>
        </p:nvSpPr>
        <p:spPr>
          <a:xfrm>
            <a:off x="4629151" y="4100930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6072188" y="4100930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657976" y="4100930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100638" y="4100930"/>
            <a:ext cx="671512" cy="1283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4550" y="566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925" y="2514600"/>
            <a:ext cx="47577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800" dirty="0">
              <a:latin typeface="Comic Sans MS" panose="030F0702030302020204" pitchFamily="66" charset="0"/>
            </a:endParaRPr>
          </a:p>
          <a:p>
            <a:pPr algn="ctr"/>
            <a:r>
              <a:rPr lang="en-US" sz="8800" kern="1200" dirty="0">
                <a:solidFill>
                  <a:srgbClr val="000000"/>
                </a:solidFill>
                <a:latin typeface="Comic Sans MS" panose="030F0702030302020204" pitchFamily="66" charset="0"/>
                <a:sym typeface="Calibri" panose="020F0502020204030204" pitchFamily="34" charset="0"/>
              </a:rPr>
              <a:t>sigh</a:t>
            </a:r>
          </a:p>
        </p:txBody>
      </p:sp>
      <p:sp>
        <p:nvSpPr>
          <p:cNvPr id="3" name="Oval 2"/>
          <p:cNvSpPr/>
          <p:nvPr/>
        </p:nvSpPr>
        <p:spPr>
          <a:xfrm>
            <a:off x="4329113" y="5315367"/>
            <a:ext cx="142875" cy="2567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757738" y="5315367"/>
            <a:ext cx="1457325" cy="142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13" ma:contentTypeDescription="Create a new document." ma:contentTypeScope="" ma:versionID="bd71908aa7f3363b38879cbe876e6121">
  <xsd:schema xmlns:xsd="http://www.w3.org/2001/XMLSchema" xmlns:xs="http://www.w3.org/2001/XMLSchema" xmlns:p="http://schemas.microsoft.com/office/2006/metadata/properties" xmlns:ns2="b390c623-81a0-476f-984a-5b2ad478ef4f" xmlns:ns3="6d6ce26d-438a-4f93-8ad7-b70bc8847f7f" targetNamespace="http://schemas.microsoft.com/office/2006/metadata/properties" ma:root="true" ma:fieldsID="db6415f476d927de94aea22a5eb4cea6" ns2:_="" ns3:_=""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A21441-236E-4913-9BD5-2514F499D8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90c623-81a0-476f-984a-5b2ad478ef4f"/>
    <ds:schemaRef ds:uri="6d6ce26d-438a-4f93-8ad7-b70bc8847f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B8E684-7516-47AC-9294-08AAE612A259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www.w3.org/XML/1998/namespace"/>
    <ds:schemaRef ds:uri="b390c623-81a0-476f-984a-5b2ad478ef4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38475</TotalTime>
  <Words>570</Words>
  <Application>Microsoft Office PowerPoint</Application>
  <PresentationFormat>Widescreen</PresentationFormat>
  <Paragraphs>87</Paragraphs>
  <Slides>29</Slides>
  <Notes>29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Courier New</vt:lpstr>
      <vt:lpstr>Sassoon Infant Rg</vt:lpstr>
      <vt:lpstr>Normal body copy page</vt:lpstr>
      <vt:lpstr>Custom Design</vt:lpstr>
      <vt:lpstr>3_Normal body copy page</vt:lpstr>
      <vt:lpstr>4_Normal body copy page</vt:lpstr>
      <vt:lpstr>Phonics and Early Reading</vt:lpstr>
      <vt:lpstr>Aims of the workshop</vt:lpstr>
      <vt:lpstr>PowerPoint Presentation</vt:lpstr>
      <vt:lpstr>Little Wandle Letters and Sounds Revised</vt:lpstr>
      <vt:lpstr>PowerPoint Presentation</vt:lpstr>
      <vt:lpstr>Phonics is:</vt:lpstr>
      <vt:lpstr>PowerPoint Presentation</vt:lpstr>
      <vt:lpstr>PowerPoint Presentation</vt:lpstr>
      <vt:lpstr>PowerPoint Presentation</vt:lpstr>
      <vt:lpstr>Terminology </vt:lpstr>
      <vt:lpstr>Split vowel digraph</vt:lpstr>
      <vt:lpstr>Teaching order </vt:lpstr>
      <vt:lpstr>Gradually your child learns the entire alphabetic code:</vt:lpstr>
      <vt:lpstr>How we make learning stick </vt:lpstr>
      <vt:lpstr>PowerPoint Presentation</vt:lpstr>
      <vt:lpstr>Reading and spelling </vt:lpstr>
      <vt:lpstr>And all the different ways to write  the phoneme sh:</vt:lpstr>
      <vt:lpstr>Tricky words </vt:lpstr>
      <vt:lpstr>Spelling</vt:lpstr>
      <vt:lpstr>How do we teach reading in books?</vt:lpstr>
      <vt:lpstr>We use assessment to match your child the right level of book</vt:lpstr>
      <vt:lpstr>Reading a book at the right level</vt:lpstr>
      <vt:lpstr>PowerPoint Presentation</vt:lpstr>
      <vt:lpstr>Supporting your child with phonics</vt:lpstr>
      <vt:lpstr>Books going home</vt:lpstr>
      <vt:lpstr>Listening to your child read their phonics book</vt:lpstr>
      <vt:lpstr>Read to your child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Wandle PowerPoint Presentation</dc:title>
  <dc:creator>HCPS</dc:creator>
  <cp:lastModifiedBy>Huntington Primary Head</cp:lastModifiedBy>
  <cp:revision>437</cp:revision>
  <cp:lastPrinted>2021-11-08T18:32:12Z</cp:lastPrinted>
  <dcterms:modified xsi:type="dcterms:W3CDTF">2022-09-29T10:38:16Z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</Properties>
</file>