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22"/>
  </p:notesMasterIdLst>
  <p:sldIdLst>
    <p:sldId id="256" r:id="rId9"/>
    <p:sldId id="459" r:id="rId10"/>
    <p:sldId id="472" r:id="rId11"/>
    <p:sldId id="464" r:id="rId12"/>
    <p:sldId id="465" r:id="rId13"/>
    <p:sldId id="473" r:id="rId14"/>
    <p:sldId id="474" r:id="rId15"/>
    <p:sldId id="475" r:id="rId16"/>
    <p:sldId id="476" r:id="rId17"/>
    <p:sldId id="477" r:id="rId18"/>
    <p:sldId id="478" r:id="rId19"/>
    <p:sldId id="471" r:id="rId20"/>
    <p:sldId id="479" r:id="rId21"/>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211015-7428-9A7E-6547-F503F3CA2B28}" name="Tracy Kewley" initials="TK" userId="f5d03b189553eb9e" providerId="Windows Live"/>
  <p188:author id="{C954B860-CEE6-0E18-DD51-A12D3E9B206F}" name="Charlotte Raby" initials="CR" userId="S::craby@wandlelearningpartnership.org.uk::20cc37f3-5b0f-4c5a-a0b7-8f276c615243" providerId="AD"/>
  <p188:author id="{CE07B5FA-50CB-BF89-AFFB-5559C5452DA1}" name="Duffy Parry" initials="DP"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 id="2" name="Duffy Parry" initials="DP" lastIdx="1" clrIdx="1"/>
  <p:cmAuthor id="3" name="Duffy Parry" initials="DP [2]" lastIdx="1" clrIdx="2"/>
  <p:cmAuthor id="4" name="Duffy Parry" initials="DP [3]"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30" autoAdjust="0"/>
    <p:restoredTop sz="77296"/>
  </p:normalViewPr>
  <p:slideViewPr>
    <p:cSldViewPr>
      <p:cViewPr varScale="1">
        <p:scale>
          <a:sx n="63" d="100"/>
          <a:sy n="63" d="100"/>
        </p:scale>
        <p:origin x="485"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Calibri"/>
                <a:cs typeface="Calibri"/>
              </a:rPr>
              <a:t>For this presentation, you will need to </a:t>
            </a:r>
            <a:r>
              <a:rPr lang="en-US" altLang="en-US" b="1" dirty="0">
                <a:latin typeface="Calibri"/>
                <a:cs typeface="Calibri"/>
              </a:rPr>
              <a:t>download and print out the following resources and information for parents:</a:t>
            </a:r>
          </a:p>
          <a:p>
            <a:pPr marL="171450" indent="-171450">
              <a:buFont typeface="Arial" panose="020B0604020202020204" pitchFamily="34" charset="0"/>
              <a:buChar char="•"/>
            </a:pPr>
            <a:r>
              <a:rPr lang="en-US" altLang="en-US" dirty="0">
                <a:latin typeface="Calibri"/>
                <a:cs typeface="Calibri"/>
              </a:rPr>
              <a:t>the parent</a:t>
            </a:r>
            <a:r>
              <a:rPr lang="en-US" dirty="0">
                <a:latin typeface="Calibri"/>
                <a:ea typeface="Calibri"/>
                <a:cs typeface="Calibri"/>
              </a:rPr>
              <a:t> </a:t>
            </a:r>
            <a:r>
              <a:rPr lang="en-US" dirty="0">
                <a:latin typeface="Calibri" panose="020F0502020204030204" pitchFamily="34" charset="0"/>
                <a:ea typeface="Calibri"/>
                <a:cs typeface="Calibri" panose="020F0502020204030204" pitchFamily="34" charset="0"/>
              </a:rPr>
              <a:t>handout </a:t>
            </a:r>
            <a:r>
              <a:rPr lang="en-US" b="0" dirty="0">
                <a:latin typeface="Calibri" panose="020F0502020204030204" pitchFamily="34" charset="0"/>
                <a:ea typeface="Calibri"/>
                <a:cs typeface="Calibri" panose="020F0502020204030204" pitchFamily="34" charset="0"/>
              </a:rPr>
              <a:t>‘</a:t>
            </a:r>
            <a:r>
              <a:rPr lang="en-GB" b="0" dirty="0">
                <a:effectLst/>
                <a:latin typeface="Calibri" panose="020F0502020204030204" pitchFamily="34" charset="0"/>
                <a:cs typeface="Calibri" panose="020F0502020204030204" pitchFamily="34" charset="0"/>
              </a:rPr>
              <a:t>Your child’s reading journey – Year 1 Phonics Screening Check’</a:t>
            </a:r>
          </a:p>
          <a:p>
            <a:pPr marL="171450" indent="-171450">
              <a:buFont typeface="Arial"/>
              <a:buChar char="•"/>
            </a:pPr>
            <a:r>
              <a:rPr lang="en-US" dirty="0">
                <a:latin typeface="Calibri"/>
                <a:cs typeface="Calibri"/>
              </a:rPr>
              <a:t>‘Grow the code’ chart/mat</a:t>
            </a:r>
          </a:p>
          <a:p>
            <a:pPr marL="0" indent="0">
              <a:buFont typeface="Arial"/>
              <a:buNone/>
            </a:pPr>
            <a:endParaRPr lang="en-US" dirty="0">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dirty="0">
                <a:latin typeface="Calibri"/>
                <a:cs typeface="Calibri"/>
              </a:rPr>
              <a:t>You will need: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access to the Little Wandle website</a:t>
            </a:r>
            <a:endParaRPr lang="en-US" i="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i="0" dirty="0">
                <a:latin typeface="Calibri"/>
                <a:cs typeface="Calibri"/>
              </a:rPr>
              <a:t>a copy of the Little Wandle Glossary (in Getting started/Teaching).</a:t>
            </a:r>
          </a:p>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5B4D6-4F4C-513C-C88F-718CDDB19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5F4E2-6BB7-9C50-D307-FE006BEA89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7F6B66-A9F2-EA38-84DA-5D7D76FB91E1}"/>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75260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dirty="0">
                <a:latin typeface="Calibri"/>
                <a:cs typeface="Calibri"/>
              </a:rPr>
              <a:t>To </a:t>
            </a:r>
            <a:r>
              <a:rPr lang="en-GB" dirty="0">
                <a:latin typeface="Calibri"/>
                <a:cs typeface="Calibri"/>
              </a:rPr>
              <a:t>give guidance on supporting</a:t>
            </a:r>
            <a:r>
              <a:rPr lang="en-GB" baseline="0" dirty="0">
                <a:latin typeface="Calibri"/>
                <a:cs typeface="Calibri"/>
              </a:rPr>
              <a:t> phonics learning</a:t>
            </a:r>
            <a:r>
              <a:rPr lang="en-GB" dirty="0">
                <a:latin typeface="Calibri"/>
                <a:cs typeface="Calibri"/>
              </a:rPr>
              <a:t> at home.</a:t>
            </a:r>
            <a:endParaRPr lang="en-US" dirty="0"/>
          </a:p>
          <a:p>
            <a:endParaRPr lang="en-GB" dirty="0">
              <a:latin typeface="Calibri"/>
              <a:cs typeface="Calibri"/>
            </a:endParaRPr>
          </a:p>
          <a:p>
            <a:pPr marL="0" indent="0">
              <a:buFont typeface="Arial" charset="0"/>
              <a:buNone/>
            </a:pPr>
            <a:r>
              <a:rPr lang="en-GB" b="1" dirty="0">
                <a:latin typeface="Calibri"/>
                <a:cs typeface="Calibri"/>
              </a:rPr>
              <a:t>Suggested script:</a:t>
            </a:r>
            <a:endParaRPr lang="en-GB" b="0" dirty="0">
              <a:latin typeface="Calibri"/>
              <a:cs typeface="Calibri"/>
            </a:endParaRPr>
          </a:p>
          <a:p>
            <a:pPr marL="171450" indent="-171450">
              <a:buFont typeface="Arial" charset="0"/>
              <a:buChar char="•"/>
            </a:pPr>
            <a:r>
              <a:rPr lang="en-US" i="1" dirty="0"/>
              <a:t>It is really important that you pronounce the sounds correctly at home if you are supporting your child. </a:t>
            </a:r>
          </a:p>
          <a:p>
            <a:pPr marL="171450" indent="-171450">
              <a:buFont typeface="Arial" charset="0"/>
              <a:buChar char="•"/>
            </a:pPr>
            <a:r>
              <a:rPr lang="en-US" i="1" dirty="0"/>
              <a:t>These videos are on the website for you to refer to and if you are unsure, please ask your child’s teacher.</a:t>
            </a:r>
          </a:p>
          <a:p>
            <a:pPr marL="171450" indent="-171450">
              <a:buFont typeface="Arial" charset="0"/>
              <a:buChar char="•"/>
            </a:pPr>
            <a:r>
              <a:rPr lang="en-US" i="0" dirty="0"/>
              <a:t>Show the parents where to access the videos on the website and play them! </a:t>
            </a:r>
            <a:br>
              <a:rPr lang="en-US" i="0" dirty="0"/>
            </a:br>
            <a:r>
              <a:rPr lang="en-US" i="0" dirty="0"/>
              <a:t>https://</a:t>
            </a:r>
            <a:r>
              <a:rPr lang="en-US" i="0" dirty="0" err="1"/>
              <a:t>www.littlewandlelettersandsounds.org.uk</a:t>
            </a:r>
            <a:r>
              <a:rPr lang="en-US" i="0"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0692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dirty="0">
                <a:latin typeface="Calibri"/>
                <a:cs typeface="Calibri"/>
              </a:rPr>
              <a:t>To introduce </a:t>
            </a:r>
            <a:r>
              <a:rPr lang="en-GB" dirty="0">
                <a:latin typeface="Calibri"/>
                <a:cs typeface="Calibri"/>
              </a:rPr>
              <a:t>the Phonics Screening Check.</a:t>
            </a:r>
            <a:endParaRPr lang="en-GB" dirty="0">
              <a:cs typeface="Calibri"/>
            </a:endParaRPr>
          </a:p>
          <a:p>
            <a:endParaRPr lang="en-GB" dirty="0">
              <a:latin typeface="Calibri"/>
              <a:cs typeface="Calibri"/>
            </a:endParaRPr>
          </a:p>
          <a:p>
            <a:pPr marL="0" indent="0">
              <a:buFont typeface="Arial,Sans-Serif"/>
              <a:buNone/>
            </a:pPr>
            <a:r>
              <a:rPr lang="en-US" b="1" dirty="0">
                <a:latin typeface="Calibri"/>
                <a:cs typeface="Calibri"/>
              </a:rPr>
              <a:t>Suggested script:</a:t>
            </a:r>
            <a:endParaRPr lang="en-US" b="0" dirty="0">
              <a:latin typeface="Calibri"/>
              <a:cs typeface="Calibri"/>
            </a:endParaRPr>
          </a:p>
          <a:p>
            <a:pPr marL="171450" indent="-171450">
              <a:buFont typeface="Arial,Sans-Serif"/>
              <a:buChar char="•"/>
            </a:pPr>
            <a:r>
              <a:rPr lang="en-GB" i="0" dirty="0"/>
              <a:t>Read the slide.</a:t>
            </a:r>
          </a:p>
        </p:txBody>
      </p:sp>
    </p:spTree>
    <p:extLst>
      <p:ext uri="{BB962C8B-B14F-4D97-AF65-F5344CB8AC3E}">
        <p14:creationId xmlns:p14="http://schemas.microsoft.com/office/powerpoint/2010/main" val="1386975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GB" b="1" dirty="0">
                <a:latin typeface="Calibri"/>
                <a:cs typeface="Calibri"/>
              </a:rPr>
              <a:t>Slide purpose:</a:t>
            </a:r>
            <a:endParaRPr lang="en-US" b="0" dirty="0">
              <a:latin typeface="Calibri" panose="020F0502020204030204" pitchFamily="34" charset="0"/>
              <a:cs typeface="Calibri" panose="020F0502020204030204" pitchFamily="34" charset="0"/>
            </a:endParaRPr>
          </a:p>
          <a:p>
            <a:pPr marL="171450" indent="-171450">
              <a:buFont typeface="Arial" charset="0"/>
              <a:buChar char="•"/>
            </a:pPr>
            <a:r>
              <a:rPr lang="en-US" dirty="0">
                <a:latin typeface="Calibri"/>
                <a:cs typeface="Calibri"/>
              </a:rPr>
              <a:t>To provide an o</a:t>
            </a:r>
            <a:r>
              <a:rPr lang="en-GB" dirty="0" err="1">
                <a:latin typeface="Calibri"/>
                <a:cs typeface="Calibri"/>
              </a:rPr>
              <a:t>verview</a:t>
            </a:r>
            <a:r>
              <a:rPr lang="en-GB" baseline="0" dirty="0">
                <a:latin typeface="Calibri"/>
                <a:cs typeface="Calibri"/>
              </a:rPr>
              <a:t> </a:t>
            </a:r>
            <a:r>
              <a:rPr lang="en-GB" dirty="0">
                <a:latin typeface="Calibri"/>
                <a:cs typeface="Calibri"/>
              </a:rPr>
              <a:t>of the Phonics Screening Check.</a:t>
            </a:r>
            <a:endParaRPr lang="en-GB" dirty="0">
              <a:cs typeface="Calibri"/>
            </a:endParaRPr>
          </a:p>
          <a:p>
            <a:endParaRPr lang="en-GB" dirty="0">
              <a:latin typeface="Calibri"/>
              <a:cs typeface="Calibri"/>
            </a:endParaRPr>
          </a:p>
          <a:p>
            <a:pPr marL="0" indent="0">
              <a:buFont typeface="Arial,Sans-Serif"/>
              <a:buNone/>
            </a:pPr>
            <a:r>
              <a:rPr lang="en-US" b="1" dirty="0">
                <a:latin typeface="Calibri"/>
                <a:cs typeface="Calibri"/>
              </a:rPr>
              <a:t>Suggested script:</a:t>
            </a:r>
            <a:endParaRPr lang="en-US" b="0" dirty="0">
              <a:latin typeface="Calibri"/>
              <a:cs typeface="Calibri"/>
            </a:endParaRPr>
          </a:p>
          <a:p>
            <a:pPr marL="171450" indent="-171450">
              <a:buFont typeface="Arial,Sans-Serif"/>
              <a:buChar char="•"/>
            </a:pPr>
            <a:r>
              <a:rPr lang="en-US" i="1" dirty="0"/>
              <a:t>Staff will use their judgement</a:t>
            </a:r>
            <a:r>
              <a:rPr lang="en-US" i="1" baseline="0" dirty="0"/>
              <a:t> on whether they feel children need a break from reading the 40 words. </a:t>
            </a:r>
          </a:p>
          <a:p>
            <a:pPr marL="171450" indent="-171450">
              <a:buFont typeface="Arial,Sans-Serif"/>
              <a:buChar char="•"/>
            </a:pPr>
            <a:r>
              <a:rPr lang="en-US" i="1" baseline="0" dirty="0"/>
              <a:t>If staff feel that the check is too much, they will stop.</a:t>
            </a:r>
            <a:endParaRPr lang="en-GB" i="1" dirty="0"/>
          </a:p>
        </p:txBody>
      </p:sp>
    </p:spTree>
    <p:extLst>
      <p:ext uri="{BB962C8B-B14F-4D97-AF65-F5344CB8AC3E}">
        <p14:creationId xmlns:p14="http://schemas.microsoft.com/office/powerpoint/2010/main" val="329813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80599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6426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9196-D9A8-47E7-FEB8-12E0C11CC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8F51-778C-F5B4-97CB-BEC57FEB30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24481FD-F470-F551-5D70-FE12EF8BD8F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7596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7466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45E52-DCCD-89AB-0B5C-EC13A9FEE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B741C-9741-B0C5-1FBE-04EDDE9E19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44208DF-9DB9-F8E6-2F90-D6ECA2BB01C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15867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958348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5/22/2026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7"/>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video" Target="https://www.youtube.com/embed/-ZtjFIvA_fs?feature=oembed" TargetMode="External"/><Relationship Id="rId7" Type="http://schemas.openxmlformats.org/officeDocument/2006/relationships/notesSlide" Target="../notesSlides/notesSlide11.xml"/><Relationship Id="rId12" Type="http://schemas.openxmlformats.org/officeDocument/2006/relationships/image" Target="../media/image25.png"/><Relationship Id="rId2" Type="http://schemas.openxmlformats.org/officeDocument/2006/relationships/video" Target="https://www.youtube.com/embed/qDu3JAjf-U0?feature=oembed" TargetMode="External"/><Relationship Id="rId1" Type="http://schemas.openxmlformats.org/officeDocument/2006/relationships/video" Target="https://www.youtube.com/embed/DvOuc7cWXxc?feature=oembed" TargetMode="External"/><Relationship Id="rId6" Type="http://schemas.openxmlformats.org/officeDocument/2006/relationships/slideLayout" Target="../slideLayouts/slideLayout2.xml"/><Relationship Id="rId11" Type="http://schemas.openxmlformats.org/officeDocument/2006/relationships/image" Target="../media/image24.jpeg"/><Relationship Id="rId5" Type="http://schemas.openxmlformats.org/officeDocument/2006/relationships/video" Target="../media/media1.mp4"/><Relationship Id="rId10" Type="http://schemas.openxmlformats.org/officeDocument/2006/relationships/image" Target="../media/image23.jpeg"/><Relationship Id="rId4" Type="http://schemas.microsoft.com/office/2007/relationships/media" Target="../media/media1.mp4"/><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11235783"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Year 1 Phonics Screening Check</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1F487-A85B-A440-9436-D32328E5DF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B992C1-5951-2A4A-6663-1F0DCED7CC6F}"/>
              </a:ext>
            </a:extLst>
          </p:cNvPr>
          <p:cNvSpPr>
            <a:spLocks noGrp="1"/>
          </p:cNvSpPr>
          <p:nvPr>
            <p:ph type="body" sz="quarter" idx="10"/>
          </p:nvPr>
        </p:nvSpPr>
        <p:spPr/>
        <p:txBody>
          <a:bodyPr/>
          <a:lstStyle/>
          <a:p>
            <a:endParaRPr lang="en-GB" dirty="0"/>
          </a:p>
        </p:txBody>
      </p:sp>
      <p:sp>
        <p:nvSpPr>
          <p:cNvPr id="3" name="Title 2">
            <a:extLst>
              <a:ext uri="{FF2B5EF4-FFF2-40B4-BE49-F238E27FC236}">
                <a16:creationId xmlns:a16="http://schemas.microsoft.com/office/drawing/2014/main" id="{4AA2EA51-B186-0F7B-87C2-87F497481EC7}"/>
              </a:ext>
            </a:extLst>
          </p:cNvPr>
          <p:cNvSpPr>
            <a:spLocks noGrp="1"/>
          </p:cNvSpPr>
          <p:nvPr>
            <p:ph type="title"/>
          </p:nvPr>
        </p:nvSpPr>
        <p:spPr/>
        <p:txBody>
          <a:bodyPr/>
          <a:lstStyle/>
          <a:p>
            <a:r>
              <a:rPr lang="en-GB" dirty="0"/>
              <a:t>Section 2</a:t>
            </a:r>
          </a:p>
        </p:txBody>
      </p:sp>
      <p:sp>
        <p:nvSpPr>
          <p:cNvPr id="4" name="Text Placeholder 3">
            <a:extLst>
              <a:ext uri="{FF2B5EF4-FFF2-40B4-BE49-F238E27FC236}">
                <a16:creationId xmlns:a16="http://schemas.microsoft.com/office/drawing/2014/main" id="{A59964E9-106C-D7CA-18CB-6C95E9A9D539}"/>
              </a:ext>
            </a:extLst>
          </p:cNvPr>
          <p:cNvSpPr>
            <a:spLocks noGrp="1"/>
          </p:cNvSpPr>
          <p:nvPr>
            <p:ph type="body" sz="quarter" idx="11"/>
          </p:nvPr>
        </p:nvSpPr>
        <p:spPr/>
        <p:txBody>
          <a:bodyPr/>
          <a:lstStyle/>
          <a:p>
            <a:endParaRPr lang="en-GB" dirty="0"/>
          </a:p>
        </p:txBody>
      </p:sp>
      <p:pic>
        <p:nvPicPr>
          <p:cNvPr id="12" name="Picture 11">
            <a:extLst>
              <a:ext uri="{FF2B5EF4-FFF2-40B4-BE49-F238E27FC236}">
                <a16:creationId xmlns:a16="http://schemas.microsoft.com/office/drawing/2014/main" id="{1B4FACDA-2873-3737-31F8-4B7B4461F352}"/>
              </a:ext>
            </a:extLst>
          </p:cNvPr>
          <p:cNvPicPr>
            <a:picLocks noChangeAspect="1"/>
          </p:cNvPicPr>
          <p:nvPr/>
        </p:nvPicPr>
        <p:blipFill>
          <a:blip r:embed="rId3"/>
          <a:srcRect l="35825" t="17451" r="36844" b="6951"/>
          <a:stretch>
            <a:fillRect/>
          </a:stretch>
        </p:blipFill>
        <p:spPr>
          <a:xfrm>
            <a:off x="2589147" y="1268760"/>
            <a:ext cx="3332212" cy="5184576"/>
          </a:xfrm>
          <a:prstGeom prst="rect">
            <a:avLst/>
          </a:prstGeom>
        </p:spPr>
      </p:pic>
      <p:pic>
        <p:nvPicPr>
          <p:cNvPr id="6" name="Picture 5">
            <a:extLst>
              <a:ext uri="{FF2B5EF4-FFF2-40B4-BE49-F238E27FC236}">
                <a16:creationId xmlns:a16="http://schemas.microsoft.com/office/drawing/2014/main" id="{732A893A-0A3C-27D8-6C06-999EA5EE9000}"/>
              </a:ext>
            </a:extLst>
          </p:cNvPr>
          <p:cNvPicPr>
            <a:picLocks noChangeAspect="1"/>
          </p:cNvPicPr>
          <p:nvPr/>
        </p:nvPicPr>
        <p:blipFill>
          <a:blip r:embed="rId4"/>
          <a:srcRect l="36416" t="18500" r="36253" b="5901"/>
          <a:stretch>
            <a:fillRect/>
          </a:stretch>
        </p:blipFill>
        <p:spPr>
          <a:xfrm>
            <a:off x="6600056" y="1268760"/>
            <a:ext cx="3332212" cy="5184576"/>
          </a:xfrm>
          <a:prstGeom prst="rect">
            <a:avLst/>
          </a:prstGeom>
        </p:spPr>
      </p:pic>
    </p:spTree>
    <p:extLst>
      <p:ext uri="{BB962C8B-B14F-4D97-AF65-F5344CB8AC3E}">
        <p14:creationId xmlns:p14="http://schemas.microsoft.com/office/powerpoint/2010/main" val="3500428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95055-EF97-5568-0DDB-974C7EDF2EE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C433EB3-74E2-98A7-3A4C-7EE95C3ECC50}"/>
              </a:ext>
            </a:extLst>
          </p:cNvPr>
          <p:cNvSpPr>
            <a:spLocks noGrp="1"/>
          </p:cNvSpPr>
          <p:nvPr>
            <p:ph type="body" sz="quarter" idx="10"/>
          </p:nvPr>
        </p:nvSpPr>
        <p:spPr/>
        <p:txBody>
          <a:bodyPr/>
          <a:lstStyle/>
          <a:p>
            <a:endParaRPr lang="en-GB" dirty="0"/>
          </a:p>
        </p:txBody>
      </p:sp>
      <p:sp>
        <p:nvSpPr>
          <p:cNvPr id="3" name="Title 2">
            <a:extLst>
              <a:ext uri="{FF2B5EF4-FFF2-40B4-BE49-F238E27FC236}">
                <a16:creationId xmlns:a16="http://schemas.microsoft.com/office/drawing/2014/main" id="{0B1F5487-9141-CD6A-A2EC-44043B4CCEB6}"/>
              </a:ext>
            </a:extLst>
          </p:cNvPr>
          <p:cNvSpPr>
            <a:spLocks noGrp="1"/>
          </p:cNvSpPr>
          <p:nvPr>
            <p:ph type="title"/>
          </p:nvPr>
        </p:nvSpPr>
        <p:spPr/>
        <p:txBody>
          <a:bodyPr/>
          <a:lstStyle/>
          <a:p>
            <a:r>
              <a:rPr lang="en-GB" dirty="0"/>
              <a:t>Section 2</a:t>
            </a:r>
          </a:p>
        </p:txBody>
      </p:sp>
      <p:sp>
        <p:nvSpPr>
          <p:cNvPr id="4" name="Text Placeholder 3">
            <a:extLst>
              <a:ext uri="{FF2B5EF4-FFF2-40B4-BE49-F238E27FC236}">
                <a16:creationId xmlns:a16="http://schemas.microsoft.com/office/drawing/2014/main" id="{37A27C74-C601-3C73-BC5B-F5B79ED3DD56}"/>
              </a:ext>
            </a:extLst>
          </p:cNvPr>
          <p:cNvSpPr>
            <a:spLocks noGrp="1"/>
          </p:cNvSpPr>
          <p:nvPr>
            <p:ph type="body" sz="quarter" idx="11"/>
          </p:nvPr>
        </p:nvSpPr>
        <p:spPr/>
        <p:txBody>
          <a:bodyPr/>
          <a:lstStyle/>
          <a:p>
            <a:endParaRPr lang="en-GB" dirty="0"/>
          </a:p>
        </p:txBody>
      </p:sp>
      <p:pic>
        <p:nvPicPr>
          <p:cNvPr id="7" name="Picture 6">
            <a:extLst>
              <a:ext uri="{FF2B5EF4-FFF2-40B4-BE49-F238E27FC236}">
                <a16:creationId xmlns:a16="http://schemas.microsoft.com/office/drawing/2014/main" id="{C276F15E-4BCE-9BCC-90F2-9F4125612AD5}"/>
              </a:ext>
            </a:extLst>
          </p:cNvPr>
          <p:cNvPicPr>
            <a:picLocks noChangeAspect="1"/>
          </p:cNvPicPr>
          <p:nvPr/>
        </p:nvPicPr>
        <p:blipFill>
          <a:blip r:embed="rId3"/>
          <a:srcRect l="36416" t="19551" r="36416" b="6950"/>
          <a:stretch>
            <a:fillRect/>
          </a:stretch>
        </p:blipFill>
        <p:spPr>
          <a:xfrm>
            <a:off x="1674616" y="1484784"/>
            <a:ext cx="3184672" cy="4846240"/>
          </a:xfrm>
          <a:prstGeom prst="rect">
            <a:avLst/>
          </a:prstGeom>
        </p:spPr>
      </p:pic>
      <p:pic>
        <p:nvPicPr>
          <p:cNvPr id="9" name="Picture 8">
            <a:extLst>
              <a:ext uri="{FF2B5EF4-FFF2-40B4-BE49-F238E27FC236}">
                <a16:creationId xmlns:a16="http://schemas.microsoft.com/office/drawing/2014/main" id="{9239FA9C-CC18-3466-8A6B-FC630BC6A54A}"/>
              </a:ext>
            </a:extLst>
          </p:cNvPr>
          <p:cNvPicPr>
            <a:picLocks noChangeAspect="1"/>
          </p:cNvPicPr>
          <p:nvPr/>
        </p:nvPicPr>
        <p:blipFill>
          <a:blip r:embed="rId4"/>
          <a:srcRect l="36416" t="18869" r="36416" b="4850"/>
          <a:stretch>
            <a:fillRect/>
          </a:stretch>
        </p:blipFill>
        <p:spPr>
          <a:xfrm>
            <a:off x="4923236" y="1332384"/>
            <a:ext cx="3184672" cy="5029634"/>
          </a:xfrm>
          <a:prstGeom prst="rect">
            <a:avLst/>
          </a:prstGeom>
        </p:spPr>
      </p:pic>
      <p:pic>
        <p:nvPicPr>
          <p:cNvPr id="11" name="Picture 10">
            <a:extLst>
              <a:ext uri="{FF2B5EF4-FFF2-40B4-BE49-F238E27FC236}">
                <a16:creationId xmlns:a16="http://schemas.microsoft.com/office/drawing/2014/main" id="{F8D592F5-09ED-28A4-71A6-534556184030}"/>
              </a:ext>
            </a:extLst>
          </p:cNvPr>
          <p:cNvPicPr>
            <a:picLocks noChangeAspect="1"/>
          </p:cNvPicPr>
          <p:nvPr/>
        </p:nvPicPr>
        <p:blipFill>
          <a:blip r:embed="rId5"/>
          <a:srcRect l="35825" t="12201" r="35825" b="13251"/>
          <a:stretch>
            <a:fillRect/>
          </a:stretch>
        </p:blipFill>
        <p:spPr>
          <a:xfrm>
            <a:off x="8171856" y="1306736"/>
            <a:ext cx="3390531" cy="5015160"/>
          </a:xfrm>
          <a:prstGeom prst="rect">
            <a:avLst/>
          </a:prstGeom>
        </p:spPr>
      </p:pic>
    </p:spTree>
    <p:extLst>
      <p:ext uri="{BB962C8B-B14F-4D97-AF65-F5344CB8AC3E}">
        <p14:creationId xmlns:p14="http://schemas.microsoft.com/office/powerpoint/2010/main" val="7008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2" name="Picture 7" descr="Graphical user interface, application&#10;&#10;Description automatically generated">
            <a:extLst>
              <a:ext uri="{FF2B5EF4-FFF2-40B4-BE49-F238E27FC236}">
                <a16:creationId xmlns:a16="http://schemas.microsoft.com/office/drawing/2014/main" id="{3E485ADC-2DDC-3EE9-046E-C6443562837C}"/>
              </a:ext>
            </a:extLst>
          </p:cNvPr>
          <p:cNvPicPr>
            <a:picLocks noChangeAspect="1"/>
          </p:cNvPicPr>
          <p:nvPr/>
        </p:nvPicPr>
        <p:blipFill rotWithShape="1">
          <a:blip r:embed="rId8"/>
          <a:srcRect t="4715" b="196"/>
          <a:stretch/>
        </p:blipFill>
        <p:spPr>
          <a:xfrm>
            <a:off x="444500" y="2449743"/>
            <a:ext cx="11319932" cy="3021156"/>
          </a:xfrm>
          <a:prstGeom prst="rect">
            <a:avLst/>
          </a:prstGeom>
        </p:spPr>
      </p:pic>
      <p:pic>
        <p:nvPicPr>
          <p:cNvPr id="4" name="Online Media 3" title="Phase 3 sounds taught in Reception Spring 1">
            <a:hlinkClick r:id="" action="ppaction://media"/>
            <a:extLst>
              <a:ext uri="{FF2B5EF4-FFF2-40B4-BE49-F238E27FC236}">
                <a16:creationId xmlns:a16="http://schemas.microsoft.com/office/drawing/2014/main" id="{DE0E8698-62F0-592C-16BC-4709E5E27CD7}"/>
              </a:ext>
            </a:extLst>
          </p:cNvPr>
          <p:cNvPicPr>
            <a:picLocks noRot="1" noChangeAspect="1"/>
          </p:cNvPicPr>
          <p:nvPr>
            <a:videoFile r:link="rId1"/>
          </p:nvPr>
        </p:nvPicPr>
        <p:blipFill>
          <a:blip r:embed="rId9"/>
          <a:stretch>
            <a:fillRect/>
          </a:stretch>
        </p:blipFill>
        <p:spPr>
          <a:xfrm>
            <a:off x="6231295" y="3291348"/>
            <a:ext cx="2500417" cy="1414207"/>
          </a:xfrm>
          <a:prstGeom prst="rect">
            <a:avLst/>
          </a:prstGeom>
        </p:spPr>
      </p:pic>
      <p:pic>
        <p:nvPicPr>
          <p:cNvPr id="5" name="Online Media 4" title="Phase 2 sounds taught in Reception Autumn 2">
            <a:hlinkClick r:id="" action="ppaction://media"/>
            <a:extLst>
              <a:ext uri="{FF2B5EF4-FFF2-40B4-BE49-F238E27FC236}">
                <a16:creationId xmlns:a16="http://schemas.microsoft.com/office/drawing/2014/main" id="{F8DDFBF3-2F78-F8C3-2D63-1E18605547E4}"/>
              </a:ext>
            </a:extLst>
          </p:cNvPr>
          <p:cNvPicPr>
            <a:picLocks noRot="1" noChangeAspect="1"/>
          </p:cNvPicPr>
          <p:nvPr>
            <a:videoFile r:link="rId2"/>
          </p:nvPr>
        </p:nvPicPr>
        <p:blipFill>
          <a:blip r:embed="rId10"/>
          <a:stretch>
            <a:fillRect/>
          </a:stretch>
        </p:blipFill>
        <p:spPr>
          <a:xfrm>
            <a:off x="3453682" y="3291347"/>
            <a:ext cx="2500416" cy="1414208"/>
          </a:xfrm>
          <a:prstGeom prst="rect">
            <a:avLst/>
          </a:prstGeom>
        </p:spPr>
      </p:pic>
      <p:pic>
        <p:nvPicPr>
          <p:cNvPr id="6" name="Online Media 5" title="Phase 2 sounds taught in Reception Autumn 1">
            <a:hlinkClick r:id="" action="ppaction://media"/>
            <a:extLst>
              <a:ext uri="{FF2B5EF4-FFF2-40B4-BE49-F238E27FC236}">
                <a16:creationId xmlns:a16="http://schemas.microsoft.com/office/drawing/2014/main" id="{BB820094-F6A7-F9E7-0B5F-B71C7FE41C6C}"/>
              </a:ext>
            </a:extLst>
          </p:cNvPr>
          <p:cNvPicPr>
            <a:picLocks noRot="1" noChangeAspect="1"/>
          </p:cNvPicPr>
          <p:nvPr>
            <a:videoFile r:link="rId3"/>
          </p:nvPr>
        </p:nvPicPr>
        <p:blipFill>
          <a:blip r:embed="rId11"/>
          <a:stretch>
            <a:fillRect/>
          </a:stretch>
        </p:blipFill>
        <p:spPr>
          <a:xfrm>
            <a:off x="684263" y="3291347"/>
            <a:ext cx="2508610" cy="1414207"/>
          </a:xfrm>
          <a:prstGeom prst="rect">
            <a:avLst/>
          </a:prstGeom>
        </p:spPr>
      </p:pic>
      <p:pic>
        <p:nvPicPr>
          <p:cNvPr id="8" name="How to say the Phase 5 sounds">
            <a:hlinkClick r:id="" action="ppaction://media"/>
            <a:extLst>
              <a:ext uri="{FF2B5EF4-FFF2-40B4-BE49-F238E27FC236}">
                <a16:creationId xmlns:a16="http://schemas.microsoft.com/office/drawing/2014/main" id="{D0EE3A57-C164-D42D-727B-D86105448EF9}"/>
              </a:ext>
            </a:extLst>
          </p:cNvPr>
          <p:cNvPicPr>
            <a:picLocks noChangeAspect="1"/>
          </p:cNvPicPr>
          <p:nvPr>
            <a:videoFile r:link="rId5"/>
            <p:extLst>
              <p:ext uri="{DAA4B4D4-6D71-4841-9C94-3DE7FCFB9230}">
                <p14:media xmlns:p14="http://schemas.microsoft.com/office/powerpoint/2010/main" r:embed="rId4"/>
              </p:ext>
            </p:extLst>
          </p:nvPr>
        </p:nvPicPr>
        <p:blipFill>
          <a:blip r:embed="rId12"/>
          <a:stretch>
            <a:fillRect/>
          </a:stretch>
        </p:blipFill>
        <p:spPr>
          <a:xfrm>
            <a:off x="9011264" y="3258574"/>
            <a:ext cx="2502311" cy="1471562"/>
          </a:xfrm>
          <a:prstGeom prst="rect">
            <a:avLst/>
          </a:prstGeom>
        </p:spPr>
      </p:pic>
      <p:sp>
        <p:nvSpPr>
          <p:cNvPr id="7" name="TextBox 6">
            <a:extLst>
              <a:ext uri="{FF2B5EF4-FFF2-40B4-BE49-F238E27FC236}">
                <a16:creationId xmlns:a16="http://schemas.microsoft.com/office/drawing/2014/main" id="{6E5C63BD-84FD-55CC-AE0B-B990E55D1E70}"/>
              </a:ext>
            </a:extLst>
          </p:cNvPr>
          <p:cNvSpPr txBox="1"/>
          <p:nvPr/>
        </p:nvSpPr>
        <p:spPr>
          <a:xfrm>
            <a:off x="684263" y="1700808"/>
            <a:ext cx="8327001"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a:solidFill>
                  <a:schemeClr val="accent2"/>
                </a:solidFill>
              </a:rPr>
              <a:t>Past Phonics Screening Check papers are available online</a:t>
            </a:r>
          </a:p>
        </p:txBody>
      </p:sp>
    </p:spTree>
    <p:extLst>
      <p:ext uri="{BB962C8B-B14F-4D97-AF65-F5344CB8AC3E}">
        <p14:creationId xmlns:p14="http://schemas.microsoft.com/office/powerpoint/2010/main" val="23588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1CF555-6FE5-2171-C09B-6BC7AE863B8E}"/>
              </a:ext>
            </a:extLst>
          </p:cNvPr>
          <p:cNvSpPr>
            <a:spLocks noGrp="1"/>
          </p:cNvSpPr>
          <p:nvPr>
            <p:ph type="body" sz="quarter" idx="10"/>
          </p:nvPr>
        </p:nvSpPr>
        <p:spPr/>
        <p:txBody>
          <a:bodyPr/>
          <a:lstStyle/>
          <a:p>
            <a:endParaRPr lang="en-GB"/>
          </a:p>
        </p:txBody>
      </p:sp>
      <p:sp>
        <p:nvSpPr>
          <p:cNvPr id="3" name="Title 2">
            <a:extLst>
              <a:ext uri="{FF2B5EF4-FFF2-40B4-BE49-F238E27FC236}">
                <a16:creationId xmlns:a16="http://schemas.microsoft.com/office/drawing/2014/main" id="{F4509935-6F21-6E0C-9D96-F4CD878EEA74}"/>
              </a:ext>
            </a:extLst>
          </p:cNvPr>
          <p:cNvSpPr>
            <a:spLocks noGrp="1"/>
          </p:cNvSpPr>
          <p:nvPr>
            <p:ph type="title"/>
          </p:nvPr>
        </p:nvSpPr>
        <p:spPr/>
        <p:txBody>
          <a:bodyPr/>
          <a:lstStyle/>
          <a:p>
            <a:endParaRPr lang="en-GB" dirty="0"/>
          </a:p>
        </p:txBody>
      </p:sp>
      <p:pic>
        <p:nvPicPr>
          <p:cNvPr id="5" name="Picture 4">
            <a:extLst>
              <a:ext uri="{FF2B5EF4-FFF2-40B4-BE49-F238E27FC236}">
                <a16:creationId xmlns:a16="http://schemas.microsoft.com/office/drawing/2014/main" id="{2A292AA9-16C5-1E1E-7114-67F15C9DDE98}"/>
              </a:ext>
            </a:extLst>
          </p:cNvPr>
          <p:cNvPicPr>
            <a:picLocks noChangeAspect="1"/>
          </p:cNvPicPr>
          <p:nvPr/>
        </p:nvPicPr>
        <p:blipFill>
          <a:blip r:embed="rId3"/>
          <a:srcRect l="34053" t="14300" r="35235" b="13251"/>
          <a:stretch>
            <a:fillRect/>
          </a:stretch>
        </p:blipFill>
        <p:spPr>
          <a:xfrm>
            <a:off x="479601" y="475010"/>
            <a:ext cx="4452391" cy="5907980"/>
          </a:xfrm>
          <a:prstGeom prst="rect">
            <a:avLst/>
          </a:prstGeom>
        </p:spPr>
      </p:pic>
      <p:pic>
        <p:nvPicPr>
          <p:cNvPr id="7" name="Picture 6">
            <a:extLst>
              <a:ext uri="{FF2B5EF4-FFF2-40B4-BE49-F238E27FC236}">
                <a16:creationId xmlns:a16="http://schemas.microsoft.com/office/drawing/2014/main" id="{2DAD36D4-AECF-CF61-845C-6192D7DB363D}"/>
              </a:ext>
            </a:extLst>
          </p:cNvPr>
          <p:cNvPicPr>
            <a:picLocks noChangeAspect="1"/>
          </p:cNvPicPr>
          <p:nvPr/>
        </p:nvPicPr>
        <p:blipFill>
          <a:blip r:embed="rId4"/>
          <a:srcRect l="34053" t="15350" r="35235" b="18500"/>
          <a:stretch>
            <a:fillRect/>
          </a:stretch>
        </p:blipFill>
        <p:spPr>
          <a:xfrm>
            <a:off x="5375920" y="401339"/>
            <a:ext cx="4896544" cy="5932351"/>
          </a:xfrm>
          <a:prstGeom prst="rect">
            <a:avLst/>
          </a:prstGeom>
        </p:spPr>
      </p:pic>
    </p:spTree>
    <p:extLst>
      <p:ext uri="{BB962C8B-B14F-4D97-AF65-F5344CB8AC3E}">
        <p14:creationId xmlns:p14="http://schemas.microsoft.com/office/powerpoint/2010/main" val="96838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 Screening Check</a:t>
            </a:r>
          </a:p>
        </p:txBody>
      </p:sp>
      <p:pic>
        <p:nvPicPr>
          <p:cNvPr id="2" name="Picture 1" descr="A screen shot of a game&#10;&#10;Description automatically generated">
            <a:extLst>
              <a:ext uri="{FF2B5EF4-FFF2-40B4-BE49-F238E27FC236}">
                <a16:creationId xmlns:a16="http://schemas.microsoft.com/office/drawing/2014/main" id="{BA5B47A9-6E3E-355B-AD1F-3E30E7E16852}"/>
              </a:ext>
            </a:extLst>
          </p:cNvPr>
          <p:cNvPicPr>
            <a:picLocks noChangeAspect="1"/>
          </p:cNvPicPr>
          <p:nvPr/>
        </p:nvPicPr>
        <p:blipFill>
          <a:blip r:embed="rId4"/>
          <a:stretch>
            <a:fillRect/>
          </a:stretch>
        </p:blipFill>
        <p:spPr>
          <a:xfrm rot="5400000">
            <a:off x="4704770" y="4388182"/>
            <a:ext cx="2561793" cy="1795557"/>
          </a:xfrm>
          <a:prstGeom prst="rect">
            <a:avLst/>
          </a:prstGeom>
        </p:spPr>
      </p:pic>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E94317-5BDD-F762-2D6C-ADCF9D0B26EF}"/>
              </a:ext>
            </a:extLst>
          </p:cNvPr>
          <p:cNvSpPr>
            <a:spLocks noGrp="1"/>
          </p:cNvSpPr>
          <p:nvPr>
            <p:ph type="body" sz="quarter" idx="10"/>
          </p:nvPr>
        </p:nvSpPr>
        <p:spPr>
          <a:xfrm>
            <a:off x="479376" y="1916832"/>
            <a:ext cx="10801200" cy="4392488"/>
          </a:xfrm>
        </p:spPr>
        <p:txBody>
          <a:bodyPr/>
          <a:lstStyle/>
          <a:p>
            <a:r>
              <a:rPr lang="en-GB" dirty="0"/>
              <a:t>Checks take place during the week beginning Monday 8</a:t>
            </a:r>
            <a:r>
              <a:rPr lang="en-GB" baseline="30000" dirty="0"/>
              <a:t>th</a:t>
            </a:r>
            <a:r>
              <a:rPr lang="en-GB" dirty="0"/>
              <a:t> June.</a:t>
            </a:r>
          </a:p>
          <a:p>
            <a:endParaRPr lang="en-GB" dirty="0"/>
          </a:p>
          <a:p>
            <a:r>
              <a:rPr lang="en-GB" dirty="0"/>
              <a:t>The final date for assessments is Friday 15</a:t>
            </a:r>
            <a:r>
              <a:rPr lang="en-GB" baseline="30000" dirty="0"/>
              <a:t>th</a:t>
            </a:r>
            <a:r>
              <a:rPr lang="en-GB" dirty="0"/>
              <a:t> June.</a:t>
            </a:r>
          </a:p>
          <a:p>
            <a:pPr marL="0" indent="0">
              <a:buNone/>
            </a:pPr>
            <a:endParaRPr lang="en-GB" dirty="0"/>
          </a:p>
          <a:p>
            <a:r>
              <a:rPr lang="en-GB" dirty="0"/>
              <a:t>Results will be sent home with end of year reports on Friday, 10</a:t>
            </a:r>
            <a:r>
              <a:rPr lang="en-GB" baseline="30000" dirty="0"/>
              <a:t>th</a:t>
            </a:r>
            <a:r>
              <a:rPr lang="en-GB" dirty="0"/>
              <a:t> July.</a:t>
            </a:r>
          </a:p>
          <a:p>
            <a:endParaRPr lang="en-GB" dirty="0"/>
          </a:p>
        </p:txBody>
      </p:sp>
      <p:sp>
        <p:nvSpPr>
          <p:cNvPr id="3" name="Title 2">
            <a:extLst>
              <a:ext uri="{FF2B5EF4-FFF2-40B4-BE49-F238E27FC236}">
                <a16:creationId xmlns:a16="http://schemas.microsoft.com/office/drawing/2014/main" id="{222A116B-8D10-4242-832C-6DD7D6E0B68C}"/>
              </a:ext>
            </a:extLst>
          </p:cNvPr>
          <p:cNvSpPr>
            <a:spLocks noGrp="1"/>
          </p:cNvSpPr>
          <p:nvPr>
            <p:ph type="title"/>
          </p:nvPr>
        </p:nvSpPr>
        <p:spPr/>
        <p:txBody>
          <a:bodyPr/>
          <a:lstStyle/>
          <a:p>
            <a:r>
              <a:rPr lang="en-GB" dirty="0"/>
              <a:t>Key Dates</a:t>
            </a:r>
          </a:p>
        </p:txBody>
      </p:sp>
    </p:spTree>
    <p:extLst>
      <p:ext uri="{BB962C8B-B14F-4D97-AF65-F5344CB8AC3E}">
        <p14:creationId xmlns:p14="http://schemas.microsoft.com/office/powerpoint/2010/main" val="854437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9376" y="1124744"/>
            <a:ext cx="10441160" cy="5184576"/>
          </a:xfrm>
        </p:spPr>
        <p:txBody>
          <a:bodyPr lIns="91440" tIns="45720" rIns="91440" bIns="45720" anchor="t"/>
          <a:lstStyle/>
          <a:p>
            <a:pPr marL="452120" indent="-342900">
              <a:spcAft>
                <a:spcPts val="0"/>
              </a:spcAft>
              <a:defRPr/>
            </a:pPr>
            <a:r>
              <a:rPr lang="en-GB" sz="2400" dirty="0">
                <a:solidFill>
                  <a:schemeClr val="accent2"/>
                </a:solidFill>
                <a:ea typeface="+mn-lt"/>
                <a:cs typeface="+mn-lt"/>
              </a:rPr>
              <a:t>It is a quick check of your child’s phonics knowledge and decoding skills. </a:t>
            </a:r>
          </a:p>
          <a:p>
            <a:pPr marL="452120" indent="-342900">
              <a:spcAft>
                <a:spcPts val="0"/>
              </a:spcAft>
              <a:defRPr/>
            </a:pPr>
            <a:endParaRPr lang="en-US" dirty="0">
              <a:solidFill>
                <a:schemeClr val="accent2"/>
              </a:solidFill>
              <a:ea typeface="+mn-lt"/>
              <a:cs typeface="+mn-lt"/>
            </a:endParaRPr>
          </a:p>
          <a:p>
            <a:pPr marL="452120" indent="-342900">
              <a:spcAft>
                <a:spcPts val="0"/>
              </a:spcAft>
              <a:defRPr/>
            </a:pPr>
            <a:r>
              <a:rPr lang="en-GB" sz="2400" dirty="0">
                <a:solidFill>
                  <a:schemeClr val="accent2"/>
                </a:solidFill>
                <a:ea typeface="+mn-lt"/>
                <a:cs typeface="+mn-lt"/>
              </a:rPr>
              <a:t>It is </a:t>
            </a:r>
            <a:r>
              <a:rPr lang="en-GB" sz="2400" b="1" dirty="0">
                <a:solidFill>
                  <a:schemeClr val="accent2"/>
                </a:solidFill>
                <a:ea typeface="+mn-lt"/>
                <a:cs typeface="+mn-lt"/>
              </a:rPr>
              <a:t>not</a:t>
            </a:r>
            <a:r>
              <a:rPr lang="en-GB" sz="2400" dirty="0">
                <a:solidFill>
                  <a:schemeClr val="accent2"/>
                </a:solidFill>
                <a:ea typeface="+mn-lt"/>
                <a:cs typeface="+mn-lt"/>
              </a:rPr>
              <a:t> designed to create any stress or anxiety for your child.</a:t>
            </a:r>
          </a:p>
          <a:p>
            <a:pPr marL="452120" indent="-342900">
              <a:spcAft>
                <a:spcPts val="0"/>
              </a:spcAft>
              <a:defRPr/>
            </a:pPr>
            <a:endParaRPr lang="en-GB" sz="2400" dirty="0">
              <a:solidFill>
                <a:schemeClr val="accent2"/>
              </a:solidFill>
              <a:ea typeface="+mn-lt"/>
              <a:cs typeface="+mn-lt"/>
            </a:endParaRPr>
          </a:p>
          <a:p>
            <a:pPr marL="452120" indent="-342900">
              <a:spcAft>
                <a:spcPts val="0"/>
              </a:spcAft>
              <a:defRPr/>
            </a:pPr>
            <a:r>
              <a:rPr lang="en-GB" sz="2400" dirty="0">
                <a:solidFill>
                  <a:schemeClr val="accent2"/>
                </a:solidFill>
                <a:ea typeface="+mn-lt"/>
                <a:cs typeface="+mn-lt"/>
              </a:rPr>
              <a:t>Carried out 1:1 with your child’s class teacher in a quiet space.  </a:t>
            </a:r>
          </a:p>
          <a:p>
            <a:pPr marL="452120" indent="-342900">
              <a:spcAft>
                <a:spcPts val="0"/>
              </a:spcAft>
              <a:defRPr/>
            </a:pPr>
            <a:endParaRPr lang="en-GB" dirty="0">
              <a:solidFill>
                <a:schemeClr val="accent2"/>
              </a:solidFill>
            </a:endParaRPr>
          </a:p>
          <a:p>
            <a:pPr marL="452120" indent="-342900">
              <a:spcAft>
                <a:spcPts val="0"/>
              </a:spcAft>
              <a:defRPr/>
            </a:pPr>
            <a:r>
              <a:rPr lang="en-US" altLang="en-US" sz="2400" dirty="0">
                <a:solidFill>
                  <a:schemeClr val="accent2"/>
                </a:solidFill>
                <a:ea typeface="+mn-lt"/>
                <a:cs typeface="+mn-lt"/>
              </a:rPr>
              <a:t>It consists of 40 words (20 real words and 20 ‘alien words’).</a:t>
            </a:r>
          </a:p>
          <a:p>
            <a:pPr marL="452120" indent="-342900">
              <a:spcAft>
                <a:spcPts val="0"/>
              </a:spcAft>
              <a:defRPr/>
            </a:pPr>
            <a:endParaRPr lang="en-US" altLang="en-US" sz="2400" dirty="0">
              <a:solidFill>
                <a:schemeClr val="accent2"/>
              </a:solidFill>
              <a:ea typeface="+mn-lt"/>
              <a:cs typeface="+mn-lt"/>
            </a:endParaRPr>
          </a:p>
          <a:p>
            <a:pPr marL="452120" indent="-342900">
              <a:spcAft>
                <a:spcPts val="0"/>
              </a:spcAft>
              <a:defRPr/>
            </a:pPr>
            <a:r>
              <a:rPr lang="en-US" altLang="en-US" sz="2400" dirty="0">
                <a:solidFill>
                  <a:schemeClr val="accent2"/>
                </a:solidFill>
                <a:ea typeface="+mn-lt"/>
                <a:cs typeface="+mn-lt"/>
              </a:rPr>
              <a:t>Not timed, but we allow for around 10 minutes per child.  </a:t>
            </a:r>
          </a:p>
          <a:p>
            <a:pPr marL="452120" indent="-342900">
              <a:spcAft>
                <a:spcPts val="0"/>
              </a:spcAft>
              <a:defRPr/>
            </a:pPr>
            <a:endParaRPr lang="en-GB" dirty="0">
              <a:solidFill>
                <a:schemeClr val="accent2"/>
              </a:solidFill>
            </a:endParaRPr>
          </a:p>
          <a:p>
            <a:pPr marL="452120" indent="-342900">
              <a:spcAft>
                <a:spcPts val="0"/>
              </a:spcAft>
              <a:defRPr/>
            </a:pPr>
            <a:r>
              <a:rPr lang="en-US" altLang="en-US" sz="2400" dirty="0">
                <a:solidFill>
                  <a:schemeClr val="accent2"/>
                </a:solidFill>
                <a:ea typeface="+mn-lt"/>
                <a:cs typeface="+mn-lt"/>
              </a:rPr>
              <a:t>If children do not achieve the required score in Year 1, they will retake the screening the following June in Year 2.</a:t>
            </a:r>
            <a:endParaRPr lang="en-GB" dirty="0">
              <a:solidFill>
                <a:schemeClr val="accent2"/>
              </a:solidFill>
            </a:endParaRPr>
          </a:p>
          <a:p>
            <a:pPr>
              <a:defRPr/>
            </a:pPr>
            <a:endParaRPr lang="en-GB" dirty="0">
              <a:cs typeface="Calibri"/>
            </a:endParaRPr>
          </a:p>
        </p:txBody>
      </p:sp>
      <p:sp>
        <p:nvSpPr>
          <p:cNvPr id="5" name="Title 4"/>
          <p:cNvSpPr>
            <a:spLocks noGrp="1"/>
          </p:cNvSpPr>
          <p:nvPr>
            <p:ph type="title"/>
          </p:nvPr>
        </p:nvSpPr>
        <p:spPr/>
        <p:txBody>
          <a:bodyPr lIns="91440" tIns="45720" rIns="91440" bIns="45720" anchor="b" anchorCtr="0"/>
          <a:lstStyle/>
          <a:p>
            <a:r>
              <a:rPr lang="en-GB" b="1" dirty="0">
                <a:solidFill>
                  <a:schemeClr val="accent2"/>
                </a:solidFill>
                <a:ea typeface="+mn-lt"/>
                <a:cs typeface="+mn-lt"/>
              </a:rPr>
              <a:t>What is the Phonics Screening Check?</a:t>
            </a:r>
            <a:br>
              <a:rPr lang="en-US" b="1" dirty="0">
                <a:solidFill>
                  <a:schemeClr val="accent2"/>
                </a:solidFill>
                <a:ea typeface="+mn-lt"/>
                <a:cs typeface="+mn-lt"/>
              </a:rPr>
            </a:br>
            <a:endParaRPr lang="en-GB" dirty="0">
              <a:latin typeface="+mn-lt"/>
              <a:cs typeface="Calibri" panose="020F0502020204030204"/>
            </a:endParaRPr>
          </a:p>
        </p:txBody>
      </p:sp>
    </p:spTree>
    <p:extLst>
      <p:ext uri="{BB962C8B-B14F-4D97-AF65-F5344CB8AC3E}">
        <p14:creationId xmlns:p14="http://schemas.microsoft.com/office/powerpoint/2010/main" val="151166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79376" y="1484784"/>
            <a:ext cx="6804061" cy="4392488"/>
          </a:xfrm>
        </p:spPr>
        <p:txBody>
          <a:bodyPr lIns="91440" tIns="45720" rIns="91440" bIns="45720" anchor="t"/>
          <a:lstStyle/>
          <a:p>
            <a:r>
              <a:rPr lang="en-GB" sz="2000" dirty="0">
                <a:latin typeface="Calibri" panose="020F0502020204030204" pitchFamily="34" charset="0"/>
                <a:cs typeface="Calibri" panose="020F0502020204030204" pitchFamily="34" charset="0"/>
              </a:rPr>
              <a:t>It consists of 20 real words and 20 ‘alien words’.  </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We begin with two practice sheets to get the children ready.  </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The check is split into two sections and the words get progressively more difficult.  </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We encourage the children to look for digraphs,  trigraphs or split vowel digraphs and then to sound talk and blend every word in the check.  We also encourage the children to ‘chunk up’ two-syllable words.  We are not allowed to prompt them to do this during the actual check.  </a:t>
            </a:r>
          </a:p>
        </p:txBody>
      </p:sp>
      <p:sp>
        <p:nvSpPr>
          <p:cNvPr id="5" name="Title 4"/>
          <p:cNvSpPr>
            <a:spLocks noGrp="1"/>
          </p:cNvSpPr>
          <p:nvPr>
            <p:ph type="title"/>
          </p:nvPr>
        </p:nvSpPr>
        <p:spPr/>
        <p:txBody>
          <a:bodyPr/>
          <a:lstStyle/>
          <a:p>
            <a:r>
              <a:rPr lang="en-US" dirty="0">
                <a:latin typeface="+mn-lt"/>
              </a:rPr>
              <a:t>How does the check work?</a:t>
            </a:r>
            <a:endParaRPr lang="en-GB" dirty="0">
              <a:latin typeface="+mn-lt"/>
            </a:endParaRPr>
          </a:p>
        </p:txBody>
      </p:sp>
      <p:pic>
        <p:nvPicPr>
          <p:cNvPr id="2" name="Picture 1" descr="A screen shot of a game&#10;&#10;Description automatically generated">
            <a:extLst>
              <a:ext uri="{FF2B5EF4-FFF2-40B4-BE49-F238E27FC236}">
                <a16:creationId xmlns:a16="http://schemas.microsoft.com/office/drawing/2014/main" id="{2DA11B01-AC7F-2C47-90AE-178705FEB3F7}"/>
              </a:ext>
            </a:extLst>
          </p:cNvPr>
          <p:cNvPicPr>
            <a:picLocks noChangeAspect="1"/>
          </p:cNvPicPr>
          <p:nvPr/>
        </p:nvPicPr>
        <p:blipFill>
          <a:blip r:embed="rId3"/>
          <a:stretch>
            <a:fillRect/>
          </a:stretch>
        </p:blipFill>
        <p:spPr>
          <a:xfrm rot="5400000">
            <a:off x="7614118" y="2463055"/>
            <a:ext cx="4411496" cy="3092011"/>
          </a:xfrm>
          <a:prstGeom prst="rect">
            <a:avLst/>
          </a:prstGeom>
        </p:spPr>
      </p:pic>
    </p:spTree>
    <p:extLst>
      <p:ext uri="{BB962C8B-B14F-4D97-AF65-F5344CB8AC3E}">
        <p14:creationId xmlns:p14="http://schemas.microsoft.com/office/powerpoint/2010/main" val="805864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4843DE-347C-528F-3E6D-A4AFB610B8E0}"/>
              </a:ext>
            </a:extLst>
          </p:cNvPr>
          <p:cNvSpPr>
            <a:spLocks noGrp="1"/>
          </p:cNvSpPr>
          <p:nvPr>
            <p:ph type="body" sz="quarter" idx="10"/>
          </p:nvPr>
        </p:nvSpPr>
        <p:spPr/>
        <p:txBody>
          <a:bodyPr/>
          <a:lstStyle/>
          <a:p>
            <a:endParaRPr lang="en-GB"/>
          </a:p>
        </p:txBody>
      </p:sp>
      <p:sp>
        <p:nvSpPr>
          <p:cNvPr id="3" name="Title 2">
            <a:extLst>
              <a:ext uri="{FF2B5EF4-FFF2-40B4-BE49-F238E27FC236}">
                <a16:creationId xmlns:a16="http://schemas.microsoft.com/office/drawing/2014/main" id="{70922265-944E-C960-E48F-26259AA771C3}"/>
              </a:ext>
            </a:extLst>
          </p:cNvPr>
          <p:cNvSpPr>
            <a:spLocks noGrp="1"/>
          </p:cNvSpPr>
          <p:nvPr>
            <p:ph type="title"/>
          </p:nvPr>
        </p:nvSpPr>
        <p:spPr/>
        <p:txBody>
          <a:bodyPr/>
          <a:lstStyle/>
          <a:p>
            <a:endParaRPr lang="en-GB" dirty="0"/>
          </a:p>
        </p:txBody>
      </p:sp>
      <p:sp>
        <p:nvSpPr>
          <p:cNvPr id="4" name="Text Placeholder 3">
            <a:extLst>
              <a:ext uri="{FF2B5EF4-FFF2-40B4-BE49-F238E27FC236}">
                <a16:creationId xmlns:a16="http://schemas.microsoft.com/office/drawing/2014/main" id="{3BBBD203-9989-C844-FBEF-C50EB0471DEF}"/>
              </a:ext>
            </a:extLst>
          </p:cNvPr>
          <p:cNvSpPr>
            <a:spLocks noGrp="1"/>
          </p:cNvSpPr>
          <p:nvPr>
            <p:ph type="body" sz="quarter" idx="11"/>
          </p:nvPr>
        </p:nvSpPr>
        <p:spPr/>
        <p:txBody>
          <a:bodyPr/>
          <a:lstStyle/>
          <a:p>
            <a:endParaRPr lang="en-GB"/>
          </a:p>
        </p:txBody>
      </p:sp>
      <p:pic>
        <p:nvPicPr>
          <p:cNvPr id="6" name="Picture 5">
            <a:extLst>
              <a:ext uri="{FF2B5EF4-FFF2-40B4-BE49-F238E27FC236}">
                <a16:creationId xmlns:a16="http://schemas.microsoft.com/office/drawing/2014/main" id="{EE33749D-205F-780E-1BFE-E3409086AB76}"/>
              </a:ext>
            </a:extLst>
          </p:cNvPr>
          <p:cNvPicPr>
            <a:picLocks noChangeAspect="1"/>
          </p:cNvPicPr>
          <p:nvPr/>
        </p:nvPicPr>
        <p:blipFill>
          <a:blip r:embed="rId3"/>
          <a:srcRect l="33463" t="11151" r="35235" b="8001"/>
          <a:stretch>
            <a:fillRect/>
          </a:stretch>
        </p:blipFill>
        <p:spPr>
          <a:xfrm>
            <a:off x="682328" y="367308"/>
            <a:ext cx="3816424" cy="5544616"/>
          </a:xfrm>
          <a:prstGeom prst="rect">
            <a:avLst/>
          </a:prstGeom>
        </p:spPr>
      </p:pic>
      <p:pic>
        <p:nvPicPr>
          <p:cNvPr id="8" name="Picture 7">
            <a:extLst>
              <a:ext uri="{FF2B5EF4-FFF2-40B4-BE49-F238E27FC236}">
                <a16:creationId xmlns:a16="http://schemas.microsoft.com/office/drawing/2014/main" id="{34C86E1D-7A4A-8479-648E-55D1F29722AC}"/>
              </a:ext>
            </a:extLst>
          </p:cNvPr>
          <p:cNvPicPr>
            <a:picLocks noChangeAspect="1"/>
          </p:cNvPicPr>
          <p:nvPr/>
        </p:nvPicPr>
        <p:blipFill>
          <a:blip r:embed="rId4"/>
          <a:srcRect l="34053" t="11151" r="34644" b="6951"/>
          <a:stretch>
            <a:fillRect/>
          </a:stretch>
        </p:blipFill>
        <p:spPr>
          <a:xfrm>
            <a:off x="6116340" y="295300"/>
            <a:ext cx="3816424" cy="5616624"/>
          </a:xfrm>
          <a:prstGeom prst="rect">
            <a:avLst/>
          </a:prstGeom>
        </p:spPr>
      </p:pic>
    </p:spTree>
    <p:extLst>
      <p:ext uri="{BB962C8B-B14F-4D97-AF65-F5344CB8AC3E}">
        <p14:creationId xmlns:p14="http://schemas.microsoft.com/office/powerpoint/2010/main" val="511129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1B3DB4-B63B-A5DC-656D-DDC9E8E8BB54}"/>
              </a:ext>
            </a:extLst>
          </p:cNvPr>
          <p:cNvSpPr>
            <a:spLocks noGrp="1"/>
          </p:cNvSpPr>
          <p:nvPr>
            <p:ph type="body" sz="quarter" idx="10"/>
          </p:nvPr>
        </p:nvSpPr>
        <p:spPr/>
        <p:txBody>
          <a:bodyPr/>
          <a:lstStyle/>
          <a:p>
            <a:endParaRPr lang="en-GB"/>
          </a:p>
        </p:txBody>
      </p:sp>
      <p:sp>
        <p:nvSpPr>
          <p:cNvPr id="3" name="Title 2">
            <a:extLst>
              <a:ext uri="{FF2B5EF4-FFF2-40B4-BE49-F238E27FC236}">
                <a16:creationId xmlns:a16="http://schemas.microsoft.com/office/drawing/2014/main" id="{34DB7737-CE5E-0D16-77E1-150087D8F062}"/>
              </a:ext>
            </a:extLst>
          </p:cNvPr>
          <p:cNvSpPr>
            <a:spLocks noGrp="1"/>
          </p:cNvSpPr>
          <p:nvPr>
            <p:ph type="title"/>
          </p:nvPr>
        </p:nvSpPr>
        <p:spPr/>
        <p:txBody>
          <a:bodyPr/>
          <a:lstStyle/>
          <a:p>
            <a:r>
              <a:rPr lang="en-GB" dirty="0"/>
              <a:t>Section 1</a:t>
            </a:r>
          </a:p>
        </p:txBody>
      </p:sp>
      <p:sp>
        <p:nvSpPr>
          <p:cNvPr id="4" name="Text Placeholder 3">
            <a:extLst>
              <a:ext uri="{FF2B5EF4-FFF2-40B4-BE49-F238E27FC236}">
                <a16:creationId xmlns:a16="http://schemas.microsoft.com/office/drawing/2014/main" id="{48508321-3F7C-2600-B4D5-97AABCA77712}"/>
              </a:ext>
            </a:extLst>
          </p:cNvPr>
          <p:cNvSpPr>
            <a:spLocks noGrp="1"/>
          </p:cNvSpPr>
          <p:nvPr>
            <p:ph type="body" sz="quarter" idx="11"/>
          </p:nvPr>
        </p:nvSpPr>
        <p:spPr/>
        <p:txBody>
          <a:bodyPr/>
          <a:lstStyle/>
          <a:p>
            <a:endParaRPr lang="en-GB" dirty="0"/>
          </a:p>
        </p:txBody>
      </p:sp>
      <p:pic>
        <p:nvPicPr>
          <p:cNvPr id="6" name="Picture 5">
            <a:extLst>
              <a:ext uri="{FF2B5EF4-FFF2-40B4-BE49-F238E27FC236}">
                <a16:creationId xmlns:a16="http://schemas.microsoft.com/office/drawing/2014/main" id="{67594DED-97DB-66A5-F505-EA287320E889}"/>
              </a:ext>
            </a:extLst>
          </p:cNvPr>
          <p:cNvPicPr>
            <a:picLocks noChangeAspect="1"/>
          </p:cNvPicPr>
          <p:nvPr/>
        </p:nvPicPr>
        <p:blipFill>
          <a:blip r:embed="rId3"/>
          <a:srcRect l="35825" t="13250" r="35825" b="10100"/>
          <a:stretch>
            <a:fillRect/>
          </a:stretch>
        </p:blipFill>
        <p:spPr>
          <a:xfrm>
            <a:off x="2748235" y="1133996"/>
            <a:ext cx="3456385" cy="5256585"/>
          </a:xfrm>
          <a:prstGeom prst="rect">
            <a:avLst/>
          </a:prstGeom>
        </p:spPr>
      </p:pic>
      <p:pic>
        <p:nvPicPr>
          <p:cNvPr id="8" name="Picture 7">
            <a:extLst>
              <a:ext uri="{FF2B5EF4-FFF2-40B4-BE49-F238E27FC236}">
                <a16:creationId xmlns:a16="http://schemas.microsoft.com/office/drawing/2014/main" id="{1D2667A9-E4DE-4F90-5FF8-F5330D447355}"/>
              </a:ext>
            </a:extLst>
          </p:cNvPr>
          <p:cNvPicPr>
            <a:picLocks noChangeAspect="1"/>
          </p:cNvPicPr>
          <p:nvPr/>
        </p:nvPicPr>
        <p:blipFill>
          <a:blip r:embed="rId4"/>
          <a:srcRect l="35825" t="15350" r="35825" b="9050"/>
          <a:stretch>
            <a:fillRect/>
          </a:stretch>
        </p:blipFill>
        <p:spPr>
          <a:xfrm>
            <a:off x="6456042" y="1124744"/>
            <a:ext cx="3456384" cy="5184576"/>
          </a:xfrm>
          <a:prstGeom prst="rect">
            <a:avLst/>
          </a:prstGeom>
        </p:spPr>
      </p:pic>
    </p:spTree>
    <p:extLst>
      <p:ext uri="{BB962C8B-B14F-4D97-AF65-F5344CB8AC3E}">
        <p14:creationId xmlns:p14="http://schemas.microsoft.com/office/powerpoint/2010/main" val="1995367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563C6-B829-E9CC-D820-7132AEF54D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68753D-CEDA-91C3-B03F-660DBC67EF40}"/>
              </a:ext>
            </a:extLst>
          </p:cNvPr>
          <p:cNvSpPr>
            <a:spLocks noGrp="1"/>
          </p:cNvSpPr>
          <p:nvPr>
            <p:ph type="body" sz="quarter" idx="10"/>
          </p:nvPr>
        </p:nvSpPr>
        <p:spPr/>
        <p:txBody>
          <a:bodyPr/>
          <a:lstStyle/>
          <a:p>
            <a:endParaRPr lang="en-GB"/>
          </a:p>
        </p:txBody>
      </p:sp>
      <p:sp>
        <p:nvSpPr>
          <p:cNvPr id="3" name="Title 2">
            <a:extLst>
              <a:ext uri="{FF2B5EF4-FFF2-40B4-BE49-F238E27FC236}">
                <a16:creationId xmlns:a16="http://schemas.microsoft.com/office/drawing/2014/main" id="{BAEFC981-63DF-8AD0-1775-8FEF4076F1D5}"/>
              </a:ext>
            </a:extLst>
          </p:cNvPr>
          <p:cNvSpPr>
            <a:spLocks noGrp="1"/>
          </p:cNvSpPr>
          <p:nvPr>
            <p:ph type="title"/>
          </p:nvPr>
        </p:nvSpPr>
        <p:spPr/>
        <p:txBody>
          <a:bodyPr/>
          <a:lstStyle/>
          <a:p>
            <a:r>
              <a:rPr lang="en-GB" dirty="0"/>
              <a:t>Section 1</a:t>
            </a:r>
          </a:p>
        </p:txBody>
      </p:sp>
      <p:sp>
        <p:nvSpPr>
          <p:cNvPr id="4" name="Text Placeholder 3">
            <a:extLst>
              <a:ext uri="{FF2B5EF4-FFF2-40B4-BE49-F238E27FC236}">
                <a16:creationId xmlns:a16="http://schemas.microsoft.com/office/drawing/2014/main" id="{E186EB58-E68A-3CCA-957A-8D2129ECA894}"/>
              </a:ext>
            </a:extLst>
          </p:cNvPr>
          <p:cNvSpPr>
            <a:spLocks noGrp="1"/>
          </p:cNvSpPr>
          <p:nvPr>
            <p:ph type="body" sz="quarter" idx="11"/>
          </p:nvPr>
        </p:nvSpPr>
        <p:spPr/>
        <p:txBody>
          <a:bodyPr/>
          <a:lstStyle/>
          <a:p>
            <a:endParaRPr lang="en-GB" dirty="0"/>
          </a:p>
        </p:txBody>
      </p:sp>
      <p:pic>
        <p:nvPicPr>
          <p:cNvPr id="7" name="Picture 6">
            <a:extLst>
              <a:ext uri="{FF2B5EF4-FFF2-40B4-BE49-F238E27FC236}">
                <a16:creationId xmlns:a16="http://schemas.microsoft.com/office/drawing/2014/main" id="{B5E94F8B-53AD-7A76-445D-89DC8BE45F9F}"/>
              </a:ext>
            </a:extLst>
          </p:cNvPr>
          <p:cNvPicPr>
            <a:picLocks noChangeAspect="1"/>
          </p:cNvPicPr>
          <p:nvPr/>
        </p:nvPicPr>
        <p:blipFill>
          <a:blip r:embed="rId3"/>
          <a:srcRect l="35825" t="18500" r="35825" b="4850"/>
          <a:stretch>
            <a:fillRect/>
          </a:stretch>
        </p:blipFill>
        <p:spPr>
          <a:xfrm>
            <a:off x="2783632" y="1064940"/>
            <a:ext cx="3456384" cy="5256584"/>
          </a:xfrm>
          <a:prstGeom prst="rect">
            <a:avLst/>
          </a:prstGeom>
        </p:spPr>
      </p:pic>
      <p:pic>
        <p:nvPicPr>
          <p:cNvPr id="10" name="Picture 9">
            <a:extLst>
              <a:ext uri="{FF2B5EF4-FFF2-40B4-BE49-F238E27FC236}">
                <a16:creationId xmlns:a16="http://schemas.microsoft.com/office/drawing/2014/main" id="{985EE149-CF4A-1651-A553-BC29CA81E911}"/>
              </a:ext>
            </a:extLst>
          </p:cNvPr>
          <p:cNvPicPr>
            <a:picLocks noChangeAspect="1"/>
          </p:cNvPicPr>
          <p:nvPr/>
        </p:nvPicPr>
        <p:blipFill>
          <a:blip r:embed="rId4"/>
          <a:srcRect l="35825" t="20601" r="35825" b="2751"/>
          <a:stretch>
            <a:fillRect/>
          </a:stretch>
        </p:blipFill>
        <p:spPr>
          <a:xfrm>
            <a:off x="6845920" y="1052736"/>
            <a:ext cx="3456384" cy="5256584"/>
          </a:xfrm>
          <a:prstGeom prst="rect">
            <a:avLst/>
          </a:prstGeom>
        </p:spPr>
      </p:pic>
    </p:spTree>
    <p:extLst>
      <p:ext uri="{BB962C8B-B14F-4D97-AF65-F5344CB8AC3E}">
        <p14:creationId xmlns:p14="http://schemas.microsoft.com/office/powerpoint/2010/main" val="3527172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0868C-AAA7-8B88-2314-BC0104F51F8A}"/>
              </a:ext>
            </a:extLst>
          </p:cNvPr>
          <p:cNvSpPr>
            <a:spLocks noGrp="1"/>
          </p:cNvSpPr>
          <p:nvPr>
            <p:ph type="body" sz="quarter" idx="10"/>
          </p:nvPr>
        </p:nvSpPr>
        <p:spPr/>
        <p:txBody>
          <a:bodyPr/>
          <a:lstStyle/>
          <a:p>
            <a:endParaRPr lang="en-GB" dirty="0"/>
          </a:p>
        </p:txBody>
      </p:sp>
      <p:sp>
        <p:nvSpPr>
          <p:cNvPr id="3" name="Title 2">
            <a:extLst>
              <a:ext uri="{FF2B5EF4-FFF2-40B4-BE49-F238E27FC236}">
                <a16:creationId xmlns:a16="http://schemas.microsoft.com/office/drawing/2014/main" id="{81D57555-652E-B06A-AD7F-9B3B0F793F12}"/>
              </a:ext>
            </a:extLst>
          </p:cNvPr>
          <p:cNvSpPr>
            <a:spLocks noGrp="1"/>
          </p:cNvSpPr>
          <p:nvPr>
            <p:ph type="title"/>
          </p:nvPr>
        </p:nvSpPr>
        <p:spPr/>
        <p:txBody>
          <a:bodyPr/>
          <a:lstStyle/>
          <a:p>
            <a:r>
              <a:rPr lang="en-GB" dirty="0"/>
              <a:t>Watch out for…</a:t>
            </a:r>
          </a:p>
        </p:txBody>
      </p:sp>
      <p:sp>
        <p:nvSpPr>
          <p:cNvPr id="4" name="Text Placeholder 3">
            <a:extLst>
              <a:ext uri="{FF2B5EF4-FFF2-40B4-BE49-F238E27FC236}">
                <a16:creationId xmlns:a16="http://schemas.microsoft.com/office/drawing/2014/main" id="{1F75D29D-6FF4-5791-B21B-1DDD8A88D116}"/>
              </a:ext>
            </a:extLst>
          </p:cNvPr>
          <p:cNvSpPr>
            <a:spLocks noGrp="1"/>
          </p:cNvSpPr>
          <p:nvPr>
            <p:ph type="body" sz="quarter" idx="11"/>
          </p:nvPr>
        </p:nvSpPr>
        <p:spPr>
          <a:xfrm>
            <a:off x="7680176" y="1916832"/>
            <a:ext cx="3816424" cy="4392488"/>
          </a:xfrm>
        </p:spPr>
        <p:txBody>
          <a:bodyPr/>
          <a:lstStyle/>
          <a:p>
            <a:r>
              <a:rPr lang="en-GB" dirty="0"/>
              <a:t>If your child has speech and language issues, these are taken into account during the check.  </a:t>
            </a:r>
          </a:p>
          <a:p>
            <a:r>
              <a:rPr lang="en-GB" dirty="0"/>
              <a:t>Pupils are allowed to use any plausible regional pronunciation or dialect variation during the phonics screening check.</a:t>
            </a:r>
          </a:p>
        </p:txBody>
      </p:sp>
      <p:pic>
        <p:nvPicPr>
          <p:cNvPr id="6" name="Picture 5">
            <a:extLst>
              <a:ext uri="{FF2B5EF4-FFF2-40B4-BE49-F238E27FC236}">
                <a16:creationId xmlns:a16="http://schemas.microsoft.com/office/drawing/2014/main" id="{B6EED64C-D491-9696-8328-9C2F66B235E2}"/>
              </a:ext>
            </a:extLst>
          </p:cNvPr>
          <p:cNvPicPr>
            <a:picLocks noChangeAspect="1"/>
          </p:cNvPicPr>
          <p:nvPr/>
        </p:nvPicPr>
        <p:blipFill>
          <a:blip r:embed="rId3"/>
          <a:srcRect l="31100" t="47900" r="31783" b="39070"/>
          <a:stretch>
            <a:fillRect/>
          </a:stretch>
        </p:blipFill>
        <p:spPr>
          <a:xfrm>
            <a:off x="479376" y="1861940"/>
            <a:ext cx="6696744" cy="1322433"/>
          </a:xfrm>
          <a:prstGeom prst="rect">
            <a:avLst/>
          </a:prstGeom>
        </p:spPr>
      </p:pic>
      <p:pic>
        <p:nvPicPr>
          <p:cNvPr id="8" name="Picture 7">
            <a:extLst>
              <a:ext uri="{FF2B5EF4-FFF2-40B4-BE49-F238E27FC236}">
                <a16:creationId xmlns:a16="http://schemas.microsoft.com/office/drawing/2014/main" id="{B63A7114-4E42-7164-AFD3-537DA1E73BF5}"/>
              </a:ext>
            </a:extLst>
          </p:cNvPr>
          <p:cNvPicPr>
            <a:picLocks noChangeAspect="1"/>
          </p:cNvPicPr>
          <p:nvPr/>
        </p:nvPicPr>
        <p:blipFill>
          <a:blip r:embed="rId4"/>
          <a:srcRect l="22241" t="44750" r="22832" b="35967"/>
          <a:stretch>
            <a:fillRect/>
          </a:stretch>
        </p:blipFill>
        <p:spPr>
          <a:xfrm>
            <a:off x="499220" y="3400397"/>
            <a:ext cx="6696744" cy="1322433"/>
          </a:xfrm>
          <a:prstGeom prst="rect">
            <a:avLst/>
          </a:prstGeom>
        </p:spPr>
      </p:pic>
      <p:pic>
        <p:nvPicPr>
          <p:cNvPr id="10" name="Picture 9">
            <a:extLst>
              <a:ext uri="{FF2B5EF4-FFF2-40B4-BE49-F238E27FC236}">
                <a16:creationId xmlns:a16="http://schemas.microsoft.com/office/drawing/2014/main" id="{F668A4B8-B277-9A6B-6B77-C53E4F3F644E}"/>
              </a:ext>
            </a:extLst>
          </p:cNvPr>
          <p:cNvPicPr>
            <a:picLocks noChangeAspect="1"/>
          </p:cNvPicPr>
          <p:nvPr/>
        </p:nvPicPr>
        <p:blipFill>
          <a:blip r:embed="rId5"/>
          <a:srcRect l="22241" t="44750" r="22832" b="35967"/>
          <a:stretch>
            <a:fillRect/>
          </a:stretch>
        </p:blipFill>
        <p:spPr>
          <a:xfrm>
            <a:off x="499220" y="4938854"/>
            <a:ext cx="6696744" cy="1322433"/>
          </a:xfrm>
          <a:prstGeom prst="rect">
            <a:avLst/>
          </a:prstGeom>
        </p:spPr>
      </p:pic>
    </p:spTree>
    <p:extLst>
      <p:ext uri="{BB962C8B-B14F-4D97-AF65-F5344CB8AC3E}">
        <p14:creationId xmlns:p14="http://schemas.microsoft.com/office/powerpoint/2010/main" val="3078135043"/>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390c623-81a0-476f-984a-5b2ad478ef4f" xsi:nil="true"/>
    <_ip_UnifiedCompliancePolicyProperties xmlns="http://schemas.microsoft.com/sharepoint/v3" xsi:nil="true"/>
    <lcf76f155ced4ddcb4097134ff3c332f xmlns="b390c623-81a0-476f-984a-5b2ad478ef4f">
      <Terms xmlns="http://schemas.microsoft.com/office/infopath/2007/PartnerControls"/>
    </lcf76f155ced4ddcb4097134ff3c332f>
    <TaxCatchAll xmlns="6d6ce26d-438a-4f93-8ad7-b70bc8847f7f" xsi:nil="true"/>
  </documentManagement>
</p:properties>
</file>

<file path=customXml/itemProps1.xml><?xml version="1.0" encoding="utf-8"?>
<ds:datastoreItem xmlns:ds="http://schemas.openxmlformats.org/officeDocument/2006/customXml" ds:itemID="{FD713B64-2AB6-4B81-B6C7-C06B46465D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D0B8E684-7516-47AC-9294-08AAE612A259}">
  <ds:schemaRefs>
    <ds:schemaRef ds:uri="http://schemas.microsoft.com/office/2006/documentManagement/types"/>
    <ds:schemaRef ds:uri="http://www.w3.org/XML/1998/namespace"/>
    <ds:schemaRef ds:uri="http://schemas.microsoft.com/office/2006/metadata/properties"/>
    <ds:schemaRef ds:uri="http://purl.org/dc/terms/"/>
    <ds:schemaRef ds:uri="6d6ce26d-438a-4f93-8ad7-b70bc8847f7f"/>
    <ds:schemaRef ds:uri="http://purl.org/dc/dcmitype/"/>
    <ds:schemaRef ds:uri="http://schemas.microsoft.com/sharepoint/v3"/>
    <ds:schemaRef ds:uri="http://schemas.microsoft.com/office/infopath/2007/PartnerControls"/>
    <ds:schemaRef ds:uri="http://schemas.openxmlformats.org/package/2006/metadata/core-properties"/>
    <ds:schemaRef ds:uri="b390c623-81a0-476f-984a-5b2ad478ef4f"/>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39056</TotalTime>
  <Words>539</Words>
  <Application>Microsoft Office PowerPoint</Application>
  <PresentationFormat>Widescreen</PresentationFormat>
  <Paragraphs>63</Paragraphs>
  <Slides>13</Slides>
  <Notes>12</Notes>
  <HiddenSlides>0</HiddenSlides>
  <MMClips>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13</vt:i4>
      </vt:variant>
    </vt:vector>
  </HeadingPairs>
  <TitlesOfParts>
    <vt:vector size="25" baseType="lpstr">
      <vt:lpstr>Arial</vt:lpstr>
      <vt:lpstr>Arial,Sans-Serif</vt:lpstr>
      <vt:lpstr>Calibri</vt:lpstr>
      <vt:lpstr>Calibri Light</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Key Dates</vt:lpstr>
      <vt:lpstr>What is the Phonics Screening Check? </vt:lpstr>
      <vt:lpstr>How does the check work?</vt:lpstr>
      <vt:lpstr>PowerPoint Presentation</vt:lpstr>
      <vt:lpstr>Section 1</vt:lpstr>
      <vt:lpstr>Section 1</vt:lpstr>
      <vt:lpstr>Watch out for…</vt:lpstr>
      <vt:lpstr>Section 2</vt:lpstr>
      <vt:lpstr>Section 2</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B Carter</cp:lastModifiedBy>
  <cp:revision>611</cp:revision>
  <cp:lastPrinted>2021-11-08T18:32:12Z</cp:lastPrinted>
  <dcterms:modified xsi:type="dcterms:W3CDTF">2026-05-22T13:19:26Z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