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257" r:id="rId2"/>
    <p:sldId id="258" r:id="rId3"/>
    <p:sldId id="260" r:id="rId4"/>
    <p:sldId id="259" r:id="rId5"/>
    <p:sldId id="261" r:id="rId6"/>
    <p:sldId id="274" r:id="rId7"/>
    <p:sldId id="262" r:id="rId8"/>
    <p:sldId id="263" r:id="rId9"/>
    <p:sldId id="265" r:id="rId10"/>
    <p:sldId id="266" r:id="rId11"/>
    <p:sldId id="273" r:id="rId12"/>
    <p:sldId id="264" r:id="rId13"/>
    <p:sldId id="267" r:id="rId14"/>
    <p:sldId id="271" r:id="rId15"/>
    <p:sldId id="272" r:id="rId16"/>
    <p:sldId id="275" r:id="rId17"/>
  </p:sldIdLst>
  <p:sldSz cx="9144000" cy="6858000" type="screen4x3"/>
  <p:notesSz cx="6870700" cy="100060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704"/>
  </p:normalViewPr>
  <p:slideViewPr>
    <p:cSldViewPr snapToGrid="0" snapToObjects="1">
      <p:cViewPr varScale="1">
        <p:scale>
          <a:sx n="55" d="100"/>
          <a:sy n="55" d="100"/>
        </p:scale>
        <p:origin x="1600" y="2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7303" cy="502038"/>
          </a:xfrm>
          <a:prstGeom prst="rect">
            <a:avLst/>
          </a:prstGeom>
        </p:spPr>
        <p:txBody>
          <a:bodyPr vert="horz" lIns="96433" tIns="48216" rIns="96433" bIns="48216" rtlCol="0"/>
          <a:lstStyle>
            <a:lvl1pPr algn="l">
              <a:defRPr sz="1300"/>
            </a:lvl1pPr>
          </a:lstStyle>
          <a:p>
            <a:endParaRPr lang="en-GB"/>
          </a:p>
        </p:txBody>
      </p:sp>
      <p:sp>
        <p:nvSpPr>
          <p:cNvPr id="3" name="Date Placeholder 2"/>
          <p:cNvSpPr>
            <a:spLocks noGrp="1"/>
          </p:cNvSpPr>
          <p:nvPr>
            <p:ph type="dt" sz="quarter" idx="1"/>
          </p:nvPr>
        </p:nvSpPr>
        <p:spPr>
          <a:xfrm>
            <a:off x="3891807" y="0"/>
            <a:ext cx="2977303" cy="502038"/>
          </a:xfrm>
          <a:prstGeom prst="rect">
            <a:avLst/>
          </a:prstGeom>
        </p:spPr>
        <p:txBody>
          <a:bodyPr vert="horz" lIns="96433" tIns="48216" rIns="96433" bIns="48216" rtlCol="0"/>
          <a:lstStyle>
            <a:lvl1pPr algn="r">
              <a:defRPr sz="1300"/>
            </a:lvl1pPr>
          </a:lstStyle>
          <a:p>
            <a:fld id="{0CB42545-D09C-406B-BD62-DA611F25A0D3}" type="datetimeFigureOut">
              <a:rPr lang="en-GB" smtClean="0"/>
              <a:t>07/09/2025</a:t>
            </a:fld>
            <a:endParaRPr lang="en-GB"/>
          </a:p>
        </p:txBody>
      </p:sp>
      <p:sp>
        <p:nvSpPr>
          <p:cNvPr id="4" name="Footer Placeholder 3"/>
          <p:cNvSpPr>
            <a:spLocks noGrp="1"/>
          </p:cNvSpPr>
          <p:nvPr>
            <p:ph type="ftr" sz="quarter" idx="2"/>
          </p:nvPr>
        </p:nvSpPr>
        <p:spPr>
          <a:xfrm>
            <a:off x="0" y="9503976"/>
            <a:ext cx="2977303" cy="502037"/>
          </a:xfrm>
          <a:prstGeom prst="rect">
            <a:avLst/>
          </a:prstGeom>
        </p:spPr>
        <p:txBody>
          <a:bodyPr vert="horz" lIns="96433" tIns="48216" rIns="96433" bIns="48216" rtlCol="0" anchor="b"/>
          <a:lstStyle>
            <a:lvl1pPr algn="l">
              <a:defRPr sz="1300"/>
            </a:lvl1pPr>
          </a:lstStyle>
          <a:p>
            <a:endParaRPr lang="en-GB"/>
          </a:p>
        </p:txBody>
      </p:sp>
      <p:sp>
        <p:nvSpPr>
          <p:cNvPr id="5" name="Slide Number Placeholder 4"/>
          <p:cNvSpPr>
            <a:spLocks noGrp="1"/>
          </p:cNvSpPr>
          <p:nvPr>
            <p:ph type="sldNum" sz="quarter" idx="3"/>
          </p:nvPr>
        </p:nvSpPr>
        <p:spPr>
          <a:xfrm>
            <a:off x="3891807" y="9503976"/>
            <a:ext cx="2977303" cy="502037"/>
          </a:xfrm>
          <a:prstGeom prst="rect">
            <a:avLst/>
          </a:prstGeom>
        </p:spPr>
        <p:txBody>
          <a:bodyPr vert="horz" lIns="96433" tIns="48216" rIns="96433" bIns="48216" rtlCol="0" anchor="b"/>
          <a:lstStyle>
            <a:lvl1pPr algn="r">
              <a:defRPr sz="1300"/>
            </a:lvl1pPr>
          </a:lstStyle>
          <a:p>
            <a:fld id="{6741C5DD-1C54-4560-921C-67099C0E936A}" type="slidenum">
              <a:rPr lang="en-GB" smtClean="0"/>
              <a:t>‹#›</a:t>
            </a:fld>
            <a:endParaRPr lang="en-GB"/>
          </a:p>
        </p:txBody>
      </p:sp>
    </p:spTree>
    <p:extLst>
      <p:ext uri="{BB962C8B-B14F-4D97-AF65-F5344CB8AC3E}">
        <p14:creationId xmlns:p14="http://schemas.microsoft.com/office/powerpoint/2010/main" val="4200863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935038" y="750888"/>
            <a:ext cx="5000625" cy="3751262"/>
          </a:xfrm>
          <a:prstGeom prst="rect">
            <a:avLst/>
          </a:prstGeom>
        </p:spPr>
        <p:txBody>
          <a:bodyPr lIns="96433" tIns="48216" rIns="96433" bIns="48216"/>
          <a:lstStyle/>
          <a:p>
            <a:endParaRPr dirty="0"/>
          </a:p>
        </p:txBody>
      </p:sp>
      <p:sp>
        <p:nvSpPr>
          <p:cNvPr id="110" name="Shape 110"/>
          <p:cNvSpPr>
            <a:spLocks noGrp="1"/>
          </p:cNvSpPr>
          <p:nvPr>
            <p:ph type="body" sz="quarter" idx="1"/>
          </p:nvPr>
        </p:nvSpPr>
        <p:spPr>
          <a:xfrm>
            <a:off x="916094" y="4752856"/>
            <a:ext cx="5038513" cy="4502706"/>
          </a:xfrm>
          <a:prstGeom prst="rect">
            <a:avLst/>
          </a:prstGeom>
        </p:spPr>
        <p:txBody>
          <a:bodyPr lIns="96433" tIns="48216" rIns="96433" bIns="48216"/>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Shape 11"/>
          <p:cNvSpPr>
            <a:spLocks noGrp="1"/>
          </p:cNvSpPr>
          <p:nvPr>
            <p:ph type="title"/>
          </p:nvPr>
        </p:nvSpPr>
        <p:spPr>
          <a:xfrm>
            <a:off x="685800" y="2130425"/>
            <a:ext cx="7772400" cy="1470025"/>
          </a:xfrm>
          <a:prstGeom prst="rect">
            <a:avLst/>
          </a:prstGeom>
        </p:spPr>
        <p:txBody>
          <a:bodyPr/>
          <a:lstStyle/>
          <a:p>
            <a:r>
              <a:rPr dirty="0"/>
              <a:t>Title Text</a:t>
            </a:r>
          </a:p>
        </p:txBody>
      </p:sp>
      <p:sp>
        <p:nvSpPr>
          <p:cNvPr id="12" name="Shape 12"/>
          <p:cNvSpPr>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Shape 92"/>
          <p:cNvSpPr>
            <a:spLocks noGrp="1"/>
          </p:cNvSpPr>
          <p:nvPr>
            <p:ph type="title"/>
          </p:nvPr>
        </p:nvSpPr>
        <p:spPr>
          <a:prstGeom prst="rect">
            <a:avLst/>
          </a:prstGeom>
        </p:spPr>
        <p:txBody>
          <a:bodyPr/>
          <a:lstStyle/>
          <a:p>
            <a:r>
              <a:t>Title Text</a:t>
            </a:r>
          </a:p>
        </p:txBody>
      </p:sp>
      <p:sp>
        <p:nvSpPr>
          <p:cNvPr id="93" name="Shape 9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hape 94"/>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Shape 101"/>
          <p:cNvSpPr>
            <a:spLocks noGrp="1"/>
          </p:cNvSpPr>
          <p:nvPr>
            <p:ph type="title"/>
          </p:nvPr>
        </p:nvSpPr>
        <p:spPr>
          <a:xfrm>
            <a:off x="6629400" y="274638"/>
            <a:ext cx="2057400" cy="5851526"/>
          </a:xfrm>
          <a:prstGeom prst="rect">
            <a:avLst/>
          </a:prstGeom>
        </p:spPr>
        <p:txBody>
          <a:bodyPr/>
          <a:lstStyle/>
          <a:p>
            <a:r>
              <a:t>Title Text</a:t>
            </a:r>
          </a:p>
        </p:txBody>
      </p:sp>
      <p:sp>
        <p:nvSpPr>
          <p:cNvPr id="102" name="Shape 102"/>
          <p:cNvSpPr>
            <a:spLocks noGrp="1"/>
          </p:cNvSpPr>
          <p:nvPr>
            <p:ph type="body" idx="1"/>
          </p:nvPr>
        </p:nvSpPr>
        <p:spPr>
          <a:xfrm>
            <a:off x="457200" y="274638"/>
            <a:ext cx="6019800" cy="585152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hape 103"/>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r>
              <a:t>Title Text</a:t>
            </a:r>
          </a:p>
        </p:txBody>
      </p:sp>
      <p:sp>
        <p:nvSpPr>
          <p:cNvPr id="21" name="Shape 21"/>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hape 22"/>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Shape 29"/>
          <p:cNvSpPr>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0" name="Shape 30"/>
          <p:cNvSpPr>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hape 31"/>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r>
              <a:t>Title Text</a:t>
            </a:r>
          </a:p>
        </p:txBody>
      </p:sp>
      <p:sp>
        <p:nvSpPr>
          <p:cNvPr id="39" name="Shape 39"/>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hape 40"/>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r>
              <a:t>Title Text</a:t>
            </a:r>
          </a:p>
        </p:txBody>
      </p:sp>
      <p:sp>
        <p:nvSpPr>
          <p:cNvPr id="48" name="Shape 48"/>
          <p:cNvSpPr>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Shape 49"/>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hape 50"/>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r>
              <a:t>Title Text</a:t>
            </a:r>
          </a:p>
        </p:txBody>
      </p:sp>
      <p:sp>
        <p:nvSpPr>
          <p:cNvPr id="58" name="Shape 58"/>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hape 65"/>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Shape 72"/>
          <p:cNvSpPr>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Shape 73"/>
          <p:cNvSpPr>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Shape 74"/>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hape 75"/>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Shape 82"/>
          <p:cNvSpPr>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Shape 83"/>
          <p:cNvSpPr>
            <a:spLocks noGrp="1"/>
          </p:cNvSpPr>
          <p:nvPr>
            <p:ph type="pic" sz="half" idx="13"/>
          </p:nvPr>
        </p:nvSpPr>
        <p:spPr>
          <a:xfrm>
            <a:off x="1792288" y="612775"/>
            <a:ext cx="5486401" cy="4114800"/>
          </a:xfrm>
          <a:prstGeom prst="rect">
            <a:avLst/>
          </a:prstGeom>
        </p:spPr>
        <p:txBody>
          <a:bodyPr lIns="91439" rIns="91439">
            <a:noAutofit/>
          </a:bodyPr>
          <a:lstStyle/>
          <a:p>
            <a:endParaRPr dirty="0"/>
          </a:p>
        </p:txBody>
      </p:sp>
      <p:sp>
        <p:nvSpPr>
          <p:cNvPr id="84" name="Shape 84"/>
          <p:cNvSpPr>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hape 85"/>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Title Text</a:t>
            </a:r>
          </a:p>
        </p:txBody>
      </p:sp>
      <p:sp>
        <p:nvSpPr>
          <p:cNvPr id="3" name="Shape 3"/>
          <p:cNvSpPr>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rPr/>
              <a:p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beech@huntington.cheshire.sch.uk" TargetMode="External"/><Relationship Id="rId2" Type="http://schemas.openxmlformats.org/officeDocument/2006/relationships/hyperlink" Target="mailto:maple@huntington.cheshire.sch.uk"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p:nvPr/>
        </p:nvSpPr>
        <p:spPr>
          <a:xfrm>
            <a:off x="1841874" y="627108"/>
            <a:ext cx="5460251" cy="923330"/>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sz="5400" u="none" dirty="0">
                <a:latin typeface="+mj-lt"/>
              </a:rPr>
              <a:t>Staff members</a:t>
            </a:r>
          </a:p>
        </p:txBody>
      </p:sp>
      <p:sp>
        <p:nvSpPr>
          <p:cNvPr id="5" name="Shape 123">
            <a:extLst>
              <a:ext uri="{FF2B5EF4-FFF2-40B4-BE49-F238E27FC236}">
                <a16:creationId xmlns:a16="http://schemas.microsoft.com/office/drawing/2014/main" id="{E5911191-0D24-A84F-900E-4B8FC35E157C}"/>
              </a:ext>
            </a:extLst>
          </p:cNvPr>
          <p:cNvSpPr txBox="1">
            <a:spLocks/>
          </p:cNvSpPr>
          <p:nvPr/>
        </p:nvSpPr>
        <p:spPr>
          <a:xfrm>
            <a:off x="0" y="824227"/>
            <a:ext cx="9144000" cy="6033773"/>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a:lstStyle>
          <a:p>
            <a:pPr algn="l" hangingPunct="1">
              <a:defRPr sz="3200">
                <a:latin typeface="Comic Sans MS"/>
                <a:ea typeface="Comic Sans MS"/>
                <a:cs typeface="Comic Sans MS"/>
                <a:sym typeface="Comic Sans MS"/>
              </a:defRPr>
            </a:pPr>
            <a:endParaRPr lang="en-GB" sz="2500" dirty="0">
              <a:latin typeface="Comic Sans MS"/>
              <a:ea typeface="Comic Sans MS"/>
              <a:cs typeface="Comic Sans MS"/>
              <a:sym typeface="Comic Sans MS"/>
            </a:endParaRPr>
          </a:p>
        </p:txBody>
      </p:sp>
      <p:sp>
        <p:nvSpPr>
          <p:cNvPr id="2" name="TextBox 1">
            <a:extLst>
              <a:ext uri="{FF2B5EF4-FFF2-40B4-BE49-F238E27FC236}">
                <a16:creationId xmlns:a16="http://schemas.microsoft.com/office/drawing/2014/main" id="{538CE815-0890-2647-920D-6C6E643587EF}"/>
              </a:ext>
            </a:extLst>
          </p:cNvPr>
          <p:cNvSpPr txBox="1"/>
          <p:nvPr/>
        </p:nvSpPr>
        <p:spPr>
          <a:xfrm>
            <a:off x="475370" y="1884139"/>
            <a:ext cx="8378456" cy="45243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200" b="0" i="0" u="sng" strike="noStrike" cap="none" spc="0" normalizeH="0" baseline="0" dirty="0">
                <a:ln>
                  <a:noFill/>
                </a:ln>
                <a:solidFill>
                  <a:srgbClr val="000000"/>
                </a:solidFill>
                <a:effectLst/>
                <a:uFillTx/>
                <a:latin typeface="+mj-lt"/>
                <a:sym typeface="Calibri"/>
              </a:rPr>
              <a:t>Maple Class</a:t>
            </a:r>
          </a:p>
          <a:p>
            <a:pPr marL="0" marR="0" indent="0" algn="l" defTabSz="914400" rtl="0" fontAlgn="auto" latinLnBrk="0" hangingPunct="0">
              <a:lnSpc>
                <a:spcPct val="100000"/>
              </a:lnSpc>
              <a:spcBef>
                <a:spcPts val="0"/>
              </a:spcBef>
              <a:spcAft>
                <a:spcPts val="0"/>
              </a:spcAft>
              <a:buClrTx/>
              <a:buSzTx/>
              <a:buFontTx/>
              <a:buNone/>
              <a:tabLst/>
            </a:pPr>
            <a:r>
              <a:rPr lang="en-US" sz="3200" dirty="0">
                <a:latin typeface="+mj-lt"/>
              </a:rPr>
              <a:t>Miss. Chloe Rigby (Mon-Wed)</a:t>
            </a:r>
          </a:p>
          <a:p>
            <a:pPr marL="0" marR="0" indent="0" algn="l" defTabSz="9144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rgbClr val="000000"/>
                </a:solidFill>
                <a:effectLst/>
                <a:uFillTx/>
                <a:latin typeface="+mj-lt"/>
                <a:sym typeface="Calibri"/>
              </a:rPr>
              <a:t>Mrs. </a:t>
            </a:r>
            <a:r>
              <a:rPr lang="en-US" sz="3200" dirty="0">
                <a:latin typeface="+mj-lt"/>
              </a:rPr>
              <a:t>B</a:t>
            </a:r>
            <a:r>
              <a:rPr kumimoji="0" lang="en-US" sz="3200" b="0" i="0" u="none" strike="noStrike" cap="none" spc="0" normalizeH="0" baseline="0" dirty="0">
                <a:ln>
                  <a:noFill/>
                </a:ln>
                <a:solidFill>
                  <a:srgbClr val="000000"/>
                </a:solidFill>
                <a:effectLst/>
                <a:uFillTx/>
                <a:latin typeface="+mj-lt"/>
                <a:sym typeface="Calibri"/>
              </a:rPr>
              <a:t>etty</a:t>
            </a:r>
            <a:r>
              <a:rPr kumimoji="0" lang="en-US" sz="3200" b="0" i="0" u="none" strike="noStrike" cap="none" spc="0" normalizeH="0" dirty="0">
                <a:ln>
                  <a:noFill/>
                </a:ln>
                <a:solidFill>
                  <a:srgbClr val="000000"/>
                </a:solidFill>
                <a:effectLst/>
                <a:uFillTx/>
                <a:latin typeface="+mj-lt"/>
                <a:sym typeface="Calibri"/>
              </a:rPr>
              <a:t> </a:t>
            </a:r>
            <a:r>
              <a:rPr kumimoji="0" lang="en-US" sz="3200" b="0" i="0" u="none" strike="noStrike" cap="none" spc="0" normalizeH="0" baseline="0" dirty="0">
                <a:ln>
                  <a:noFill/>
                </a:ln>
                <a:solidFill>
                  <a:srgbClr val="000000"/>
                </a:solidFill>
                <a:effectLst/>
                <a:uFillTx/>
                <a:latin typeface="+mj-lt"/>
                <a:sym typeface="Calibri"/>
              </a:rPr>
              <a:t>Gait (Thur-Fri)</a:t>
            </a:r>
          </a:p>
          <a:p>
            <a:pPr marL="0" marR="0" indent="0" algn="l" defTabSz="914400" rtl="0" fontAlgn="auto" latinLnBrk="0" hangingPunct="0">
              <a:lnSpc>
                <a:spcPct val="100000"/>
              </a:lnSpc>
              <a:spcBef>
                <a:spcPts val="0"/>
              </a:spcBef>
              <a:spcAft>
                <a:spcPts val="0"/>
              </a:spcAft>
              <a:buClrTx/>
              <a:buSzTx/>
              <a:buFontTx/>
              <a:buNone/>
              <a:tabLst/>
            </a:pPr>
            <a:r>
              <a:rPr lang="en-US" sz="3200" dirty="0">
                <a:latin typeface="+mj-lt"/>
              </a:rPr>
              <a:t>Mrs. Kirsten Cadman (class TA)</a:t>
            </a:r>
          </a:p>
          <a:p>
            <a:pPr marL="0" marR="0" indent="0" algn="l" defTabSz="9144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000000"/>
              </a:solidFill>
              <a:effectLst/>
              <a:uFillTx/>
              <a:latin typeface="+mj-lt"/>
              <a:sym typeface="Calibri"/>
            </a:endParaRPr>
          </a:p>
          <a:p>
            <a:pPr marL="0" marR="0" indent="0" algn="l" defTabSz="914400" rtl="0" fontAlgn="auto" latinLnBrk="0" hangingPunct="0">
              <a:lnSpc>
                <a:spcPct val="100000"/>
              </a:lnSpc>
              <a:spcBef>
                <a:spcPts val="0"/>
              </a:spcBef>
              <a:spcAft>
                <a:spcPts val="0"/>
              </a:spcAft>
              <a:buClrTx/>
              <a:buSzTx/>
              <a:buFontTx/>
              <a:buNone/>
              <a:tabLst/>
            </a:pPr>
            <a:r>
              <a:rPr lang="en-US" sz="3200" u="sng" dirty="0">
                <a:latin typeface="+mj-lt"/>
              </a:rPr>
              <a:t>Beech Class</a:t>
            </a:r>
          </a:p>
          <a:p>
            <a:pPr marL="0" marR="0" indent="0" algn="l" defTabSz="914400" rtl="0" fontAlgn="auto" latinLnBrk="0" hangingPunct="0">
              <a:lnSpc>
                <a:spcPct val="100000"/>
              </a:lnSpc>
              <a:spcBef>
                <a:spcPts val="0"/>
              </a:spcBef>
              <a:spcAft>
                <a:spcPts val="0"/>
              </a:spcAft>
              <a:buClrTx/>
              <a:buSzTx/>
              <a:buFontTx/>
              <a:buNone/>
              <a:tabLst/>
            </a:pPr>
            <a:r>
              <a:rPr lang="en-US" sz="3200" dirty="0">
                <a:latin typeface="+mj-lt"/>
              </a:rPr>
              <a:t>Mrs. Laura Ward (Mon– Wed AM)</a:t>
            </a:r>
          </a:p>
          <a:p>
            <a:pPr marL="0" marR="0" indent="0" algn="l" defTabSz="9144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rgbClr val="000000"/>
                </a:solidFill>
                <a:effectLst/>
                <a:uFillTx/>
                <a:latin typeface="+mj-lt"/>
                <a:sym typeface="Calibri"/>
              </a:rPr>
              <a:t>Mrs. Lucy Pelham (Wed PM – Fri)</a:t>
            </a:r>
          </a:p>
          <a:p>
            <a:r>
              <a:rPr lang="en-US" sz="3200" dirty="0">
                <a:latin typeface="+mj-lt"/>
              </a:rPr>
              <a:t>Mrs. Julie Thomson (class TA)</a:t>
            </a:r>
          </a:p>
        </p:txBody>
      </p:sp>
      <p:pic>
        <p:nvPicPr>
          <p:cNvPr id="4" name="Picture 3">
            <a:extLst>
              <a:ext uri="{FF2B5EF4-FFF2-40B4-BE49-F238E27FC236}">
                <a16:creationId xmlns:a16="http://schemas.microsoft.com/office/drawing/2014/main" id="{33881ED4-65F6-F706-CCE4-4BB4318E54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ctrTitle"/>
          </p:nvPr>
        </p:nvSpPr>
        <p:spPr>
          <a:xfrm>
            <a:off x="468775" y="1200330"/>
            <a:ext cx="8206450" cy="5645449"/>
          </a:xfrm>
          <a:prstGeom prst="rect">
            <a:avLst/>
          </a:prstGeom>
        </p:spPr>
        <p:txBody>
          <a:bodyPr/>
          <a:lstStyle/>
          <a:p>
            <a:pPr algn="l" defTabSz="804672">
              <a:defRPr sz="1848" u="sng">
                <a:latin typeface="Comic Sans MS"/>
                <a:ea typeface="Comic Sans MS"/>
                <a:cs typeface="Comic Sans MS"/>
                <a:sym typeface="Comic Sans MS"/>
              </a:defRPr>
            </a:pPr>
            <a:r>
              <a:rPr dirty="0">
                <a:latin typeface="+mj-lt"/>
              </a:rPr>
              <a:t>Spelling:</a:t>
            </a:r>
            <a:br>
              <a:rPr dirty="0">
                <a:latin typeface="+mj-lt"/>
              </a:rPr>
            </a:br>
            <a:r>
              <a:rPr u="none" dirty="0">
                <a:latin typeface="+mj-lt"/>
              </a:rPr>
              <a:t>The children will have a spelling lesson</a:t>
            </a:r>
            <a:r>
              <a:rPr lang="en-GB" u="none" dirty="0">
                <a:latin typeface="+mj-lt"/>
              </a:rPr>
              <a:t>s</a:t>
            </a:r>
            <a:r>
              <a:rPr u="none" dirty="0">
                <a:latin typeface="+mj-lt"/>
              </a:rPr>
              <a:t> each </a:t>
            </a:r>
            <a:r>
              <a:rPr lang="en-GB" u="none" dirty="0">
                <a:latin typeface="+mj-lt"/>
              </a:rPr>
              <a:t>week</a:t>
            </a:r>
            <a:r>
              <a:rPr u="none" dirty="0">
                <a:latin typeface="+mj-lt"/>
              </a:rPr>
              <a:t>, based on the ‘</a:t>
            </a:r>
            <a:r>
              <a:rPr lang="en-GB" u="none" dirty="0">
                <a:latin typeface="+mj-lt"/>
              </a:rPr>
              <a:t>tricky </a:t>
            </a:r>
            <a:r>
              <a:rPr u="none" dirty="0">
                <a:latin typeface="+mj-lt"/>
              </a:rPr>
              <a:t>words’. The words they are learning will be available each week on the Year 1 section of the school page.</a:t>
            </a:r>
            <a:br>
              <a:rPr u="none" dirty="0">
                <a:latin typeface="+mj-lt"/>
              </a:rPr>
            </a:br>
            <a:br>
              <a:rPr u="none" dirty="0">
                <a:latin typeface="+mj-lt"/>
              </a:rPr>
            </a:br>
            <a:r>
              <a:rPr dirty="0">
                <a:latin typeface="+mj-lt"/>
              </a:rPr>
              <a:t>Handwriting:</a:t>
            </a:r>
            <a:br>
              <a:rPr dirty="0">
                <a:latin typeface="+mj-lt"/>
              </a:rPr>
            </a:br>
            <a:r>
              <a:rPr u="none" dirty="0">
                <a:latin typeface="+mj-lt"/>
              </a:rPr>
              <a:t>We are currently working on correct letter formation and pencil grip, with regular handwriting </a:t>
            </a:r>
            <a:r>
              <a:rPr lang="en-GB" u="none" dirty="0">
                <a:latin typeface="+mj-lt"/>
              </a:rPr>
              <a:t>sessions</a:t>
            </a:r>
            <a:r>
              <a:rPr u="none" dirty="0">
                <a:latin typeface="+mj-lt"/>
              </a:rPr>
              <a:t> using a </a:t>
            </a:r>
            <a:r>
              <a:rPr lang="en-GB" u="none" dirty="0">
                <a:latin typeface="+mj-lt"/>
              </a:rPr>
              <a:t>pre</a:t>
            </a:r>
            <a:r>
              <a:rPr u="none" dirty="0">
                <a:latin typeface="+mj-lt"/>
              </a:rPr>
              <a:t>cursive handwriting style</a:t>
            </a:r>
            <a:r>
              <a:rPr lang="en-GB" u="none" dirty="0">
                <a:latin typeface="+mj-lt"/>
              </a:rPr>
              <a:t>. We will start with the curly caterpillar family. </a:t>
            </a:r>
            <a:br>
              <a:rPr lang="en-GB" u="none" dirty="0">
                <a:latin typeface="+mj-lt"/>
              </a:rPr>
            </a:br>
            <a:br>
              <a:rPr lang="en-GB" u="none" dirty="0">
                <a:latin typeface="+mj-lt"/>
              </a:rPr>
            </a:br>
            <a:r>
              <a:rPr lang="en-GB" dirty="0">
                <a:latin typeface="+mj-lt"/>
              </a:rPr>
              <a:t>Writing:</a:t>
            </a:r>
            <a:br>
              <a:rPr lang="en-GB" dirty="0">
                <a:latin typeface="+mj-lt"/>
              </a:rPr>
            </a:br>
            <a:r>
              <a:rPr lang="en-GB" u="none" dirty="0">
                <a:latin typeface="+mj-lt"/>
              </a:rPr>
              <a:t>There is a larger e</a:t>
            </a:r>
            <a:r>
              <a:rPr u="none" dirty="0" err="1">
                <a:latin typeface="+mj-lt"/>
              </a:rPr>
              <a:t>mphasis</a:t>
            </a:r>
            <a:r>
              <a:rPr u="none" dirty="0">
                <a:latin typeface="+mj-lt"/>
              </a:rPr>
              <a:t> in Year 1 on </a:t>
            </a:r>
            <a:r>
              <a:rPr lang="en-GB" u="none" dirty="0">
                <a:latin typeface="+mj-lt"/>
              </a:rPr>
              <a:t>word building, </a:t>
            </a:r>
            <a:r>
              <a:rPr u="none" dirty="0">
                <a:latin typeface="+mj-lt"/>
              </a:rPr>
              <a:t>sentence construction and</a:t>
            </a:r>
            <a:r>
              <a:rPr lang="en-GB" u="none" dirty="0">
                <a:latin typeface="+mj-lt"/>
              </a:rPr>
              <a:t> using </a:t>
            </a:r>
            <a:r>
              <a:rPr u="none" dirty="0">
                <a:latin typeface="+mj-lt"/>
              </a:rPr>
              <a:t>punctuation.  </a:t>
            </a:r>
            <a:br>
              <a:rPr u="none" dirty="0">
                <a:latin typeface="+mj-lt"/>
              </a:rPr>
            </a:br>
            <a:br>
              <a:rPr u="none" dirty="0">
                <a:latin typeface="+mj-lt"/>
              </a:rPr>
            </a:br>
            <a:r>
              <a:rPr dirty="0">
                <a:latin typeface="+mj-lt"/>
              </a:rPr>
              <a:t>Speaking and Listening:</a:t>
            </a:r>
            <a:br>
              <a:rPr dirty="0">
                <a:latin typeface="+mj-lt"/>
              </a:rPr>
            </a:br>
            <a:r>
              <a:rPr u="none" dirty="0">
                <a:latin typeface="+mj-lt"/>
              </a:rPr>
              <a:t>There will be opportunities throughout the year for your child to develop these skills, including short class presentations.  </a:t>
            </a:r>
            <a:br>
              <a:rPr u="none" dirty="0">
                <a:latin typeface="+mj-lt"/>
              </a:rPr>
            </a:br>
            <a:endParaRPr u="none" dirty="0">
              <a:latin typeface="+mj-lt"/>
            </a:endParaRPr>
          </a:p>
        </p:txBody>
      </p:sp>
      <p:pic>
        <p:nvPicPr>
          <p:cNvPr id="2" name="Picture 1">
            <a:extLst>
              <a:ext uri="{FF2B5EF4-FFF2-40B4-BE49-F238E27FC236}">
                <a16:creationId xmlns:a16="http://schemas.microsoft.com/office/drawing/2014/main" id="{A421AFE1-7482-3A7C-C629-10F83FDAB9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
        <p:nvSpPr>
          <p:cNvPr id="4" name="Shape 142">
            <a:extLst>
              <a:ext uri="{FF2B5EF4-FFF2-40B4-BE49-F238E27FC236}">
                <a16:creationId xmlns:a16="http://schemas.microsoft.com/office/drawing/2014/main" id="{44C4066A-BE10-1883-94FB-3F5FC06F3C90}"/>
              </a:ext>
            </a:extLst>
          </p:cNvPr>
          <p:cNvSpPr/>
          <p:nvPr/>
        </p:nvSpPr>
        <p:spPr>
          <a:xfrm>
            <a:off x="925975" y="614155"/>
            <a:ext cx="6775870" cy="707886"/>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lang="en-GB" sz="4000" u="none" dirty="0">
                <a:latin typeface="+mj-lt"/>
              </a:rPr>
              <a:t>English </a:t>
            </a:r>
            <a:r>
              <a:rPr sz="4000" u="none" dirty="0">
                <a:latin typeface="+mj-lt"/>
              </a:rPr>
              <a:t>in Year 1</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16036178"/>
              </p:ext>
            </p:extLst>
          </p:nvPr>
        </p:nvGraphicFramePr>
        <p:xfrm>
          <a:off x="611948" y="1435263"/>
          <a:ext cx="7918595" cy="5072156"/>
        </p:xfrm>
        <a:graphic>
          <a:graphicData uri="http://schemas.openxmlformats.org/drawingml/2006/table">
            <a:tbl>
              <a:tblPr firstRow="1" bandRow="1">
                <a:tableStyleId>{5940675A-B579-460E-94D1-54222C63F5DA}</a:tableStyleId>
              </a:tblPr>
              <a:tblGrid>
                <a:gridCol w="1512311">
                  <a:extLst>
                    <a:ext uri="{9D8B030D-6E8A-4147-A177-3AD203B41FA5}">
                      <a16:colId xmlns:a16="http://schemas.microsoft.com/office/drawing/2014/main" val="144653032"/>
                    </a:ext>
                  </a:extLst>
                </a:gridCol>
                <a:gridCol w="6406284">
                  <a:extLst>
                    <a:ext uri="{9D8B030D-6E8A-4147-A177-3AD203B41FA5}">
                      <a16:colId xmlns:a16="http://schemas.microsoft.com/office/drawing/2014/main" val="2589053605"/>
                    </a:ext>
                  </a:extLst>
                </a:gridCol>
              </a:tblGrid>
              <a:tr h="955009">
                <a:tc>
                  <a:txBody>
                    <a:bodyPr/>
                    <a:lstStyle/>
                    <a:p>
                      <a:pPr algn="ctr"/>
                      <a:r>
                        <a:rPr lang="en-US" sz="1800" dirty="0">
                          <a:latin typeface="HfW precursive" panose="00000500000000000000" pitchFamily="2" charset="0"/>
                        </a:rPr>
                        <a:t>Monday</a:t>
                      </a:r>
                      <a:endParaRPr lang="en-GB" sz="1800" dirty="0">
                        <a:latin typeface="HfW precursive" panose="00000500000000000000" pitchFamily="2" charset="0"/>
                      </a:endParaRPr>
                    </a:p>
                  </a:txBody>
                  <a:tcPr anchor="ctr"/>
                </a:tc>
                <a:tc>
                  <a:txBody>
                    <a:bodyPr/>
                    <a:lstStyle/>
                    <a:p>
                      <a:pPr algn="l"/>
                      <a:r>
                        <a:rPr lang="en-US" sz="1800" dirty="0">
                          <a:solidFill>
                            <a:schemeClr val="tx1"/>
                          </a:solidFill>
                          <a:highlight>
                            <a:srgbClr val="FFFF00"/>
                          </a:highlight>
                          <a:latin typeface="HfW precursive" panose="00000500000000000000" pitchFamily="2" charset="0"/>
                        </a:rPr>
                        <a:t>Return</a:t>
                      </a:r>
                      <a:r>
                        <a:rPr lang="en-US" sz="1800" dirty="0">
                          <a:solidFill>
                            <a:schemeClr val="tx1"/>
                          </a:solidFill>
                          <a:latin typeface="HfW precursive" panose="00000500000000000000" pitchFamily="2" charset="0"/>
                        </a:rPr>
                        <a:t>:</a:t>
                      </a:r>
                      <a:r>
                        <a:rPr lang="en-US" sz="1800" baseline="0" dirty="0">
                          <a:solidFill>
                            <a:schemeClr val="tx1"/>
                          </a:solidFill>
                          <a:latin typeface="HfW precursive" panose="00000500000000000000" pitchFamily="2" charset="0"/>
                        </a:rPr>
                        <a:t> </a:t>
                      </a:r>
                      <a:r>
                        <a:rPr lang="en-US" sz="1800" baseline="0" dirty="0">
                          <a:latin typeface="HfW precursive" panose="00000500000000000000" pitchFamily="2" charset="0"/>
                        </a:rPr>
                        <a:t>Little Wandle &amp; yellow reading record due (to be kept in school all week for reading groups)</a:t>
                      </a:r>
                    </a:p>
                    <a:p>
                      <a:pPr algn="l"/>
                      <a:r>
                        <a:rPr lang="en-US" sz="1800" baseline="0" dirty="0">
                          <a:highlight>
                            <a:srgbClr val="00FFFF"/>
                          </a:highlight>
                          <a:latin typeface="HfW precursive" panose="00000500000000000000" pitchFamily="2" charset="0"/>
                        </a:rPr>
                        <a:t>Beech &amp; </a:t>
                      </a:r>
                      <a:r>
                        <a:rPr lang="en-US" sz="1800" baseline="0" dirty="0">
                          <a:highlight>
                            <a:srgbClr val="FF0000"/>
                          </a:highlight>
                          <a:latin typeface="HfW precursive" panose="00000500000000000000" pitchFamily="2" charset="0"/>
                        </a:rPr>
                        <a:t>Maple come in PE kits</a:t>
                      </a:r>
                      <a:endParaRPr lang="en-GB" sz="1800" dirty="0">
                        <a:highlight>
                          <a:srgbClr val="FF0000"/>
                        </a:highlight>
                        <a:latin typeface="HfW precursive" panose="00000500000000000000" pitchFamily="2" charset="0"/>
                      </a:endParaRPr>
                    </a:p>
                  </a:txBody>
                  <a:tcPr/>
                </a:tc>
                <a:extLst>
                  <a:ext uri="{0D108BD9-81ED-4DB2-BD59-A6C34878D82A}">
                    <a16:rowId xmlns:a16="http://schemas.microsoft.com/office/drawing/2014/main" val="1228587322"/>
                  </a:ext>
                </a:extLst>
              </a:tr>
              <a:tr h="387309">
                <a:tc>
                  <a:txBody>
                    <a:bodyPr/>
                    <a:lstStyle/>
                    <a:p>
                      <a:pPr algn="ctr"/>
                      <a:r>
                        <a:rPr lang="en-US" sz="1800" dirty="0">
                          <a:latin typeface="HfW precursive" panose="00000500000000000000" pitchFamily="2" charset="0"/>
                        </a:rPr>
                        <a:t>Tuesday</a:t>
                      </a:r>
                      <a:endParaRPr lang="en-GB" sz="1800" dirty="0">
                        <a:latin typeface="HfW precursive" panose="00000500000000000000" pitchFamily="2" charset="0"/>
                      </a:endParaRPr>
                    </a:p>
                  </a:txBody>
                  <a:tcPr anchor="ctr"/>
                </a:tc>
                <a:tc>
                  <a:txBody>
                    <a:bodyPr/>
                    <a:lstStyle/>
                    <a:p>
                      <a:pPr algn="l"/>
                      <a:r>
                        <a:rPr lang="en-US" sz="1800" dirty="0">
                          <a:solidFill>
                            <a:schemeClr val="tx1"/>
                          </a:solidFill>
                          <a:highlight>
                            <a:srgbClr val="FFFF00"/>
                          </a:highlight>
                          <a:latin typeface="HfW precursive" panose="00000500000000000000" pitchFamily="2" charset="0"/>
                        </a:rPr>
                        <a:t>Return</a:t>
                      </a:r>
                      <a:r>
                        <a:rPr lang="en-US" sz="1800" dirty="0">
                          <a:solidFill>
                            <a:schemeClr val="tx1"/>
                          </a:solidFill>
                          <a:latin typeface="HfW precursive" panose="00000500000000000000" pitchFamily="2" charset="0"/>
                        </a:rPr>
                        <a:t>: Homework due</a:t>
                      </a:r>
                      <a:endParaRPr lang="en-GB" sz="1800" dirty="0">
                        <a:solidFill>
                          <a:schemeClr val="tx1"/>
                        </a:solidFill>
                        <a:latin typeface="HfW precursive" panose="00000500000000000000" pitchFamily="2" charset="0"/>
                      </a:endParaRPr>
                    </a:p>
                  </a:txBody>
                  <a:tcPr/>
                </a:tc>
                <a:extLst>
                  <a:ext uri="{0D108BD9-81ED-4DB2-BD59-A6C34878D82A}">
                    <a16:rowId xmlns:a16="http://schemas.microsoft.com/office/drawing/2014/main" val="982035646"/>
                  </a:ext>
                </a:extLst>
              </a:tr>
              <a:tr h="387309">
                <a:tc>
                  <a:txBody>
                    <a:bodyPr/>
                    <a:lstStyle/>
                    <a:p>
                      <a:pPr algn="ctr"/>
                      <a:r>
                        <a:rPr lang="en-US" sz="1800" dirty="0">
                          <a:latin typeface="HfW precursive" panose="00000500000000000000" pitchFamily="2" charset="0"/>
                        </a:rPr>
                        <a:t>Wednesday</a:t>
                      </a:r>
                      <a:endParaRPr lang="en-GB" sz="1800" dirty="0">
                        <a:latin typeface="HfW precursive" panose="00000500000000000000" pitchFamily="2" charset="0"/>
                      </a:endParaRPr>
                    </a:p>
                  </a:txBody>
                  <a:tcPr anchor="ctr"/>
                </a:tc>
                <a:tc>
                  <a:txBody>
                    <a:bodyPr/>
                    <a:lstStyle/>
                    <a:p>
                      <a:pPr algn="l"/>
                      <a:r>
                        <a:rPr lang="en-US" sz="1800" dirty="0">
                          <a:solidFill>
                            <a:schemeClr val="tx1"/>
                          </a:solidFill>
                          <a:highlight>
                            <a:srgbClr val="FF0000"/>
                          </a:highlight>
                          <a:latin typeface="HfW precursive" panose="00000500000000000000" pitchFamily="2" charset="0"/>
                        </a:rPr>
                        <a:t>Maple come in PE kits</a:t>
                      </a:r>
                      <a:endParaRPr lang="en-GB" sz="1800" dirty="0">
                        <a:solidFill>
                          <a:schemeClr val="tx1"/>
                        </a:solidFill>
                        <a:highlight>
                          <a:srgbClr val="FF0000"/>
                        </a:highlight>
                        <a:latin typeface="HfW precursive" panose="00000500000000000000" pitchFamily="2" charset="0"/>
                      </a:endParaRPr>
                    </a:p>
                  </a:txBody>
                  <a:tcPr/>
                </a:tc>
                <a:extLst>
                  <a:ext uri="{0D108BD9-81ED-4DB2-BD59-A6C34878D82A}">
                    <a16:rowId xmlns:a16="http://schemas.microsoft.com/office/drawing/2014/main" val="2950992550"/>
                  </a:ext>
                </a:extLst>
              </a:tr>
              <a:tr h="668506">
                <a:tc>
                  <a:txBody>
                    <a:bodyPr/>
                    <a:lstStyle/>
                    <a:p>
                      <a:pPr algn="ctr"/>
                      <a:r>
                        <a:rPr lang="en-US" sz="1800" dirty="0">
                          <a:latin typeface="HfW precursive" panose="00000500000000000000" pitchFamily="2" charset="0"/>
                        </a:rPr>
                        <a:t>Thursday</a:t>
                      </a:r>
                      <a:endParaRPr lang="en-GB" sz="1800" dirty="0">
                        <a:latin typeface="HfW precursive" panose="00000500000000000000" pitchFamily="2" charset="0"/>
                      </a:endParaRPr>
                    </a:p>
                  </a:txBody>
                  <a:tcPr anchor="ctr"/>
                </a:tc>
                <a:tc>
                  <a:txBody>
                    <a:bodyPr/>
                    <a:lstStyle/>
                    <a:p>
                      <a:pPr algn="l"/>
                      <a:r>
                        <a:rPr lang="en-US" sz="1800" dirty="0">
                          <a:solidFill>
                            <a:schemeClr val="tx1"/>
                          </a:solidFill>
                          <a:highlight>
                            <a:srgbClr val="FFFF00"/>
                          </a:highlight>
                          <a:latin typeface="HfW precursive" panose="00000500000000000000" pitchFamily="2" charset="0"/>
                        </a:rPr>
                        <a:t>Return</a:t>
                      </a:r>
                      <a:r>
                        <a:rPr lang="en-US" sz="1800" dirty="0">
                          <a:solidFill>
                            <a:schemeClr val="tx1"/>
                          </a:solidFill>
                          <a:latin typeface="HfW precursive" panose="00000500000000000000" pitchFamily="2" charset="0"/>
                        </a:rPr>
                        <a:t>: Reading for Pleasure due</a:t>
                      </a:r>
                    </a:p>
                    <a:p>
                      <a:pPr algn="l"/>
                      <a:r>
                        <a:rPr lang="en-US" sz="1800" dirty="0">
                          <a:solidFill>
                            <a:schemeClr val="tx1"/>
                          </a:solidFill>
                          <a:highlight>
                            <a:srgbClr val="00FFFF"/>
                          </a:highlight>
                          <a:latin typeface="HfW precursive" panose="00000500000000000000" pitchFamily="2" charset="0"/>
                        </a:rPr>
                        <a:t>Beech come in PE kits</a:t>
                      </a:r>
                      <a:endParaRPr lang="en-GB" sz="1800" dirty="0">
                        <a:solidFill>
                          <a:schemeClr val="tx1"/>
                        </a:solidFill>
                        <a:highlight>
                          <a:srgbClr val="00FFFF"/>
                        </a:highlight>
                        <a:latin typeface="HfW precursive" panose="00000500000000000000" pitchFamily="2" charset="0"/>
                      </a:endParaRPr>
                    </a:p>
                  </a:txBody>
                  <a:tcPr/>
                </a:tc>
                <a:extLst>
                  <a:ext uri="{0D108BD9-81ED-4DB2-BD59-A6C34878D82A}">
                    <a16:rowId xmlns:a16="http://schemas.microsoft.com/office/drawing/2014/main" val="1147436090"/>
                  </a:ext>
                </a:extLst>
              </a:tr>
              <a:tr h="2674023">
                <a:tc>
                  <a:txBody>
                    <a:bodyPr/>
                    <a:lstStyle/>
                    <a:p>
                      <a:pPr algn="ctr"/>
                      <a:r>
                        <a:rPr lang="en-US" sz="1800" dirty="0">
                          <a:latin typeface="HfW precursive" panose="00000500000000000000" pitchFamily="2" charset="0"/>
                        </a:rPr>
                        <a:t>Friday</a:t>
                      </a:r>
                      <a:endParaRPr lang="en-GB" sz="1800" dirty="0">
                        <a:latin typeface="HfW precursive" panose="00000500000000000000" pitchFamily="2" charset="0"/>
                      </a:endParaRPr>
                    </a:p>
                  </a:txBody>
                  <a:tcPr anchor="ctr"/>
                </a:tc>
                <a:tc>
                  <a:txBody>
                    <a:bodyPr/>
                    <a:lstStyle/>
                    <a:p>
                      <a:pPr algn="l"/>
                      <a:r>
                        <a:rPr lang="en-US" sz="1800" b="1" dirty="0">
                          <a:solidFill>
                            <a:schemeClr val="tx1"/>
                          </a:solidFill>
                          <a:latin typeface="HfW precursive" panose="00000500000000000000" pitchFamily="2" charset="0"/>
                        </a:rPr>
                        <a:t>Books home:</a:t>
                      </a:r>
                    </a:p>
                    <a:p>
                      <a:pPr algn="l"/>
                      <a:r>
                        <a:rPr lang="en-US" sz="1800" dirty="0">
                          <a:solidFill>
                            <a:schemeClr val="tx1"/>
                          </a:solidFill>
                          <a:latin typeface="HfW precursive" panose="00000500000000000000" pitchFamily="2" charset="0"/>
                        </a:rPr>
                        <a:t>1</a:t>
                      </a:r>
                      <a:r>
                        <a:rPr lang="en-US" sz="1800" baseline="0" dirty="0">
                          <a:solidFill>
                            <a:schemeClr val="tx1"/>
                          </a:solidFill>
                          <a:latin typeface="HfW precursive" panose="00000500000000000000" pitchFamily="2" charset="0"/>
                        </a:rPr>
                        <a:t> Little Wandle book</a:t>
                      </a:r>
                    </a:p>
                    <a:p>
                      <a:pPr algn="l"/>
                      <a:r>
                        <a:rPr lang="en-US" sz="1800" baseline="0" dirty="0">
                          <a:solidFill>
                            <a:schemeClr val="tx1"/>
                          </a:solidFill>
                          <a:latin typeface="HfW precursive" panose="00000500000000000000" pitchFamily="2" charset="0"/>
                        </a:rPr>
                        <a:t>1 Reading for Pleasure book</a:t>
                      </a:r>
                      <a:endParaRPr lang="en-US" sz="1800" dirty="0">
                        <a:solidFill>
                          <a:schemeClr val="tx1"/>
                        </a:solidFill>
                        <a:latin typeface="HfW precursive" panose="00000500000000000000" pitchFamily="2" charset="0"/>
                      </a:endParaRPr>
                    </a:p>
                    <a:p>
                      <a:pPr algn="l"/>
                      <a:endParaRPr lang="en-US" sz="1800" dirty="0">
                        <a:solidFill>
                          <a:schemeClr val="tx1"/>
                        </a:solidFill>
                        <a:latin typeface="HfW precursive" panose="00000500000000000000" pitchFamily="2" charset="0"/>
                      </a:endParaRPr>
                    </a:p>
                    <a:p>
                      <a:pPr algn="l"/>
                      <a:r>
                        <a:rPr lang="en-US" sz="1800" b="1" dirty="0">
                          <a:solidFill>
                            <a:schemeClr val="tx1"/>
                          </a:solidFill>
                          <a:latin typeface="HfW precursive" panose="00000500000000000000" pitchFamily="2" charset="0"/>
                        </a:rPr>
                        <a:t>Homework</a:t>
                      </a:r>
                      <a:r>
                        <a:rPr lang="en-US" sz="1800" b="1" baseline="0" dirty="0">
                          <a:solidFill>
                            <a:schemeClr val="tx1"/>
                          </a:solidFill>
                          <a:latin typeface="HfW precursive" panose="00000500000000000000" pitchFamily="2" charset="0"/>
                        </a:rPr>
                        <a:t> set: </a:t>
                      </a:r>
                    </a:p>
                    <a:p>
                      <a:pPr algn="l"/>
                      <a:r>
                        <a:rPr lang="en-US" sz="1800" baseline="0" dirty="0">
                          <a:solidFill>
                            <a:schemeClr val="tx1"/>
                          </a:solidFill>
                          <a:latin typeface="HfW precursive" panose="00000500000000000000" pitchFamily="2" charset="0"/>
                        </a:rPr>
                        <a:t>-English task in blue book</a:t>
                      </a:r>
                    </a:p>
                    <a:p>
                      <a:pPr algn="l"/>
                      <a:r>
                        <a:rPr lang="en-US" sz="1800" baseline="0" dirty="0">
                          <a:solidFill>
                            <a:schemeClr val="tx1"/>
                          </a:solidFill>
                          <a:latin typeface="HfW precursive" panose="00000500000000000000" pitchFamily="2" charset="0"/>
                        </a:rPr>
                        <a:t>-Maths Shed </a:t>
                      </a:r>
                      <a:r>
                        <a:rPr lang="en-US" sz="1400" baseline="0" dirty="0">
                          <a:solidFill>
                            <a:schemeClr val="tx1"/>
                          </a:solidFill>
                          <a:latin typeface="HfW precursive" panose="00000500000000000000" pitchFamily="2" charset="0"/>
                        </a:rPr>
                        <a:t>OR</a:t>
                      </a:r>
                      <a:r>
                        <a:rPr lang="en-US" sz="1800" baseline="0" dirty="0">
                          <a:solidFill>
                            <a:schemeClr val="tx1"/>
                          </a:solidFill>
                          <a:latin typeface="HfW precursive" panose="00000500000000000000" pitchFamily="2" charset="0"/>
                        </a:rPr>
                        <a:t> purple workbook</a:t>
                      </a:r>
                    </a:p>
                    <a:p>
                      <a:pPr algn="l"/>
                      <a:r>
                        <a:rPr lang="en-US" sz="1800" baseline="0" dirty="0">
                          <a:solidFill>
                            <a:schemeClr val="tx1"/>
                          </a:solidFill>
                          <a:latin typeface="HfW precursive" panose="00000500000000000000" pitchFamily="2" charset="0"/>
                        </a:rPr>
                        <a:t>-Online spellings (on Year 1 page of school website)</a:t>
                      </a:r>
                    </a:p>
                    <a:p>
                      <a:pPr algn="l"/>
                      <a:r>
                        <a:rPr lang="en-US" sz="1800" baseline="0" dirty="0">
                          <a:solidFill>
                            <a:schemeClr val="tx1"/>
                          </a:solidFill>
                          <a:latin typeface="HfW precursive" panose="00000500000000000000" pitchFamily="2" charset="0"/>
                        </a:rPr>
                        <a:t>-Reading</a:t>
                      </a:r>
                      <a:endParaRPr lang="en-GB" sz="1800" dirty="0">
                        <a:solidFill>
                          <a:schemeClr val="tx1"/>
                        </a:solidFill>
                        <a:latin typeface="HfW precursive" panose="00000500000000000000" pitchFamily="2" charset="0"/>
                      </a:endParaRPr>
                    </a:p>
                  </a:txBody>
                  <a:tcPr/>
                </a:tc>
                <a:extLst>
                  <a:ext uri="{0D108BD9-81ED-4DB2-BD59-A6C34878D82A}">
                    <a16:rowId xmlns:a16="http://schemas.microsoft.com/office/drawing/2014/main" val="1015078425"/>
                  </a:ext>
                </a:extLst>
              </a:tr>
            </a:tbl>
          </a:graphicData>
        </a:graphic>
      </p:graphicFrame>
      <p:pic>
        <p:nvPicPr>
          <p:cNvPr id="3" name="Picture 2">
            <a:extLst>
              <a:ext uri="{FF2B5EF4-FFF2-40B4-BE49-F238E27FC236}">
                <a16:creationId xmlns:a16="http://schemas.microsoft.com/office/drawing/2014/main" id="{3AA2D5EA-6308-1EB7-CE2F-22AD4C0BA8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
        <p:nvSpPr>
          <p:cNvPr id="4" name="Shape 121">
            <a:extLst>
              <a:ext uri="{FF2B5EF4-FFF2-40B4-BE49-F238E27FC236}">
                <a16:creationId xmlns:a16="http://schemas.microsoft.com/office/drawing/2014/main" id="{6AB376D2-ACD5-5310-D26A-65A0DD1FAC25}"/>
              </a:ext>
            </a:extLst>
          </p:cNvPr>
          <p:cNvSpPr/>
          <p:nvPr/>
        </p:nvSpPr>
        <p:spPr>
          <a:xfrm>
            <a:off x="891251" y="385307"/>
            <a:ext cx="6921660" cy="923330"/>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lang="en-GB" sz="5400" u="none" dirty="0">
                <a:latin typeface="+mj-lt"/>
              </a:rPr>
              <a:t>Equipment Needed</a:t>
            </a:r>
            <a:endParaRPr u="none" dirty="0">
              <a:latin typeface="+mj-lt"/>
            </a:endParaRPr>
          </a:p>
        </p:txBody>
      </p:sp>
    </p:spTree>
    <p:extLst>
      <p:ext uri="{BB962C8B-B14F-4D97-AF65-F5344CB8AC3E}">
        <p14:creationId xmlns:p14="http://schemas.microsoft.com/office/powerpoint/2010/main" val="214410822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ctrTitle"/>
          </p:nvPr>
        </p:nvSpPr>
        <p:spPr>
          <a:xfrm>
            <a:off x="682906" y="1216736"/>
            <a:ext cx="7697165" cy="5693964"/>
          </a:xfrm>
          <a:prstGeom prst="rect">
            <a:avLst/>
          </a:prstGeom>
        </p:spPr>
        <p:txBody>
          <a:bodyPr>
            <a:normAutofit/>
          </a:bodyPr>
          <a:lstStyle/>
          <a:p>
            <a:pPr algn="l">
              <a:defRPr sz="3200">
                <a:latin typeface="Comic Sans MS"/>
                <a:ea typeface="Comic Sans MS"/>
                <a:cs typeface="Comic Sans MS"/>
                <a:sym typeface="Comic Sans MS"/>
              </a:defRPr>
            </a:pPr>
            <a:r>
              <a:rPr sz="2400" dirty="0">
                <a:latin typeface="+mj-lt"/>
              </a:rPr>
              <a:t>Develop your child’s </a:t>
            </a:r>
            <a:r>
              <a:rPr sz="2400" b="1" dirty="0">
                <a:latin typeface="+mj-lt"/>
              </a:rPr>
              <a:t>number</a:t>
            </a:r>
            <a:r>
              <a:rPr sz="2400" dirty="0">
                <a:latin typeface="+mj-lt"/>
              </a:rPr>
              <a:t> skills by including numbers and counting in their daily routine.</a:t>
            </a:r>
            <a:br>
              <a:rPr sz="2400" dirty="0">
                <a:latin typeface="+mj-lt"/>
              </a:rPr>
            </a:br>
            <a:br>
              <a:rPr sz="2400" dirty="0">
                <a:latin typeface="+mj-lt"/>
              </a:rPr>
            </a:br>
            <a:r>
              <a:rPr sz="2400" u="sng" dirty="0">
                <a:latin typeface="+mj-lt"/>
              </a:rPr>
              <a:t>Ideas include:</a:t>
            </a:r>
            <a:br>
              <a:rPr sz="2400" u="sng" dirty="0">
                <a:latin typeface="+mj-lt"/>
              </a:rPr>
            </a:br>
            <a:r>
              <a:rPr sz="2400" dirty="0">
                <a:latin typeface="+mj-lt"/>
              </a:rPr>
              <a:t> - counting the steps they walk to school</a:t>
            </a:r>
            <a:br>
              <a:rPr sz="2400" dirty="0">
                <a:latin typeface="+mj-lt"/>
              </a:rPr>
            </a:br>
            <a:r>
              <a:rPr sz="2400" dirty="0">
                <a:latin typeface="+mj-lt"/>
              </a:rPr>
              <a:t> - looking at the numbers on doors of houses along the road</a:t>
            </a:r>
            <a:br>
              <a:rPr sz="2400" dirty="0">
                <a:latin typeface="+mj-lt"/>
              </a:rPr>
            </a:br>
            <a:r>
              <a:rPr sz="2400" dirty="0">
                <a:latin typeface="+mj-lt"/>
              </a:rPr>
              <a:t> - playing card and board games to develop their ability to count on </a:t>
            </a:r>
          </a:p>
        </p:txBody>
      </p:sp>
      <p:sp>
        <p:nvSpPr>
          <p:cNvPr id="146" name="Shape 146"/>
          <p:cNvSpPr/>
          <p:nvPr/>
        </p:nvSpPr>
        <p:spPr>
          <a:xfrm>
            <a:off x="763929" y="339809"/>
            <a:ext cx="6544376" cy="1200329"/>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200" b="1" u="sng">
                <a:latin typeface="Comic Sans MS"/>
                <a:ea typeface="Comic Sans MS"/>
                <a:cs typeface="Comic Sans MS"/>
                <a:sym typeface="Comic Sans MS"/>
              </a:defRPr>
            </a:lvl1pPr>
          </a:lstStyle>
          <a:p>
            <a:r>
              <a:rPr lang="en-GB" sz="3600" u="none" dirty="0">
                <a:latin typeface="+mj-lt"/>
              </a:rPr>
              <a:t>Other t</a:t>
            </a:r>
            <a:r>
              <a:rPr sz="3600" u="none" dirty="0" err="1">
                <a:latin typeface="+mj-lt"/>
              </a:rPr>
              <a:t>hings</a:t>
            </a:r>
            <a:r>
              <a:rPr sz="3600" u="none" dirty="0">
                <a:latin typeface="+mj-lt"/>
              </a:rPr>
              <a:t> you can do at home to help your child</a:t>
            </a:r>
          </a:p>
        </p:txBody>
      </p:sp>
      <p:pic>
        <p:nvPicPr>
          <p:cNvPr id="2" name="Picture 1">
            <a:extLst>
              <a:ext uri="{FF2B5EF4-FFF2-40B4-BE49-F238E27FC236}">
                <a16:creationId xmlns:a16="http://schemas.microsoft.com/office/drawing/2014/main" id="{CCAA021D-2961-C6EF-F396-CD02A7695C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p:cNvSpPr>
          <p:nvPr>
            <p:ph type="ctrTitle"/>
          </p:nvPr>
        </p:nvSpPr>
        <p:spPr>
          <a:xfrm>
            <a:off x="803333" y="1703903"/>
            <a:ext cx="7940232" cy="5167316"/>
          </a:xfrm>
          <a:prstGeom prst="rect">
            <a:avLst/>
          </a:prstGeom>
        </p:spPr>
        <p:txBody>
          <a:bodyPr>
            <a:normAutofit/>
          </a:bodyPr>
          <a:lstStyle/>
          <a:p>
            <a:pPr algn="l">
              <a:defRPr sz="3000">
                <a:latin typeface="Comic Sans MS"/>
                <a:ea typeface="Comic Sans MS"/>
                <a:cs typeface="Comic Sans MS"/>
                <a:sym typeface="Comic Sans MS"/>
              </a:defRPr>
            </a:pPr>
            <a:r>
              <a:rPr sz="2400" dirty="0">
                <a:latin typeface="+mj-lt"/>
              </a:rPr>
              <a:t>Develop your child’s </a:t>
            </a:r>
            <a:r>
              <a:rPr sz="2400" b="1" dirty="0">
                <a:latin typeface="+mj-lt"/>
              </a:rPr>
              <a:t>English</a:t>
            </a:r>
            <a:r>
              <a:rPr sz="2400" dirty="0">
                <a:latin typeface="+mj-lt"/>
              </a:rPr>
              <a:t> skills each day.</a:t>
            </a:r>
            <a:br>
              <a:rPr sz="2400" dirty="0">
                <a:latin typeface="+mj-lt"/>
              </a:rPr>
            </a:br>
            <a:br>
              <a:rPr lang="en-GB" sz="2400" dirty="0">
                <a:latin typeface="+mj-lt"/>
              </a:rPr>
            </a:br>
            <a:r>
              <a:rPr sz="2400" u="sng" dirty="0">
                <a:latin typeface="+mj-lt"/>
              </a:rPr>
              <a:t>Ideas include:</a:t>
            </a:r>
            <a:br>
              <a:rPr sz="2400" u="sng" dirty="0">
                <a:latin typeface="+mj-lt"/>
              </a:rPr>
            </a:br>
            <a:r>
              <a:rPr sz="2400" dirty="0">
                <a:latin typeface="+mj-lt"/>
              </a:rPr>
              <a:t> - listen to your child read their books and discuss pictures and the story with them to develop their understanding of the text</a:t>
            </a:r>
            <a:br>
              <a:rPr sz="2400" dirty="0">
                <a:latin typeface="+mj-lt"/>
              </a:rPr>
            </a:br>
            <a:r>
              <a:rPr sz="2400" dirty="0">
                <a:latin typeface="+mj-lt"/>
              </a:rPr>
              <a:t> - develop your child’s awareness of print by pointing out road signs and notices in shops etc.</a:t>
            </a:r>
            <a:br>
              <a:rPr sz="2400" dirty="0">
                <a:latin typeface="+mj-lt"/>
              </a:rPr>
            </a:br>
            <a:r>
              <a:rPr sz="2400" dirty="0">
                <a:latin typeface="+mj-lt"/>
              </a:rPr>
              <a:t> - encourage your child to write shopping lists and messages</a:t>
            </a:r>
            <a:br>
              <a:rPr lang="en-GB" sz="2400" dirty="0">
                <a:latin typeface="+mj-lt"/>
              </a:rPr>
            </a:br>
            <a:r>
              <a:rPr lang="en-GB" sz="2400" dirty="0">
                <a:latin typeface="+mj-lt"/>
              </a:rPr>
              <a:t>- read stories to your child above their current reading ability</a:t>
            </a:r>
            <a:endParaRPr sz="2400" dirty="0">
              <a:latin typeface="+mj-lt"/>
            </a:endParaRPr>
          </a:p>
        </p:txBody>
      </p:sp>
      <p:pic>
        <p:nvPicPr>
          <p:cNvPr id="2" name="Picture 1">
            <a:extLst>
              <a:ext uri="{FF2B5EF4-FFF2-40B4-BE49-F238E27FC236}">
                <a16:creationId xmlns:a16="http://schemas.microsoft.com/office/drawing/2014/main" id="{FF3341D4-A3CD-478A-637F-31FC58D36B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
        <p:nvSpPr>
          <p:cNvPr id="3" name="Shape 146">
            <a:extLst>
              <a:ext uri="{FF2B5EF4-FFF2-40B4-BE49-F238E27FC236}">
                <a16:creationId xmlns:a16="http://schemas.microsoft.com/office/drawing/2014/main" id="{242B0A14-E680-C739-69DD-F0BBF8170007}"/>
              </a:ext>
            </a:extLst>
          </p:cNvPr>
          <p:cNvSpPr/>
          <p:nvPr/>
        </p:nvSpPr>
        <p:spPr>
          <a:xfrm>
            <a:off x="763929" y="339809"/>
            <a:ext cx="6544376" cy="1200329"/>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200" b="1" u="sng">
                <a:latin typeface="Comic Sans MS"/>
                <a:ea typeface="Comic Sans MS"/>
                <a:cs typeface="Comic Sans MS"/>
                <a:sym typeface="Comic Sans MS"/>
              </a:defRPr>
            </a:lvl1pPr>
          </a:lstStyle>
          <a:p>
            <a:r>
              <a:rPr lang="en-GB" sz="3600" u="none" dirty="0">
                <a:latin typeface="+mj-lt"/>
              </a:rPr>
              <a:t>Other t</a:t>
            </a:r>
            <a:r>
              <a:rPr sz="3600" u="none" dirty="0" err="1">
                <a:latin typeface="+mj-lt"/>
              </a:rPr>
              <a:t>hings</a:t>
            </a:r>
            <a:r>
              <a:rPr sz="3600" u="none" dirty="0">
                <a:latin typeface="+mj-lt"/>
              </a:rPr>
              <a:t> you can do at home to help your child</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ctrTitle"/>
          </p:nvPr>
        </p:nvSpPr>
        <p:spPr>
          <a:xfrm>
            <a:off x="177095" y="1068776"/>
            <a:ext cx="8943761" cy="6033773"/>
          </a:xfrm>
          <a:prstGeom prst="rect">
            <a:avLst/>
          </a:prstGeom>
        </p:spPr>
        <p:txBody>
          <a:bodyPr>
            <a:noAutofit/>
          </a:bodyPr>
          <a:lstStyle/>
          <a:p>
            <a:pPr algn="l" defTabSz="859536">
              <a:defRPr sz="3008">
                <a:latin typeface="Comic Sans MS"/>
                <a:ea typeface="Comic Sans MS"/>
                <a:cs typeface="Comic Sans MS"/>
                <a:sym typeface="Comic Sans MS"/>
              </a:defRPr>
            </a:pPr>
            <a:r>
              <a:rPr lang="en-GB" sz="1800" dirty="0">
                <a:latin typeface="+mj-lt"/>
              </a:rPr>
              <a:t>Tapestry is EYFS only in our school. Therefore, </a:t>
            </a:r>
            <a:r>
              <a:rPr lang="en-GB" sz="1800" dirty="0" err="1">
                <a:latin typeface="+mj-lt"/>
              </a:rPr>
              <a:t>i</a:t>
            </a:r>
            <a:r>
              <a:rPr sz="1800" dirty="0">
                <a:latin typeface="+mj-lt"/>
              </a:rPr>
              <a:t>f you need to speak to a member of the Year 1 team</a:t>
            </a:r>
            <a:r>
              <a:rPr lang="en-GB" sz="1800" dirty="0">
                <a:latin typeface="+mj-lt"/>
              </a:rPr>
              <a:t>,</a:t>
            </a:r>
            <a:r>
              <a:rPr sz="1800" dirty="0">
                <a:latin typeface="+mj-lt"/>
              </a:rPr>
              <a:t> we are available </a:t>
            </a:r>
            <a:r>
              <a:rPr lang="en-GB" sz="1800" dirty="0">
                <a:latin typeface="+mj-lt"/>
              </a:rPr>
              <a:t>on the doors at pickup and drop off for quick handover messages </a:t>
            </a:r>
            <a:r>
              <a:rPr sz="1800" dirty="0">
                <a:latin typeface="+mj-lt"/>
              </a:rPr>
              <a:t>and will be happy to help you. </a:t>
            </a:r>
            <a:br>
              <a:rPr lang="en-GB" sz="1800" dirty="0">
                <a:latin typeface="+mj-lt"/>
              </a:rPr>
            </a:br>
            <a:br>
              <a:rPr lang="en-GB" sz="1800" dirty="0">
                <a:latin typeface="+mj-lt"/>
              </a:rPr>
            </a:br>
            <a:r>
              <a:rPr sz="1800" dirty="0">
                <a:latin typeface="+mj-lt"/>
              </a:rPr>
              <a:t>Alternatively,</a:t>
            </a:r>
            <a:r>
              <a:rPr lang="en-GB" sz="1800" dirty="0">
                <a:latin typeface="+mj-lt"/>
              </a:rPr>
              <a:t> if you would like a conversation with a teacher,</a:t>
            </a:r>
            <a:r>
              <a:rPr sz="1800" dirty="0">
                <a:latin typeface="+mj-lt"/>
              </a:rPr>
              <a:t> please phone the school office to arrange a meeting or to speak to a member of staff.  </a:t>
            </a:r>
            <a:br>
              <a:rPr lang="en-GB" sz="1800" dirty="0">
                <a:latin typeface="+mj-lt"/>
              </a:rPr>
            </a:br>
            <a:br>
              <a:rPr lang="en-GB" sz="1800" dirty="0">
                <a:latin typeface="+mj-lt"/>
              </a:rPr>
            </a:br>
            <a:r>
              <a:rPr lang="en-GB" sz="1800" dirty="0">
                <a:latin typeface="+mj-lt"/>
              </a:rPr>
              <a:t>Each class has an email address where you can contact staff. Although this is checked regularly and we do endeavour to respond to your queries within two working days, always contact the office for urgent needs.</a:t>
            </a:r>
            <a:br>
              <a:rPr lang="en-GB" sz="1800" dirty="0">
                <a:latin typeface="+mj-lt"/>
              </a:rPr>
            </a:br>
            <a:br>
              <a:rPr sz="1800" dirty="0">
                <a:latin typeface="+mj-lt"/>
              </a:rPr>
            </a:br>
            <a:r>
              <a:rPr lang="en-GB" sz="1900" b="1" dirty="0">
                <a:latin typeface="+mj-lt"/>
              </a:rPr>
              <a:t>Please email your child’s class email &amp; school office if </a:t>
            </a:r>
            <a:r>
              <a:rPr sz="1900" b="1" dirty="0">
                <a:latin typeface="+mj-lt"/>
              </a:rPr>
              <a:t>your child is being collected by a different adult than who usually collects them. </a:t>
            </a:r>
            <a:br>
              <a:rPr lang="en-GB" sz="1800" dirty="0">
                <a:latin typeface="+mj-lt"/>
              </a:rPr>
            </a:br>
            <a:br>
              <a:rPr lang="en-GB" sz="1800" dirty="0">
                <a:latin typeface="+mj-lt"/>
              </a:rPr>
            </a:br>
            <a:r>
              <a:rPr lang="en-GB" sz="1800" dirty="0">
                <a:latin typeface="+mj-lt"/>
              </a:rPr>
              <a:t>Email addresses: </a:t>
            </a:r>
            <a:br>
              <a:rPr lang="en-GB" sz="1800" dirty="0">
                <a:latin typeface="+mj-lt"/>
              </a:rPr>
            </a:br>
            <a:r>
              <a:rPr lang="en-GB" sz="1800" dirty="0">
                <a:latin typeface="+mj-lt"/>
                <a:hlinkClick r:id="rId2"/>
              </a:rPr>
              <a:t>maple@huntington.cheshire.sch.uk</a:t>
            </a:r>
            <a:r>
              <a:rPr lang="en-GB" sz="1800" dirty="0">
                <a:latin typeface="+mj-lt"/>
              </a:rPr>
              <a:t> or </a:t>
            </a:r>
            <a:r>
              <a:rPr lang="en-GB" sz="1800" dirty="0">
                <a:latin typeface="+mj-lt"/>
                <a:hlinkClick r:id="rId3"/>
              </a:rPr>
              <a:t>beech@huntington.cheshire.sch.uk</a:t>
            </a:r>
            <a:r>
              <a:rPr lang="en-GB" sz="1800" dirty="0">
                <a:latin typeface="+mj-lt"/>
              </a:rPr>
              <a:t> </a:t>
            </a:r>
            <a:br>
              <a:rPr sz="2000" dirty="0">
                <a:latin typeface="+mj-lt"/>
              </a:rPr>
            </a:br>
            <a:endParaRPr sz="2000" dirty="0">
              <a:latin typeface="+mj-lt"/>
            </a:endParaRPr>
          </a:p>
        </p:txBody>
      </p:sp>
      <p:sp>
        <p:nvSpPr>
          <p:cNvPr id="174" name="Shape 174"/>
          <p:cNvSpPr/>
          <p:nvPr/>
        </p:nvSpPr>
        <p:spPr>
          <a:xfrm>
            <a:off x="1259631" y="473886"/>
            <a:ext cx="6048674" cy="92333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3600" b="1" u="sng">
                <a:latin typeface="Comic Sans MS"/>
                <a:ea typeface="Comic Sans MS"/>
                <a:cs typeface="Comic Sans MS"/>
                <a:sym typeface="Comic Sans MS"/>
              </a:defRPr>
            </a:lvl1pPr>
          </a:lstStyle>
          <a:p>
            <a:r>
              <a:rPr lang="en-GB" sz="5400" u="none" dirty="0">
                <a:latin typeface="+mj-lt"/>
              </a:rPr>
              <a:t>Communication</a:t>
            </a:r>
            <a:endParaRPr sz="5400" u="none" dirty="0">
              <a:latin typeface="+mj-lt"/>
            </a:endParaRPr>
          </a:p>
        </p:txBody>
      </p:sp>
      <p:pic>
        <p:nvPicPr>
          <p:cNvPr id="2" name="Picture 1">
            <a:extLst>
              <a:ext uri="{FF2B5EF4-FFF2-40B4-BE49-F238E27FC236}">
                <a16:creationId xmlns:a16="http://schemas.microsoft.com/office/drawing/2014/main" id="{CB0D9BB3-6058-380B-8315-7FC4AB8C63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p:cNvSpPr>
          <p:nvPr>
            <p:ph type="ctrTitle"/>
          </p:nvPr>
        </p:nvSpPr>
        <p:spPr>
          <a:xfrm>
            <a:off x="422476" y="1507133"/>
            <a:ext cx="8299048" cy="5545598"/>
          </a:xfrm>
          <a:prstGeom prst="rect">
            <a:avLst/>
          </a:prstGeom>
        </p:spPr>
        <p:txBody>
          <a:bodyPr>
            <a:normAutofit/>
          </a:bodyPr>
          <a:lstStyle/>
          <a:p>
            <a:pPr algn="l">
              <a:defRPr sz="3200">
                <a:latin typeface="Comic Sans MS"/>
                <a:ea typeface="Comic Sans MS"/>
                <a:cs typeface="Comic Sans MS"/>
                <a:sym typeface="Comic Sans MS"/>
              </a:defRPr>
            </a:pPr>
            <a:r>
              <a:rPr lang="en-GB" sz="2800" dirty="0">
                <a:latin typeface="+mj-lt"/>
              </a:rPr>
              <a:t>The adventure play area is out of use during pickup and drop off times, to ensure safety for all children.</a:t>
            </a:r>
            <a:br>
              <a:rPr lang="en-GB" sz="2800" dirty="0">
                <a:latin typeface="+mj-lt"/>
              </a:rPr>
            </a:br>
            <a:br>
              <a:rPr lang="en-GB" sz="2800" dirty="0">
                <a:latin typeface="+mj-lt"/>
              </a:rPr>
            </a:br>
            <a:r>
              <a:rPr lang="en-GB" sz="2800" dirty="0">
                <a:latin typeface="+mj-lt"/>
              </a:rPr>
              <a:t>It is important the children are safe and supervised by you at all times whilst waiting with you on the yard. </a:t>
            </a:r>
            <a:br>
              <a:rPr lang="en-GB" sz="2800" dirty="0">
                <a:latin typeface="+mj-lt"/>
              </a:rPr>
            </a:br>
            <a:br>
              <a:rPr lang="en-GB" sz="2800" dirty="0">
                <a:latin typeface="+mj-lt"/>
              </a:rPr>
            </a:br>
            <a:r>
              <a:rPr lang="en-GB" sz="2800" dirty="0">
                <a:latin typeface="+mj-lt"/>
              </a:rPr>
              <a:t>We also have a no dogs policy within </a:t>
            </a:r>
            <a:br>
              <a:rPr lang="en-GB" sz="2800" dirty="0">
                <a:latin typeface="+mj-lt"/>
              </a:rPr>
            </a:br>
            <a:r>
              <a:rPr lang="en-GB" sz="2800" dirty="0">
                <a:latin typeface="+mj-lt"/>
              </a:rPr>
              <a:t>the school gates, with exception of our specifically trained school dog, Rodney. </a:t>
            </a:r>
            <a:br>
              <a:rPr sz="2800" dirty="0"/>
            </a:br>
            <a:endParaRPr sz="2800" dirty="0"/>
          </a:p>
        </p:txBody>
      </p:sp>
      <p:sp>
        <p:nvSpPr>
          <p:cNvPr id="178" name="Shape 178"/>
          <p:cNvSpPr/>
          <p:nvPr/>
        </p:nvSpPr>
        <p:spPr>
          <a:xfrm>
            <a:off x="202027" y="488175"/>
            <a:ext cx="7738205" cy="83099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sz="4800" u="none" dirty="0">
                <a:latin typeface="+mj-lt"/>
              </a:rPr>
              <a:t>Before and After School </a:t>
            </a:r>
          </a:p>
        </p:txBody>
      </p:sp>
      <p:pic>
        <p:nvPicPr>
          <p:cNvPr id="2" name="Picture 1">
            <a:extLst>
              <a:ext uri="{FF2B5EF4-FFF2-40B4-BE49-F238E27FC236}">
                <a16:creationId xmlns:a16="http://schemas.microsoft.com/office/drawing/2014/main" id="{63A85402-E8A7-37AA-E71F-53AC482CAE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pic>
        <p:nvPicPr>
          <p:cNvPr id="3074" name="Picture 2">
            <a:extLst>
              <a:ext uri="{FF2B5EF4-FFF2-40B4-BE49-F238E27FC236}">
                <a16:creationId xmlns:a16="http://schemas.microsoft.com/office/drawing/2014/main" id="{533B68BE-17C5-9DB4-1B31-6DF6EA9478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2426" y="4988687"/>
            <a:ext cx="1343250" cy="15514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78">
            <a:extLst>
              <a:ext uri="{FF2B5EF4-FFF2-40B4-BE49-F238E27FC236}">
                <a16:creationId xmlns:a16="http://schemas.microsoft.com/office/drawing/2014/main" id="{BAD74449-837D-BB2A-302D-018E9D3DD2EE}"/>
              </a:ext>
            </a:extLst>
          </p:cNvPr>
          <p:cNvSpPr/>
          <p:nvPr/>
        </p:nvSpPr>
        <p:spPr>
          <a:xfrm>
            <a:off x="702897" y="464684"/>
            <a:ext cx="7738205" cy="83099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lang="en-GB" sz="4800" u="none" dirty="0">
                <a:latin typeface="+mj-lt"/>
              </a:rPr>
              <a:t>Summary</a:t>
            </a:r>
            <a:endParaRPr sz="4800" u="none" dirty="0">
              <a:latin typeface="+mj-lt"/>
            </a:endParaRPr>
          </a:p>
        </p:txBody>
      </p:sp>
      <p:pic>
        <p:nvPicPr>
          <p:cNvPr id="3" name="Picture 2">
            <a:extLst>
              <a:ext uri="{FF2B5EF4-FFF2-40B4-BE49-F238E27FC236}">
                <a16:creationId xmlns:a16="http://schemas.microsoft.com/office/drawing/2014/main" id="{28E4A6AA-C4BD-D93C-8E3F-5CD9852153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
        <p:nvSpPr>
          <p:cNvPr id="4" name="Shape 176">
            <a:extLst>
              <a:ext uri="{FF2B5EF4-FFF2-40B4-BE49-F238E27FC236}">
                <a16:creationId xmlns:a16="http://schemas.microsoft.com/office/drawing/2014/main" id="{6CC8798C-BA7A-2B36-921E-C912D3EE0C2A}"/>
              </a:ext>
            </a:extLst>
          </p:cNvPr>
          <p:cNvSpPr txBox="1">
            <a:spLocks/>
          </p:cNvSpPr>
          <p:nvPr/>
        </p:nvSpPr>
        <p:spPr>
          <a:xfrm>
            <a:off x="127322" y="1379809"/>
            <a:ext cx="8877782" cy="5545598"/>
          </a:xfrm>
          <a:prstGeom prst="rect">
            <a:avLst/>
          </a:prstGeom>
        </p:spPr>
        <p:txBody>
          <a:bodyPr>
            <a:normAutofit lnSpcReduction="10000"/>
          </a:bodyP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a:lstStyle>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900" dirty="0">
                <a:latin typeface="+mj-lt"/>
                <a:ea typeface="Comic Sans MS"/>
                <a:cs typeface="Comic Sans MS"/>
                <a:sym typeface="Comic Sans MS"/>
              </a:rPr>
              <a:t>Teaching and learning will be a mixture of guided work and play-based activities for a half term to help them settle.</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900" dirty="0">
                <a:latin typeface="+mj-lt"/>
                <a:ea typeface="Comic Sans MS"/>
                <a:cs typeface="Comic Sans MS"/>
                <a:sym typeface="Comic Sans MS"/>
              </a:rPr>
              <a:t>Children will be nurtured and praised at every opportunity. </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900" dirty="0">
                <a:latin typeface="+mj-lt"/>
                <a:ea typeface="Comic Sans MS"/>
                <a:cs typeface="Comic Sans MS"/>
                <a:sym typeface="Comic Sans MS"/>
              </a:rPr>
              <a:t>Children will be encouraged to consider their feelings and learn how to regulate using the colour monster station of strategies.</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900" b="1" dirty="0">
                <a:latin typeface="+mj-lt"/>
                <a:ea typeface="Comic Sans MS"/>
                <a:cs typeface="Comic Sans MS"/>
                <a:sym typeface="Comic Sans MS"/>
              </a:rPr>
              <a:t>Please label everything and bring a coat, water bottle and book bag each day.</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900" dirty="0">
                <a:latin typeface="+mj-lt"/>
                <a:ea typeface="Comic Sans MS"/>
                <a:cs typeface="Comic Sans MS"/>
                <a:sym typeface="Comic Sans MS"/>
              </a:rPr>
              <a:t>The yellow reading record and Little Wandle book needs returning every Monday.</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900" dirty="0">
                <a:latin typeface="+mj-lt"/>
                <a:ea typeface="Comic Sans MS"/>
                <a:cs typeface="Comic Sans MS"/>
                <a:sym typeface="Comic Sans MS"/>
              </a:rPr>
              <a:t>If you have an urgent message or would like a meeting, contact the office. Always let us know of pick-up changes.</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900" dirty="0">
                <a:latin typeface="+mj-lt"/>
                <a:ea typeface="Comic Sans MS"/>
                <a:cs typeface="Comic Sans MS"/>
                <a:sym typeface="Comic Sans MS"/>
              </a:rPr>
              <a:t>If you have a non-urgent query, email the class mailbox.</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900" dirty="0">
                <a:latin typeface="+mj-lt"/>
                <a:ea typeface="Comic Sans MS"/>
                <a:cs typeface="Comic Sans MS"/>
                <a:sym typeface="Comic Sans MS"/>
              </a:rPr>
              <a:t>Monday is PE day for all Y1, then Wed for Maple &amp; Thur for Beech.</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900" dirty="0">
                <a:latin typeface="+mj-lt"/>
                <a:ea typeface="Comic Sans MS"/>
                <a:cs typeface="Comic Sans MS"/>
                <a:sym typeface="Comic Sans MS"/>
              </a:rPr>
              <a:t>Stay safe on the yard when waiting and do not use adventure play area.</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800" dirty="0">
                <a:latin typeface="+mj-lt"/>
                <a:ea typeface="Comic Sans MS"/>
                <a:cs typeface="Comic Sans MS"/>
                <a:sym typeface="Comic Sans MS"/>
              </a:rPr>
              <a:t>Please arrive on time (8:45am) it helps children settle more quickly and feel ready to learn.</a:t>
            </a:r>
          </a:p>
          <a:p>
            <a:pPr marL="457200" indent="-457200" algn="l" hangingPunct="1">
              <a:buFont typeface="Arial" panose="020B0604020202020204" pitchFamily="34" charset="0"/>
              <a:buChar char="•"/>
              <a:defRPr sz="3200">
                <a:latin typeface="Comic Sans MS"/>
                <a:ea typeface="Comic Sans MS"/>
                <a:cs typeface="Comic Sans MS"/>
                <a:sym typeface="Comic Sans MS"/>
              </a:defRPr>
            </a:pPr>
            <a:r>
              <a:rPr lang="en-GB" sz="1800" dirty="0">
                <a:latin typeface="+mj-lt"/>
                <a:ea typeface="Comic Sans MS"/>
                <a:cs typeface="Comic Sans MS"/>
                <a:sym typeface="Comic Sans MS"/>
              </a:rPr>
              <a:t>Please engage with the home learning (reading, Maths, spelling, English) where possible to support consolidation of foundational skills</a:t>
            </a:r>
          </a:p>
          <a:p>
            <a:pPr algn="l" hangingPunct="1">
              <a:defRPr sz="3200">
                <a:latin typeface="Comic Sans MS"/>
                <a:ea typeface="Comic Sans MS"/>
                <a:cs typeface="Comic Sans MS"/>
                <a:sym typeface="Comic Sans MS"/>
              </a:defRPr>
            </a:pPr>
            <a:endParaRPr lang="en-GB" sz="2800" dirty="0">
              <a:latin typeface="Comic Sans MS"/>
              <a:ea typeface="Comic Sans MS"/>
              <a:cs typeface="Comic Sans MS"/>
              <a:sym typeface="Comic Sans MS"/>
            </a:endParaRPr>
          </a:p>
        </p:txBody>
      </p:sp>
    </p:spTree>
    <p:extLst>
      <p:ext uri="{BB962C8B-B14F-4D97-AF65-F5344CB8AC3E}">
        <p14:creationId xmlns:p14="http://schemas.microsoft.com/office/powerpoint/2010/main" val="300780333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p:cNvSpPr>
          <p:nvPr>
            <p:ph type="ctrTitle"/>
          </p:nvPr>
        </p:nvSpPr>
        <p:spPr>
          <a:xfrm>
            <a:off x="393537" y="1731315"/>
            <a:ext cx="8518968" cy="4900980"/>
          </a:xfrm>
          <a:prstGeom prst="rect">
            <a:avLst/>
          </a:prstGeom>
        </p:spPr>
        <p:txBody>
          <a:bodyPr>
            <a:normAutofit fontScale="90000"/>
          </a:bodyPr>
          <a:lstStyle/>
          <a:p>
            <a:pPr algn="l" defTabSz="886968">
              <a:defRPr sz="3492">
                <a:latin typeface="Comic Sans MS"/>
                <a:ea typeface="Comic Sans MS"/>
                <a:cs typeface="Comic Sans MS"/>
                <a:sym typeface="Comic Sans MS"/>
              </a:defRPr>
            </a:pPr>
            <a:r>
              <a:rPr sz="3100" b="1" dirty="0">
                <a:latin typeface="+mj-lt"/>
              </a:rPr>
              <a:t>The school day is 8.</a:t>
            </a:r>
            <a:r>
              <a:rPr lang="en-GB" sz="3100" b="1" dirty="0">
                <a:latin typeface="+mj-lt"/>
              </a:rPr>
              <a:t>45</a:t>
            </a:r>
            <a:r>
              <a:rPr sz="3100" b="1" dirty="0">
                <a:latin typeface="+mj-lt"/>
              </a:rPr>
              <a:t>am </a:t>
            </a:r>
            <a:r>
              <a:rPr lang="en-US" sz="3100" b="1" dirty="0">
                <a:latin typeface="+mj-lt"/>
              </a:rPr>
              <a:t>to</a:t>
            </a:r>
            <a:r>
              <a:rPr sz="3100" b="1" dirty="0">
                <a:latin typeface="+mj-lt"/>
              </a:rPr>
              <a:t> 3.</a:t>
            </a:r>
            <a:r>
              <a:rPr lang="en-GB" sz="3100" b="1" dirty="0">
                <a:latin typeface="+mj-lt"/>
              </a:rPr>
              <a:t>1</a:t>
            </a:r>
            <a:r>
              <a:rPr sz="3100" b="1" dirty="0">
                <a:latin typeface="+mj-lt"/>
              </a:rPr>
              <a:t>5pm.</a:t>
            </a:r>
            <a:br>
              <a:rPr lang="en-US" sz="3100" b="1" dirty="0">
                <a:latin typeface="+mj-lt"/>
              </a:rPr>
            </a:br>
            <a:r>
              <a:rPr lang="en-GB" sz="3100" b="1" dirty="0">
                <a:latin typeface="+mj-lt"/>
              </a:rPr>
              <a:t>Gates open at 8.40am</a:t>
            </a:r>
            <a:r>
              <a:rPr lang="en-GB" sz="3100" dirty="0">
                <a:latin typeface="+mj-lt"/>
              </a:rPr>
              <a:t>.</a:t>
            </a:r>
            <a:br>
              <a:rPr sz="3100" dirty="0">
                <a:latin typeface="+mj-lt"/>
              </a:rPr>
            </a:br>
            <a:br>
              <a:rPr sz="3100" dirty="0">
                <a:latin typeface="+mj-lt"/>
              </a:rPr>
            </a:br>
            <a:r>
              <a:rPr sz="3100" b="1" u="sng" dirty="0">
                <a:latin typeface="+mj-lt"/>
              </a:rPr>
              <a:t>P.E. Days:</a:t>
            </a:r>
            <a:br>
              <a:rPr sz="3100" b="1" u="sng" dirty="0">
                <a:latin typeface="+mj-lt"/>
              </a:rPr>
            </a:br>
            <a:r>
              <a:rPr sz="3100" dirty="0">
                <a:latin typeface="+mj-lt"/>
              </a:rPr>
              <a:t>Beech Class – </a:t>
            </a:r>
            <a:r>
              <a:rPr lang="en-GB" sz="3100" dirty="0">
                <a:latin typeface="+mj-lt"/>
              </a:rPr>
              <a:t>Mon &amp; Thur</a:t>
            </a:r>
            <a:br>
              <a:rPr lang="en-GB" sz="3100" dirty="0">
                <a:latin typeface="+mj-lt"/>
              </a:rPr>
            </a:br>
            <a:r>
              <a:rPr sz="3100" dirty="0">
                <a:latin typeface="+mj-lt"/>
              </a:rPr>
              <a:t>Maple Class </a:t>
            </a:r>
            <a:r>
              <a:rPr lang="en-GB" sz="3100" dirty="0">
                <a:latin typeface="+mj-lt"/>
              </a:rPr>
              <a:t>–</a:t>
            </a:r>
            <a:r>
              <a:rPr sz="3100" dirty="0">
                <a:latin typeface="+mj-lt"/>
              </a:rPr>
              <a:t> </a:t>
            </a:r>
            <a:r>
              <a:rPr lang="en-GB" sz="3100" dirty="0">
                <a:latin typeface="+mj-lt"/>
              </a:rPr>
              <a:t>Mon &amp; Wed</a:t>
            </a:r>
            <a:br>
              <a:rPr sz="3100" dirty="0">
                <a:latin typeface="+mj-lt"/>
              </a:rPr>
            </a:br>
            <a:br>
              <a:rPr lang="en-GB" sz="3100" dirty="0">
                <a:latin typeface="+mj-lt"/>
              </a:rPr>
            </a:br>
            <a:r>
              <a:rPr lang="en-GB" sz="2700" dirty="0">
                <a:latin typeface="+mj-lt"/>
              </a:rPr>
              <a:t>Children will have 3 assemblies at the end of the week. Thursday assembly is called “celebration assembly”, where 3 children per class are celebrated for their hard work/great choices.</a:t>
            </a:r>
            <a:br>
              <a:rPr dirty="0"/>
            </a:br>
            <a:endParaRPr dirty="0"/>
          </a:p>
        </p:txBody>
      </p:sp>
      <p:sp>
        <p:nvSpPr>
          <p:cNvPr id="121" name="Shape 121"/>
          <p:cNvSpPr/>
          <p:nvPr/>
        </p:nvSpPr>
        <p:spPr>
          <a:xfrm>
            <a:off x="2123727" y="550696"/>
            <a:ext cx="4896546" cy="92333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3600" b="1" u="sng">
                <a:latin typeface="Comic Sans MS"/>
                <a:ea typeface="Comic Sans MS"/>
                <a:cs typeface="Comic Sans MS"/>
                <a:sym typeface="Comic Sans MS"/>
              </a:defRPr>
            </a:lvl1pPr>
          </a:lstStyle>
          <a:p>
            <a:r>
              <a:rPr sz="5400" u="none" dirty="0">
                <a:latin typeface="+mj-lt"/>
              </a:rPr>
              <a:t>Timetable</a:t>
            </a:r>
            <a:endParaRPr u="none" dirty="0">
              <a:latin typeface="+mj-lt"/>
            </a:endParaRPr>
          </a:p>
        </p:txBody>
      </p:sp>
      <p:pic>
        <p:nvPicPr>
          <p:cNvPr id="2" name="Picture 1">
            <a:extLst>
              <a:ext uri="{FF2B5EF4-FFF2-40B4-BE49-F238E27FC236}">
                <a16:creationId xmlns:a16="http://schemas.microsoft.com/office/drawing/2014/main" id="{7859A41B-4A16-2F60-77F1-C8D4184D2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ctrTitle"/>
          </p:nvPr>
        </p:nvSpPr>
        <p:spPr>
          <a:xfrm>
            <a:off x="115750" y="1013687"/>
            <a:ext cx="9144000" cy="5954276"/>
          </a:xfrm>
          <a:prstGeom prst="rect">
            <a:avLst/>
          </a:prstGeom>
        </p:spPr>
        <p:txBody>
          <a:bodyPr>
            <a:normAutofit/>
          </a:bodyPr>
          <a:lstStyle/>
          <a:p>
            <a:pPr algn="l" defTabSz="813816">
              <a:defRPr sz="2492">
                <a:latin typeface="Comic Sans MS"/>
                <a:ea typeface="Comic Sans MS"/>
                <a:cs typeface="Comic Sans MS"/>
                <a:sym typeface="Comic Sans MS"/>
              </a:defRPr>
            </a:pPr>
            <a:r>
              <a:rPr sz="2400" dirty="0">
                <a:latin typeface="+mj-lt"/>
              </a:rPr>
              <a:t>Your child will continue to collect </a:t>
            </a:r>
            <a:r>
              <a:rPr sz="2400" b="1" dirty="0">
                <a:latin typeface="+mj-lt"/>
              </a:rPr>
              <a:t>star point stickers</a:t>
            </a:r>
            <a:r>
              <a:rPr sz="2400" dirty="0">
                <a:latin typeface="+mj-lt"/>
              </a:rPr>
              <a:t> in class, where they will be </a:t>
            </a:r>
            <a:r>
              <a:rPr lang="en-US" sz="2400" dirty="0">
                <a:latin typeface="+mj-lt"/>
              </a:rPr>
              <a:t>rew</a:t>
            </a:r>
            <a:r>
              <a:rPr sz="2400" dirty="0">
                <a:latin typeface="+mj-lt"/>
              </a:rPr>
              <a:t>arded with certificates at certain milestones. </a:t>
            </a:r>
            <a:r>
              <a:rPr lang="en-GB" sz="2400" dirty="0">
                <a:latin typeface="+mj-lt"/>
              </a:rPr>
              <a:t>As a class, the children will also collect counters towards group rewards.</a:t>
            </a:r>
            <a:br>
              <a:rPr sz="2400" dirty="0">
                <a:latin typeface="+mj-lt"/>
              </a:rPr>
            </a:br>
            <a:br>
              <a:rPr sz="2400" dirty="0">
                <a:latin typeface="+mj-lt"/>
              </a:rPr>
            </a:br>
            <a:r>
              <a:rPr sz="2400" dirty="0">
                <a:latin typeface="+mj-lt"/>
              </a:rPr>
              <a:t>Each day, your child has the opportunity to go on the ‘</a:t>
            </a:r>
            <a:r>
              <a:rPr sz="2400" b="1" dirty="0">
                <a:latin typeface="+mj-lt"/>
              </a:rPr>
              <a:t>Star</a:t>
            </a:r>
            <a:r>
              <a:rPr sz="2400" dirty="0">
                <a:latin typeface="+mj-lt"/>
              </a:rPr>
              <a:t>’ or ‘</a:t>
            </a:r>
            <a:r>
              <a:rPr sz="2400" b="1" dirty="0">
                <a:latin typeface="+mj-lt"/>
              </a:rPr>
              <a:t>Superstar</a:t>
            </a:r>
            <a:r>
              <a:rPr sz="2400" dirty="0">
                <a:latin typeface="+mj-lt"/>
              </a:rPr>
              <a:t>’. This is normally rewarded for excellent effort or attainment in their work, being a kind friend or helpful around school.</a:t>
            </a:r>
            <a:br>
              <a:rPr sz="2400" dirty="0">
                <a:latin typeface="+mj-lt"/>
              </a:rPr>
            </a:br>
            <a:br>
              <a:rPr lang="en-GB" sz="2400" dirty="0">
                <a:latin typeface="+mj-lt"/>
              </a:rPr>
            </a:br>
            <a:r>
              <a:rPr lang="en-GB" sz="2400" dirty="0">
                <a:latin typeface="+mj-lt"/>
              </a:rPr>
              <a:t>Children can also collect </a:t>
            </a:r>
            <a:r>
              <a:rPr lang="en-GB" sz="2400" b="1" dirty="0">
                <a:latin typeface="+mj-lt"/>
              </a:rPr>
              <a:t>tickets</a:t>
            </a:r>
            <a:r>
              <a:rPr lang="en-GB" sz="2400" dirty="0">
                <a:latin typeface="+mj-lt"/>
              </a:rPr>
              <a:t>, for great work, to go into our jar lottery, for a prize on a Fridays.</a:t>
            </a:r>
            <a:br>
              <a:rPr lang="en-GB" sz="2400" dirty="0">
                <a:latin typeface="+mj-lt"/>
              </a:rPr>
            </a:br>
            <a:br>
              <a:rPr lang="en-GB" sz="2400" dirty="0">
                <a:latin typeface="+mj-lt"/>
              </a:rPr>
            </a:br>
            <a:r>
              <a:rPr lang="en-GB" sz="2400" dirty="0">
                <a:latin typeface="+mj-lt"/>
              </a:rPr>
              <a:t>We also celebrate children in Thursday </a:t>
            </a:r>
            <a:r>
              <a:rPr lang="en-GB" sz="2400" b="1" dirty="0">
                <a:latin typeface="+mj-lt"/>
              </a:rPr>
              <a:t>assemblies</a:t>
            </a:r>
            <a:r>
              <a:rPr lang="en-GB" sz="2400" dirty="0">
                <a:latin typeface="+mj-lt"/>
              </a:rPr>
              <a:t>.</a:t>
            </a:r>
            <a:endParaRPr sz="2400" dirty="0">
              <a:latin typeface="+mj-lt"/>
            </a:endParaRPr>
          </a:p>
        </p:txBody>
      </p:sp>
      <p:pic>
        <p:nvPicPr>
          <p:cNvPr id="130" name="image2.png" descr="C:\Users\Danny\AppData\Local\Microsoft\Windows\Temporary Internet Files\Content.IE5\QIV9OLPF\star2[1].png"/>
          <p:cNvPicPr>
            <a:picLocks noChangeAspect="1"/>
          </p:cNvPicPr>
          <p:nvPr/>
        </p:nvPicPr>
        <p:blipFill>
          <a:blip r:embed="rId2"/>
          <a:stretch>
            <a:fillRect/>
          </a:stretch>
        </p:blipFill>
        <p:spPr>
          <a:xfrm>
            <a:off x="8216310" y="5949279"/>
            <a:ext cx="874238" cy="830526"/>
          </a:xfrm>
          <a:prstGeom prst="rect">
            <a:avLst/>
          </a:prstGeom>
          <a:ln w="12700">
            <a:miter lim="400000"/>
          </a:ln>
        </p:spPr>
      </p:pic>
      <p:pic>
        <p:nvPicPr>
          <p:cNvPr id="2" name="Picture 1">
            <a:extLst>
              <a:ext uri="{FF2B5EF4-FFF2-40B4-BE49-F238E27FC236}">
                <a16:creationId xmlns:a16="http://schemas.microsoft.com/office/drawing/2014/main" id="{8C6D1BA7-9172-7AE2-6FA2-A53D7380A3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
        <p:nvSpPr>
          <p:cNvPr id="5" name="Shape 121">
            <a:extLst>
              <a:ext uri="{FF2B5EF4-FFF2-40B4-BE49-F238E27FC236}">
                <a16:creationId xmlns:a16="http://schemas.microsoft.com/office/drawing/2014/main" id="{0BD8A245-8F12-141A-E58B-3FDC30F54F4B}"/>
              </a:ext>
            </a:extLst>
          </p:cNvPr>
          <p:cNvSpPr/>
          <p:nvPr/>
        </p:nvSpPr>
        <p:spPr>
          <a:xfrm>
            <a:off x="11231" y="481246"/>
            <a:ext cx="8033521" cy="83099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lang="en-GB" sz="4800" u="none" dirty="0">
                <a:latin typeface="+mj-lt"/>
              </a:rPr>
              <a:t>Celebrations &amp; Rewards</a:t>
            </a:r>
            <a:endParaRPr sz="3200" u="none" dirty="0">
              <a:latin typeface="+mj-lt"/>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a:spLocks noGrp="1"/>
          </p:cNvSpPr>
          <p:nvPr>
            <p:ph type="ctrTitle"/>
          </p:nvPr>
        </p:nvSpPr>
        <p:spPr>
          <a:xfrm>
            <a:off x="370390" y="986272"/>
            <a:ext cx="8067554" cy="6132158"/>
          </a:xfrm>
          <a:prstGeom prst="rect">
            <a:avLst/>
          </a:prstGeom>
        </p:spPr>
        <p:txBody>
          <a:bodyPr>
            <a:normAutofit/>
          </a:bodyPr>
          <a:lstStyle/>
          <a:p>
            <a:pPr algn="l">
              <a:defRPr sz="3200">
                <a:latin typeface="Comic Sans MS"/>
                <a:ea typeface="Comic Sans MS"/>
                <a:cs typeface="Comic Sans MS"/>
                <a:sym typeface="Comic Sans MS"/>
              </a:defRPr>
            </a:pPr>
            <a:r>
              <a:rPr sz="2400" dirty="0">
                <a:latin typeface="+mj-lt"/>
              </a:rPr>
              <a:t> - </a:t>
            </a:r>
            <a:r>
              <a:rPr sz="2000" dirty="0">
                <a:latin typeface="+mj-lt"/>
              </a:rPr>
              <a:t>Your child </a:t>
            </a:r>
            <a:r>
              <a:rPr lang="en-GB" sz="2000" dirty="0">
                <a:latin typeface="+mj-lt"/>
              </a:rPr>
              <a:t>needs to </a:t>
            </a:r>
            <a:r>
              <a:rPr sz="2000" dirty="0">
                <a:latin typeface="+mj-lt"/>
              </a:rPr>
              <a:t>bring a </a:t>
            </a:r>
            <a:r>
              <a:rPr lang="en-GB" sz="2000" dirty="0">
                <a:latin typeface="+mj-lt"/>
              </a:rPr>
              <a:t>named </a:t>
            </a:r>
            <a:r>
              <a:rPr sz="2000" b="1" u="sng" dirty="0">
                <a:latin typeface="+mj-lt"/>
              </a:rPr>
              <a:t>water bottle </a:t>
            </a:r>
            <a:r>
              <a:rPr sz="2000" dirty="0">
                <a:latin typeface="+mj-lt"/>
              </a:rPr>
              <a:t>with them daily</a:t>
            </a:r>
            <a:r>
              <a:rPr lang="en-GB" sz="2000" dirty="0">
                <a:latin typeface="+mj-lt"/>
              </a:rPr>
              <a:t>.</a:t>
            </a:r>
            <a:br>
              <a:rPr sz="2000" dirty="0">
                <a:latin typeface="+mj-lt"/>
              </a:rPr>
            </a:br>
            <a:br>
              <a:rPr sz="2000" dirty="0">
                <a:latin typeface="+mj-lt"/>
              </a:rPr>
            </a:br>
            <a:r>
              <a:rPr sz="2400" dirty="0">
                <a:latin typeface="+mj-lt"/>
              </a:rPr>
              <a:t> </a:t>
            </a:r>
            <a:r>
              <a:rPr sz="2000" dirty="0">
                <a:latin typeface="+mj-lt"/>
              </a:rPr>
              <a:t>- Your child </a:t>
            </a:r>
            <a:r>
              <a:rPr lang="en-GB" sz="2000" dirty="0">
                <a:latin typeface="+mj-lt"/>
              </a:rPr>
              <a:t>needs their</a:t>
            </a:r>
            <a:r>
              <a:rPr sz="2000" dirty="0">
                <a:latin typeface="+mj-lt"/>
              </a:rPr>
              <a:t> </a:t>
            </a:r>
            <a:r>
              <a:rPr sz="2000" b="1" u="sng" dirty="0">
                <a:latin typeface="+mj-lt"/>
              </a:rPr>
              <a:t>book bag</a:t>
            </a:r>
            <a:r>
              <a:rPr sz="2000" b="1" dirty="0">
                <a:latin typeface="+mj-lt"/>
              </a:rPr>
              <a:t> </a:t>
            </a:r>
            <a:r>
              <a:rPr sz="2000" dirty="0">
                <a:latin typeface="+mj-lt"/>
              </a:rPr>
              <a:t>in school each day</a:t>
            </a:r>
            <a:r>
              <a:rPr lang="en-GB" sz="2000" dirty="0">
                <a:latin typeface="+mj-lt"/>
              </a:rPr>
              <a:t>.</a:t>
            </a:r>
            <a:br>
              <a:rPr sz="2000" dirty="0">
                <a:latin typeface="+mj-lt"/>
              </a:rPr>
            </a:br>
            <a:br>
              <a:rPr sz="2000" dirty="0">
                <a:latin typeface="+mj-lt"/>
              </a:rPr>
            </a:br>
            <a:r>
              <a:rPr sz="2400" dirty="0">
                <a:latin typeface="+mj-lt"/>
              </a:rPr>
              <a:t> </a:t>
            </a:r>
            <a:r>
              <a:rPr sz="2000" dirty="0">
                <a:latin typeface="+mj-lt"/>
              </a:rPr>
              <a:t>- All uniform</a:t>
            </a:r>
            <a:r>
              <a:rPr lang="en-GB" sz="2000" dirty="0">
                <a:latin typeface="+mj-lt"/>
              </a:rPr>
              <a:t> and </a:t>
            </a:r>
            <a:r>
              <a:rPr lang="en-GB" sz="2000" b="1" u="sng" dirty="0">
                <a:latin typeface="+mj-lt"/>
              </a:rPr>
              <a:t>belongings need to be</a:t>
            </a:r>
            <a:r>
              <a:rPr sz="2000" b="1" u="sng" dirty="0">
                <a:latin typeface="+mj-lt"/>
              </a:rPr>
              <a:t> named</a:t>
            </a:r>
            <a:r>
              <a:rPr lang="en-GB" sz="2000" b="1" u="sng" dirty="0">
                <a:latin typeface="+mj-lt"/>
              </a:rPr>
              <a:t>.</a:t>
            </a:r>
            <a:br>
              <a:rPr lang="en-GB" sz="2000" b="1" u="sng" dirty="0">
                <a:latin typeface="+mj-lt"/>
              </a:rPr>
            </a:br>
            <a:br>
              <a:rPr lang="en-GB" sz="2000" b="1" dirty="0">
                <a:latin typeface="+mj-lt"/>
              </a:rPr>
            </a:br>
            <a:r>
              <a:rPr lang="en-GB" sz="2000" b="1" dirty="0">
                <a:latin typeface="+mj-lt"/>
              </a:rPr>
              <a:t>- </a:t>
            </a:r>
            <a:r>
              <a:rPr lang="en-GB" sz="2000" dirty="0">
                <a:latin typeface="+mj-lt"/>
              </a:rPr>
              <a:t>Bring a </a:t>
            </a:r>
            <a:r>
              <a:rPr lang="en-GB" sz="2000" b="1" u="sng" dirty="0">
                <a:latin typeface="+mj-lt"/>
              </a:rPr>
              <a:t>coat</a:t>
            </a:r>
            <a:r>
              <a:rPr lang="en-GB" sz="2000" b="1" dirty="0">
                <a:latin typeface="+mj-lt"/>
              </a:rPr>
              <a:t> </a:t>
            </a:r>
            <a:r>
              <a:rPr lang="en-GB" sz="2000" dirty="0">
                <a:latin typeface="+mj-lt"/>
              </a:rPr>
              <a:t>to school, esp. through Autumn/Winter</a:t>
            </a:r>
            <a:r>
              <a:rPr lang="en-GB" sz="2000" b="1" dirty="0">
                <a:latin typeface="+mj-lt"/>
              </a:rPr>
              <a:t>.</a:t>
            </a:r>
            <a:br>
              <a:rPr sz="2000" dirty="0">
                <a:latin typeface="+mj-lt"/>
              </a:rPr>
            </a:br>
            <a:br>
              <a:rPr sz="2000" dirty="0">
                <a:latin typeface="+mj-lt"/>
              </a:rPr>
            </a:br>
            <a:r>
              <a:rPr sz="2400" dirty="0">
                <a:latin typeface="+mj-lt"/>
              </a:rPr>
              <a:t> </a:t>
            </a:r>
            <a:r>
              <a:rPr sz="2000" dirty="0">
                <a:solidFill>
                  <a:srgbClr val="C00000"/>
                </a:solidFill>
                <a:latin typeface="+mj-lt"/>
              </a:rPr>
              <a:t>- </a:t>
            </a:r>
            <a:r>
              <a:rPr lang="en-GB" sz="2000" dirty="0">
                <a:solidFill>
                  <a:srgbClr val="C00000"/>
                </a:solidFill>
                <a:latin typeface="+mj-lt"/>
              </a:rPr>
              <a:t>Children attend school in their PE kit for the day on their allocated days.</a:t>
            </a:r>
            <a:br>
              <a:rPr lang="en-GB" sz="2000" dirty="0">
                <a:solidFill>
                  <a:srgbClr val="C00000"/>
                </a:solidFill>
                <a:latin typeface="+mj-lt"/>
              </a:rPr>
            </a:br>
            <a:br>
              <a:rPr lang="en-GB" sz="2000" dirty="0">
                <a:solidFill>
                  <a:srgbClr val="C00000"/>
                </a:solidFill>
                <a:latin typeface="+mj-lt"/>
              </a:rPr>
            </a:br>
            <a:r>
              <a:rPr lang="en-GB" sz="2000" dirty="0">
                <a:solidFill>
                  <a:srgbClr val="C00000"/>
                </a:solidFill>
                <a:latin typeface="+mj-lt"/>
              </a:rPr>
              <a:t>- Children are provided with a piece of fruit for a morning snack. Should your child wish to bring a fruit snack from home, they can in their bag. Please be reminded that we are a </a:t>
            </a:r>
            <a:r>
              <a:rPr lang="en-GB" sz="2800" dirty="0">
                <a:solidFill>
                  <a:srgbClr val="C00000"/>
                </a:solidFill>
                <a:latin typeface="+mj-lt"/>
              </a:rPr>
              <a:t>nut-free school</a:t>
            </a:r>
            <a:r>
              <a:rPr lang="en-GB" sz="2000" dirty="0">
                <a:solidFill>
                  <a:srgbClr val="C00000"/>
                </a:solidFill>
                <a:latin typeface="+mj-lt"/>
              </a:rPr>
              <a:t>. </a:t>
            </a:r>
            <a:endParaRPr sz="2000" dirty="0">
              <a:solidFill>
                <a:srgbClr val="C00000"/>
              </a:solidFill>
              <a:latin typeface="+mj-lt"/>
            </a:endParaRPr>
          </a:p>
        </p:txBody>
      </p:sp>
      <p:pic>
        <p:nvPicPr>
          <p:cNvPr id="2" name="Picture 1">
            <a:extLst>
              <a:ext uri="{FF2B5EF4-FFF2-40B4-BE49-F238E27FC236}">
                <a16:creationId xmlns:a16="http://schemas.microsoft.com/office/drawing/2014/main" id="{53E9475C-FA52-D944-BF43-CA2C5E36BE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
        <p:nvSpPr>
          <p:cNvPr id="3" name="Shape 121">
            <a:extLst>
              <a:ext uri="{FF2B5EF4-FFF2-40B4-BE49-F238E27FC236}">
                <a16:creationId xmlns:a16="http://schemas.microsoft.com/office/drawing/2014/main" id="{F54FEB1E-B520-1689-73E1-742F2D47D429}"/>
              </a:ext>
            </a:extLst>
          </p:cNvPr>
          <p:cNvSpPr/>
          <p:nvPr/>
        </p:nvSpPr>
        <p:spPr>
          <a:xfrm>
            <a:off x="1713054" y="524607"/>
            <a:ext cx="5833640" cy="923330"/>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lang="en-GB" sz="5400" u="none" dirty="0">
                <a:latin typeface="+mj-lt"/>
              </a:rPr>
              <a:t>Being equipped</a:t>
            </a:r>
            <a:endParaRPr u="none" dirty="0">
              <a:latin typeface="+mj-lt"/>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p:cNvSpPr>
          <p:nvPr>
            <p:ph type="ctrTitle"/>
          </p:nvPr>
        </p:nvSpPr>
        <p:spPr>
          <a:xfrm>
            <a:off x="1393" y="1419962"/>
            <a:ext cx="9144000" cy="5645449"/>
          </a:xfrm>
          <a:prstGeom prst="rect">
            <a:avLst/>
          </a:prstGeom>
        </p:spPr>
        <p:txBody>
          <a:bodyPr>
            <a:normAutofit/>
          </a:bodyPr>
          <a:lstStyle/>
          <a:p>
            <a:pPr algn="l">
              <a:defRPr sz="2800">
                <a:latin typeface="Comic Sans MS"/>
                <a:ea typeface="Comic Sans MS"/>
                <a:cs typeface="Comic Sans MS"/>
                <a:sym typeface="Comic Sans MS"/>
              </a:defRPr>
            </a:pPr>
            <a:r>
              <a:rPr sz="2400" dirty="0">
                <a:latin typeface="+mj-lt"/>
              </a:rPr>
              <a:t>As a school we try hard to make sure the transition from Reception to Year 1 as easy and smooth for the children as possible.</a:t>
            </a:r>
            <a:br>
              <a:rPr sz="2400" dirty="0">
                <a:latin typeface="+mj-lt"/>
              </a:rPr>
            </a:br>
            <a:br>
              <a:rPr sz="2400" dirty="0">
                <a:latin typeface="+mj-lt"/>
              </a:rPr>
            </a:br>
            <a:r>
              <a:rPr lang="en-GB" sz="2400" dirty="0">
                <a:latin typeface="+mj-lt"/>
              </a:rPr>
              <a:t>To ensure there is a smooth transition, we will be doing continuous provision until October half term. </a:t>
            </a:r>
            <a:r>
              <a:rPr lang="en-GB" sz="2400" b="1" dirty="0">
                <a:latin typeface="+mj-lt"/>
              </a:rPr>
              <a:t>This means the teacher and TA work with small groups as the other children access short play-based activities</a:t>
            </a:r>
            <a:r>
              <a:rPr lang="en-GB" sz="2400" dirty="0">
                <a:latin typeface="+mj-lt"/>
              </a:rPr>
              <a:t>. We aim to be doing whole class teaching for most subjects by November onwards.</a:t>
            </a:r>
            <a:br>
              <a:rPr lang="en-GB" sz="2400" dirty="0">
                <a:latin typeface="+mj-lt"/>
              </a:rPr>
            </a:br>
            <a:br>
              <a:rPr lang="en-GB" sz="2400" dirty="0">
                <a:latin typeface="+mj-lt"/>
              </a:rPr>
            </a:br>
            <a:r>
              <a:rPr lang="en-GB" sz="2400" dirty="0">
                <a:latin typeface="+mj-lt"/>
              </a:rPr>
              <a:t>We also encourage children to </a:t>
            </a:r>
            <a:r>
              <a:rPr lang="en-GB" sz="2400" b="1" dirty="0">
                <a:latin typeface="+mj-lt"/>
              </a:rPr>
              <a:t>build their independence </a:t>
            </a:r>
            <a:r>
              <a:rPr lang="en-GB" sz="2400" dirty="0">
                <a:latin typeface="+mj-lt"/>
              </a:rPr>
              <a:t>e.g. sort out their own coats/pegs, book bags and bottles.</a:t>
            </a:r>
            <a:endParaRPr sz="2400" dirty="0">
              <a:latin typeface="+mj-lt"/>
            </a:endParaRPr>
          </a:p>
        </p:txBody>
      </p:sp>
      <p:sp>
        <p:nvSpPr>
          <p:cNvPr id="134" name="Shape 134"/>
          <p:cNvSpPr/>
          <p:nvPr/>
        </p:nvSpPr>
        <p:spPr>
          <a:xfrm>
            <a:off x="1169043" y="243716"/>
            <a:ext cx="6347606" cy="1446550"/>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sz="4400" u="none" dirty="0">
                <a:latin typeface="+mj-lt"/>
              </a:rPr>
              <a:t>Moving from Reception to Year 1</a:t>
            </a:r>
          </a:p>
        </p:txBody>
      </p:sp>
      <p:pic>
        <p:nvPicPr>
          <p:cNvPr id="2" name="Picture 1">
            <a:extLst>
              <a:ext uri="{FF2B5EF4-FFF2-40B4-BE49-F238E27FC236}">
                <a16:creationId xmlns:a16="http://schemas.microsoft.com/office/drawing/2014/main" id="{2DF75C9D-FE6F-C945-9723-58A13F7AB5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21">
            <a:extLst>
              <a:ext uri="{FF2B5EF4-FFF2-40B4-BE49-F238E27FC236}">
                <a16:creationId xmlns:a16="http://schemas.microsoft.com/office/drawing/2014/main" id="{55B94629-DE23-7DF7-7FF7-EFA91DA00E5B}"/>
              </a:ext>
            </a:extLst>
          </p:cNvPr>
          <p:cNvSpPr/>
          <p:nvPr/>
        </p:nvSpPr>
        <p:spPr>
          <a:xfrm>
            <a:off x="1713054" y="524607"/>
            <a:ext cx="5833640" cy="923330"/>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lang="en-GB" sz="5400" u="none" dirty="0">
                <a:latin typeface="+mj-lt"/>
              </a:rPr>
              <a:t>Colour Monsters</a:t>
            </a:r>
            <a:endParaRPr u="none" dirty="0">
              <a:latin typeface="+mj-lt"/>
            </a:endParaRPr>
          </a:p>
        </p:txBody>
      </p:sp>
      <p:sp>
        <p:nvSpPr>
          <p:cNvPr id="3" name="Shape 132">
            <a:extLst>
              <a:ext uri="{FF2B5EF4-FFF2-40B4-BE49-F238E27FC236}">
                <a16:creationId xmlns:a16="http://schemas.microsoft.com/office/drawing/2014/main" id="{53CBBB0A-5ED8-1CF9-8D23-C48BE0BE134A}"/>
              </a:ext>
            </a:extLst>
          </p:cNvPr>
          <p:cNvSpPr txBox="1">
            <a:spLocks/>
          </p:cNvSpPr>
          <p:nvPr/>
        </p:nvSpPr>
        <p:spPr>
          <a:xfrm>
            <a:off x="405462" y="2106592"/>
            <a:ext cx="8448823" cy="4254776"/>
          </a:xfrm>
          <a:prstGeom prst="rect">
            <a:avLst/>
          </a:prstGeom>
        </p:spPr>
        <p:txBody>
          <a:bodyPr>
            <a:normAutofit/>
          </a:bodyP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a:lstStyle>
          <a:p>
            <a:pPr algn="l" hangingPunct="1">
              <a:defRPr sz="2800">
                <a:latin typeface="Comic Sans MS"/>
                <a:ea typeface="Comic Sans MS"/>
                <a:cs typeface="Comic Sans MS"/>
                <a:sym typeface="Comic Sans MS"/>
              </a:defRPr>
            </a:pPr>
            <a:r>
              <a:rPr lang="en-GB" sz="2000" dirty="0">
                <a:latin typeface="+mj-lt"/>
                <a:ea typeface="Comic Sans MS"/>
                <a:cs typeface="Comic Sans MS"/>
                <a:sym typeface="Comic Sans MS"/>
              </a:rPr>
              <a:t>Developing emotional understanding, empathy and regulation.</a:t>
            </a:r>
          </a:p>
          <a:p>
            <a:pPr algn="l" hangingPunct="1">
              <a:defRPr sz="2800">
                <a:latin typeface="Comic Sans MS"/>
                <a:ea typeface="Comic Sans MS"/>
                <a:cs typeface="Comic Sans MS"/>
                <a:sym typeface="Comic Sans MS"/>
              </a:defRPr>
            </a:pPr>
            <a:endParaRPr lang="en-GB" sz="2000" dirty="0">
              <a:latin typeface="+mj-lt"/>
              <a:ea typeface="Comic Sans MS"/>
              <a:cs typeface="Comic Sans MS"/>
              <a:sym typeface="Comic Sans MS"/>
            </a:endParaRPr>
          </a:p>
          <a:p>
            <a:pPr algn="l" hangingPunct="1">
              <a:defRPr sz="2800">
                <a:latin typeface="Comic Sans MS"/>
                <a:ea typeface="Comic Sans MS"/>
                <a:cs typeface="Comic Sans MS"/>
                <a:sym typeface="Comic Sans MS"/>
              </a:defRPr>
            </a:pPr>
            <a:r>
              <a:rPr lang="en-GB" sz="2000" dirty="0">
                <a:latin typeface="+mj-lt"/>
                <a:ea typeface="Comic Sans MS"/>
                <a:cs typeface="Comic Sans MS"/>
                <a:sym typeface="Comic Sans MS"/>
              </a:rPr>
              <a:t>Each classroom in KS1 has a colour monster station. At these stations, every child (&amp; adult) has a photo, which they can place on a colour which represents different levels of energy and emotion, from low to very high.</a:t>
            </a:r>
          </a:p>
          <a:p>
            <a:pPr algn="l" hangingPunct="1">
              <a:defRPr sz="2800">
                <a:latin typeface="Comic Sans MS"/>
                <a:ea typeface="Comic Sans MS"/>
                <a:cs typeface="Comic Sans MS"/>
                <a:sym typeface="Comic Sans MS"/>
              </a:defRPr>
            </a:pPr>
            <a:endParaRPr lang="en-GB" sz="2000" dirty="0">
              <a:latin typeface="+mj-lt"/>
              <a:ea typeface="Comic Sans MS"/>
              <a:cs typeface="Comic Sans MS"/>
              <a:sym typeface="Comic Sans MS"/>
            </a:endParaRPr>
          </a:p>
          <a:p>
            <a:pPr algn="l" hangingPunct="1">
              <a:defRPr sz="2800">
                <a:latin typeface="Comic Sans MS"/>
                <a:ea typeface="Comic Sans MS"/>
                <a:cs typeface="Comic Sans MS"/>
                <a:sym typeface="Comic Sans MS"/>
              </a:defRPr>
            </a:pPr>
            <a:r>
              <a:rPr lang="en-GB" sz="2000" dirty="0">
                <a:latin typeface="+mj-lt"/>
                <a:ea typeface="Comic Sans MS"/>
                <a:cs typeface="Comic Sans MS"/>
                <a:sym typeface="Comic Sans MS"/>
              </a:rPr>
              <a:t>The stations help children consider how they feel, they help others to notice how they feel, and they also track change in emotions. Our stations also have regulation strategies to help the children work back to green.</a:t>
            </a:r>
            <a:br>
              <a:rPr lang="en-GB" sz="2000" dirty="0">
                <a:latin typeface="+mj-lt"/>
                <a:ea typeface="Comic Sans MS"/>
                <a:cs typeface="Comic Sans MS"/>
                <a:sym typeface="Comic Sans MS"/>
              </a:rPr>
            </a:br>
            <a:endParaRPr lang="en-GB" sz="2000" dirty="0">
              <a:latin typeface="+mj-lt"/>
              <a:ea typeface="Comic Sans MS"/>
              <a:cs typeface="Comic Sans MS"/>
              <a:sym typeface="Comic Sans MS"/>
            </a:endParaRPr>
          </a:p>
        </p:txBody>
      </p:sp>
      <p:pic>
        <p:nvPicPr>
          <p:cNvPr id="6" name="Picture 5">
            <a:extLst>
              <a:ext uri="{FF2B5EF4-FFF2-40B4-BE49-F238E27FC236}">
                <a16:creationId xmlns:a16="http://schemas.microsoft.com/office/drawing/2014/main" id="{591D5A59-DB09-07BF-26B3-A400B4A131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Tree>
    <p:extLst>
      <p:ext uri="{BB962C8B-B14F-4D97-AF65-F5344CB8AC3E}">
        <p14:creationId xmlns:p14="http://schemas.microsoft.com/office/powerpoint/2010/main" val="140333481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ctrTitle"/>
          </p:nvPr>
        </p:nvSpPr>
        <p:spPr>
          <a:xfrm>
            <a:off x="0" y="908719"/>
            <a:ext cx="9144000" cy="5949281"/>
          </a:xfrm>
          <a:prstGeom prst="rect">
            <a:avLst/>
          </a:prstGeom>
        </p:spPr>
        <p:txBody>
          <a:bodyPr>
            <a:normAutofit fontScale="90000"/>
          </a:bodyPr>
          <a:lstStyle/>
          <a:p>
            <a:pPr algn="l" defTabSz="649223">
              <a:defRPr sz="1491">
                <a:latin typeface="Comic Sans MS"/>
                <a:ea typeface="Comic Sans MS"/>
                <a:cs typeface="Comic Sans MS"/>
                <a:sym typeface="Comic Sans MS"/>
              </a:defRPr>
            </a:pPr>
            <a:br>
              <a:rPr dirty="0"/>
            </a:br>
            <a:br>
              <a:rPr sz="2000" dirty="0"/>
            </a:br>
            <a:br>
              <a:rPr sz="2000" dirty="0"/>
            </a:br>
            <a:br>
              <a:rPr sz="2000" dirty="0"/>
            </a:br>
            <a:r>
              <a:rPr sz="2200" dirty="0">
                <a:latin typeface="+mj-lt"/>
              </a:rPr>
              <a:t>Curriculum for mathematics emphasises:</a:t>
            </a:r>
            <a:br>
              <a:rPr sz="2200" dirty="0">
                <a:latin typeface="+mj-lt"/>
              </a:rPr>
            </a:br>
            <a:br>
              <a:rPr sz="2200" dirty="0">
                <a:latin typeface="+mj-lt"/>
              </a:rPr>
            </a:br>
            <a:r>
              <a:rPr sz="2200" dirty="0">
                <a:latin typeface="+mj-lt"/>
              </a:rPr>
              <a:t>- FLUENCY Children being able to recall number facts, and to count, accurately and rapidly.</a:t>
            </a:r>
            <a:br>
              <a:rPr sz="2200" dirty="0">
                <a:latin typeface="+mj-lt"/>
              </a:rPr>
            </a:br>
            <a:br>
              <a:rPr sz="2200" dirty="0">
                <a:latin typeface="+mj-lt"/>
              </a:rPr>
            </a:br>
            <a:r>
              <a:rPr sz="2200" dirty="0">
                <a:latin typeface="+mj-lt"/>
              </a:rPr>
              <a:t>- REASONING Children able to identify patterns in numbers and to make generalisations.</a:t>
            </a:r>
            <a:br>
              <a:rPr sz="2200" dirty="0">
                <a:latin typeface="+mj-lt"/>
              </a:rPr>
            </a:br>
            <a:br>
              <a:rPr sz="2200" dirty="0">
                <a:latin typeface="+mj-lt"/>
              </a:rPr>
            </a:br>
            <a:r>
              <a:rPr sz="2200" dirty="0">
                <a:latin typeface="+mj-lt"/>
              </a:rPr>
              <a:t>- PROBLEM SOLVING Pupils able to breakdown problems into steps, to work logically and to persevere in finding answers.</a:t>
            </a:r>
            <a:br>
              <a:rPr sz="2200" dirty="0">
                <a:latin typeface="+mj-lt"/>
              </a:rPr>
            </a:br>
            <a:br>
              <a:rPr sz="2200" dirty="0">
                <a:latin typeface="+mj-lt"/>
              </a:rPr>
            </a:br>
            <a:r>
              <a:rPr sz="2200" dirty="0">
                <a:latin typeface="+mj-lt"/>
              </a:rPr>
              <a:t>-VOCABULARY Children are expected to discuss their work using good mathematical language.  </a:t>
            </a:r>
            <a:br>
              <a:rPr sz="2200" dirty="0">
                <a:latin typeface="+mj-lt"/>
              </a:rPr>
            </a:br>
            <a:br>
              <a:rPr sz="2200" dirty="0">
                <a:latin typeface="+mj-lt"/>
              </a:rPr>
            </a:br>
            <a:r>
              <a:rPr sz="2200" dirty="0">
                <a:latin typeface="+mj-lt"/>
              </a:rPr>
              <a:t>-APPLYING MATHEMATICS It is expected that children will apply some of their learning to other curriculum areas.  </a:t>
            </a:r>
            <a:br>
              <a:rPr dirty="0"/>
            </a:br>
            <a:br>
              <a:rPr dirty="0"/>
            </a:br>
            <a:br>
              <a:rPr dirty="0"/>
            </a:br>
            <a:br>
              <a:rPr dirty="0"/>
            </a:br>
            <a:br>
              <a:rPr dirty="0"/>
            </a:br>
            <a:endParaRPr dirty="0"/>
          </a:p>
        </p:txBody>
      </p:sp>
      <p:sp>
        <p:nvSpPr>
          <p:cNvPr id="138" name="Shape 138"/>
          <p:cNvSpPr/>
          <p:nvPr/>
        </p:nvSpPr>
        <p:spPr>
          <a:xfrm>
            <a:off x="1713494" y="486783"/>
            <a:ext cx="5328594" cy="7694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3600" b="1" u="sng">
                <a:latin typeface="Comic Sans MS"/>
                <a:ea typeface="Comic Sans MS"/>
                <a:cs typeface="Comic Sans MS"/>
                <a:sym typeface="Comic Sans MS"/>
              </a:defRPr>
            </a:lvl1pPr>
          </a:lstStyle>
          <a:p>
            <a:r>
              <a:rPr sz="4400" u="none" dirty="0">
                <a:latin typeface="+mj-lt"/>
              </a:rPr>
              <a:t>Maths Curriculum</a:t>
            </a:r>
          </a:p>
        </p:txBody>
      </p:sp>
      <p:pic>
        <p:nvPicPr>
          <p:cNvPr id="2" name="Picture 1">
            <a:extLst>
              <a:ext uri="{FF2B5EF4-FFF2-40B4-BE49-F238E27FC236}">
                <a16:creationId xmlns:a16="http://schemas.microsoft.com/office/drawing/2014/main" id="{BCF2C248-5A1F-CEA6-4E18-F1DFCA5DA4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p:cNvSpPr>
          <p:nvPr>
            <p:ph type="ctrTitle"/>
          </p:nvPr>
        </p:nvSpPr>
        <p:spPr>
          <a:xfrm>
            <a:off x="324091" y="1212550"/>
            <a:ext cx="8495818" cy="5645449"/>
          </a:xfrm>
          <a:prstGeom prst="rect">
            <a:avLst/>
          </a:prstGeom>
        </p:spPr>
        <p:txBody>
          <a:bodyPr/>
          <a:lstStyle/>
          <a:p>
            <a:pPr algn="l" defTabSz="877823">
              <a:defRPr sz="2400">
                <a:latin typeface="Comic Sans MS"/>
                <a:ea typeface="Comic Sans MS"/>
                <a:cs typeface="Comic Sans MS"/>
                <a:sym typeface="Comic Sans MS"/>
              </a:defRPr>
            </a:pPr>
            <a:r>
              <a:rPr dirty="0">
                <a:latin typeface="+mj-lt"/>
              </a:rPr>
              <a:t>We teach maths practically using concrete objects in a variety of ways to help all children gain the most from the lessons.  </a:t>
            </a:r>
            <a:br>
              <a:rPr lang="en-GB" dirty="0">
                <a:latin typeface="+mj-lt"/>
              </a:rPr>
            </a:br>
            <a:br>
              <a:rPr lang="en-GB" dirty="0">
                <a:latin typeface="+mj-lt"/>
              </a:rPr>
            </a:br>
            <a:r>
              <a:rPr dirty="0">
                <a:latin typeface="+mj-lt"/>
              </a:rPr>
              <a:t>Our aim is for children to have a secure and deep understanding of curriculum content and to be challenged by applying their learning.  </a:t>
            </a:r>
            <a:br>
              <a:rPr dirty="0">
                <a:latin typeface="+mj-lt"/>
              </a:rPr>
            </a:br>
            <a:br>
              <a:rPr dirty="0">
                <a:latin typeface="+mj-lt"/>
              </a:rPr>
            </a:br>
            <a:r>
              <a:rPr dirty="0">
                <a:latin typeface="+mj-lt"/>
              </a:rPr>
              <a:t>We use:</a:t>
            </a:r>
            <a:br>
              <a:rPr dirty="0">
                <a:latin typeface="+mj-lt"/>
              </a:rPr>
            </a:br>
            <a:r>
              <a:rPr dirty="0">
                <a:latin typeface="+mj-lt"/>
              </a:rPr>
              <a:t> - group lessons</a:t>
            </a:r>
            <a:br>
              <a:rPr dirty="0">
                <a:latin typeface="+mj-lt"/>
              </a:rPr>
            </a:br>
            <a:r>
              <a:rPr dirty="0">
                <a:latin typeface="+mj-lt"/>
              </a:rPr>
              <a:t> - whole class teaching</a:t>
            </a:r>
            <a:br>
              <a:rPr dirty="0">
                <a:latin typeface="+mj-lt"/>
              </a:rPr>
            </a:br>
            <a:r>
              <a:rPr dirty="0">
                <a:latin typeface="+mj-lt"/>
              </a:rPr>
              <a:t> - independent or group practical activities</a:t>
            </a:r>
            <a:br>
              <a:rPr dirty="0">
                <a:latin typeface="+mj-lt"/>
              </a:rPr>
            </a:br>
            <a:r>
              <a:rPr dirty="0">
                <a:latin typeface="+mj-lt"/>
              </a:rPr>
              <a:t> - outdoor activities</a:t>
            </a:r>
            <a:br>
              <a:rPr dirty="0"/>
            </a:br>
            <a:endParaRPr dirty="0"/>
          </a:p>
        </p:txBody>
      </p:sp>
      <p:sp>
        <p:nvSpPr>
          <p:cNvPr id="142" name="Shape 142"/>
          <p:cNvSpPr/>
          <p:nvPr/>
        </p:nvSpPr>
        <p:spPr>
          <a:xfrm>
            <a:off x="925975" y="614155"/>
            <a:ext cx="6775870" cy="707886"/>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sz="4000" u="none" dirty="0">
                <a:latin typeface="+mj-lt"/>
              </a:rPr>
              <a:t>Teaching </a:t>
            </a:r>
            <a:r>
              <a:rPr lang="en-GB" sz="4000" u="none" dirty="0">
                <a:latin typeface="+mj-lt"/>
              </a:rPr>
              <a:t>M</a:t>
            </a:r>
            <a:r>
              <a:rPr sz="4000" u="none" dirty="0" err="1">
                <a:latin typeface="+mj-lt"/>
              </a:rPr>
              <a:t>aths</a:t>
            </a:r>
            <a:r>
              <a:rPr sz="4000" u="none" dirty="0">
                <a:latin typeface="+mj-lt"/>
              </a:rPr>
              <a:t> in Year 1</a:t>
            </a:r>
          </a:p>
        </p:txBody>
      </p:sp>
      <p:pic>
        <p:nvPicPr>
          <p:cNvPr id="2" name="Picture 1">
            <a:extLst>
              <a:ext uri="{FF2B5EF4-FFF2-40B4-BE49-F238E27FC236}">
                <a16:creationId xmlns:a16="http://schemas.microsoft.com/office/drawing/2014/main" id="{F3D81B0B-D51D-3AD1-AA83-6033422439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ctrTitle"/>
          </p:nvPr>
        </p:nvSpPr>
        <p:spPr>
          <a:xfrm>
            <a:off x="214131" y="1497337"/>
            <a:ext cx="8715737" cy="5221767"/>
          </a:xfrm>
          <a:prstGeom prst="rect">
            <a:avLst/>
          </a:prstGeom>
        </p:spPr>
        <p:txBody>
          <a:bodyPr>
            <a:normAutofit fontScale="90000"/>
          </a:bodyPr>
          <a:lstStyle/>
          <a:p>
            <a:pPr algn="l" defTabSz="841247">
              <a:defRPr sz="1932">
                <a:latin typeface="Comic Sans MS"/>
                <a:ea typeface="Comic Sans MS"/>
                <a:cs typeface="Comic Sans MS"/>
                <a:sym typeface="Comic Sans MS"/>
              </a:defRPr>
            </a:pPr>
            <a:r>
              <a:rPr dirty="0">
                <a:latin typeface="+mj-lt"/>
              </a:rPr>
              <a:t>In English, we will consolidate and build upon the Foundation</a:t>
            </a:r>
            <a:r>
              <a:rPr lang="en-US" dirty="0">
                <a:latin typeface="+mj-lt"/>
              </a:rPr>
              <a:t>al Skills</a:t>
            </a:r>
            <a:r>
              <a:rPr dirty="0">
                <a:latin typeface="+mj-lt"/>
              </a:rPr>
              <a:t>.</a:t>
            </a:r>
            <a:br>
              <a:rPr dirty="0">
                <a:latin typeface="+mj-lt"/>
              </a:rPr>
            </a:br>
            <a:br>
              <a:rPr dirty="0">
                <a:latin typeface="+mj-lt"/>
              </a:rPr>
            </a:br>
            <a:r>
              <a:rPr u="sng" dirty="0">
                <a:latin typeface="+mj-lt"/>
              </a:rPr>
              <a:t>Reading:</a:t>
            </a:r>
            <a:br>
              <a:rPr u="sng" dirty="0">
                <a:latin typeface="+mj-lt"/>
              </a:rPr>
            </a:br>
            <a:r>
              <a:rPr dirty="0">
                <a:latin typeface="+mj-lt"/>
              </a:rPr>
              <a:t>Please ensure your child</a:t>
            </a:r>
            <a:r>
              <a:rPr lang="en-GB" dirty="0">
                <a:latin typeface="+mj-lt"/>
              </a:rPr>
              <a:t> </a:t>
            </a:r>
            <a:r>
              <a:rPr dirty="0">
                <a:latin typeface="+mj-lt"/>
              </a:rPr>
              <a:t>has their reading </a:t>
            </a:r>
            <a:r>
              <a:rPr lang="en-GB" dirty="0">
                <a:latin typeface="+mj-lt"/>
              </a:rPr>
              <a:t>book</a:t>
            </a:r>
            <a:r>
              <a:rPr dirty="0">
                <a:latin typeface="+mj-lt"/>
              </a:rPr>
              <a:t> and yellow record book each day with them in school. </a:t>
            </a:r>
            <a:r>
              <a:rPr lang="en-GB" dirty="0">
                <a:latin typeface="+mj-lt"/>
              </a:rPr>
              <a:t>They will read 3 times a week, before bringing their text home to share with you. Their Little Wandle book is pitched at their level so they can read confidently with developing fluently and intonation.</a:t>
            </a:r>
            <a:br>
              <a:rPr dirty="0">
                <a:latin typeface="+mj-lt"/>
              </a:rPr>
            </a:br>
            <a:br>
              <a:rPr dirty="0">
                <a:latin typeface="+mj-lt"/>
              </a:rPr>
            </a:br>
            <a:r>
              <a:rPr u="sng" dirty="0">
                <a:latin typeface="+mj-lt"/>
              </a:rPr>
              <a:t>Phonics:</a:t>
            </a:r>
            <a:br>
              <a:rPr u="sng" dirty="0">
                <a:latin typeface="+mj-lt"/>
              </a:rPr>
            </a:br>
            <a:r>
              <a:rPr dirty="0">
                <a:latin typeface="+mj-lt"/>
              </a:rPr>
              <a:t>In order for children to progress in their reading and writing they need to be secure in </a:t>
            </a:r>
            <a:r>
              <a:rPr lang="en-GB" dirty="0">
                <a:latin typeface="+mj-lt"/>
              </a:rPr>
              <a:t>P</a:t>
            </a:r>
            <a:r>
              <a:rPr dirty="0" err="1">
                <a:latin typeface="+mj-lt"/>
              </a:rPr>
              <a:t>honics</a:t>
            </a:r>
            <a:r>
              <a:rPr dirty="0">
                <a:latin typeface="+mj-lt"/>
              </a:rPr>
              <a:t>.</a:t>
            </a:r>
            <a:r>
              <a:rPr lang="en-GB" dirty="0">
                <a:latin typeface="+mj-lt"/>
              </a:rPr>
              <a:t> They are reassessed every 6 weeks to ensure they are reading the correct phase and set.</a:t>
            </a:r>
            <a:br>
              <a:rPr lang="en-GB" dirty="0">
                <a:latin typeface="+mj-lt"/>
              </a:rPr>
            </a:br>
            <a:br>
              <a:rPr lang="en-GB" dirty="0">
                <a:latin typeface="+mj-lt"/>
              </a:rPr>
            </a:br>
            <a:r>
              <a:rPr lang="en-GB" dirty="0">
                <a:latin typeface="+mj-lt"/>
              </a:rPr>
              <a:t>This half term, there will be another meeting open to parents about our Reading and Phonics Scheme, ‘Little Wandle’.</a:t>
            </a:r>
            <a:br>
              <a:rPr dirty="0">
                <a:latin typeface="+mj-lt"/>
              </a:rPr>
            </a:br>
            <a:br>
              <a:rPr dirty="0">
                <a:latin typeface="+mj-lt"/>
              </a:rPr>
            </a:br>
            <a:r>
              <a:rPr dirty="0">
                <a:latin typeface="+mj-lt"/>
              </a:rPr>
              <a:t>Each June, every Year 1 child nationally takes part in a Phonics Screening Test</a:t>
            </a:r>
            <a:r>
              <a:rPr lang="en-GB" dirty="0">
                <a:latin typeface="+mj-lt"/>
              </a:rPr>
              <a:t> (w/b Mon 8</a:t>
            </a:r>
            <a:r>
              <a:rPr lang="en-GB" baseline="30000" dirty="0">
                <a:latin typeface="+mj-lt"/>
              </a:rPr>
              <a:t>th</a:t>
            </a:r>
            <a:r>
              <a:rPr lang="en-GB" dirty="0">
                <a:latin typeface="+mj-lt"/>
              </a:rPr>
              <a:t> June 2026)</a:t>
            </a:r>
            <a:r>
              <a:rPr dirty="0">
                <a:latin typeface="+mj-lt"/>
              </a:rPr>
              <a:t>.</a:t>
            </a:r>
            <a:r>
              <a:rPr lang="en-GB" dirty="0">
                <a:latin typeface="+mj-lt"/>
              </a:rPr>
              <a:t> More information on this will follow after Easter.</a:t>
            </a:r>
            <a:br>
              <a:rPr dirty="0">
                <a:latin typeface="+mj-lt"/>
              </a:rPr>
            </a:br>
            <a:endParaRPr dirty="0">
              <a:latin typeface="+mj-lt"/>
            </a:endParaRPr>
          </a:p>
        </p:txBody>
      </p:sp>
      <p:pic>
        <p:nvPicPr>
          <p:cNvPr id="2" name="Picture 1">
            <a:extLst>
              <a:ext uri="{FF2B5EF4-FFF2-40B4-BE49-F238E27FC236}">
                <a16:creationId xmlns:a16="http://schemas.microsoft.com/office/drawing/2014/main" id="{76D69DEB-E483-3305-D750-65CE993D50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232" y="11575"/>
            <a:ext cx="1205161" cy="1205161"/>
          </a:xfrm>
          <a:prstGeom prst="rect">
            <a:avLst/>
          </a:prstGeom>
        </p:spPr>
      </p:pic>
      <p:sp>
        <p:nvSpPr>
          <p:cNvPr id="3" name="Shape 142">
            <a:extLst>
              <a:ext uri="{FF2B5EF4-FFF2-40B4-BE49-F238E27FC236}">
                <a16:creationId xmlns:a16="http://schemas.microsoft.com/office/drawing/2014/main" id="{9E7C3A40-FC7D-B25F-B5B6-B6C9003C72A7}"/>
              </a:ext>
            </a:extLst>
          </p:cNvPr>
          <p:cNvSpPr/>
          <p:nvPr/>
        </p:nvSpPr>
        <p:spPr>
          <a:xfrm>
            <a:off x="925975" y="614155"/>
            <a:ext cx="6775870" cy="707886"/>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lvl1pPr algn="ctr">
              <a:defRPr sz="3600" b="1" u="sng">
                <a:latin typeface="Comic Sans MS"/>
                <a:ea typeface="Comic Sans MS"/>
                <a:cs typeface="Comic Sans MS"/>
                <a:sym typeface="Comic Sans MS"/>
              </a:defRPr>
            </a:lvl1pPr>
          </a:lstStyle>
          <a:p>
            <a:r>
              <a:rPr lang="en-GB" sz="4000" u="none" dirty="0">
                <a:latin typeface="+mj-lt"/>
              </a:rPr>
              <a:t>English </a:t>
            </a:r>
            <a:r>
              <a:rPr sz="4000" u="none" dirty="0">
                <a:latin typeface="+mj-lt"/>
              </a:rPr>
              <a:t>in Year 1</a:t>
            </a:r>
          </a:p>
        </p:txBody>
      </p:sp>
    </p:spTree>
  </p:cSld>
  <p:clrMapOvr>
    <a:masterClrMapping/>
  </p:clrMapOvr>
  <p:transition spd="slow"/>
</p:sld>
</file>

<file path=ppt/theme/theme1.xml><?xml version="1.0" encoding="utf-8"?>
<a:theme xmlns:a="http://schemas.openxmlformats.org/drawingml/2006/main" name="Office Theme">
  <a:themeElements>
    <a:clrScheme name="Office Theme">
      <a:dk1>
        <a:srgbClr val="000000"/>
      </a:dk1>
      <a:lt1>
        <a:srgbClr val="92D050"/>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ustom 2">
      <a:majorFont>
        <a:latin typeface="HfW precursive"/>
        <a:ea typeface="Helvetica"/>
        <a:cs typeface="Helvetica"/>
      </a:majorFont>
      <a:minorFont>
        <a:latin typeface="HfW precursive"/>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750</TotalTime>
  <Words>1811</Words>
  <Application>Microsoft Office PowerPoint</Application>
  <PresentationFormat>On-screen Show (4:3)</PresentationFormat>
  <Paragraphs>73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Comic Sans MS</vt:lpstr>
      <vt:lpstr>HfW precursive</vt:lpstr>
      <vt:lpstr>Office Theme</vt:lpstr>
      <vt:lpstr>PowerPoint Presentation</vt:lpstr>
      <vt:lpstr>The school day is 8.45am to 3.15pm. Gates open at 8.40am.  P.E. Days: Beech Class – Mon &amp; Thur Maple Class – Mon &amp; Wed  Children will have 3 assemblies at the end of the week. Thursday assembly is called “celebration assembly”, where 3 children per class are celebrated for their hard work/great choices. </vt:lpstr>
      <vt:lpstr>Your child will continue to collect star point stickers in class, where they will be rewarded with certificates at certain milestones. As a class, the children will also collect counters towards group rewards.  Each day, your child has the opportunity to go on the ‘Star’ or ‘Superstar’. This is normally rewarded for excellent effort or attainment in their work, being a kind friend or helpful around school.  Children can also collect tickets, for great work, to go into our jar lottery, for a prize on a Fridays.  We also celebrate children in Thursday assemblies.</vt:lpstr>
      <vt:lpstr> - Your child needs to bring a named water bottle with them daily.   - Your child needs their book bag in school each day.   - All uniform and belongings need to be named.  - Bring a coat to school, esp. through Autumn/Winter.   - Children attend school in their PE kit for the day on their allocated days.  - Children are provided with a piece of fruit for a morning snack. Should your child wish to bring a fruit snack from home, they can in their bag. Please be reminded that we are a nut-free school. </vt:lpstr>
      <vt:lpstr>As a school we try hard to make sure the transition from Reception to Year 1 as easy and smooth for the children as possible.  To ensure there is a smooth transition, we will be doing continuous provision until October half term. This means the teacher and TA work with small groups as the other children access short play-based activities. We aim to be doing whole class teaching for most subjects by November onwards.  We also encourage children to build their independence e.g. sort out their own coats/pegs, book bags and bottles.</vt:lpstr>
      <vt:lpstr>PowerPoint Presentation</vt:lpstr>
      <vt:lpstr>    Curriculum for mathematics emphasises:  - FLUENCY Children being able to recall number facts, and to count, accurately and rapidly.  - REASONING Children able to identify patterns in numbers and to make generalisations.  - PROBLEM SOLVING Pupils able to breakdown problems into steps, to work logically and to persevere in finding answers.  -VOCABULARY Children are expected to discuss their work using good mathematical language.    -APPLYING MATHEMATICS It is expected that children will apply some of their learning to other curriculum areas.       </vt:lpstr>
      <vt:lpstr>We teach maths practically using concrete objects in a variety of ways to help all children gain the most from the lessons.    Our aim is for children to have a secure and deep understanding of curriculum content and to be challenged by applying their learning.    We use:  - group lessons  - whole class teaching  - independent or group practical activities  - outdoor activities </vt:lpstr>
      <vt:lpstr>In English, we will consolidate and build upon the Foundational Skills.  Reading: Please ensure your child has their reading book and yellow record book each day with them in school. They will read 3 times a week, before bringing their text home to share with you. Their Little Wandle book is pitched at their level so they can read confidently with developing fluently and intonation.  Phonics: In order for children to progress in their reading and writing they need to be secure in Phonics. They are reassessed every 6 weeks to ensure they are reading the correct phase and set.  This half term, there will be another meeting open to parents about our Reading and Phonics Scheme, ‘Little Wandle’.  Each June, every Year 1 child nationally takes part in a Phonics Screening Test (w/b Mon 8th June 2026). More information on this will follow after Easter. </vt:lpstr>
      <vt:lpstr>Spelling: The children will have a spelling lessons each week, based on the ‘tricky words’. The words they are learning will be available each week on the Year 1 section of the school page.  Handwriting: We are currently working on correct letter formation and pencil grip, with regular handwriting sessions using a precursive handwriting style. We will start with the curly caterpillar family.   Writing: There is a larger emphasis in Year 1 on word building, sentence construction and using punctuation.    Speaking and Listening: There will be opportunities throughout the year for your child to develop these skills, including short class presentations.   </vt:lpstr>
      <vt:lpstr>PowerPoint Presentation</vt:lpstr>
      <vt:lpstr>Develop your child’s number skills by including numbers and counting in their daily routine.  Ideas include:  - counting the steps they walk to school  - looking at the numbers on doors of houses along the road  - playing card and board games to develop their ability to count on </vt:lpstr>
      <vt:lpstr>Develop your child’s English skills each day.  Ideas include:  - listen to your child read their books and discuss pictures and the story with them to develop their understanding of the text  - develop your child’s awareness of print by pointing out road signs and notices in shops etc.  - encourage your child to write shopping lists and messages - read stories to your child above their current reading ability</vt:lpstr>
      <vt:lpstr>Tapestry is EYFS only in our school. Therefore, if you need to speak to a member of the Year 1 team, we are available on the doors at pickup and drop off for quick handover messages and will be happy to help you.   Alternatively, if you would like a conversation with a teacher, please phone the school office to arrange a meeting or to speak to a member of staff.    Each class has an email address where you can contact staff. Although this is checked regularly and we do endeavour to respond to your queries within two working days, always contact the office for urgent needs.  Please email your child’s class email &amp; school office if your child is being collected by a different adult than who usually collects them.   Email addresses:  maple@huntington.cheshire.sch.uk or beech@huntington.cheshire.sch.uk  </vt:lpstr>
      <vt:lpstr>The adventure play area is out of use during pickup and drop off times, to ensure safety for all children.  It is important the children are safe and supervised by you at all times whilst waiting with you on the yard.   We also have a no dogs policy within  the school gates, with exception of our specifically trained school dog, Rodney.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1!</dc:title>
  <dc:creator>L Ward</dc:creator>
  <cp:lastModifiedBy>Betty Carter</cp:lastModifiedBy>
  <cp:revision>67</cp:revision>
  <cp:lastPrinted>2025-09-01T15:26:12Z</cp:lastPrinted>
  <dcterms:modified xsi:type="dcterms:W3CDTF">2025-09-07T19:05:57Z</dcterms:modified>
</cp:coreProperties>
</file>