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6" r:id="rId8"/>
    <p:sldId id="267" r:id="rId9"/>
    <p:sldId id="268" r:id="rId10"/>
    <p:sldId id="271" r:id="rId11"/>
    <p:sldId id="270" r:id="rId12"/>
    <p:sldId id="269" r:id="rId13"/>
    <p:sldId id="265" r:id="rId14"/>
    <p:sldId id="276" r:id="rId15"/>
    <p:sldId id="275" r:id="rId16"/>
    <p:sldId id="264" r:id="rId17"/>
    <p:sldId id="274" r:id="rId18"/>
    <p:sldId id="277"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81" d="100"/>
          <a:sy n="81" d="100"/>
        </p:scale>
        <p:origin x="150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14FA434-C945-4263-9BC3-88DA4028E35A}" type="datetimeFigureOut">
              <a:rPr lang="en-US" smtClean="0"/>
              <a:t>8/20/2025</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801DAA3F-66A0-4AC8-A494-C2A48CED2A9F}"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14FA434-C945-4263-9BC3-88DA4028E35A}" type="datetimeFigureOut">
              <a:rPr lang="en-US" smtClean="0"/>
              <a:t>8/20/2025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1DAA3F-66A0-4AC8-A494-C2A48CED2A9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14FA434-C945-4263-9BC3-88DA4028E35A}" type="datetimeFigureOut">
              <a:rPr lang="en-US" smtClean="0"/>
              <a:t>8/20/2025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1DAA3F-66A0-4AC8-A494-C2A48CED2A9F}"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14FA434-C945-4263-9BC3-88DA4028E35A}" type="datetimeFigureOut">
              <a:rPr lang="en-US" smtClean="0"/>
              <a:t>8/20/2025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1DAA3F-66A0-4AC8-A494-C2A48CED2A9F}"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14FA434-C945-4263-9BC3-88DA4028E35A}" type="datetimeFigureOut">
              <a:rPr lang="en-US" smtClean="0"/>
              <a:t>8/20/2025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1DAA3F-66A0-4AC8-A494-C2A48CED2A9F}"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14FA434-C945-4263-9BC3-88DA4028E35A}" type="datetimeFigureOut">
              <a:rPr lang="en-US" smtClean="0"/>
              <a:t>8/20/2025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1DAA3F-66A0-4AC8-A494-C2A48CED2A9F}"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14FA434-C945-4263-9BC3-88DA4028E35A}" type="datetimeFigureOut">
              <a:rPr lang="en-US" smtClean="0"/>
              <a:t>8/20/2025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01DAA3F-66A0-4AC8-A494-C2A48CED2A9F}"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714FA434-C945-4263-9BC3-88DA4028E35A}" type="datetimeFigureOut">
              <a:rPr lang="en-US" smtClean="0"/>
              <a:t>8/20/2025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01DAA3F-66A0-4AC8-A494-C2A48CED2A9F}"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4FA434-C945-4263-9BC3-88DA4028E35A}" type="datetimeFigureOut">
              <a:rPr lang="en-US" smtClean="0"/>
              <a:t>8/20/2025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01DAA3F-66A0-4AC8-A494-C2A48CED2A9F}"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14FA434-C945-4263-9BC3-88DA4028E35A}" type="datetimeFigureOut">
              <a:rPr lang="en-US" smtClean="0"/>
              <a:t>8/20/2025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1DAA3F-66A0-4AC8-A494-C2A48CED2A9F}"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14FA434-C945-4263-9BC3-88DA4028E35A}" type="datetimeFigureOut">
              <a:rPr lang="en-US" smtClean="0"/>
              <a:t>8/20/2025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801DAA3F-66A0-4AC8-A494-C2A48CED2A9F}"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14FA434-C945-4263-9BC3-88DA4028E35A}" type="datetimeFigureOut">
              <a:rPr lang="en-US" smtClean="0"/>
              <a:t>8/20/2025</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01DAA3F-66A0-4AC8-A494-C2A48CED2A9F}" type="slidenum">
              <a:rPr lang="en-GB" smtClean="0"/>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cheshirewestandchester.gov.uk/residents/education-and-learning/school-admissions/school-admissions.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22" y="871526"/>
            <a:ext cx="9001156" cy="1828800"/>
          </a:xfrm>
        </p:spPr>
        <p:txBody>
          <a:bodyPr>
            <a:noAutofit/>
          </a:bodyPr>
          <a:lstStyle/>
          <a:p>
            <a:pPr algn="ctr"/>
            <a:r>
              <a:rPr lang="en-GB" sz="5400" dirty="0"/>
              <a:t>Nursery </a:t>
            </a:r>
            <a:r>
              <a:rPr lang="en-GB" sz="4800" dirty="0"/>
              <a:t>Induction</a:t>
            </a:r>
            <a:r>
              <a:rPr lang="en-GB" sz="5400" dirty="0"/>
              <a:t> Information </a:t>
            </a:r>
            <a:br>
              <a:rPr lang="en-GB" sz="5400" dirty="0"/>
            </a:br>
            <a:r>
              <a:rPr lang="en-GB" sz="4800" dirty="0"/>
              <a:t>2025 Entry  </a:t>
            </a:r>
          </a:p>
        </p:txBody>
      </p:sp>
      <p:pic>
        <p:nvPicPr>
          <p:cNvPr id="4" name="Picture 3" descr="ACTIVITY TABLES AND CARPET.jpg"/>
          <p:cNvPicPr>
            <a:picLocks noChangeAspect="1"/>
          </p:cNvPicPr>
          <p:nvPr/>
        </p:nvPicPr>
        <p:blipFill>
          <a:blip r:embed="rId2" cstate="print"/>
          <a:stretch>
            <a:fillRect/>
          </a:stretch>
        </p:blipFill>
        <p:spPr>
          <a:xfrm>
            <a:off x="483219" y="2857496"/>
            <a:ext cx="3708260" cy="27667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6365" y="2857496"/>
            <a:ext cx="3744416" cy="27667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Huntington_Community_1677_Badge__gold__with_motto.jpg"/>
          <p:cNvPicPr>
            <a:picLocks noChangeAspect="1"/>
          </p:cNvPicPr>
          <p:nvPr/>
        </p:nvPicPr>
        <p:blipFill>
          <a:blip r:embed="rId4" cstate="print"/>
          <a:stretch>
            <a:fillRect/>
          </a:stretch>
        </p:blipFill>
        <p:spPr>
          <a:xfrm>
            <a:off x="3696921" y="4852692"/>
            <a:ext cx="1518157" cy="18573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0648"/>
            <a:ext cx="8229600" cy="1143000"/>
          </a:xfrm>
        </p:spPr>
        <p:txBody>
          <a:bodyPr/>
          <a:lstStyle/>
          <a:p>
            <a:pPr algn="ctr"/>
            <a:r>
              <a:rPr lang="en-GB" dirty="0"/>
              <a:t>Examples of Activities </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83568" y="1403648"/>
            <a:ext cx="3456384" cy="2578786"/>
          </a:xfrm>
          <a:prstGeom prst="rect">
            <a:avLst/>
          </a:prstGeom>
          <a:ln>
            <a:noFill/>
          </a:ln>
          <a:effectLst>
            <a:outerShdw blurRad="190500" algn="tl" rotWithShape="0">
              <a:srgbClr val="000000">
                <a:alpha val="70000"/>
              </a:srgbClr>
            </a:outerShdw>
          </a:effectLst>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83568" y="4084729"/>
            <a:ext cx="3466434" cy="2586285"/>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1403648"/>
            <a:ext cx="3456384" cy="2578786"/>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0032" y="4084729"/>
            <a:ext cx="3408392" cy="25862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23730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lstStyle/>
          <a:p>
            <a:pPr algn="ctr"/>
            <a:r>
              <a:rPr lang="en-GB" dirty="0"/>
              <a:t>Outside Area</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538" y="1424344"/>
            <a:ext cx="3507888" cy="2607346"/>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3376" y="1424344"/>
            <a:ext cx="3456384" cy="2553884"/>
          </a:xfrm>
          <a:prstGeom prst="rect">
            <a:avLst/>
          </a:prstGeom>
          <a:ln>
            <a:noFill/>
          </a:ln>
          <a:effectLst>
            <a:outerShdw blurRad="190500" algn="tl" rotWithShape="0">
              <a:srgbClr val="000000">
                <a:alpha val="70000"/>
              </a:srgbClr>
            </a:outerShdw>
          </a:effectLst>
        </p:spPr>
      </p:pic>
      <p:pic>
        <p:nvPicPr>
          <p:cNvPr id="6" name="Content Placeholder 5">
            <a:extLst>
              <a:ext uri="{FF2B5EF4-FFF2-40B4-BE49-F238E27FC236}">
                <a16:creationId xmlns:a16="http://schemas.microsoft.com/office/drawing/2014/main" id="{4F354968-5165-4F9C-A84E-7A1353D255CE}"/>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900408" y="4118198"/>
            <a:ext cx="3507888" cy="263091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49360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pPr algn="ctr"/>
            <a:r>
              <a:rPr lang="en-GB" dirty="0"/>
              <a:t>Forest School</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401784"/>
            <a:ext cx="3456384" cy="2578787"/>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1401785"/>
            <a:ext cx="3361949" cy="2508330"/>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4078964"/>
            <a:ext cx="3456384" cy="2578787"/>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4078964"/>
            <a:ext cx="3361949" cy="25787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0187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065" y="548680"/>
            <a:ext cx="8229600" cy="1143000"/>
          </a:xfrm>
        </p:spPr>
        <p:txBody>
          <a:bodyPr/>
          <a:lstStyle/>
          <a:p>
            <a:pPr algn="ctr"/>
            <a:r>
              <a:rPr lang="en-GB" dirty="0"/>
              <a:t>Principles of EYFS</a:t>
            </a:r>
          </a:p>
        </p:txBody>
      </p:sp>
      <p:sp>
        <p:nvSpPr>
          <p:cNvPr id="3" name="Content Placeholder 2"/>
          <p:cNvSpPr>
            <a:spLocks noGrp="1"/>
          </p:cNvSpPr>
          <p:nvPr>
            <p:ph idx="1"/>
          </p:nvPr>
        </p:nvSpPr>
        <p:spPr/>
        <p:txBody>
          <a:bodyPr/>
          <a:lstStyle/>
          <a:p>
            <a:pPr marL="0" indent="0" algn="ctr">
              <a:buNone/>
            </a:pPr>
            <a:r>
              <a:rPr lang="en-GB" b="1" dirty="0">
                <a:latin typeface="+mj-lt"/>
              </a:rPr>
              <a:t>“Every child is a unique child who is constantly learning”  </a:t>
            </a:r>
          </a:p>
          <a:p>
            <a:pPr marL="0" indent="0" algn="ctr">
              <a:buNone/>
            </a:pPr>
            <a:r>
              <a:rPr lang="en-GB" b="1" dirty="0">
                <a:latin typeface="+mj-lt"/>
              </a:rPr>
              <a:t>      is the EYFS principle.</a:t>
            </a:r>
          </a:p>
          <a:p>
            <a:endParaRPr lang="en-GB" b="1" dirty="0">
              <a:latin typeface="+mj-lt"/>
            </a:endParaRPr>
          </a:p>
          <a:p>
            <a:r>
              <a:rPr lang="en-GB" b="1" dirty="0">
                <a:latin typeface="+mj-lt"/>
              </a:rPr>
              <a:t>A Unique Child</a:t>
            </a:r>
          </a:p>
          <a:p>
            <a:r>
              <a:rPr lang="en-GB" b="1" dirty="0">
                <a:latin typeface="+mj-lt"/>
              </a:rPr>
              <a:t>Positive Relationships</a:t>
            </a:r>
          </a:p>
          <a:p>
            <a:r>
              <a:rPr lang="en-GB" b="1" dirty="0">
                <a:latin typeface="+mj-lt"/>
              </a:rPr>
              <a:t>Enabling Environments</a:t>
            </a:r>
          </a:p>
          <a:p>
            <a:r>
              <a:rPr lang="en-GB" b="1" dirty="0">
                <a:latin typeface="+mj-lt"/>
              </a:rPr>
              <a:t>Learning and Development</a:t>
            </a:r>
          </a:p>
          <a:p>
            <a:pPr marL="0" indent="0">
              <a:buNone/>
            </a:pPr>
            <a:r>
              <a:rPr lang="en-GB" dirty="0">
                <a:latin typeface="+mj-lt"/>
              </a:rPr>
              <a:t>Our next slide will give more detail about these 4 principles</a:t>
            </a:r>
          </a:p>
        </p:txBody>
      </p:sp>
    </p:spTree>
    <p:extLst>
      <p:ext uri="{BB962C8B-B14F-4D97-AF65-F5344CB8AC3E}">
        <p14:creationId xmlns:p14="http://schemas.microsoft.com/office/powerpoint/2010/main" val="1178594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fontScale="90000"/>
          </a:bodyPr>
          <a:lstStyle/>
          <a:p>
            <a:pPr algn="ctr"/>
            <a:r>
              <a:rPr lang="en-GB" dirty="0"/>
              <a:t>Principles of EYFS</a:t>
            </a:r>
          </a:p>
        </p:txBody>
      </p:sp>
      <p:sp>
        <p:nvSpPr>
          <p:cNvPr id="3" name="Content Placeholder 2"/>
          <p:cNvSpPr>
            <a:spLocks noGrp="1"/>
          </p:cNvSpPr>
          <p:nvPr>
            <p:ph idx="1"/>
          </p:nvPr>
        </p:nvSpPr>
        <p:spPr>
          <a:xfrm>
            <a:off x="457200" y="1340768"/>
            <a:ext cx="8229600" cy="5400600"/>
          </a:xfrm>
        </p:spPr>
        <p:txBody>
          <a:bodyPr>
            <a:normAutofit fontScale="70000" lnSpcReduction="20000"/>
          </a:bodyPr>
          <a:lstStyle/>
          <a:p>
            <a:pPr marL="0" indent="0">
              <a:buNone/>
            </a:pPr>
            <a:r>
              <a:rPr lang="en-GB" sz="2900" b="1" dirty="0">
                <a:latin typeface="+mj-lt"/>
              </a:rPr>
              <a:t>A unique child</a:t>
            </a:r>
          </a:p>
          <a:p>
            <a:r>
              <a:rPr lang="en-GB" sz="2900" dirty="0">
                <a:latin typeface="+mj-lt"/>
              </a:rPr>
              <a:t>Every child is a unique child, who is constantly learning and can be resilient, capable, confident and self assured.</a:t>
            </a:r>
          </a:p>
          <a:p>
            <a:pPr marL="0" indent="0">
              <a:buNone/>
            </a:pPr>
            <a:r>
              <a:rPr lang="en-GB" sz="2900" b="1" dirty="0">
                <a:latin typeface="+mj-lt"/>
              </a:rPr>
              <a:t>Positive relationships</a:t>
            </a:r>
          </a:p>
          <a:p>
            <a:r>
              <a:rPr lang="en-GB" sz="2900" dirty="0">
                <a:latin typeface="+mj-lt"/>
              </a:rPr>
              <a:t>Children learn to be strong and independent through positive relationships.</a:t>
            </a:r>
          </a:p>
          <a:p>
            <a:pPr marL="0" indent="0">
              <a:buNone/>
            </a:pPr>
            <a:r>
              <a:rPr lang="en-GB" sz="2900" b="1" dirty="0">
                <a:latin typeface="+mj-lt"/>
              </a:rPr>
              <a:t>Enabling environments</a:t>
            </a:r>
          </a:p>
          <a:p>
            <a:r>
              <a:rPr lang="en-GB" sz="2900" dirty="0">
                <a:latin typeface="+mj-lt"/>
              </a:rPr>
              <a:t>Children learn and develop well in enabling environments, with teaching and support from adults, who respond to their individual interests and needs and help them to build their learning over time.</a:t>
            </a:r>
          </a:p>
          <a:p>
            <a:pPr marL="0" indent="0">
              <a:buNone/>
            </a:pPr>
            <a:r>
              <a:rPr lang="en-GB" sz="2900" b="1" dirty="0">
                <a:latin typeface="+mj-lt"/>
              </a:rPr>
              <a:t>Learning and development</a:t>
            </a:r>
          </a:p>
          <a:p>
            <a:r>
              <a:rPr lang="en-GB" sz="2900" dirty="0">
                <a:latin typeface="+mj-lt"/>
              </a:rPr>
              <a:t>Children learn and develop in different ways and at different rates. Practitioners teach children by ensuring challenging, playful opportunities across the Prime and Specific areas of development and learning. </a:t>
            </a:r>
          </a:p>
          <a:p>
            <a:r>
              <a:rPr lang="en-GB" sz="2900" dirty="0">
                <a:latin typeface="+mj-lt"/>
              </a:rPr>
              <a:t>They foster the </a:t>
            </a:r>
            <a:r>
              <a:rPr lang="en-GB" sz="2900" b="1" dirty="0">
                <a:latin typeface="+mj-lt"/>
              </a:rPr>
              <a:t>characteristics of effective early learning – </a:t>
            </a:r>
            <a:r>
              <a:rPr lang="en-GB" sz="2900" dirty="0">
                <a:latin typeface="+mj-lt"/>
              </a:rPr>
              <a:t>which are Playing and Exploring, Active Learning and Thinking Creatively and Critically.</a:t>
            </a:r>
            <a:endParaRPr lang="en-GB" sz="2900" b="1" dirty="0">
              <a:latin typeface="+mj-lt"/>
            </a:endParaRPr>
          </a:p>
        </p:txBody>
      </p:sp>
    </p:spTree>
    <p:extLst>
      <p:ext uri="{BB962C8B-B14F-4D97-AF65-F5344CB8AC3E}">
        <p14:creationId xmlns:p14="http://schemas.microsoft.com/office/powerpoint/2010/main" val="3602817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32951"/>
            <a:ext cx="8229600" cy="1143000"/>
          </a:xfrm>
        </p:spPr>
        <p:txBody>
          <a:bodyPr/>
          <a:lstStyle/>
          <a:p>
            <a:pPr algn="ctr"/>
            <a:r>
              <a:rPr lang="en-GB" dirty="0"/>
              <a:t>Learning through play</a:t>
            </a:r>
          </a:p>
        </p:txBody>
      </p:sp>
      <p:sp>
        <p:nvSpPr>
          <p:cNvPr id="3" name="Content Placeholder 2"/>
          <p:cNvSpPr>
            <a:spLocks noGrp="1"/>
          </p:cNvSpPr>
          <p:nvPr>
            <p:ph idx="1"/>
          </p:nvPr>
        </p:nvSpPr>
        <p:spPr>
          <a:xfrm>
            <a:off x="611560" y="1340768"/>
            <a:ext cx="8229600" cy="5184576"/>
          </a:xfrm>
        </p:spPr>
        <p:txBody>
          <a:bodyPr>
            <a:normAutofit lnSpcReduction="10000"/>
          </a:bodyPr>
          <a:lstStyle/>
          <a:p>
            <a:r>
              <a:rPr lang="en-GB" sz="2400" b="1" dirty="0">
                <a:latin typeface="+mj-lt"/>
              </a:rPr>
              <a:t>Play is essential for children’s development, building their confidence as they learn to explore, relate to others, set up their own goals and solve problems. Children learn by leading their own play, and by taking part in play which is guided by adults. </a:t>
            </a:r>
          </a:p>
          <a:p>
            <a:pPr marL="0" indent="0" algn="ctr">
              <a:buNone/>
            </a:pPr>
            <a:r>
              <a:rPr lang="en-GB" sz="2400" i="1" dirty="0">
                <a:latin typeface="+mj-lt"/>
              </a:rPr>
              <a:t>Statutory framework for the Early Years Foundation </a:t>
            </a:r>
          </a:p>
          <a:p>
            <a:pPr marL="0" indent="0" algn="ctr">
              <a:buNone/>
            </a:pPr>
            <a:r>
              <a:rPr lang="en-GB" sz="2400" i="1" dirty="0">
                <a:latin typeface="+mj-lt"/>
              </a:rPr>
              <a:t>Stage, EYFS reforms Early Adopters version </a:t>
            </a:r>
            <a:r>
              <a:rPr lang="en-GB" sz="2400" dirty="0">
                <a:latin typeface="+mj-lt"/>
              </a:rPr>
              <a:t>2020</a:t>
            </a:r>
          </a:p>
          <a:p>
            <a:pPr marL="0" indent="0" algn="ctr">
              <a:buNone/>
            </a:pPr>
            <a:endParaRPr lang="en-GB" sz="2400" dirty="0">
              <a:latin typeface="+mj-lt"/>
            </a:endParaRPr>
          </a:p>
          <a:p>
            <a:r>
              <a:rPr lang="en-GB" sz="2400" b="1" dirty="0">
                <a:latin typeface="+mj-lt"/>
              </a:rPr>
              <a:t>Play, both indoors and outdoors, makes a powerful contribution to children’s wellbeing, development and learning.</a:t>
            </a:r>
          </a:p>
          <a:p>
            <a:pPr marL="0" indent="0" algn="ctr">
              <a:buNone/>
            </a:pPr>
            <a:r>
              <a:rPr lang="en-GB" sz="2400" i="1" dirty="0">
                <a:latin typeface="+mj-lt"/>
              </a:rPr>
              <a:t>Birth to 5 Matters – Foundations of highest quality provision.</a:t>
            </a:r>
            <a:r>
              <a:rPr lang="en-GB" sz="2400" dirty="0">
                <a:latin typeface="+mj-lt"/>
              </a:rPr>
              <a:t> Early Education 2021</a:t>
            </a:r>
          </a:p>
        </p:txBody>
      </p:sp>
    </p:spTree>
    <p:extLst>
      <p:ext uri="{BB962C8B-B14F-4D97-AF65-F5344CB8AC3E}">
        <p14:creationId xmlns:p14="http://schemas.microsoft.com/office/powerpoint/2010/main" val="2200224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1298408"/>
          </a:xfrm>
        </p:spPr>
        <p:txBody>
          <a:bodyPr>
            <a:normAutofit fontScale="90000"/>
          </a:bodyPr>
          <a:lstStyle/>
          <a:p>
            <a:pPr algn="ctr"/>
            <a:r>
              <a:rPr lang="en-GB" dirty="0"/>
              <a:t>Areas of Learning and Development</a:t>
            </a:r>
          </a:p>
        </p:txBody>
      </p:sp>
      <p:sp>
        <p:nvSpPr>
          <p:cNvPr id="3" name="Content Placeholder 2"/>
          <p:cNvSpPr>
            <a:spLocks noGrp="1"/>
          </p:cNvSpPr>
          <p:nvPr>
            <p:ph sz="half" idx="1"/>
          </p:nvPr>
        </p:nvSpPr>
        <p:spPr>
          <a:xfrm>
            <a:off x="457200" y="2423160"/>
            <a:ext cx="4038600" cy="4434840"/>
          </a:xfrm>
        </p:spPr>
        <p:txBody>
          <a:bodyPr/>
          <a:lstStyle/>
          <a:p>
            <a:pPr marL="0" indent="0" algn="ctr">
              <a:buNone/>
            </a:pPr>
            <a:r>
              <a:rPr lang="en-GB" b="1" u="sng" dirty="0">
                <a:latin typeface="+mj-lt"/>
              </a:rPr>
              <a:t>Prime Areas</a:t>
            </a:r>
          </a:p>
          <a:p>
            <a:r>
              <a:rPr lang="en-GB" dirty="0">
                <a:latin typeface="+mj-lt"/>
              </a:rPr>
              <a:t>Personal, Social and Emotional Development</a:t>
            </a:r>
          </a:p>
          <a:p>
            <a:r>
              <a:rPr lang="en-GB" dirty="0">
                <a:latin typeface="+mj-lt"/>
              </a:rPr>
              <a:t>Physical Development</a:t>
            </a:r>
          </a:p>
          <a:p>
            <a:r>
              <a:rPr lang="en-GB" dirty="0">
                <a:latin typeface="+mj-lt"/>
              </a:rPr>
              <a:t>Communication and Language</a:t>
            </a:r>
          </a:p>
        </p:txBody>
      </p:sp>
      <p:sp>
        <p:nvSpPr>
          <p:cNvPr id="4" name="Content Placeholder 3"/>
          <p:cNvSpPr>
            <a:spLocks noGrp="1"/>
          </p:cNvSpPr>
          <p:nvPr>
            <p:ph sz="half" idx="2"/>
          </p:nvPr>
        </p:nvSpPr>
        <p:spPr>
          <a:xfrm>
            <a:off x="4648200" y="2423160"/>
            <a:ext cx="4038600" cy="4434840"/>
          </a:xfrm>
        </p:spPr>
        <p:txBody>
          <a:bodyPr/>
          <a:lstStyle/>
          <a:p>
            <a:pPr marL="0" indent="0" algn="ctr">
              <a:buNone/>
            </a:pPr>
            <a:r>
              <a:rPr lang="en-GB" b="1" u="sng" dirty="0">
                <a:latin typeface="+mj-lt"/>
              </a:rPr>
              <a:t>Specific Areas</a:t>
            </a:r>
          </a:p>
          <a:p>
            <a:r>
              <a:rPr lang="en-GB" dirty="0">
                <a:latin typeface="+mj-lt"/>
              </a:rPr>
              <a:t>Literacy</a:t>
            </a:r>
          </a:p>
          <a:p>
            <a:r>
              <a:rPr lang="en-GB" dirty="0">
                <a:latin typeface="+mj-lt"/>
              </a:rPr>
              <a:t>Mathematics</a:t>
            </a:r>
          </a:p>
          <a:p>
            <a:r>
              <a:rPr lang="en-GB" dirty="0">
                <a:latin typeface="+mj-lt"/>
              </a:rPr>
              <a:t>Understanding the World </a:t>
            </a:r>
          </a:p>
          <a:p>
            <a:r>
              <a:rPr lang="en-GB" dirty="0">
                <a:latin typeface="+mj-lt"/>
              </a:rPr>
              <a:t>Expressive Arts and Design</a:t>
            </a:r>
          </a:p>
        </p:txBody>
      </p:sp>
    </p:spTree>
    <p:extLst>
      <p:ext uri="{BB962C8B-B14F-4D97-AF65-F5344CB8AC3E}">
        <p14:creationId xmlns:p14="http://schemas.microsoft.com/office/powerpoint/2010/main" val="4100249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Learning Overview</a:t>
            </a:r>
          </a:p>
        </p:txBody>
      </p:sp>
      <p:sp>
        <p:nvSpPr>
          <p:cNvPr id="3" name="Content Placeholder 2"/>
          <p:cNvSpPr>
            <a:spLocks noGrp="1"/>
          </p:cNvSpPr>
          <p:nvPr>
            <p:ph idx="1"/>
          </p:nvPr>
        </p:nvSpPr>
        <p:spPr/>
        <p:txBody>
          <a:bodyPr/>
          <a:lstStyle/>
          <a:p>
            <a:r>
              <a:rPr lang="en-GB" sz="2800" dirty="0">
                <a:latin typeface="+mj-lt"/>
              </a:rPr>
              <a:t>We will inform parents of any events occurring during the term.</a:t>
            </a:r>
          </a:p>
          <a:p>
            <a:r>
              <a:rPr lang="en-GB" sz="2800" dirty="0">
                <a:latin typeface="+mj-lt"/>
              </a:rPr>
              <a:t>At the beginning of each term we will upload a curriculum letter to our school website, on the  Nursery class page. This will also be shared on Tapestry, our online learning journey. An example is shown on the next slide.</a:t>
            </a:r>
          </a:p>
        </p:txBody>
      </p:sp>
    </p:spTree>
    <p:extLst>
      <p:ext uri="{BB962C8B-B14F-4D97-AF65-F5344CB8AC3E}">
        <p14:creationId xmlns:p14="http://schemas.microsoft.com/office/powerpoint/2010/main" val="4012980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5BF99D-8D8F-4382-905B-01086C9EE81A}"/>
              </a:ext>
            </a:extLst>
          </p:cNvPr>
          <p:cNvPicPr>
            <a:picLocks noChangeAspect="1"/>
          </p:cNvPicPr>
          <p:nvPr/>
        </p:nvPicPr>
        <p:blipFill>
          <a:blip r:embed="rId2"/>
          <a:stretch>
            <a:fillRect/>
          </a:stretch>
        </p:blipFill>
        <p:spPr>
          <a:xfrm>
            <a:off x="0" y="335017"/>
            <a:ext cx="9144000" cy="6522983"/>
          </a:xfrm>
          <a:prstGeom prst="rect">
            <a:avLst/>
          </a:prstGeom>
        </p:spPr>
      </p:pic>
    </p:spTree>
    <p:extLst>
      <p:ext uri="{BB962C8B-B14F-4D97-AF65-F5344CB8AC3E}">
        <p14:creationId xmlns:p14="http://schemas.microsoft.com/office/powerpoint/2010/main" val="3849757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8229600" cy="1143000"/>
          </a:xfrm>
        </p:spPr>
        <p:txBody>
          <a:bodyPr>
            <a:normAutofit fontScale="90000"/>
          </a:bodyPr>
          <a:lstStyle/>
          <a:p>
            <a:r>
              <a:rPr lang="en-GB" dirty="0"/>
              <a:t>School place in September 2026</a:t>
            </a:r>
          </a:p>
        </p:txBody>
      </p:sp>
      <p:sp>
        <p:nvSpPr>
          <p:cNvPr id="3" name="Content Placeholder 2"/>
          <p:cNvSpPr>
            <a:spLocks noGrp="1"/>
          </p:cNvSpPr>
          <p:nvPr>
            <p:ph idx="1"/>
          </p:nvPr>
        </p:nvSpPr>
        <p:spPr/>
        <p:txBody>
          <a:bodyPr>
            <a:normAutofit fontScale="85000" lnSpcReduction="20000"/>
          </a:bodyPr>
          <a:lstStyle/>
          <a:p>
            <a:pPr marL="0" indent="0">
              <a:buNone/>
            </a:pPr>
            <a:r>
              <a:rPr lang="en-GB" b="1" u="sng" dirty="0">
                <a:latin typeface="+mj-lt"/>
              </a:rPr>
              <a:t>Reception Class places 2026-27</a:t>
            </a:r>
            <a:endParaRPr lang="en-GB" dirty="0">
              <a:latin typeface="+mj-lt"/>
            </a:endParaRPr>
          </a:p>
          <a:p>
            <a:r>
              <a:rPr lang="en-GB" dirty="0">
                <a:latin typeface="+mj-lt"/>
              </a:rPr>
              <a:t>From September 2025 you should receive a letter from Cheshire West and Chester Council regarding your child’s place in primary school (Reception and onwards). </a:t>
            </a:r>
          </a:p>
          <a:p>
            <a:r>
              <a:rPr lang="en-GB" dirty="0">
                <a:latin typeface="+mj-lt"/>
              </a:rPr>
              <a:t>There is also an option to complete this form online on the Cheshire West and Chester website (school admissions). The closing date will be in January 2026.</a:t>
            </a:r>
          </a:p>
          <a:p>
            <a:r>
              <a:rPr lang="en-GB" dirty="0">
                <a:latin typeface="+mj-lt"/>
              </a:rPr>
              <a:t>The link below will take you to the school admissions page online:</a:t>
            </a:r>
          </a:p>
          <a:p>
            <a:pPr marL="0" indent="0" algn="ctr">
              <a:buNone/>
            </a:pPr>
            <a:r>
              <a:rPr lang="en-GB" dirty="0">
                <a:latin typeface="+mj-lt"/>
                <a:hlinkClick r:id="rId2"/>
              </a:rPr>
              <a:t>School admissions (cheshirewestandchester.gov.uk)</a:t>
            </a:r>
            <a:endParaRPr lang="en-GB" dirty="0">
              <a:latin typeface="+mj-lt"/>
            </a:endParaRPr>
          </a:p>
          <a:p>
            <a:pPr marL="0" indent="0">
              <a:buNone/>
            </a:pPr>
            <a:endParaRPr lang="en-GB" dirty="0">
              <a:latin typeface="+mj-lt"/>
            </a:endParaRPr>
          </a:p>
          <a:p>
            <a:pPr marL="0" indent="0" algn="ctr">
              <a:buNone/>
            </a:pPr>
            <a:r>
              <a:rPr lang="en-GB" b="1" dirty="0">
                <a:latin typeface="+mj-lt"/>
              </a:rPr>
              <a:t>Please complete the necessary forms to ensure your child has the best chance of a place in your chosen school. We will provide more detail from September in regards to the closing date for the admission form for a Reception school place.</a:t>
            </a:r>
            <a:endParaRPr lang="en-GB" dirty="0">
              <a:latin typeface="+mj-lt"/>
            </a:endParaRPr>
          </a:p>
          <a:p>
            <a:endParaRPr lang="en-GB" dirty="0"/>
          </a:p>
        </p:txBody>
      </p:sp>
    </p:spTree>
    <p:extLst>
      <p:ext uri="{BB962C8B-B14F-4D97-AF65-F5344CB8AC3E}">
        <p14:creationId xmlns:p14="http://schemas.microsoft.com/office/powerpoint/2010/main" val="1318606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854" y="548680"/>
            <a:ext cx="8229600" cy="1143000"/>
          </a:xfrm>
        </p:spPr>
        <p:txBody>
          <a:bodyPr>
            <a:normAutofit/>
          </a:bodyPr>
          <a:lstStyle/>
          <a:p>
            <a:pPr algn="ctr"/>
            <a:r>
              <a:rPr lang="en-GB" sz="5800" u="sng" dirty="0"/>
              <a:t>Welcome</a:t>
            </a:r>
          </a:p>
        </p:txBody>
      </p:sp>
      <p:sp>
        <p:nvSpPr>
          <p:cNvPr id="3" name="Content Placeholder 2"/>
          <p:cNvSpPr>
            <a:spLocks noGrp="1"/>
          </p:cNvSpPr>
          <p:nvPr>
            <p:ph idx="1"/>
          </p:nvPr>
        </p:nvSpPr>
        <p:spPr>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path path="circle">
              <a:fillToRect l="100000" t="100000"/>
            </a:path>
            <a:tileRect r="-100000" b="-100000"/>
          </a:gradFill>
          <a:effectLst>
            <a:glow rad="101600">
              <a:schemeClr val="accent2">
                <a:satMod val="175000"/>
                <a:alpha val="40000"/>
              </a:schemeClr>
            </a:glow>
          </a:effectLst>
          <a:scene3d>
            <a:camera prst="orthographicFront"/>
            <a:lightRig rig="threePt" dir="t"/>
          </a:scene3d>
          <a:sp3d>
            <a:bevelT/>
          </a:sp3d>
        </p:spPr>
        <p:txBody>
          <a:bodyPr/>
          <a:lstStyle/>
          <a:p>
            <a:pPr>
              <a:buNone/>
            </a:pPr>
            <a:r>
              <a:rPr lang="en-GB" dirty="0">
                <a:latin typeface="+mj-lt"/>
              </a:rPr>
              <a:t>Dear Parents</a:t>
            </a:r>
          </a:p>
          <a:p>
            <a:pPr>
              <a:buNone/>
            </a:pPr>
            <a:r>
              <a:rPr lang="en-GB" dirty="0">
                <a:latin typeface="+mj-lt"/>
              </a:rPr>
              <a:t>   We would like to take this opportunity to welcome you and your child to our Nursery class. We will do everything we can to ensure that your child enjoys their time with us here at Huntington, and we trust that the following information will clarify our procedures and assist you and your child with settling into our setting.</a:t>
            </a:r>
          </a:p>
          <a:p>
            <a:pPr>
              <a:buNone/>
            </a:pPr>
            <a:r>
              <a:rPr lang="en-GB" dirty="0">
                <a:latin typeface="+mj-lt"/>
              </a:rPr>
              <a:t>    Any queries, please contact our school administration team on admin@huntington.Cheshire.sch.uk</a:t>
            </a:r>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lstStyle/>
          <a:p>
            <a:pPr algn="ctr"/>
            <a:r>
              <a:rPr lang="en-GB" u="sng" dirty="0"/>
              <a:t>Meet our Nursery team</a:t>
            </a:r>
          </a:p>
        </p:txBody>
      </p:sp>
      <p:sp>
        <p:nvSpPr>
          <p:cNvPr id="3" name="Content Placeholder 2"/>
          <p:cNvSpPr>
            <a:spLocks noGrp="1"/>
          </p:cNvSpPr>
          <p:nvPr>
            <p:ph sz="half" idx="1"/>
          </p:nvPr>
        </p:nvSpPr>
        <p:spPr>
          <a:xfrm>
            <a:off x="179511" y="1920085"/>
            <a:ext cx="5278540" cy="4434840"/>
          </a:xfrm>
          <a:solidFill>
            <a:schemeClr val="accent3">
              <a:lumMod val="20000"/>
              <a:lumOff val="80000"/>
            </a:schemeClr>
          </a:solidFill>
          <a:ln>
            <a:solidFill>
              <a:srgbClr val="0070C0"/>
            </a:solidFill>
          </a:ln>
        </p:spPr>
        <p:txBody>
          <a:bodyPr>
            <a:normAutofit lnSpcReduction="10000"/>
          </a:bodyPr>
          <a:lstStyle/>
          <a:p>
            <a:pPr>
              <a:buNone/>
            </a:pPr>
            <a:r>
              <a:rPr lang="en-GB" sz="2200" b="1" dirty="0">
                <a:latin typeface="+mj-lt"/>
              </a:rPr>
              <a:t>Our Key Workers</a:t>
            </a:r>
            <a:br>
              <a:rPr lang="en-GB" sz="2200" b="1" dirty="0">
                <a:latin typeface="+mj-lt"/>
              </a:rPr>
            </a:br>
            <a:r>
              <a:rPr lang="en-GB" sz="2200" dirty="0">
                <a:latin typeface="+mj-lt"/>
              </a:rPr>
              <a:t>(clockwise from top left)</a:t>
            </a:r>
          </a:p>
          <a:p>
            <a:pPr>
              <a:buNone/>
            </a:pPr>
            <a:r>
              <a:rPr lang="en-GB" sz="2200" dirty="0">
                <a:latin typeface="+mj-lt"/>
              </a:rPr>
              <a:t>Mrs Roberts - Nursery Teacher                  (Monday all day, Tuesday all day and Wednesday morning)</a:t>
            </a:r>
          </a:p>
          <a:p>
            <a:pPr>
              <a:buNone/>
            </a:pPr>
            <a:r>
              <a:rPr lang="en-GB" sz="2200" dirty="0">
                <a:latin typeface="+mj-lt"/>
              </a:rPr>
              <a:t>Mrs Robinson - Nursery Teacher       (Wednesday afternoon, Thursday all day and Friday all day)</a:t>
            </a:r>
          </a:p>
          <a:p>
            <a:pPr>
              <a:buNone/>
            </a:pPr>
            <a:endParaRPr lang="en-GB" sz="2200" dirty="0">
              <a:latin typeface="+mj-lt"/>
            </a:endParaRPr>
          </a:p>
          <a:p>
            <a:pPr>
              <a:buNone/>
            </a:pPr>
            <a:r>
              <a:rPr lang="en-GB" sz="2200" dirty="0">
                <a:latin typeface="+mj-lt"/>
              </a:rPr>
              <a:t>Miss James - Teaching assistant               (Monday and Tuesday all day)</a:t>
            </a:r>
          </a:p>
          <a:p>
            <a:pPr>
              <a:buNone/>
            </a:pPr>
            <a:r>
              <a:rPr lang="en-GB" sz="2200" dirty="0">
                <a:latin typeface="+mj-lt"/>
              </a:rPr>
              <a:t>Mrs Bennett - Teaching assistant                (Wednesday, Thursday and Friday all day)</a:t>
            </a:r>
          </a:p>
          <a:p>
            <a:pPr>
              <a:buNone/>
            </a:pPr>
            <a:endParaRPr lang="en-GB" dirty="0"/>
          </a:p>
        </p:txBody>
      </p:sp>
      <p:pic>
        <p:nvPicPr>
          <p:cNvPr id="6" name="Picture 5" descr="L. James.jpg"/>
          <p:cNvPicPr>
            <a:picLocks noChangeAspect="1"/>
          </p:cNvPicPr>
          <p:nvPr/>
        </p:nvPicPr>
        <p:blipFill>
          <a:blip r:embed="rId2" cstate="print"/>
          <a:stretch>
            <a:fillRect/>
          </a:stretch>
        </p:blipFill>
        <p:spPr>
          <a:xfrm>
            <a:off x="5770053" y="4365104"/>
            <a:ext cx="1490616" cy="1989821"/>
          </a:xfrm>
          <a:prstGeom prst="rect">
            <a:avLst/>
          </a:prstGeom>
          <a:ln>
            <a:noFill/>
          </a:ln>
          <a:effectLst>
            <a:outerShdw blurRad="190500" algn="tl" rotWithShape="0">
              <a:srgbClr val="000000">
                <a:alpha val="70000"/>
              </a:srgbClr>
            </a:outerShdw>
          </a:effectLst>
        </p:spPr>
      </p:pic>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722419" y="1920085"/>
            <a:ext cx="1585885" cy="1999071"/>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15FCB546-A402-425F-93C8-E45665A11E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5105" y="1920084"/>
            <a:ext cx="1539384" cy="1999071"/>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99C3C479-4DD3-462F-8161-A234609ECD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5105" y="4348009"/>
            <a:ext cx="1499304" cy="1999071"/>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500042"/>
            <a:ext cx="8229600" cy="1143000"/>
          </a:xfrm>
        </p:spPr>
        <p:txBody>
          <a:bodyPr/>
          <a:lstStyle/>
          <a:p>
            <a:pPr algn="ctr"/>
            <a:r>
              <a:rPr lang="en-GB" u="sng" dirty="0"/>
              <a:t>Weekly procedure</a:t>
            </a:r>
          </a:p>
        </p:txBody>
      </p:sp>
      <p:sp>
        <p:nvSpPr>
          <p:cNvPr id="3" name="Content Placeholder 2"/>
          <p:cNvSpPr>
            <a:spLocks noGrp="1"/>
          </p:cNvSpPr>
          <p:nvPr>
            <p:ph sz="half" idx="1"/>
          </p:nvPr>
        </p:nvSpPr>
        <p:spPr>
          <a:xfrm>
            <a:off x="457200" y="1920085"/>
            <a:ext cx="4038600" cy="4434840"/>
          </a:xfrm>
          <a:solidFill>
            <a:schemeClr val="bg2">
              <a:lumMod val="90000"/>
            </a:schemeClr>
          </a:solidFill>
          <a:scene3d>
            <a:camera prst="orthographicFront"/>
            <a:lightRig rig="threePt" dir="t"/>
          </a:scene3d>
          <a:sp3d>
            <a:bevelT/>
          </a:sp3d>
        </p:spPr>
        <p:txBody>
          <a:bodyPr>
            <a:normAutofit fontScale="92500" lnSpcReduction="20000"/>
          </a:bodyPr>
          <a:lstStyle/>
          <a:p>
            <a:pPr algn="ctr">
              <a:buNone/>
            </a:pPr>
            <a:endParaRPr lang="en-GB" b="1" dirty="0">
              <a:latin typeface="+mj-lt"/>
            </a:endParaRPr>
          </a:p>
          <a:p>
            <a:pPr algn="ctr">
              <a:buNone/>
            </a:pPr>
            <a:r>
              <a:rPr lang="en-GB" b="1" dirty="0">
                <a:latin typeface="+mj-lt"/>
              </a:rPr>
              <a:t>Our session hours are</a:t>
            </a:r>
          </a:p>
          <a:p>
            <a:pPr algn="ctr">
              <a:buNone/>
            </a:pPr>
            <a:endParaRPr lang="en-GB" dirty="0">
              <a:latin typeface="+mj-lt"/>
            </a:endParaRPr>
          </a:p>
          <a:p>
            <a:pPr lvl="0" algn="ctr">
              <a:buNone/>
            </a:pPr>
            <a:r>
              <a:rPr lang="en-GB" dirty="0">
                <a:latin typeface="+mj-lt"/>
              </a:rPr>
              <a:t>Morning Nursery </a:t>
            </a:r>
          </a:p>
          <a:p>
            <a:pPr lvl="0" algn="ctr">
              <a:buFontTx/>
              <a:buChar char="-"/>
            </a:pPr>
            <a:r>
              <a:rPr lang="en-GB" dirty="0">
                <a:latin typeface="+mj-lt"/>
              </a:rPr>
              <a:t>8:55am to 11:55am</a:t>
            </a:r>
          </a:p>
          <a:p>
            <a:pPr lvl="0" algn="ctr">
              <a:buFontTx/>
              <a:buChar char="-"/>
            </a:pPr>
            <a:endParaRPr lang="en-GB" dirty="0">
              <a:latin typeface="+mj-lt"/>
            </a:endParaRPr>
          </a:p>
          <a:p>
            <a:pPr lvl="0" algn="ctr">
              <a:buNone/>
            </a:pPr>
            <a:r>
              <a:rPr lang="en-GB" dirty="0">
                <a:latin typeface="+mj-lt"/>
              </a:rPr>
              <a:t>Afternoon Nursery </a:t>
            </a:r>
          </a:p>
          <a:p>
            <a:pPr lvl="0" algn="ctr">
              <a:buFontTx/>
              <a:buChar char="-"/>
            </a:pPr>
            <a:r>
              <a:rPr lang="en-GB" dirty="0">
                <a:latin typeface="+mj-lt"/>
              </a:rPr>
              <a:t>11:55am to 2:55pm</a:t>
            </a:r>
          </a:p>
          <a:p>
            <a:pPr lvl="0" algn="ctr">
              <a:buFontTx/>
              <a:buChar char="-"/>
            </a:pPr>
            <a:endParaRPr lang="en-GB" dirty="0">
              <a:latin typeface="+mj-lt"/>
            </a:endParaRPr>
          </a:p>
          <a:p>
            <a:pPr lvl="0" algn="ctr">
              <a:buNone/>
            </a:pPr>
            <a:r>
              <a:rPr lang="en-GB" dirty="0">
                <a:latin typeface="+mj-lt"/>
              </a:rPr>
              <a:t>All Day Nursery</a:t>
            </a:r>
          </a:p>
          <a:p>
            <a:pPr lvl="0" algn="ctr">
              <a:buNone/>
            </a:pPr>
            <a:r>
              <a:rPr lang="en-GB" dirty="0">
                <a:latin typeface="+mj-lt"/>
              </a:rPr>
              <a:t> - 8:55am to 2:55pm</a:t>
            </a:r>
          </a:p>
          <a:p>
            <a:pPr>
              <a:buNone/>
            </a:pPr>
            <a:endParaRPr lang="en-GB" dirty="0"/>
          </a:p>
        </p:txBody>
      </p:sp>
      <p:sp>
        <p:nvSpPr>
          <p:cNvPr id="4" name="Content Placeholder 3"/>
          <p:cNvSpPr>
            <a:spLocks noGrp="1"/>
          </p:cNvSpPr>
          <p:nvPr>
            <p:ph sz="half" idx="2"/>
          </p:nvPr>
        </p:nvSpPr>
        <p:spPr>
          <a:solidFill>
            <a:schemeClr val="bg2">
              <a:lumMod val="90000"/>
            </a:schemeClr>
          </a:solidFill>
          <a:scene3d>
            <a:camera prst="orthographicFront"/>
            <a:lightRig rig="threePt" dir="t"/>
          </a:scene3d>
          <a:sp3d>
            <a:bevelT/>
          </a:sp3d>
        </p:spPr>
        <p:txBody>
          <a:bodyPr>
            <a:normAutofit fontScale="92500" lnSpcReduction="20000"/>
          </a:bodyPr>
          <a:lstStyle/>
          <a:p>
            <a:pPr>
              <a:buNone/>
            </a:pPr>
            <a:r>
              <a:rPr lang="en-GB" b="1" dirty="0"/>
              <a:t>    </a:t>
            </a:r>
          </a:p>
          <a:p>
            <a:pPr algn="ctr">
              <a:buNone/>
            </a:pPr>
            <a:r>
              <a:rPr lang="en-GB" b="1" dirty="0">
                <a:latin typeface="+mj-lt"/>
              </a:rPr>
              <a:t>Pick up from Nursery</a:t>
            </a:r>
            <a:endParaRPr lang="en-GB" dirty="0">
              <a:latin typeface="+mj-lt"/>
            </a:endParaRPr>
          </a:p>
          <a:p>
            <a:pPr>
              <a:buNone/>
            </a:pPr>
            <a:r>
              <a:rPr lang="en-GB" dirty="0">
                <a:latin typeface="+mj-lt"/>
              </a:rPr>
              <a:t>    Please inform us if your child is to be picked up by grandparents, day nursery staff, after-school club or a childminder. </a:t>
            </a:r>
          </a:p>
          <a:p>
            <a:pPr>
              <a:buNone/>
            </a:pPr>
            <a:r>
              <a:rPr lang="en-GB" dirty="0">
                <a:latin typeface="+mj-lt"/>
              </a:rPr>
              <a:t>    A ‘Collection from school form’ should have been completed providing this information, but if there are any changes, please inform staff at the </a:t>
            </a:r>
            <a:r>
              <a:rPr lang="en-GB" b="1" dirty="0">
                <a:latin typeface="+mj-lt"/>
              </a:rPr>
              <a:t>start of the session. </a:t>
            </a:r>
            <a:endParaRPr lang="en-GB" dirty="0">
              <a:latin typeface="+mj-lt"/>
            </a:endParaRPr>
          </a:p>
          <a:p>
            <a:pPr>
              <a:buNone/>
            </a:pP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84800-99B5-4F94-95F6-587F59BFD2B2}"/>
              </a:ext>
            </a:extLst>
          </p:cNvPr>
          <p:cNvSpPr>
            <a:spLocks noGrp="1"/>
          </p:cNvSpPr>
          <p:nvPr>
            <p:ph type="title"/>
          </p:nvPr>
        </p:nvSpPr>
        <p:spPr>
          <a:xfrm>
            <a:off x="533400" y="548680"/>
            <a:ext cx="8229600" cy="1143000"/>
          </a:xfrm>
        </p:spPr>
        <p:txBody>
          <a:bodyPr vert="horz" lIns="0" tIns="45720" rIns="0" bIns="0" anchor="b">
            <a:normAutofit/>
          </a:bodyPr>
          <a:lstStyle/>
          <a:p>
            <a:pPr algn="ctr"/>
            <a:r>
              <a:rPr lang="en-GB" dirty="0">
                <a:cs typeface="Calibri"/>
              </a:rPr>
              <a:t>School uniform/ spare clothes</a:t>
            </a:r>
          </a:p>
        </p:txBody>
      </p:sp>
      <p:sp>
        <p:nvSpPr>
          <p:cNvPr id="3" name="Content Placeholder 2">
            <a:extLst>
              <a:ext uri="{FF2B5EF4-FFF2-40B4-BE49-F238E27FC236}">
                <a16:creationId xmlns:a16="http://schemas.microsoft.com/office/drawing/2014/main" id="{D673C110-A479-48D6-BB24-65A4B0F5A2E6}"/>
              </a:ext>
            </a:extLst>
          </p:cNvPr>
          <p:cNvSpPr>
            <a:spLocks noGrp="1"/>
          </p:cNvSpPr>
          <p:nvPr>
            <p:ph sz="half" idx="1"/>
          </p:nvPr>
        </p:nvSpPr>
        <p:spPr>
          <a:xfrm>
            <a:off x="4625856" y="1988840"/>
            <a:ext cx="4038600" cy="4434840"/>
          </a:xfrm>
        </p:spPr>
        <p:txBody>
          <a:bodyPr vert="horz" lIns="91440" tIns="45720" rIns="91440" bIns="45720" anchor="t">
            <a:normAutofit fontScale="70000" lnSpcReduction="20000"/>
          </a:bodyPr>
          <a:lstStyle/>
          <a:p>
            <a:r>
              <a:rPr lang="en-GB" dirty="0">
                <a:latin typeface="Calibri Light"/>
                <a:ea typeface="+mn-lt"/>
                <a:cs typeface="+mn-lt"/>
              </a:rPr>
              <a:t>Please make sure your child ALWAYS comes to school with a </a:t>
            </a:r>
            <a:r>
              <a:rPr lang="en-GB" b="1" dirty="0">
                <a:latin typeface="Calibri Light"/>
                <a:ea typeface="+mn-lt"/>
                <a:cs typeface="+mn-lt"/>
              </a:rPr>
              <a:t>coat</a:t>
            </a:r>
            <a:r>
              <a:rPr lang="en-GB" dirty="0">
                <a:latin typeface="Calibri Light"/>
                <a:ea typeface="+mn-lt"/>
                <a:cs typeface="+mn-lt"/>
              </a:rPr>
              <a:t> suitable for the weather, as there are outdoor activities available for the children every day. We have Forest School sessions for which your child will require a coat and a pair of wellies - please provide the wellies at the beginning of the school year (they will remain in school). </a:t>
            </a:r>
            <a:endParaRPr lang="en-GB" dirty="0">
              <a:latin typeface="Calibri Light"/>
              <a:ea typeface="Cambria"/>
              <a:cs typeface="Calibri Light"/>
            </a:endParaRPr>
          </a:p>
          <a:p>
            <a:r>
              <a:rPr lang="en-GB" dirty="0">
                <a:latin typeface="Calibri Light"/>
                <a:ea typeface="+mn-lt"/>
                <a:cs typeface="+mn-lt"/>
              </a:rPr>
              <a:t>Please </a:t>
            </a:r>
            <a:r>
              <a:rPr lang="en-GB" b="1" dirty="0">
                <a:latin typeface="Calibri Light"/>
                <a:ea typeface="+mn-lt"/>
                <a:cs typeface="+mn-lt"/>
              </a:rPr>
              <a:t>label all </a:t>
            </a:r>
            <a:r>
              <a:rPr lang="en-GB" dirty="0">
                <a:latin typeface="Calibri Light"/>
                <a:ea typeface="+mn-lt"/>
                <a:cs typeface="+mn-lt"/>
              </a:rPr>
              <a:t>of your child’s clothing, especially jumpers, cardigans and coats. </a:t>
            </a:r>
            <a:endParaRPr lang="en-GB" dirty="0">
              <a:latin typeface="Calibri Light"/>
              <a:ea typeface="Cambria"/>
              <a:cs typeface="Calibri Light"/>
            </a:endParaRPr>
          </a:p>
          <a:p>
            <a:r>
              <a:rPr lang="en-GB" dirty="0">
                <a:latin typeface="Calibri Light"/>
                <a:ea typeface="+mn-lt"/>
                <a:cs typeface="+mn-lt"/>
              </a:rPr>
              <a:t>We would appreciate a </a:t>
            </a:r>
            <a:r>
              <a:rPr lang="en-GB" b="1" dirty="0">
                <a:latin typeface="Calibri Light"/>
                <a:ea typeface="+mn-lt"/>
                <a:cs typeface="+mn-lt"/>
              </a:rPr>
              <a:t>spare set of clothes</a:t>
            </a:r>
            <a:r>
              <a:rPr lang="en-GB" dirty="0">
                <a:latin typeface="Calibri Light"/>
                <a:ea typeface="+mn-lt"/>
                <a:cs typeface="+mn-lt"/>
              </a:rPr>
              <a:t> being left in school, at all times, in a carrier bag labelled with your child’s name.</a:t>
            </a:r>
            <a:endParaRPr lang="en-GB" dirty="0">
              <a:latin typeface="Calibri Light"/>
            </a:endParaRPr>
          </a:p>
        </p:txBody>
      </p:sp>
      <p:sp>
        <p:nvSpPr>
          <p:cNvPr id="4" name="Content Placeholder 3">
            <a:extLst>
              <a:ext uri="{FF2B5EF4-FFF2-40B4-BE49-F238E27FC236}">
                <a16:creationId xmlns:a16="http://schemas.microsoft.com/office/drawing/2014/main" id="{314156D9-484F-4247-9F5F-92DDCD5CBD0F}"/>
              </a:ext>
            </a:extLst>
          </p:cNvPr>
          <p:cNvSpPr>
            <a:spLocks noGrp="1"/>
          </p:cNvSpPr>
          <p:nvPr>
            <p:ph sz="half" idx="2"/>
          </p:nvPr>
        </p:nvSpPr>
        <p:spPr>
          <a:xfrm>
            <a:off x="479544" y="2008952"/>
            <a:ext cx="4038600" cy="4434840"/>
          </a:xfrm>
        </p:spPr>
        <p:txBody>
          <a:bodyPr vert="horz" lIns="91440" tIns="45720" rIns="91440" bIns="45720" anchor="t">
            <a:normAutofit fontScale="70000" lnSpcReduction="20000"/>
          </a:bodyPr>
          <a:lstStyle/>
          <a:p>
            <a:r>
              <a:rPr lang="en-GB" dirty="0">
                <a:latin typeface="Calibri Light"/>
                <a:cs typeface="Calibri Light"/>
              </a:rPr>
              <a:t>School uniform can be ordered through myschoolstyle.com - Huntington Community Primary School.</a:t>
            </a:r>
          </a:p>
          <a:p>
            <a:r>
              <a:rPr lang="en-GB" dirty="0">
                <a:latin typeface="Calibri Light"/>
                <a:cs typeface="Calibri Light"/>
              </a:rPr>
              <a:t>P.E is on a Wednesday. On this day your child can continue wearing school uniform, but we ask that your child wears appropriate footwear, such as trainers or pumps.</a:t>
            </a:r>
          </a:p>
          <a:p>
            <a:r>
              <a:rPr lang="en-GB" dirty="0">
                <a:latin typeface="Calibri Light"/>
                <a:cs typeface="Calibri Light"/>
              </a:rPr>
              <a:t>In warm weather we ask you to provide a sun hat, which will remain in school for that term. We also ask that a long lasting sun cream be applied before coming to school.</a:t>
            </a:r>
          </a:p>
          <a:p>
            <a:endParaRPr lang="en-GB" sz="1800" dirty="0">
              <a:latin typeface="Calibri Light"/>
              <a:cs typeface="Calibri Light"/>
            </a:endParaRPr>
          </a:p>
        </p:txBody>
      </p:sp>
    </p:spTree>
    <p:extLst>
      <p:ext uri="{BB962C8B-B14F-4D97-AF65-F5344CB8AC3E}">
        <p14:creationId xmlns:p14="http://schemas.microsoft.com/office/powerpoint/2010/main" val="1564493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DCC55-301C-4012-8417-EDF9233C940D}"/>
              </a:ext>
            </a:extLst>
          </p:cNvPr>
          <p:cNvSpPr>
            <a:spLocks noGrp="1"/>
          </p:cNvSpPr>
          <p:nvPr>
            <p:ph type="title"/>
          </p:nvPr>
        </p:nvSpPr>
        <p:spPr>
          <a:xfrm>
            <a:off x="701378" y="397389"/>
            <a:ext cx="8229600" cy="1143000"/>
          </a:xfrm>
        </p:spPr>
        <p:txBody>
          <a:bodyPr vert="horz" lIns="0" tIns="45720" rIns="0" bIns="0" anchor="b">
            <a:normAutofit/>
          </a:bodyPr>
          <a:lstStyle/>
          <a:p>
            <a:pPr algn="ctr"/>
            <a:r>
              <a:rPr lang="en-GB" dirty="0">
                <a:cs typeface="Calibri"/>
              </a:rPr>
              <a:t>Lunchtime</a:t>
            </a:r>
          </a:p>
        </p:txBody>
      </p:sp>
      <p:sp>
        <p:nvSpPr>
          <p:cNvPr id="3" name="Content Placeholder 2">
            <a:extLst>
              <a:ext uri="{FF2B5EF4-FFF2-40B4-BE49-F238E27FC236}">
                <a16:creationId xmlns:a16="http://schemas.microsoft.com/office/drawing/2014/main" id="{4D5EEBF3-245B-4841-BB46-04692309487F}"/>
              </a:ext>
            </a:extLst>
          </p:cNvPr>
          <p:cNvSpPr>
            <a:spLocks noGrp="1"/>
          </p:cNvSpPr>
          <p:nvPr>
            <p:ph sz="half" idx="1"/>
          </p:nvPr>
        </p:nvSpPr>
        <p:spPr>
          <a:xfrm>
            <a:off x="107504" y="1619672"/>
            <a:ext cx="4388296" cy="4905672"/>
          </a:xfrm>
        </p:spPr>
        <p:txBody>
          <a:bodyPr vert="horz" lIns="91440" tIns="45720" rIns="91440" bIns="45720" anchor="t">
            <a:normAutofit fontScale="55000" lnSpcReduction="20000"/>
          </a:bodyPr>
          <a:lstStyle/>
          <a:p>
            <a:r>
              <a:rPr lang="en-GB" sz="2900" b="1" dirty="0">
                <a:latin typeface="Calibri Light"/>
                <a:ea typeface="+mn-lt"/>
                <a:cs typeface="+mn-lt"/>
              </a:rPr>
              <a:t>Packed lunch</a:t>
            </a:r>
            <a:br>
              <a:rPr lang="en-GB" sz="2900" b="1" dirty="0">
                <a:latin typeface="Calibri Light"/>
                <a:ea typeface="+mn-lt"/>
                <a:cs typeface="+mn-lt"/>
              </a:rPr>
            </a:br>
            <a:r>
              <a:rPr lang="en-GB" sz="2900" b="1" dirty="0">
                <a:latin typeface="Calibri Light"/>
                <a:ea typeface="+mn-lt"/>
                <a:cs typeface="+mn-lt"/>
              </a:rPr>
              <a:t>Nursery children are to bring in a packed lunch if they are staying all day. Also, a water bottle is always required. Please LABEL</a:t>
            </a:r>
            <a:r>
              <a:rPr lang="en-GB" sz="2900" dirty="0">
                <a:latin typeface="Calibri Light"/>
                <a:ea typeface="+mn-lt"/>
                <a:cs typeface="+mn-lt"/>
              </a:rPr>
              <a:t> lunchboxes and water bottles (quite often we can have 2 or 3 lunch boxes which are the same, and you may have made the packed lunch without your child seeing it, so they may not recognise it). </a:t>
            </a:r>
            <a:endParaRPr lang="en-GB" sz="2900" dirty="0">
              <a:latin typeface="Calibri Light"/>
              <a:cs typeface="Calibri Light"/>
            </a:endParaRPr>
          </a:p>
          <a:p>
            <a:r>
              <a:rPr lang="en-GB" sz="2900" b="1" dirty="0">
                <a:latin typeface="Calibri Light"/>
                <a:ea typeface="+mn-lt"/>
                <a:cs typeface="+mn-lt"/>
              </a:rPr>
              <a:t>Please only provide WATER in your child’s bottle. </a:t>
            </a:r>
            <a:r>
              <a:rPr lang="en-GB" sz="2900" dirty="0">
                <a:latin typeface="Calibri Light"/>
                <a:ea typeface="+mn-lt"/>
                <a:cs typeface="+mn-lt"/>
              </a:rPr>
              <a:t>Try to keep your child's packed lunch very simple and with food items that they are used to and will eat. We also recommend that tangerines are ready peeled, apples cut if possible, and yoghurts possibly decanted into a Tupperware pot if your child cannot independently open a lid (please provide a spoon too). </a:t>
            </a:r>
            <a:r>
              <a:rPr lang="en-GB" sz="2900" b="1" dirty="0">
                <a:latin typeface="Calibri Light"/>
                <a:ea typeface="+mn-lt"/>
                <a:cs typeface="+mn-lt"/>
              </a:rPr>
              <a:t>Grapes must be cut up for safety reasons. </a:t>
            </a:r>
            <a:endParaRPr lang="en-GB" sz="2900" b="1" dirty="0">
              <a:latin typeface="Calibri Light"/>
              <a:cs typeface="Calibri Light"/>
            </a:endParaRPr>
          </a:p>
          <a:p>
            <a:r>
              <a:rPr lang="en-GB" sz="2900" dirty="0">
                <a:latin typeface="Calibri Light"/>
                <a:ea typeface="+mn-lt"/>
                <a:cs typeface="+mn-lt"/>
              </a:rPr>
              <a:t>Please bring the packed lunch in a cool lunch box/bag/container. </a:t>
            </a:r>
            <a:endParaRPr lang="en-GB" sz="2900" dirty="0">
              <a:latin typeface="Calibri Light"/>
              <a:cs typeface="Calibri Light"/>
            </a:endParaRPr>
          </a:p>
          <a:p>
            <a:r>
              <a:rPr lang="en-GB" sz="2900" b="1" dirty="0">
                <a:latin typeface="Calibri Light"/>
                <a:ea typeface="+mn-lt"/>
                <a:cs typeface="+mn-lt"/>
              </a:rPr>
              <a:t>If your child has any allergies to certain food items please inform a member of staff.</a:t>
            </a:r>
            <a:r>
              <a:rPr lang="en-GB" sz="2900" dirty="0">
                <a:latin typeface="Calibri Light"/>
                <a:ea typeface="+mn-lt"/>
                <a:cs typeface="+mn-lt"/>
              </a:rPr>
              <a:t> </a:t>
            </a:r>
            <a:endParaRPr lang="en-GB" sz="2900" dirty="0">
              <a:latin typeface="Calibri Light"/>
              <a:cs typeface="Calibri Light"/>
            </a:endParaRPr>
          </a:p>
          <a:p>
            <a:r>
              <a:rPr lang="en-GB" sz="2900" b="1" dirty="0">
                <a:latin typeface="Calibri Light"/>
                <a:ea typeface="+mn-lt"/>
                <a:cs typeface="+mn-lt"/>
              </a:rPr>
              <a:t>No nuts should be included in any child’s lunch.</a:t>
            </a:r>
            <a:r>
              <a:rPr lang="en-GB" sz="2900" dirty="0">
                <a:latin typeface="Calibri Light"/>
                <a:ea typeface="+mn-lt"/>
                <a:cs typeface="+mn-lt"/>
              </a:rPr>
              <a:t> </a:t>
            </a:r>
            <a:endParaRPr lang="en-GB" sz="2900" dirty="0"/>
          </a:p>
          <a:p>
            <a:endParaRPr lang="en-GB" dirty="0"/>
          </a:p>
        </p:txBody>
      </p:sp>
      <p:sp>
        <p:nvSpPr>
          <p:cNvPr id="4" name="Content Placeholder 3">
            <a:extLst>
              <a:ext uri="{FF2B5EF4-FFF2-40B4-BE49-F238E27FC236}">
                <a16:creationId xmlns:a16="http://schemas.microsoft.com/office/drawing/2014/main" id="{1A59745B-6720-4C2C-94CC-40EE24B71BD3}"/>
              </a:ext>
            </a:extLst>
          </p:cNvPr>
          <p:cNvSpPr>
            <a:spLocks noGrp="1"/>
          </p:cNvSpPr>
          <p:nvPr>
            <p:ph sz="half" idx="2"/>
          </p:nvPr>
        </p:nvSpPr>
        <p:spPr/>
        <p:txBody>
          <a:bodyPr>
            <a:normAutofit fontScale="55000" lnSpcReduction="20000"/>
          </a:bodyPr>
          <a:lstStyle/>
          <a:p>
            <a:endParaRPr lang="en-GB" sz="2000" dirty="0">
              <a:latin typeface="+mj-lt"/>
            </a:endParaRPr>
          </a:p>
          <a:p>
            <a:endParaRPr lang="en-GB" sz="2000" dirty="0">
              <a:latin typeface="+mj-lt"/>
            </a:endParaRPr>
          </a:p>
          <a:p>
            <a:endParaRPr lang="en-GB" sz="2000" dirty="0">
              <a:latin typeface="+mj-lt"/>
            </a:endParaRPr>
          </a:p>
          <a:p>
            <a:pPr marL="0" indent="0">
              <a:buNone/>
            </a:pPr>
            <a:endParaRPr lang="en-GB" sz="2000" dirty="0">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648200" y="2204864"/>
            <a:ext cx="4282778" cy="31988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54936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319"/>
            <a:ext cx="9144000" cy="1143000"/>
          </a:xfrm>
        </p:spPr>
        <p:txBody>
          <a:bodyPr>
            <a:noAutofit/>
          </a:bodyPr>
          <a:lstStyle/>
          <a:p>
            <a:pPr algn="ctr"/>
            <a:r>
              <a:rPr lang="en-GB" sz="4500" dirty="0"/>
              <a:t>Tapestry: Our online Learning Journey</a:t>
            </a:r>
          </a:p>
        </p:txBody>
      </p:sp>
      <p:sp>
        <p:nvSpPr>
          <p:cNvPr id="3" name="Content Placeholder 2"/>
          <p:cNvSpPr>
            <a:spLocks noGrp="1"/>
          </p:cNvSpPr>
          <p:nvPr>
            <p:ph sz="half" idx="1"/>
          </p:nvPr>
        </p:nvSpPr>
        <p:spPr>
          <a:xfrm>
            <a:off x="107504" y="1726863"/>
            <a:ext cx="4680520" cy="4821284"/>
          </a:xfrm>
        </p:spPr>
        <p:txBody>
          <a:bodyPr>
            <a:normAutofit fontScale="25000" lnSpcReduction="20000"/>
          </a:bodyPr>
          <a:lstStyle/>
          <a:p>
            <a:pPr marL="0" indent="0">
              <a:buNone/>
            </a:pPr>
            <a:r>
              <a:rPr lang="en-GB" sz="6400" b="1" i="1" dirty="0">
                <a:latin typeface="+mj-lt"/>
              </a:rPr>
              <a:t>Learning Journeys </a:t>
            </a:r>
            <a:r>
              <a:rPr lang="en-GB" sz="6400" b="1" dirty="0">
                <a:latin typeface="+mj-lt"/>
              </a:rPr>
              <a:t>and information from home – Tapestry</a:t>
            </a:r>
            <a:endParaRPr lang="en-GB" sz="6400" dirty="0">
              <a:latin typeface="+mj-lt"/>
            </a:endParaRPr>
          </a:p>
          <a:p>
            <a:r>
              <a:rPr lang="en-GB" sz="6400" dirty="0">
                <a:latin typeface="+mj-lt"/>
              </a:rPr>
              <a:t>Every child attending the Nursery will have a </a:t>
            </a:r>
            <a:r>
              <a:rPr lang="en-GB" sz="6400" i="1" dirty="0">
                <a:latin typeface="+mj-lt"/>
              </a:rPr>
              <a:t>Learning Journey </a:t>
            </a:r>
            <a:r>
              <a:rPr lang="en-GB" sz="6400" dirty="0">
                <a:latin typeface="+mj-lt"/>
              </a:rPr>
              <a:t>created for them which will be online using the Tapestry app. It will contain photographs and observations of your child taken by the practitioners in our setting. </a:t>
            </a:r>
          </a:p>
          <a:p>
            <a:r>
              <a:rPr lang="en-GB" sz="6400" dirty="0">
                <a:latin typeface="+mj-lt"/>
              </a:rPr>
              <a:t>We would very much appreciate it if you could share activities and events from home: tell us what your child likes to do at home, whether they attend any clubs or have received any certificates (please bring these in to share or post a picture onto Tapestry), if they have attended a special family occasion or been on holiday. Such information gives us an insight into your child’s experiences outside school.</a:t>
            </a:r>
          </a:p>
          <a:p>
            <a:pPr marL="0" indent="0">
              <a:buNone/>
            </a:pPr>
            <a:r>
              <a:rPr lang="en-GB" sz="6400" dirty="0">
                <a:latin typeface="+mj-lt"/>
              </a:rPr>
              <a:t> </a:t>
            </a:r>
          </a:p>
          <a:p>
            <a:r>
              <a:rPr lang="en-GB" sz="6400" dirty="0">
                <a:latin typeface="+mj-lt"/>
              </a:rPr>
              <a:t>Please do not forget the following guidance which all parents will be asked to agree to when signing up to use Tapestry: </a:t>
            </a:r>
            <a:r>
              <a:rPr lang="en-GB" sz="6400" b="1" dirty="0">
                <a:latin typeface="+mj-lt"/>
              </a:rPr>
              <a:t>I will not publish any of my child’s observations, videos or photographs on any social media site.</a:t>
            </a:r>
          </a:p>
          <a:p>
            <a:endParaRPr lang="en-GB" dirty="0"/>
          </a:p>
        </p:txBody>
      </p:sp>
      <p:sp>
        <p:nvSpPr>
          <p:cNvPr id="4" name="Content Placeholder 3"/>
          <p:cNvSpPr>
            <a:spLocks noGrp="1"/>
          </p:cNvSpPr>
          <p:nvPr>
            <p:ph sz="half" idx="2"/>
          </p:nvPr>
        </p:nvSpPr>
        <p:spPr>
          <a:xfrm>
            <a:off x="4648200" y="1731768"/>
            <a:ext cx="4038600" cy="4434840"/>
          </a:xfrm>
        </p:spPr>
        <p:txBody>
          <a:bodyPr>
            <a:normAutofit fontScale="25000" lnSpcReduction="20000"/>
          </a:bodyPr>
          <a:lstStyle/>
          <a:p>
            <a:pPr marL="0" indent="0">
              <a:buNone/>
            </a:pPr>
            <a:r>
              <a:rPr lang="en-GB" sz="7200" b="1" i="1" dirty="0">
                <a:latin typeface="+mj-lt"/>
              </a:rPr>
              <a:t>Wow </a:t>
            </a:r>
            <a:r>
              <a:rPr lang="en-GB" sz="7200" b="1" dirty="0">
                <a:latin typeface="+mj-lt"/>
              </a:rPr>
              <a:t>moments</a:t>
            </a:r>
            <a:endParaRPr lang="en-GB" sz="7200" dirty="0">
              <a:latin typeface="+mj-lt"/>
            </a:endParaRPr>
          </a:p>
          <a:p>
            <a:r>
              <a:rPr lang="en-GB" sz="7200" dirty="0">
                <a:latin typeface="+mj-lt"/>
              </a:rPr>
              <a:t>In the Summer Term, your child will be bringing home a ‘Wow moment’ sheet each week. Please fill it in, return it to school and we will share your child’s ‘Wow’ moment with our class. This could include putting on their clothes independently, being polite or doing a job to help at home. We want to hear about anything your child has achieved (e.g. swimming or ballet certificates). </a:t>
            </a:r>
          </a:p>
          <a:p>
            <a:pPr marL="0" indent="0">
              <a:buNone/>
            </a:pPr>
            <a:endParaRPr lang="en-GB" dirty="0">
              <a:latin typeface="+mj-lt"/>
            </a:endParaRPr>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64314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686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12552"/>
            <a:ext cx="8229600" cy="1143000"/>
          </a:xfrm>
        </p:spPr>
        <p:txBody>
          <a:bodyPr/>
          <a:lstStyle/>
          <a:p>
            <a:r>
              <a:rPr lang="en-GB" dirty="0"/>
              <a:t>Photographs of our classroom</a:t>
            </a:r>
          </a:p>
        </p:txBody>
      </p:sp>
      <p:sp>
        <p:nvSpPr>
          <p:cNvPr id="6" name="Content Placeholder 5"/>
          <p:cNvSpPr>
            <a:spLocks noGrp="1"/>
          </p:cNvSpPr>
          <p:nvPr>
            <p:ph sz="half" idx="1"/>
          </p:nvPr>
        </p:nvSpPr>
        <p:spPr>
          <a:xfrm>
            <a:off x="570972" y="1910664"/>
            <a:ext cx="4038600" cy="4434840"/>
          </a:xfrm>
        </p:spPr>
        <p:txBody>
          <a:bodyPr/>
          <a:lstStyle/>
          <a:p>
            <a:pPr marL="0" indent="0">
              <a:buNone/>
            </a:pPr>
            <a:r>
              <a:rPr lang="en-GB" dirty="0">
                <a:latin typeface="+mj-lt"/>
              </a:rPr>
              <a:t>Cloakroom and Toilet area</a:t>
            </a:r>
          </a:p>
          <a:p>
            <a:endParaRPr lang="en-GB" dirty="0">
              <a:latin typeface="+mj-lt"/>
            </a:endParaRPr>
          </a:p>
        </p:txBody>
      </p:sp>
      <p:sp>
        <p:nvSpPr>
          <p:cNvPr id="7" name="Content Placeholder 6"/>
          <p:cNvSpPr>
            <a:spLocks noGrp="1"/>
          </p:cNvSpPr>
          <p:nvPr>
            <p:ph sz="half" idx="2"/>
          </p:nvPr>
        </p:nvSpPr>
        <p:spPr>
          <a:xfrm>
            <a:off x="4648200" y="1859679"/>
            <a:ext cx="4038600" cy="4434840"/>
          </a:xfrm>
        </p:spPr>
        <p:txBody>
          <a:bodyPr/>
          <a:lstStyle/>
          <a:p>
            <a:pPr marL="0" indent="0" algn="ctr">
              <a:buNone/>
            </a:pPr>
            <a:r>
              <a:rPr lang="en-GB" dirty="0">
                <a:latin typeface="+mj-lt"/>
              </a:rPr>
              <a:t>Carpet area</a:t>
            </a:r>
          </a:p>
          <a:p>
            <a:pPr marL="0" indent="0" algn="ctr">
              <a:buNone/>
            </a:pPr>
            <a:endParaRPr lang="en-GB" dirty="0">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204" y="2420889"/>
            <a:ext cx="2745286" cy="1987814"/>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3745" y="4605590"/>
            <a:ext cx="2805297" cy="2093014"/>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6096" y="2395705"/>
            <a:ext cx="2698050" cy="2012998"/>
          </a:xfrm>
          <a:prstGeom prst="rect">
            <a:avLst/>
          </a:prstGeom>
          <a:ln>
            <a:noFill/>
          </a:ln>
          <a:effectLst>
            <a:outerShdw blurRad="190500" algn="tl" rotWithShape="0">
              <a:srgbClr val="000000">
                <a:alpha val="70000"/>
              </a:srgbClr>
            </a:outerShdw>
          </a:effectLst>
        </p:spPr>
      </p:pic>
      <p:pic>
        <p:nvPicPr>
          <p:cNvPr id="8" name="Picture 7" descr="Huntington_Community_1677_Badge__gold__with_motto.jpg"/>
          <p:cNvPicPr>
            <a:picLocks noChangeAspect="1"/>
          </p:cNvPicPr>
          <p:nvPr/>
        </p:nvPicPr>
        <p:blipFill>
          <a:blip r:embed="rId5" cstate="print"/>
          <a:stretch>
            <a:fillRect/>
          </a:stretch>
        </p:blipFill>
        <p:spPr>
          <a:xfrm>
            <a:off x="4031549" y="3467395"/>
            <a:ext cx="1315488" cy="16094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5385664" y="4605651"/>
            <a:ext cx="2698050" cy="1959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60438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908720"/>
            <a:ext cx="3525950" cy="2630689"/>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4484" y="908719"/>
            <a:ext cx="3525949" cy="2630689"/>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E9996637-A723-473B-A64D-00B5AF2168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007471" y="4002827"/>
            <a:ext cx="3212976" cy="2355726"/>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5FB3C1CD-755F-435A-B7C1-697E0A3FBE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470" y="4077071"/>
            <a:ext cx="3507586" cy="263068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603595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1422</Words>
  <Application>Microsoft Office PowerPoint</Application>
  <PresentationFormat>On-screen Show (4:3)</PresentationFormat>
  <Paragraphs>104</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Calibri Light</vt:lpstr>
      <vt:lpstr>Cambria</vt:lpstr>
      <vt:lpstr>Constantia</vt:lpstr>
      <vt:lpstr>Wingdings 2</vt:lpstr>
      <vt:lpstr>Flow</vt:lpstr>
      <vt:lpstr>Nursery Induction Information  2025 Entry  </vt:lpstr>
      <vt:lpstr>Welcome</vt:lpstr>
      <vt:lpstr>Meet our Nursery team</vt:lpstr>
      <vt:lpstr>Weekly procedure</vt:lpstr>
      <vt:lpstr>School uniform/ spare clothes</vt:lpstr>
      <vt:lpstr>Lunchtime</vt:lpstr>
      <vt:lpstr>Tapestry: Our online Learning Journey</vt:lpstr>
      <vt:lpstr>Photographs of our classroom</vt:lpstr>
      <vt:lpstr>PowerPoint Presentation</vt:lpstr>
      <vt:lpstr>Examples of Activities </vt:lpstr>
      <vt:lpstr>Outside Area</vt:lpstr>
      <vt:lpstr>Forest School</vt:lpstr>
      <vt:lpstr>Principles of EYFS</vt:lpstr>
      <vt:lpstr>Principles of EYFS</vt:lpstr>
      <vt:lpstr>Learning through play</vt:lpstr>
      <vt:lpstr>Areas of Learning and Development</vt:lpstr>
      <vt:lpstr>Learning Overview</vt:lpstr>
      <vt:lpstr>PowerPoint Presentation</vt:lpstr>
      <vt:lpstr>School place in September 2026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Nursery</dc:title>
  <dc:creator>Joanna Roberts</dc:creator>
  <cp:lastModifiedBy>Joanna Roberts</cp:lastModifiedBy>
  <cp:revision>117</cp:revision>
  <dcterms:created xsi:type="dcterms:W3CDTF">2021-06-08T20:36:55Z</dcterms:created>
  <dcterms:modified xsi:type="dcterms:W3CDTF">2025-08-20T15:29:33Z</dcterms:modified>
</cp:coreProperties>
</file>