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27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AE0A"/>
    <a:srgbClr val="A45CAC"/>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91589" autoAdjust="0"/>
  </p:normalViewPr>
  <p:slideViewPr>
    <p:cSldViewPr snapToGrid="0">
      <p:cViewPr varScale="1">
        <p:scale>
          <a:sx n="104" d="100"/>
          <a:sy n="104" d="100"/>
        </p:scale>
        <p:origin x="40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14/09/2026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Comic Sans MS" panose="030F0702030302020204" pitchFamily="66" charset="0"/>
              </a:rPr>
              <a:t>Curriculum </a:t>
            </a:r>
          </a:p>
          <a:p>
            <a:pPr algn="ctr"/>
            <a:r>
              <a:rPr lang="en-GB" sz="3200" dirty="0">
                <a:solidFill>
                  <a:schemeClr val="bg1"/>
                </a:solidFill>
                <a:latin typeface="Comic Sans MS" panose="030F0702030302020204" pitchFamily="66" charset="0"/>
              </a:rPr>
              <a:t>Religious Education – Whole School</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1026" name="Picture 2">
            <a:extLst>
              <a:ext uri="{FF2B5EF4-FFF2-40B4-BE49-F238E27FC236}">
                <a16:creationId xmlns:a16="http://schemas.microsoft.com/office/drawing/2014/main" id="{48164998-A071-80D9-1539-3B95F1929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572" y="2120703"/>
            <a:ext cx="8964853" cy="4505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Comic Sans MS" panose="030F0702030302020204" pitchFamily="66" charset="0"/>
              </a:rPr>
              <a:t>Curriculum </a:t>
            </a:r>
          </a:p>
          <a:p>
            <a:pPr algn="ctr"/>
            <a:r>
              <a:rPr lang="en-GB" sz="3200" dirty="0">
                <a:solidFill>
                  <a:schemeClr val="bg1"/>
                </a:solidFill>
                <a:latin typeface="Comic Sans MS" panose="030F0702030302020204" pitchFamily="66" charset="0"/>
              </a:rPr>
              <a:t>Religious Education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2920100332"/>
              </p:ext>
            </p:extLst>
          </p:nvPr>
        </p:nvGraphicFramePr>
        <p:xfrm>
          <a:off x="287044" y="2498417"/>
          <a:ext cx="11606074" cy="4179112"/>
        </p:xfrm>
        <a:graphic>
          <a:graphicData uri="http://schemas.openxmlformats.org/drawingml/2006/table">
            <a:tbl>
              <a:tblPr firstRow="1" bandRow="1">
                <a:tableStyleId>{5940675A-B579-460E-94D1-54222C63F5DA}</a:tableStyleId>
              </a:tblPr>
              <a:tblGrid>
                <a:gridCol w="1553331">
                  <a:extLst>
                    <a:ext uri="{9D8B030D-6E8A-4147-A177-3AD203B41FA5}">
                      <a16:colId xmlns:a16="http://schemas.microsoft.com/office/drawing/2014/main" val="3062780578"/>
                    </a:ext>
                  </a:extLst>
                </a:gridCol>
                <a:gridCol w="10052743">
                  <a:extLst>
                    <a:ext uri="{9D8B030D-6E8A-4147-A177-3AD203B41FA5}">
                      <a16:colId xmlns:a16="http://schemas.microsoft.com/office/drawing/2014/main" val="1274868415"/>
                    </a:ext>
                  </a:extLst>
                </a:gridCol>
              </a:tblGrid>
              <a:tr h="1664452">
                <a:tc>
                  <a:txBody>
                    <a:bodyPr/>
                    <a:lstStyle/>
                    <a:p>
                      <a:r>
                        <a:rPr lang="en-GB" sz="1400" dirty="0">
                          <a:latin typeface="Comic Sans MS" panose="030F0702030302020204" pitchFamily="66" charset="0"/>
                        </a:rPr>
                        <a:t>Intent:</a:t>
                      </a:r>
                      <a:endParaRPr lang="en-GB" sz="1400" b="0" dirty="0">
                        <a:latin typeface="Comic Sans MS" panose="030F0702030302020204" pitchFamily="66" charset="0"/>
                      </a:endParaRPr>
                    </a:p>
                  </a:txBody>
                  <a:tcPr>
                    <a:solidFill>
                      <a:schemeClr val="accent1">
                        <a:lumMod val="20000"/>
                        <a:lumOff val="80000"/>
                      </a:schemeClr>
                    </a:solidFill>
                  </a:tcPr>
                </a:tc>
                <a:tc>
                  <a:txBody>
                    <a:bodyPr/>
                    <a:lstStyle/>
                    <a:p>
                      <a:r>
                        <a:rPr lang="en-GB" sz="800" b="0" i="0" kern="1200" dirty="0">
                          <a:solidFill>
                            <a:schemeClr val="tx1"/>
                          </a:solidFill>
                          <a:effectLst/>
                          <a:latin typeface="Comic Sans MS" panose="030F0902030302020204" pitchFamily="66" charset="0"/>
                          <a:ea typeface="+mn-ea"/>
                          <a:cs typeface="+mn-cs"/>
                        </a:rPr>
                        <a:t>The curriculum intends to allow RE to be delivered in a meaningful way, within which learners can explore beliefs, ethics and lifestyles that Religious Education includes. We all live in a multi- cultural society and a good understanding of different cultures is crucial to young people’s personal development. Our RE curriculum aims to support pupils in engaging with the challenges of the many spiritual, moral, social and cultural questions that modern life throws at them and creates opportunities for them to develop their own beliefs. At Sandbach Primary Academy we provide challenging questions about meaning and purpose in life, beliefs about God, ultimate reality, issues of life and death and issues of right and wrong and what it means to be human. In RE they learn about and from religious and non-religious world views in local, national and global contexts, to discover, explore and consider different answers to these questions. They learn to weigh up the value of wisdom from different sources, to develop and express their insights in response, and to agree or disagree respectfully. Religious Education helps pupils understand the religious experience of others and the ways in which it gives people a sense of purpose and meaning in their lives.</a:t>
                      </a:r>
                    </a:p>
                    <a:p>
                      <a:r>
                        <a:rPr lang="en-GB" sz="800" b="0" i="0" kern="1200" dirty="0">
                          <a:solidFill>
                            <a:schemeClr val="tx1"/>
                          </a:solidFill>
                          <a:effectLst/>
                          <a:latin typeface="Comic Sans MS" panose="030F0902030302020204" pitchFamily="66" charset="0"/>
                          <a:ea typeface="+mn-ea"/>
                          <a:cs typeface="+mn-cs"/>
                        </a:rPr>
                        <a:t>At Sandbach Primary Academy pupils are encouraged to be active learners. During lessons, pupils are provided with a range of opportunities to: enquire; question; develop their own responses; and formulate their own views to these fundamental questions as they encounter and respond to religion. Pupils are encouraged to show enthusiasm, curiosity, reflection, respect and tolerance. They will be encouraged to engage with Religious Education in a number of different ways through - reading; multi-sensory experiences; exploring religious art and decoration; visiting places of religious significance; handling religious artefacts; drama and dance; meeting people from faith communities; stories; stillness and reflection; research; discussion; pictures, observing rituals; music; conducting interviews and reading.</a:t>
                      </a:r>
                    </a:p>
                    <a:p>
                      <a:r>
                        <a:rPr lang="en-GB" sz="800" b="0" i="0" kern="1200" dirty="0">
                          <a:solidFill>
                            <a:schemeClr val="tx1"/>
                          </a:solidFill>
                          <a:effectLst/>
                          <a:latin typeface="Comic Sans MS" panose="030F0902030302020204" pitchFamily="66" charset="0"/>
                          <a:ea typeface="+mn-ea"/>
                          <a:cs typeface="+mn-cs"/>
                        </a:rPr>
                        <a:t>By the time our pupils leave Sandbach Primary Academy, we want them to have developed an understanding of a range of religions in society and the important beliefs and values that make up the world as it is today.</a:t>
                      </a:r>
                    </a:p>
                  </a:txBody>
                  <a:tcPr>
                    <a:solidFill>
                      <a:schemeClr val="accent1">
                        <a:lumMod val="20000"/>
                        <a:lumOff val="80000"/>
                      </a:schemeClr>
                    </a:solidFill>
                  </a:tcPr>
                </a:tc>
                <a:extLst>
                  <a:ext uri="{0D108BD9-81ED-4DB2-BD59-A6C34878D82A}">
                    <a16:rowId xmlns:a16="http://schemas.microsoft.com/office/drawing/2014/main" val="522082441"/>
                  </a:ext>
                </a:extLst>
              </a:tr>
              <a:tr h="1498044">
                <a:tc>
                  <a:txBody>
                    <a:bodyPr/>
                    <a:lstStyle/>
                    <a:p>
                      <a:r>
                        <a:rPr lang="en-GB" sz="1400" dirty="0">
                          <a:latin typeface="Comic Sans MS" panose="030F0702030302020204" pitchFamily="66" charset="0"/>
                        </a:rPr>
                        <a:t>Implementation:</a:t>
                      </a:r>
                    </a:p>
                  </a:txBody>
                  <a:tcPr>
                    <a:solidFill>
                      <a:schemeClr val="accent5">
                        <a:lumMod val="40000"/>
                        <a:lumOff val="60000"/>
                      </a:schemeClr>
                    </a:solidFill>
                  </a:tcPr>
                </a:tc>
                <a:tc>
                  <a:txBody>
                    <a:bodyPr/>
                    <a:lstStyle/>
                    <a:p>
                      <a:pPr algn="l"/>
                      <a:r>
                        <a:rPr lang="en-GB" sz="800" b="0" i="0" dirty="0">
                          <a:solidFill>
                            <a:schemeClr val="tx1"/>
                          </a:solidFill>
                          <a:effectLst/>
                          <a:latin typeface="Comic Sans MS" panose="030F0702030302020204" pitchFamily="66" charset="0"/>
                        </a:rPr>
                        <a:t>Our curriculum is designed to:</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Support pupils in their own search for meaning and purpose in life</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Develop children’s own beliefs, values and ideals</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Provide a safe and secure environment for pupils to recognise and challenge prejudices and misconceptions</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Encourage tolerance and respect for themselves and for other people</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Enable pupils to be discerning so that they can make informed choices about systems of belief whether faith based or secular</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Encourage pupils to recognise and celebrate diversity in society</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Enhance pupils’ understanding of history, art, music, literature and the media</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Develop respectful relationships with others and value differences</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Engage pupils in an open and sensitive exploration to religion</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Develop an understanding of the influence of religious beliefs, practices and values on individuals, communities, societies and cultures.</a:t>
                      </a:r>
                    </a:p>
                    <a:p>
                      <a:pPr algn="l">
                        <a:buFont typeface="Arial" panose="020B0604020202020204" pitchFamily="34" charset="0"/>
                        <a:buChar char="•"/>
                      </a:pPr>
                      <a:r>
                        <a:rPr lang="en-GB" sz="800" b="0" i="0" dirty="0">
                          <a:solidFill>
                            <a:schemeClr val="tx1"/>
                          </a:solidFill>
                          <a:effectLst/>
                          <a:latin typeface="Comic Sans MS" panose="030F0702030302020204" pitchFamily="66" charset="0"/>
                        </a:rPr>
                        <a:t>Use the skills of interpretation, analysis and explanation.</a:t>
                      </a:r>
                    </a:p>
                  </a:txBody>
                  <a:tcPr>
                    <a:solidFill>
                      <a:schemeClr val="accent5">
                        <a:lumMod val="40000"/>
                        <a:lumOff val="60000"/>
                      </a:schemeClr>
                    </a:solidFill>
                  </a:tcPr>
                </a:tc>
                <a:extLst>
                  <a:ext uri="{0D108BD9-81ED-4DB2-BD59-A6C34878D82A}">
                    <a16:rowId xmlns:a16="http://schemas.microsoft.com/office/drawing/2014/main" val="1439158557"/>
                  </a:ext>
                </a:extLst>
              </a:tr>
              <a:tr h="948232">
                <a:tc>
                  <a:txBody>
                    <a:bodyPr/>
                    <a:lstStyle/>
                    <a:p>
                      <a:r>
                        <a:rPr lang="en-GB" sz="1400" dirty="0">
                          <a:latin typeface="Comic Sans MS" panose="030F0702030302020204" pitchFamily="66" charset="0"/>
                        </a:rPr>
                        <a:t>Impact:</a:t>
                      </a:r>
                    </a:p>
                  </a:txBody>
                  <a:tcPr>
                    <a:solidFill>
                      <a:schemeClr val="accent1">
                        <a:lumMod val="60000"/>
                        <a:lumOff val="40000"/>
                      </a:schemeClr>
                    </a:solidFill>
                  </a:tcPr>
                </a:tc>
                <a:tc>
                  <a:txBody>
                    <a:bodyPr/>
                    <a:lstStyle/>
                    <a:p>
                      <a:r>
                        <a:rPr lang="en-GB" sz="800" dirty="0">
                          <a:latin typeface="Comic Sans MS" panose="030F0702030302020204" pitchFamily="66" charset="0"/>
                        </a:rPr>
                        <a:t>The approach to assessment is less formal than in core subject disciplines. </a:t>
                      </a:r>
                      <a:r>
                        <a:rPr lang="en-US" sz="800" dirty="0">
                          <a:latin typeface="Comic Sans MS" panose="030F0702030302020204" pitchFamily="66" charset="0"/>
                        </a:rPr>
                        <a:t>Formative assessment is essential in the implementation of the RE curriculum to ensure that all children are developing the core knowledge and skills and for any misconceptions to be addressed. </a:t>
                      </a:r>
                      <a:r>
                        <a:rPr lang="en-GB" sz="800" dirty="0">
                          <a:latin typeface="Comic Sans MS" panose="030F0702030302020204" pitchFamily="66" charset="0"/>
                        </a:rPr>
                        <a:t>This ensures that the children are keeping up with the pace of the curriculum and achieving our goals. We assess at the end of the Foundation Stage against the Early Learning Goals. There is no published data for RE in KS1 and KS2. The school tracks foundation subjects very broadly to ensure that children are working within the curriculum expectations for their year group.</a:t>
                      </a:r>
                    </a:p>
                    <a:p>
                      <a:r>
                        <a:rPr lang="en-GB" sz="800" dirty="0">
                          <a:latin typeface="Comic Sans MS" panose="030F0702030302020204" pitchFamily="66" charset="0"/>
                        </a:rPr>
                        <a:t>RE books are key to capturing pupil work and ongoing assessment questions. Talking to pupils is key to the continual refinement and development of the RE curriculum. Regular pupil voice conferences provide valuable feedback which is used to assess pupil’s understanding and the success of units of work.</a:t>
                      </a: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sp>
        <p:nvSpPr>
          <p:cNvPr id="7" name="Rectangle 6">
            <a:extLst>
              <a:ext uri="{FF2B5EF4-FFF2-40B4-BE49-F238E27FC236}">
                <a16:creationId xmlns:a16="http://schemas.microsoft.com/office/drawing/2014/main" id="{323588FE-4D70-444D-996C-28C85DA30ACA}"/>
              </a:ext>
            </a:extLst>
          </p:cNvPr>
          <p:cNvSpPr/>
          <p:nvPr/>
        </p:nvSpPr>
        <p:spPr>
          <a:xfrm>
            <a:off x="287044" y="1842671"/>
            <a:ext cx="11606074" cy="523220"/>
          </a:xfrm>
          <a:prstGeom prst="rect">
            <a:avLst/>
          </a:prstGeom>
        </p:spPr>
        <p:txBody>
          <a:bodyPr wrap="square">
            <a:spAutoFit/>
          </a:bodyPr>
          <a:lstStyle/>
          <a:p>
            <a:r>
              <a:rPr lang="en-GB" sz="1400" dirty="0"/>
              <a:t>Our RE curriculum aims to support pupils in engaging with the challenges of the many spiritual, moral, social and cultural questions that modern life throws at them and creates opportunities for them to develop their own beliefs. </a:t>
            </a:r>
            <a:endParaRPr lang="en-GB" sz="1400" i="1" dirty="0">
              <a:latin typeface="Comic Sans MS" panose="030F0702030302020204" pitchFamily="66" charset="0"/>
            </a:endParaRPr>
          </a:p>
        </p:txBody>
      </p:sp>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Comic Sans MS" panose="030F0702030302020204" pitchFamily="66" charset="0"/>
              </a:rPr>
              <a:t>Curriculum Map</a:t>
            </a:r>
          </a:p>
          <a:p>
            <a:pPr algn="ctr"/>
            <a:r>
              <a:rPr lang="en-GB" sz="3200" dirty="0">
                <a:solidFill>
                  <a:prstClr val="white"/>
                </a:solidFill>
                <a:latin typeface="Comic Sans MS" panose="030F0702030302020204" pitchFamily="66" charset="0"/>
              </a:rPr>
              <a:t>RE </a:t>
            </a:r>
            <a:r>
              <a:rPr lang="en-GB" sz="3200" dirty="0">
                <a:solidFill>
                  <a:schemeClr val="bg1"/>
                </a:solidFill>
                <a:latin typeface="Comic Sans MS" panose="030F0702030302020204" pitchFamily="66"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139876600"/>
              </p:ext>
            </p:extLst>
          </p:nvPr>
        </p:nvGraphicFramePr>
        <p:xfrm>
          <a:off x="298880" y="1940029"/>
          <a:ext cx="10240580" cy="4391660"/>
        </p:xfrm>
        <a:graphic>
          <a:graphicData uri="http://schemas.openxmlformats.org/drawingml/2006/table">
            <a:tbl>
              <a:tblPr firstRow="1" bandRow="1">
                <a:tableStyleId>{5940675A-B579-460E-94D1-54222C63F5DA}</a:tableStyleId>
              </a:tblPr>
              <a:tblGrid>
                <a:gridCol w="838015">
                  <a:extLst>
                    <a:ext uri="{9D8B030D-6E8A-4147-A177-3AD203B41FA5}">
                      <a16:colId xmlns:a16="http://schemas.microsoft.com/office/drawing/2014/main" val="698276396"/>
                    </a:ext>
                  </a:extLst>
                </a:gridCol>
                <a:gridCol w="1353657">
                  <a:extLst>
                    <a:ext uri="{9D8B030D-6E8A-4147-A177-3AD203B41FA5}">
                      <a16:colId xmlns:a16="http://schemas.microsoft.com/office/drawing/2014/main" val="1039164095"/>
                    </a:ext>
                  </a:extLst>
                </a:gridCol>
                <a:gridCol w="1533623">
                  <a:extLst>
                    <a:ext uri="{9D8B030D-6E8A-4147-A177-3AD203B41FA5}">
                      <a16:colId xmlns:a16="http://schemas.microsoft.com/office/drawing/2014/main" val="2421390909"/>
                    </a:ext>
                  </a:extLst>
                </a:gridCol>
                <a:gridCol w="1541447">
                  <a:extLst>
                    <a:ext uri="{9D8B030D-6E8A-4147-A177-3AD203B41FA5}">
                      <a16:colId xmlns:a16="http://schemas.microsoft.com/office/drawing/2014/main" val="914411525"/>
                    </a:ext>
                  </a:extLst>
                </a:gridCol>
                <a:gridCol w="1658816">
                  <a:extLst>
                    <a:ext uri="{9D8B030D-6E8A-4147-A177-3AD203B41FA5}">
                      <a16:colId xmlns:a16="http://schemas.microsoft.com/office/drawing/2014/main" val="642693463"/>
                    </a:ext>
                  </a:extLst>
                </a:gridCol>
                <a:gridCol w="1658816">
                  <a:extLst>
                    <a:ext uri="{9D8B030D-6E8A-4147-A177-3AD203B41FA5}">
                      <a16:colId xmlns:a16="http://schemas.microsoft.com/office/drawing/2014/main" val="954389551"/>
                    </a:ext>
                  </a:extLst>
                </a:gridCol>
                <a:gridCol w="1656206">
                  <a:extLst>
                    <a:ext uri="{9D8B030D-6E8A-4147-A177-3AD203B41FA5}">
                      <a16:colId xmlns:a16="http://schemas.microsoft.com/office/drawing/2014/main" val="316939250"/>
                    </a:ext>
                  </a:extLst>
                </a:gridCol>
              </a:tblGrid>
              <a:tr h="354895">
                <a:tc>
                  <a:txBody>
                    <a:bodyPr/>
                    <a:lstStyle/>
                    <a:p>
                      <a:endParaRPr lang="en-GB" dirty="0"/>
                    </a:p>
                  </a:txBody>
                  <a:tcPr/>
                </a:tc>
                <a:tc>
                  <a:txBody>
                    <a:bodyPr/>
                    <a:lstStyle/>
                    <a:p>
                      <a:pPr algn="ctr"/>
                      <a:r>
                        <a:rPr lang="en-GB" sz="1400" b="1" dirty="0">
                          <a:latin typeface="Comic Sans MS" panose="030F0702030302020204" pitchFamily="66" charset="0"/>
                        </a:rPr>
                        <a:t>Autumn 1</a:t>
                      </a:r>
                    </a:p>
                    <a:p>
                      <a:pPr algn="ctr"/>
                      <a:endParaRPr lang="en-GB" sz="1400" b="1" dirty="0">
                        <a:latin typeface="Comic Sans MS" panose="030F0702030302020204" pitchFamily="66" charset="0"/>
                      </a:endParaRPr>
                    </a:p>
                  </a:txBody>
                  <a:tcPr/>
                </a:tc>
                <a:tc>
                  <a:txBody>
                    <a:bodyPr/>
                    <a:lstStyle/>
                    <a:p>
                      <a:pPr algn="ctr"/>
                      <a:r>
                        <a:rPr lang="en-GB" sz="1400" b="1" dirty="0">
                          <a:latin typeface="Comic Sans MS" panose="030F0702030302020204" pitchFamily="66" charset="0"/>
                        </a:rPr>
                        <a:t>Autumn 2</a:t>
                      </a:r>
                    </a:p>
                    <a:p>
                      <a:pPr algn="ctr"/>
                      <a:endParaRPr lang="en-GB" sz="1400" b="1" dirty="0">
                        <a:latin typeface="Comic Sans MS" panose="030F0702030302020204" pitchFamily="66" charset="0"/>
                      </a:endParaRPr>
                    </a:p>
                  </a:txBody>
                  <a:tcPr/>
                </a:tc>
                <a:tc>
                  <a:txBody>
                    <a:bodyPr/>
                    <a:lstStyle/>
                    <a:p>
                      <a:pPr algn="ctr"/>
                      <a:r>
                        <a:rPr lang="en-GB" sz="1400" b="1" dirty="0">
                          <a:latin typeface="Comic Sans MS" panose="030F0702030302020204" pitchFamily="66" charset="0"/>
                        </a:rPr>
                        <a:t>Spring 1</a:t>
                      </a:r>
                    </a:p>
                    <a:p>
                      <a:pPr algn="ctr"/>
                      <a:endParaRPr lang="en-GB" sz="1400" b="1" dirty="0">
                        <a:latin typeface="Comic Sans MS" panose="030F0702030302020204" pitchFamily="66" charset="0"/>
                      </a:endParaRPr>
                    </a:p>
                  </a:txBody>
                  <a:tcPr/>
                </a:tc>
                <a:tc>
                  <a:txBody>
                    <a:bodyPr/>
                    <a:lstStyle/>
                    <a:p>
                      <a:pPr algn="ctr"/>
                      <a:r>
                        <a:rPr lang="en-GB" sz="1400" b="1" dirty="0">
                          <a:latin typeface="Comic Sans MS" panose="030F0702030302020204" pitchFamily="66" charset="0"/>
                        </a:rPr>
                        <a:t>Spring 2</a:t>
                      </a:r>
                    </a:p>
                    <a:p>
                      <a:pPr algn="ctr"/>
                      <a:endParaRPr lang="en-GB" sz="1400" b="1" dirty="0">
                        <a:latin typeface="Comic Sans MS" panose="030F0702030302020204" pitchFamily="66" charset="0"/>
                      </a:endParaRPr>
                    </a:p>
                  </a:txBody>
                  <a:tcPr/>
                </a:tc>
                <a:tc>
                  <a:txBody>
                    <a:bodyPr/>
                    <a:lstStyle/>
                    <a:p>
                      <a:pPr algn="ctr"/>
                      <a:r>
                        <a:rPr lang="en-GB" sz="1400" b="1" dirty="0">
                          <a:latin typeface="Comic Sans MS" panose="030F0702030302020204" pitchFamily="66" charset="0"/>
                        </a:rPr>
                        <a:t>Summer 1</a:t>
                      </a:r>
                    </a:p>
                    <a:p>
                      <a:pPr algn="ctr"/>
                      <a:endParaRPr lang="en-GB" sz="1400" b="1" dirty="0">
                        <a:latin typeface="Comic Sans MS" panose="030F0702030302020204" pitchFamily="66"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latin typeface="Comic Sans MS" panose="030F0702030302020204" pitchFamily="66" charset="0"/>
                        </a:rPr>
                        <a:t>Summer 2</a:t>
                      </a:r>
                    </a:p>
                    <a:p>
                      <a:pPr algn="ctr"/>
                      <a:endParaRPr lang="en-GB" sz="1400" b="1" dirty="0">
                        <a:latin typeface="Comic Sans MS" panose="030F0702030302020204" pitchFamily="66" charset="0"/>
                      </a:endParaRPr>
                    </a:p>
                  </a:txBody>
                  <a:tcPr/>
                </a:tc>
                <a:extLst>
                  <a:ext uri="{0D108BD9-81ED-4DB2-BD59-A6C34878D82A}">
                    <a16:rowId xmlns:a16="http://schemas.microsoft.com/office/drawing/2014/main" val="3471968257"/>
                  </a:ext>
                </a:extLst>
              </a:tr>
              <a:tr h="612275">
                <a:tc>
                  <a:txBody>
                    <a:bodyPr/>
                    <a:lstStyle/>
                    <a:p>
                      <a:r>
                        <a:rPr lang="en-GB" b="1" dirty="0">
                          <a:latin typeface="Comic Sans MS" panose="030F0702030302020204" pitchFamily="66" charset="0"/>
                        </a:rPr>
                        <a:t>KS1</a:t>
                      </a:r>
                    </a:p>
                    <a:p>
                      <a:r>
                        <a:rPr lang="en-GB" sz="1100" b="1" dirty="0">
                          <a:latin typeface="Comic Sans MS" panose="030F0702030302020204" pitchFamily="66" charset="0"/>
                        </a:rPr>
                        <a:t>Yr1</a:t>
                      </a:r>
                    </a:p>
                  </a:txBody>
                  <a:tcPr/>
                </a:tc>
                <a:tc>
                  <a:txBody>
                    <a:bodyPr/>
                    <a:lstStyle/>
                    <a:p>
                      <a:pPr algn="ctr" fontAlgn="ctr"/>
                      <a:r>
                        <a:rPr lang="en-GB" sz="1200" dirty="0">
                          <a:solidFill>
                            <a:srgbClr val="222222"/>
                          </a:solidFill>
                          <a:effectLst/>
                          <a:latin typeface="Comic Sans MS" panose="030F0702030302020204" pitchFamily="66" charset="0"/>
                        </a:rPr>
                        <a:t>How did the world begin?</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What do some people believe God looks like?</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What is God’s job?</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Why should we care for the world?</a:t>
                      </a:r>
                    </a:p>
                  </a:txBody>
                  <a:tcPr anchor="ctr">
                    <a:noFill/>
                  </a:tcPr>
                </a:tc>
                <a:tc>
                  <a:txBody>
                    <a:bodyPr/>
                    <a:lstStyle/>
                    <a:p>
                      <a:pPr algn="ctr" fontAlgn="ctr"/>
                      <a:r>
                        <a:rPr lang="en-GB" sz="1200" dirty="0">
                          <a:solidFill>
                            <a:srgbClr val="222222"/>
                          </a:solidFill>
                          <a:effectLst/>
                          <a:latin typeface="Comic Sans MS" panose="030F0702030302020204" pitchFamily="66" charset="0"/>
                        </a:rPr>
                        <a:t>How do we know that new babies are special?</a:t>
                      </a:r>
                      <a:endParaRPr lang="en-GB" sz="1200" i="1" dirty="0">
                        <a:solidFill>
                          <a:srgbClr val="FFFFFF"/>
                        </a:solidFill>
                        <a:effectLst/>
                        <a:latin typeface="Comic Sans MS" panose="030F0702030302020204" pitchFamily="66" charset="0"/>
                      </a:endParaRPr>
                    </a:p>
                  </a:txBody>
                  <a:tcPr anchor="ctr">
                    <a:noFill/>
                  </a:tcPr>
                </a:tc>
                <a:tc>
                  <a:txBody>
                    <a:bodyPr/>
                    <a:lstStyle/>
                    <a:p>
                      <a:pPr algn="ctr" fontAlgn="ctr"/>
                      <a:r>
                        <a:rPr lang="en-GB" sz="1200" dirty="0">
                          <a:solidFill>
                            <a:srgbClr val="222222"/>
                          </a:solidFill>
                          <a:effectLst/>
                          <a:latin typeface="Comic Sans MS" panose="030F0702030302020204" pitchFamily="66" charset="0"/>
                        </a:rPr>
                        <a:t>Why should we care for others?</a:t>
                      </a:r>
                    </a:p>
                  </a:txBody>
                  <a:tcPr anchor="ctr">
                    <a:noFill/>
                  </a:tcPr>
                </a:tc>
                <a:extLst>
                  <a:ext uri="{0D108BD9-81ED-4DB2-BD59-A6C34878D82A}">
                    <a16:rowId xmlns:a16="http://schemas.microsoft.com/office/drawing/2014/main" val="2460120749"/>
                  </a:ext>
                </a:extLst>
              </a:tr>
              <a:tr h="612275">
                <a:tc>
                  <a:txBody>
                    <a:bodyPr/>
                    <a:lstStyle/>
                    <a:p>
                      <a:r>
                        <a:rPr lang="en-GB" sz="1800" b="1" dirty="0">
                          <a:latin typeface="Comic Sans MS" panose="030F0702030302020204" pitchFamily="66" charset="0"/>
                        </a:rPr>
                        <a:t>KS1</a:t>
                      </a:r>
                    </a:p>
                    <a:p>
                      <a:r>
                        <a:rPr lang="en-GB" sz="1100" b="1" dirty="0">
                          <a:latin typeface="Comic Sans MS" panose="030F0702030302020204" pitchFamily="66" charset="0"/>
                        </a:rPr>
                        <a:t>Yr2</a:t>
                      </a:r>
                    </a:p>
                  </a:txBody>
                  <a:tcPr/>
                </a:tc>
                <a:tc>
                  <a:txBody>
                    <a:bodyPr/>
                    <a:lstStyle/>
                    <a:p>
                      <a:pPr algn="ctr" fontAlgn="ctr"/>
                      <a:r>
                        <a:rPr lang="en-GB" sz="1200" dirty="0">
                          <a:solidFill>
                            <a:srgbClr val="222222"/>
                          </a:solidFill>
                          <a:effectLst/>
                          <a:latin typeface="Comic Sans MS" panose="030F0702030302020204" pitchFamily="66" charset="0"/>
                        </a:rPr>
                        <a:t>Why do we need to give thanks?</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Why is light important to people?</a:t>
                      </a:r>
                      <a:endParaRPr lang="en-GB" sz="1200" i="1" dirty="0">
                        <a:solidFill>
                          <a:srgbClr val="FFFFFF"/>
                        </a:solidFill>
                        <a:effectLst/>
                        <a:latin typeface="Comic Sans MS" panose="030F0702030302020204" pitchFamily="66" charset="0"/>
                      </a:endParaRPr>
                    </a:p>
                  </a:txBody>
                  <a:tcPr anchor="ctr">
                    <a:noFill/>
                  </a:tcPr>
                </a:tc>
                <a:tc>
                  <a:txBody>
                    <a:bodyPr/>
                    <a:lstStyle/>
                    <a:p>
                      <a:pPr algn="ctr" fontAlgn="ctr"/>
                      <a:r>
                        <a:rPr lang="en-GB" sz="1200" dirty="0">
                          <a:solidFill>
                            <a:srgbClr val="222222"/>
                          </a:solidFill>
                          <a:effectLst/>
                          <a:latin typeface="Comic Sans MS" panose="030F0702030302020204" pitchFamily="66" charset="0"/>
                        </a:rPr>
                        <a:t>How do we know some people feel a special connection to a god?</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What is a prophet?</a:t>
                      </a:r>
                    </a:p>
                  </a:txBody>
                  <a:tcPr anchor="ctr">
                    <a:noFill/>
                  </a:tcPr>
                </a:tc>
                <a:tc>
                  <a:txBody>
                    <a:bodyPr/>
                    <a:lstStyle/>
                    <a:p>
                      <a:pPr algn="ctr" fontAlgn="ctr"/>
                      <a:r>
                        <a:rPr lang="en-GB" sz="1200" dirty="0">
                          <a:solidFill>
                            <a:srgbClr val="222222"/>
                          </a:solidFill>
                          <a:effectLst/>
                          <a:latin typeface="Comic Sans MS" panose="030F0702030302020204" pitchFamily="66" charset="0"/>
                        </a:rPr>
                        <a:t>How do some people talk to God?</a:t>
                      </a:r>
                      <a:endParaRPr lang="en-GB" sz="1200" i="1" dirty="0">
                        <a:solidFill>
                          <a:srgbClr val="FFFFFF"/>
                        </a:solidFill>
                        <a:effectLst/>
                        <a:latin typeface="Comic Sans MS" panose="030F0702030302020204" pitchFamily="66" charset="0"/>
                      </a:endParaRPr>
                    </a:p>
                  </a:txBody>
                  <a:tcPr anchor="ctr">
                    <a:noFill/>
                  </a:tcPr>
                </a:tc>
                <a:tc>
                  <a:txBody>
                    <a:bodyPr/>
                    <a:lstStyle/>
                    <a:p>
                      <a:pPr algn="ctr" fontAlgn="ctr"/>
                      <a:r>
                        <a:rPr lang="en-GB" sz="1200" dirty="0">
                          <a:solidFill>
                            <a:srgbClr val="222222"/>
                          </a:solidFill>
                          <a:effectLst/>
                          <a:latin typeface="Comic Sans MS" panose="030F0702030302020204" pitchFamily="66" charset="0"/>
                        </a:rPr>
                        <a:t>Where do some people talk to God?</a:t>
                      </a:r>
                    </a:p>
                  </a:txBody>
                  <a:tcPr anchor="ctr">
                    <a:noFill/>
                  </a:tcPr>
                </a:tc>
                <a:extLst>
                  <a:ext uri="{0D108BD9-81ED-4DB2-BD59-A6C34878D82A}">
                    <a16:rowId xmlns:a16="http://schemas.microsoft.com/office/drawing/2014/main" val="1084821714"/>
                  </a:ext>
                </a:extLst>
              </a:tr>
              <a:tr h="855980">
                <a:tc>
                  <a:txBody>
                    <a:bodyPr/>
                    <a:lstStyle/>
                    <a:p>
                      <a:r>
                        <a:rPr lang="en-GB" b="1" dirty="0">
                          <a:latin typeface="Comic Sans MS" panose="030F0702030302020204" pitchFamily="66" charset="0"/>
                        </a:rPr>
                        <a:t>LKS2</a:t>
                      </a:r>
                    </a:p>
                    <a:p>
                      <a:r>
                        <a:rPr lang="en-GB" sz="1200" b="1" dirty="0">
                          <a:latin typeface="Comic Sans MS" panose="030F0702030302020204" pitchFamily="66" charset="0"/>
                        </a:rPr>
                        <a:t>Yr3</a:t>
                      </a:r>
                    </a:p>
                  </a:txBody>
                  <a:tcPr/>
                </a:tc>
                <a:tc>
                  <a:txBody>
                    <a:bodyPr/>
                    <a:lstStyle/>
                    <a:p>
                      <a:pPr algn="ctr" fontAlgn="ctr"/>
                      <a:r>
                        <a:rPr lang="en-GB" sz="1200" dirty="0">
                          <a:solidFill>
                            <a:srgbClr val="222222"/>
                          </a:solidFill>
                          <a:effectLst/>
                          <a:latin typeface="Comic Sans MS" panose="030F0702030302020204" pitchFamily="66" charset="0"/>
                        </a:rPr>
                        <a:t>What makes us human?</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Where do our morals come from?</a:t>
                      </a:r>
                    </a:p>
                  </a:txBody>
                  <a:tcPr anchor="ctr">
                    <a:noFill/>
                  </a:tcPr>
                </a:tc>
                <a:tc>
                  <a:txBody>
                    <a:bodyPr/>
                    <a:lstStyle/>
                    <a:p>
                      <a:pPr algn="ctr" fontAlgn="ctr"/>
                      <a:r>
                        <a:rPr lang="en-GB" sz="1200" dirty="0">
                          <a:solidFill>
                            <a:srgbClr val="222222"/>
                          </a:solidFill>
                          <a:effectLst/>
                          <a:latin typeface="Comic Sans MS" panose="030F0702030302020204" pitchFamily="66" charset="0"/>
                        </a:rPr>
                        <a:t>Is scripture central to religion?</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What happens if we do wrong?</a:t>
                      </a:r>
                    </a:p>
                  </a:txBody>
                  <a:tcPr anchor="ctr">
                    <a:noFill/>
                  </a:tcPr>
                </a:tc>
                <a:tc>
                  <a:txBody>
                    <a:bodyPr/>
                    <a:lstStyle/>
                    <a:p>
                      <a:pPr algn="ctr" fontAlgn="ctr"/>
                      <a:r>
                        <a:rPr lang="en-GB" sz="1200">
                          <a:solidFill>
                            <a:srgbClr val="222222"/>
                          </a:solidFill>
                          <a:effectLst/>
                          <a:latin typeface="Comic Sans MS" panose="030F0702030302020204" pitchFamily="66" charset="0"/>
                        </a:rPr>
                        <a:t>Why is water symbolic?</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Why is fire used ceremonially?</a:t>
                      </a:r>
                    </a:p>
                  </a:txBody>
                  <a:tcPr anchor="ctr">
                    <a:noFill/>
                  </a:tcPr>
                </a:tc>
                <a:extLst>
                  <a:ext uri="{0D108BD9-81ED-4DB2-BD59-A6C34878D82A}">
                    <a16:rowId xmlns:a16="http://schemas.microsoft.com/office/drawing/2014/main" val="3533913891"/>
                  </a:ext>
                </a:extLst>
              </a:tr>
              <a:tr h="320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LKS2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Yr4</a:t>
                      </a:r>
                    </a:p>
                    <a:p>
                      <a:endParaRPr lang="en-GB" sz="1200" b="1" dirty="0">
                        <a:latin typeface="Comic Sans MS" panose="030F0702030302020204" pitchFamily="66" charset="0"/>
                      </a:endParaRPr>
                    </a:p>
                  </a:txBody>
                  <a:tcPr/>
                </a:tc>
                <a:tc>
                  <a:txBody>
                    <a:bodyPr/>
                    <a:lstStyle/>
                    <a:p>
                      <a:pPr algn="ctr" fontAlgn="ctr"/>
                      <a:r>
                        <a:rPr lang="en-GB" sz="1200" dirty="0">
                          <a:solidFill>
                            <a:srgbClr val="222222"/>
                          </a:solidFill>
                          <a:effectLst/>
                          <a:latin typeface="Comic Sans MS" panose="030F0702030302020204" pitchFamily="66" charset="0"/>
                        </a:rPr>
                        <a:t>Are all religions equal?</a:t>
                      </a:r>
                      <a:endParaRPr lang="en-GB" sz="1200" i="1" dirty="0">
                        <a:solidFill>
                          <a:srgbClr val="FFFFFF"/>
                        </a:solidFill>
                        <a:effectLst/>
                        <a:latin typeface="Comic Sans MS" panose="030F0702030302020204" pitchFamily="66" charset="0"/>
                      </a:endParaRPr>
                    </a:p>
                  </a:txBody>
                  <a:tcPr anchor="ctr">
                    <a:noFill/>
                  </a:tcPr>
                </a:tc>
                <a:tc>
                  <a:txBody>
                    <a:bodyPr/>
                    <a:lstStyle/>
                    <a:p>
                      <a:pPr algn="ctr" fontAlgn="ctr"/>
                      <a:r>
                        <a:rPr lang="en-GB" sz="1200">
                          <a:solidFill>
                            <a:srgbClr val="222222"/>
                          </a:solidFill>
                          <a:effectLst/>
                          <a:latin typeface="Comic Sans MS" panose="030F0702030302020204" pitchFamily="66" charset="0"/>
                        </a:rPr>
                        <a:t>What makes some texts sacred?</a:t>
                      </a:r>
                    </a:p>
                  </a:txBody>
                  <a:tcPr anchor="ctr">
                    <a:noFill/>
                  </a:tcPr>
                </a:tc>
                <a:tc>
                  <a:txBody>
                    <a:bodyPr/>
                    <a:lstStyle/>
                    <a:p>
                      <a:pPr algn="ctr" fontAlgn="ctr"/>
                      <a:r>
                        <a:rPr lang="en-GB" sz="1200" dirty="0">
                          <a:solidFill>
                            <a:srgbClr val="222222"/>
                          </a:solidFill>
                          <a:effectLst/>
                          <a:latin typeface="Comic Sans MS" panose="030F0702030302020204" pitchFamily="66" charset="0"/>
                        </a:rPr>
                        <a:t>Just how important are our beliefs?</a:t>
                      </a:r>
                    </a:p>
                  </a:txBody>
                  <a:tcPr anchor="ctr">
                    <a:noFill/>
                  </a:tcPr>
                </a:tc>
                <a:tc>
                  <a:txBody>
                    <a:bodyPr/>
                    <a:lstStyle/>
                    <a:p>
                      <a:pPr algn="ctr" fontAlgn="ctr"/>
                      <a:r>
                        <a:rPr lang="en-GB" sz="1200">
                          <a:solidFill>
                            <a:srgbClr val="222222"/>
                          </a:solidFill>
                          <a:effectLst/>
                          <a:latin typeface="Comic Sans MS" panose="030F0702030302020204" pitchFamily="66" charset="0"/>
                        </a:rPr>
                        <a:t>Who was Jesus really?</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Why is the Bible the best-selling book of all time?</a:t>
                      </a:r>
                    </a:p>
                  </a:txBody>
                  <a:tcPr anchor="ctr">
                    <a:noFill/>
                  </a:tcPr>
                </a:tc>
                <a:tc>
                  <a:txBody>
                    <a:bodyPr/>
                    <a:lstStyle/>
                    <a:p>
                      <a:pPr algn="ctr" fontAlgn="ctr"/>
                      <a:r>
                        <a:rPr lang="en-GB" sz="1200" dirty="0">
                          <a:solidFill>
                            <a:srgbClr val="222222"/>
                          </a:solidFill>
                          <a:effectLst/>
                          <a:latin typeface="Comic Sans MS" panose="030F0702030302020204" pitchFamily="66" charset="0"/>
                        </a:rPr>
                        <a:t>Does the language of scripture matter?</a:t>
                      </a:r>
                    </a:p>
                  </a:txBody>
                  <a:tcPr anchor="ctr">
                    <a:noFill/>
                  </a:tcPr>
                </a:tc>
                <a:extLst>
                  <a:ext uri="{0D108BD9-81ED-4DB2-BD59-A6C34878D82A}">
                    <a16:rowId xmlns:a16="http://schemas.microsoft.com/office/drawing/2014/main" val="3691295422"/>
                  </a:ext>
                </a:extLst>
              </a:tr>
              <a:tr h="723971">
                <a:tc>
                  <a:txBody>
                    <a:bodyPr/>
                    <a:lstStyle/>
                    <a:p>
                      <a:r>
                        <a:rPr lang="en-GB" b="1" dirty="0">
                          <a:latin typeface="Comic Sans MS" panose="030F0702030302020204" pitchFamily="66" charset="0"/>
                        </a:rPr>
                        <a:t>UKS2</a:t>
                      </a:r>
                    </a:p>
                    <a:p>
                      <a:r>
                        <a:rPr lang="en-GB" sz="1200" b="1" dirty="0">
                          <a:latin typeface="Comic Sans MS" panose="030F0702030302020204" pitchFamily="66" charset="0"/>
                        </a:rPr>
                        <a:t>Yr5/6</a:t>
                      </a:r>
                    </a:p>
                  </a:txBody>
                  <a:tcPr/>
                </a:tc>
                <a:tc>
                  <a:txBody>
                    <a:bodyPr/>
                    <a:lstStyle/>
                    <a:p>
                      <a:pPr algn="ctr" fontAlgn="ctr"/>
                      <a:r>
                        <a:rPr lang="en-GB" sz="1200" dirty="0">
                          <a:solidFill>
                            <a:srgbClr val="222222"/>
                          </a:solidFill>
                          <a:effectLst/>
                          <a:latin typeface="Comic Sans MS" panose="030F0702030302020204" pitchFamily="66" charset="0"/>
                        </a:rPr>
                        <a:t>Why do people have to stand up for what they believe in?</a:t>
                      </a:r>
                    </a:p>
                  </a:txBody>
                  <a:tcPr anchor="ctr">
                    <a:noFill/>
                  </a:tcPr>
                </a:tc>
                <a:tc>
                  <a:txBody>
                    <a:bodyPr/>
                    <a:lstStyle/>
                    <a:p>
                      <a:pPr algn="ctr" fontAlgn="ctr"/>
                      <a:r>
                        <a:rPr lang="en-GB" sz="1200">
                          <a:solidFill>
                            <a:srgbClr val="222222"/>
                          </a:solidFill>
                          <a:effectLst/>
                          <a:latin typeface="Comic Sans MS" panose="030F0702030302020204" pitchFamily="66" charset="0"/>
                        </a:rPr>
                        <a:t>Why doesn’t Christianity always look the same?</a:t>
                      </a:r>
                    </a:p>
                  </a:txBody>
                  <a:tcPr anchor="ctr">
                    <a:noFill/>
                  </a:tcPr>
                </a:tc>
                <a:tc>
                  <a:txBody>
                    <a:bodyPr/>
                    <a:lstStyle/>
                    <a:p>
                      <a:pPr algn="ctr" fontAlgn="ctr"/>
                      <a:r>
                        <a:rPr lang="en-GB" sz="1200">
                          <a:solidFill>
                            <a:srgbClr val="222222"/>
                          </a:solidFill>
                          <a:effectLst/>
                          <a:latin typeface="Comic Sans MS" panose="030F0702030302020204" pitchFamily="66" charset="0"/>
                        </a:rPr>
                        <a:t>What happens when we die? (Part 1)</a:t>
                      </a:r>
                    </a:p>
                  </a:txBody>
                  <a:tcPr anchor="ctr">
                    <a:noFill/>
                  </a:tcPr>
                </a:tc>
                <a:tc>
                  <a:txBody>
                    <a:bodyPr/>
                    <a:lstStyle/>
                    <a:p>
                      <a:pPr algn="ctr" fontAlgn="ctr"/>
                      <a:r>
                        <a:rPr lang="en-GB" sz="1200">
                          <a:solidFill>
                            <a:srgbClr val="222222"/>
                          </a:solidFill>
                          <a:effectLst/>
                          <a:latin typeface="Comic Sans MS" panose="030F0702030302020204" pitchFamily="66" charset="0"/>
                        </a:rPr>
                        <a:t>What happens when we die? (Part 2)</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Who should get to be in charge?</a:t>
                      </a:r>
                    </a:p>
                  </a:txBody>
                  <a:tcPr anchor="ctr">
                    <a:noFill/>
                  </a:tcPr>
                </a:tc>
                <a:tc>
                  <a:txBody>
                    <a:bodyPr/>
                    <a:lstStyle/>
                    <a:p>
                      <a:pPr algn="ctr" fontAlgn="ctr"/>
                      <a:r>
                        <a:rPr lang="en-GB" sz="1200" dirty="0">
                          <a:solidFill>
                            <a:srgbClr val="222222"/>
                          </a:solidFill>
                          <a:effectLst/>
                          <a:latin typeface="Comic Sans MS" panose="030F0702030302020204" pitchFamily="66" charset="0"/>
                        </a:rPr>
                        <a:t>Why are some places in the world significant to believers?</a:t>
                      </a:r>
                    </a:p>
                  </a:txBody>
                  <a:tcPr anchor="ctr">
                    <a:noFill/>
                  </a:tcPr>
                </a:tc>
                <a:extLst>
                  <a:ext uri="{0D108BD9-81ED-4DB2-BD59-A6C34878D82A}">
                    <a16:rowId xmlns:a16="http://schemas.microsoft.com/office/drawing/2014/main" val="3457276113"/>
                  </a:ext>
                </a:extLst>
              </a:tr>
            </a:tbl>
          </a:graphicData>
        </a:graphic>
      </p:graphicFrame>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40110523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Props1.xml><?xml version="1.0" encoding="utf-8"?>
<ds:datastoreItem xmlns:ds="http://schemas.openxmlformats.org/officeDocument/2006/customXml" ds:itemID="{4EC8943E-AA7B-4477-BD56-3DE90D9BD4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E9F4E4-8F0D-4594-ADBF-5F41A0930851}">
  <ds:schemaRefs>
    <ds:schemaRef ds:uri="http://schemas.microsoft.com/sharepoint/v3/contenttype/forms"/>
  </ds:schemaRefs>
</ds:datastoreItem>
</file>

<file path=customXml/itemProps3.xml><?xml version="1.0" encoding="utf-8"?>
<ds:datastoreItem xmlns:ds="http://schemas.openxmlformats.org/officeDocument/2006/customXml" ds:itemID="{09232147-6C1A-470D-91AE-328E43F469C2}">
  <ds:schemaRefs>
    <ds:schemaRef ds:uri="fd1492b6-284a-4da3-9108-7c64edbcbe99"/>
    <ds:schemaRef ds:uri="http://schemas.microsoft.com/office/2006/documentManagement/types"/>
    <ds:schemaRef ds:uri="http://purl.org/dc/elements/1.1/"/>
    <ds:schemaRef ds:uri="http://purl.org/dc/terms/"/>
    <ds:schemaRef ds:uri="http://www.w3.org/XML/1998/namespace"/>
    <ds:schemaRef ds:uri="http://schemas.microsoft.com/office/2006/metadata/properties"/>
    <ds:schemaRef ds:uri="http://purl.org/dc/dcmitype/"/>
    <ds:schemaRef ds:uri="http://schemas.openxmlformats.org/package/2006/metadata/core-properties"/>
    <ds:schemaRef ds:uri="http://schemas.microsoft.com/office/infopath/2007/PartnerControls"/>
    <ds:schemaRef ds:uri="8db6269d-123b-437b-b318-7ee3c9f1f34f"/>
  </ds:schemaRefs>
</ds:datastoreItem>
</file>

<file path=docProps/app.xml><?xml version="1.0" encoding="utf-8"?>
<Properties xmlns="http://schemas.openxmlformats.org/officeDocument/2006/extended-properties" xmlns:vt="http://schemas.openxmlformats.org/officeDocument/2006/docPropsVTypes">
  <Template>TM03090430[[fn=Banded]]</Template>
  <TotalTime>3988</TotalTime>
  <Words>1024</Words>
  <Application>Microsoft Office PowerPoint</Application>
  <PresentationFormat>Widescreen</PresentationFormat>
  <Paragraphs>73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Comic Sans MS</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sch8752167</cp:lastModifiedBy>
  <cp:revision>171</cp:revision>
  <cp:lastPrinted>2024-06-01T09:02:43Z</cp:lastPrinted>
  <dcterms:created xsi:type="dcterms:W3CDTF">2022-11-26T10:59:42Z</dcterms:created>
  <dcterms:modified xsi:type="dcterms:W3CDTF">2026-09-14T17:37:29Z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