
<file path=[Content_Types].xml><?xml version="1.0" encoding="utf-8"?>
<Types xmlns="http://schemas.openxmlformats.org/package/2006/content-types">
  <Default Extension="tmp" ContentType="image/png"/>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88" r:id="rId6"/>
    <p:sldId id="257" r:id="rId7"/>
    <p:sldId id="326" r:id="rId8"/>
    <p:sldId id="277" r:id="rId9"/>
    <p:sldId id="311"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1AE0A"/>
    <a:srgbClr val="A45CAC"/>
    <a:srgbClr val="AE5AA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843" autoAdjust="0"/>
    <p:restoredTop sz="94660"/>
  </p:normalViewPr>
  <p:slideViewPr>
    <p:cSldViewPr snapToGrid="0">
      <p:cViewPr varScale="1">
        <p:scale>
          <a:sx n="85" d="100"/>
          <a:sy n="85" d="100"/>
        </p:scale>
        <p:origin x="60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58EB62-A221-41E3-A61A-2B5A575201B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FFD2585-DDA0-41E1-A8D1-DCCB4A2413D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BBEF244-8FA5-41AD-8005-3565548ECC31}"/>
              </a:ext>
            </a:extLst>
          </p:cNvPr>
          <p:cNvSpPr>
            <a:spLocks noGrp="1"/>
          </p:cNvSpPr>
          <p:nvPr>
            <p:ph type="dt" sz="half" idx="10"/>
          </p:nvPr>
        </p:nvSpPr>
        <p:spPr/>
        <p:txBody>
          <a:bodyPr/>
          <a:lstStyle/>
          <a:p>
            <a:fld id="{1B2383D2-BF83-4031-924A-4BFFFED0C394}" type="datetimeFigureOut">
              <a:rPr lang="en-GB" smtClean="0"/>
              <a:t>09/09/2026</a:t>
            </a:fld>
            <a:endParaRPr lang="en-GB"/>
          </a:p>
        </p:txBody>
      </p:sp>
      <p:sp>
        <p:nvSpPr>
          <p:cNvPr id="5" name="Footer Placeholder 4">
            <a:extLst>
              <a:ext uri="{FF2B5EF4-FFF2-40B4-BE49-F238E27FC236}">
                <a16:creationId xmlns:a16="http://schemas.microsoft.com/office/drawing/2014/main" id="{18916FBC-3F6D-4CED-97AC-363D0C2B4AE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AEE9C72-E331-4ABE-924D-0ADC048B37CF}"/>
              </a:ext>
            </a:extLst>
          </p:cNvPr>
          <p:cNvSpPr>
            <a:spLocks noGrp="1"/>
          </p:cNvSpPr>
          <p:nvPr>
            <p:ph type="sldNum" sz="quarter" idx="12"/>
          </p:nvPr>
        </p:nvSpPr>
        <p:spPr/>
        <p:txBody>
          <a:bodyPr/>
          <a:lstStyle/>
          <a:p>
            <a:fld id="{80C24E03-5654-48BE-A6A1-CF9B4F09A12A}" type="slidenum">
              <a:rPr lang="en-GB" smtClean="0"/>
              <a:t>‹#›</a:t>
            </a:fld>
            <a:endParaRPr lang="en-GB"/>
          </a:p>
        </p:txBody>
      </p:sp>
    </p:spTree>
    <p:extLst>
      <p:ext uri="{BB962C8B-B14F-4D97-AF65-F5344CB8AC3E}">
        <p14:creationId xmlns:p14="http://schemas.microsoft.com/office/powerpoint/2010/main" val="9764152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40B684-04D4-4491-91FE-471456DA8E2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888CD39-0ECA-4143-89A9-9E056A2B4305}"/>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3B12132-538D-4918-A242-C813966CF56C}"/>
              </a:ext>
            </a:extLst>
          </p:cNvPr>
          <p:cNvSpPr>
            <a:spLocks noGrp="1"/>
          </p:cNvSpPr>
          <p:nvPr>
            <p:ph type="dt" sz="half" idx="10"/>
          </p:nvPr>
        </p:nvSpPr>
        <p:spPr/>
        <p:txBody>
          <a:bodyPr/>
          <a:lstStyle/>
          <a:p>
            <a:fld id="{1B2383D2-BF83-4031-924A-4BFFFED0C394}" type="datetimeFigureOut">
              <a:rPr lang="en-GB" smtClean="0"/>
              <a:t>09/09/2026</a:t>
            </a:fld>
            <a:endParaRPr lang="en-GB"/>
          </a:p>
        </p:txBody>
      </p:sp>
      <p:sp>
        <p:nvSpPr>
          <p:cNvPr id="5" name="Footer Placeholder 4">
            <a:extLst>
              <a:ext uri="{FF2B5EF4-FFF2-40B4-BE49-F238E27FC236}">
                <a16:creationId xmlns:a16="http://schemas.microsoft.com/office/drawing/2014/main" id="{20DB97A5-C2B3-40C6-854A-7C1E7771777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D5C0538-76D1-426F-80D5-3C7529C3C6B2}"/>
              </a:ext>
            </a:extLst>
          </p:cNvPr>
          <p:cNvSpPr>
            <a:spLocks noGrp="1"/>
          </p:cNvSpPr>
          <p:nvPr>
            <p:ph type="sldNum" sz="quarter" idx="12"/>
          </p:nvPr>
        </p:nvSpPr>
        <p:spPr/>
        <p:txBody>
          <a:bodyPr/>
          <a:lstStyle/>
          <a:p>
            <a:fld id="{80C24E03-5654-48BE-A6A1-CF9B4F09A12A}" type="slidenum">
              <a:rPr lang="en-GB" smtClean="0"/>
              <a:t>‹#›</a:t>
            </a:fld>
            <a:endParaRPr lang="en-GB"/>
          </a:p>
        </p:txBody>
      </p:sp>
    </p:spTree>
    <p:extLst>
      <p:ext uri="{BB962C8B-B14F-4D97-AF65-F5344CB8AC3E}">
        <p14:creationId xmlns:p14="http://schemas.microsoft.com/office/powerpoint/2010/main" val="39204780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B0620D6-1326-493D-87A1-5FE67102F95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6AD0C33-DFD3-4A46-B6A4-202D76C91DDA}"/>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9A9C5A6-642C-4ADC-95DB-9C33F39530C1}"/>
              </a:ext>
            </a:extLst>
          </p:cNvPr>
          <p:cNvSpPr>
            <a:spLocks noGrp="1"/>
          </p:cNvSpPr>
          <p:nvPr>
            <p:ph type="dt" sz="half" idx="10"/>
          </p:nvPr>
        </p:nvSpPr>
        <p:spPr/>
        <p:txBody>
          <a:bodyPr/>
          <a:lstStyle/>
          <a:p>
            <a:fld id="{1B2383D2-BF83-4031-924A-4BFFFED0C394}" type="datetimeFigureOut">
              <a:rPr lang="en-GB" smtClean="0"/>
              <a:t>09/09/2026</a:t>
            </a:fld>
            <a:endParaRPr lang="en-GB"/>
          </a:p>
        </p:txBody>
      </p:sp>
      <p:sp>
        <p:nvSpPr>
          <p:cNvPr id="5" name="Footer Placeholder 4">
            <a:extLst>
              <a:ext uri="{FF2B5EF4-FFF2-40B4-BE49-F238E27FC236}">
                <a16:creationId xmlns:a16="http://schemas.microsoft.com/office/drawing/2014/main" id="{3EFA4D3A-CD0A-4EA8-9403-48EAB5C6BDB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F74E38D-6B99-46B2-B666-E6C79825B74F}"/>
              </a:ext>
            </a:extLst>
          </p:cNvPr>
          <p:cNvSpPr>
            <a:spLocks noGrp="1"/>
          </p:cNvSpPr>
          <p:nvPr>
            <p:ph type="sldNum" sz="quarter" idx="12"/>
          </p:nvPr>
        </p:nvSpPr>
        <p:spPr/>
        <p:txBody>
          <a:bodyPr/>
          <a:lstStyle/>
          <a:p>
            <a:fld id="{80C24E03-5654-48BE-A6A1-CF9B4F09A12A}" type="slidenum">
              <a:rPr lang="en-GB" smtClean="0"/>
              <a:t>‹#›</a:t>
            </a:fld>
            <a:endParaRPr lang="en-GB"/>
          </a:p>
        </p:txBody>
      </p:sp>
    </p:spTree>
    <p:extLst>
      <p:ext uri="{BB962C8B-B14F-4D97-AF65-F5344CB8AC3E}">
        <p14:creationId xmlns:p14="http://schemas.microsoft.com/office/powerpoint/2010/main" val="41791781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C25CA-3AA7-46DD-A72C-58B8E6D0EFA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1125406-8470-4BA7-938F-2F0DBE612DA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70C7C0E-04A8-47AF-83DA-65821982923A}"/>
              </a:ext>
            </a:extLst>
          </p:cNvPr>
          <p:cNvSpPr>
            <a:spLocks noGrp="1"/>
          </p:cNvSpPr>
          <p:nvPr>
            <p:ph type="dt" sz="half" idx="10"/>
          </p:nvPr>
        </p:nvSpPr>
        <p:spPr/>
        <p:txBody>
          <a:bodyPr/>
          <a:lstStyle/>
          <a:p>
            <a:fld id="{1B2383D2-BF83-4031-924A-4BFFFED0C394}" type="datetimeFigureOut">
              <a:rPr lang="en-GB" smtClean="0"/>
              <a:t>09/09/2026</a:t>
            </a:fld>
            <a:endParaRPr lang="en-GB"/>
          </a:p>
        </p:txBody>
      </p:sp>
      <p:sp>
        <p:nvSpPr>
          <p:cNvPr id="5" name="Footer Placeholder 4">
            <a:extLst>
              <a:ext uri="{FF2B5EF4-FFF2-40B4-BE49-F238E27FC236}">
                <a16:creationId xmlns:a16="http://schemas.microsoft.com/office/drawing/2014/main" id="{723499B3-86E8-4B1C-8CAF-780B8B5D5FD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1451300-7548-4B57-8457-9C2453067900}"/>
              </a:ext>
            </a:extLst>
          </p:cNvPr>
          <p:cNvSpPr>
            <a:spLocks noGrp="1"/>
          </p:cNvSpPr>
          <p:nvPr>
            <p:ph type="sldNum" sz="quarter" idx="12"/>
          </p:nvPr>
        </p:nvSpPr>
        <p:spPr/>
        <p:txBody>
          <a:bodyPr/>
          <a:lstStyle/>
          <a:p>
            <a:fld id="{80C24E03-5654-48BE-A6A1-CF9B4F09A12A}" type="slidenum">
              <a:rPr lang="en-GB" smtClean="0"/>
              <a:t>‹#›</a:t>
            </a:fld>
            <a:endParaRPr lang="en-GB"/>
          </a:p>
        </p:txBody>
      </p:sp>
    </p:spTree>
    <p:extLst>
      <p:ext uri="{BB962C8B-B14F-4D97-AF65-F5344CB8AC3E}">
        <p14:creationId xmlns:p14="http://schemas.microsoft.com/office/powerpoint/2010/main" val="4889437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9DBA5-4433-40F4-9D21-53CC9F11096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D769DB1-2B73-4BFB-990C-EFCBEF25DF1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1119B3F4-BA46-40A9-8AD3-0D29FA2C7E8D}"/>
              </a:ext>
            </a:extLst>
          </p:cNvPr>
          <p:cNvSpPr>
            <a:spLocks noGrp="1"/>
          </p:cNvSpPr>
          <p:nvPr>
            <p:ph type="dt" sz="half" idx="10"/>
          </p:nvPr>
        </p:nvSpPr>
        <p:spPr/>
        <p:txBody>
          <a:bodyPr/>
          <a:lstStyle/>
          <a:p>
            <a:fld id="{1B2383D2-BF83-4031-924A-4BFFFED0C394}" type="datetimeFigureOut">
              <a:rPr lang="en-GB" smtClean="0"/>
              <a:t>09/09/2026</a:t>
            </a:fld>
            <a:endParaRPr lang="en-GB"/>
          </a:p>
        </p:txBody>
      </p:sp>
      <p:sp>
        <p:nvSpPr>
          <p:cNvPr id="5" name="Footer Placeholder 4">
            <a:extLst>
              <a:ext uri="{FF2B5EF4-FFF2-40B4-BE49-F238E27FC236}">
                <a16:creationId xmlns:a16="http://schemas.microsoft.com/office/drawing/2014/main" id="{E2AA3E05-146F-4CC0-AE45-3E02077184F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80497C1-0D74-44E5-9C43-BE5EEA5776D5}"/>
              </a:ext>
            </a:extLst>
          </p:cNvPr>
          <p:cNvSpPr>
            <a:spLocks noGrp="1"/>
          </p:cNvSpPr>
          <p:nvPr>
            <p:ph type="sldNum" sz="quarter" idx="12"/>
          </p:nvPr>
        </p:nvSpPr>
        <p:spPr/>
        <p:txBody>
          <a:bodyPr/>
          <a:lstStyle/>
          <a:p>
            <a:fld id="{80C24E03-5654-48BE-A6A1-CF9B4F09A12A}" type="slidenum">
              <a:rPr lang="en-GB" smtClean="0"/>
              <a:t>‹#›</a:t>
            </a:fld>
            <a:endParaRPr lang="en-GB"/>
          </a:p>
        </p:txBody>
      </p:sp>
    </p:spTree>
    <p:extLst>
      <p:ext uri="{BB962C8B-B14F-4D97-AF65-F5344CB8AC3E}">
        <p14:creationId xmlns:p14="http://schemas.microsoft.com/office/powerpoint/2010/main" val="34924999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1CAED-C4B3-4DDD-90EA-5C3FE167A74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83BD584-CDC7-489D-9227-FBC2CA14C05B}"/>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4FDB6B43-9BC3-4049-B31A-BB1B875C7D6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9C0A3C6-1BFF-4ECC-A44B-756B3DDDB79C}"/>
              </a:ext>
            </a:extLst>
          </p:cNvPr>
          <p:cNvSpPr>
            <a:spLocks noGrp="1"/>
          </p:cNvSpPr>
          <p:nvPr>
            <p:ph type="dt" sz="half" idx="10"/>
          </p:nvPr>
        </p:nvSpPr>
        <p:spPr/>
        <p:txBody>
          <a:bodyPr/>
          <a:lstStyle/>
          <a:p>
            <a:fld id="{1B2383D2-BF83-4031-924A-4BFFFED0C394}" type="datetimeFigureOut">
              <a:rPr lang="en-GB" smtClean="0"/>
              <a:t>09/09/2026</a:t>
            </a:fld>
            <a:endParaRPr lang="en-GB"/>
          </a:p>
        </p:txBody>
      </p:sp>
      <p:sp>
        <p:nvSpPr>
          <p:cNvPr id="6" name="Footer Placeholder 5">
            <a:extLst>
              <a:ext uri="{FF2B5EF4-FFF2-40B4-BE49-F238E27FC236}">
                <a16:creationId xmlns:a16="http://schemas.microsoft.com/office/drawing/2014/main" id="{E25000D3-1532-47C9-BE7D-F70B8174562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1F43F3B-26DF-4C06-A309-4F6CD7598389}"/>
              </a:ext>
            </a:extLst>
          </p:cNvPr>
          <p:cNvSpPr>
            <a:spLocks noGrp="1"/>
          </p:cNvSpPr>
          <p:nvPr>
            <p:ph type="sldNum" sz="quarter" idx="12"/>
          </p:nvPr>
        </p:nvSpPr>
        <p:spPr/>
        <p:txBody>
          <a:bodyPr/>
          <a:lstStyle/>
          <a:p>
            <a:fld id="{80C24E03-5654-48BE-A6A1-CF9B4F09A12A}" type="slidenum">
              <a:rPr lang="en-GB" smtClean="0"/>
              <a:t>‹#›</a:t>
            </a:fld>
            <a:endParaRPr lang="en-GB"/>
          </a:p>
        </p:txBody>
      </p:sp>
    </p:spTree>
    <p:extLst>
      <p:ext uri="{BB962C8B-B14F-4D97-AF65-F5344CB8AC3E}">
        <p14:creationId xmlns:p14="http://schemas.microsoft.com/office/powerpoint/2010/main" val="3268115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A42B9-5CE5-4467-9C62-92211BE0195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52744CB-6790-4BD7-BF4B-41A1EF50703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CF403BFB-F7AA-4CD8-86C7-EDD58052692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8FDCB34-A0C8-46BB-922D-2F89762B640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F02BF37-C91E-4A4E-88DE-4AED83655B1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DBDFFDC-A7D6-4759-AE6D-AD441C9FA9A9}"/>
              </a:ext>
            </a:extLst>
          </p:cNvPr>
          <p:cNvSpPr>
            <a:spLocks noGrp="1"/>
          </p:cNvSpPr>
          <p:nvPr>
            <p:ph type="dt" sz="half" idx="10"/>
          </p:nvPr>
        </p:nvSpPr>
        <p:spPr/>
        <p:txBody>
          <a:bodyPr/>
          <a:lstStyle/>
          <a:p>
            <a:fld id="{1B2383D2-BF83-4031-924A-4BFFFED0C394}" type="datetimeFigureOut">
              <a:rPr lang="en-GB" smtClean="0"/>
              <a:t>09/09/2026</a:t>
            </a:fld>
            <a:endParaRPr lang="en-GB"/>
          </a:p>
        </p:txBody>
      </p:sp>
      <p:sp>
        <p:nvSpPr>
          <p:cNvPr id="8" name="Footer Placeholder 7">
            <a:extLst>
              <a:ext uri="{FF2B5EF4-FFF2-40B4-BE49-F238E27FC236}">
                <a16:creationId xmlns:a16="http://schemas.microsoft.com/office/drawing/2014/main" id="{341E8409-B83F-40A2-810B-AB0B7AC415A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E7BA801-F218-493A-BBA9-E92DD9F9CFAC}"/>
              </a:ext>
            </a:extLst>
          </p:cNvPr>
          <p:cNvSpPr>
            <a:spLocks noGrp="1"/>
          </p:cNvSpPr>
          <p:nvPr>
            <p:ph type="sldNum" sz="quarter" idx="12"/>
          </p:nvPr>
        </p:nvSpPr>
        <p:spPr/>
        <p:txBody>
          <a:bodyPr/>
          <a:lstStyle/>
          <a:p>
            <a:fld id="{80C24E03-5654-48BE-A6A1-CF9B4F09A12A}" type="slidenum">
              <a:rPr lang="en-GB" smtClean="0"/>
              <a:t>‹#›</a:t>
            </a:fld>
            <a:endParaRPr lang="en-GB"/>
          </a:p>
        </p:txBody>
      </p:sp>
    </p:spTree>
    <p:extLst>
      <p:ext uri="{BB962C8B-B14F-4D97-AF65-F5344CB8AC3E}">
        <p14:creationId xmlns:p14="http://schemas.microsoft.com/office/powerpoint/2010/main" val="39404545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D488CA-66C4-4481-8826-8420A608A55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DF60933-AAC1-4C2D-8CFD-1A3FED240B64}"/>
              </a:ext>
            </a:extLst>
          </p:cNvPr>
          <p:cNvSpPr>
            <a:spLocks noGrp="1"/>
          </p:cNvSpPr>
          <p:nvPr>
            <p:ph type="dt" sz="half" idx="10"/>
          </p:nvPr>
        </p:nvSpPr>
        <p:spPr/>
        <p:txBody>
          <a:bodyPr/>
          <a:lstStyle/>
          <a:p>
            <a:fld id="{1B2383D2-BF83-4031-924A-4BFFFED0C394}" type="datetimeFigureOut">
              <a:rPr lang="en-GB" smtClean="0"/>
              <a:t>09/09/2026</a:t>
            </a:fld>
            <a:endParaRPr lang="en-GB"/>
          </a:p>
        </p:txBody>
      </p:sp>
      <p:sp>
        <p:nvSpPr>
          <p:cNvPr id="4" name="Footer Placeholder 3">
            <a:extLst>
              <a:ext uri="{FF2B5EF4-FFF2-40B4-BE49-F238E27FC236}">
                <a16:creationId xmlns:a16="http://schemas.microsoft.com/office/drawing/2014/main" id="{E7801661-A329-440A-8183-75C1DE9C9BB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97D4D95-35AE-4B33-9EFE-CFF2D48C5741}"/>
              </a:ext>
            </a:extLst>
          </p:cNvPr>
          <p:cNvSpPr>
            <a:spLocks noGrp="1"/>
          </p:cNvSpPr>
          <p:nvPr>
            <p:ph type="sldNum" sz="quarter" idx="12"/>
          </p:nvPr>
        </p:nvSpPr>
        <p:spPr/>
        <p:txBody>
          <a:bodyPr/>
          <a:lstStyle/>
          <a:p>
            <a:fld id="{80C24E03-5654-48BE-A6A1-CF9B4F09A12A}" type="slidenum">
              <a:rPr lang="en-GB" smtClean="0"/>
              <a:t>‹#›</a:t>
            </a:fld>
            <a:endParaRPr lang="en-GB"/>
          </a:p>
        </p:txBody>
      </p:sp>
    </p:spTree>
    <p:extLst>
      <p:ext uri="{BB962C8B-B14F-4D97-AF65-F5344CB8AC3E}">
        <p14:creationId xmlns:p14="http://schemas.microsoft.com/office/powerpoint/2010/main" val="1321911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8B7EE01-34B9-40B5-8CB6-561F2974D0B3}"/>
              </a:ext>
            </a:extLst>
          </p:cNvPr>
          <p:cNvSpPr>
            <a:spLocks noGrp="1"/>
          </p:cNvSpPr>
          <p:nvPr>
            <p:ph type="dt" sz="half" idx="10"/>
          </p:nvPr>
        </p:nvSpPr>
        <p:spPr/>
        <p:txBody>
          <a:bodyPr/>
          <a:lstStyle/>
          <a:p>
            <a:fld id="{1B2383D2-BF83-4031-924A-4BFFFED0C394}" type="datetimeFigureOut">
              <a:rPr lang="en-GB" smtClean="0"/>
              <a:t>09/09/2026</a:t>
            </a:fld>
            <a:endParaRPr lang="en-GB"/>
          </a:p>
        </p:txBody>
      </p:sp>
      <p:sp>
        <p:nvSpPr>
          <p:cNvPr id="3" name="Footer Placeholder 2">
            <a:extLst>
              <a:ext uri="{FF2B5EF4-FFF2-40B4-BE49-F238E27FC236}">
                <a16:creationId xmlns:a16="http://schemas.microsoft.com/office/drawing/2014/main" id="{1C5178DC-AC84-4AA9-AB2B-747672A4BE7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10845C5-ACB4-4F12-BD89-EF9EF1E5AC8D}"/>
              </a:ext>
            </a:extLst>
          </p:cNvPr>
          <p:cNvSpPr>
            <a:spLocks noGrp="1"/>
          </p:cNvSpPr>
          <p:nvPr>
            <p:ph type="sldNum" sz="quarter" idx="12"/>
          </p:nvPr>
        </p:nvSpPr>
        <p:spPr/>
        <p:txBody>
          <a:bodyPr/>
          <a:lstStyle/>
          <a:p>
            <a:fld id="{80C24E03-5654-48BE-A6A1-CF9B4F09A12A}" type="slidenum">
              <a:rPr lang="en-GB" smtClean="0"/>
              <a:t>‹#›</a:t>
            </a:fld>
            <a:endParaRPr lang="en-GB"/>
          </a:p>
        </p:txBody>
      </p:sp>
    </p:spTree>
    <p:extLst>
      <p:ext uri="{BB962C8B-B14F-4D97-AF65-F5344CB8AC3E}">
        <p14:creationId xmlns:p14="http://schemas.microsoft.com/office/powerpoint/2010/main" val="5644943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A7BF86-D971-4A16-8C83-915E918B3AC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DCC6A70-D737-44EB-83A4-A00B31DB9D3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9B4C573-3BCC-4DD6-B6D0-ACECDDAAEB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19EA57D-39C0-4C0F-9B32-FE1B4E6CEEE4}"/>
              </a:ext>
            </a:extLst>
          </p:cNvPr>
          <p:cNvSpPr>
            <a:spLocks noGrp="1"/>
          </p:cNvSpPr>
          <p:nvPr>
            <p:ph type="dt" sz="half" idx="10"/>
          </p:nvPr>
        </p:nvSpPr>
        <p:spPr/>
        <p:txBody>
          <a:bodyPr/>
          <a:lstStyle/>
          <a:p>
            <a:fld id="{1B2383D2-BF83-4031-924A-4BFFFED0C394}" type="datetimeFigureOut">
              <a:rPr lang="en-GB" smtClean="0"/>
              <a:t>09/09/2026</a:t>
            </a:fld>
            <a:endParaRPr lang="en-GB"/>
          </a:p>
        </p:txBody>
      </p:sp>
      <p:sp>
        <p:nvSpPr>
          <p:cNvPr id="6" name="Footer Placeholder 5">
            <a:extLst>
              <a:ext uri="{FF2B5EF4-FFF2-40B4-BE49-F238E27FC236}">
                <a16:creationId xmlns:a16="http://schemas.microsoft.com/office/drawing/2014/main" id="{BF8FAA8C-C760-4AA5-A3A8-F80F5F95F82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F282A9F-6260-4C95-ABBC-BFB176B1CB77}"/>
              </a:ext>
            </a:extLst>
          </p:cNvPr>
          <p:cNvSpPr>
            <a:spLocks noGrp="1"/>
          </p:cNvSpPr>
          <p:nvPr>
            <p:ph type="sldNum" sz="quarter" idx="12"/>
          </p:nvPr>
        </p:nvSpPr>
        <p:spPr/>
        <p:txBody>
          <a:bodyPr/>
          <a:lstStyle/>
          <a:p>
            <a:fld id="{80C24E03-5654-48BE-A6A1-CF9B4F09A12A}" type="slidenum">
              <a:rPr lang="en-GB" smtClean="0"/>
              <a:t>‹#›</a:t>
            </a:fld>
            <a:endParaRPr lang="en-GB"/>
          </a:p>
        </p:txBody>
      </p:sp>
    </p:spTree>
    <p:extLst>
      <p:ext uri="{BB962C8B-B14F-4D97-AF65-F5344CB8AC3E}">
        <p14:creationId xmlns:p14="http://schemas.microsoft.com/office/powerpoint/2010/main" val="6958275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39C06-47D3-488E-8DD5-1E8DD8C8265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67DD463-3222-4191-A648-2FB18DAD404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69432AA-40A9-4EC1-93BB-4A1A080221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8723B24-3890-45E1-98C9-3FE6AFCAD80B}"/>
              </a:ext>
            </a:extLst>
          </p:cNvPr>
          <p:cNvSpPr>
            <a:spLocks noGrp="1"/>
          </p:cNvSpPr>
          <p:nvPr>
            <p:ph type="dt" sz="half" idx="10"/>
          </p:nvPr>
        </p:nvSpPr>
        <p:spPr/>
        <p:txBody>
          <a:bodyPr/>
          <a:lstStyle/>
          <a:p>
            <a:fld id="{1B2383D2-BF83-4031-924A-4BFFFED0C394}" type="datetimeFigureOut">
              <a:rPr lang="en-GB" smtClean="0"/>
              <a:t>09/09/2026</a:t>
            </a:fld>
            <a:endParaRPr lang="en-GB"/>
          </a:p>
        </p:txBody>
      </p:sp>
      <p:sp>
        <p:nvSpPr>
          <p:cNvPr id="6" name="Footer Placeholder 5">
            <a:extLst>
              <a:ext uri="{FF2B5EF4-FFF2-40B4-BE49-F238E27FC236}">
                <a16:creationId xmlns:a16="http://schemas.microsoft.com/office/drawing/2014/main" id="{0B84BEAA-E34B-4E8F-A87B-EF2655EE502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CE5B177-0D71-46E9-B73A-760555F15D64}"/>
              </a:ext>
            </a:extLst>
          </p:cNvPr>
          <p:cNvSpPr>
            <a:spLocks noGrp="1"/>
          </p:cNvSpPr>
          <p:nvPr>
            <p:ph type="sldNum" sz="quarter" idx="12"/>
          </p:nvPr>
        </p:nvSpPr>
        <p:spPr/>
        <p:txBody>
          <a:bodyPr/>
          <a:lstStyle/>
          <a:p>
            <a:fld id="{80C24E03-5654-48BE-A6A1-CF9B4F09A12A}" type="slidenum">
              <a:rPr lang="en-GB" smtClean="0"/>
              <a:t>‹#›</a:t>
            </a:fld>
            <a:endParaRPr lang="en-GB"/>
          </a:p>
        </p:txBody>
      </p:sp>
    </p:spTree>
    <p:extLst>
      <p:ext uri="{BB962C8B-B14F-4D97-AF65-F5344CB8AC3E}">
        <p14:creationId xmlns:p14="http://schemas.microsoft.com/office/powerpoint/2010/main" val="13777800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059FC0E-42F3-4481-95C7-27B622BEFD8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32EA10A-BBE9-4D5D-8BFB-9F2156128E6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4E1A013-D11E-40D9-86B1-C2A42C4DB8F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2383D2-BF83-4031-924A-4BFFFED0C394}" type="datetimeFigureOut">
              <a:rPr lang="en-GB" smtClean="0"/>
              <a:t>09/09/2026</a:t>
            </a:fld>
            <a:endParaRPr lang="en-GB"/>
          </a:p>
        </p:txBody>
      </p:sp>
      <p:sp>
        <p:nvSpPr>
          <p:cNvPr id="5" name="Footer Placeholder 4">
            <a:extLst>
              <a:ext uri="{FF2B5EF4-FFF2-40B4-BE49-F238E27FC236}">
                <a16:creationId xmlns:a16="http://schemas.microsoft.com/office/drawing/2014/main" id="{9945C507-5313-4700-AEC2-822318B13E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22E6762F-D019-48D0-B9DA-DE6BAF621F8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C24E03-5654-48BE-A6A1-CF9B4F09A12A}" type="slidenum">
              <a:rPr lang="en-GB" smtClean="0"/>
              <a:t>‹#›</a:t>
            </a:fld>
            <a:endParaRPr lang="en-GB"/>
          </a:p>
        </p:txBody>
      </p:sp>
    </p:spTree>
    <p:extLst>
      <p:ext uri="{BB962C8B-B14F-4D97-AF65-F5344CB8AC3E}">
        <p14:creationId xmlns:p14="http://schemas.microsoft.com/office/powerpoint/2010/main" val="4090533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tmp"/><Relationship Id="rId2" Type="http://schemas.openxmlformats.org/officeDocument/2006/relationships/image" Target="../media/image1.tmp"/><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794C6FE-B479-4A6B-BE24-97602FA9CC96}"/>
              </a:ext>
            </a:extLst>
          </p:cNvPr>
          <p:cNvSpPr/>
          <p:nvPr/>
        </p:nvSpPr>
        <p:spPr>
          <a:xfrm>
            <a:off x="301840" y="96803"/>
            <a:ext cx="11594237" cy="1394645"/>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6" name="Rectangle 5">
            <a:extLst>
              <a:ext uri="{FF2B5EF4-FFF2-40B4-BE49-F238E27FC236}">
                <a16:creationId xmlns:a16="http://schemas.microsoft.com/office/drawing/2014/main" id="{CE9C5A49-72F3-4444-ACCF-0DF54F0F810B}"/>
              </a:ext>
            </a:extLst>
          </p:cNvPr>
          <p:cNvSpPr/>
          <p:nvPr/>
        </p:nvSpPr>
        <p:spPr>
          <a:xfrm>
            <a:off x="298881" y="1344671"/>
            <a:ext cx="11594237" cy="464820"/>
          </a:xfrm>
          <a:prstGeom prst="rect">
            <a:avLst/>
          </a:prstGeom>
          <a:solidFill>
            <a:srgbClr val="A45CAC"/>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0" name="Rectangle 9">
            <a:extLst>
              <a:ext uri="{FF2B5EF4-FFF2-40B4-BE49-F238E27FC236}">
                <a16:creationId xmlns:a16="http://schemas.microsoft.com/office/drawing/2014/main" id="{D8C52891-5734-4892-8441-7D7CFBEBBF79}"/>
              </a:ext>
            </a:extLst>
          </p:cNvPr>
          <p:cNvSpPr/>
          <p:nvPr/>
        </p:nvSpPr>
        <p:spPr>
          <a:xfrm>
            <a:off x="2426234" y="2298983"/>
            <a:ext cx="247212" cy="144780"/>
          </a:xfrm>
          <a:prstGeom prst="rect">
            <a:avLst/>
          </a:prstGeom>
          <a:ln>
            <a:noFill/>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4" name="TextBox 23">
            <a:extLst>
              <a:ext uri="{FF2B5EF4-FFF2-40B4-BE49-F238E27FC236}">
                <a16:creationId xmlns:a16="http://schemas.microsoft.com/office/drawing/2014/main" id="{141EF8DA-1AAC-4721-847D-82503B884892}"/>
              </a:ext>
            </a:extLst>
          </p:cNvPr>
          <p:cNvSpPr txBox="1"/>
          <p:nvPr/>
        </p:nvSpPr>
        <p:spPr>
          <a:xfrm>
            <a:off x="2194052" y="231525"/>
            <a:ext cx="8086290" cy="1077218"/>
          </a:xfrm>
          <a:prstGeom prst="rect">
            <a:avLst/>
          </a:prstGeom>
          <a:noFill/>
        </p:spPr>
        <p:txBody>
          <a:bodyPr wrap="square" rtlCol="0">
            <a:spAutoFit/>
          </a:bodyPr>
          <a:lstStyle/>
          <a:p>
            <a:pPr algn="ctr"/>
            <a:r>
              <a:rPr lang="en-GB" sz="3200" dirty="0">
                <a:solidFill>
                  <a:schemeClr val="bg1"/>
                </a:solidFill>
                <a:latin typeface="Comic Sans MS" panose="030F0702030302020204" pitchFamily="66" charset="0"/>
              </a:rPr>
              <a:t>Curriculum </a:t>
            </a:r>
          </a:p>
          <a:p>
            <a:pPr algn="ctr"/>
            <a:r>
              <a:rPr lang="en-GB" sz="3200" dirty="0">
                <a:solidFill>
                  <a:schemeClr val="bg1"/>
                </a:solidFill>
                <a:latin typeface="Comic Sans MS" panose="030F0702030302020204" pitchFamily="66" charset="0"/>
              </a:rPr>
              <a:t>PSHE – Whole School</a:t>
            </a:r>
          </a:p>
        </p:txBody>
      </p:sp>
      <p:pic>
        <p:nvPicPr>
          <p:cNvPr id="3" name="Picture 2">
            <a:extLst>
              <a:ext uri="{FF2B5EF4-FFF2-40B4-BE49-F238E27FC236}">
                <a16:creationId xmlns:a16="http://schemas.microsoft.com/office/drawing/2014/main" id="{11083D39-2132-41E8-BCAF-748CE1704B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3679" y="199634"/>
            <a:ext cx="1760373" cy="1021168"/>
          </a:xfrm>
          <a:prstGeom prst="rect">
            <a:avLst/>
          </a:prstGeom>
        </p:spPr>
      </p:pic>
      <p:pic>
        <p:nvPicPr>
          <p:cNvPr id="5" name="Picture 4">
            <a:extLst>
              <a:ext uri="{FF2B5EF4-FFF2-40B4-BE49-F238E27FC236}">
                <a16:creationId xmlns:a16="http://schemas.microsoft.com/office/drawing/2014/main" id="{F4A370B2-7BC8-4F95-9C50-6CADF54E52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3788" y="2443763"/>
            <a:ext cx="8466554" cy="3779848"/>
          </a:xfrm>
          <a:prstGeom prst="rect">
            <a:avLst/>
          </a:prstGeom>
        </p:spPr>
      </p:pic>
    </p:spTree>
    <p:extLst>
      <p:ext uri="{BB962C8B-B14F-4D97-AF65-F5344CB8AC3E}">
        <p14:creationId xmlns:p14="http://schemas.microsoft.com/office/powerpoint/2010/main" val="33019908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794C6FE-B479-4A6B-BE24-97602FA9CC96}"/>
              </a:ext>
            </a:extLst>
          </p:cNvPr>
          <p:cNvSpPr/>
          <p:nvPr/>
        </p:nvSpPr>
        <p:spPr>
          <a:xfrm>
            <a:off x="301840" y="96803"/>
            <a:ext cx="11594237" cy="1394645"/>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6" name="Rectangle 5">
            <a:extLst>
              <a:ext uri="{FF2B5EF4-FFF2-40B4-BE49-F238E27FC236}">
                <a16:creationId xmlns:a16="http://schemas.microsoft.com/office/drawing/2014/main" id="{CE9C5A49-72F3-4444-ACCF-0DF54F0F810B}"/>
              </a:ext>
            </a:extLst>
          </p:cNvPr>
          <p:cNvSpPr/>
          <p:nvPr/>
        </p:nvSpPr>
        <p:spPr>
          <a:xfrm>
            <a:off x="298881" y="1344671"/>
            <a:ext cx="11594237" cy="464820"/>
          </a:xfrm>
          <a:prstGeom prst="rect">
            <a:avLst/>
          </a:prstGeom>
          <a:solidFill>
            <a:srgbClr val="A45CAC"/>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0" name="Rectangle 9">
            <a:extLst>
              <a:ext uri="{FF2B5EF4-FFF2-40B4-BE49-F238E27FC236}">
                <a16:creationId xmlns:a16="http://schemas.microsoft.com/office/drawing/2014/main" id="{D8C52891-5734-4892-8441-7D7CFBEBBF79}"/>
              </a:ext>
            </a:extLst>
          </p:cNvPr>
          <p:cNvSpPr/>
          <p:nvPr/>
        </p:nvSpPr>
        <p:spPr>
          <a:xfrm>
            <a:off x="2426234" y="2298983"/>
            <a:ext cx="247212" cy="144780"/>
          </a:xfrm>
          <a:prstGeom prst="rect">
            <a:avLst/>
          </a:prstGeom>
          <a:ln>
            <a:noFill/>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4" name="TextBox 23">
            <a:extLst>
              <a:ext uri="{FF2B5EF4-FFF2-40B4-BE49-F238E27FC236}">
                <a16:creationId xmlns:a16="http://schemas.microsoft.com/office/drawing/2014/main" id="{141EF8DA-1AAC-4721-847D-82503B884892}"/>
              </a:ext>
            </a:extLst>
          </p:cNvPr>
          <p:cNvSpPr txBox="1"/>
          <p:nvPr/>
        </p:nvSpPr>
        <p:spPr>
          <a:xfrm>
            <a:off x="2194052" y="231525"/>
            <a:ext cx="8086290" cy="1077218"/>
          </a:xfrm>
          <a:prstGeom prst="rect">
            <a:avLst/>
          </a:prstGeom>
          <a:noFill/>
        </p:spPr>
        <p:txBody>
          <a:bodyPr wrap="square" rtlCol="0">
            <a:spAutoFit/>
          </a:bodyPr>
          <a:lstStyle/>
          <a:p>
            <a:pPr algn="ctr"/>
            <a:r>
              <a:rPr lang="en-GB" sz="3200" dirty="0">
                <a:solidFill>
                  <a:schemeClr val="bg1"/>
                </a:solidFill>
                <a:latin typeface="Comic Sans MS" panose="030F0702030302020204" pitchFamily="66" charset="0"/>
              </a:rPr>
              <a:t>Curriculum </a:t>
            </a:r>
          </a:p>
          <a:p>
            <a:pPr algn="ctr"/>
            <a:r>
              <a:rPr lang="en-GB" sz="3200" dirty="0">
                <a:solidFill>
                  <a:schemeClr val="bg1"/>
                </a:solidFill>
                <a:latin typeface="Comic Sans MS" panose="030F0702030302020204" pitchFamily="66" charset="0"/>
              </a:rPr>
              <a:t>PSHE Rationale</a:t>
            </a:r>
          </a:p>
        </p:txBody>
      </p:sp>
      <p:sp>
        <p:nvSpPr>
          <p:cNvPr id="26" name="TextBox 25">
            <a:extLst>
              <a:ext uri="{FF2B5EF4-FFF2-40B4-BE49-F238E27FC236}">
                <a16:creationId xmlns:a16="http://schemas.microsoft.com/office/drawing/2014/main" id="{1E4445BD-F4F7-41AC-AF0F-F873FCB51B2B}"/>
              </a:ext>
            </a:extLst>
          </p:cNvPr>
          <p:cNvSpPr txBox="1"/>
          <p:nvPr/>
        </p:nvSpPr>
        <p:spPr>
          <a:xfrm>
            <a:off x="4048217" y="1386581"/>
            <a:ext cx="4296793" cy="381000"/>
          </a:xfrm>
          <a:prstGeom prst="rect">
            <a:avLst/>
          </a:prstGeom>
          <a:noFill/>
        </p:spPr>
        <p:txBody>
          <a:bodyPr wrap="square" rtlCol="0">
            <a:spAutoFit/>
          </a:bodyPr>
          <a:lstStyle/>
          <a:p>
            <a:pPr algn="ctr"/>
            <a:endParaRPr lang="en-GB" b="1" dirty="0">
              <a:solidFill>
                <a:schemeClr val="bg1"/>
              </a:solidFill>
              <a:latin typeface="Comic Sans MS" panose="030F0702030302020204" pitchFamily="66" charset="0"/>
            </a:endParaRPr>
          </a:p>
        </p:txBody>
      </p:sp>
      <p:sp>
        <p:nvSpPr>
          <p:cNvPr id="2" name="Rectangle 1">
            <a:extLst>
              <a:ext uri="{FF2B5EF4-FFF2-40B4-BE49-F238E27FC236}">
                <a16:creationId xmlns:a16="http://schemas.microsoft.com/office/drawing/2014/main" id="{8233528D-CA00-49AF-91B5-C1226253FE5B}"/>
              </a:ext>
            </a:extLst>
          </p:cNvPr>
          <p:cNvSpPr/>
          <p:nvPr/>
        </p:nvSpPr>
        <p:spPr>
          <a:xfrm>
            <a:off x="1879541" y="3448072"/>
            <a:ext cx="9880847" cy="307777"/>
          </a:xfrm>
          <a:prstGeom prst="rect">
            <a:avLst/>
          </a:prstGeom>
        </p:spPr>
        <p:txBody>
          <a:bodyPr wrap="square">
            <a:spAutoFit/>
          </a:bodyPr>
          <a:lstStyle/>
          <a:p>
            <a:endParaRPr lang="en-GB" sz="1400" dirty="0">
              <a:latin typeface="Comic Sans MS" panose="030F0702030302020204" pitchFamily="66" charset="0"/>
            </a:endParaRPr>
          </a:p>
        </p:txBody>
      </p:sp>
      <p:graphicFrame>
        <p:nvGraphicFramePr>
          <p:cNvPr id="3" name="Table 2">
            <a:extLst>
              <a:ext uri="{FF2B5EF4-FFF2-40B4-BE49-F238E27FC236}">
                <a16:creationId xmlns:a16="http://schemas.microsoft.com/office/drawing/2014/main" id="{9670B808-55D6-495F-8725-6EE06B86D031}"/>
              </a:ext>
            </a:extLst>
          </p:cNvPr>
          <p:cNvGraphicFramePr>
            <a:graphicFrameLocks noGrp="1"/>
          </p:cNvGraphicFramePr>
          <p:nvPr>
            <p:extLst>
              <p:ext uri="{D42A27DB-BD31-4B8C-83A1-F6EECF244321}">
                <p14:modId xmlns:p14="http://schemas.microsoft.com/office/powerpoint/2010/main" val="2823314586"/>
              </p:ext>
            </p:extLst>
          </p:nvPr>
        </p:nvGraphicFramePr>
        <p:xfrm>
          <a:off x="287044" y="2399071"/>
          <a:ext cx="11606074" cy="4246675"/>
        </p:xfrm>
        <a:graphic>
          <a:graphicData uri="http://schemas.openxmlformats.org/drawingml/2006/table">
            <a:tbl>
              <a:tblPr firstRow="1" bandRow="1">
                <a:tableStyleId>{5940675A-B579-460E-94D1-54222C63F5DA}</a:tableStyleId>
              </a:tblPr>
              <a:tblGrid>
                <a:gridCol w="2018191">
                  <a:extLst>
                    <a:ext uri="{9D8B030D-6E8A-4147-A177-3AD203B41FA5}">
                      <a16:colId xmlns:a16="http://schemas.microsoft.com/office/drawing/2014/main" val="3062780578"/>
                    </a:ext>
                  </a:extLst>
                </a:gridCol>
                <a:gridCol w="9587883">
                  <a:extLst>
                    <a:ext uri="{9D8B030D-6E8A-4147-A177-3AD203B41FA5}">
                      <a16:colId xmlns:a16="http://schemas.microsoft.com/office/drawing/2014/main" val="1274868415"/>
                    </a:ext>
                  </a:extLst>
                </a:gridCol>
              </a:tblGrid>
              <a:tr h="2075275">
                <a:tc>
                  <a:txBody>
                    <a:bodyPr/>
                    <a:lstStyle/>
                    <a:p>
                      <a:r>
                        <a:rPr lang="en-GB" dirty="0">
                          <a:latin typeface="Comic Sans MS" panose="030F0702030302020204" pitchFamily="66" charset="0"/>
                        </a:rPr>
                        <a:t>Intent:</a:t>
                      </a:r>
                      <a:endParaRPr lang="en-GB" b="0" dirty="0">
                        <a:latin typeface="Comic Sans MS" panose="030F0702030302020204" pitchFamily="66" charset="0"/>
                      </a:endParaRPr>
                    </a:p>
                  </a:txBody>
                  <a:tcPr>
                    <a:solidFill>
                      <a:schemeClr val="accent1">
                        <a:lumMod val="20000"/>
                        <a:lumOff val="80000"/>
                      </a:schemeClr>
                    </a:solidFill>
                  </a:tcPr>
                </a:tc>
                <a:tc>
                  <a:txBody>
                    <a:bodyPr/>
                    <a:lstStyle/>
                    <a:p>
                      <a:pPr algn="just">
                        <a:spcAft>
                          <a:spcPts val="0"/>
                        </a:spcAft>
                      </a:pPr>
                      <a:r>
                        <a:rPr lang="en-GB" sz="850" dirty="0">
                          <a:effectLst/>
                          <a:latin typeface="Comic Sans MS" panose="030F0702030302020204" pitchFamily="66" charset="0"/>
                          <a:ea typeface="Lato Light"/>
                          <a:cs typeface="Lato Light"/>
                        </a:rPr>
                        <a:t>Our curriculum provides our pupils with the knowledge to make informed decisions about their wellbeing, health and relationships. We want them to develop resilience, build their self-efficacy and set goals for themselves which they can achieve and feel proud of. Our curriculum inspires our children to become inquisitive, critical thinkers and this is achieved through an enquiry-based approach. Through a holistic approach to self-awareness, children will learn how to recognise and express a range of emotions linked to various experiences and situations. They will know how to manage these emotions and learn about the importance of mental wellbeing, in the same way as physical health, diet, sleep and exercise. Moreover, they will learn about the importance of self-respect and how this links to their own happiness and wellbeing. </a:t>
                      </a:r>
                    </a:p>
                    <a:p>
                      <a:pPr algn="just">
                        <a:spcAft>
                          <a:spcPts val="0"/>
                        </a:spcAft>
                      </a:pPr>
                      <a:r>
                        <a:rPr lang="en-GB" sz="850" dirty="0">
                          <a:effectLst/>
                          <a:latin typeface="Comic Sans MS" panose="030F0702030302020204" pitchFamily="66" charset="0"/>
                          <a:ea typeface="Lato Light"/>
                          <a:cs typeface="Lato Light"/>
                        </a:rPr>
                        <a:t> </a:t>
                      </a:r>
                    </a:p>
                    <a:p>
                      <a:pPr algn="just">
                        <a:spcAft>
                          <a:spcPts val="0"/>
                        </a:spcAft>
                      </a:pPr>
                      <a:r>
                        <a:rPr lang="en-GB" sz="850" dirty="0">
                          <a:effectLst/>
                          <a:latin typeface="Comic Sans MS" panose="030F0702030302020204" pitchFamily="66" charset="0"/>
                          <a:ea typeface="Lato Light"/>
                          <a:cs typeface="Lato Light"/>
                        </a:rPr>
                        <a:t>As pupils progress through each year, they will have the opportunity to explore the diversities in today’s society, beginning with the school context and then exploring social and cultural differences in the wider environment. This will encourage our pupils to recognise and value differences in people and places, challenge stereotypes and respect others’ feelings and opinions. Relationships and Sex Education (RSE) forms an integral part of our PSHE curriculum to encourage children to develop healthy relationships, both online and face-to-face, and feel empowered to speak out if they are concerned about their own or others’ safety. They will understand the concept of privacy; recognise that each person’s body belongs to them, and the differences between appropriate, inappropriate or unsafe contact. During their time at Sandbach Primary Academy, they will develop a clear understanding of the different types of bullying and abuse and know how to report concerns, having the vocabulary and confidence needed to do so. Through understanding more about the wider world, we aim to inform our pupils about their responsibility to take care of the environment and learn how to manage money effectively, including a basic understanding of business and enterprise. They will learn about their rights and responsibilities as members of families and as wider citizens, including the importance of human rights (and the Rights of the Child). Through the many school and charity events, they will learn what it means to be part of a community and the value of volunteering and contributions to society. The children will understand more about the rules and laws to keep people safe and discuss and debate topical issues such as Fairtrade and diversity. </a:t>
                      </a:r>
                    </a:p>
                  </a:txBody>
                  <a:tcPr>
                    <a:solidFill>
                      <a:schemeClr val="accent1">
                        <a:lumMod val="20000"/>
                        <a:lumOff val="80000"/>
                      </a:schemeClr>
                    </a:solidFill>
                  </a:tcPr>
                </a:tc>
                <a:extLst>
                  <a:ext uri="{0D108BD9-81ED-4DB2-BD59-A6C34878D82A}">
                    <a16:rowId xmlns:a16="http://schemas.microsoft.com/office/drawing/2014/main" val="522082441"/>
                  </a:ext>
                </a:extLst>
              </a:tr>
              <a:tr h="825295">
                <a:tc>
                  <a:txBody>
                    <a:bodyPr/>
                    <a:lstStyle/>
                    <a:p>
                      <a:r>
                        <a:rPr lang="en-GB" dirty="0">
                          <a:latin typeface="Comic Sans MS" panose="030F0702030302020204" pitchFamily="66" charset="0"/>
                        </a:rPr>
                        <a:t>Implementation:</a:t>
                      </a:r>
                    </a:p>
                  </a:txBody>
                  <a:tcPr>
                    <a:solidFill>
                      <a:schemeClr val="accent5">
                        <a:lumMod val="40000"/>
                        <a:lumOff val="60000"/>
                      </a:schemeClr>
                    </a:solidFill>
                  </a:tcPr>
                </a:tc>
                <a:tc>
                  <a:txBody>
                    <a:bodyPr/>
                    <a:lstStyle/>
                    <a:p>
                      <a:pPr algn="just">
                        <a:spcAft>
                          <a:spcPts val="0"/>
                        </a:spcAft>
                      </a:pPr>
                      <a:r>
                        <a:rPr lang="en-GB" sz="850" dirty="0">
                          <a:effectLst/>
                          <a:latin typeface="Comic Sans MS" panose="030F0702030302020204" pitchFamily="66" charset="0"/>
                          <a:ea typeface="Lato Light"/>
                          <a:cs typeface="Lato Light"/>
                        </a:rPr>
                        <a:t>PSHE lessons are taught weekly throughout the school. Our curriculum is designed to be progressive and cohesive, ensuring that children continuously build upon their prior knowledge and bridge back to what they already know to help them to know more and remember more. The lessons at Sandbach Primary Academy are taught through creative and practical sessions which provide opportunities to bridge back and activate prior learning, open the platform for debate and discussion and develop children’s vocabulary and confidence to share their thoughts, feelings or concerns in a safe environment. PSHE also forms an important part of school assemblies and collective worship where children’s spiritual, moral, social and cultural curiosity is stimulated, challenged and nurtured. </a:t>
                      </a:r>
                    </a:p>
                  </a:txBody>
                  <a:tcPr>
                    <a:solidFill>
                      <a:schemeClr val="accent5">
                        <a:lumMod val="40000"/>
                        <a:lumOff val="60000"/>
                      </a:schemeClr>
                    </a:solidFill>
                  </a:tcPr>
                </a:tc>
                <a:extLst>
                  <a:ext uri="{0D108BD9-81ED-4DB2-BD59-A6C34878D82A}">
                    <a16:rowId xmlns:a16="http://schemas.microsoft.com/office/drawing/2014/main" val="1439158557"/>
                  </a:ext>
                </a:extLst>
              </a:tr>
              <a:tr h="970935">
                <a:tc>
                  <a:txBody>
                    <a:bodyPr/>
                    <a:lstStyle/>
                    <a:p>
                      <a:r>
                        <a:rPr lang="en-GB" dirty="0">
                          <a:latin typeface="Comic Sans MS" panose="030F0702030302020204" pitchFamily="66" charset="0"/>
                        </a:rPr>
                        <a:t>Impact:</a:t>
                      </a:r>
                    </a:p>
                  </a:txBody>
                  <a:tcPr>
                    <a:solidFill>
                      <a:schemeClr val="accent1">
                        <a:lumMod val="60000"/>
                        <a:lumOff val="40000"/>
                      </a:schemeClr>
                    </a:solidFill>
                  </a:tcPr>
                </a:tc>
                <a:tc>
                  <a:txBody>
                    <a:bodyPr/>
                    <a:lstStyle/>
                    <a:p>
                      <a:pPr algn="l"/>
                      <a:r>
                        <a:rPr lang="en-US" sz="850" b="0" i="0" dirty="0">
                          <a:solidFill>
                            <a:srgbClr val="002060"/>
                          </a:solidFill>
                          <a:effectLst/>
                          <a:latin typeface="Comic Sans MS" panose="030F0702030302020204" pitchFamily="66" charset="0"/>
                        </a:rPr>
                        <a:t>As a result of our inclusive and diverse PSHE curriculum, children know that everyone is unique and learn how to respect the needs of themselves and others. Through collaborative work, the children understand how to work towards shared goals and how to respectively listen and appreciate other's points of view. Our pupils know about health and wellbeing and how to make healthy choices in life. They understand about growing, changing and becoming more independent. Through whole-schools events and opportunities, they know what it means to be part of a community and contribute to living in the wider world. By the time our pupils leave Sandbach Primary Academy, they have developed a range of skills and strategies to live healthy, safe, fulfilling, responsible and balanced lives.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850" dirty="0">
                          <a:solidFill>
                            <a:srgbClr val="002060"/>
                          </a:solidFill>
                          <a:latin typeface="Comic Sans MS" panose="030F0702030302020204" pitchFamily="66" charset="0"/>
                        </a:rPr>
                        <a:t>The approach to assessment in PSHE is less formal than in core subject disciplines. There is ongoing teacher assessment to ensure that the children are keeping up with the pace of the curriculum and achieving our goals. We assess at the end of the Foundation Stage against the Early Learning Goals for Personal, Social and Emotional development.  There is no published data for PSHE in KS1 and KS2. The school tracks foundation subjects very broadly to ensure that pupils are working within the curriculum expectations for their year group. Floor books are key to capturing pupil work. PSHE floor books are key to capturing pupil work and ongoing assessment questions.</a:t>
                      </a:r>
                      <a:endParaRPr lang="en-US" sz="850" b="0" i="0" dirty="0">
                        <a:solidFill>
                          <a:srgbClr val="002060"/>
                        </a:solidFill>
                        <a:effectLst/>
                        <a:latin typeface="Comic Sans MS" panose="030F0702030302020204" pitchFamily="66" charset="0"/>
                      </a:endParaRPr>
                    </a:p>
                  </a:txBody>
                  <a:tcPr>
                    <a:solidFill>
                      <a:schemeClr val="accent1">
                        <a:lumMod val="60000"/>
                        <a:lumOff val="40000"/>
                      </a:schemeClr>
                    </a:solidFill>
                  </a:tcPr>
                </a:tc>
                <a:extLst>
                  <a:ext uri="{0D108BD9-81ED-4DB2-BD59-A6C34878D82A}">
                    <a16:rowId xmlns:a16="http://schemas.microsoft.com/office/drawing/2014/main" val="2911200450"/>
                  </a:ext>
                </a:extLst>
              </a:tr>
            </a:tbl>
          </a:graphicData>
        </a:graphic>
      </p:graphicFrame>
      <p:sp>
        <p:nvSpPr>
          <p:cNvPr id="7" name="Rectangle 6">
            <a:extLst>
              <a:ext uri="{FF2B5EF4-FFF2-40B4-BE49-F238E27FC236}">
                <a16:creationId xmlns:a16="http://schemas.microsoft.com/office/drawing/2014/main" id="{323588FE-4D70-444D-996C-28C85DA30ACA}"/>
              </a:ext>
            </a:extLst>
          </p:cNvPr>
          <p:cNvSpPr/>
          <p:nvPr/>
        </p:nvSpPr>
        <p:spPr>
          <a:xfrm>
            <a:off x="287044" y="1842671"/>
            <a:ext cx="11606074" cy="523220"/>
          </a:xfrm>
          <a:prstGeom prst="rect">
            <a:avLst/>
          </a:prstGeom>
        </p:spPr>
        <p:txBody>
          <a:bodyPr wrap="square">
            <a:spAutoFit/>
          </a:bodyPr>
          <a:lstStyle/>
          <a:p>
            <a:pPr algn="ctr"/>
            <a:r>
              <a:rPr lang="en-GB" sz="1400" dirty="0">
                <a:solidFill>
                  <a:prstClr val="black"/>
                </a:solidFill>
                <a:latin typeface="Comic Sans MS" panose="030F0702030302020204" pitchFamily="66" charset="0"/>
                <a:ea typeface="Calibri" panose="020F0502020204030204" pitchFamily="34" charset="0"/>
                <a:cs typeface="Times New Roman" panose="02020603050405020304" pitchFamily="18" charset="0"/>
              </a:rPr>
              <a:t>Our PSHE curriculum aims to inspire </a:t>
            </a:r>
            <a:r>
              <a:rPr lang="en-GB" sz="1400" dirty="0">
                <a:latin typeface="Comic Sans MS" panose="030F0702030302020204" pitchFamily="66" charset="0"/>
                <a:ea typeface="Lato Light"/>
                <a:cs typeface="Lato Light"/>
              </a:rPr>
              <a:t>our children to become curious, open—minded and confident individuals</a:t>
            </a:r>
            <a:r>
              <a:rPr lang="en-GB" sz="1400" dirty="0">
                <a:solidFill>
                  <a:prstClr val="black"/>
                </a:solidFill>
                <a:latin typeface="Comic Sans MS" panose="030F0702030302020204" pitchFamily="66" charset="0"/>
                <a:ea typeface="Calibri" panose="020F0502020204030204" pitchFamily="34" charset="0"/>
                <a:cs typeface="Times New Roman" panose="02020603050405020304" pitchFamily="18" charset="0"/>
              </a:rPr>
              <a:t>, helping them develop a growing knowledge of Britain’s past and that of the wider world.</a:t>
            </a:r>
            <a:endParaRPr lang="en-GB" sz="1400" i="1" dirty="0">
              <a:latin typeface="Comic Sans MS" panose="030F0702030302020204" pitchFamily="66" charset="0"/>
            </a:endParaRPr>
          </a:p>
        </p:txBody>
      </p:sp>
      <p:pic>
        <p:nvPicPr>
          <p:cNvPr id="8" name="Picture 7">
            <a:extLst>
              <a:ext uri="{FF2B5EF4-FFF2-40B4-BE49-F238E27FC236}">
                <a16:creationId xmlns:a16="http://schemas.microsoft.com/office/drawing/2014/main" id="{BE76729F-DC2B-455E-89F6-C08BDCA9F3B4}"/>
              </a:ext>
            </a:extLst>
          </p:cNvPr>
          <p:cNvPicPr>
            <a:picLocks noChangeAspect="1"/>
          </p:cNvPicPr>
          <p:nvPr/>
        </p:nvPicPr>
        <p:blipFill>
          <a:blip r:embed="rId2"/>
          <a:stretch>
            <a:fillRect/>
          </a:stretch>
        </p:blipFill>
        <p:spPr>
          <a:xfrm>
            <a:off x="432155" y="232428"/>
            <a:ext cx="1761897" cy="1018120"/>
          </a:xfrm>
          <a:prstGeom prst="rect">
            <a:avLst/>
          </a:prstGeom>
        </p:spPr>
      </p:pic>
    </p:spTree>
    <p:extLst>
      <p:ext uri="{BB962C8B-B14F-4D97-AF65-F5344CB8AC3E}">
        <p14:creationId xmlns:p14="http://schemas.microsoft.com/office/powerpoint/2010/main" val="4424462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794C6FE-B479-4A6B-BE24-97602FA9CC96}"/>
              </a:ext>
            </a:extLst>
          </p:cNvPr>
          <p:cNvSpPr/>
          <p:nvPr/>
        </p:nvSpPr>
        <p:spPr>
          <a:xfrm>
            <a:off x="301840" y="96803"/>
            <a:ext cx="11594237" cy="1394645"/>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6" name="Rectangle 5">
            <a:extLst>
              <a:ext uri="{FF2B5EF4-FFF2-40B4-BE49-F238E27FC236}">
                <a16:creationId xmlns:a16="http://schemas.microsoft.com/office/drawing/2014/main" id="{CE9C5A49-72F3-4444-ACCF-0DF54F0F810B}"/>
              </a:ext>
            </a:extLst>
          </p:cNvPr>
          <p:cNvSpPr/>
          <p:nvPr/>
        </p:nvSpPr>
        <p:spPr>
          <a:xfrm>
            <a:off x="298881" y="1344671"/>
            <a:ext cx="11594237" cy="464820"/>
          </a:xfrm>
          <a:prstGeom prst="rect">
            <a:avLst/>
          </a:prstGeom>
          <a:solidFill>
            <a:srgbClr val="A45CAC"/>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0" name="Rectangle 9">
            <a:extLst>
              <a:ext uri="{FF2B5EF4-FFF2-40B4-BE49-F238E27FC236}">
                <a16:creationId xmlns:a16="http://schemas.microsoft.com/office/drawing/2014/main" id="{D8C52891-5734-4892-8441-7D7CFBEBBF79}"/>
              </a:ext>
            </a:extLst>
          </p:cNvPr>
          <p:cNvSpPr/>
          <p:nvPr/>
        </p:nvSpPr>
        <p:spPr>
          <a:xfrm>
            <a:off x="2426234" y="2298983"/>
            <a:ext cx="247212" cy="144780"/>
          </a:xfrm>
          <a:prstGeom prst="rect">
            <a:avLst/>
          </a:prstGeom>
          <a:ln>
            <a:noFill/>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4" name="TextBox 23">
            <a:extLst>
              <a:ext uri="{FF2B5EF4-FFF2-40B4-BE49-F238E27FC236}">
                <a16:creationId xmlns:a16="http://schemas.microsoft.com/office/drawing/2014/main" id="{141EF8DA-1AAC-4721-847D-82503B884892}"/>
              </a:ext>
            </a:extLst>
          </p:cNvPr>
          <p:cNvSpPr txBox="1"/>
          <p:nvPr/>
        </p:nvSpPr>
        <p:spPr>
          <a:xfrm>
            <a:off x="2194052" y="231525"/>
            <a:ext cx="8086290" cy="1077218"/>
          </a:xfrm>
          <a:prstGeom prst="rect">
            <a:avLst/>
          </a:prstGeom>
          <a:noFill/>
        </p:spPr>
        <p:txBody>
          <a:bodyPr wrap="square" rtlCol="0">
            <a:spAutoFit/>
          </a:bodyPr>
          <a:lstStyle/>
          <a:p>
            <a:pPr algn="ctr"/>
            <a:r>
              <a:rPr lang="en-GB" sz="3200" dirty="0">
                <a:solidFill>
                  <a:schemeClr val="bg1"/>
                </a:solidFill>
                <a:latin typeface="Comic Sans MS" panose="030F0702030302020204" pitchFamily="66" charset="0"/>
              </a:rPr>
              <a:t>Curriculum Map</a:t>
            </a:r>
          </a:p>
          <a:p>
            <a:pPr algn="ctr"/>
            <a:r>
              <a:rPr lang="en-GB" sz="3200" dirty="0">
                <a:solidFill>
                  <a:schemeClr val="bg1"/>
                </a:solidFill>
                <a:latin typeface="Comic Sans MS" panose="030F0702030302020204" pitchFamily="66" charset="0"/>
              </a:rPr>
              <a:t>PSHE – EYFS</a:t>
            </a:r>
          </a:p>
        </p:txBody>
      </p:sp>
      <p:sp>
        <p:nvSpPr>
          <p:cNvPr id="26" name="TextBox 25">
            <a:extLst>
              <a:ext uri="{FF2B5EF4-FFF2-40B4-BE49-F238E27FC236}">
                <a16:creationId xmlns:a16="http://schemas.microsoft.com/office/drawing/2014/main" id="{1E4445BD-F4F7-41AC-AF0F-F873FCB51B2B}"/>
              </a:ext>
            </a:extLst>
          </p:cNvPr>
          <p:cNvSpPr txBox="1"/>
          <p:nvPr/>
        </p:nvSpPr>
        <p:spPr>
          <a:xfrm>
            <a:off x="4048217" y="1386581"/>
            <a:ext cx="4296793" cy="381000"/>
          </a:xfrm>
          <a:prstGeom prst="rect">
            <a:avLst/>
          </a:prstGeom>
          <a:noFill/>
        </p:spPr>
        <p:txBody>
          <a:bodyPr wrap="square" rtlCol="0">
            <a:spAutoFit/>
          </a:bodyPr>
          <a:lstStyle/>
          <a:p>
            <a:pPr algn="ctr"/>
            <a:r>
              <a:rPr lang="en-GB" dirty="0">
                <a:solidFill>
                  <a:schemeClr val="bg1"/>
                </a:solidFill>
                <a:latin typeface="Comic Sans MS" panose="030F0702030302020204" pitchFamily="66" charset="0"/>
              </a:rPr>
              <a:t>EYFS</a:t>
            </a:r>
          </a:p>
        </p:txBody>
      </p:sp>
      <p:pic>
        <p:nvPicPr>
          <p:cNvPr id="2" name="Picture 1">
            <a:extLst>
              <a:ext uri="{FF2B5EF4-FFF2-40B4-BE49-F238E27FC236}">
                <a16:creationId xmlns:a16="http://schemas.microsoft.com/office/drawing/2014/main" id="{CB7239A0-D8BA-4D4C-B39C-941BC8ACEF87}"/>
              </a:ext>
            </a:extLst>
          </p:cNvPr>
          <p:cNvPicPr>
            <a:picLocks noChangeAspect="1"/>
          </p:cNvPicPr>
          <p:nvPr/>
        </p:nvPicPr>
        <p:blipFill>
          <a:blip r:embed="rId2"/>
          <a:stretch>
            <a:fillRect/>
          </a:stretch>
        </p:blipFill>
        <p:spPr>
          <a:xfrm>
            <a:off x="432155" y="204206"/>
            <a:ext cx="1761897" cy="1018120"/>
          </a:xfrm>
          <a:prstGeom prst="rect">
            <a:avLst/>
          </a:prstGeom>
        </p:spPr>
      </p:pic>
      <p:sp>
        <p:nvSpPr>
          <p:cNvPr id="3" name="Rectangle 2">
            <a:extLst>
              <a:ext uri="{FF2B5EF4-FFF2-40B4-BE49-F238E27FC236}">
                <a16:creationId xmlns:a16="http://schemas.microsoft.com/office/drawing/2014/main" id="{85DE9545-B8D3-4579-A9D9-5425AD7A483F}"/>
              </a:ext>
            </a:extLst>
          </p:cNvPr>
          <p:cNvSpPr/>
          <p:nvPr/>
        </p:nvSpPr>
        <p:spPr>
          <a:xfrm>
            <a:off x="298881" y="1943015"/>
            <a:ext cx="11594237" cy="1264642"/>
          </a:xfrm>
          <a:prstGeom prst="rect">
            <a:avLst/>
          </a:prstGeom>
        </p:spPr>
        <p:txBody>
          <a:bodyPr wrap="square">
            <a:spAutoFit/>
          </a:bodyPr>
          <a:lstStyle/>
          <a:p>
            <a:pPr>
              <a:lnSpc>
                <a:spcPct val="107000"/>
              </a:lnSpc>
              <a:spcAft>
                <a:spcPts val="800"/>
              </a:spcAft>
            </a:pPr>
            <a:r>
              <a:rPr lang="en-GB" dirty="0">
                <a:latin typeface="Calibri" panose="020F0502020204030204" pitchFamily="34" charset="0"/>
                <a:ea typeface="Calibri" panose="020F0502020204030204" pitchFamily="34" charset="0"/>
                <a:cs typeface="Times New Roman" panose="02020603050405020304" pitchFamily="18" charset="0"/>
              </a:rPr>
              <a:t>A strong PSHE curriculum and a focus on positive physical, emotional and mental health and well-being is a key element of learning at Sandbach Primary Academy, starting with our very youngest children in EYFS when meeting their Personal, Social and Emotional Development needs.  PSHE is recognised as a key subject area and is a high priority across whole-school initiatives, and our curriculum design has our children’s health, well-being and personal development at its heart.</a:t>
            </a:r>
          </a:p>
        </p:txBody>
      </p:sp>
      <p:graphicFrame>
        <p:nvGraphicFramePr>
          <p:cNvPr id="9" name="Table 8">
            <a:extLst>
              <a:ext uri="{FF2B5EF4-FFF2-40B4-BE49-F238E27FC236}">
                <a16:creationId xmlns:a16="http://schemas.microsoft.com/office/drawing/2014/main" id="{A2DBF895-4683-4E25-B110-0756BEC24607}"/>
              </a:ext>
            </a:extLst>
          </p:cNvPr>
          <p:cNvGraphicFramePr>
            <a:graphicFrameLocks noGrp="1"/>
          </p:cNvGraphicFramePr>
          <p:nvPr>
            <p:extLst>
              <p:ext uri="{D42A27DB-BD31-4B8C-83A1-F6EECF244321}">
                <p14:modId xmlns:p14="http://schemas.microsoft.com/office/powerpoint/2010/main" val="1659768751"/>
              </p:ext>
            </p:extLst>
          </p:nvPr>
        </p:nvGraphicFramePr>
        <p:xfrm>
          <a:off x="298881" y="3708405"/>
          <a:ext cx="10956306" cy="1772616"/>
        </p:xfrm>
        <a:graphic>
          <a:graphicData uri="http://schemas.openxmlformats.org/drawingml/2006/table">
            <a:tbl>
              <a:tblPr firstRow="1" bandRow="1">
                <a:tableStyleId>{5940675A-B579-460E-94D1-54222C63F5DA}</a:tableStyleId>
              </a:tblPr>
              <a:tblGrid>
                <a:gridCol w="919941">
                  <a:extLst>
                    <a:ext uri="{9D8B030D-6E8A-4147-A177-3AD203B41FA5}">
                      <a16:colId xmlns:a16="http://schemas.microsoft.com/office/drawing/2014/main" val="698276396"/>
                    </a:ext>
                  </a:extLst>
                </a:gridCol>
                <a:gridCol w="1437131">
                  <a:extLst>
                    <a:ext uri="{9D8B030D-6E8A-4147-A177-3AD203B41FA5}">
                      <a16:colId xmlns:a16="http://schemas.microsoft.com/office/drawing/2014/main" val="1039164095"/>
                    </a:ext>
                  </a:extLst>
                </a:gridCol>
                <a:gridCol w="1503054">
                  <a:extLst>
                    <a:ext uri="{9D8B030D-6E8A-4147-A177-3AD203B41FA5}">
                      <a16:colId xmlns:a16="http://schemas.microsoft.com/office/drawing/2014/main" val="4042109735"/>
                    </a:ext>
                  </a:extLst>
                </a:gridCol>
                <a:gridCol w="1634900">
                  <a:extLst>
                    <a:ext uri="{9D8B030D-6E8A-4147-A177-3AD203B41FA5}">
                      <a16:colId xmlns:a16="http://schemas.microsoft.com/office/drawing/2014/main" val="914411525"/>
                    </a:ext>
                  </a:extLst>
                </a:gridCol>
                <a:gridCol w="1779932">
                  <a:extLst>
                    <a:ext uri="{9D8B030D-6E8A-4147-A177-3AD203B41FA5}">
                      <a16:colId xmlns:a16="http://schemas.microsoft.com/office/drawing/2014/main" val="642693463"/>
                    </a:ext>
                  </a:extLst>
                </a:gridCol>
                <a:gridCol w="1701771">
                  <a:extLst>
                    <a:ext uri="{9D8B030D-6E8A-4147-A177-3AD203B41FA5}">
                      <a16:colId xmlns:a16="http://schemas.microsoft.com/office/drawing/2014/main" val="954389551"/>
                    </a:ext>
                  </a:extLst>
                </a:gridCol>
                <a:gridCol w="1979577">
                  <a:extLst>
                    <a:ext uri="{9D8B030D-6E8A-4147-A177-3AD203B41FA5}">
                      <a16:colId xmlns:a16="http://schemas.microsoft.com/office/drawing/2014/main" val="1426372627"/>
                    </a:ext>
                  </a:extLst>
                </a:gridCol>
              </a:tblGrid>
              <a:tr h="675336">
                <a:tc>
                  <a:txBody>
                    <a:bodyPr/>
                    <a:lstStyle/>
                    <a:p>
                      <a:r>
                        <a:rPr lang="en-GB" dirty="0"/>
                        <a:t>Term</a:t>
                      </a:r>
                    </a:p>
                  </a:txBody>
                  <a:tcPr/>
                </a:tc>
                <a:tc>
                  <a:txBody>
                    <a:bodyPr/>
                    <a:lstStyle/>
                    <a:p>
                      <a:pPr algn="ctr"/>
                      <a:r>
                        <a:rPr lang="en-GB" sz="1200" dirty="0">
                          <a:latin typeface="Comic Sans MS" panose="030F0702030302020204" pitchFamily="66" charset="0"/>
                        </a:rPr>
                        <a:t>Autumn 1</a:t>
                      </a:r>
                    </a:p>
                  </a:txBody>
                  <a:tcPr/>
                </a:tc>
                <a:tc>
                  <a:txBody>
                    <a:bodyPr/>
                    <a:lstStyle/>
                    <a:p>
                      <a:pPr algn="ctr"/>
                      <a:r>
                        <a:rPr lang="en-GB" sz="1200" dirty="0">
                          <a:latin typeface="Comic Sans MS" panose="030F0702030302020204" pitchFamily="66" charset="0"/>
                        </a:rPr>
                        <a:t>Autumn 2</a:t>
                      </a:r>
                    </a:p>
                  </a:txBody>
                  <a:tcPr/>
                </a:tc>
                <a:tc>
                  <a:txBody>
                    <a:bodyPr/>
                    <a:lstStyle/>
                    <a:p>
                      <a:pPr algn="ctr"/>
                      <a:r>
                        <a:rPr lang="en-GB" sz="1200" dirty="0">
                          <a:latin typeface="Comic Sans MS" panose="030F0702030302020204" pitchFamily="66" charset="0"/>
                        </a:rPr>
                        <a:t>Spring 1</a:t>
                      </a:r>
                    </a:p>
                  </a:txBody>
                  <a:tcPr/>
                </a:tc>
                <a:tc>
                  <a:txBody>
                    <a:bodyPr/>
                    <a:lstStyle/>
                    <a:p>
                      <a:pPr algn="ctr"/>
                      <a:r>
                        <a:rPr lang="en-GB" sz="1200" dirty="0">
                          <a:latin typeface="Comic Sans MS" panose="030F0702030302020204" pitchFamily="66" charset="0"/>
                        </a:rPr>
                        <a:t>Spring 2</a:t>
                      </a:r>
                      <a:endParaRPr lang="en-GB" sz="1400" dirty="0">
                        <a:latin typeface="Comic Sans MS" panose="030F0702030302020204" pitchFamily="66" charset="0"/>
                      </a:endParaRPr>
                    </a:p>
                  </a:txBody>
                  <a:tcPr/>
                </a:tc>
                <a:tc>
                  <a:txBody>
                    <a:bodyPr/>
                    <a:lstStyle/>
                    <a:p>
                      <a:pPr algn="ctr"/>
                      <a:r>
                        <a:rPr lang="en-GB" sz="1200" b="0" dirty="0">
                          <a:latin typeface="Comic Sans MS" panose="030F0702030302020204" pitchFamily="66" charset="0"/>
                        </a:rPr>
                        <a:t>Summer 1</a:t>
                      </a:r>
                    </a:p>
                  </a:txBody>
                  <a:tcPr/>
                </a:tc>
                <a:tc>
                  <a:txBody>
                    <a:bodyPr/>
                    <a:lstStyle/>
                    <a:p>
                      <a:pPr algn="ctr"/>
                      <a:r>
                        <a:rPr lang="en-GB" sz="1200" b="0" dirty="0">
                          <a:latin typeface="Comic Sans MS" panose="030F0702030302020204" pitchFamily="66" charset="0"/>
                        </a:rPr>
                        <a:t>Summer 2</a:t>
                      </a:r>
                    </a:p>
                  </a:txBody>
                  <a:tcPr/>
                </a:tc>
                <a:extLst>
                  <a:ext uri="{0D108BD9-81ED-4DB2-BD59-A6C34878D82A}">
                    <a16:rowId xmlns:a16="http://schemas.microsoft.com/office/drawing/2014/main" val="3471968257"/>
                  </a:ext>
                </a:extLst>
              </a:tr>
              <a:tr h="490855">
                <a:tc rowSpan="2">
                  <a:txBody>
                    <a:bodyPr/>
                    <a:lstStyle/>
                    <a:p>
                      <a:r>
                        <a:rPr lang="en-GB" dirty="0">
                          <a:latin typeface="Comic Sans MS" panose="030F0702030302020204" pitchFamily="66" charset="0"/>
                        </a:rPr>
                        <a:t>EYFS</a:t>
                      </a:r>
                    </a:p>
                    <a:p>
                      <a:endParaRPr lang="en-GB" sz="1100" dirty="0">
                        <a:latin typeface="Comic Sans MS" panose="030F0702030302020204" pitchFamily="66" charset="0"/>
                      </a:endParaRPr>
                    </a:p>
                  </a:txBody>
                  <a:tcPr/>
                </a:tc>
                <a:tc rowSpan="2">
                  <a:txBody>
                    <a:bodyPr/>
                    <a:lstStyle/>
                    <a:p>
                      <a:pPr algn="l">
                        <a:spcAft>
                          <a:spcPts val="0"/>
                        </a:spcAft>
                      </a:pPr>
                      <a:r>
                        <a:rPr lang="en-GB" sz="1200" dirty="0">
                          <a:effectLst/>
                          <a:latin typeface="Comic Sans MS" panose="030F0702030302020204" pitchFamily="66" charset="0"/>
                          <a:ea typeface="Lato Light"/>
                          <a:cs typeface="Lato Light"/>
                        </a:rPr>
                        <a:t>How can we understand and talk about our feelings?</a:t>
                      </a:r>
                    </a:p>
                  </a:txBody>
                  <a:tcPr marL="68580" marR="68580" marT="0" marB="0">
                    <a:noFill/>
                  </a:tcPr>
                </a:tc>
                <a:tc rowSpan="2">
                  <a:txBody>
                    <a:bodyPr/>
                    <a:lstStyle/>
                    <a:p>
                      <a:pPr algn="l" fontAlgn="t">
                        <a:lnSpc>
                          <a:spcPts val="1440"/>
                        </a:lnSpc>
                      </a:pPr>
                      <a:r>
                        <a:rPr lang="en-GB" sz="1200" b="0" i="0" dirty="0">
                          <a:effectLst/>
                          <a:latin typeface="Comic Sans MS" panose="030F0702030302020204" pitchFamily="66" charset="0"/>
                        </a:rPr>
                        <a:t>How can we show care and kindness to the special people in our lives?</a:t>
                      </a:r>
                    </a:p>
                  </a:txBody>
                  <a:tcPr>
                    <a:noFill/>
                  </a:tcPr>
                </a:tc>
                <a:tc rowSpan="2">
                  <a:txBody>
                    <a:bodyPr/>
                    <a:lstStyle/>
                    <a:p>
                      <a:pPr algn="l">
                        <a:spcAft>
                          <a:spcPts val="0"/>
                        </a:spcAft>
                      </a:pPr>
                      <a:r>
                        <a:rPr lang="en-GB" sz="1200" dirty="0">
                          <a:effectLst/>
                          <a:latin typeface="Comic Sans MS" panose="030F0702030302020204" pitchFamily="66" charset="0"/>
                          <a:ea typeface="Lato Light"/>
                          <a:cs typeface="Lato Light"/>
                        </a:rPr>
                        <a:t>How can we try new things and keep going when something feels tricky?</a:t>
                      </a:r>
                    </a:p>
                  </a:txBody>
                  <a:tcPr marL="68580" marR="68580" marT="0" marB="0">
                    <a:noFill/>
                  </a:tcPr>
                </a:tc>
                <a:tc rowSpan="2">
                  <a:txBody>
                    <a:bodyPr/>
                    <a:lstStyle/>
                    <a:p>
                      <a:pPr algn="l">
                        <a:spcAft>
                          <a:spcPts val="0"/>
                        </a:spcAft>
                      </a:pPr>
                      <a:r>
                        <a:rPr lang="en-GB" sz="1200" dirty="0">
                          <a:effectLst/>
                          <a:latin typeface="Comic Sans MS" panose="030F0702030302020204" pitchFamily="66" charset="0"/>
                          <a:ea typeface="Lato Light"/>
                          <a:cs typeface="Lato Light"/>
                        </a:rPr>
                        <a:t>How can we listen carefully and follow what we are asked to do?</a:t>
                      </a:r>
                    </a:p>
                  </a:txBody>
                  <a:tcPr marL="68580" marR="68580" marT="0" marB="0">
                    <a:noFill/>
                  </a:tcPr>
                </a:tc>
                <a:tc>
                  <a:txBody>
                    <a:bodyPr/>
                    <a:lstStyle/>
                    <a:p>
                      <a:pPr algn="l">
                        <a:spcAft>
                          <a:spcPts val="0"/>
                        </a:spcAft>
                      </a:pPr>
                      <a:r>
                        <a:rPr lang="en-GB" sz="1200" dirty="0">
                          <a:effectLst/>
                          <a:latin typeface="Comic Sans MS" panose="030F0702030302020204" pitchFamily="66" charset="0"/>
                          <a:ea typeface="Lato Light"/>
                          <a:cs typeface="Lato Light"/>
                        </a:rPr>
                        <a:t>How can we be kind and take turns with our friends?</a:t>
                      </a:r>
                    </a:p>
                  </a:txBody>
                  <a:tcPr marL="68580" marR="68580" marT="0" marB="0">
                    <a:noFill/>
                  </a:tcPr>
                </a:tc>
                <a:tc rowSpan="2">
                  <a:txBody>
                    <a:bodyPr/>
                    <a:lstStyle/>
                    <a:p>
                      <a:pPr algn="l"/>
                      <a:r>
                        <a:rPr lang="en-GB" sz="1200" dirty="0">
                          <a:latin typeface="Comic Sans MS" panose="030F0702030302020204" pitchFamily="66" charset="0"/>
                        </a:rPr>
                        <a:t>How can we look after our bodies and stay safe?</a:t>
                      </a:r>
                    </a:p>
                  </a:txBody>
                  <a:tcPr marL="68580" marR="68580" marT="0" marB="0">
                    <a:noFill/>
                  </a:tcPr>
                </a:tc>
                <a:extLst>
                  <a:ext uri="{0D108BD9-81ED-4DB2-BD59-A6C34878D82A}">
                    <a16:rowId xmlns:a16="http://schemas.microsoft.com/office/drawing/2014/main" val="2460120749"/>
                  </a:ext>
                </a:extLst>
              </a:tr>
              <a:tr h="490855">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l">
                        <a:spcAft>
                          <a:spcPts val="0"/>
                        </a:spcAft>
                      </a:pPr>
                      <a:r>
                        <a:rPr lang="en-GB" sz="1200" dirty="0">
                          <a:effectLst/>
                          <a:latin typeface="Comic Sans MS" panose="030F0702030302020204" pitchFamily="66" charset="0"/>
                          <a:ea typeface="Lato Light"/>
                          <a:cs typeface="Lato Light"/>
                        </a:rPr>
                        <a:t>My body, my relationships (Christopher winters)</a:t>
                      </a:r>
                    </a:p>
                  </a:txBody>
                  <a:tcPr marL="68580" marR="68580" marT="0" marB="0">
                    <a:noFill/>
                  </a:tcPr>
                </a:tc>
                <a:tc vMerge="1">
                  <a:txBody>
                    <a:bodyPr/>
                    <a:lstStyle/>
                    <a:p>
                      <a:endParaRPr lang="en-GB"/>
                    </a:p>
                  </a:txBody>
                  <a:tcPr/>
                </a:tc>
                <a:extLst>
                  <a:ext uri="{0D108BD9-81ED-4DB2-BD59-A6C34878D82A}">
                    <a16:rowId xmlns:a16="http://schemas.microsoft.com/office/drawing/2014/main" val="1708061894"/>
                  </a:ext>
                </a:extLst>
              </a:tr>
            </a:tbl>
          </a:graphicData>
        </a:graphic>
      </p:graphicFrame>
    </p:spTree>
    <p:extLst>
      <p:ext uri="{BB962C8B-B14F-4D97-AF65-F5344CB8AC3E}">
        <p14:creationId xmlns:p14="http://schemas.microsoft.com/office/powerpoint/2010/main" val="30543633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794C6FE-B479-4A6B-BE24-97602FA9CC96}"/>
              </a:ext>
            </a:extLst>
          </p:cNvPr>
          <p:cNvSpPr/>
          <p:nvPr/>
        </p:nvSpPr>
        <p:spPr>
          <a:xfrm>
            <a:off x="301840" y="96803"/>
            <a:ext cx="11594237" cy="1394645"/>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6" name="Rectangle 5">
            <a:extLst>
              <a:ext uri="{FF2B5EF4-FFF2-40B4-BE49-F238E27FC236}">
                <a16:creationId xmlns:a16="http://schemas.microsoft.com/office/drawing/2014/main" id="{CE9C5A49-72F3-4444-ACCF-0DF54F0F810B}"/>
              </a:ext>
            </a:extLst>
          </p:cNvPr>
          <p:cNvSpPr/>
          <p:nvPr/>
        </p:nvSpPr>
        <p:spPr>
          <a:xfrm>
            <a:off x="298881" y="1344671"/>
            <a:ext cx="11594237" cy="464820"/>
          </a:xfrm>
          <a:prstGeom prst="rect">
            <a:avLst/>
          </a:prstGeom>
          <a:solidFill>
            <a:srgbClr val="A45CAC"/>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0" name="Rectangle 9">
            <a:extLst>
              <a:ext uri="{FF2B5EF4-FFF2-40B4-BE49-F238E27FC236}">
                <a16:creationId xmlns:a16="http://schemas.microsoft.com/office/drawing/2014/main" id="{D8C52891-5734-4892-8441-7D7CFBEBBF79}"/>
              </a:ext>
            </a:extLst>
          </p:cNvPr>
          <p:cNvSpPr/>
          <p:nvPr/>
        </p:nvSpPr>
        <p:spPr>
          <a:xfrm>
            <a:off x="2426234" y="2298983"/>
            <a:ext cx="247212" cy="144780"/>
          </a:xfrm>
          <a:prstGeom prst="rect">
            <a:avLst/>
          </a:prstGeom>
          <a:ln>
            <a:noFill/>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4" name="TextBox 23">
            <a:extLst>
              <a:ext uri="{FF2B5EF4-FFF2-40B4-BE49-F238E27FC236}">
                <a16:creationId xmlns:a16="http://schemas.microsoft.com/office/drawing/2014/main" id="{141EF8DA-1AAC-4721-847D-82503B884892}"/>
              </a:ext>
            </a:extLst>
          </p:cNvPr>
          <p:cNvSpPr txBox="1"/>
          <p:nvPr/>
        </p:nvSpPr>
        <p:spPr>
          <a:xfrm>
            <a:off x="2194052" y="231525"/>
            <a:ext cx="8086290" cy="1077218"/>
          </a:xfrm>
          <a:prstGeom prst="rect">
            <a:avLst/>
          </a:prstGeom>
          <a:noFill/>
        </p:spPr>
        <p:txBody>
          <a:bodyPr wrap="square" rtlCol="0">
            <a:spAutoFit/>
          </a:bodyPr>
          <a:lstStyle/>
          <a:p>
            <a:pPr algn="ctr"/>
            <a:r>
              <a:rPr lang="en-GB" sz="3200" dirty="0">
                <a:solidFill>
                  <a:schemeClr val="bg1"/>
                </a:solidFill>
                <a:latin typeface="Comic Sans MS" panose="030F0702030302020204" pitchFamily="66" charset="0"/>
              </a:rPr>
              <a:t>Curriculum Map</a:t>
            </a:r>
          </a:p>
          <a:p>
            <a:pPr algn="ctr"/>
            <a:r>
              <a:rPr lang="en-GB" sz="3200" dirty="0">
                <a:solidFill>
                  <a:prstClr val="white"/>
                </a:solidFill>
                <a:latin typeface="Comic Sans MS" panose="030F0702030302020204" pitchFamily="66" charset="0"/>
              </a:rPr>
              <a:t>PSHE</a:t>
            </a:r>
            <a:r>
              <a:rPr lang="en-GB" sz="3200" dirty="0">
                <a:solidFill>
                  <a:schemeClr val="bg1"/>
                </a:solidFill>
                <a:latin typeface="Comic Sans MS" panose="030F0702030302020204" pitchFamily="66" charset="0"/>
              </a:rPr>
              <a:t>– Whole School</a:t>
            </a:r>
          </a:p>
        </p:txBody>
      </p:sp>
      <p:graphicFrame>
        <p:nvGraphicFramePr>
          <p:cNvPr id="25" name="Table 24">
            <a:extLst>
              <a:ext uri="{FF2B5EF4-FFF2-40B4-BE49-F238E27FC236}">
                <a16:creationId xmlns:a16="http://schemas.microsoft.com/office/drawing/2014/main" id="{AC7B64D2-1B9F-4487-BF74-023ABE51D6A6}"/>
              </a:ext>
            </a:extLst>
          </p:cNvPr>
          <p:cNvGraphicFramePr>
            <a:graphicFrameLocks noGrp="1"/>
          </p:cNvGraphicFramePr>
          <p:nvPr>
            <p:extLst>
              <p:ext uri="{D42A27DB-BD31-4B8C-83A1-F6EECF244321}">
                <p14:modId xmlns:p14="http://schemas.microsoft.com/office/powerpoint/2010/main" val="1409670790"/>
              </p:ext>
            </p:extLst>
          </p:nvPr>
        </p:nvGraphicFramePr>
        <p:xfrm>
          <a:off x="298883" y="2097741"/>
          <a:ext cx="11334967" cy="4149892"/>
        </p:xfrm>
        <a:graphic>
          <a:graphicData uri="http://schemas.openxmlformats.org/drawingml/2006/table">
            <a:tbl>
              <a:tblPr firstRow="1" bandRow="1">
                <a:tableStyleId>{5940675A-B579-460E-94D1-54222C63F5DA}</a:tableStyleId>
              </a:tblPr>
              <a:tblGrid>
                <a:gridCol w="652780">
                  <a:extLst>
                    <a:ext uri="{9D8B030D-6E8A-4147-A177-3AD203B41FA5}">
                      <a16:colId xmlns:a16="http://schemas.microsoft.com/office/drawing/2014/main" val="698276396"/>
                    </a:ext>
                  </a:extLst>
                </a:gridCol>
                <a:gridCol w="1512311">
                  <a:extLst>
                    <a:ext uri="{9D8B030D-6E8A-4147-A177-3AD203B41FA5}">
                      <a16:colId xmlns:a16="http://schemas.microsoft.com/office/drawing/2014/main" val="1039164095"/>
                    </a:ext>
                  </a:extLst>
                </a:gridCol>
                <a:gridCol w="1727891">
                  <a:extLst>
                    <a:ext uri="{9D8B030D-6E8A-4147-A177-3AD203B41FA5}">
                      <a16:colId xmlns:a16="http://schemas.microsoft.com/office/drawing/2014/main" val="2421390909"/>
                    </a:ext>
                  </a:extLst>
                </a:gridCol>
                <a:gridCol w="1722111">
                  <a:extLst>
                    <a:ext uri="{9D8B030D-6E8A-4147-A177-3AD203B41FA5}">
                      <a16:colId xmlns:a16="http://schemas.microsoft.com/office/drawing/2014/main" val="914411525"/>
                    </a:ext>
                  </a:extLst>
                </a:gridCol>
                <a:gridCol w="1902724">
                  <a:extLst>
                    <a:ext uri="{9D8B030D-6E8A-4147-A177-3AD203B41FA5}">
                      <a16:colId xmlns:a16="http://schemas.microsoft.com/office/drawing/2014/main" val="642693463"/>
                    </a:ext>
                  </a:extLst>
                </a:gridCol>
                <a:gridCol w="1966829">
                  <a:extLst>
                    <a:ext uri="{9D8B030D-6E8A-4147-A177-3AD203B41FA5}">
                      <a16:colId xmlns:a16="http://schemas.microsoft.com/office/drawing/2014/main" val="954389551"/>
                    </a:ext>
                  </a:extLst>
                </a:gridCol>
                <a:gridCol w="1850321">
                  <a:extLst>
                    <a:ext uri="{9D8B030D-6E8A-4147-A177-3AD203B41FA5}">
                      <a16:colId xmlns:a16="http://schemas.microsoft.com/office/drawing/2014/main" val="316939250"/>
                    </a:ext>
                  </a:extLst>
                </a:gridCol>
              </a:tblGrid>
              <a:tr h="500213">
                <a:tc>
                  <a:txBody>
                    <a:bodyPr/>
                    <a:lstStyle/>
                    <a:p>
                      <a:endParaRPr lang="en-GB" dirty="0"/>
                    </a:p>
                  </a:txBody>
                  <a:tcPr/>
                </a:tc>
                <a:tc>
                  <a:txBody>
                    <a:bodyPr/>
                    <a:lstStyle/>
                    <a:p>
                      <a:pPr algn="ctr"/>
                      <a:r>
                        <a:rPr lang="en-GB" sz="1200" dirty="0">
                          <a:latin typeface="Comic Sans MS" panose="030F0702030302020204" pitchFamily="66" charset="0"/>
                        </a:rPr>
                        <a:t>Autumn 1</a:t>
                      </a:r>
                    </a:p>
                  </a:txBody>
                  <a:tcPr/>
                </a:tc>
                <a:tc>
                  <a:txBody>
                    <a:bodyPr/>
                    <a:lstStyle/>
                    <a:p>
                      <a:pPr algn="ctr"/>
                      <a:r>
                        <a:rPr lang="en-GB" sz="1200" dirty="0">
                          <a:latin typeface="Comic Sans MS" panose="030F0702030302020204" pitchFamily="66" charset="0"/>
                        </a:rPr>
                        <a:t>Autumn 2</a:t>
                      </a:r>
                    </a:p>
                  </a:txBody>
                  <a:tcPr/>
                </a:tc>
                <a:tc>
                  <a:txBody>
                    <a:bodyPr/>
                    <a:lstStyle/>
                    <a:p>
                      <a:pPr algn="ctr"/>
                      <a:r>
                        <a:rPr lang="en-GB" sz="1200" dirty="0">
                          <a:latin typeface="Comic Sans MS" panose="030F0702030302020204" pitchFamily="66" charset="0"/>
                        </a:rPr>
                        <a:t>Spring 1</a:t>
                      </a:r>
                    </a:p>
                  </a:txBody>
                  <a:tcPr/>
                </a:tc>
                <a:tc>
                  <a:txBody>
                    <a:bodyPr/>
                    <a:lstStyle/>
                    <a:p>
                      <a:pPr algn="ctr"/>
                      <a:r>
                        <a:rPr lang="en-GB" sz="1200" dirty="0">
                          <a:latin typeface="Comic Sans MS" panose="030F0702030302020204" pitchFamily="66" charset="0"/>
                        </a:rPr>
                        <a:t>Spring 2</a:t>
                      </a:r>
                    </a:p>
                  </a:txBody>
                  <a:tcPr/>
                </a:tc>
                <a:tc>
                  <a:txBody>
                    <a:bodyPr/>
                    <a:lstStyle/>
                    <a:p>
                      <a:pPr algn="ctr"/>
                      <a:r>
                        <a:rPr lang="en-GB" sz="1200" b="0" dirty="0">
                          <a:latin typeface="Comic Sans MS" panose="030F0702030302020204" pitchFamily="66" charset="0"/>
                        </a:rPr>
                        <a:t>Summer 1</a:t>
                      </a:r>
                    </a:p>
                  </a:txBody>
                  <a:tcPr/>
                </a:tc>
                <a:tc>
                  <a:txBody>
                    <a:bodyPr/>
                    <a:lstStyle/>
                    <a:p>
                      <a:pPr algn="ctr"/>
                      <a:r>
                        <a:rPr lang="en-GB" sz="1200" dirty="0">
                          <a:latin typeface="Comic Sans MS" panose="030F0702030302020204" pitchFamily="66" charset="0"/>
                        </a:rPr>
                        <a:t>Summer 2</a:t>
                      </a:r>
                    </a:p>
                  </a:txBody>
                  <a:tcPr/>
                </a:tc>
                <a:extLst>
                  <a:ext uri="{0D108BD9-81ED-4DB2-BD59-A6C34878D82A}">
                    <a16:rowId xmlns:a16="http://schemas.microsoft.com/office/drawing/2014/main" val="3471968257"/>
                  </a:ext>
                </a:extLst>
              </a:tr>
              <a:tr h="572734">
                <a:tc rowSpan="3">
                  <a:txBody>
                    <a:bodyPr/>
                    <a:lstStyle/>
                    <a:p>
                      <a:r>
                        <a:rPr lang="en-GB" dirty="0">
                          <a:latin typeface="Comic Sans MS" panose="030F0702030302020204" pitchFamily="66" charset="0"/>
                        </a:rPr>
                        <a:t>KS1</a:t>
                      </a:r>
                    </a:p>
                    <a:p>
                      <a:r>
                        <a:rPr lang="en-GB" sz="1100" dirty="0">
                          <a:latin typeface="Comic Sans MS" panose="030F0702030302020204" pitchFamily="66" charset="0"/>
                        </a:rPr>
                        <a:t>Yr1</a:t>
                      </a:r>
                    </a:p>
                  </a:txBody>
                  <a:tcPr/>
                </a:tc>
                <a:tc rowSpan="2">
                  <a:txBody>
                    <a:bodyPr/>
                    <a:lstStyle/>
                    <a:p>
                      <a:pPr algn="l">
                        <a:spcAft>
                          <a:spcPts val="0"/>
                        </a:spcAft>
                      </a:pPr>
                      <a:r>
                        <a:rPr lang="en-GB" sz="1200" dirty="0">
                          <a:effectLst/>
                          <a:latin typeface="Comic Sans MS" panose="030F0702030302020204" pitchFamily="66" charset="0"/>
                          <a:ea typeface="Lato Light"/>
                          <a:cs typeface="Lato Light"/>
                        </a:rPr>
                        <a:t>My healthy self: How can we look after our emotions?</a:t>
                      </a:r>
                    </a:p>
                  </a:txBody>
                  <a:tcPr marL="68580" marR="68580" marT="0" marB="0">
                    <a:noFill/>
                  </a:tcPr>
                </a:tc>
                <a:tc rowSpan="2">
                  <a:txBody>
                    <a:bodyPr/>
                    <a:lstStyle/>
                    <a:p>
                      <a:pPr algn="l">
                        <a:spcAft>
                          <a:spcPts val="0"/>
                        </a:spcAft>
                      </a:pPr>
                      <a:r>
                        <a:rPr lang="en-GB" sz="1200" dirty="0">
                          <a:effectLst/>
                          <a:latin typeface="Comic Sans MS" panose="030F0702030302020204" pitchFamily="66" charset="0"/>
                          <a:ea typeface="Lato Light"/>
                          <a:cs typeface="Lato Light"/>
                        </a:rPr>
                        <a:t>Connecting with others: How can I help myself and others feel happy and safe?</a:t>
                      </a:r>
                    </a:p>
                  </a:txBody>
                  <a:tcPr marL="68580" marR="68580" marT="0" marB="0">
                    <a:noFill/>
                  </a:tcPr>
                </a:tc>
                <a:tc rowSpan="2">
                  <a:txBody>
                    <a:bodyPr/>
                    <a:lstStyle/>
                    <a:p>
                      <a:pPr algn="l">
                        <a:spcAft>
                          <a:spcPts val="0"/>
                        </a:spcAft>
                      </a:pPr>
                      <a:r>
                        <a:rPr lang="en-GB" sz="1200" dirty="0">
                          <a:effectLst/>
                          <a:latin typeface="Comic Sans MS" panose="030F0702030302020204" pitchFamily="66" charset="0"/>
                          <a:ea typeface="Lato Light"/>
                          <a:cs typeface="Lato Light"/>
                        </a:rPr>
                        <a:t>The online world: How do we spend time online?</a:t>
                      </a:r>
                    </a:p>
                  </a:txBody>
                  <a:tcPr marL="68580" marR="68580" marT="0" marB="0">
                    <a:noFill/>
                  </a:tcPr>
                </a:tc>
                <a:tc rowSpan="2">
                  <a:txBody>
                    <a:bodyPr/>
                    <a:lstStyle/>
                    <a:p>
                      <a:pPr algn="l">
                        <a:spcAft>
                          <a:spcPts val="0"/>
                        </a:spcAft>
                      </a:pPr>
                      <a:r>
                        <a:rPr lang="en-GB" sz="1200" dirty="0">
                          <a:effectLst/>
                          <a:latin typeface="Comic Sans MS" panose="030F0702030302020204" pitchFamily="66" charset="0"/>
                          <a:ea typeface="Lato Light"/>
                          <a:cs typeface="Lato Light"/>
                        </a:rPr>
                        <a:t>Citizenship: How can I help others and the environment?</a:t>
                      </a:r>
                    </a:p>
                  </a:txBody>
                  <a:tcPr marL="68580" marR="68580" marT="0" marB="0">
                    <a:noFill/>
                  </a:tcPr>
                </a:tc>
                <a:tc>
                  <a:txBody>
                    <a:bodyPr/>
                    <a:lstStyle/>
                    <a:p>
                      <a:pPr algn="l">
                        <a:spcAft>
                          <a:spcPts val="0"/>
                        </a:spcAft>
                      </a:pPr>
                      <a:r>
                        <a:rPr lang="en-GB" sz="1200" dirty="0">
                          <a:effectLst/>
                          <a:latin typeface="Comic Sans MS" panose="030F0702030302020204" pitchFamily="66" charset="0"/>
                          <a:ea typeface="Lato Light"/>
                          <a:cs typeface="Lato Light"/>
                        </a:rPr>
                        <a:t>Health protection: How can I protect myself and others in daily life?</a:t>
                      </a:r>
                    </a:p>
                  </a:txBody>
                  <a:tcPr marL="68580" marR="68580" marT="0" marB="0">
                    <a:noFill/>
                  </a:tcPr>
                </a:tc>
                <a:tc rowSpan="2">
                  <a:txBody>
                    <a:bodyPr/>
                    <a:lstStyle/>
                    <a:p>
                      <a:pPr algn="l">
                        <a:spcAft>
                          <a:spcPts val="0"/>
                        </a:spcAft>
                      </a:pPr>
                      <a:r>
                        <a:rPr lang="en-GB" sz="1100" dirty="0">
                          <a:effectLst/>
                          <a:latin typeface="Comic Sans MS" panose="030F0702030302020204" pitchFamily="66" charset="0"/>
                          <a:ea typeface="Lato Light"/>
                          <a:cs typeface="Lato Light"/>
                        </a:rPr>
                        <a:t>Staying safe: How can I stay safe?</a:t>
                      </a:r>
                    </a:p>
                  </a:txBody>
                  <a:tcPr marL="68580" marR="68580" marT="0" marB="0">
                    <a:noFill/>
                  </a:tcPr>
                </a:tc>
                <a:extLst>
                  <a:ext uri="{0D108BD9-81ED-4DB2-BD59-A6C34878D82A}">
                    <a16:rowId xmlns:a16="http://schemas.microsoft.com/office/drawing/2014/main" val="2460120749"/>
                  </a:ext>
                </a:extLst>
              </a:tr>
              <a:tr h="572734">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l">
                        <a:spcAft>
                          <a:spcPts val="0"/>
                        </a:spcAft>
                      </a:pPr>
                      <a:r>
                        <a:rPr lang="en-GB" sz="1200" b="0" dirty="0">
                          <a:effectLst/>
                          <a:latin typeface="Comic Sans MS" panose="030F0702030302020204" pitchFamily="66" charset="0"/>
                          <a:ea typeface="Lato Light"/>
                          <a:cs typeface="Lato Light"/>
                        </a:rPr>
                        <a:t>Growing up, staying safe </a:t>
                      </a:r>
                      <a:r>
                        <a:rPr lang="en-GB" sz="1200" dirty="0">
                          <a:effectLst/>
                          <a:latin typeface="Comic Sans MS" panose="030F0702030302020204" pitchFamily="66" charset="0"/>
                          <a:ea typeface="Lato Light"/>
                          <a:cs typeface="Lato Light"/>
                        </a:rPr>
                        <a:t>(Christopher winters)</a:t>
                      </a:r>
                      <a:endParaRPr lang="en-GB" sz="1200" b="0" dirty="0">
                        <a:effectLst/>
                        <a:latin typeface="Comic Sans MS" panose="030F0702030302020204" pitchFamily="66" charset="0"/>
                        <a:ea typeface="Lato Light"/>
                        <a:cs typeface="Lato Light"/>
                      </a:endParaRPr>
                    </a:p>
                  </a:txBody>
                  <a:tcPr marL="68580" marR="68580" marT="0" marB="0">
                    <a:noFill/>
                  </a:tcPr>
                </a:tc>
                <a:tc vMerge="1">
                  <a:txBody>
                    <a:bodyPr/>
                    <a:lstStyle/>
                    <a:p>
                      <a:endParaRPr lang="en-GB"/>
                    </a:p>
                  </a:txBody>
                  <a:tcPr/>
                </a:tc>
                <a:extLst>
                  <a:ext uri="{0D108BD9-81ED-4DB2-BD59-A6C34878D82A}">
                    <a16:rowId xmlns:a16="http://schemas.microsoft.com/office/drawing/2014/main" val="1360912472"/>
                  </a:ext>
                </a:extLst>
              </a:tr>
              <a:tr h="803178">
                <a:tc vMerge="1">
                  <a:txBody>
                    <a:bodyPr/>
                    <a:lstStyle/>
                    <a:p>
                      <a:endParaRPr lang="en-GB" sz="1100" dirty="0">
                        <a:latin typeface="Comic Sans MS" panose="030F0702030302020204" pitchFamily="66" charset="0"/>
                      </a:endParaRPr>
                    </a:p>
                  </a:txBody>
                  <a:tcPr/>
                </a:tc>
                <a:tc gridSpan="6">
                  <a:txBody>
                    <a:bodyPr/>
                    <a:lstStyle/>
                    <a:p>
                      <a:pPr algn="l">
                        <a:spcAft>
                          <a:spcPts val="0"/>
                        </a:spcAft>
                      </a:pPr>
                      <a:endParaRPr lang="en-US" sz="1200" dirty="0">
                        <a:effectLst/>
                        <a:latin typeface="Comic Sans MS" panose="030F0702030302020204" pitchFamily="66" charset="0"/>
                        <a:ea typeface="Lato Light"/>
                        <a:cs typeface="Lato Light"/>
                      </a:endParaRPr>
                    </a:p>
                  </a:txBody>
                  <a:tcPr marL="68580" marR="68580" marT="0" marB="0">
                    <a:noFill/>
                  </a:tcPr>
                </a:tc>
                <a:tc hMerge="1">
                  <a:txBody>
                    <a:bodyPr/>
                    <a:lstStyle/>
                    <a:p>
                      <a:pPr algn="ctr">
                        <a:spcAft>
                          <a:spcPts val="0"/>
                        </a:spcAft>
                      </a:pPr>
                      <a:endParaRPr lang="en-GB" sz="1100" dirty="0">
                        <a:effectLst/>
                        <a:latin typeface="Comic Sans MS" panose="030F0702030302020204" pitchFamily="66" charset="0"/>
                        <a:ea typeface="Lato Light"/>
                        <a:cs typeface="Lato Light"/>
                      </a:endParaRPr>
                    </a:p>
                  </a:txBody>
                  <a:tcPr marL="68580" marR="68580" marT="0" marB="0">
                    <a:noFill/>
                  </a:tcPr>
                </a:tc>
                <a:tc hMerge="1">
                  <a:txBody>
                    <a:bodyPr/>
                    <a:lstStyle/>
                    <a:p>
                      <a:pPr algn="ctr">
                        <a:spcAft>
                          <a:spcPts val="0"/>
                        </a:spcAft>
                      </a:pPr>
                      <a:endParaRPr lang="en-GB" sz="1100">
                        <a:effectLst/>
                        <a:latin typeface="Comic Sans MS" panose="030F0702030302020204" pitchFamily="66" charset="0"/>
                        <a:ea typeface="Lato Light"/>
                        <a:cs typeface="Lato Light"/>
                      </a:endParaRPr>
                    </a:p>
                  </a:txBody>
                  <a:tcPr marL="68580" marR="68580" marT="0" marB="0">
                    <a:noFill/>
                  </a:tcPr>
                </a:tc>
                <a:tc hMerge="1">
                  <a:txBody>
                    <a:bodyPr/>
                    <a:lstStyle/>
                    <a:p>
                      <a:pPr algn="ctr">
                        <a:spcAft>
                          <a:spcPts val="0"/>
                        </a:spcAft>
                      </a:pPr>
                      <a:endParaRPr lang="en-GB" sz="1100">
                        <a:effectLst/>
                        <a:latin typeface="Comic Sans MS" panose="030F0702030302020204" pitchFamily="66" charset="0"/>
                        <a:ea typeface="Lato Light"/>
                        <a:cs typeface="Lato Light"/>
                      </a:endParaRPr>
                    </a:p>
                  </a:txBody>
                  <a:tcPr marL="68580" marR="68580" marT="0" marB="0">
                    <a:noFill/>
                  </a:tcPr>
                </a:tc>
                <a:tc hMerge="1">
                  <a:txBody>
                    <a:bodyPr/>
                    <a:lstStyle/>
                    <a:p>
                      <a:pPr algn="ctr">
                        <a:spcAft>
                          <a:spcPts val="0"/>
                        </a:spcAft>
                      </a:pPr>
                      <a:endParaRPr lang="en-GB" sz="1100">
                        <a:effectLst/>
                        <a:latin typeface="Comic Sans MS" panose="030F0702030302020204" pitchFamily="66" charset="0"/>
                        <a:ea typeface="Lato Light"/>
                        <a:cs typeface="Lato Light"/>
                      </a:endParaRPr>
                    </a:p>
                  </a:txBody>
                  <a:tcPr marL="68580" marR="68580" marT="0" marB="0">
                    <a:noFill/>
                  </a:tcPr>
                </a:tc>
                <a:tc hMerge="1">
                  <a:txBody>
                    <a:bodyPr/>
                    <a:lstStyle/>
                    <a:p>
                      <a:pPr algn="ctr">
                        <a:spcAft>
                          <a:spcPts val="0"/>
                        </a:spcAft>
                      </a:pPr>
                      <a:endParaRPr lang="en-GB" sz="1100" dirty="0">
                        <a:effectLst/>
                        <a:latin typeface="Comic Sans MS" panose="030F0702030302020204" pitchFamily="66" charset="0"/>
                        <a:ea typeface="Lato Light"/>
                        <a:cs typeface="Lato Light"/>
                      </a:endParaRPr>
                    </a:p>
                  </a:txBody>
                  <a:tcPr marL="68580" marR="68580" marT="0" marB="0">
                    <a:noFill/>
                  </a:tcPr>
                </a:tc>
                <a:extLst>
                  <a:ext uri="{0D108BD9-81ED-4DB2-BD59-A6C34878D82A}">
                    <a16:rowId xmlns:a16="http://schemas.microsoft.com/office/drawing/2014/main" val="3357107950"/>
                  </a:ext>
                </a:extLst>
              </a:tr>
              <a:tr h="457200">
                <a:tc rowSpan="3">
                  <a:txBody>
                    <a:bodyPr/>
                    <a:lstStyle/>
                    <a:p>
                      <a:r>
                        <a:rPr lang="en-GB" dirty="0">
                          <a:latin typeface="Comic Sans MS" panose="030F0702030302020204" pitchFamily="66" charset="0"/>
                        </a:rPr>
                        <a:t>KS1</a:t>
                      </a:r>
                    </a:p>
                    <a:p>
                      <a:r>
                        <a:rPr lang="en-GB" sz="1100" dirty="0">
                          <a:latin typeface="Comic Sans MS" panose="030F0702030302020204" pitchFamily="66" charset="0"/>
                        </a:rPr>
                        <a:t>Yr2</a:t>
                      </a:r>
                    </a:p>
                  </a:txBody>
                  <a:tcPr/>
                </a:tc>
                <a:tc rowSpan="2">
                  <a:txBody>
                    <a:bodyPr/>
                    <a:lstStyle/>
                    <a:p>
                      <a:pPr algn="l">
                        <a:spcAft>
                          <a:spcPts val="0"/>
                        </a:spcAft>
                      </a:pPr>
                      <a:r>
                        <a:rPr lang="en-GB" sz="1200" dirty="0">
                          <a:effectLst/>
                          <a:latin typeface="Comic Sans MS" panose="030F0702030302020204" pitchFamily="66" charset="0"/>
                          <a:ea typeface="Lato Light"/>
                          <a:cs typeface="Lato Light"/>
                        </a:rPr>
                        <a:t>My healthy self: How can we look after our bodies?</a:t>
                      </a:r>
                    </a:p>
                  </a:txBody>
                  <a:tcPr marL="68580" marR="68580" marT="0" marB="0">
                    <a:noFill/>
                  </a:tcPr>
                </a:tc>
                <a:tc rowSpan="2">
                  <a:txBody>
                    <a:bodyPr/>
                    <a:lstStyle/>
                    <a:p>
                      <a:pPr algn="l">
                        <a:spcAft>
                          <a:spcPts val="0"/>
                        </a:spcAft>
                      </a:pPr>
                      <a:r>
                        <a:rPr lang="en-GB" sz="1200" dirty="0">
                          <a:effectLst/>
                          <a:latin typeface="Comic Sans MS" panose="030F0702030302020204" pitchFamily="66" charset="0"/>
                          <a:ea typeface="Lato Light"/>
                          <a:cs typeface="Lato Light"/>
                        </a:rPr>
                        <a:t>Connecting with others: How can I build safe, kind and caring relationships with others?</a:t>
                      </a:r>
                    </a:p>
                  </a:txBody>
                  <a:tcPr marL="68580" marR="68580" marT="0" marB="0">
                    <a:noFill/>
                  </a:tcPr>
                </a:tc>
                <a:tc rowSpan="2">
                  <a:txBody>
                    <a:bodyPr/>
                    <a:lstStyle/>
                    <a:p>
                      <a:pPr algn="l">
                        <a:spcAft>
                          <a:spcPts val="0"/>
                        </a:spcAft>
                      </a:pPr>
                      <a:r>
                        <a:rPr lang="en-GB" sz="1200" dirty="0">
                          <a:effectLst/>
                          <a:latin typeface="Comic Sans MS" panose="030F0702030302020204" pitchFamily="66" charset="0"/>
                          <a:ea typeface="Lato Light"/>
                          <a:cs typeface="Lato Light"/>
                        </a:rPr>
                        <a:t>The online world: How can we stay safe online?</a:t>
                      </a:r>
                    </a:p>
                  </a:txBody>
                  <a:tcPr marL="68580" marR="68580" marT="0" marB="0">
                    <a:noFill/>
                  </a:tcPr>
                </a:tc>
                <a:tc rowSpan="2">
                  <a:txBody>
                    <a:bodyPr/>
                    <a:lstStyle/>
                    <a:p>
                      <a:pPr algn="l">
                        <a:spcAft>
                          <a:spcPts val="0"/>
                        </a:spcAft>
                      </a:pPr>
                      <a:r>
                        <a:rPr lang="en-GB" sz="1200" dirty="0">
                          <a:effectLst/>
                          <a:latin typeface="Comic Sans MS" panose="030F0702030302020204" pitchFamily="66" charset="0"/>
                          <a:ea typeface="Lato Light"/>
                          <a:cs typeface="Lato Light"/>
                        </a:rPr>
                        <a:t>Citizenship: How do people belong to a community and earn money?</a:t>
                      </a:r>
                    </a:p>
                  </a:txBody>
                  <a:tcPr marL="68580" marR="68580" marT="0" marB="0">
                    <a:noFill/>
                  </a:tcPr>
                </a:tc>
                <a:tc>
                  <a:txBody>
                    <a:bodyPr/>
                    <a:lstStyle/>
                    <a:p>
                      <a:pPr algn="l">
                        <a:spcAft>
                          <a:spcPts val="0"/>
                        </a:spcAft>
                      </a:pPr>
                      <a:r>
                        <a:rPr lang="en-GB" sz="1200" b="0" dirty="0">
                          <a:effectLst/>
                          <a:latin typeface="Comic Sans MS" panose="030F0702030302020204" pitchFamily="66" charset="0"/>
                          <a:ea typeface="Lato Light"/>
                          <a:cs typeface="Lato Light"/>
                        </a:rPr>
                        <a:t>Growing up</a:t>
                      </a:r>
                      <a:r>
                        <a:rPr lang="en-GB" sz="1200" dirty="0">
                          <a:effectLst/>
                          <a:latin typeface="Comic Sans MS" panose="030F0702030302020204" pitchFamily="66" charset="0"/>
                          <a:ea typeface="Lato Light"/>
                          <a:cs typeface="Lato Light"/>
                        </a:rPr>
                        <a:t>: How can we look after and respect our bodies as we grow?</a:t>
                      </a:r>
                    </a:p>
                  </a:txBody>
                  <a:tcPr marL="68580" marR="68580" marT="0" marB="0">
                    <a:noFill/>
                  </a:tcPr>
                </a:tc>
                <a:tc rowSpan="2">
                  <a:txBody>
                    <a:bodyPr/>
                    <a:lstStyle/>
                    <a:p>
                      <a:pPr algn="l">
                        <a:spcAft>
                          <a:spcPts val="0"/>
                        </a:spcAft>
                      </a:pPr>
                      <a:r>
                        <a:rPr lang="en-GB" sz="1200" dirty="0">
                          <a:effectLst/>
                          <a:latin typeface="Comic Sans MS" panose="030F0702030302020204" pitchFamily="66" charset="0"/>
                          <a:ea typeface="Lato Light"/>
                          <a:cs typeface="Lato Light"/>
                        </a:rPr>
                        <a:t>Staying safe: How can I make safe choices in different places?</a:t>
                      </a:r>
                    </a:p>
                  </a:txBody>
                  <a:tcPr marL="68580" marR="68580" marT="0" marB="0">
                    <a:noFill/>
                  </a:tcPr>
                </a:tc>
                <a:extLst>
                  <a:ext uri="{0D108BD9-81ED-4DB2-BD59-A6C34878D82A}">
                    <a16:rowId xmlns:a16="http://schemas.microsoft.com/office/drawing/2014/main" val="3533913891"/>
                  </a:ext>
                </a:extLst>
              </a:tr>
              <a:tr h="457200">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l">
                        <a:spcAft>
                          <a:spcPts val="0"/>
                        </a:spcAft>
                      </a:pPr>
                      <a:r>
                        <a:rPr lang="en-GB" sz="1200" dirty="0">
                          <a:effectLst/>
                          <a:latin typeface="Comic Sans MS" panose="030F0702030302020204" pitchFamily="66" charset="0"/>
                          <a:ea typeface="Lato Light"/>
                          <a:cs typeface="Lato Light"/>
                        </a:rPr>
                        <a:t>Differences (Christopher winters)</a:t>
                      </a:r>
                    </a:p>
                  </a:txBody>
                  <a:tcPr marL="68580" marR="68580" marT="0" marB="0">
                    <a:noFill/>
                  </a:tcPr>
                </a:tc>
                <a:tc vMerge="1">
                  <a:txBody>
                    <a:bodyPr/>
                    <a:lstStyle/>
                    <a:p>
                      <a:endParaRPr lang="en-GB"/>
                    </a:p>
                  </a:txBody>
                  <a:tcPr/>
                </a:tc>
                <a:extLst>
                  <a:ext uri="{0D108BD9-81ED-4DB2-BD59-A6C34878D82A}">
                    <a16:rowId xmlns:a16="http://schemas.microsoft.com/office/drawing/2014/main" val="3638258466"/>
                  </a:ext>
                </a:extLst>
              </a:tr>
              <a:tr h="695193">
                <a:tc vMerge="1">
                  <a:txBody>
                    <a:bodyPr/>
                    <a:lstStyle/>
                    <a:p>
                      <a:endParaRPr lang="en-GB" sz="1200" dirty="0">
                        <a:latin typeface="Comic Sans MS" panose="030F0702030302020204" pitchFamily="66" charset="0"/>
                      </a:endParaRPr>
                    </a:p>
                  </a:txBody>
                  <a:tcPr/>
                </a:tc>
                <a:tc gridSpan="6">
                  <a:txBody>
                    <a:bodyPr/>
                    <a:lstStyle/>
                    <a:p>
                      <a:pPr algn="ctr">
                        <a:spcAft>
                          <a:spcPts val="0"/>
                        </a:spcAft>
                      </a:pPr>
                      <a:endParaRPr lang="en-US" sz="1200" dirty="0">
                        <a:effectLst/>
                        <a:latin typeface="Comic Sans MS" panose="030F0702030302020204" pitchFamily="66" charset="0"/>
                        <a:ea typeface="Lato Light"/>
                        <a:cs typeface="Lato Light"/>
                      </a:endParaRPr>
                    </a:p>
                  </a:txBody>
                  <a:tcPr marL="68580" marR="68580" marT="0" marB="0">
                    <a:noFill/>
                  </a:tcPr>
                </a:tc>
                <a:tc hMerge="1">
                  <a:txBody>
                    <a:bodyPr/>
                    <a:lstStyle/>
                    <a:p>
                      <a:pPr algn="ctr">
                        <a:spcAft>
                          <a:spcPts val="0"/>
                        </a:spcAft>
                      </a:pPr>
                      <a:endParaRPr lang="en-GB" sz="1100">
                        <a:effectLst/>
                        <a:latin typeface="Comic Sans MS" panose="030F0702030302020204" pitchFamily="66" charset="0"/>
                        <a:ea typeface="Lato Light"/>
                        <a:cs typeface="Lato Light"/>
                      </a:endParaRPr>
                    </a:p>
                  </a:txBody>
                  <a:tcPr marL="68580" marR="68580" marT="0" marB="0">
                    <a:noFill/>
                  </a:tcPr>
                </a:tc>
                <a:tc hMerge="1">
                  <a:txBody>
                    <a:bodyPr/>
                    <a:lstStyle/>
                    <a:p>
                      <a:pPr algn="ctr">
                        <a:spcAft>
                          <a:spcPts val="0"/>
                        </a:spcAft>
                      </a:pPr>
                      <a:endParaRPr lang="en-GB" sz="1100">
                        <a:effectLst/>
                        <a:latin typeface="Comic Sans MS" panose="030F0702030302020204" pitchFamily="66" charset="0"/>
                        <a:ea typeface="Lato Light"/>
                        <a:cs typeface="Lato Light"/>
                      </a:endParaRPr>
                    </a:p>
                  </a:txBody>
                  <a:tcPr marL="68580" marR="68580" marT="0" marB="0">
                    <a:noFill/>
                  </a:tcPr>
                </a:tc>
                <a:tc hMerge="1">
                  <a:txBody>
                    <a:bodyPr/>
                    <a:lstStyle/>
                    <a:p>
                      <a:pPr algn="ctr">
                        <a:spcAft>
                          <a:spcPts val="0"/>
                        </a:spcAft>
                      </a:pPr>
                      <a:endParaRPr lang="en-GB" sz="1100">
                        <a:effectLst/>
                        <a:latin typeface="Comic Sans MS" panose="030F0702030302020204" pitchFamily="66" charset="0"/>
                        <a:ea typeface="Lato Light"/>
                        <a:cs typeface="Lato Light"/>
                      </a:endParaRPr>
                    </a:p>
                  </a:txBody>
                  <a:tcPr marL="68580" marR="68580" marT="0" marB="0">
                    <a:noFill/>
                  </a:tcPr>
                </a:tc>
                <a:tc hMerge="1">
                  <a:txBody>
                    <a:bodyPr/>
                    <a:lstStyle/>
                    <a:p>
                      <a:pPr algn="ctr">
                        <a:spcAft>
                          <a:spcPts val="0"/>
                        </a:spcAft>
                      </a:pPr>
                      <a:endParaRPr lang="en-GB" sz="1100">
                        <a:effectLst/>
                        <a:latin typeface="Comic Sans MS" panose="030F0702030302020204" pitchFamily="66" charset="0"/>
                        <a:ea typeface="Lato Light"/>
                        <a:cs typeface="Lato Light"/>
                      </a:endParaRPr>
                    </a:p>
                  </a:txBody>
                  <a:tcPr marL="68580" marR="68580" marT="0" marB="0">
                    <a:noFill/>
                  </a:tcPr>
                </a:tc>
                <a:tc hMerge="1">
                  <a:txBody>
                    <a:bodyPr/>
                    <a:lstStyle/>
                    <a:p>
                      <a:pPr algn="ctr">
                        <a:spcAft>
                          <a:spcPts val="0"/>
                        </a:spcAft>
                      </a:pPr>
                      <a:endParaRPr lang="en-GB" sz="1100" dirty="0">
                        <a:effectLst/>
                        <a:latin typeface="Comic Sans MS" panose="030F0702030302020204" pitchFamily="66" charset="0"/>
                        <a:ea typeface="Lato Light"/>
                        <a:cs typeface="Lato Light"/>
                      </a:endParaRPr>
                    </a:p>
                  </a:txBody>
                  <a:tcPr marL="68580" marR="68580" marT="0" marB="0">
                    <a:noFill/>
                  </a:tcPr>
                </a:tc>
                <a:extLst>
                  <a:ext uri="{0D108BD9-81ED-4DB2-BD59-A6C34878D82A}">
                    <a16:rowId xmlns:a16="http://schemas.microsoft.com/office/drawing/2014/main" val="2836194421"/>
                  </a:ext>
                </a:extLst>
              </a:tr>
            </a:tbl>
          </a:graphicData>
        </a:graphic>
      </p:graphicFrame>
      <p:sp>
        <p:nvSpPr>
          <p:cNvPr id="26" name="TextBox 25">
            <a:extLst>
              <a:ext uri="{FF2B5EF4-FFF2-40B4-BE49-F238E27FC236}">
                <a16:creationId xmlns:a16="http://schemas.microsoft.com/office/drawing/2014/main" id="{1E4445BD-F4F7-41AC-AF0F-F873FCB51B2B}"/>
              </a:ext>
            </a:extLst>
          </p:cNvPr>
          <p:cNvSpPr txBox="1"/>
          <p:nvPr/>
        </p:nvSpPr>
        <p:spPr>
          <a:xfrm>
            <a:off x="4048217" y="1386581"/>
            <a:ext cx="4296793" cy="381000"/>
          </a:xfrm>
          <a:prstGeom prst="rect">
            <a:avLst/>
          </a:prstGeom>
          <a:noFill/>
        </p:spPr>
        <p:txBody>
          <a:bodyPr wrap="square" rtlCol="0">
            <a:spAutoFit/>
          </a:bodyPr>
          <a:lstStyle/>
          <a:p>
            <a:pPr algn="ctr"/>
            <a:r>
              <a:rPr lang="en-GB" b="1" dirty="0">
                <a:solidFill>
                  <a:schemeClr val="bg1"/>
                </a:solidFill>
                <a:latin typeface="Comic Sans MS" panose="030F0702030302020204" pitchFamily="66" charset="0"/>
              </a:rPr>
              <a:t>Year 1 and 2</a:t>
            </a:r>
          </a:p>
        </p:txBody>
      </p:sp>
      <p:pic>
        <p:nvPicPr>
          <p:cNvPr id="2" name="Picture 1">
            <a:extLst>
              <a:ext uri="{FF2B5EF4-FFF2-40B4-BE49-F238E27FC236}">
                <a16:creationId xmlns:a16="http://schemas.microsoft.com/office/drawing/2014/main" id="{EA73502E-D767-4BF0-B571-0ADA75090F42}"/>
              </a:ext>
            </a:extLst>
          </p:cNvPr>
          <p:cNvPicPr>
            <a:picLocks noChangeAspect="1"/>
          </p:cNvPicPr>
          <p:nvPr/>
        </p:nvPicPr>
        <p:blipFill>
          <a:blip r:embed="rId2"/>
          <a:stretch>
            <a:fillRect/>
          </a:stretch>
        </p:blipFill>
        <p:spPr>
          <a:xfrm>
            <a:off x="430675" y="233281"/>
            <a:ext cx="1761897" cy="1018120"/>
          </a:xfrm>
          <a:prstGeom prst="rect">
            <a:avLst/>
          </a:prstGeom>
        </p:spPr>
      </p:pic>
    </p:spTree>
    <p:extLst>
      <p:ext uri="{BB962C8B-B14F-4D97-AF65-F5344CB8AC3E}">
        <p14:creationId xmlns:p14="http://schemas.microsoft.com/office/powerpoint/2010/main" val="32574981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794C6FE-B479-4A6B-BE24-97602FA9CC96}"/>
              </a:ext>
            </a:extLst>
          </p:cNvPr>
          <p:cNvSpPr/>
          <p:nvPr/>
        </p:nvSpPr>
        <p:spPr>
          <a:xfrm>
            <a:off x="301840" y="96803"/>
            <a:ext cx="11594237" cy="1394645"/>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6" name="Rectangle 5">
            <a:extLst>
              <a:ext uri="{FF2B5EF4-FFF2-40B4-BE49-F238E27FC236}">
                <a16:creationId xmlns:a16="http://schemas.microsoft.com/office/drawing/2014/main" id="{CE9C5A49-72F3-4444-ACCF-0DF54F0F810B}"/>
              </a:ext>
            </a:extLst>
          </p:cNvPr>
          <p:cNvSpPr/>
          <p:nvPr/>
        </p:nvSpPr>
        <p:spPr>
          <a:xfrm>
            <a:off x="298881" y="1344671"/>
            <a:ext cx="11594237" cy="464820"/>
          </a:xfrm>
          <a:prstGeom prst="rect">
            <a:avLst/>
          </a:prstGeom>
          <a:solidFill>
            <a:srgbClr val="A45CAC"/>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GB" b="1" dirty="0"/>
              <a:t>Year 3 and 4</a:t>
            </a:r>
          </a:p>
        </p:txBody>
      </p:sp>
      <p:sp>
        <p:nvSpPr>
          <p:cNvPr id="10" name="Rectangle 9">
            <a:extLst>
              <a:ext uri="{FF2B5EF4-FFF2-40B4-BE49-F238E27FC236}">
                <a16:creationId xmlns:a16="http://schemas.microsoft.com/office/drawing/2014/main" id="{D8C52891-5734-4892-8441-7D7CFBEBBF79}"/>
              </a:ext>
            </a:extLst>
          </p:cNvPr>
          <p:cNvSpPr/>
          <p:nvPr/>
        </p:nvSpPr>
        <p:spPr>
          <a:xfrm>
            <a:off x="2426234" y="2298983"/>
            <a:ext cx="247212" cy="144780"/>
          </a:xfrm>
          <a:prstGeom prst="rect">
            <a:avLst/>
          </a:prstGeom>
          <a:ln>
            <a:noFill/>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4" name="TextBox 23">
            <a:extLst>
              <a:ext uri="{FF2B5EF4-FFF2-40B4-BE49-F238E27FC236}">
                <a16:creationId xmlns:a16="http://schemas.microsoft.com/office/drawing/2014/main" id="{141EF8DA-1AAC-4721-847D-82503B884892}"/>
              </a:ext>
            </a:extLst>
          </p:cNvPr>
          <p:cNvSpPr txBox="1"/>
          <p:nvPr/>
        </p:nvSpPr>
        <p:spPr>
          <a:xfrm>
            <a:off x="2194052" y="231525"/>
            <a:ext cx="8086290" cy="1077218"/>
          </a:xfrm>
          <a:prstGeom prst="rect">
            <a:avLst/>
          </a:prstGeom>
          <a:noFill/>
        </p:spPr>
        <p:txBody>
          <a:bodyPr wrap="square" rtlCol="0">
            <a:spAutoFit/>
          </a:bodyPr>
          <a:lstStyle/>
          <a:p>
            <a:pPr algn="ctr"/>
            <a:r>
              <a:rPr lang="en-GB" sz="3200" dirty="0">
                <a:solidFill>
                  <a:schemeClr val="bg1"/>
                </a:solidFill>
                <a:latin typeface="Comic Sans MS" panose="030F0702030302020204" pitchFamily="66" charset="0"/>
              </a:rPr>
              <a:t>Curriculum Map</a:t>
            </a:r>
          </a:p>
          <a:p>
            <a:pPr algn="ctr"/>
            <a:r>
              <a:rPr lang="en-GB" sz="3200" dirty="0">
                <a:solidFill>
                  <a:prstClr val="white"/>
                </a:solidFill>
                <a:latin typeface="Comic Sans MS" panose="030F0702030302020204" pitchFamily="66" charset="0"/>
              </a:rPr>
              <a:t>PSHE</a:t>
            </a:r>
            <a:r>
              <a:rPr lang="en-GB" sz="3200" dirty="0">
                <a:solidFill>
                  <a:schemeClr val="bg1"/>
                </a:solidFill>
                <a:latin typeface="Comic Sans MS" panose="030F0702030302020204" pitchFamily="66" charset="0"/>
              </a:rPr>
              <a:t>– Whole School</a:t>
            </a:r>
          </a:p>
        </p:txBody>
      </p:sp>
      <p:graphicFrame>
        <p:nvGraphicFramePr>
          <p:cNvPr id="25" name="Table 24">
            <a:extLst>
              <a:ext uri="{FF2B5EF4-FFF2-40B4-BE49-F238E27FC236}">
                <a16:creationId xmlns:a16="http://schemas.microsoft.com/office/drawing/2014/main" id="{AC7B64D2-1B9F-4487-BF74-023ABE51D6A6}"/>
              </a:ext>
            </a:extLst>
          </p:cNvPr>
          <p:cNvGraphicFramePr>
            <a:graphicFrameLocks noGrp="1"/>
          </p:cNvGraphicFramePr>
          <p:nvPr>
            <p:extLst>
              <p:ext uri="{D42A27DB-BD31-4B8C-83A1-F6EECF244321}">
                <p14:modId xmlns:p14="http://schemas.microsoft.com/office/powerpoint/2010/main" val="805964446"/>
              </p:ext>
            </p:extLst>
          </p:nvPr>
        </p:nvGraphicFramePr>
        <p:xfrm>
          <a:off x="298883" y="1902761"/>
          <a:ext cx="11597815" cy="4389054"/>
        </p:xfrm>
        <a:graphic>
          <a:graphicData uri="http://schemas.openxmlformats.org/drawingml/2006/table">
            <a:tbl>
              <a:tblPr firstRow="1" bandRow="1">
                <a:tableStyleId>{5940675A-B579-460E-94D1-54222C63F5DA}</a:tableStyleId>
              </a:tblPr>
              <a:tblGrid>
                <a:gridCol w="912048">
                  <a:extLst>
                    <a:ext uri="{9D8B030D-6E8A-4147-A177-3AD203B41FA5}">
                      <a16:colId xmlns:a16="http://schemas.microsoft.com/office/drawing/2014/main" val="698276396"/>
                    </a:ext>
                  </a:extLst>
                </a:gridCol>
                <a:gridCol w="1512311">
                  <a:extLst>
                    <a:ext uri="{9D8B030D-6E8A-4147-A177-3AD203B41FA5}">
                      <a16:colId xmlns:a16="http://schemas.microsoft.com/office/drawing/2014/main" val="1039164095"/>
                    </a:ext>
                  </a:extLst>
                </a:gridCol>
                <a:gridCol w="1727891">
                  <a:extLst>
                    <a:ext uri="{9D8B030D-6E8A-4147-A177-3AD203B41FA5}">
                      <a16:colId xmlns:a16="http://schemas.microsoft.com/office/drawing/2014/main" val="2421390909"/>
                    </a:ext>
                  </a:extLst>
                </a:gridCol>
                <a:gridCol w="1838951">
                  <a:extLst>
                    <a:ext uri="{9D8B030D-6E8A-4147-A177-3AD203B41FA5}">
                      <a16:colId xmlns:a16="http://schemas.microsoft.com/office/drawing/2014/main" val="914411525"/>
                    </a:ext>
                  </a:extLst>
                </a:gridCol>
                <a:gridCol w="1787674">
                  <a:extLst>
                    <a:ext uri="{9D8B030D-6E8A-4147-A177-3AD203B41FA5}">
                      <a16:colId xmlns:a16="http://schemas.microsoft.com/office/drawing/2014/main" val="2440421474"/>
                    </a:ext>
                  </a:extLst>
                </a:gridCol>
                <a:gridCol w="1851779">
                  <a:extLst>
                    <a:ext uri="{9D8B030D-6E8A-4147-A177-3AD203B41FA5}">
                      <a16:colId xmlns:a16="http://schemas.microsoft.com/office/drawing/2014/main" val="954389551"/>
                    </a:ext>
                  </a:extLst>
                </a:gridCol>
                <a:gridCol w="1967161">
                  <a:extLst>
                    <a:ext uri="{9D8B030D-6E8A-4147-A177-3AD203B41FA5}">
                      <a16:colId xmlns:a16="http://schemas.microsoft.com/office/drawing/2014/main" val="1063586526"/>
                    </a:ext>
                  </a:extLst>
                </a:gridCol>
              </a:tblGrid>
              <a:tr h="705968">
                <a:tc>
                  <a:txBody>
                    <a:bodyPr/>
                    <a:lstStyle/>
                    <a:p>
                      <a:endParaRPr lang="en-GB" dirty="0"/>
                    </a:p>
                  </a:txBody>
                  <a:tcPr/>
                </a:tc>
                <a:tc>
                  <a:txBody>
                    <a:bodyPr/>
                    <a:lstStyle/>
                    <a:p>
                      <a:pPr algn="ctr"/>
                      <a:r>
                        <a:rPr lang="en-GB" sz="1200" dirty="0">
                          <a:latin typeface="Comic Sans MS" panose="030F0702030302020204" pitchFamily="66" charset="0"/>
                        </a:rPr>
                        <a:t>Autumn 1</a:t>
                      </a:r>
                    </a:p>
                  </a:txBody>
                  <a:tcPr/>
                </a:tc>
                <a:tc>
                  <a:txBody>
                    <a:bodyPr/>
                    <a:lstStyle/>
                    <a:p>
                      <a:pPr algn="ctr"/>
                      <a:r>
                        <a:rPr lang="en-GB" sz="1200" dirty="0">
                          <a:latin typeface="Comic Sans MS" panose="030F0702030302020204" pitchFamily="66" charset="0"/>
                        </a:rPr>
                        <a:t>Autumn 2</a:t>
                      </a:r>
                    </a:p>
                  </a:txBody>
                  <a:tcPr/>
                </a:tc>
                <a:tc>
                  <a:txBody>
                    <a:bodyPr/>
                    <a:lstStyle/>
                    <a:p>
                      <a:pPr algn="ctr"/>
                      <a:r>
                        <a:rPr lang="en-GB" sz="1200" dirty="0">
                          <a:latin typeface="Comic Sans MS" panose="030F0702030302020204" pitchFamily="66" charset="0"/>
                        </a:rPr>
                        <a:t>Spring 1</a:t>
                      </a:r>
                    </a:p>
                  </a:txBody>
                  <a:tcPr/>
                </a:tc>
                <a:tc>
                  <a:txBody>
                    <a:bodyPr/>
                    <a:lstStyle/>
                    <a:p>
                      <a:pPr algn="ctr"/>
                      <a:r>
                        <a:rPr lang="en-GB" sz="1200" dirty="0">
                          <a:latin typeface="Comic Sans MS" panose="030F0702030302020204" pitchFamily="66" charset="0"/>
                        </a:rPr>
                        <a:t>Spring 2</a:t>
                      </a:r>
                    </a:p>
                  </a:txBody>
                  <a:tcPr/>
                </a:tc>
                <a:tc>
                  <a:txBody>
                    <a:bodyPr/>
                    <a:lstStyle/>
                    <a:p>
                      <a:pPr algn="ctr"/>
                      <a:r>
                        <a:rPr lang="en-GB" sz="1200" b="0" dirty="0">
                          <a:latin typeface="Comic Sans MS" panose="030F0702030302020204" pitchFamily="66" charset="0"/>
                        </a:rPr>
                        <a:t>Summer 1</a:t>
                      </a:r>
                    </a:p>
                  </a:txBody>
                  <a:tcPr/>
                </a:tc>
                <a:tc>
                  <a:txBody>
                    <a:bodyPr/>
                    <a:lstStyle/>
                    <a:p>
                      <a:pPr algn="ctr"/>
                      <a:r>
                        <a:rPr lang="en-GB" sz="1200" b="0" dirty="0">
                          <a:latin typeface="Comic Sans MS" panose="030F0702030302020204" pitchFamily="66" charset="0"/>
                        </a:rPr>
                        <a:t>Summer 2</a:t>
                      </a:r>
                    </a:p>
                  </a:txBody>
                  <a:tcPr/>
                </a:tc>
                <a:extLst>
                  <a:ext uri="{0D108BD9-81ED-4DB2-BD59-A6C34878D82A}">
                    <a16:rowId xmlns:a16="http://schemas.microsoft.com/office/drawing/2014/main" val="3471968257"/>
                  </a:ext>
                </a:extLst>
              </a:tr>
              <a:tr h="365760">
                <a:tc rowSpan="3">
                  <a:txBody>
                    <a:bodyPr/>
                    <a:lstStyle/>
                    <a:p>
                      <a:r>
                        <a:rPr lang="en-GB" dirty="0">
                          <a:latin typeface="Comic Sans MS" panose="030F0702030302020204" pitchFamily="66" charset="0"/>
                        </a:rPr>
                        <a:t>LKS2</a:t>
                      </a:r>
                    </a:p>
                    <a:p>
                      <a:r>
                        <a:rPr lang="en-GB" sz="1200" dirty="0">
                          <a:latin typeface="Comic Sans MS" panose="030F0702030302020204" pitchFamily="66" charset="0"/>
                        </a:rPr>
                        <a:t>Yr3</a:t>
                      </a:r>
                    </a:p>
                  </a:txBody>
                  <a:tcPr/>
                </a:tc>
                <a:tc rowSpan="2">
                  <a:txBody>
                    <a:bodyPr/>
                    <a:lstStyle/>
                    <a:p>
                      <a:pPr algn="l">
                        <a:spcAft>
                          <a:spcPts val="0"/>
                        </a:spcAft>
                      </a:pPr>
                      <a:r>
                        <a:rPr lang="en-GB" sz="1200" dirty="0">
                          <a:effectLst/>
                          <a:latin typeface="Comic Sans MS" panose="030F0702030302020204" pitchFamily="66" charset="0"/>
                          <a:ea typeface="Lato Light"/>
                          <a:cs typeface="Lato Light"/>
                        </a:rPr>
                        <a:t>My healthy self: How can I take care of my mind and body?</a:t>
                      </a:r>
                    </a:p>
                  </a:txBody>
                  <a:tcPr marL="68580" marR="68580" marT="0" marB="0">
                    <a:noFill/>
                  </a:tcPr>
                </a:tc>
                <a:tc rowSpan="2">
                  <a:txBody>
                    <a:bodyPr/>
                    <a:lstStyle/>
                    <a:p>
                      <a:pPr algn="l">
                        <a:spcAft>
                          <a:spcPts val="0"/>
                        </a:spcAft>
                      </a:pPr>
                      <a:r>
                        <a:rPr lang="en-GB" sz="1200" dirty="0">
                          <a:effectLst/>
                          <a:latin typeface="Comic Sans MS" panose="030F0702030302020204" pitchFamily="66" charset="0"/>
                          <a:ea typeface="Lato Light"/>
                          <a:cs typeface="Lato Light"/>
                        </a:rPr>
                        <a:t>Connecting with others: What helps us feel safe and included?</a:t>
                      </a:r>
                    </a:p>
                  </a:txBody>
                  <a:tcPr marL="68580" marR="68580" marT="0" marB="0">
                    <a:noFill/>
                  </a:tcPr>
                </a:tc>
                <a:tc rowSpan="2">
                  <a:txBody>
                    <a:bodyPr/>
                    <a:lstStyle/>
                    <a:p>
                      <a:pPr algn="l">
                        <a:spcAft>
                          <a:spcPts val="0"/>
                        </a:spcAft>
                      </a:pPr>
                      <a:r>
                        <a:rPr lang="en-GB" sz="1200" dirty="0">
                          <a:effectLst/>
                          <a:latin typeface="Comic Sans MS" panose="030F0702030302020204" pitchFamily="66" charset="0"/>
                          <a:ea typeface="Lato Light"/>
                          <a:cs typeface="Lato Light"/>
                        </a:rPr>
                        <a:t>The online world: How should we communicate online?</a:t>
                      </a:r>
                    </a:p>
                  </a:txBody>
                  <a:tcPr marL="68580" marR="68580" marT="0" marB="0">
                    <a:noFill/>
                  </a:tcPr>
                </a:tc>
                <a:tc rowSpan="2">
                  <a:txBody>
                    <a:bodyPr/>
                    <a:lstStyle/>
                    <a:p>
                      <a:pPr algn="l"/>
                      <a:r>
                        <a:rPr lang="en-GB" sz="1200" dirty="0">
                          <a:latin typeface="Comic Sans MS" panose="030F0702030302020204" pitchFamily="66" charset="0"/>
                        </a:rPr>
                        <a:t>Citizenship: What rights and responsibilities do we have?</a:t>
                      </a:r>
                    </a:p>
                  </a:txBody>
                  <a:tcPr marL="68580" marR="68580" marT="0" marB="0">
                    <a:noFill/>
                  </a:tcPr>
                </a:tc>
                <a:tc>
                  <a:txBody>
                    <a:bodyPr/>
                    <a:lstStyle/>
                    <a:p>
                      <a:pPr algn="l">
                        <a:spcAft>
                          <a:spcPts val="0"/>
                        </a:spcAft>
                      </a:pPr>
                      <a:r>
                        <a:rPr lang="en-GB" sz="1200" dirty="0">
                          <a:effectLst/>
                          <a:latin typeface="Comic Sans MS" panose="030F0702030302020204" pitchFamily="66" charset="0"/>
                          <a:ea typeface="Lato Light"/>
                          <a:cs typeface="Lato Light"/>
                        </a:rPr>
                        <a:t>Health protection: How can we prevent illness and injury and respond if they happen?</a:t>
                      </a:r>
                    </a:p>
                  </a:txBody>
                  <a:tcPr marL="68580" marR="68580" marT="0" marB="0">
                    <a:noFill/>
                  </a:tcPr>
                </a:tc>
                <a:tc rowSpan="2">
                  <a:txBody>
                    <a:bodyPr/>
                    <a:lstStyle/>
                    <a:p>
                      <a:pPr algn="l"/>
                      <a:r>
                        <a:rPr lang="en-GB" sz="1200" dirty="0">
                          <a:latin typeface="Comic Sans MS" panose="030F0702030302020204" pitchFamily="66" charset="0"/>
                        </a:rPr>
                        <a:t>Citizenship: What careers do people choose and why?</a:t>
                      </a:r>
                    </a:p>
                  </a:txBody>
                  <a:tcPr marL="68580" marR="68580" marT="0" marB="0">
                    <a:noFill/>
                  </a:tcPr>
                </a:tc>
                <a:extLst>
                  <a:ext uri="{0D108BD9-81ED-4DB2-BD59-A6C34878D82A}">
                    <a16:rowId xmlns:a16="http://schemas.microsoft.com/office/drawing/2014/main" val="3533913891"/>
                  </a:ext>
                </a:extLst>
              </a:tr>
              <a:tr h="365760">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a:spcAft>
                          <a:spcPts val="0"/>
                        </a:spcAft>
                      </a:pPr>
                      <a:r>
                        <a:rPr lang="en-GB" sz="1200" dirty="0">
                          <a:effectLst/>
                          <a:latin typeface="Comic Sans MS" panose="030F0702030302020204" pitchFamily="66" charset="0"/>
                          <a:ea typeface="Lato Light"/>
                          <a:cs typeface="Lato Light"/>
                        </a:rPr>
                        <a:t>Valuing differences and keeping safe  </a:t>
                      </a:r>
                      <a:r>
                        <a:rPr lang="en-GB" sz="1200" b="0" dirty="0">
                          <a:effectLst/>
                          <a:latin typeface="Comic Sans MS" panose="030F0702030302020204" pitchFamily="66" charset="0"/>
                          <a:ea typeface="Lato Light"/>
                          <a:cs typeface="Lato Light"/>
                        </a:rPr>
                        <a:t>(Christopher Winters)</a:t>
                      </a:r>
                    </a:p>
                  </a:txBody>
                  <a:tcPr marL="68580" marR="68580" marT="0" marB="0">
                    <a:noFill/>
                  </a:tcPr>
                </a:tc>
                <a:tc vMerge="1">
                  <a:txBody>
                    <a:bodyPr/>
                    <a:lstStyle/>
                    <a:p>
                      <a:endParaRPr lang="en-GB"/>
                    </a:p>
                  </a:txBody>
                  <a:tcPr/>
                </a:tc>
                <a:extLst>
                  <a:ext uri="{0D108BD9-81ED-4DB2-BD59-A6C34878D82A}">
                    <a16:rowId xmlns:a16="http://schemas.microsoft.com/office/drawing/2014/main" val="4009556849"/>
                  </a:ext>
                </a:extLst>
              </a:tr>
              <a:tr h="695193">
                <a:tc vMerge="1">
                  <a:txBody>
                    <a:bodyPr/>
                    <a:lstStyle/>
                    <a:p>
                      <a:endParaRPr lang="en-GB" sz="1200" dirty="0">
                        <a:latin typeface="Comic Sans MS" panose="030F0702030302020204" pitchFamily="66" charset="0"/>
                      </a:endParaRPr>
                    </a:p>
                  </a:txBody>
                  <a:tcPr/>
                </a:tc>
                <a:tc gridSpan="6">
                  <a:txBody>
                    <a:bodyPr/>
                    <a:lstStyle/>
                    <a:p>
                      <a:pPr algn="ctr">
                        <a:spcAft>
                          <a:spcPts val="0"/>
                        </a:spcAft>
                      </a:pPr>
                      <a:endParaRPr lang="en-US" sz="1200" dirty="0">
                        <a:effectLst/>
                        <a:latin typeface="Comic Sans MS" panose="030F0702030302020204" pitchFamily="66" charset="0"/>
                        <a:ea typeface="Lato Light"/>
                        <a:cs typeface="Lato Light"/>
                      </a:endParaRPr>
                    </a:p>
                  </a:txBody>
                  <a:tcPr marL="68580" marR="68580" marT="0" marB="0">
                    <a:noFill/>
                  </a:tcPr>
                </a:tc>
                <a:tc hMerge="1">
                  <a:txBody>
                    <a:bodyPr/>
                    <a:lstStyle/>
                    <a:p>
                      <a:pPr algn="ctr">
                        <a:spcAft>
                          <a:spcPts val="0"/>
                        </a:spcAft>
                      </a:pPr>
                      <a:endParaRPr lang="en-GB" sz="1100">
                        <a:effectLst/>
                        <a:latin typeface="Comic Sans MS" panose="030F0702030302020204" pitchFamily="66" charset="0"/>
                        <a:ea typeface="Lato Light"/>
                        <a:cs typeface="Lato Light"/>
                      </a:endParaRPr>
                    </a:p>
                  </a:txBody>
                  <a:tcPr marL="68580" marR="68580" marT="0" marB="0">
                    <a:noFill/>
                  </a:tcPr>
                </a:tc>
                <a:tc hMerge="1">
                  <a:txBody>
                    <a:bodyPr/>
                    <a:lstStyle/>
                    <a:p>
                      <a:pPr algn="ctr">
                        <a:spcAft>
                          <a:spcPts val="0"/>
                        </a:spcAft>
                      </a:pPr>
                      <a:endParaRPr lang="en-GB" sz="1100">
                        <a:effectLst/>
                        <a:latin typeface="Comic Sans MS" panose="030F0702030302020204" pitchFamily="66" charset="0"/>
                        <a:ea typeface="Lato Light"/>
                        <a:cs typeface="Lato Light"/>
                      </a:endParaRPr>
                    </a:p>
                  </a:txBody>
                  <a:tcPr marL="68580" marR="68580" marT="0" marB="0">
                    <a:noFill/>
                  </a:tcPr>
                </a:tc>
                <a:tc hMerge="1">
                  <a:txBody>
                    <a:bodyPr/>
                    <a:lstStyle/>
                    <a:p>
                      <a:endParaRPr lang="en-GB"/>
                    </a:p>
                  </a:txBody>
                  <a:tcPr/>
                </a:tc>
                <a:tc hMerge="1">
                  <a:txBody>
                    <a:bodyPr/>
                    <a:lstStyle/>
                    <a:p>
                      <a:pPr algn="ctr">
                        <a:spcAft>
                          <a:spcPts val="0"/>
                        </a:spcAft>
                      </a:pPr>
                      <a:endParaRPr lang="en-GB" sz="1100">
                        <a:effectLst/>
                        <a:latin typeface="Comic Sans MS" panose="030F0702030302020204" pitchFamily="66" charset="0"/>
                        <a:ea typeface="Lato Light"/>
                        <a:cs typeface="Lato Light"/>
                      </a:endParaRPr>
                    </a:p>
                  </a:txBody>
                  <a:tcPr marL="68580" marR="68580" marT="0" marB="0">
                    <a:noFill/>
                  </a:tcPr>
                </a:tc>
                <a:tc hMerge="1">
                  <a:txBody>
                    <a:bodyPr/>
                    <a:lstStyle/>
                    <a:p>
                      <a:endParaRPr lang="en-GB"/>
                    </a:p>
                  </a:txBody>
                  <a:tcPr/>
                </a:tc>
                <a:extLst>
                  <a:ext uri="{0D108BD9-81ED-4DB2-BD59-A6C34878D82A}">
                    <a16:rowId xmlns:a16="http://schemas.microsoft.com/office/drawing/2014/main" val="2836194421"/>
                  </a:ext>
                </a:extLst>
              </a:tr>
              <a:tr h="434496">
                <a:tc rowSpan="3">
                  <a:txBody>
                    <a:bodyPr/>
                    <a:lstStyle/>
                    <a:p>
                      <a:r>
                        <a:rPr lang="en-GB" dirty="0">
                          <a:latin typeface="Comic Sans MS" panose="030F0702030302020204" pitchFamily="66" charset="0"/>
                        </a:rPr>
                        <a:t>LKS2</a:t>
                      </a:r>
                    </a:p>
                    <a:p>
                      <a:r>
                        <a:rPr lang="en-GB" sz="1200" dirty="0">
                          <a:latin typeface="Comic Sans MS" panose="030F0702030302020204" pitchFamily="66" charset="0"/>
                        </a:rPr>
                        <a:t>Yr4</a:t>
                      </a:r>
                    </a:p>
                  </a:txBody>
                  <a:tcPr/>
                </a:tc>
                <a:tc rowSpan="2">
                  <a:txBody>
                    <a:bodyPr/>
                    <a:lstStyle/>
                    <a:p>
                      <a:pPr algn="ctr">
                        <a:spcAft>
                          <a:spcPts val="0"/>
                        </a:spcAft>
                      </a:pPr>
                      <a:r>
                        <a:rPr lang="en-GB" sz="1200" dirty="0">
                          <a:effectLst/>
                          <a:latin typeface="Comic Sans MS" panose="030F0702030302020204" pitchFamily="66" charset="0"/>
                          <a:ea typeface="Lato Light"/>
                          <a:cs typeface="Lato Light"/>
                        </a:rPr>
                        <a:t>My healthy self: How can I make healthy choices?</a:t>
                      </a:r>
                    </a:p>
                  </a:txBody>
                  <a:tcPr marL="68580" marR="68580" marT="0" marB="0">
                    <a:noFill/>
                  </a:tcPr>
                </a:tc>
                <a:tc rowSpan="2">
                  <a:txBody>
                    <a:bodyPr/>
                    <a:lstStyle/>
                    <a:p>
                      <a:pPr algn="ctr">
                        <a:spcAft>
                          <a:spcPts val="0"/>
                        </a:spcAft>
                      </a:pPr>
                      <a:r>
                        <a:rPr lang="en-GB" sz="1200" dirty="0">
                          <a:effectLst/>
                          <a:latin typeface="Comic Sans MS" panose="030F0702030302020204" pitchFamily="66" charset="0"/>
                          <a:ea typeface="Lato Light"/>
                          <a:cs typeface="Lato Light"/>
                        </a:rPr>
                        <a:t>Connecting with others: How can we respect each other?</a:t>
                      </a:r>
                    </a:p>
                  </a:txBody>
                  <a:tcPr marL="68580" marR="68580" marT="0" marB="0">
                    <a:noFill/>
                  </a:tcPr>
                </a:tc>
                <a:tc rowSpan="2">
                  <a:txBody>
                    <a:bodyPr/>
                    <a:lstStyle/>
                    <a:p>
                      <a:pPr algn="ctr">
                        <a:spcAft>
                          <a:spcPts val="0"/>
                        </a:spcAft>
                      </a:pPr>
                      <a:r>
                        <a:rPr lang="en-GB" sz="1200" dirty="0">
                          <a:effectLst/>
                          <a:latin typeface="Comic Sans MS" panose="030F0702030302020204" pitchFamily="66" charset="0"/>
                          <a:ea typeface="Lato Light"/>
                          <a:cs typeface="Lato Light"/>
                        </a:rPr>
                        <a:t>The online world: How can we decide what to trust online?</a:t>
                      </a:r>
                    </a:p>
                  </a:txBody>
                  <a:tcPr marL="68580" marR="68580" marT="0" marB="0">
                    <a:noFill/>
                  </a:tcPr>
                </a:tc>
                <a:tc rowSpan="2">
                  <a:txBody>
                    <a:bodyPr/>
                    <a:lstStyle/>
                    <a:p>
                      <a:r>
                        <a:rPr lang="en-GB" sz="1200" dirty="0">
                          <a:latin typeface="Comic Sans MS" panose="030F0702030302020204" pitchFamily="66" charset="0"/>
                        </a:rPr>
                        <a:t>Citizenship: How can I spend my money wisely?</a:t>
                      </a:r>
                    </a:p>
                  </a:txBody>
                  <a:tcPr marL="68580" marR="68580" marT="0" marB="0">
                    <a:noFill/>
                  </a:tcPr>
                </a:tc>
                <a:tc>
                  <a:txBody>
                    <a:bodyPr/>
                    <a:lstStyle/>
                    <a:p>
                      <a:pPr algn="ctr">
                        <a:spcAft>
                          <a:spcPts val="0"/>
                        </a:spcAft>
                      </a:pPr>
                      <a:r>
                        <a:rPr lang="en-GB" sz="1200" b="1" dirty="0">
                          <a:effectLst/>
                          <a:latin typeface="Comic Sans MS" panose="030F0702030302020204" pitchFamily="66" charset="0"/>
                          <a:ea typeface="Lato Light"/>
                          <a:cs typeface="Lato Light"/>
                        </a:rPr>
                        <a:t>Growing up</a:t>
                      </a:r>
                      <a:r>
                        <a:rPr lang="en-GB" sz="1200" dirty="0">
                          <a:effectLst/>
                          <a:latin typeface="Comic Sans MS" panose="030F0702030302020204" pitchFamily="66" charset="0"/>
                          <a:ea typeface="Lato Light"/>
                          <a:cs typeface="Lato Light"/>
                        </a:rPr>
                        <a:t>: How will my body and emotions change as I grow up?</a:t>
                      </a:r>
                    </a:p>
                  </a:txBody>
                  <a:tcPr marL="68580" marR="68580" marT="0" marB="0">
                    <a:noFill/>
                  </a:tcPr>
                </a:tc>
                <a:tc rowSpan="2">
                  <a:txBody>
                    <a:bodyPr/>
                    <a:lstStyle/>
                    <a:p>
                      <a:r>
                        <a:rPr lang="en-GB" sz="1200" dirty="0">
                          <a:latin typeface="Comic Sans MS" panose="030F0702030302020204" pitchFamily="66" charset="0"/>
                        </a:rPr>
                        <a:t>Staying safe: What signs help me recognise what is safe or unsafe?</a:t>
                      </a:r>
                    </a:p>
                  </a:txBody>
                  <a:tcPr marL="68580" marR="68580" marT="0" marB="0">
                    <a:noFill/>
                  </a:tcPr>
                </a:tc>
                <a:extLst>
                  <a:ext uri="{0D108BD9-81ED-4DB2-BD59-A6C34878D82A}">
                    <a16:rowId xmlns:a16="http://schemas.microsoft.com/office/drawing/2014/main" val="3457276113"/>
                  </a:ext>
                </a:extLst>
              </a:tr>
              <a:tr h="434496">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a:spcAft>
                          <a:spcPts val="0"/>
                        </a:spcAft>
                      </a:pPr>
                      <a:r>
                        <a:rPr lang="en-GB" sz="1200" dirty="0">
                          <a:effectLst/>
                          <a:latin typeface="Comic Sans MS" panose="030F0702030302020204" pitchFamily="66" charset="0"/>
                          <a:ea typeface="Lato Light"/>
                          <a:cs typeface="Lato Light"/>
                        </a:rPr>
                        <a:t>Growing up with respect </a:t>
                      </a:r>
                      <a:r>
                        <a:rPr lang="en-GB" sz="1200" b="0" dirty="0">
                          <a:effectLst/>
                          <a:latin typeface="Comic Sans MS" panose="030F0702030302020204" pitchFamily="66" charset="0"/>
                          <a:ea typeface="Lato Light"/>
                          <a:cs typeface="Lato Light"/>
                        </a:rPr>
                        <a:t>(Christopher Winters)</a:t>
                      </a:r>
                      <a:endParaRPr lang="en-GB" sz="1200" dirty="0">
                        <a:effectLst/>
                        <a:latin typeface="Comic Sans MS" panose="030F0702030302020204" pitchFamily="66" charset="0"/>
                        <a:ea typeface="Lato Light"/>
                        <a:cs typeface="Lato Light"/>
                      </a:endParaRPr>
                    </a:p>
                  </a:txBody>
                  <a:tcPr marL="68580" marR="68580" marT="0" marB="0">
                    <a:noFill/>
                  </a:tcPr>
                </a:tc>
                <a:tc vMerge="1">
                  <a:txBody>
                    <a:bodyPr/>
                    <a:lstStyle/>
                    <a:p>
                      <a:endParaRPr lang="en-GB"/>
                    </a:p>
                  </a:txBody>
                  <a:tcPr/>
                </a:tc>
                <a:extLst>
                  <a:ext uri="{0D108BD9-81ED-4DB2-BD59-A6C34878D82A}">
                    <a16:rowId xmlns:a16="http://schemas.microsoft.com/office/drawing/2014/main" val="4267533883"/>
                  </a:ext>
                </a:extLst>
              </a:tr>
              <a:tr h="724597">
                <a:tc vMerge="1">
                  <a:txBody>
                    <a:bodyPr/>
                    <a:lstStyle/>
                    <a:p>
                      <a:endParaRPr lang="en-GB" sz="1200" dirty="0">
                        <a:latin typeface="Comic Sans MS" panose="030F0702030302020204" pitchFamily="66" charset="0"/>
                      </a:endParaRPr>
                    </a:p>
                  </a:txBody>
                  <a:tcPr/>
                </a:tc>
                <a:tc gridSpan="6">
                  <a:txBody>
                    <a:bodyPr/>
                    <a:lstStyle/>
                    <a:p>
                      <a:pPr algn="ctr">
                        <a:spcAft>
                          <a:spcPts val="0"/>
                        </a:spcAft>
                      </a:pPr>
                      <a:endParaRPr lang="en-US" sz="1200" dirty="0">
                        <a:effectLst/>
                        <a:latin typeface="Comic Sans MS" panose="030F0702030302020204" pitchFamily="66" charset="0"/>
                        <a:ea typeface="Lato Light"/>
                        <a:cs typeface="Lato Light"/>
                      </a:endParaRPr>
                    </a:p>
                  </a:txBody>
                  <a:tcPr marL="68580" marR="68580" marT="0" marB="0">
                    <a:noFill/>
                  </a:tcPr>
                </a:tc>
                <a:tc hMerge="1">
                  <a:txBody>
                    <a:bodyPr/>
                    <a:lstStyle/>
                    <a:p>
                      <a:pPr algn="ctr">
                        <a:spcAft>
                          <a:spcPts val="0"/>
                        </a:spcAft>
                      </a:pPr>
                      <a:endParaRPr lang="en-GB" sz="1100" dirty="0">
                        <a:effectLst/>
                        <a:latin typeface="Comic Sans MS" panose="030F0702030302020204" pitchFamily="66" charset="0"/>
                        <a:ea typeface="Lato Light"/>
                        <a:cs typeface="Lato Light"/>
                      </a:endParaRPr>
                    </a:p>
                  </a:txBody>
                  <a:tcPr marL="68580" marR="68580" marT="0" marB="0">
                    <a:noFill/>
                  </a:tcPr>
                </a:tc>
                <a:tc hMerge="1">
                  <a:txBody>
                    <a:bodyPr/>
                    <a:lstStyle/>
                    <a:p>
                      <a:pPr algn="ctr">
                        <a:spcAft>
                          <a:spcPts val="0"/>
                        </a:spcAft>
                      </a:pPr>
                      <a:endParaRPr lang="en-GB" sz="1100">
                        <a:effectLst/>
                        <a:latin typeface="Comic Sans MS" panose="030F0702030302020204" pitchFamily="66" charset="0"/>
                        <a:ea typeface="Lato Light"/>
                        <a:cs typeface="Lato Light"/>
                      </a:endParaRPr>
                    </a:p>
                  </a:txBody>
                  <a:tcPr marL="68580" marR="68580" marT="0" marB="0">
                    <a:noFill/>
                  </a:tcPr>
                </a:tc>
                <a:tc hMerge="1">
                  <a:txBody>
                    <a:bodyPr/>
                    <a:lstStyle/>
                    <a:p>
                      <a:endParaRPr lang="en-GB"/>
                    </a:p>
                  </a:txBody>
                  <a:tcPr/>
                </a:tc>
                <a:tc hMerge="1">
                  <a:txBody>
                    <a:bodyPr/>
                    <a:lstStyle/>
                    <a:p>
                      <a:pPr algn="ctr">
                        <a:spcAft>
                          <a:spcPts val="0"/>
                        </a:spcAft>
                      </a:pPr>
                      <a:endParaRPr lang="en-GB" sz="1100" dirty="0">
                        <a:effectLst/>
                        <a:latin typeface="Comic Sans MS" panose="030F0702030302020204" pitchFamily="66" charset="0"/>
                        <a:ea typeface="Lato Light"/>
                        <a:cs typeface="Lato Light"/>
                      </a:endParaRPr>
                    </a:p>
                  </a:txBody>
                  <a:tcPr marL="68580" marR="68580" marT="0" marB="0">
                    <a:noFill/>
                  </a:tcPr>
                </a:tc>
                <a:tc hMerge="1">
                  <a:txBody>
                    <a:bodyPr/>
                    <a:lstStyle/>
                    <a:p>
                      <a:endParaRPr lang="en-GB"/>
                    </a:p>
                  </a:txBody>
                  <a:tcPr/>
                </a:tc>
                <a:extLst>
                  <a:ext uri="{0D108BD9-81ED-4DB2-BD59-A6C34878D82A}">
                    <a16:rowId xmlns:a16="http://schemas.microsoft.com/office/drawing/2014/main" val="2763124928"/>
                  </a:ext>
                </a:extLst>
              </a:tr>
            </a:tbl>
          </a:graphicData>
        </a:graphic>
      </p:graphicFrame>
      <p:pic>
        <p:nvPicPr>
          <p:cNvPr id="2" name="Picture 1">
            <a:extLst>
              <a:ext uri="{FF2B5EF4-FFF2-40B4-BE49-F238E27FC236}">
                <a16:creationId xmlns:a16="http://schemas.microsoft.com/office/drawing/2014/main" id="{EA73502E-D767-4BF0-B571-0ADA75090F42}"/>
              </a:ext>
            </a:extLst>
          </p:cNvPr>
          <p:cNvPicPr>
            <a:picLocks noChangeAspect="1"/>
          </p:cNvPicPr>
          <p:nvPr/>
        </p:nvPicPr>
        <p:blipFill>
          <a:blip r:embed="rId2"/>
          <a:stretch>
            <a:fillRect/>
          </a:stretch>
        </p:blipFill>
        <p:spPr>
          <a:xfrm>
            <a:off x="430675" y="233281"/>
            <a:ext cx="1761897" cy="1018120"/>
          </a:xfrm>
          <a:prstGeom prst="rect">
            <a:avLst/>
          </a:prstGeom>
        </p:spPr>
      </p:pic>
    </p:spTree>
    <p:extLst>
      <p:ext uri="{BB962C8B-B14F-4D97-AF65-F5344CB8AC3E}">
        <p14:creationId xmlns:p14="http://schemas.microsoft.com/office/powerpoint/2010/main" val="40110523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794C6FE-B479-4A6B-BE24-97602FA9CC96}"/>
              </a:ext>
            </a:extLst>
          </p:cNvPr>
          <p:cNvSpPr/>
          <p:nvPr/>
        </p:nvSpPr>
        <p:spPr>
          <a:xfrm>
            <a:off x="301840" y="96803"/>
            <a:ext cx="11594237" cy="1394645"/>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6" name="Rectangle 5">
            <a:extLst>
              <a:ext uri="{FF2B5EF4-FFF2-40B4-BE49-F238E27FC236}">
                <a16:creationId xmlns:a16="http://schemas.microsoft.com/office/drawing/2014/main" id="{CE9C5A49-72F3-4444-ACCF-0DF54F0F810B}"/>
              </a:ext>
            </a:extLst>
          </p:cNvPr>
          <p:cNvSpPr/>
          <p:nvPr/>
        </p:nvSpPr>
        <p:spPr>
          <a:xfrm>
            <a:off x="298881" y="1344671"/>
            <a:ext cx="11594237" cy="464820"/>
          </a:xfrm>
          <a:prstGeom prst="rect">
            <a:avLst/>
          </a:prstGeom>
          <a:solidFill>
            <a:srgbClr val="A45CAC"/>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0" name="Rectangle 9">
            <a:extLst>
              <a:ext uri="{FF2B5EF4-FFF2-40B4-BE49-F238E27FC236}">
                <a16:creationId xmlns:a16="http://schemas.microsoft.com/office/drawing/2014/main" id="{D8C52891-5734-4892-8441-7D7CFBEBBF79}"/>
              </a:ext>
            </a:extLst>
          </p:cNvPr>
          <p:cNvSpPr/>
          <p:nvPr/>
        </p:nvSpPr>
        <p:spPr>
          <a:xfrm>
            <a:off x="2426234" y="2298983"/>
            <a:ext cx="247212" cy="144780"/>
          </a:xfrm>
          <a:prstGeom prst="rect">
            <a:avLst/>
          </a:prstGeom>
          <a:ln>
            <a:noFill/>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4" name="TextBox 23">
            <a:extLst>
              <a:ext uri="{FF2B5EF4-FFF2-40B4-BE49-F238E27FC236}">
                <a16:creationId xmlns:a16="http://schemas.microsoft.com/office/drawing/2014/main" id="{141EF8DA-1AAC-4721-847D-82503B884892}"/>
              </a:ext>
            </a:extLst>
          </p:cNvPr>
          <p:cNvSpPr txBox="1"/>
          <p:nvPr/>
        </p:nvSpPr>
        <p:spPr>
          <a:xfrm>
            <a:off x="2194052" y="231525"/>
            <a:ext cx="8086290" cy="1077218"/>
          </a:xfrm>
          <a:prstGeom prst="rect">
            <a:avLst/>
          </a:prstGeom>
          <a:noFill/>
        </p:spPr>
        <p:txBody>
          <a:bodyPr wrap="square" rtlCol="0">
            <a:spAutoFit/>
          </a:bodyPr>
          <a:lstStyle/>
          <a:p>
            <a:pPr algn="ctr"/>
            <a:r>
              <a:rPr lang="en-GB" sz="3200" dirty="0">
                <a:solidFill>
                  <a:schemeClr val="bg1"/>
                </a:solidFill>
                <a:latin typeface="Comic Sans MS" panose="030F0702030302020204" pitchFamily="66" charset="0"/>
              </a:rPr>
              <a:t>Curriculum Map</a:t>
            </a:r>
          </a:p>
          <a:p>
            <a:pPr algn="ctr"/>
            <a:r>
              <a:rPr lang="en-GB" sz="3200" dirty="0">
                <a:solidFill>
                  <a:prstClr val="white"/>
                </a:solidFill>
                <a:latin typeface="Comic Sans MS" panose="030F0702030302020204" pitchFamily="66" charset="0"/>
              </a:rPr>
              <a:t>PSHE </a:t>
            </a:r>
            <a:r>
              <a:rPr lang="en-GB" sz="3200" dirty="0">
                <a:solidFill>
                  <a:schemeClr val="bg1"/>
                </a:solidFill>
                <a:latin typeface="Comic Sans MS" panose="030F0702030302020204" pitchFamily="66" charset="0"/>
              </a:rPr>
              <a:t>– Whole School</a:t>
            </a:r>
          </a:p>
        </p:txBody>
      </p:sp>
      <p:graphicFrame>
        <p:nvGraphicFramePr>
          <p:cNvPr id="25" name="Table 24">
            <a:extLst>
              <a:ext uri="{FF2B5EF4-FFF2-40B4-BE49-F238E27FC236}">
                <a16:creationId xmlns:a16="http://schemas.microsoft.com/office/drawing/2014/main" id="{AC7B64D2-1B9F-4487-BF74-023ABE51D6A6}"/>
              </a:ext>
            </a:extLst>
          </p:cNvPr>
          <p:cNvGraphicFramePr>
            <a:graphicFrameLocks noGrp="1"/>
          </p:cNvGraphicFramePr>
          <p:nvPr>
            <p:extLst>
              <p:ext uri="{D42A27DB-BD31-4B8C-83A1-F6EECF244321}">
                <p14:modId xmlns:p14="http://schemas.microsoft.com/office/powerpoint/2010/main" val="1111548018"/>
              </p:ext>
            </p:extLst>
          </p:nvPr>
        </p:nvGraphicFramePr>
        <p:xfrm>
          <a:off x="322729" y="1902761"/>
          <a:ext cx="11570389" cy="3073976"/>
        </p:xfrm>
        <a:graphic>
          <a:graphicData uri="http://schemas.openxmlformats.org/drawingml/2006/table">
            <a:tbl>
              <a:tblPr firstRow="1" bandRow="1">
                <a:tableStyleId>{5940675A-B579-460E-94D1-54222C63F5DA}</a:tableStyleId>
              </a:tblPr>
              <a:tblGrid>
                <a:gridCol w="888539">
                  <a:extLst>
                    <a:ext uri="{9D8B030D-6E8A-4147-A177-3AD203B41FA5}">
                      <a16:colId xmlns:a16="http://schemas.microsoft.com/office/drawing/2014/main" val="698276396"/>
                    </a:ext>
                  </a:extLst>
                </a:gridCol>
                <a:gridCol w="1512263">
                  <a:extLst>
                    <a:ext uri="{9D8B030D-6E8A-4147-A177-3AD203B41FA5}">
                      <a16:colId xmlns:a16="http://schemas.microsoft.com/office/drawing/2014/main" val="1039164095"/>
                    </a:ext>
                  </a:extLst>
                </a:gridCol>
                <a:gridCol w="1727837">
                  <a:extLst>
                    <a:ext uri="{9D8B030D-6E8A-4147-A177-3AD203B41FA5}">
                      <a16:colId xmlns:a16="http://schemas.microsoft.com/office/drawing/2014/main" val="2421390909"/>
                    </a:ext>
                  </a:extLst>
                </a:gridCol>
                <a:gridCol w="1722057">
                  <a:extLst>
                    <a:ext uri="{9D8B030D-6E8A-4147-A177-3AD203B41FA5}">
                      <a16:colId xmlns:a16="http://schemas.microsoft.com/office/drawing/2014/main" val="914411525"/>
                    </a:ext>
                  </a:extLst>
                </a:gridCol>
                <a:gridCol w="1902664">
                  <a:extLst>
                    <a:ext uri="{9D8B030D-6E8A-4147-A177-3AD203B41FA5}">
                      <a16:colId xmlns:a16="http://schemas.microsoft.com/office/drawing/2014/main" val="642693463"/>
                    </a:ext>
                  </a:extLst>
                </a:gridCol>
                <a:gridCol w="1966767">
                  <a:extLst>
                    <a:ext uri="{9D8B030D-6E8A-4147-A177-3AD203B41FA5}">
                      <a16:colId xmlns:a16="http://schemas.microsoft.com/office/drawing/2014/main" val="954389551"/>
                    </a:ext>
                  </a:extLst>
                </a:gridCol>
                <a:gridCol w="1850262">
                  <a:extLst>
                    <a:ext uri="{9D8B030D-6E8A-4147-A177-3AD203B41FA5}">
                      <a16:colId xmlns:a16="http://schemas.microsoft.com/office/drawing/2014/main" val="316939250"/>
                    </a:ext>
                  </a:extLst>
                </a:gridCol>
              </a:tblGrid>
              <a:tr h="732863">
                <a:tc>
                  <a:txBody>
                    <a:bodyPr/>
                    <a:lstStyle/>
                    <a:p>
                      <a:endParaRPr lang="en-GB" dirty="0"/>
                    </a:p>
                  </a:txBody>
                  <a:tcPr/>
                </a:tc>
                <a:tc>
                  <a:txBody>
                    <a:bodyPr/>
                    <a:lstStyle/>
                    <a:p>
                      <a:pPr algn="ctr"/>
                      <a:r>
                        <a:rPr lang="en-GB" sz="1200" dirty="0">
                          <a:latin typeface="Comic Sans MS" panose="030F0702030302020204" pitchFamily="66" charset="0"/>
                        </a:rPr>
                        <a:t>Autumn 1</a:t>
                      </a:r>
                    </a:p>
                  </a:txBody>
                  <a:tcPr/>
                </a:tc>
                <a:tc>
                  <a:txBody>
                    <a:bodyPr/>
                    <a:lstStyle/>
                    <a:p>
                      <a:pPr algn="ctr"/>
                      <a:r>
                        <a:rPr lang="en-GB" sz="1200" dirty="0">
                          <a:latin typeface="Comic Sans MS" panose="030F0702030302020204" pitchFamily="66" charset="0"/>
                        </a:rPr>
                        <a:t>Autumn 2</a:t>
                      </a:r>
                    </a:p>
                  </a:txBody>
                  <a:tcPr/>
                </a:tc>
                <a:tc>
                  <a:txBody>
                    <a:bodyPr/>
                    <a:lstStyle/>
                    <a:p>
                      <a:pPr algn="ctr"/>
                      <a:r>
                        <a:rPr lang="en-GB" sz="1200" dirty="0">
                          <a:latin typeface="Comic Sans MS" panose="030F0702030302020204" pitchFamily="66" charset="0"/>
                        </a:rPr>
                        <a:t>Spring 1</a:t>
                      </a:r>
                    </a:p>
                  </a:txBody>
                  <a:tcPr/>
                </a:tc>
                <a:tc>
                  <a:txBody>
                    <a:bodyPr/>
                    <a:lstStyle/>
                    <a:p>
                      <a:pPr algn="ctr"/>
                      <a:r>
                        <a:rPr lang="en-GB" sz="1200" dirty="0">
                          <a:latin typeface="Comic Sans MS" panose="030F0702030302020204" pitchFamily="66" charset="0"/>
                        </a:rPr>
                        <a:t>Spring 2</a:t>
                      </a:r>
                    </a:p>
                  </a:txBody>
                  <a:tcPr/>
                </a:tc>
                <a:tc>
                  <a:txBody>
                    <a:bodyPr/>
                    <a:lstStyle/>
                    <a:p>
                      <a:pPr algn="ctr"/>
                      <a:r>
                        <a:rPr lang="en-GB" sz="1200" b="0" dirty="0">
                          <a:latin typeface="Comic Sans MS" panose="030F0702030302020204" pitchFamily="66" charset="0"/>
                        </a:rPr>
                        <a:t>Summer 1</a:t>
                      </a:r>
                    </a:p>
                  </a:txBody>
                  <a:tcPr/>
                </a:tc>
                <a:tc>
                  <a:txBody>
                    <a:bodyPr/>
                    <a:lstStyle/>
                    <a:p>
                      <a:pPr algn="ctr"/>
                      <a:r>
                        <a:rPr lang="en-GB" sz="1200" dirty="0">
                          <a:latin typeface="Comic Sans MS" panose="030F0702030302020204" pitchFamily="66" charset="0"/>
                        </a:rPr>
                        <a:t>Summer 2</a:t>
                      </a:r>
                    </a:p>
                  </a:txBody>
                  <a:tcPr/>
                </a:tc>
                <a:extLst>
                  <a:ext uri="{0D108BD9-81ED-4DB2-BD59-A6C34878D82A}">
                    <a16:rowId xmlns:a16="http://schemas.microsoft.com/office/drawing/2014/main" val="3471968257"/>
                  </a:ext>
                </a:extLst>
              </a:tr>
              <a:tr h="457200">
                <a:tc rowSpan="3">
                  <a:txBody>
                    <a:bodyPr/>
                    <a:lstStyle/>
                    <a:p>
                      <a:r>
                        <a:rPr lang="en-GB" sz="1800" dirty="0">
                          <a:latin typeface="Comic Sans MS" panose="030F0702030302020204" pitchFamily="66" charset="0"/>
                        </a:rPr>
                        <a:t>UKS2</a:t>
                      </a:r>
                    </a:p>
                    <a:p>
                      <a:r>
                        <a:rPr lang="en-GB" sz="1200" dirty="0">
                          <a:latin typeface="Comic Sans MS" panose="030F0702030302020204" pitchFamily="66" charset="0"/>
                        </a:rPr>
                        <a:t>Yr5/6</a:t>
                      </a:r>
                    </a:p>
                  </a:txBody>
                  <a:tcPr/>
                </a:tc>
                <a:tc rowSpan="2">
                  <a:txBody>
                    <a:bodyPr/>
                    <a:lstStyle/>
                    <a:p>
                      <a:pPr algn="l">
                        <a:spcAft>
                          <a:spcPts val="0"/>
                        </a:spcAft>
                      </a:pPr>
                      <a:r>
                        <a:rPr lang="en-GB" sz="1200" dirty="0">
                          <a:effectLst/>
                          <a:latin typeface="Comic Sans MS" panose="030F0702030302020204" pitchFamily="66" charset="0"/>
                          <a:ea typeface="Lato Light"/>
                          <a:cs typeface="Lato Light"/>
                        </a:rPr>
                        <a:t>Connecting with others:</a:t>
                      </a:r>
                    </a:p>
                    <a:p>
                      <a:pPr algn="l">
                        <a:spcAft>
                          <a:spcPts val="0"/>
                        </a:spcAft>
                      </a:pPr>
                      <a:r>
                        <a:rPr lang="en-GB" sz="1200" dirty="0">
                          <a:effectLst/>
                          <a:latin typeface="Comic Sans MS" panose="030F0702030302020204" pitchFamily="66" charset="0"/>
                          <a:ea typeface="Lato Light"/>
                          <a:cs typeface="Lato Light"/>
                        </a:rPr>
                        <a:t>Why are healthy relationships</a:t>
                      </a:r>
                    </a:p>
                    <a:p>
                      <a:pPr algn="l">
                        <a:spcAft>
                          <a:spcPts val="0"/>
                        </a:spcAft>
                      </a:pPr>
                      <a:r>
                        <a:rPr lang="en-GB" sz="1200" dirty="0">
                          <a:effectLst/>
                          <a:latin typeface="Comic Sans MS" panose="030F0702030302020204" pitchFamily="66" charset="0"/>
                          <a:ea typeface="Lato Light"/>
                          <a:cs typeface="Lato Light"/>
                        </a:rPr>
                        <a:t>important?</a:t>
                      </a:r>
                    </a:p>
                  </a:txBody>
                  <a:tcPr marL="68580" marR="68580" marT="0" marB="0">
                    <a:noFill/>
                  </a:tcPr>
                </a:tc>
                <a:tc rowSpan="2">
                  <a:txBody>
                    <a:bodyPr/>
                    <a:lstStyle/>
                    <a:p>
                      <a:pPr algn="l">
                        <a:spcAft>
                          <a:spcPts val="0"/>
                        </a:spcAft>
                      </a:pPr>
                      <a:r>
                        <a:rPr lang="en-GB" sz="1200" dirty="0">
                          <a:effectLst/>
                          <a:latin typeface="Comic Sans MS" panose="030F0702030302020204" pitchFamily="66" charset="0"/>
                          <a:ea typeface="Lato Light"/>
                          <a:cs typeface="Lato Light"/>
                        </a:rPr>
                        <a:t>The online world:</a:t>
                      </a:r>
                    </a:p>
                    <a:p>
                      <a:pPr algn="l">
                        <a:spcAft>
                          <a:spcPts val="0"/>
                        </a:spcAft>
                      </a:pPr>
                      <a:r>
                        <a:rPr lang="en-GB" sz="1200" dirty="0">
                          <a:effectLst/>
                          <a:latin typeface="Comic Sans MS" panose="030F0702030302020204" pitchFamily="66" charset="0"/>
                          <a:ea typeface="Lato Light"/>
                          <a:cs typeface="Lato Light"/>
                        </a:rPr>
                        <a:t>How am I influenced by what I see</a:t>
                      </a:r>
                    </a:p>
                    <a:p>
                      <a:pPr algn="l">
                        <a:spcAft>
                          <a:spcPts val="0"/>
                        </a:spcAft>
                      </a:pPr>
                      <a:r>
                        <a:rPr lang="en-GB" sz="1200" dirty="0">
                          <a:effectLst/>
                          <a:latin typeface="Comic Sans MS" panose="030F0702030302020204" pitchFamily="66" charset="0"/>
                          <a:ea typeface="Lato Light"/>
                          <a:cs typeface="Lato Light"/>
                        </a:rPr>
                        <a:t>online?</a:t>
                      </a:r>
                    </a:p>
                  </a:txBody>
                  <a:tcPr marL="68580" marR="68580" marT="0" marB="0">
                    <a:noFill/>
                  </a:tcPr>
                </a:tc>
                <a:tc rowSpan="2">
                  <a:txBody>
                    <a:bodyPr/>
                    <a:lstStyle/>
                    <a:p>
                      <a:pPr algn="l">
                        <a:spcAft>
                          <a:spcPts val="0"/>
                        </a:spcAft>
                      </a:pPr>
                      <a:r>
                        <a:rPr lang="en-GB" sz="1200" dirty="0">
                          <a:effectLst/>
                          <a:latin typeface="Comic Sans MS" panose="030F0702030302020204" pitchFamily="66" charset="0"/>
                          <a:ea typeface="Lato Light"/>
                          <a:cs typeface="Lato Light"/>
                        </a:rPr>
                        <a:t>Citizenship 2:</a:t>
                      </a:r>
                    </a:p>
                    <a:p>
                      <a:pPr algn="l">
                        <a:spcAft>
                          <a:spcPts val="0"/>
                        </a:spcAft>
                      </a:pPr>
                      <a:r>
                        <a:rPr lang="en-GB" sz="1200" dirty="0">
                          <a:effectLst/>
                          <a:latin typeface="Comic Sans MS" panose="030F0702030302020204" pitchFamily="66" charset="0"/>
                          <a:ea typeface="Lato Light"/>
                          <a:cs typeface="Lato Light"/>
                        </a:rPr>
                        <a:t>How can we be in control of our</a:t>
                      </a:r>
                    </a:p>
                    <a:p>
                      <a:pPr algn="l">
                        <a:spcAft>
                          <a:spcPts val="0"/>
                        </a:spcAft>
                      </a:pPr>
                      <a:r>
                        <a:rPr lang="en-GB" sz="1200" dirty="0">
                          <a:effectLst/>
                          <a:latin typeface="Comic Sans MS" panose="030F0702030302020204" pitchFamily="66" charset="0"/>
                          <a:ea typeface="Lato Light"/>
                          <a:cs typeface="Lato Light"/>
                        </a:rPr>
                        <a:t>money?</a:t>
                      </a:r>
                    </a:p>
                  </a:txBody>
                  <a:tcPr marL="68580" marR="68580" marT="0" marB="0">
                    <a:noFill/>
                  </a:tcPr>
                </a:tc>
                <a:tc rowSpan="2">
                  <a:txBody>
                    <a:bodyPr/>
                    <a:lstStyle/>
                    <a:p>
                      <a:pPr algn="l">
                        <a:spcAft>
                          <a:spcPts val="0"/>
                        </a:spcAft>
                      </a:pPr>
                      <a:r>
                        <a:rPr lang="en-GB" sz="1200" dirty="0">
                          <a:effectLst/>
                          <a:latin typeface="Comic Sans MS" panose="030F0702030302020204" pitchFamily="66" charset="0"/>
                          <a:ea typeface="Lato Light"/>
                          <a:cs typeface="Lato Light"/>
                        </a:rPr>
                        <a:t>Connecting with others:</a:t>
                      </a:r>
                    </a:p>
                    <a:p>
                      <a:pPr algn="l">
                        <a:spcAft>
                          <a:spcPts val="0"/>
                        </a:spcAft>
                      </a:pPr>
                      <a:r>
                        <a:rPr lang="en-GB" sz="1200" dirty="0">
                          <a:effectLst/>
                          <a:latin typeface="Comic Sans MS" panose="030F0702030302020204" pitchFamily="66" charset="0"/>
                          <a:ea typeface="Lato Light"/>
                          <a:cs typeface="Lato Light"/>
                        </a:rPr>
                        <a:t>What does it mean to stand up for</a:t>
                      </a:r>
                    </a:p>
                    <a:p>
                      <a:pPr algn="l">
                        <a:spcAft>
                          <a:spcPts val="0"/>
                        </a:spcAft>
                      </a:pPr>
                      <a:r>
                        <a:rPr lang="en-GB" sz="1200" dirty="0">
                          <a:effectLst/>
                          <a:latin typeface="Comic Sans MS" panose="030F0702030302020204" pitchFamily="66" charset="0"/>
                          <a:ea typeface="Lato Light"/>
                          <a:cs typeface="Lato Light"/>
                        </a:rPr>
                        <a:t>myself and others?</a:t>
                      </a:r>
                    </a:p>
                  </a:txBody>
                  <a:tcPr marL="68580" marR="68580" marT="0" marB="0">
                    <a:noFill/>
                  </a:tcPr>
                </a:tc>
                <a:tc>
                  <a:txBody>
                    <a:bodyPr/>
                    <a:lstStyle/>
                    <a:p>
                      <a:pPr algn="l">
                        <a:spcAft>
                          <a:spcPts val="0"/>
                        </a:spcAft>
                      </a:pPr>
                      <a:r>
                        <a:rPr lang="en-GB" sz="1200" dirty="0">
                          <a:effectLst/>
                          <a:latin typeface="Comic Sans MS" panose="030F0702030302020204" pitchFamily="66" charset="0"/>
                          <a:ea typeface="Lato Light"/>
                          <a:cs typeface="Lato Light"/>
                        </a:rPr>
                        <a:t>The online world:</a:t>
                      </a:r>
                    </a:p>
                    <a:p>
                      <a:pPr algn="l">
                        <a:spcAft>
                          <a:spcPts val="0"/>
                        </a:spcAft>
                      </a:pPr>
                      <a:r>
                        <a:rPr lang="en-GB" sz="1200" dirty="0">
                          <a:effectLst/>
                          <a:latin typeface="Comic Sans MS" panose="030F0702030302020204" pitchFamily="66" charset="0"/>
                          <a:ea typeface="Lato Light"/>
                          <a:cs typeface="Lato Light"/>
                        </a:rPr>
                        <a:t>How do I feel about being online?</a:t>
                      </a:r>
                    </a:p>
                  </a:txBody>
                  <a:tcPr marL="68580" marR="68580" marT="0" marB="0">
                    <a:noFill/>
                  </a:tcPr>
                </a:tc>
                <a:tc rowSpan="2">
                  <a:txBody>
                    <a:bodyPr/>
                    <a:lstStyle/>
                    <a:p>
                      <a:pPr algn="l">
                        <a:spcAft>
                          <a:spcPts val="0"/>
                        </a:spcAft>
                      </a:pPr>
                      <a:r>
                        <a:rPr lang="en-GB" sz="1200" dirty="0">
                          <a:effectLst/>
                          <a:latin typeface="Comic Sans MS" panose="030F0702030302020204" pitchFamily="66" charset="0"/>
                          <a:ea typeface="Lato Light"/>
                          <a:cs typeface="Lato Light"/>
                        </a:rPr>
                        <a:t>Staying safe:</a:t>
                      </a:r>
                    </a:p>
                    <a:p>
                      <a:pPr algn="l">
                        <a:spcAft>
                          <a:spcPts val="0"/>
                        </a:spcAft>
                      </a:pPr>
                      <a:r>
                        <a:rPr lang="en-GB" sz="1200" dirty="0">
                          <a:effectLst/>
                          <a:latin typeface="Comic Sans MS" panose="030F0702030302020204" pitchFamily="66" charset="0"/>
                          <a:ea typeface="Lato Light"/>
                          <a:cs typeface="Lato Light"/>
                        </a:rPr>
                        <a:t>How can I stay safe as I grow up?</a:t>
                      </a:r>
                    </a:p>
                  </a:txBody>
                  <a:tcPr marL="68580" marR="68580" marT="0" marB="0">
                    <a:noFill/>
                  </a:tcPr>
                </a:tc>
                <a:extLst>
                  <a:ext uri="{0D108BD9-81ED-4DB2-BD59-A6C34878D82A}">
                    <a16:rowId xmlns:a16="http://schemas.microsoft.com/office/drawing/2014/main" val="3533913891"/>
                  </a:ext>
                </a:extLst>
              </a:tr>
              <a:tr h="457200">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l">
                        <a:spcAft>
                          <a:spcPts val="0"/>
                        </a:spcAft>
                      </a:pPr>
                      <a:r>
                        <a:rPr lang="en-GB" sz="1200" dirty="0">
                          <a:effectLst/>
                          <a:latin typeface="Comic Sans MS" panose="030F0702030302020204" pitchFamily="66" charset="0"/>
                          <a:ea typeface="Lato Light"/>
                          <a:cs typeface="Lato Light"/>
                        </a:rPr>
                        <a:t>Year 5 – Puberty and personal boundaries. </a:t>
                      </a:r>
                    </a:p>
                    <a:p>
                      <a:pPr algn="l">
                        <a:spcAft>
                          <a:spcPts val="0"/>
                        </a:spcAft>
                      </a:pPr>
                      <a:r>
                        <a:rPr lang="en-GB" sz="1200" dirty="0">
                          <a:effectLst/>
                          <a:latin typeface="Comic Sans MS" panose="030F0702030302020204" pitchFamily="66" charset="0"/>
                          <a:ea typeface="Lato Light"/>
                          <a:cs typeface="Lato Light"/>
                        </a:rPr>
                        <a:t>Year 6 –Puberty, Relationships and Reproduction</a:t>
                      </a:r>
                    </a:p>
                    <a:p>
                      <a:pPr algn="l">
                        <a:spcAft>
                          <a:spcPts val="0"/>
                        </a:spcAft>
                      </a:pPr>
                      <a:r>
                        <a:rPr lang="en-GB" sz="1200" b="0" dirty="0">
                          <a:effectLst/>
                          <a:latin typeface="Comic Sans MS" panose="030F0702030302020204" pitchFamily="66" charset="0"/>
                          <a:ea typeface="Lato Light"/>
                          <a:cs typeface="Lato Light"/>
                        </a:rPr>
                        <a:t>(Christopher Winters)</a:t>
                      </a:r>
                    </a:p>
                  </a:txBody>
                  <a:tcPr marL="68580" marR="68580" marT="0" marB="0">
                    <a:noFill/>
                  </a:tcPr>
                </a:tc>
                <a:tc vMerge="1">
                  <a:txBody>
                    <a:bodyPr/>
                    <a:lstStyle/>
                    <a:p>
                      <a:endParaRPr lang="en-GB"/>
                    </a:p>
                  </a:txBody>
                  <a:tcPr/>
                </a:tc>
                <a:extLst>
                  <a:ext uri="{0D108BD9-81ED-4DB2-BD59-A6C34878D82A}">
                    <a16:rowId xmlns:a16="http://schemas.microsoft.com/office/drawing/2014/main" val="2876423323"/>
                  </a:ext>
                </a:extLst>
              </a:tr>
              <a:tr h="695193">
                <a:tc vMerge="1">
                  <a:txBody>
                    <a:bodyPr/>
                    <a:lstStyle/>
                    <a:p>
                      <a:endParaRPr lang="en-GB" sz="1200" dirty="0">
                        <a:latin typeface="Comic Sans MS" panose="030F0702030302020204" pitchFamily="66" charset="0"/>
                      </a:endParaRPr>
                    </a:p>
                  </a:txBody>
                  <a:tcPr/>
                </a:tc>
                <a:tc gridSpan="6">
                  <a:txBody>
                    <a:bodyPr/>
                    <a:lstStyle/>
                    <a:p>
                      <a:pPr algn="ctr">
                        <a:spcAft>
                          <a:spcPts val="0"/>
                        </a:spcAft>
                      </a:pPr>
                      <a:endParaRPr lang="en-US" sz="1200" dirty="0">
                        <a:effectLst/>
                        <a:latin typeface="Comic Sans MS" panose="030F0702030302020204" pitchFamily="66" charset="0"/>
                        <a:ea typeface="Lato Light"/>
                        <a:cs typeface="Lato Light"/>
                      </a:endParaRPr>
                    </a:p>
                    <a:p>
                      <a:pPr algn="ctr">
                        <a:spcAft>
                          <a:spcPts val="0"/>
                        </a:spcAft>
                      </a:pPr>
                      <a:endParaRPr lang="en-GB" sz="1200" dirty="0">
                        <a:effectLst/>
                        <a:latin typeface="Comic Sans MS" panose="030F0702030302020204" pitchFamily="66" charset="0"/>
                        <a:ea typeface="Lato Light"/>
                        <a:cs typeface="Lato Light"/>
                      </a:endParaRPr>
                    </a:p>
                  </a:txBody>
                  <a:tcPr marL="68580" marR="68580" marT="0" marB="0">
                    <a:noFill/>
                  </a:tcPr>
                </a:tc>
                <a:tc hMerge="1">
                  <a:txBody>
                    <a:bodyPr/>
                    <a:lstStyle/>
                    <a:p>
                      <a:pPr algn="ctr">
                        <a:spcAft>
                          <a:spcPts val="0"/>
                        </a:spcAft>
                      </a:pPr>
                      <a:endParaRPr lang="en-GB" sz="1100">
                        <a:effectLst/>
                        <a:latin typeface="Comic Sans MS" panose="030F0702030302020204" pitchFamily="66" charset="0"/>
                        <a:ea typeface="Lato Light"/>
                        <a:cs typeface="Lato Light"/>
                      </a:endParaRPr>
                    </a:p>
                  </a:txBody>
                  <a:tcPr marL="68580" marR="68580" marT="0" marB="0">
                    <a:noFill/>
                  </a:tcPr>
                </a:tc>
                <a:tc hMerge="1">
                  <a:txBody>
                    <a:bodyPr/>
                    <a:lstStyle/>
                    <a:p>
                      <a:pPr algn="ctr">
                        <a:spcAft>
                          <a:spcPts val="0"/>
                        </a:spcAft>
                      </a:pPr>
                      <a:endParaRPr lang="en-GB" sz="1100">
                        <a:effectLst/>
                        <a:latin typeface="Comic Sans MS" panose="030F0702030302020204" pitchFamily="66" charset="0"/>
                        <a:ea typeface="Lato Light"/>
                        <a:cs typeface="Lato Light"/>
                      </a:endParaRPr>
                    </a:p>
                  </a:txBody>
                  <a:tcPr marL="68580" marR="68580" marT="0" marB="0">
                    <a:noFill/>
                  </a:tcPr>
                </a:tc>
                <a:tc hMerge="1">
                  <a:txBody>
                    <a:bodyPr/>
                    <a:lstStyle/>
                    <a:p>
                      <a:pPr algn="ctr">
                        <a:spcAft>
                          <a:spcPts val="0"/>
                        </a:spcAft>
                      </a:pPr>
                      <a:endParaRPr lang="en-GB" sz="1100">
                        <a:effectLst/>
                        <a:latin typeface="Comic Sans MS" panose="030F0702030302020204" pitchFamily="66" charset="0"/>
                        <a:ea typeface="Lato Light"/>
                        <a:cs typeface="Lato Light"/>
                      </a:endParaRPr>
                    </a:p>
                  </a:txBody>
                  <a:tcPr marL="68580" marR="68580" marT="0" marB="0">
                    <a:noFill/>
                  </a:tcPr>
                </a:tc>
                <a:tc hMerge="1">
                  <a:txBody>
                    <a:bodyPr/>
                    <a:lstStyle/>
                    <a:p>
                      <a:pPr algn="ctr">
                        <a:spcAft>
                          <a:spcPts val="0"/>
                        </a:spcAft>
                      </a:pPr>
                      <a:endParaRPr lang="en-GB" sz="1100">
                        <a:effectLst/>
                        <a:latin typeface="Comic Sans MS" panose="030F0702030302020204" pitchFamily="66" charset="0"/>
                        <a:ea typeface="Lato Light"/>
                        <a:cs typeface="Lato Light"/>
                      </a:endParaRPr>
                    </a:p>
                  </a:txBody>
                  <a:tcPr marL="68580" marR="68580" marT="0" marB="0">
                    <a:noFill/>
                  </a:tcPr>
                </a:tc>
                <a:tc hMerge="1">
                  <a:txBody>
                    <a:bodyPr/>
                    <a:lstStyle/>
                    <a:p>
                      <a:pPr algn="ctr">
                        <a:spcAft>
                          <a:spcPts val="0"/>
                        </a:spcAft>
                      </a:pPr>
                      <a:endParaRPr lang="en-GB" sz="1100" dirty="0">
                        <a:effectLst/>
                        <a:latin typeface="Comic Sans MS" panose="030F0702030302020204" pitchFamily="66" charset="0"/>
                        <a:ea typeface="Lato Light"/>
                        <a:cs typeface="Lato Light"/>
                      </a:endParaRPr>
                    </a:p>
                  </a:txBody>
                  <a:tcPr marL="68580" marR="68580" marT="0" marB="0">
                    <a:noFill/>
                  </a:tcPr>
                </a:tc>
                <a:extLst>
                  <a:ext uri="{0D108BD9-81ED-4DB2-BD59-A6C34878D82A}">
                    <a16:rowId xmlns:a16="http://schemas.microsoft.com/office/drawing/2014/main" val="2836194421"/>
                  </a:ext>
                </a:extLst>
              </a:tr>
            </a:tbl>
          </a:graphicData>
        </a:graphic>
      </p:graphicFrame>
      <p:sp>
        <p:nvSpPr>
          <p:cNvPr id="26" name="TextBox 25">
            <a:extLst>
              <a:ext uri="{FF2B5EF4-FFF2-40B4-BE49-F238E27FC236}">
                <a16:creationId xmlns:a16="http://schemas.microsoft.com/office/drawing/2014/main" id="{1E4445BD-F4F7-41AC-AF0F-F873FCB51B2B}"/>
              </a:ext>
            </a:extLst>
          </p:cNvPr>
          <p:cNvSpPr txBox="1"/>
          <p:nvPr/>
        </p:nvSpPr>
        <p:spPr>
          <a:xfrm>
            <a:off x="4048217" y="1386581"/>
            <a:ext cx="4296793" cy="381000"/>
          </a:xfrm>
          <a:prstGeom prst="rect">
            <a:avLst/>
          </a:prstGeom>
          <a:noFill/>
        </p:spPr>
        <p:txBody>
          <a:bodyPr wrap="square" rtlCol="0">
            <a:spAutoFit/>
          </a:bodyPr>
          <a:lstStyle/>
          <a:p>
            <a:pPr algn="ctr"/>
            <a:r>
              <a:rPr lang="en-GB" b="1" dirty="0">
                <a:solidFill>
                  <a:schemeClr val="bg1"/>
                </a:solidFill>
                <a:latin typeface="Comic Sans MS" panose="030F0702030302020204" pitchFamily="66" charset="0"/>
              </a:rPr>
              <a:t>UKS2 2026-2027</a:t>
            </a:r>
          </a:p>
        </p:txBody>
      </p:sp>
      <p:pic>
        <p:nvPicPr>
          <p:cNvPr id="2" name="Picture 1">
            <a:extLst>
              <a:ext uri="{FF2B5EF4-FFF2-40B4-BE49-F238E27FC236}">
                <a16:creationId xmlns:a16="http://schemas.microsoft.com/office/drawing/2014/main" id="{EA73502E-D767-4BF0-B571-0ADA75090F42}"/>
              </a:ext>
            </a:extLst>
          </p:cNvPr>
          <p:cNvPicPr>
            <a:picLocks noChangeAspect="1"/>
          </p:cNvPicPr>
          <p:nvPr/>
        </p:nvPicPr>
        <p:blipFill>
          <a:blip r:embed="rId2"/>
          <a:stretch>
            <a:fillRect/>
          </a:stretch>
        </p:blipFill>
        <p:spPr>
          <a:xfrm>
            <a:off x="430675" y="233281"/>
            <a:ext cx="1761897" cy="1018120"/>
          </a:xfrm>
          <a:prstGeom prst="rect">
            <a:avLst/>
          </a:prstGeom>
        </p:spPr>
      </p:pic>
    </p:spTree>
    <p:extLst>
      <p:ext uri="{BB962C8B-B14F-4D97-AF65-F5344CB8AC3E}">
        <p14:creationId xmlns:p14="http://schemas.microsoft.com/office/powerpoint/2010/main" val="13760469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26FFB51F5E5E04CB202626C82C26492" ma:contentTypeVersion="19" ma:contentTypeDescription="Create a new document." ma:contentTypeScope="" ma:versionID="04e2a45e5253f01b75910761bae4be00">
  <xsd:schema xmlns:xsd="http://www.w3.org/2001/XMLSchema" xmlns:xs="http://www.w3.org/2001/XMLSchema" xmlns:p="http://schemas.microsoft.com/office/2006/metadata/properties" xmlns:ns3="8db6269d-123b-437b-b318-7ee3c9f1f34f" xmlns:ns4="fd1492b6-284a-4da3-9108-7c64edbcbe99" targetNamespace="http://schemas.microsoft.com/office/2006/metadata/properties" ma:root="true" ma:fieldsID="09084bd98a876db2e934e23581654350" ns3:_="" ns4:_="">
    <xsd:import namespace="8db6269d-123b-437b-b318-7ee3c9f1f34f"/>
    <xsd:import namespace="fd1492b6-284a-4da3-9108-7c64edbcbe99"/>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AutoKeyPoints" minOccurs="0"/>
                <xsd:element ref="ns3:MediaServiceKeyPoints" minOccurs="0"/>
                <xsd:element ref="ns4:SharedWithUsers" minOccurs="0"/>
                <xsd:element ref="ns4:SharedWithDetails" minOccurs="0"/>
                <xsd:element ref="ns4:SharingHintHash" minOccurs="0"/>
                <xsd:element ref="ns3:MediaServiceDateTaken" minOccurs="0"/>
                <xsd:element ref="ns3:MediaLengthInSeconds" minOccurs="0"/>
                <xsd:element ref="ns3:MediaServiceObjectDetectorVersions" minOccurs="0"/>
                <xsd:element ref="ns3:MediaServiceSearchProperties" minOccurs="0"/>
                <xsd:element ref="ns3:MediaServiceSystemTags" minOccurs="0"/>
                <xsd:element ref="ns3:MediaServiceGenerationTime" minOccurs="0"/>
                <xsd:element ref="ns3:MediaServiceEventHashCode" minOccurs="0"/>
                <xsd:element ref="ns3:MediaServiceLocation" minOccurs="0"/>
                <xsd:element ref="ns3:_activity"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db6269d-123b-437b-b318-7ee3c9f1f34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SystemTags" ma:index="21" nillable="true" ma:displayName="MediaServiceSystemTags" ma:hidden="true" ma:internalName="MediaServiceSystemTags" ma:readOnly="true">
      <xsd:simpleType>
        <xsd:restriction base="dms:Note"/>
      </xsd:simpleType>
    </xsd:element>
    <xsd:element name="MediaServiceGenerationTime" ma:index="22" nillable="true" ma:displayName="MediaServiceGenerationTime" ma:hidden="true" ma:internalName="MediaServiceGenerationTime" ma:readOnly="true">
      <xsd:simpleType>
        <xsd:restriction base="dms:Text"/>
      </xsd:simpleType>
    </xsd:element>
    <xsd:element name="MediaServiceEventHashCode" ma:index="23" nillable="true" ma:displayName="MediaServiceEventHashCode" ma:hidden="true" ma:internalName="MediaServiceEventHashCode" ma:readOnly="true">
      <xsd:simpleType>
        <xsd:restriction base="dms:Text"/>
      </xsd:simpleType>
    </xsd:element>
    <xsd:element name="MediaServiceLocation" ma:index="24" nillable="true" ma:displayName="Location" ma:indexed="true" ma:internalName="MediaServiceLocation" ma:readOnly="true">
      <xsd:simpleType>
        <xsd:restriction base="dms:Text"/>
      </xsd:simpleType>
    </xsd:element>
    <xsd:element name="_activity" ma:index="25" nillable="true" ma:displayName="_activity" ma:hidden="true" ma:internalName="_activity">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d1492b6-284a-4da3-9108-7c64edbcbe99"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SharingHintHash" ma:index="16"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8db6269d-123b-437b-b318-7ee3c9f1f34f" xsi:nil="true"/>
  </documentManagement>
</p:properties>
</file>

<file path=customXml/itemProps1.xml><?xml version="1.0" encoding="utf-8"?>
<ds:datastoreItem xmlns:ds="http://schemas.openxmlformats.org/officeDocument/2006/customXml" ds:itemID="{E8B6F400-42A4-4CED-A1A0-63E316951DA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db6269d-123b-437b-b318-7ee3c9f1f34f"/>
    <ds:schemaRef ds:uri="fd1492b6-284a-4da3-9108-7c64edbcbe9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7C05058-E2E0-43E2-AE7D-FB770DAF32FB}">
  <ds:schemaRefs>
    <ds:schemaRef ds:uri="http://schemas.microsoft.com/sharepoint/v3/contenttype/forms"/>
  </ds:schemaRefs>
</ds:datastoreItem>
</file>

<file path=customXml/itemProps3.xml><?xml version="1.0" encoding="utf-8"?>
<ds:datastoreItem xmlns:ds="http://schemas.openxmlformats.org/officeDocument/2006/customXml" ds:itemID="{044EC238-6EE5-4EBB-B9B7-609419E37840}">
  <ds:schemaRefs>
    <ds:schemaRef ds:uri="8db6269d-123b-437b-b318-7ee3c9f1f34f"/>
    <ds:schemaRef ds:uri="http://schemas.microsoft.com/office/2006/metadata/properties"/>
    <ds:schemaRef ds:uri="http://purl.org/dc/elements/1.1/"/>
    <ds:schemaRef ds:uri="http://purl.org/dc/terms/"/>
    <ds:schemaRef ds:uri="http://purl.org/dc/dcmitype/"/>
    <ds:schemaRef ds:uri="http://schemas.microsoft.com/office/2006/documentManagement/types"/>
    <ds:schemaRef ds:uri="http://schemas.microsoft.com/office/infopath/2007/PartnerControls"/>
    <ds:schemaRef ds:uri="http://schemas.openxmlformats.org/package/2006/metadata/core-properties"/>
    <ds:schemaRef ds:uri="fd1492b6-284a-4da3-9108-7c64edbcbe99"/>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TM03090430[[fn=Banded]]</Template>
  <TotalTime>6714</TotalTime>
  <Words>1575</Words>
  <Application>Microsoft Office PowerPoint</Application>
  <PresentationFormat>Widescreen</PresentationFormat>
  <Paragraphs>117</Paragraphs>
  <Slides>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vt:i4>
      </vt:variant>
    </vt:vector>
  </HeadingPairs>
  <TitlesOfParts>
    <vt:vector size="13" baseType="lpstr">
      <vt:lpstr>Arial</vt:lpstr>
      <vt:lpstr>Calibri</vt:lpstr>
      <vt:lpstr>Calibri Light</vt:lpstr>
      <vt:lpstr>Comic Sans MS</vt:lpstr>
      <vt:lpstr>Lato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sch8753159@peoversuperior.local</dc:creator>
  <cp:lastModifiedBy>sandbach primary Head</cp:lastModifiedBy>
  <cp:revision>165</cp:revision>
  <dcterms:created xsi:type="dcterms:W3CDTF">2022-11-26T10:59:42Z</dcterms:created>
  <dcterms:modified xsi:type="dcterms:W3CDTF">2026-09-09T12:52:57Z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0x010100226FFB51F5E5E04CB202626C82C26492</vt:lpwstr>
  </property>
</Properties>
</file>