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88" r:id="rId6"/>
    <p:sldId id="27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CC66FF"/>
    <a:srgbClr val="CC00FF"/>
    <a:srgbClr val="9900CC"/>
    <a:srgbClr val="41AE0A"/>
    <a:srgbClr val="A45CAC"/>
    <a:srgbClr val="AE5A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60"/>
  </p:normalViewPr>
  <p:slideViewPr>
    <p:cSldViewPr snapToGrid="0">
      <p:cViewPr varScale="1">
        <p:scale>
          <a:sx n="85" d="100"/>
          <a:sy n="85" d="100"/>
        </p:scale>
        <p:origin x="6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8EB62-A221-41E3-A61A-2B5A575201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FFD2585-DDA0-41E1-A8D1-DCCB4A2413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BBEF244-8FA5-41AD-8005-3565548ECC31}"/>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18916FBC-3F6D-4CED-97AC-363D0C2B4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EE9C72-E331-4ABE-924D-0ADC048B37CF}"/>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976415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0B684-04D4-4491-91FE-471456DA8E2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88CD39-0ECA-4143-89A9-9E056A2B430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B12132-538D-4918-A242-C813966CF56C}"/>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20DB97A5-C2B3-40C6-854A-7C1E777177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5C0538-76D1-426F-80D5-3C7529C3C6B2}"/>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920478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0620D6-1326-493D-87A1-5FE67102F9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AD0C33-DFD3-4A46-B6A4-202D76C91DD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A9C5A6-642C-4ADC-95DB-9C33F39530C1}"/>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3EFA4D3A-CD0A-4EA8-9403-48EAB5C6BD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74E38D-6B99-46B2-B666-E6C79825B74F}"/>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4179178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C25CA-3AA7-46DD-A72C-58B8E6D0EF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1125406-8470-4BA7-938F-2F0DBE612DA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0C7C0E-04A8-47AF-83DA-65821982923A}"/>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723499B3-86E8-4B1C-8CAF-780B8B5D5F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451300-7548-4B57-8457-9C2453067900}"/>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488943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DBA5-4433-40F4-9D21-53CC9F1109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D769DB1-2B73-4BFB-990C-EFCBEF25DF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119B3F4-BA46-40A9-8AD3-0D29FA2C7E8D}"/>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E2AA3E05-146F-4CC0-AE45-3E02077184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0497C1-0D74-44E5-9C43-BE5EEA5776D5}"/>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492499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1CAED-C4B3-4DDD-90EA-5C3FE167A7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3BD584-CDC7-489D-9227-FBC2CA14C05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FDB6B43-9BC3-4049-B31A-BB1B875C7D6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C0A3C6-1BFF-4ECC-A44B-756B3DDDB79C}"/>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E25000D3-1532-47C9-BE7D-F70B81745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43F3B-26DF-4C06-A309-4F6CD7598389}"/>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26811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42B9-5CE5-4467-9C62-92211BE0195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2744CB-6790-4BD7-BF4B-41A1EF5070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F403BFB-F7AA-4CD8-86C7-EDD5805269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8FDCB34-A0C8-46BB-922D-2F89762B64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F02BF37-C91E-4A4E-88DE-4AED83655B1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DBDFFDC-A7D6-4759-AE6D-AD441C9FA9A9}"/>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8" name="Footer Placeholder 7">
            <a:extLst>
              <a:ext uri="{FF2B5EF4-FFF2-40B4-BE49-F238E27FC236}">
                <a16:creationId xmlns:a16="http://schemas.microsoft.com/office/drawing/2014/main" id="{341E8409-B83F-40A2-810B-AB0B7AC415A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E7BA801-F218-493A-BBA9-E92DD9F9CFAC}"/>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94045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488CA-66C4-4481-8826-8420A608A5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DF60933-AAC1-4C2D-8CFD-1A3FED240B64}"/>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4" name="Footer Placeholder 3">
            <a:extLst>
              <a:ext uri="{FF2B5EF4-FFF2-40B4-BE49-F238E27FC236}">
                <a16:creationId xmlns:a16="http://schemas.microsoft.com/office/drawing/2014/main" id="{E7801661-A329-440A-8183-75C1DE9C9BB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7D4D95-35AE-4B33-9EFE-CFF2D48C5741}"/>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1321911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B7EE01-34B9-40B5-8CB6-561F2974D0B3}"/>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3" name="Footer Placeholder 2">
            <a:extLst>
              <a:ext uri="{FF2B5EF4-FFF2-40B4-BE49-F238E27FC236}">
                <a16:creationId xmlns:a16="http://schemas.microsoft.com/office/drawing/2014/main" id="{1C5178DC-AC84-4AA9-AB2B-747672A4BE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10845C5-ACB4-4F12-BD89-EF9EF1E5AC8D}"/>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564494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7BF86-D971-4A16-8C83-915E918B3A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CC6A70-D737-44EB-83A4-A00B31DB9D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B4C573-3BCC-4DD6-B6D0-ACECDDAAE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9EA57D-39C0-4C0F-9B32-FE1B4E6CEEE4}"/>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BF8FAA8C-C760-4AA5-A3A8-F80F5F95F8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282A9F-6260-4C95-ABBC-BFB176B1CB77}"/>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695827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39C06-47D3-488E-8DD5-1E8DD8C826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7DD463-3222-4191-A648-2FB18DAD40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69432AA-40A9-4EC1-93BB-4A1A080221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723B24-3890-45E1-98C9-3FE6AFCAD80B}"/>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0B84BEAA-E34B-4E8F-A87B-EF2655EE50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E5B177-0D71-46E9-B73A-760555F15D64}"/>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1377780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59FC0E-42F3-4481-95C7-27B622BEF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2EA10A-BBE9-4D5D-8BFB-9F2156128E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E1A013-D11E-40D9-86B1-C2A42C4DB8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9945C507-5313-4700-AEC2-822318B13E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2E6762F-D019-48D0-B9DA-DE6BAF621F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C24E03-5654-48BE-A6A1-CF9B4F09A12A}" type="slidenum">
              <a:rPr lang="en-GB" smtClean="0"/>
              <a:t>‹#›</a:t>
            </a:fld>
            <a:endParaRPr lang="en-GB"/>
          </a:p>
        </p:txBody>
      </p:sp>
    </p:spTree>
    <p:extLst>
      <p:ext uri="{BB962C8B-B14F-4D97-AF65-F5344CB8AC3E}">
        <p14:creationId xmlns:p14="http://schemas.microsoft.com/office/powerpoint/2010/main" val="409053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a:t>
            </a:r>
          </a:p>
          <a:p>
            <a:pPr algn="ctr"/>
            <a:r>
              <a:rPr lang="en-GB" sz="3200" dirty="0">
                <a:solidFill>
                  <a:schemeClr val="bg1"/>
                </a:solidFill>
                <a:latin typeface="Sassoon Primary" pitchFamily="50" charset="0"/>
              </a:rPr>
              <a:t>PE – Whole School</a:t>
            </a:r>
          </a:p>
        </p:txBody>
      </p:sp>
      <p:pic>
        <p:nvPicPr>
          <p:cNvPr id="3" name="Picture 2">
            <a:extLst>
              <a:ext uri="{FF2B5EF4-FFF2-40B4-BE49-F238E27FC236}">
                <a16:creationId xmlns:a16="http://schemas.microsoft.com/office/drawing/2014/main" id="{11083D39-2132-41E8-BCAF-748CE1704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679" y="199634"/>
            <a:ext cx="1760373" cy="1021168"/>
          </a:xfrm>
          <a:prstGeom prst="rect">
            <a:avLst/>
          </a:prstGeom>
        </p:spPr>
      </p:pic>
      <p:pic>
        <p:nvPicPr>
          <p:cNvPr id="1026" name="Picture 2" descr="Physical Education Stock Illustrations – 23,427 Physical Education Stock  Illustrations, Vectors &amp; Clipart - Dreamstime">
            <a:extLst>
              <a:ext uri="{FF2B5EF4-FFF2-40B4-BE49-F238E27FC236}">
                <a16:creationId xmlns:a16="http://schemas.microsoft.com/office/drawing/2014/main" id="{F11DAB8A-E718-4A4C-B576-ECEDAFE8C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3262" y="2933255"/>
            <a:ext cx="8327870" cy="3247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990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a:t>
            </a:r>
          </a:p>
          <a:p>
            <a:pPr algn="ctr"/>
            <a:r>
              <a:rPr lang="en-GB" sz="3200" dirty="0">
                <a:solidFill>
                  <a:schemeClr val="bg1"/>
                </a:solidFill>
                <a:latin typeface="Sassoon Primary" pitchFamily="50" charset="0"/>
              </a:rPr>
              <a:t>PE Rationale</a:t>
            </a:r>
          </a:p>
        </p:txBody>
      </p:sp>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endParaRPr lang="en-GB" b="1" dirty="0">
              <a:solidFill>
                <a:schemeClr val="bg1"/>
              </a:solidFill>
              <a:latin typeface="Comic Sans MS" panose="030F0702030302020204" pitchFamily="66" charset="0"/>
            </a:endParaRPr>
          </a:p>
        </p:txBody>
      </p:sp>
      <p:sp>
        <p:nvSpPr>
          <p:cNvPr id="2" name="Rectangle 1">
            <a:extLst>
              <a:ext uri="{FF2B5EF4-FFF2-40B4-BE49-F238E27FC236}">
                <a16:creationId xmlns:a16="http://schemas.microsoft.com/office/drawing/2014/main" id="{8233528D-CA00-49AF-91B5-C1226253FE5B}"/>
              </a:ext>
            </a:extLst>
          </p:cNvPr>
          <p:cNvSpPr/>
          <p:nvPr/>
        </p:nvSpPr>
        <p:spPr>
          <a:xfrm>
            <a:off x="1879541" y="3448072"/>
            <a:ext cx="9880847" cy="307777"/>
          </a:xfrm>
          <a:prstGeom prst="rect">
            <a:avLst/>
          </a:prstGeom>
        </p:spPr>
        <p:txBody>
          <a:bodyPr wrap="square">
            <a:spAutoFit/>
          </a:bodyPr>
          <a:lstStyle/>
          <a:p>
            <a:endParaRPr lang="en-GB" sz="1400" dirty="0">
              <a:latin typeface="Comic Sans MS" panose="030F0702030302020204" pitchFamily="66" charset="0"/>
            </a:endParaRPr>
          </a:p>
        </p:txBody>
      </p:sp>
      <p:graphicFrame>
        <p:nvGraphicFramePr>
          <p:cNvPr id="3" name="Table 2">
            <a:extLst>
              <a:ext uri="{FF2B5EF4-FFF2-40B4-BE49-F238E27FC236}">
                <a16:creationId xmlns:a16="http://schemas.microsoft.com/office/drawing/2014/main" id="{9670B808-55D6-495F-8725-6EE06B86D031}"/>
              </a:ext>
            </a:extLst>
          </p:cNvPr>
          <p:cNvGraphicFramePr>
            <a:graphicFrameLocks noGrp="1"/>
          </p:cNvGraphicFramePr>
          <p:nvPr>
            <p:extLst>
              <p:ext uri="{D42A27DB-BD31-4B8C-83A1-F6EECF244321}">
                <p14:modId xmlns:p14="http://schemas.microsoft.com/office/powerpoint/2010/main" val="2611137843"/>
              </p:ext>
            </p:extLst>
          </p:nvPr>
        </p:nvGraphicFramePr>
        <p:xfrm>
          <a:off x="298882" y="2776001"/>
          <a:ext cx="11606074" cy="3797247"/>
        </p:xfrm>
        <a:graphic>
          <a:graphicData uri="http://schemas.openxmlformats.org/drawingml/2006/table">
            <a:tbl>
              <a:tblPr firstRow="1" bandRow="1">
                <a:tableStyleId>{5940675A-B579-460E-94D1-54222C63F5DA}</a:tableStyleId>
              </a:tblPr>
              <a:tblGrid>
                <a:gridCol w="2018191">
                  <a:extLst>
                    <a:ext uri="{9D8B030D-6E8A-4147-A177-3AD203B41FA5}">
                      <a16:colId xmlns:a16="http://schemas.microsoft.com/office/drawing/2014/main" val="3062780578"/>
                    </a:ext>
                  </a:extLst>
                </a:gridCol>
                <a:gridCol w="9587883">
                  <a:extLst>
                    <a:ext uri="{9D8B030D-6E8A-4147-A177-3AD203B41FA5}">
                      <a16:colId xmlns:a16="http://schemas.microsoft.com/office/drawing/2014/main" val="1274868415"/>
                    </a:ext>
                  </a:extLst>
                </a:gridCol>
              </a:tblGrid>
              <a:tr h="1267407">
                <a:tc>
                  <a:txBody>
                    <a:bodyPr/>
                    <a:lstStyle/>
                    <a:p>
                      <a:r>
                        <a:rPr lang="en-GB" dirty="0">
                          <a:latin typeface="Sassoon Primary" pitchFamily="50" charset="0"/>
                        </a:rPr>
                        <a:t>Intent:</a:t>
                      </a:r>
                      <a:endParaRPr lang="en-GB" b="0" dirty="0">
                        <a:latin typeface="Sassoon Primary" pitchFamily="50" charset="0"/>
                      </a:endParaRPr>
                    </a:p>
                  </a:txBody>
                  <a:tcPr>
                    <a:solidFill>
                      <a:schemeClr val="accent1">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tx1"/>
                          </a:solidFill>
                          <a:effectLst/>
                          <a:latin typeface="Sassoon Primary" pitchFamily="50" charset="0"/>
                          <a:ea typeface="+mn-ea"/>
                          <a:cs typeface="+mn-cs"/>
                        </a:rPr>
                        <a:t>Our aim within PE is that all pupils are provided the opportunity to engage in a healthy lifestyle by providing regular competitive sport, extra-curricular activities and a rich and motivating curriculum that challenges, engages and motivates pupils. Through competition we aim to reinforce the important values of sportsmanship, respect, equality and fairness which then in turn also develops team work, community, communication and leadership skills. We strive for all pupils to leave Sandbach Primary Academy physically literate and have the knowledge, skills and motivation needed to prepare them for a healthy lifestyle and lifelong participation in physical activity and sport. </a:t>
                      </a:r>
                    </a:p>
                    <a:p>
                      <a:pPr algn="just">
                        <a:spcAft>
                          <a:spcPts val="0"/>
                        </a:spcAft>
                      </a:pPr>
                      <a:endParaRPr lang="en-GB" sz="1100" dirty="0">
                        <a:effectLst/>
                        <a:latin typeface="Sassoon Primary" pitchFamily="50" charset="0"/>
                        <a:ea typeface="Lato Light"/>
                        <a:cs typeface="Lato Light"/>
                      </a:endParaRPr>
                    </a:p>
                  </a:txBody>
                  <a:tcPr>
                    <a:solidFill>
                      <a:schemeClr val="accent1">
                        <a:lumMod val="20000"/>
                        <a:lumOff val="80000"/>
                      </a:schemeClr>
                    </a:solidFill>
                  </a:tcPr>
                </a:tc>
                <a:extLst>
                  <a:ext uri="{0D108BD9-81ED-4DB2-BD59-A6C34878D82A}">
                    <a16:rowId xmlns:a16="http://schemas.microsoft.com/office/drawing/2014/main" val="522082441"/>
                  </a:ext>
                </a:extLst>
              </a:tr>
              <a:tr h="825295">
                <a:tc>
                  <a:txBody>
                    <a:bodyPr/>
                    <a:lstStyle/>
                    <a:p>
                      <a:r>
                        <a:rPr lang="en-GB" dirty="0">
                          <a:latin typeface="Sassoon Primary" pitchFamily="50" charset="0"/>
                        </a:rPr>
                        <a:t>Implementation:</a:t>
                      </a:r>
                    </a:p>
                  </a:txBody>
                  <a:tcPr>
                    <a:solidFill>
                      <a:schemeClr val="accent5">
                        <a:lumMod val="40000"/>
                        <a:lumOff val="60000"/>
                      </a:schemeClr>
                    </a:solidFill>
                  </a:tcPr>
                </a:tc>
                <a:tc>
                  <a:txBody>
                    <a:bodyPr/>
                    <a:lstStyle/>
                    <a:p>
                      <a:pPr algn="just">
                        <a:spcAft>
                          <a:spcPts val="0"/>
                        </a:spcAft>
                      </a:pPr>
                      <a:r>
                        <a:rPr lang="en-GB" sz="1100" dirty="0">
                          <a:effectLst/>
                          <a:latin typeface="Sassoon Primary" pitchFamily="50" charset="0"/>
                          <a:ea typeface="Lato Light"/>
                          <a:cs typeface="Lato Light"/>
                        </a:rPr>
                        <a:t>PE lessons are taught twice weekly throughout KS1 and KS2. In EYFS, PE </a:t>
                      </a:r>
                      <a:r>
                        <a:rPr lang="en-GB" sz="1100">
                          <a:effectLst/>
                          <a:latin typeface="Sassoon Primary" pitchFamily="50" charset="0"/>
                          <a:ea typeface="Lato Light"/>
                          <a:cs typeface="Lato Light"/>
                        </a:rPr>
                        <a:t>is taught physical development </a:t>
                      </a:r>
                      <a:r>
                        <a:rPr lang="en-GB" sz="1100" dirty="0">
                          <a:effectLst/>
                          <a:latin typeface="Sassoon Primary" pitchFamily="50" charset="0"/>
                          <a:ea typeface="Lato Light"/>
                          <a:cs typeface="Lato Light"/>
                        </a:rPr>
                        <a:t>opportunities from the development matters.  Our curriculum is designed to be progressive and cohesive, ensuring that children continuously build upon their prior knowledge and bridge back to what they already know to help them to know more and remember more. The lessons at Sandbach Primary Academy are taught through practical sessions which provide opportunities to bridge back and activate prior learning on all areas of physical education e.g. Athletics, Dance, Gymnastics, Striking and Fielding, Net and Wall, Invasion Games and swimming. </a:t>
                      </a:r>
                    </a:p>
                  </a:txBody>
                  <a:tcPr>
                    <a:solidFill>
                      <a:schemeClr val="accent5">
                        <a:lumMod val="40000"/>
                        <a:lumOff val="60000"/>
                      </a:schemeClr>
                    </a:solidFill>
                  </a:tcPr>
                </a:tc>
                <a:extLst>
                  <a:ext uri="{0D108BD9-81ED-4DB2-BD59-A6C34878D82A}">
                    <a16:rowId xmlns:a16="http://schemas.microsoft.com/office/drawing/2014/main" val="1439158557"/>
                  </a:ext>
                </a:extLst>
              </a:tr>
              <a:tr h="970935">
                <a:tc>
                  <a:txBody>
                    <a:bodyPr/>
                    <a:lstStyle/>
                    <a:p>
                      <a:r>
                        <a:rPr lang="en-GB" dirty="0">
                          <a:latin typeface="Sassoon Primary" pitchFamily="50" charset="0"/>
                        </a:rPr>
                        <a:t>Impact:</a:t>
                      </a:r>
                    </a:p>
                  </a:txBody>
                  <a:tcPr>
                    <a:solidFill>
                      <a:schemeClr val="accent1">
                        <a:lumMod val="60000"/>
                        <a:lumOff val="40000"/>
                      </a:schemeClr>
                    </a:solidFill>
                  </a:tcPr>
                </a:tc>
                <a:tc>
                  <a:txBody>
                    <a:bodyPr/>
                    <a:lstStyle/>
                    <a:p>
                      <a:r>
                        <a:rPr lang="en-GB" sz="1100" dirty="0">
                          <a:solidFill>
                            <a:schemeClr val="tx1"/>
                          </a:solidFill>
                          <a:latin typeface="Sassoon Primary" pitchFamily="50" charset="0"/>
                        </a:rPr>
                        <a:t>As a result of our varied and engagement P.E curriculum, children at Sandbach Primary Academy are enthusiastic about physical activity. Pupil participation and motivation in lessons is high; children are keen to develop their fundamental movement skills and fitness levels and they enjoy applying their skills to the wide range of sporting activities we offer. The uptake for extra-curricular sessions is continually rising high and this leads to many children competing at interschool events. We enter teams for the majority of sporting competitions in the Sandbach and </a:t>
                      </a:r>
                      <a:r>
                        <a:rPr lang="en-GB" sz="1100" dirty="0" err="1">
                          <a:solidFill>
                            <a:schemeClr val="tx1"/>
                          </a:solidFill>
                          <a:latin typeface="Sassoon Primary" pitchFamily="50" charset="0"/>
                        </a:rPr>
                        <a:t>Haslington</a:t>
                      </a:r>
                      <a:r>
                        <a:rPr lang="en-GB" sz="1100" dirty="0">
                          <a:solidFill>
                            <a:schemeClr val="tx1"/>
                          </a:solidFill>
                          <a:latin typeface="Sassoon Primary" pitchFamily="50" charset="0"/>
                        </a:rPr>
                        <a:t> Cluster.</a:t>
                      </a:r>
                      <a:r>
                        <a:rPr lang="en-US" sz="1100" b="0" i="0" dirty="0">
                          <a:solidFill>
                            <a:schemeClr val="tx1"/>
                          </a:solidFill>
                          <a:effectLst/>
                          <a:latin typeface="Sassoon Primary" pitchFamily="50" charset="0"/>
                        </a:rPr>
                        <a:t> </a:t>
                      </a:r>
                      <a:r>
                        <a:rPr lang="en-US" sz="1100" dirty="0">
                          <a:solidFill>
                            <a:schemeClr val="tx1"/>
                          </a:solidFill>
                          <a:latin typeface="Sassoon Primary" pitchFamily="50" charset="0"/>
                        </a:rPr>
                        <a:t>The approach to assessment in PE is less formal than in core subject disciplines. There is ongoing teacher assessment to ensure that the children are keeping up with the pace of the curriculum and achieving our goals. We assess at the end of the each term where each child will create a knowledge </a:t>
                      </a:r>
                      <a:r>
                        <a:rPr lang="en-US" sz="1100" dirty="0" err="1">
                          <a:solidFill>
                            <a:schemeClr val="tx1"/>
                          </a:solidFill>
                          <a:latin typeface="Sassoon Primary" pitchFamily="50" charset="0"/>
                        </a:rPr>
                        <a:t>organiser</a:t>
                      </a:r>
                      <a:r>
                        <a:rPr lang="en-US" sz="1100" dirty="0">
                          <a:solidFill>
                            <a:schemeClr val="tx1"/>
                          </a:solidFill>
                          <a:latin typeface="Sassoon Primary" pitchFamily="50" charset="0"/>
                        </a:rPr>
                        <a:t> with the skills and vocabulary they have learnt during the sport area taught. There is no published data for PE in KS1 and KS2. The school tracks foundation subjects very broadly to ensure that pupils are working within the curriculum expectations for their year group. </a:t>
                      </a:r>
                      <a:endParaRPr lang="en-US" sz="1100" b="0" i="0" dirty="0">
                        <a:solidFill>
                          <a:schemeClr val="tx1"/>
                        </a:solidFill>
                        <a:effectLst/>
                        <a:latin typeface="Sassoon Primary" pitchFamily="50" charset="0"/>
                      </a:endParaRPr>
                    </a:p>
                  </a:txBody>
                  <a:tcPr>
                    <a:solidFill>
                      <a:schemeClr val="accent1">
                        <a:lumMod val="60000"/>
                        <a:lumOff val="40000"/>
                      </a:schemeClr>
                    </a:solidFill>
                  </a:tcPr>
                </a:tc>
                <a:extLst>
                  <a:ext uri="{0D108BD9-81ED-4DB2-BD59-A6C34878D82A}">
                    <a16:rowId xmlns:a16="http://schemas.microsoft.com/office/drawing/2014/main" val="2911200450"/>
                  </a:ext>
                </a:extLst>
              </a:tr>
            </a:tbl>
          </a:graphicData>
        </a:graphic>
      </p:graphicFrame>
      <p:sp>
        <p:nvSpPr>
          <p:cNvPr id="7" name="Rectangle 6">
            <a:extLst>
              <a:ext uri="{FF2B5EF4-FFF2-40B4-BE49-F238E27FC236}">
                <a16:creationId xmlns:a16="http://schemas.microsoft.com/office/drawing/2014/main" id="{323588FE-4D70-444D-996C-28C85DA30ACA}"/>
              </a:ext>
            </a:extLst>
          </p:cNvPr>
          <p:cNvSpPr/>
          <p:nvPr/>
        </p:nvSpPr>
        <p:spPr>
          <a:xfrm>
            <a:off x="287044" y="1842671"/>
            <a:ext cx="11606074" cy="1154162"/>
          </a:xfrm>
          <a:prstGeom prst="rect">
            <a:avLst/>
          </a:prstGeom>
        </p:spPr>
        <p:txBody>
          <a:bodyPr wrap="square">
            <a:spAutoFit/>
          </a:bodyPr>
          <a:lstStyle/>
          <a:p>
            <a:pPr algn="ctr"/>
            <a:r>
              <a:rPr lang="en-GB" sz="1050" i="1" dirty="0">
                <a:solidFill>
                  <a:srgbClr val="000000"/>
                </a:solidFill>
                <a:latin typeface="Sassoon Primary" pitchFamily="50" charset="0"/>
              </a:rPr>
              <a:t>From Reception to Year 6, we aim to deliver high quality Physical Education (P.E) learning opportunities which promote children’s enjoyment and lifelong love of physical activity. We prioritise developing pupils’ fundamental movement skills from the beginning of their time at Sandbach Primary Academy, as well as ensuring that they have a healthy, active lifestyle which is supported by maintaining and improving their fitness levels. We believe that physical activity is integral for children’s emotional and mental wellbeing so we ensure children have regular physical activity through two P.E sessions each week, offering a wide range of extra-curricular sporting activities and incorporating opportunities for exercise into the school day.</a:t>
            </a:r>
            <a:endParaRPr lang="en-GB" sz="1050" i="1" dirty="0">
              <a:latin typeface="Sassoon Primary" pitchFamily="50" charset="0"/>
            </a:endParaRPr>
          </a:p>
          <a:p>
            <a:pPr algn="ctr"/>
            <a:endParaRPr lang="en-GB" sz="1400" i="1" dirty="0">
              <a:latin typeface="Comic Sans MS" panose="030F0702030302020204" pitchFamily="66" charset="0"/>
            </a:endParaRPr>
          </a:p>
        </p:txBody>
      </p:sp>
      <p:pic>
        <p:nvPicPr>
          <p:cNvPr id="8" name="Picture 7">
            <a:extLst>
              <a:ext uri="{FF2B5EF4-FFF2-40B4-BE49-F238E27FC236}">
                <a16:creationId xmlns:a16="http://schemas.microsoft.com/office/drawing/2014/main" id="{BE76729F-DC2B-455E-89F6-C08BDCA9F3B4}"/>
              </a:ext>
            </a:extLst>
          </p:cNvPr>
          <p:cNvPicPr>
            <a:picLocks noChangeAspect="1"/>
          </p:cNvPicPr>
          <p:nvPr/>
        </p:nvPicPr>
        <p:blipFill>
          <a:blip r:embed="rId2"/>
          <a:stretch>
            <a:fillRect/>
          </a:stretch>
        </p:blipFill>
        <p:spPr>
          <a:xfrm>
            <a:off x="432155" y="232428"/>
            <a:ext cx="1761897" cy="1018120"/>
          </a:xfrm>
          <a:prstGeom prst="rect">
            <a:avLst/>
          </a:prstGeom>
        </p:spPr>
      </p:pic>
    </p:spTree>
    <p:extLst>
      <p:ext uri="{BB962C8B-B14F-4D97-AF65-F5344CB8AC3E}">
        <p14:creationId xmlns:p14="http://schemas.microsoft.com/office/powerpoint/2010/main" val="442446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Map</a:t>
            </a:r>
          </a:p>
          <a:p>
            <a:pPr algn="ctr"/>
            <a:r>
              <a:rPr lang="en-GB" sz="3200" dirty="0">
                <a:solidFill>
                  <a:prstClr val="white"/>
                </a:solidFill>
                <a:latin typeface="Sassoon Primary" pitchFamily="50" charset="0"/>
              </a:rPr>
              <a:t>PE</a:t>
            </a:r>
            <a:r>
              <a:rPr lang="en-GB" sz="3200" dirty="0">
                <a:solidFill>
                  <a:schemeClr val="bg1"/>
                </a:solidFill>
                <a:latin typeface="Sassoon Primary" pitchFamily="50" charset="0"/>
              </a:rPr>
              <a:t>– Whole School</a:t>
            </a:r>
          </a:p>
        </p:txBody>
      </p:sp>
      <p:pic>
        <p:nvPicPr>
          <p:cNvPr id="2" name="Picture 1">
            <a:extLst>
              <a:ext uri="{FF2B5EF4-FFF2-40B4-BE49-F238E27FC236}">
                <a16:creationId xmlns:a16="http://schemas.microsoft.com/office/drawing/2014/main" id="{EA73502E-D767-4BF0-B571-0ADA75090F42}"/>
              </a:ext>
            </a:extLst>
          </p:cNvPr>
          <p:cNvPicPr>
            <a:picLocks noChangeAspect="1"/>
          </p:cNvPicPr>
          <p:nvPr/>
        </p:nvPicPr>
        <p:blipFill>
          <a:blip r:embed="rId2"/>
          <a:stretch>
            <a:fillRect/>
          </a:stretch>
        </p:blipFill>
        <p:spPr>
          <a:xfrm>
            <a:off x="430675" y="233281"/>
            <a:ext cx="1761897" cy="1018120"/>
          </a:xfrm>
          <a:prstGeom prst="rect">
            <a:avLst/>
          </a:prstGeom>
        </p:spPr>
      </p:pic>
      <p:graphicFrame>
        <p:nvGraphicFramePr>
          <p:cNvPr id="3" name="Table 2">
            <a:extLst>
              <a:ext uri="{FF2B5EF4-FFF2-40B4-BE49-F238E27FC236}">
                <a16:creationId xmlns:a16="http://schemas.microsoft.com/office/drawing/2014/main" id="{296AE1F9-6207-45E1-9B52-A37C08B7552D}"/>
              </a:ext>
            </a:extLst>
          </p:cNvPr>
          <p:cNvGraphicFramePr>
            <a:graphicFrameLocks noGrp="1"/>
          </p:cNvGraphicFramePr>
          <p:nvPr>
            <p:extLst>
              <p:ext uri="{D42A27DB-BD31-4B8C-83A1-F6EECF244321}">
                <p14:modId xmlns:p14="http://schemas.microsoft.com/office/powerpoint/2010/main" val="317593950"/>
              </p:ext>
            </p:extLst>
          </p:nvPr>
        </p:nvGraphicFramePr>
        <p:xfrm>
          <a:off x="298881" y="2023941"/>
          <a:ext cx="11594238" cy="4600779"/>
        </p:xfrm>
        <a:graphic>
          <a:graphicData uri="http://schemas.openxmlformats.org/drawingml/2006/table">
            <a:tbl>
              <a:tblPr firstRow="1" bandRow="1">
                <a:tableStyleId>{5C22544A-7EE6-4342-B048-85BDC9FD1C3A}</a:tableStyleId>
              </a:tblPr>
              <a:tblGrid>
                <a:gridCol w="1650654">
                  <a:extLst>
                    <a:ext uri="{9D8B030D-6E8A-4147-A177-3AD203B41FA5}">
                      <a16:colId xmlns:a16="http://schemas.microsoft.com/office/drawing/2014/main" val="991334251"/>
                    </a:ext>
                  </a:extLst>
                </a:gridCol>
                <a:gridCol w="1588868">
                  <a:extLst>
                    <a:ext uri="{9D8B030D-6E8A-4147-A177-3AD203B41FA5}">
                      <a16:colId xmlns:a16="http://schemas.microsoft.com/office/drawing/2014/main" val="371300554"/>
                    </a:ext>
                  </a:extLst>
                </a:gridCol>
                <a:gridCol w="1382154">
                  <a:extLst>
                    <a:ext uri="{9D8B030D-6E8A-4147-A177-3AD203B41FA5}">
                      <a16:colId xmlns:a16="http://schemas.microsoft.com/office/drawing/2014/main" val="2224966185"/>
                    </a:ext>
                  </a:extLst>
                </a:gridCol>
                <a:gridCol w="1650654">
                  <a:extLst>
                    <a:ext uri="{9D8B030D-6E8A-4147-A177-3AD203B41FA5}">
                      <a16:colId xmlns:a16="http://schemas.microsoft.com/office/drawing/2014/main" val="247643044"/>
                    </a:ext>
                  </a:extLst>
                </a:gridCol>
                <a:gridCol w="1592682">
                  <a:extLst>
                    <a:ext uri="{9D8B030D-6E8A-4147-A177-3AD203B41FA5}">
                      <a16:colId xmlns:a16="http://schemas.microsoft.com/office/drawing/2014/main" val="1636544903"/>
                    </a:ext>
                  </a:extLst>
                </a:gridCol>
                <a:gridCol w="1743713">
                  <a:extLst>
                    <a:ext uri="{9D8B030D-6E8A-4147-A177-3AD203B41FA5}">
                      <a16:colId xmlns:a16="http://schemas.microsoft.com/office/drawing/2014/main" val="1626964374"/>
                    </a:ext>
                  </a:extLst>
                </a:gridCol>
                <a:gridCol w="1985513">
                  <a:extLst>
                    <a:ext uri="{9D8B030D-6E8A-4147-A177-3AD203B41FA5}">
                      <a16:colId xmlns:a16="http://schemas.microsoft.com/office/drawing/2014/main" val="972898249"/>
                    </a:ext>
                  </a:extLst>
                </a:gridCol>
              </a:tblGrid>
              <a:tr h="561183">
                <a:tc>
                  <a:txBody>
                    <a:bodyPr/>
                    <a:lstStyle/>
                    <a:p>
                      <a:pPr algn="l">
                        <a:lnSpc>
                          <a:spcPct val="107000"/>
                        </a:lnSpc>
                      </a:pPr>
                      <a:endParaRPr lang="en-GB" sz="1100">
                        <a:effectLst/>
                        <a:latin typeface="Sassoon Primary" pitchFamily="50" charset="0"/>
                        <a:cs typeface="Times New Roman" panose="02020603050405020304" pitchFamily="18" charset="0"/>
                      </a:endParaRPr>
                    </a:p>
                  </a:txBody>
                  <a:tcPr/>
                </a:tc>
                <a:tc>
                  <a:txBody>
                    <a:bodyPr/>
                    <a:lstStyle/>
                    <a:p>
                      <a:pPr algn="l">
                        <a:lnSpc>
                          <a:spcPct val="107000"/>
                        </a:lnSpc>
                        <a:spcAft>
                          <a:spcPts val="800"/>
                        </a:spcAft>
                      </a:pPr>
                      <a:r>
                        <a:rPr lang="en-GB" sz="1000">
                          <a:effectLst/>
                          <a:latin typeface="Sassoon Primary" pitchFamily="50" charset="0"/>
                        </a:rPr>
                        <a:t>Autumn 1</a:t>
                      </a:r>
                      <a:endParaRPr lang="en-GB" sz="1100">
                        <a:effectLst/>
                        <a:latin typeface="Sassoon Primary" pitchFamily="50" charset="0"/>
                        <a:ea typeface="Calibri" panose="020F0502020204030204" pitchFamily="34" charset="0"/>
                        <a:cs typeface="Times New Roman" panose="02020603050405020304" pitchFamily="18" charset="0"/>
                      </a:endParaRPr>
                    </a:p>
                  </a:txBody>
                  <a:tcPr/>
                </a:tc>
                <a:tc>
                  <a:txBody>
                    <a:bodyPr/>
                    <a:lstStyle/>
                    <a:p>
                      <a:pPr algn="l">
                        <a:lnSpc>
                          <a:spcPct val="107000"/>
                        </a:lnSpc>
                        <a:spcAft>
                          <a:spcPts val="800"/>
                        </a:spcAft>
                      </a:pPr>
                      <a:r>
                        <a:rPr lang="en-GB" sz="1000">
                          <a:effectLst/>
                          <a:latin typeface="Sassoon Primary" pitchFamily="50" charset="0"/>
                        </a:rPr>
                        <a:t>Autumn 2</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0" marR="0" marT="0" marB="0"/>
                </a:tc>
                <a:tc>
                  <a:txBody>
                    <a:bodyPr/>
                    <a:lstStyle/>
                    <a:p>
                      <a:pPr algn="l">
                        <a:lnSpc>
                          <a:spcPct val="107000"/>
                        </a:lnSpc>
                        <a:spcAft>
                          <a:spcPts val="800"/>
                        </a:spcAft>
                      </a:pPr>
                      <a:r>
                        <a:rPr lang="en-GB" sz="1000">
                          <a:effectLst/>
                          <a:latin typeface="Sassoon Primary" pitchFamily="50" charset="0"/>
                        </a:rPr>
                        <a:t>Spring 1</a:t>
                      </a:r>
                      <a:endParaRPr lang="en-GB" sz="1100">
                        <a:effectLst/>
                        <a:latin typeface="Sassoon Primary" pitchFamily="50" charset="0"/>
                        <a:ea typeface="Calibri" panose="020F0502020204030204" pitchFamily="34" charset="0"/>
                        <a:cs typeface="Times New Roman" panose="02020603050405020304" pitchFamily="18" charset="0"/>
                      </a:endParaRPr>
                    </a:p>
                  </a:txBody>
                  <a:tcPr/>
                </a:tc>
                <a:tc>
                  <a:txBody>
                    <a:bodyPr/>
                    <a:lstStyle/>
                    <a:p>
                      <a:pPr algn="l">
                        <a:lnSpc>
                          <a:spcPct val="107000"/>
                        </a:lnSpc>
                        <a:spcAft>
                          <a:spcPts val="800"/>
                        </a:spcAft>
                      </a:pPr>
                      <a:r>
                        <a:rPr lang="en-GB" sz="1000">
                          <a:effectLst/>
                          <a:latin typeface="Sassoon Primary" pitchFamily="50" charset="0"/>
                        </a:rPr>
                        <a:t>Spring 2</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0" marR="0" marT="0" marB="0"/>
                </a:tc>
                <a:tc>
                  <a:txBody>
                    <a:bodyPr/>
                    <a:lstStyle/>
                    <a:p>
                      <a:pPr algn="l">
                        <a:lnSpc>
                          <a:spcPct val="107000"/>
                        </a:lnSpc>
                        <a:spcAft>
                          <a:spcPts val="800"/>
                        </a:spcAft>
                      </a:pPr>
                      <a:r>
                        <a:rPr lang="en-GB" sz="1000">
                          <a:effectLst/>
                          <a:latin typeface="Sassoon Primary" pitchFamily="50" charset="0"/>
                        </a:rPr>
                        <a:t>Summer 1</a:t>
                      </a:r>
                      <a:endParaRPr lang="en-GB" sz="1100">
                        <a:effectLst/>
                        <a:latin typeface="Sassoon Primary" pitchFamily="50" charset="0"/>
                        <a:ea typeface="Calibri" panose="020F0502020204030204" pitchFamily="34" charset="0"/>
                        <a:cs typeface="Times New Roman" panose="02020603050405020304" pitchFamily="18" charset="0"/>
                      </a:endParaRPr>
                    </a:p>
                  </a:txBody>
                  <a:tcPr/>
                </a:tc>
                <a:tc>
                  <a:txBody>
                    <a:bodyPr/>
                    <a:lstStyle/>
                    <a:p>
                      <a:pPr algn="l">
                        <a:lnSpc>
                          <a:spcPct val="107000"/>
                        </a:lnSpc>
                        <a:spcAft>
                          <a:spcPts val="800"/>
                        </a:spcAft>
                      </a:pPr>
                      <a:r>
                        <a:rPr lang="en-GB" sz="1000">
                          <a:effectLst/>
                          <a:latin typeface="Sassoon Primary" pitchFamily="50" charset="0"/>
                        </a:rPr>
                        <a:t>Summer 2</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42795082"/>
                  </a:ext>
                </a:extLst>
              </a:tr>
              <a:tr h="639380">
                <a:tc>
                  <a:txBody>
                    <a:bodyPr/>
                    <a:lstStyle/>
                    <a:p>
                      <a:pPr algn="l">
                        <a:lnSpc>
                          <a:spcPct val="107000"/>
                        </a:lnSpc>
                        <a:spcAft>
                          <a:spcPts val="800"/>
                        </a:spcAft>
                      </a:pPr>
                      <a:r>
                        <a:rPr lang="en-US" sz="1000">
                          <a:effectLst/>
                          <a:latin typeface="Sassoon Primary" pitchFamily="50" charset="0"/>
                        </a:rPr>
                        <a:t>Y</a:t>
                      </a:r>
                      <a:r>
                        <a:rPr lang="en-GB" sz="1000">
                          <a:effectLst/>
                          <a:latin typeface="Sassoon Primary" pitchFamily="50" charset="0"/>
                        </a:rPr>
                        <a:t>ear 1</a:t>
                      </a:r>
                      <a:endParaRPr lang="en-GB" sz="1100">
                        <a:effectLst/>
                        <a:latin typeface="Sassoon Primary" pitchFamily="50" charset="0"/>
                        <a:ea typeface="Calibri" panose="020F0502020204030204" pitchFamily="34" charset="0"/>
                        <a:cs typeface="Times New Roman" panose="02020603050405020304" pitchFamily="18" charset="0"/>
                      </a:endParaRPr>
                    </a:p>
                  </a:txBody>
                  <a:tcPr/>
                </a:tc>
                <a:tc>
                  <a:txBody>
                    <a:bodyPr/>
                    <a:lstStyle/>
                    <a:p>
                      <a:pPr algn="l">
                        <a:lnSpc>
                          <a:spcPct val="107000"/>
                        </a:lnSpc>
                        <a:spcAft>
                          <a:spcPts val="800"/>
                        </a:spcAft>
                      </a:pPr>
                      <a:r>
                        <a:rPr lang="en-US" sz="1000">
                          <a:effectLst/>
                          <a:latin typeface="Sassoon Primary" pitchFamily="50" charset="0"/>
                        </a:rPr>
                        <a:t>Invasion games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Dance</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Gymnastics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Net and Wall</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Invasion Games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Striking and Fielding 1</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262519956"/>
                  </a:ext>
                </a:extLst>
              </a:tr>
              <a:tr h="571149">
                <a:tc>
                  <a:txBody>
                    <a:bodyPr/>
                    <a:lstStyle/>
                    <a:p>
                      <a:pPr algn="l">
                        <a:lnSpc>
                          <a:spcPct val="107000"/>
                        </a:lnSpc>
                        <a:spcAft>
                          <a:spcPts val="800"/>
                        </a:spcAft>
                      </a:pPr>
                      <a:r>
                        <a:rPr lang="en-US" sz="1000">
                          <a:effectLst/>
                          <a:latin typeface="Sassoon Primary" pitchFamily="50" charset="0"/>
                        </a:rPr>
                        <a:t>Year 2</a:t>
                      </a:r>
                      <a:endParaRPr lang="en-GB" sz="1100">
                        <a:effectLst/>
                        <a:latin typeface="Sassoon Primary" pitchFamily="50" charset="0"/>
                        <a:ea typeface="Calibri" panose="020F0502020204030204" pitchFamily="34" charset="0"/>
                        <a:cs typeface="Times New Roman" panose="02020603050405020304" pitchFamily="18" charset="0"/>
                      </a:endParaRPr>
                    </a:p>
                  </a:txBody>
                  <a:tcPr/>
                </a:tc>
                <a:tc>
                  <a:txBody>
                    <a:bodyPr/>
                    <a:lstStyle/>
                    <a:p>
                      <a:pPr algn="l">
                        <a:lnSpc>
                          <a:spcPct val="107000"/>
                        </a:lnSpc>
                        <a:spcAft>
                          <a:spcPts val="800"/>
                        </a:spcAft>
                      </a:pPr>
                      <a:r>
                        <a:rPr lang="en-US" sz="1000">
                          <a:effectLst/>
                          <a:latin typeface="Sassoon Primary" pitchFamily="50" charset="0"/>
                        </a:rPr>
                        <a:t>Invasion games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Dance</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Gymnastics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Net and Wall</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Invasion Games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Striking and Fielding</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4139349391"/>
                  </a:ext>
                </a:extLst>
              </a:tr>
              <a:tr h="923805">
                <a:tc>
                  <a:txBody>
                    <a:bodyPr/>
                    <a:lstStyle/>
                    <a:p>
                      <a:pPr algn="l">
                        <a:lnSpc>
                          <a:spcPct val="107000"/>
                        </a:lnSpc>
                        <a:spcAft>
                          <a:spcPts val="800"/>
                        </a:spcAft>
                      </a:pPr>
                      <a:r>
                        <a:rPr lang="en-GB" sz="1000">
                          <a:effectLst/>
                          <a:latin typeface="Sassoon Primary" pitchFamily="50" charset="0"/>
                        </a:rPr>
                        <a:t>Year 3</a:t>
                      </a:r>
                      <a:endParaRPr lang="en-GB" sz="1100">
                        <a:effectLst/>
                        <a:latin typeface="Sassoon Primary" pitchFamily="50" charset="0"/>
                        <a:ea typeface="Calibri" panose="020F0502020204030204" pitchFamily="34" charset="0"/>
                        <a:cs typeface="Times New Roman" panose="02020603050405020304" pitchFamily="18" charset="0"/>
                      </a:endParaRPr>
                    </a:p>
                  </a:txBody>
                  <a:tcPr/>
                </a:tc>
                <a:tc>
                  <a:txBody>
                    <a:bodyPr/>
                    <a:lstStyle/>
                    <a:p>
                      <a:pPr algn="l">
                        <a:lnSpc>
                          <a:spcPct val="107000"/>
                        </a:lnSpc>
                        <a:spcAft>
                          <a:spcPts val="800"/>
                        </a:spcAft>
                      </a:pPr>
                      <a:r>
                        <a:rPr lang="en-US" sz="1000">
                          <a:effectLst/>
                          <a:latin typeface="Sassoon Primary" pitchFamily="50" charset="0"/>
                        </a:rPr>
                        <a:t>Invasion Games – Football and Tag Rugby</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GB" sz="1000">
                          <a:effectLst/>
                          <a:latin typeface="Sassoon Primary" pitchFamily="50" charset="0"/>
                        </a:rPr>
                        <a:t>Athletics and Cross Country</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GB" sz="1000">
                          <a:effectLst/>
                          <a:latin typeface="Sassoon Primary" pitchFamily="50" charset="0"/>
                        </a:rPr>
                        <a:t>Invasion Games – Hockey</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Net and wall - Tennis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Striking and Fielding-Cricket</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Striking and Fielding – Rounders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131177557"/>
                  </a:ext>
                </a:extLst>
              </a:tr>
              <a:tr h="396508">
                <a:tc rowSpan="2">
                  <a:txBody>
                    <a:bodyPr/>
                    <a:lstStyle/>
                    <a:p>
                      <a:pPr algn="l">
                        <a:lnSpc>
                          <a:spcPct val="107000"/>
                        </a:lnSpc>
                        <a:spcAft>
                          <a:spcPts val="800"/>
                        </a:spcAft>
                      </a:pPr>
                      <a:r>
                        <a:rPr lang="en-GB" sz="1000">
                          <a:effectLst/>
                          <a:latin typeface="Sassoon Primary" pitchFamily="50" charset="0"/>
                        </a:rPr>
                        <a:t>  Year 4</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0" marR="0" marT="0" marB="0" anchor="ctr"/>
                </a:tc>
                <a:tc rowSpan="2">
                  <a:txBody>
                    <a:bodyPr/>
                    <a:lstStyle/>
                    <a:p>
                      <a:pPr algn="l">
                        <a:lnSpc>
                          <a:spcPct val="107000"/>
                        </a:lnSpc>
                        <a:spcAft>
                          <a:spcPts val="800"/>
                        </a:spcAft>
                      </a:pPr>
                      <a:r>
                        <a:rPr lang="en-US" sz="1000">
                          <a:effectLst/>
                          <a:latin typeface="Sassoon Primary" pitchFamily="50" charset="0"/>
                        </a:rPr>
                        <a:t>Invasion Games – Football and Tag Rugby</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0" marR="0" marT="0" marB="0"/>
                </a:tc>
                <a:tc rowSpan="2">
                  <a:txBody>
                    <a:bodyPr/>
                    <a:lstStyle/>
                    <a:p>
                      <a:pPr algn="l">
                        <a:lnSpc>
                          <a:spcPct val="107000"/>
                        </a:lnSpc>
                        <a:spcAft>
                          <a:spcPts val="800"/>
                        </a:spcAft>
                      </a:pPr>
                      <a:r>
                        <a:rPr lang="en-GB" sz="1000" dirty="0">
                          <a:effectLst/>
                          <a:latin typeface="Sassoon Primary" pitchFamily="50" charset="0"/>
                        </a:rPr>
                        <a:t>Athletics and Cross Country</a:t>
                      </a:r>
                      <a:endParaRPr lang="en-GB" sz="1100" dirty="0">
                        <a:effectLst/>
                        <a:latin typeface="Sassoon Primary" pitchFamily="50" charset="0"/>
                        <a:ea typeface="Calibri" panose="020F0502020204030204" pitchFamily="34" charset="0"/>
                        <a:cs typeface="Times New Roman" panose="02020603050405020304" pitchFamily="18" charset="0"/>
                      </a:endParaRPr>
                    </a:p>
                  </a:txBody>
                  <a:tcPr marL="0" marR="0" marT="0" marB="0"/>
                </a:tc>
                <a:tc>
                  <a:txBody>
                    <a:bodyPr/>
                    <a:lstStyle/>
                    <a:p>
                      <a:pPr algn="l">
                        <a:lnSpc>
                          <a:spcPct val="107000"/>
                        </a:lnSpc>
                        <a:spcAft>
                          <a:spcPts val="800"/>
                        </a:spcAft>
                      </a:pPr>
                      <a:r>
                        <a:rPr lang="en-GB" sz="1000">
                          <a:effectLst/>
                          <a:latin typeface="Sassoon Primary" pitchFamily="50" charset="0"/>
                        </a:rPr>
                        <a:t>Invasion Games – Hockey </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Net and wall – Tennis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rowSpan="2">
                  <a:txBody>
                    <a:bodyPr/>
                    <a:lstStyle/>
                    <a:p>
                      <a:pPr algn="l">
                        <a:lnSpc>
                          <a:spcPct val="107000"/>
                        </a:lnSpc>
                        <a:spcAft>
                          <a:spcPts val="800"/>
                        </a:spcAft>
                      </a:pPr>
                      <a:r>
                        <a:rPr lang="en-US" sz="1000">
                          <a:effectLst/>
                          <a:latin typeface="Sassoon Primary" pitchFamily="50" charset="0"/>
                        </a:rPr>
                        <a:t>Striking and Fielding – Cricket</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0" marR="0" marT="0" marB="0"/>
                </a:tc>
                <a:tc rowSpan="2">
                  <a:txBody>
                    <a:bodyPr/>
                    <a:lstStyle/>
                    <a:p>
                      <a:pPr algn="l">
                        <a:lnSpc>
                          <a:spcPct val="107000"/>
                        </a:lnSpc>
                        <a:spcAft>
                          <a:spcPts val="800"/>
                        </a:spcAft>
                      </a:pPr>
                      <a:r>
                        <a:rPr lang="en-US" sz="1000">
                          <a:effectLst/>
                          <a:latin typeface="Sassoon Primary" pitchFamily="50" charset="0"/>
                        </a:rPr>
                        <a:t>Striking and Fielding – Rounders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860900842"/>
                  </a:ext>
                </a:extLst>
              </a:tr>
              <a:tr h="576516">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a:lnSpc>
                          <a:spcPct val="107000"/>
                        </a:lnSpc>
                        <a:spcAft>
                          <a:spcPts val="800"/>
                        </a:spcAft>
                      </a:pPr>
                      <a:r>
                        <a:rPr lang="en-GB" sz="1000">
                          <a:effectLst/>
                          <a:latin typeface="Sassoon Primary" pitchFamily="50" charset="0"/>
                        </a:rPr>
                        <a:t>Swimming</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US" sz="1000">
                          <a:effectLst/>
                          <a:latin typeface="Sassoon Primary" pitchFamily="50" charset="0"/>
                        </a:rPr>
                        <a:t>Swimming</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529070080"/>
                  </a:ext>
                </a:extLst>
              </a:tr>
              <a:tr h="338856">
                <a:tc rowSpan="2">
                  <a:txBody>
                    <a:bodyPr/>
                    <a:lstStyle/>
                    <a:p>
                      <a:pPr algn="l">
                        <a:lnSpc>
                          <a:spcPct val="107000"/>
                        </a:lnSpc>
                        <a:spcAft>
                          <a:spcPts val="800"/>
                        </a:spcAft>
                      </a:pPr>
                      <a:r>
                        <a:rPr lang="en-GB" sz="1000">
                          <a:effectLst/>
                          <a:latin typeface="Sassoon Primary" pitchFamily="50" charset="0"/>
                        </a:rPr>
                        <a:t> </a:t>
                      </a:r>
                      <a:endParaRPr lang="en-GB" sz="1100">
                        <a:effectLst/>
                        <a:latin typeface="Sassoon Primary" pitchFamily="50" charset="0"/>
                      </a:endParaRPr>
                    </a:p>
                    <a:p>
                      <a:pPr algn="l">
                        <a:lnSpc>
                          <a:spcPct val="107000"/>
                        </a:lnSpc>
                        <a:spcAft>
                          <a:spcPts val="800"/>
                        </a:spcAft>
                      </a:pPr>
                      <a:r>
                        <a:rPr lang="en-GB" sz="1000">
                          <a:effectLst/>
                          <a:latin typeface="Sassoon Primary" pitchFamily="50" charset="0"/>
                        </a:rPr>
                        <a:t>Yr5/6</a:t>
                      </a:r>
                      <a:endParaRPr lang="en-GB" sz="1100">
                        <a:effectLst/>
                        <a:latin typeface="Sassoon Primary" pitchFamily="50" charset="0"/>
                        <a:ea typeface="Calibri" panose="020F0502020204030204" pitchFamily="34" charset="0"/>
                        <a:cs typeface="Times New Roman" panose="02020603050405020304" pitchFamily="18" charset="0"/>
                      </a:endParaRPr>
                    </a:p>
                  </a:txBody>
                  <a:tcPr/>
                </a:tc>
                <a:tc>
                  <a:txBody>
                    <a:bodyPr/>
                    <a:lstStyle/>
                    <a:p>
                      <a:pPr algn="l">
                        <a:lnSpc>
                          <a:spcPct val="107000"/>
                        </a:lnSpc>
                        <a:spcAft>
                          <a:spcPts val="800"/>
                        </a:spcAft>
                      </a:pPr>
                      <a:r>
                        <a:rPr lang="en-GB" sz="1000">
                          <a:effectLst/>
                          <a:latin typeface="Sassoon Primary" pitchFamily="50" charset="0"/>
                        </a:rPr>
                        <a:t>Swimming</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nchor="ctr"/>
                </a:tc>
                <a:tc>
                  <a:txBody>
                    <a:bodyPr/>
                    <a:lstStyle/>
                    <a:p>
                      <a:pPr algn="l">
                        <a:lnSpc>
                          <a:spcPct val="107000"/>
                        </a:lnSpc>
                        <a:spcAft>
                          <a:spcPts val="800"/>
                        </a:spcAft>
                      </a:pPr>
                      <a:r>
                        <a:rPr lang="en-GB" sz="1000">
                          <a:effectLst/>
                          <a:latin typeface="Sassoon Primary" pitchFamily="50" charset="0"/>
                        </a:rPr>
                        <a:t>Swimming</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nchor="ctr"/>
                </a:tc>
                <a:tc rowSpan="2">
                  <a:txBody>
                    <a:bodyPr/>
                    <a:lstStyle/>
                    <a:p>
                      <a:pPr algn="l">
                        <a:lnSpc>
                          <a:spcPct val="107000"/>
                        </a:lnSpc>
                        <a:spcAft>
                          <a:spcPts val="800"/>
                        </a:spcAft>
                      </a:pPr>
                      <a:r>
                        <a:rPr lang="en-GB" sz="1000">
                          <a:effectLst/>
                          <a:latin typeface="Sassoon Primary" pitchFamily="50" charset="0"/>
                        </a:rPr>
                        <a:t>Invasion Games – Hockey</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rowSpan="2">
                  <a:txBody>
                    <a:bodyPr/>
                    <a:lstStyle/>
                    <a:p>
                      <a:pPr algn="l">
                        <a:lnSpc>
                          <a:spcPct val="107000"/>
                        </a:lnSpc>
                        <a:spcAft>
                          <a:spcPts val="800"/>
                        </a:spcAft>
                      </a:pPr>
                      <a:r>
                        <a:rPr lang="en-US" sz="1000">
                          <a:effectLst/>
                          <a:latin typeface="Sassoon Primary" pitchFamily="50" charset="0"/>
                        </a:rPr>
                        <a:t>Net and Wall - Tennis</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rowSpan="2">
                  <a:txBody>
                    <a:bodyPr/>
                    <a:lstStyle/>
                    <a:p>
                      <a:pPr algn="l">
                        <a:lnSpc>
                          <a:spcPct val="107000"/>
                        </a:lnSpc>
                        <a:spcAft>
                          <a:spcPts val="800"/>
                        </a:spcAft>
                      </a:pPr>
                      <a:r>
                        <a:rPr lang="en-US" sz="1000">
                          <a:effectLst/>
                          <a:latin typeface="Sassoon Primary" pitchFamily="50" charset="0"/>
                        </a:rPr>
                        <a:t>Striking and Fielding-Cricket</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rowSpan="2">
                  <a:txBody>
                    <a:bodyPr/>
                    <a:lstStyle/>
                    <a:p>
                      <a:pPr algn="l">
                        <a:lnSpc>
                          <a:spcPct val="107000"/>
                        </a:lnSpc>
                        <a:spcAft>
                          <a:spcPts val="800"/>
                        </a:spcAft>
                      </a:pPr>
                      <a:r>
                        <a:rPr lang="en-US" sz="1000" dirty="0">
                          <a:effectLst/>
                          <a:latin typeface="Sassoon Primary" pitchFamily="50" charset="0"/>
                        </a:rPr>
                        <a:t>Striking and Fielding – Rounders</a:t>
                      </a:r>
                      <a:endParaRPr lang="en-GB" sz="1100" dirty="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383235908"/>
                  </a:ext>
                </a:extLst>
              </a:tr>
              <a:tr h="593382">
                <a:tc vMerge="1">
                  <a:txBody>
                    <a:bodyPr/>
                    <a:lstStyle/>
                    <a:p>
                      <a:endParaRPr lang="en-GB"/>
                    </a:p>
                  </a:txBody>
                  <a:tcPr/>
                </a:tc>
                <a:tc>
                  <a:txBody>
                    <a:bodyPr/>
                    <a:lstStyle/>
                    <a:p>
                      <a:pPr algn="l">
                        <a:lnSpc>
                          <a:spcPct val="107000"/>
                        </a:lnSpc>
                        <a:spcAft>
                          <a:spcPts val="800"/>
                        </a:spcAft>
                      </a:pPr>
                      <a:r>
                        <a:rPr lang="en-US" sz="1000">
                          <a:effectLst/>
                          <a:latin typeface="Sassoon Primary" pitchFamily="50" charset="0"/>
                        </a:rPr>
                        <a:t>Invasion Games – Football and Tag Rugby</a:t>
                      </a:r>
                      <a:endParaRPr lang="en-GB" sz="110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a:txBody>
                    <a:bodyPr/>
                    <a:lstStyle/>
                    <a:p>
                      <a:pPr algn="l">
                        <a:lnSpc>
                          <a:spcPct val="107000"/>
                        </a:lnSpc>
                        <a:spcAft>
                          <a:spcPts val="800"/>
                        </a:spcAft>
                      </a:pPr>
                      <a:r>
                        <a:rPr lang="en-GB" sz="1000" dirty="0">
                          <a:effectLst/>
                          <a:latin typeface="Sassoon Primary" pitchFamily="50" charset="0"/>
                        </a:rPr>
                        <a:t>Athletics and Cross Country</a:t>
                      </a:r>
                      <a:endParaRPr lang="en-GB" sz="1100" dirty="0">
                        <a:effectLst/>
                        <a:latin typeface="Sassoon Primary" pitchFamily="50" charset="0"/>
                        <a:ea typeface="Calibri" panose="020F0502020204030204" pitchFamily="34" charset="0"/>
                        <a:cs typeface="Times New Roman" panose="02020603050405020304" pitchFamily="18" charset="0"/>
                      </a:endParaRPr>
                    </a:p>
                  </a:txBody>
                  <a:tcPr marL="68580" marR="68580" marT="9525" marB="0"/>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3656119444"/>
                  </a:ext>
                </a:extLst>
              </a:tr>
            </a:tbl>
          </a:graphicData>
        </a:graphic>
      </p:graphicFrame>
    </p:spTree>
    <p:extLst>
      <p:ext uri="{BB962C8B-B14F-4D97-AF65-F5344CB8AC3E}">
        <p14:creationId xmlns:p14="http://schemas.microsoft.com/office/powerpoint/2010/main" val="40110523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6FFB51F5E5E04CB202626C82C26492" ma:contentTypeVersion="19" ma:contentTypeDescription="Create a new document." ma:contentTypeScope="" ma:versionID="04e2a45e5253f01b75910761bae4be00">
  <xsd:schema xmlns:xsd="http://www.w3.org/2001/XMLSchema" xmlns:xs="http://www.w3.org/2001/XMLSchema" xmlns:p="http://schemas.microsoft.com/office/2006/metadata/properties" xmlns:ns3="8db6269d-123b-437b-b318-7ee3c9f1f34f" xmlns:ns4="fd1492b6-284a-4da3-9108-7c64edbcbe99" targetNamespace="http://schemas.microsoft.com/office/2006/metadata/properties" ma:root="true" ma:fieldsID="09084bd98a876db2e934e23581654350" ns3:_="" ns4:_="">
    <xsd:import namespace="8db6269d-123b-437b-b318-7ee3c9f1f34f"/>
    <xsd:import namespace="fd1492b6-284a-4da3-9108-7c64edbcbe9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ObjectDetectorVersions" minOccurs="0"/>
                <xsd:element ref="ns3:MediaServiceSearchProperties" minOccurs="0"/>
                <xsd:element ref="ns3:MediaServiceSystemTags" minOccurs="0"/>
                <xsd:element ref="ns3:MediaServiceGenerationTime" minOccurs="0"/>
                <xsd:element ref="ns3:MediaServiceEventHashCode" minOccurs="0"/>
                <xsd:element ref="ns3:MediaServiceLocation" minOccurs="0"/>
                <xsd:element ref="ns3:_activity"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b6269d-123b-437b-b318-7ee3c9f1f3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_activity" ma:index="25" nillable="true" ma:displayName="_activity" ma:hidden="true" ma:internalName="_activity">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1492b6-284a-4da3-9108-7c64edbcbe9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db6269d-123b-437b-b318-7ee3c9f1f34f" xsi:nil="true"/>
  </documentManagement>
</p:properties>
</file>

<file path=customXml/itemProps1.xml><?xml version="1.0" encoding="utf-8"?>
<ds:datastoreItem xmlns:ds="http://schemas.openxmlformats.org/officeDocument/2006/customXml" ds:itemID="{212AB0C9-A8F2-435E-BB29-E715C6C23B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b6269d-123b-437b-b318-7ee3c9f1f34f"/>
    <ds:schemaRef ds:uri="fd1492b6-284a-4da3-9108-7c64edbcbe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A7108E0-62C8-4698-A8E9-B64900AAC59C}">
  <ds:schemaRefs>
    <ds:schemaRef ds:uri="http://schemas.microsoft.com/sharepoint/v3/contenttype/forms"/>
  </ds:schemaRefs>
</ds:datastoreItem>
</file>

<file path=customXml/itemProps3.xml><?xml version="1.0" encoding="utf-8"?>
<ds:datastoreItem xmlns:ds="http://schemas.openxmlformats.org/officeDocument/2006/customXml" ds:itemID="{AC9A0E21-1F4C-4558-AF1B-1FE85A3C5637}">
  <ds:schemaRefs>
    <ds:schemaRef ds:uri="http://purl.org/dc/terms/"/>
    <ds:schemaRef ds:uri="http://schemas.microsoft.com/office/2006/documentManagement/types"/>
    <ds:schemaRef ds:uri="http://schemas.microsoft.com/office/2006/metadata/properties"/>
    <ds:schemaRef ds:uri="http://schemas.microsoft.com/office/infopath/2007/PartnerControls"/>
    <ds:schemaRef ds:uri="fd1492b6-284a-4da3-9108-7c64edbcbe99"/>
    <ds:schemaRef ds:uri="http://schemas.openxmlformats.org/package/2006/metadata/core-properties"/>
    <ds:schemaRef ds:uri="http://www.w3.org/XML/1998/namespace"/>
    <ds:schemaRef ds:uri="http://purl.org/dc/elements/1.1/"/>
    <ds:schemaRef ds:uri="8db6269d-123b-437b-b318-7ee3c9f1f34f"/>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TM03090430[[fn=Banded]]</Template>
  <TotalTime>8164</TotalTime>
  <Words>705</Words>
  <Application>Microsoft Office PowerPoint</Application>
  <PresentationFormat>Widescreen</PresentationFormat>
  <Paragraphs>59</Paragraphs>
  <Slides>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vt:i4>
      </vt:variant>
    </vt:vector>
  </HeadingPairs>
  <TitlesOfParts>
    <vt:vector size="11" baseType="lpstr">
      <vt:lpstr>Arial</vt:lpstr>
      <vt:lpstr>Calibri</vt:lpstr>
      <vt:lpstr>Calibri Light</vt:lpstr>
      <vt:lpstr>Comic Sans MS</vt:lpstr>
      <vt:lpstr>Lato Light</vt:lpstr>
      <vt:lpstr>Sassoon Primary</vt:lpstr>
      <vt:lpstr>Times New Roman</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sch8753159@peoversuperior.local</dc:creator>
  <cp:lastModifiedBy>sandbach primary Head</cp:lastModifiedBy>
  <cp:revision>167</cp:revision>
  <dcterms:created xsi:type="dcterms:W3CDTF">2022-11-26T10:59:42Z</dcterms:created>
  <dcterms:modified xsi:type="dcterms:W3CDTF">2026-09-09T11:53:37Z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0x010100226FFB51F5E5E04CB202626C82C26492</vt:lpwstr>
  </property>
</Properties>
</file>