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88" r:id="rId6"/>
    <p:sldId id="257" r:id="rId7"/>
    <p:sldId id="277" r:id="rId8"/>
    <p:sldId id="32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AE0A"/>
    <a:srgbClr val="A45CAC"/>
    <a:srgbClr val="AE5A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4660"/>
  </p:normalViewPr>
  <p:slideViewPr>
    <p:cSldViewPr snapToGrid="0">
      <p:cViewPr varScale="1">
        <p:scale>
          <a:sx n="85" d="100"/>
          <a:sy n="85" d="100"/>
        </p:scale>
        <p:origin x="60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8EB62-A221-41E3-A61A-2B5A575201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FD2585-DDA0-41E1-A8D1-DCCB4A2413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BEF244-8FA5-41AD-8005-3565548ECC31}"/>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18916FBC-3F6D-4CED-97AC-363D0C2B4A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EE9C72-E331-4ABE-924D-0ADC048B37C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976415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C25CA-3AA7-46DD-A72C-58B8E6D0EF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1125406-8470-4BA7-938F-2F0DBE612D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0C7C0E-04A8-47AF-83DA-65821982923A}"/>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723499B3-86E8-4B1C-8CAF-780B8B5D5F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451300-7548-4B57-8457-9C2453067900}"/>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88943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DBA5-4433-40F4-9D21-53CC9F1109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D769DB1-2B73-4BFB-990C-EFCBEF25DF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119B3F4-BA46-40A9-8AD3-0D29FA2C7E8D}"/>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E2AA3E05-146F-4CC0-AE45-3E02077184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0497C1-0D74-44E5-9C43-BE5EEA5776D5}"/>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492499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CAED-C4B3-4DDD-90EA-5C3FE167A7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83BD584-CDC7-489D-9227-FBC2CA14C0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FDB6B43-9BC3-4049-B31A-BB1B875C7D6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C0A3C6-1BFF-4ECC-A44B-756B3DDDB79C}"/>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E25000D3-1532-47C9-BE7D-F70B817456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F43F3B-26DF-4C06-A309-4F6CD7598389}"/>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26811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42B9-5CE5-4467-9C62-92211BE019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2744CB-6790-4BD7-BF4B-41A1EF507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F403BFB-F7AA-4CD8-86C7-EDD5805269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FDCB34-A0C8-46BB-922D-2F89762B64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F02BF37-C91E-4A4E-88DE-4AED83655B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BDFFDC-A7D6-4759-AE6D-AD441C9FA9A9}"/>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8" name="Footer Placeholder 7">
            <a:extLst>
              <a:ext uri="{FF2B5EF4-FFF2-40B4-BE49-F238E27FC236}">
                <a16:creationId xmlns:a16="http://schemas.microsoft.com/office/drawing/2014/main" id="{341E8409-B83F-40A2-810B-AB0B7AC415A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E7BA801-F218-493A-BBA9-E92DD9F9CFAC}"/>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4045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488CA-66C4-4481-8826-8420A608A5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F60933-AAC1-4C2D-8CFD-1A3FED240B64}"/>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4" name="Footer Placeholder 3">
            <a:extLst>
              <a:ext uri="{FF2B5EF4-FFF2-40B4-BE49-F238E27FC236}">
                <a16:creationId xmlns:a16="http://schemas.microsoft.com/office/drawing/2014/main" id="{E7801661-A329-440A-8183-75C1DE9C9BB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97D4D95-35AE-4B33-9EFE-CFF2D48C5741}"/>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21911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B7EE01-34B9-40B5-8CB6-561F2974D0B3}"/>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3" name="Footer Placeholder 2">
            <a:extLst>
              <a:ext uri="{FF2B5EF4-FFF2-40B4-BE49-F238E27FC236}">
                <a16:creationId xmlns:a16="http://schemas.microsoft.com/office/drawing/2014/main" id="{1C5178DC-AC84-4AA9-AB2B-747672A4BE7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0845C5-ACB4-4F12-BD89-EF9EF1E5AC8D}"/>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56449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BF86-D971-4A16-8C83-915E918B3A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C6A70-D737-44EB-83A4-A00B31DB9D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9B4C573-3BCC-4DD6-B6D0-ACECDDAAEB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9EA57D-39C0-4C0F-9B32-FE1B4E6CEEE4}"/>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BF8FAA8C-C760-4AA5-A3A8-F80F5F95F8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282A9F-6260-4C95-ABBC-BFB176B1CB77}"/>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695827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39C06-47D3-488E-8DD5-1E8DD8C82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7DD463-3222-4191-A648-2FB18DAD40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9432AA-40A9-4EC1-93BB-4A1A080221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723B24-3890-45E1-98C9-3FE6AFCAD80B}"/>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0B84BEAA-E34B-4E8F-A87B-EF2655EE502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E5B177-0D71-46E9-B73A-760555F15D64}"/>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77780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B684-04D4-4491-91FE-471456DA8E2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88CD39-0ECA-4143-89A9-9E056A2B43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B12132-538D-4918-A242-C813966CF56C}"/>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20DB97A5-C2B3-40C6-854A-7C1E77717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5C0538-76D1-426F-80D5-3C7529C3C6B2}"/>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2047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0620D6-1326-493D-87A1-5FE67102F9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AD0C33-DFD3-4A46-B6A4-202D76C91D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A9C5A6-642C-4ADC-95DB-9C33F39530C1}"/>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3EFA4D3A-CD0A-4EA8-9403-48EAB5C6BD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74E38D-6B99-46B2-B666-E6C79825B74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179178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59FC0E-42F3-4481-95C7-27B622BEFD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EA10A-BBE9-4D5D-8BFB-9F2156128E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E1A013-D11E-40D9-86B1-C2A42C4DB8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9945C507-5313-4700-AEC2-822318B13E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2E6762F-D019-48D0-B9DA-DE6BAF621F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C24E03-5654-48BE-A6A1-CF9B4F09A12A}" type="slidenum">
              <a:rPr lang="en-GB" smtClean="0"/>
              <a:t>‹#›</a:t>
            </a:fld>
            <a:endParaRPr lang="en-GB"/>
          </a:p>
        </p:txBody>
      </p:sp>
    </p:spTree>
    <p:extLst>
      <p:ext uri="{BB962C8B-B14F-4D97-AF65-F5344CB8AC3E}">
        <p14:creationId xmlns:p14="http://schemas.microsoft.com/office/powerpoint/2010/main" val="409053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a:t>
            </a:r>
          </a:p>
          <a:p>
            <a:pPr algn="ctr"/>
            <a:r>
              <a:rPr lang="en-GB" sz="3200" dirty="0">
                <a:solidFill>
                  <a:schemeClr val="bg1"/>
                </a:solidFill>
                <a:latin typeface="Sassoon Primary" pitchFamily="50" charset="0"/>
              </a:rPr>
              <a:t>Music – Whole School</a:t>
            </a:r>
          </a:p>
        </p:txBody>
      </p:sp>
      <p:pic>
        <p:nvPicPr>
          <p:cNvPr id="3" name="Picture 2">
            <a:extLst>
              <a:ext uri="{FF2B5EF4-FFF2-40B4-BE49-F238E27FC236}">
                <a16:creationId xmlns:a16="http://schemas.microsoft.com/office/drawing/2014/main" id="{11083D39-2132-41E8-BCAF-748CE1704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679" y="199634"/>
            <a:ext cx="1760373" cy="1021168"/>
          </a:xfrm>
          <a:prstGeom prst="rect">
            <a:avLst/>
          </a:prstGeom>
        </p:spPr>
      </p:pic>
      <p:pic>
        <p:nvPicPr>
          <p:cNvPr id="7" name="Picture 6">
            <a:extLst>
              <a:ext uri="{FF2B5EF4-FFF2-40B4-BE49-F238E27FC236}">
                <a16:creationId xmlns:a16="http://schemas.microsoft.com/office/drawing/2014/main" id="{7701A1F7-ABE2-4783-BBEA-A59D5D8A1A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1664" y="2013325"/>
            <a:ext cx="6199204" cy="4613150"/>
          </a:xfrm>
          <a:prstGeom prst="rect">
            <a:avLst/>
          </a:prstGeom>
        </p:spPr>
      </p:pic>
    </p:spTree>
    <p:extLst>
      <p:ext uri="{BB962C8B-B14F-4D97-AF65-F5344CB8AC3E}">
        <p14:creationId xmlns:p14="http://schemas.microsoft.com/office/powerpoint/2010/main" val="3301990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a:t>
            </a:r>
          </a:p>
          <a:p>
            <a:pPr algn="ctr"/>
            <a:r>
              <a:rPr lang="en-GB" sz="3200" dirty="0">
                <a:solidFill>
                  <a:schemeClr val="bg1"/>
                </a:solidFill>
                <a:latin typeface="Sassoon Primary" pitchFamily="50" charset="0"/>
              </a:rPr>
              <a:t>Music Rationale</a:t>
            </a:r>
          </a:p>
        </p:txBody>
      </p:sp>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endParaRPr lang="en-GB" b="1" dirty="0">
              <a:solidFill>
                <a:schemeClr val="bg1"/>
              </a:solidFill>
              <a:latin typeface="Comic Sans MS" panose="030F0702030302020204" pitchFamily="66" charset="0"/>
            </a:endParaRPr>
          </a:p>
        </p:txBody>
      </p:sp>
      <p:sp>
        <p:nvSpPr>
          <p:cNvPr id="2" name="Rectangle 1">
            <a:extLst>
              <a:ext uri="{FF2B5EF4-FFF2-40B4-BE49-F238E27FC236}">
                <a16:creationId xmlns:a16="http://schemas.microsoft.com/office/drawing/2014/main" id="{8233528D-CA00-49AF-91B5-C1226253FE5B}"/>
              </a:ext>
            </a:extLst>
          </p:cNvPr>
          <p:cNvSpPr/>
          <p:nvPr/>
        </p:nvSpPr>
        <p:spPr>
          <a:xfrm>
            <a:off x="1879541" y="3448072"/>
            <a:ext cx="9880847" cy="307777"/>
          </a:xfrm>
          <a:prstGeom prst="rect">
            <a:avLst/>
          </a:prstGeom>
        </p:spPr>
        <p:txBody>
          <a:bodyPr wrap="square">
            <a:spAutoFit/>
          </a:bodyPr>
          <a:lstStyle/>
          <a:p>
            <a:endParaRPr lang="en-GB" sz="1400" dirty="0">
              <a:latin typeface="Comic Sans MS" panose="030F0702030302020204" pitchFamily="66" charset="0"/>
            </a:endParaRPr>
          </a:p>
        </p:txBody>
      </p:sp>
      <p:graphicFrame>
        <p:nvGraphicFramePr>
          <p:cNvPr id="3" name="Table 2">
            <a:extLst>
              <a:ext uri="{FF2B5EF4-FFF2-40B4-BE49-F238E27FC236}">
                <a16:creationId xmlns:a16="http://schemas.microsoft.com/office/drawing/2014/main" id="{9670B808-55D6-495F-8725-6EE06B86D031}"/>
              </a:ext>
            </a:extLst>
          </p:cNvPr>
          <p:cNvGraphicFramePr>
            <a:graphicFrameLocks noGrp="1"/>
          </p:cNvGraphicFramePr>
          <p:nvPr>
            <p:extLst>
              <p:ext uri="{D42A27DB-BD31-4B8C-83A1-F6EECF244321}">
                <p14:modId xmlns:p14="http://schemas.microsoft.com/office/powerpoint/2010/main" val="370533535"/>
              </p:ext>
            </p:extLst>
          </p:nvPr>
        </p:nvGraphicFramePr>
        <p:xfrm>
          <a:off x="287044" y="2462921"/>
          <a:ext cx="11606074" cy="4064260"/>
        </p:xfrm>
        <a:graphic>
          <a:graphicData uri="http://schemas.openxmlformats.org/drawingml/2006/table">
            <a:tbl>
              <a:tblPr firstRow="1" bandRow="1">
                <a:tableStyleId>{5940675A-B579-460E-94D1-54222C63F5DA}</a:tableStyleId>
              </a:tblPr>
              <a:tblGrid>
                <a:gridCol w="2018191">
                  <a:extLst>
                    <a:ext uri="{9D8B030D-6E8A-4147-A177-3AD203B41FA5}">
                      <a16:colId xmlns:a16="http://schemas.microsoft.com/office/drawing/2014/main" val="3062780578"/>
                    </a:ext>
                  </a:extLst>
                </a:gridCol>
                <a:gridCol w="9587883">
                  <a:extLst>
                    <a:ext uri="{9D8B030D-6E8A-4147-A177-3AD203B41FA5}">
                      <a16:colId xmlns:a16="http://schemas.microsoft.com/office/drawing/2014/main" val="1274868415"/>
                    </a:ext>
                  </a:extLst>
                </a:gridCol>
              </a:tblGrid>
              <a:tr h="1913136">
                <a:tc>
                  <a:txBody>
                    <a:bodyPr/>
                    <a:lstStyle/>
                    <a:p>
                      <a:r>
                        <a:rPr lang="en-GB" dirty="0">
                          <a:latin typeface="Sassoon Primary" pitchFamily="50" charset="0"/>
                        </a:rPr>
                        <a:t>Intent:</a:t>
                      </a:r>
                      <a:endParaRPr lang="en-GB" b="0" dirty="0">
                        <a:latin typeface="Sassoon Primary" pitchFamily="50" charset="0"/>
                      </a:endParaRPr>
                    </a:p>
                  </a:txBody>
                  <a:tcPr>
                    <a:solidFill>
                      <a:schemeClr val="accent1">
                        <a:lumMod val="20000"/>
                        <a:lumOff val="80000"/>
                      </a:schemeClr>
                    </a:solidFill>
                  </a:tcPr>
                </a:tc>
                <a:tc>
                  <a:txBody>
                    <a:bodyPr/>
                    <a:lstStyle/>
                    <a:p>
                      <a:pPr algn="just">
                        <a:spcAft>
                          <a:spcPts val="0"/>
                        </a:spcAft>
                      </a:pPr>
                      <a:r>
                        <a:rPr lang="en-GB" sz="800" dirty="0">
                          <a:effectLst/>
                          <a:latin typeface="Sassoon Primary" pitchFamily="50" charset="0"/>
                          <a:ea typeface="Lato Light"/>
                          <a:cs typeface="Lato Light"/>
                        </a:rPr>
                        <a:t>The National Curriculum for music aims to ensure that all pupils:</a:t>
                      </a:r>
                    </a:p>
                    <a:p>
                      <a:pPr algn="just">
                        <a:spcAft>
                          <a:spcPts val="0"/>
                        </a:spcAft>
                      </a:pPr>
                      <a:endParaRPr lang="en-GB" sz="800" dirty="0">
                        <a:effectLst/>
                        <a:latin typeface="Sassoon Primary" pitchFamily="50" charset="0"/>
                        <a:ea typeface="Lato Light"/>
                        <a:cs typeface="Lato Light"/>
                      </a:endParaRPr>
                    </a:p>
                    <a:p>
                      <a:pPr marL="171450" indent="-171450" algn="just">
                        <a:spcAft>
                          <a:spcPts val="0"/>
                        </a:spcAft>
                        <a:buFontTx/>
                        <a:buChar char="-"/>
                      </a:pPr>
                      <a:r>
                        <a:rPr lang="en-GB" sz="800" dirty="0">
                          <a:effectLst/>
                          <a:latin typeface="Sassoon Primary" pitchFamily="50" charset="0"/>
                          <a:ea typeface="Lato Light"/>
                          <a:cs typeface="Lato Light"/>
                        </a:rPr>
                        <a:t>Perform, listen to, review and evaluate music</a:t>
                      </a:r>
                    </a:p>
                    <a:p>
                      <a:pPr marL="171450" indent="-171450" algn="just">
                        <a:spcAft>
                          <a:spcPts val="0"/>
                        </a:spcAft>
                        <a:buFontTx/>
                        <a:buChar char="-"/>
                      </a:pPr>
                      <a:r>
                        <a:rPr lang="en-GB" sz="800" dirty="0">
                          <a:effectLst/>
                          <a:latin typeface="Sassoon Primary" pitchFamily="50" charset="0"/>
                          <a:ea typeface="Lato Light"/>
                          <a:cs typeface="Lato Light"/>
                        </a:rPr>
                        <a:t>Be taught to sing, create and compose music</a:t>
                      </a:r>
                    </a:p>
                    <a:p>
                      <a:pPr marL="171450" indent="-171450" algn="just">
                        <a:spcAft>
                          <a:spcPts val="0"/>
                        </a:spcAft>
                        <a:buFontTx/>
                        <a:buChar char="-"/>
                      </a:pPr>
                      <a:r>
                        <a:rPr lang="en-GB" sz="800" dirty="0">
                          <a:effectLst/>
                          <a:latin typeface="Sassoon Primary" pitchFamily="50" charset="0"/>
                          <a:ea typeface="Lato Light"/>
                          <a:cs typeface="Lato Light"/>
                        </a:rPr>
                        <a:t>Have the opportunity to learn a musical instrument</a:t>
                      </a:r>
                    </a:p>
                    <a:p>
                      <a:pPr marL="171450" indent="-171450" algn="just">
                        <a:spcAft>
                          <a:spcPts val="0"/>
                        </a:spcAft>
                        <a:buFontTx/>
                        <a:buChar char="-"/>
                      </a:pPr>
                      <a:r>
                        <a:rPr lang="en-GB" sz="800" dirty="0">
                          <a:effectLst/>
                          <a:latin typeface="Sassoon Primary" pitchFamily="50" charset="0"/>
                          <a:ea typeface="Lato Light"/>
                          <a:cs typeface="Lato Light"/>
                        </a:rPr>
                        <a:t>Use technology appropriately </a:t>
                      </a:r>
                    </a:p>
                    <a:p>
                      <a:pPr marL="171450" indent="-171450" algn="just">
                        <a:spcAft>
                          <a:spcPts val="0"/>
                        </a:spcAft>
                        <a:buFontTx/>
                        <a:buChar char="-"/>
                      </a:pPr>
                      <a:r>
                        <a:rPr lang="en-GB" sz="800" dirty="0">
                          <a:effectLst/>
                          <a:latin typeface="Sassoon Primary" pitchFamily="50" charset="0"/>
                          <a:ea typeface="Lato Light"/>
                          <a:cs typeface="Lato Light"/>
                        </a:rPr>
                        <a:t>Understand and explore how music is created, produced and communicated</a:t>
                      </a:r>
                    </a:p>
                    <a:p>
                      <a:pPr marL="171450" indent="-171450" algn="just">
                        <a:spcAft>
                          <a:spcPts val="0"/>
                        </a:spcAft>
                        <a:buFontTx/>
                        <a:buChar char="-"/>
                      </a:pPr>
                      <a:endParaRPr lang="en-GB" sz="800" dirty="0">
                        <a:effectLst/>
                        <a:latin typeface="Sassoon Primary" pitchFamily="50" charset="0"/>
                        <a:ea typeface="Lato Light"/>
                        <a:cs typeface="Lato Light"/>
                      </a:endParaRPr>
                    </a:p>
                    <a:p>
                      <a:pPr marL="0" indent="0" algn="just">
                        <a:spcAft>
                          <a:spcPts val="0"/>
                        </a:spcAft>
                        <a:buFontTx/>
                        <a:buNone/>
                      </a:pPr>
                      <a:r>
                        <a:rPr lang="en-US" sz="800" dirty="0">
                          <a:effectLst/>
                          <a:latin typeface="Sassoon Primary" pitchFamily="50" charset="0"/>
                          <a:ea typeface="Lato Light"/>
                          <a:cs typeface="Lato Light"/>
                        </a:rPr>
                        <a:t>At </a:t>
                      </a:r>
                      <a:r>
                        <a:rPr lang="en-US" sz="800" dirty="0" err="1">
                          <a:effectLst/>
                          <a:latin typeface="Sassoon Primary" pitchFamily="50" charset="0"/>
                          <a:ea typeface="Lato Light"/>
                          <a:cs typeface="Lato Light"/>
                        </a:rPr>
                        <a:t>Sandbach</a:t>
                      </a:r>
                      <a:r>
                        <a:rPr lang="en-US" sz="800" dirty="0">
                          <a:effectLst/>
                          <a:latin typeface="Sassoon Primary" pitchFamily="50" charset="0"/>
                          <a:ea typeface="Lato Light"/>
                          <a:cs typeface="Lato Light"/>
                        </a:rPr>
                        <a:t> Primary Academy we view music as an essential and enjoyable skill which all children should have the opportunity to appreciate and engage in.  Our intention is that children gain a comprehensive understanding of the key areas of music through singing, performing, playing, listening, appraising, composing, reviewing and evaluating across a wide range of genres, styles, locations and cultures.  We are committed to ensuring that our children develop a deep understanding of the subject, a curiosity to the role of music in their lives and appreciate the value and importance of music in the wider community.   We strive to ensure that children are </a:t>
                      </a:r>
                      <a:r>
                        <a:rPr lang="en-GB" sz="800" dirty="0">
                          <a:effectLst/>
                          <a:latin typeface="Sassoon Primary" pitchFamily="50" charset="0"/>
                          <a:ea typeface="Lato Light"/>
                          <a:cs typeface="Lato Light"/>
                        </a:rPr>
                        <a:t>able to develop and use their musical skills, knowledge and experiences to involve themselves in music in a variety of different contexts throughout their life.</a:t>
                      </a:r>
                    </a:p>
                  </a:txBody>
                  <a:tcPr>
                    <a:solidFill>
                      <a:schemeClr val="accent1">
                        <a:lumMod val="20000"/>
                        <a:lumOff val="80000"/>
                      </a:schemeClr>
                    </a:solidFill>
                  </a:tcPr>
                </a:tc>
                <a:extLst>
                  <a:ext uri="{0D108BD9-81ED-4DB2-BD59-A6C34878D82A}">
                    <a16:rowId xmlns:a16="http://schemas.microsoft.com/office/drawing/2014/main" val="522082441"/>
                  </a:ext>
                </a:extLst>
              </a:tr>
              <a:tr h="1252311">
                <a:tc>
                  <a:txBody>
                    <a:bodyPr/>
                    <a:lstStyle/>
                    <a:p>
                      <a:r>
                        <a:rPr lang="en-GB" dirty="0">
                          <a:latin typeface="Sassoon Primary" pitchFamily="50" charset="0"/>
                        </a:rPr>
                        <a:t>Implementation:</a:t>
                      </a:r>
                    </a:p>
                  </a:txBody>
                  <a:tcPr>
                    <a:solidFill>
                      <a:schemeClr val="accent5">
                        <a:lumMod val="40000"/>
                        <a:lumOff val="60000"/>
                      </a:schemeClr>
                    </a:solidFill>
                  </a:tcPr>
                </a:tc>
                <a:tc>
                  <a:txBody>
                    <a:bodyPr/>
                    <a:lstStyle/>
                    <a:p>
                      <a:pPr algn="just">
                        <a:spcAft>
                          <a:spcPts val="0"/>
                        </a:spcAft>
                      </a:pPr>
                      <a:r>
                        <a:rPr lang="en-GB" sz="800" dirty="0">
                          <a:effectLst/>
                          <a:latin typeface="Sassoon Primary" pitchFamily="50" charset="0"/>
                          <a:ea typeface="Lato Light"/>
                          <a:cs typeface="Lato Light"/>
                        </a:rPr>
                        <a:t>At Sandbach Primary Academy, we follow the ‘Love Music Trust’ scheme of work, which ensures we provide a high-quality music curriculum where all pupils sing, listen, compose, perform and evaluate. Children learn how to handle and play instruments, tuned and untuned, learning the basic principles of creating notes as well as how to read basic notation. They also learn how to compose, focussing on the different dimensions of music, which in turn feeds their understanding when listening, playing and analysing music. Composing and performing using body percussion and vocal sounds also further develops children’s understanding of musical elements.</a:t>
                      </a:r>
                      <a:endParaRPr lang="en-US" sz="800" dirty="0">
                        <a:effectLst/>
                        <a:latin typeface="Sassoon Primary" pitchFamily="50" charset="0"/>
                        <a:ea typeface="Lato Light"/>
                        <a:cs typeface="Lato Light"/>
                      </a:endParaRPr>
                    </a:p>
                    <a:p>
                      <a:pPr algn="just">
                        <a:spcAft>
                          <a:spcPts val="0"/>
                        </a:spcAft>
                      </a:pPr>
                      <a:endParaRPr lang="en-US" sz="800" dirty="0">
                        <a:effectLst/>
                        <a:latin typeface="Sassoon Primary" pitchFamily="50" charset="0"/>
                        <a:ea typeface="Lato Light"/>
                        <a:cs typeface="Lato Light"/>
                      </a:endParaRPr>
                    </a:p>
                    <a:p>
                      <a:pPr algn="just">
                        <a:spcAft>
                          <a:spcPts val="0"/>
                        </a:spcAft>
                      </a:pPr>
                      <a:r>
                        <a:rPr lang="en-US" sz="800" dirty="0">
                          <a:effectLst/>
                          <a:latin typeface="Sassoon Primary" pitchFamily="50" charset="0"/>
                          <a:ea typeface="Lato Light"/>
                          <a:cs typeface="Lato Light"/>
                        </a:rPr>
                        <a:t>In the EYFS, the fundaments of musical learning and exploration are laid through adult lead musical activities and child-initiated ones. Children receive planned for, enjoyable musical experiences and opportunities to explore through the environment. In their Reception year, children receive more formal music teaching in 20-minute sessions at different points through the term. They continue to have many opportunities to explore musical knowledge and skills through the environment and singing songs and nursery rhymes is part of their daily routine and learning. In KS1, discrete music lessons are taught weekly for 30 minutes. Half termly units are now introduced ensuring children have many opportunities to revisit previous learning and apply new learning in varying musical contexts. In KS2, children receive weekly lessons of between 30 minutes and an hour, appropriate to the content and expectations in learning with access to instrument lessons with a qualified Love Music Trust instructor. </a:t>
                      </a:r>
                    </a:p>
                  </a:txBody>
                  <a:tcPr>
                    <a:solidFill>
                      <a:schemeClr val="accent5">
                        <a:lumMod val="40000"/>
                        <a:lumOff val="60000"/>
                      </a:schemeClr>
                    </a:solidFill>
                  </a:tcPr>
                </a:tc>
                <a:extLst>
                  <a:ext uri="{0D108BD9-81ED-4DB2-BD59-A6C34878D82A}">
                    <a16:rowId xmlns:a16="http://schemas.microsoft.com/office/drawing/2014/main" val="1439158557"/>
                  </a:ext>
                </a:extLst>
              </a:tr>
              <a:tr h="718564">
                <a:tc>
                  <a:txBody>
                    <a:bodyPr/>
                    <a:lstStyle/>
                    <a:p>
                      <a:r>
                        <a:rPr lang="en-GB" dirty="0">
                          <a:latin typeface="Sassoon Primary" pitchFamily="50" charset="0"/>
                        </a:rPr>
                        <a:t>Impact:</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effectLst/>
                          <a:latin typeface="Sassoon Primary" pitchFamily="50" charset="0"/>
                          <a:ea typeface="Lato Light"/>
                          <a:cs typeface="Lato Light"/>
                        </a:rPr>
                        <a:t>By the end of KS2, a range of genres, musicians and composers have been encountered. Children know three different time signatures and can identify and use techniques to change the mood of a piece. Different rhythms, including syncopation, are explored and a five note, pentatonic scale is used for performance and composition. All children will have had the opportunity to learn a musical instrument, perform to each other and perform to broader audiences.</a:t>
                      </a:r>
                      <a:endParaRPr lang="en-GB" sz="800" dirty="0">
                        <a:effectLst/>
                        <a:latin typeface="Sassoon Primary" pitchFamily="50" charset="0"/>
                        <a:ea typeface="Lato Light"/>
                        <a:cs typeface="Lato Light"/>
                      </a:endParaRPr>
                    </a:p>
                  </a:txBody>
                  <a:tcPr>
                    <a:solidFill>
                      <a:schemeClr val="accent1">
                        <a:lumMod val="60000"/>
                        <a:lumOff val="40000"/>
                      </a:schemeClr>
                    </a:solidFill>
                  </a:tcPr>
                </a:tc>
                <a:extLst>
                  <a:ext uri="{0D108BD9-81ED-4DB2-BD59-A6C34878D82A}">
                    <a16:rowId xmlns:a16="http://schemas.microsoft.com/office/drawing/2014/main" val="2911200450"/>
                  </a:ext>
                </a:extLst>
              </a:tr>
            </a:tbl>
          </a:graphicData>
        </a:graphic>
      </p:graphicFrame>
      <p:pic>
        <p:nvPicPr>
          <p:cNvPr id="8" name="Picture 7">
            <a:extLst>
              <a:ext uri="{FF2B5EF4-FFF2-40B4-BE49-F238E27FC236}">
                <a16:creationId xmlns:a16="http://schemas.microsoft.com/office/drawing/2014/main" id="{BE76729F-DC2B-455E-89F6-C08BDCA9F3B4}"/>
              </a:ext>
            </a:extLst>
          </p:cNvPr>
          <p:cNvPicPr>
            <a:picLocks noChangeAspect="1"/>
          </p:cNvPicPr>
          <p:nvPr/>
        </p:nvPicPr>
        <p:blipFill>
          <a:blip r:embed="rId2"/>
          <a:stretch>
            <a:fillRect/>
          </a:stretch>
        </p:blipFill>
        <p:spPr>
          <a:xfrm>
            <a:off x="432155" y="232428"/>
            <a:ext cx="1761897" cy="1018120"/>
          </a:xfrm>
          <a:prstGeom prst="rect">
            <a:avLst/>
          </a:prstGeom>
        </p:spPr>
      </p:pic>
      <p:sp>
        <p:nvSpPr>
          <p:cNvPr id="11" name="Rectangle 10">
            <a:extLst>
              <a:ext uri="{FF2B5EF4-FFF2-40B4-BE49-F238E27FC236}">
                <a16:creationId xmlns:a16="http://schemas.microsoft.com/office/drawing/2014/main" id="{7864DB6A-00CA-4E8F-8917-119555A767EA}"/>
              </a:ext>
            </a:extLst>
          </p:cNvPr>
          <p:cNvSpPr/>
          <p:nvPr/>
        </p:nvSpPr>
        <p:spPr>
          <a:xfrm>
            <a:off x="287044" y="1874596"/>
            <a:ext cx="11606074" cy="523220"/>
          </a:xfrm>
          <a:prstGeom prst="rect">
            <a:avLst/>
          </a:prstGeom>
        </p:spPr>
        <p:txBody>
          <a:bodyPr wrap="square">
            <a:spAutoFit/>
          </a:bodyPr>
          <a:lstStyle/>
          <a:p>
            <a:pPr algn="ctr"/>
            <a:r>
              <a:rPr lang="en-GB" sz="1400" dirty="0">
                <a:solidFill>
                  <a:prstClr val="black"/>
                </a:solidFill>
                <a:latin typeface="Sassoon Primary" pitchFamily="50" charset="0"/>
                <a:ea typeface="Calibri" panose="020F0502020204030204" pitchFamily="34" charset="0"/>
                <a:cs typeface="Times New Roman" panose="02020603050405020304" pitchFamily="18" charset="0"/>
              </a:rPr>
              <a:t>Our </a:t>
            </a:r>
            <a:r>
              <a:rPr lang="en-US" sz="1400" dirty="0">
                <a:solidFill>
                  <a:prstClr val="black"/>
                </a:solidFill>
                <a:latin typeface="Sassoon Primary" pitchFamily="50" charset="0"/>
                <a:ea typeface="Calibri" panose="020F0502020204030204" pitchFamily="34" charset="0"/>
                <a:cs typeface="Times New Roman" panose="02020603050405020304" pitchFamily="18" charset="0"/>
              </a:rPr>
              <a:t>music curriculum aims to be fun and engaging for all concerned, and that every child is a born musician. We believe that music has a role to play in every aspect of all of our lives, wherever and whoever we are.</a:t>
            </a:r>
            <a:endParaRPr lang="en-GB" sz="1400" i="1" dirty="0">
              <a:latin typeface="Sassoon Primary" pitchFamily="50" charset="0"/>
            </a:endParaRPr>
          </a:p>
        </p:txBody>
      </p:sp>
    </p:spTree>
    <p:extLst>
      <p:ext uri="{BB962C8B-B14F-4D97-AF65-F5344CB8AC3E}">
        <p14:creationId xmlns:p14="http://schemas.microsoft.com/office/powerpoint/2010/main" val="442446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schemeClr val="bg1"/>
                </a:solidFill>
                <a:latin typeface="Sassoon Primary" pitchFamily="50" charset="0"/>
              </a:rPr>
              <a:t>Music – EYFS</a:t>
            </a:r>
          </a:p>
        </p:txBody>
      </p:sp>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r>
              <a:rPr lang="en-GB" dirty="0">
                <a:solidFill>
                  <a:schemeClr val="bg1"/>
                </a:solidFill>
                <a:latin typeface="Sassoon Primary" pitchFamily="50" charset="0"/>
              </a:rPr>
              <a:t>EYFS</a:t>
            </a:r>
          </a:p>
        </p:txBody>
      </p:sp>
      <p:pic>
        <p:nvPicPr>
          <p:cNvPr id="2" name="Picture 1">
            <a:extLst>
              <a:ext uri="{FF2B5EF4-FFF2-40B4-BE49-F238E27FC236}">
                <a16:creationId xmlns:a16="http://schemas.microsoft.com/office/drawing/2014/main" id="{CB7239A0-D8BA-4D4C-B39C-941BC8ACEF87}"/>
              </a:ext>
            </a:extLst>
          </p:cNvPr>
          <p:cNvPicPr>
            <a:picLocks noChangeAspect="1"/>
          </p:cNvPicPr>
          <p:nvPr/>
        </p:nvPicPr>
        <p:blipFill>
          <a:blip r:embed="rId2"/>
          <a:stretch>
            <a:fillRect/>
          </a:stretch>
        </p:blipFill>
        <p:spPr>
          <a:xfrm>
            <a:off x="432155" y="204206"/>
            <a:ext cx="1761897" cy="1018120"/>
          </a:xfrm>
          <a:prstGeom prst="rect">
            <a:avLst/>
          </a:prstGeom>
        </p:spPr>
      </p:pic>
      <p:sp>
        <p:nvSpPr>
          <p:cNvPr id="3" name="Rectangle 2">
            <a:extLst>
              <a:ext uri="{FF2B5EF4-FFF2-40B4-BE49-F238E27FC236}">
                <a16:creationId xmlns:a16="http://schemas.microsoft.com/office/drawing/2014/main" id="{C0A92AC8-44F5-4F96-A7C7-4DBF0FD829B6}"/>
              </a:ext>
            </a:extLst>
          </p:cNvPr>
          <p:cNvSpPr/>
          <p:nvPr/>
        </p:nvSpPr>
        <p:spPr>
          <a:xfrm>
            <a:off x="298882" y="2298983"/>
            <a:ext cx="11594236" cy="2655855"/>
          </a:xfrm>
          <a:prstGeom prst="rect">
            <a:avLst/>
          </a:prstGeom>
        </p:spPr>
        <p:txBody>
          <a:bodyPr wrap="square">
            <a:spAutoFit/>
          </a:bodyPr>
          <a:lstStyle/>
          <a:p>
            <a:pPr>
              <a:lnSpc>
                <a:spcPct val="107000"/>
              </a:lnSpc>
              <a:spcAft>
                <a:spcPts val="800"/>
              </a:spcAft>
            </a:pPr>
            <a:r>
              <a:rPr lang="en-GB" dirty="0">
                <a:latin typeface="Sassoon Primary" pitchFamily="50" charset="0"/>
                <a:ea typeface="Calibri" panose="020F0502020204030204" pitchFamily="34" charset="0"/>
                <a:cs typeface="Times New Roman" panose="02020603050405020304" pitchFamily="18" charset="0"/>
              </a:rPr>
              <a:t>Our curriculum nurtures children to become imaginative and expressive starting from the Early Years through the EYFS Statutory Framework areas of learning, ‘Expressive Arts and Design’. This early learning feeds directly into the knowledge curriculum for years 1-6. </a:t>
            </a:r>
          </a:p>
          <a:p>
            <a:pPr>
              <a:lnSpc>
                <a:spcPct val="107000"/>
              </a:lnSpc>
              <a:spcAft>
                <a:spcPts val="800"/>
              </a:spcAft>
            </a:pPr>
            <a:endParaRPr lang="en-GB" dirty="0">
              <a:latin typeface="Sassoon Primary" pitchFamily="50"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Sassoon Primary" pitchFamily="50" charset="0"/>
                <a:ea typeface="Calibri" panose="020F0502020204030204" pitchFamily="34" charset="0"/>
                <a:cs typeface="Times New Roman" panose="02020603050405020304" pitchFamily="18" charset="0"/>
              </a:rPr>
              <a:t>In the EYFS the children are given opportunities to move and dance to rhymes and songs, explore and play instruments and to create their own songs and dances to perform to others.  These opportunities will enable them to develop their understanding of music and their ability to communicate through it, expressing their own thoughts and feelings and preparing them for the Year 1 music curriculum.</a:t>
            </a:r>
          </a:p>
        </p:txBody>
      </p:sp>
    </p:spTree>
    <p:extLst>
      <p:ext uri="{BB962C8B-B14F-4D97-AF65-F5344CB8AC3E}">
        <p14:creationId xmlns:p14="http://schemas.microsoft.com/office/powerpoint/2010/main" val="3054363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prstClr val="white"/>
                </a:solidFill>
                <a:latin typeface="Sassoon Primary" pitchFamily="50" charset="0"/>
              </a:rPr>
              <a:t>Music </a:t>
            </a:r>
            <a:r>
              <a:rPr lang="en-GB" sz="3200" dirty="0">
                <a:solidFill>
                  <a:schemeClr val="bg1"/>
                </a:solidFill>
                <a:latin typeface="Sassoon Primary" pitchFamily="50" charset="0"/>
              </a:rPr>
              <a:t>– Whole School</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104502867"/>
              </p:ext>
            </p:extLst>
          </p:nvPr>
        </p:nvGraphicFramePr>
        <p:xfrm>
          <a:off x="298883" y="1902761"/>
          <a:ext cx="11596027" cy="4099747"/>
        </p:xfrm>
        <a:graphic>
          <a:graphicData uri="http://schemas.openxmlformats.org/drawingml/2006/table">
            <a:tbl>
              <a:tblPr firstRow="1" bandRow="1">
                <a:tableStyleId>{5940675A-B579-460E-94D1-54222C63F5DA}</a:tableStyleId>
              </a:tblPr>
              <a:tblGrid>
                <a:gridCol w="912049">
                  <a:extLst>
                    <a:ext uri="{9D8B030D-6E8A-4147-A177-3AD203B41FA5}">
                      <a16:colId xmlns:a16="http://schemas.microsoft.com/office/drawing/2014/main" val="698276396"/>
                    </a:ext>
                  </a:extLst>
                </a:gridCol>
                <a:gridCol w="1512311">
                  <a:extLst>
                    <a:ext uri="{9D8B030D-6E8A-4147-A177-3AD203B41FA5}">
                      <a16:colId xmlns:a16="http://schemas.microsoft.com/office/drawing/2014/main" val="1039164095"/>
                    </a:ext>
                  </a:extLst>
                </a:gridCol>
                <a:gridCol w="1727891">
                  <a:extLst>
                    <a:ext uri="{9D8B030D-6E8A-4147-A177-3AD203B41FA5}">
                      <a16:colId xmlns:a16="http://schemas.microsoft.com/office/drawing/2014/main" val="2421390909"/>
                    </a:ext>
                  </a:extLst>
                </a:gridCol>
                <a:gridCol w="1722112">
                  <a:extLst>
                    <a:ext uri="{9D8B030D-6E8A-4147-A177-3AD203B41FA5}">
                      <a16:colId xmlns:a16="http://schemas.microsoft.com/office/drawing/2014/main" val="914411525"/>
                    </a:ext>
                  </a:extLst>
                </a:gridCol>
                <a:gridCol w="1902724">
                  <a:extLst>
                    <a:ext uri="{9D8B030D-6E8A-4147-A177-3AD203B41FA5}">
                      <a16:colId xmlns:a16="http://schemas.microsoft.com/office/drawing/2014/main" val="642693463"/>
                    </a:ext>
                  </a:extLst>
                </a:gridCol>
                <a:gridCol w="1968619">
                  <a:extLst>
                    <a:ext uri="{9D8B030D-6E8A-4147-A177-3AD203B41FA5}">
                      <a16:colId xmlns:a16="http://schemas.microsoft.com/office/drawing/2014/main" val="954389551"/>
                    </a:ext>
                  </a:extLst>
                </a:gridCol>
                <a:gridCol w="1850321">
                  <a:extLst>
                    <a:ext uri="{9D8B030D-6E8A-4147-A177-3AD203B41FA5}">
                      <a16:colId xmlns:a16="http://schemas.microsoft.com/office/drawing/2014/main" val="316939250"/>
                    </a:ext>
                  </a:extLst>
                </a:gridCol>
              </a:tblGrid>
              <a:tr h="695193">
                <a:tc>
                  <a:txBody>
                    <a:bodyPr/>
                    <a:lstStyle/>
                    <a:p>
                      <a:endParaRPr lang="en-GB" sz="1200" dirty="0">
                        <a:solidFill>
                          <a:schemeClr val="bg1">
                            <a:lumMod val="65000"/>
                          </a:schemeClr>
                        </a:solidFill>
                        <a:latin typeface="Sassoon Primary" pitchFamily="50" charset="0"/>
                      </a:endParaRPr>
                    </a:p>
                  </a:txBody>
                  <a:tcPr/>
                </a:tc>
                <a:tc>
                  <a:txBody>
                    <a:bodyPr/>
                    <a:lstStyle/>
                    <a:p>
                      <a:pPr algn="ctr"/>
                      <a:r>
                        <a:rPr lang="en-GB" sz="1200" dirty="0">
                          <a:solidFill>
                            <a:schemeClr val="bg1">
                              <a:lumMod val="65000"/>
                            </a:schemeClr>
                          </a:solidFill>
                          <a:latin typeface="Sassoon Primary" pitchFamily="50" charset="0"/>
                        </a:rPr>
                        <a:t>Autumn 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chemeClr val="bg1">
                              <a:lumMod val="65000"/>
                            </a:schemeClr>
                          </a:solidFill>
                          <a:latin typeface="Sassoon Primary" pitchFamily="50" charset="0"/>
                        </a:rPr>
                        <a:t>Autumn 2</a:t>
                      </a:r>
                    </a:p>
                    <a:p>
                      <a:pPr algn="ctr"/>
                      <a:endParaRPr lang="en-GB" sz="1200" dirty="0">
                        <a:solidFill>
                          <a:schemeClr val="bg1">
                            <a:lumMod val="65000"/>
                          </a:schemeClr>
                        </a:solidFill>
                        <a:latin typeface="Sassoon Primary" pitchFamily="50" charset="0"/>
                      </a:endParaRPr>
                    </a:p>
                  </a:txBody>
                  <a:tcPr/>
                </a:tc>
                <a:tc>
                  <a:txBody>
                    <a:bodyPr/>
                    <a:lstStyle/>
                    <a:p>
                      <a:pPr algn="ctr"/>
                      <a:r>
                        <a:rPr lang="en-GB" sz="1200" dirty="0">
                          <a:solidFill>
                            <a:schemeClr val="bg1">
                              <a:lumMod val="65000"/>
                            </a:schemeClr>
                          </a:solidFill>
                          <a:latin typeface="Sassoon Primary" pitchFamily="50" charset="0"/>
                        </a:rPr>
                        <a:t>Spring 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chemeClr val="bg1">
                              <a:lumMod val="65000"/>
                            </a:schemeClr>
                          </a:solidFill>
                          <a:latin typeface="Sassoon Primary" pitchFamily="50" charset="0"/>
                        </a:rPr>
                        <a:t>Spring 2</a:t>
                      </a:r>
                    </a:p>
                    <a:p>
                      <a:pPr algn="ctr"/>
                      <a:endParaRPr lang="en-GB" sz="1200" dirty="0">
                        <a:solidFill>
                          <a:schemeClr val="bg1">
                            <a:lumMod val="65000"/>
                          </a:schemeClr>
                        </a:solidFill>
                        <a:latin typeface="Sassoon Primary" pitchFamily="50" charset="0"/>
                      </a:endParaRPr>
                    </a:p>
                  </a:txBody>
                  <a:tcPr/>
                </a:tc>
                <a:tc>
                  <a:txBody>
                    <a:bodyPr/>
                    <a:lstStyle/>
                    <a:p>
                      <a:pPr algn="ctr"/>
                      <a:r>
                        <a:rPr lang="en-GB" sz="1200" dirty="0">
                          <a:solidFill>
                            <a:schemeClr val="bg1">
                              <a:lumMod val="65000"/>
                            </a:schemeClr>
                          </a:solidFill>
                          <a:latin typeface="Sassoon Primary" pitchFamily="50" charset="0"/>
                        </a:rPr>
                        <a:t>Summer 1</a:t>
                      </a:r>
                    </a:p>
                    <a:p>
                      <a:pPr algn="ctr"/>
                      <a:endParaRPr lang="en-GB" sz="1200" b="0" dirty="0">
                        <a:solidFill>
                          <a:schemeClr val="bg1">
                            <a:lumMod val="65000"/>
                          </a:schemeClr>
                        </a:solidFill>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chemeClr val="bg1">
                              <a:lumMod val="65000"/>
                            </a:schemeClr>
                          </a:solidFill>
                          <a:latin typeface="Sassoon Primary" pitchFamily="50" charset="0"/>
                        </a:rPr>
                        <a:t>Summer 2</a:t>
                      </a:r>
                    </a:p>
                    <a:p>
                      <a:pPr algn="ctr"/>
                      <a:endParaRPr lang="en-GB" sz="1200" dirty="0">
                        <a:solidFill>
                          <a:schemeClr val="bg1">
                            <a:lumMod val="65000"/>
                          </a:schemeClr>
                        </a:solidFill>
                        <a:latin typeface="Sassoon Primary" pitchFamily="50" charset="0"/>
                      </a:endParaRPr>
                    </a:p>
                  </a:txBody>
                  <a:tcPr/>
                </a:tc>
                <a:extLst>
                  <a:ext uri="{0D108BD9-81ED-4DB2-BD59-A6C34878D82A}">
                    <a16:rowId xmlns:a16="http://schemas.microsoft.com/office/drawing/2014/main" val="3471968257"/>
                  </a:ext>
                </a:extLst>
              </a:tr>
              <a:tr h="521395">
                <a:tc>
                  <a:txBody>
                    <a:bodyPr/>
                    <a:lstStyle/>
                    <a:p>
                      <a:r>
                        <a:rPr lang="en-US" sz="1200" dirty="0">
                          <a:solidFill>
                            <a:schemeClr val="bg1">
                              <a:lumMod val="65000"/>
                            </a:schemeClr>
                          </a:solidFill>
                          <a:latin typeface="Sassoon Primary" pitchFamily="50" charset="0"/>
                        </a:rPr>
                        <a:t>KS1</a:t>
                      </a:r>
                    </a:p>
                    <a:p>
                      <a:r>
                        <a:rPr lang="en-US" sz="1200" dirty="0">
                          <a:solidFill>
                            <a:schemeClr val="bg1">
                              <a:lumMod val="65000"/>
                            </a:schemeClr>
                          </a:solidFill>
                          <a:latin typeface="Sassoon Primary" pitchFamily="50" charset="0"/>
                        </a:rPr>
                        <a:t>Year 1</a:t>
                      </a:r>
                      <a:endParaRPr lang="en-GB" sz="1200" dirty="0">
                        <a:solidFill>
                          <a:schemeClr val="bg1">
                            <a:lumMod val="65000"/>
                          </a:schemeClr>
                        </a:solidFill>
                        <a:latin typeface="Sassoon Primary" pitchFamily="50" charset="0"/>
                      </a:endParaRPr>
                    </a:p>
                  </a:txBody>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Tell me a story</a:t>
                      </a: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Fireworks and fantasy</a:t>
                      </a: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Get on board</a:t>
                      </a: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Changes</a:t>
                      </a: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Under the sea</a:t>
                      </a: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Blast off</a:t>
                      </a:r>
                    </a:p>
                    <a:p>
                      <a:pPr algn="ctr">
                        <a:lnSpc>
                          <a:spcPct val="107000"/>
                        </a:lnSpc>
                        <a:spcAft>
                          <a:spcPts val="0"/>
                        </a:spcAft>
                      </a:pPr>
                      <a:endPar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endPar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492671859"/>
                  </a:ext>
                </a:extLst>
              </a:tr>
              <a:tr h="571070">
                <a:tc>
                  <a:txBody>
                    <a:bodyPr/>
                    <a:lstStyle/>
                    <a:p>
                      <a:r>
                        <a:rPr lang="en-GB" sz="1200" dirty="0">
                          <a:solidFill>
                            <a:schemeClr val="bg1">
                              <a:lumMod val="65000"/>
                            </a:schemeClr>
                          </a:solidFill>
                          <a:latin typeface="Sassoon Primary" pitchFamily="50" charset="0"/>
                        </a:rPr>
                        <a:t>KS1</a:t>
                      </a:r>
                    </a:p>
                    <a:p>
                      <a:r>
                        <a:rPr lang="en-GB" sz="1200" dirty="0">
                          <a:solidFill>
                            <a:schemeClr val="bg1">
                              <a:lumMod val="65000"/>
                            </a:schemeClr>
                          </a:solidFill>
                          <a:latin typeface="Sassoon Primary" pitchFamily="50" charset="0"/>
                        </a:rPr>
                        <a:t>Year 2</a:t>
                      </a:r>
                    </a:p>
                  </a:txBody>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Down in the woods</a:t>
                      </a: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Fire </a:t>
                      </a:r>
                      <a:r>
                        <a:rPr lang="en-US" sz="1200" dirty="0" err="1">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Fire</a:t>
                      </a: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Round the World</a:t>
                      </a: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Whatever the weather</a:t>
                      </a: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Down in the Jungle</a:t>
                      </a: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rPr>
                        <a:t>Sun, Moon and Stars</a:t>
                      </a:r>
                    </a:p>
                    <a:p>
                      <a:pPr algn="ctr">
                        <a:lnSpc>
                          <a:spcPct val="107000"/>
                        </a:lnSpc>
                        <a:spcAft>
                          <a:spcPts val="0"/>
                        </a:spcAft>
                      </a:pPr>
                      <a:endPar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endParaRPr lang="en-US"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endParaRPr lang="en-GB" sz="1200" dirty="0">
                        <a:solidFill>
                          <a:schemeClr val="bg1">
                            <a:lumMod val="65000"/>
                          </a:schemeClr>
                        </a:solidFill>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460120749"/>
                  </a:ext>
                </a:extLst>
              </a:tr>
              <a:tr h="521395">
                <a:tc>
                  <a:txBody>
                    <a:bodyPr/>
                    <a:lstStyle/>
                    <a:p>
                      <a:r>
                        <a:rPr lang="en-GB" sz="1200" dirty="0">
                          <a:solidFill>
                            <a:schemeClr val="bg1">
                              <a:lumMod val="65000"/>
                            </a:schemeClr>
                          </a:solidFill>
                          <a:latin typeface="Sassoon Primary" pitchFamily="50" charset="0"/>
                        </a:rPr>
                        <a:t>LKS2</a:t>
                      </a:r>
                    </a:p>
                    <a:p>
                      <a:r>
                        <a:rPr lang="en-GB" sz="1200" dirty="0">
                          <a:solidFill>
                            <a:schemeClr val="bg1">
                              <a:lumMod val="65000"/>
                            </a:schemeClr>
                          </a:solidFill>
                          <a:latin typeface="Sassoon Primary" pitchFamily="50" charset="0"/>
                        </a:rPr>
                        <a:t>Year 3/4</a:t>
                      </a:r>
                    </a:p>
                  </a:txBody>
                  <a:tcPr/>
                </a:tc>
                <a:tc gridSpan="6">
                  <a:txBody>
                    <a:bodyPr/>
                    <a:lstStyle/>
                    <a:p>
                      <a:pPr algn="ctr">
                        <a:spcAft>
                          <a:spcPts val="0"/>
                        </a:spcAft>
                      </a:pPr>
                      <a:r>
                        <a:rPr lang="en-US" sz="1200" dirty="0" err="1">
                          <a:solidFill>
                            <a:schemeClr val="bg1">
                              <a:lumMod val="65000"/>
                            </a:schemeClr>
                          </a:solidFill>
                          <a:effectLst/>
                          <a:latin typeface="Sassoon Primary" pitchFamily="50" charset="0"/>
                          <a:ea typeface="Lato Light"/>
                          <a:cs typeface="Lato Light"/>
                        </a:rPr>
                        <a:t>Singfest</a:t>
                      </a:r>
                      <a:r>
                        <a:rPr lang="en-US" sz="1200" dirty="0">
                          <a:solidFill>
                            <a:schemeClr val="bg1">
                              <a:lumMod val="65000"/>
                            </a:schemeClr>
                          </a:solidFill>
                          <a:effectLst/>
                          <a:latin typeface="Sassoon Primary" pitchFamily="50" charset="0"/>
                          <a:ea typeface="Lato Light"/>
                          <a:cs typeface="Lato Light"/>
                        </a:rPr>
                        <a:t>  - Performance in March</a:t>
                      </a:r>
                      <a:endParaRPr lang="en-US" sz="1200" dirty="0">
                        <a:solidFill>
                          <a:schemeClr val="bg1">
                            <a:lumMod val="65000"/>
                          </a:schemeClr>
                        </a:solidFill>
                        <a:effectLst/>
                        <a:latin typeface="Sassoon Primary" pitchFamily="50" charset="0"/>
                        <a:cs typeface="Times New Roman" panose="02020603050405020304" pitchFamily="18" charset="0"/>
                      </a:endParaRPr>
                    </a:p>
                    <a:p>
                      <a:pPr algn="ctr">
                        <a:lnSpc>
                          <a:spcPct val="107000"/>
                        </a:lnSpc>
                        <a:spcAft>
                          <a:spcPts val="0"/>
                        </a:spcAft>
                      </a:pPr>
                      <a:endParaRPr lang="en-US" sz="1200" dirty="0">
                        <a:solidFill>
                          <a:schemeClr val="bg1">
                            <a:lumMod val="65000"/>
                          </a:schemeClr>
                        </a:solidFill>
                        <a:effectLst/>
                        <a:latin typeface="Sassoon Primary" pitchFamily="50"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solidFill>
                            <a:schemeClr val="bg1">
                              <a:lumMod val="65000"/>
                            </a:schemeClr>
                          </a:solidFill>
                          <a:effectLst/>
                          <a:latin typeface="Sassoon Primary" pitchFamily="50" charset="0"/>
                          <a:ea typeface="Lato Light"/>
                          <a:cs typeface="Lato Light"/>
                        </a:rPr>
                        <a:t>Musicians/Composers: TBC by LMT Tutors</a:t>
                      </a:r>
                    </a:p>
                    <a:p>
                      <a:pPr algn="ctr">
                        <a:lnSpc>
                          <a:spcPct val="107000"/>
                        </a:lnSpc>
                        <a:spcAft>
                          <a:spcPts val="0"/>
                        </a:spcAft>
                      </a:pPr>
                      <a:endParaRPr lang="en-GB" sz="1200" dirty="0">
                        <a:solidFill>
                          <a:schemeClr val="bg1">
                            <a:lumMod val="65000"/>
                          </a:schemeClr>
                        </a:solidFill>
                        <a:effectLst/>
                        <a:latin typeface="Sassoon Primary" pitchFamily="50" charset="0"/>
                        <a:cs typeface="Times New Roman" panose="02020603050405020304" pitchFamily="18" charset="0"/>
                      </a:endParaRPr>
                    </a:p>
                  </a:txBody>
                  <a:tcPr marL="68580" marR="68580" marT="0" marB="0">
                    <a:noFill/>
                  </a:tcPr>
                </a:tc>
                <a:tc hMerge="1">
                  <a:txBody>
                    <a:bodyPr/>
                    <a:lstStyle/>
                    <a:p>
                      <a:endParaRPr/>
                    </a:p>
                  </a:txBody>
                  <a:tcPr marL="68580" marR="68580" marT="0" marB="0">
                    <a:noFill/>
                  </a:tcPr>
                </a:tc>
                <a:tc hMerge="1">
                  <a:txBody>
                    <a:bodyPr/>
                    <a:lstStyle/>
                    <a:p>
                      <a:endParaRPr/>
                    </a:p>
                  </a:txBody>
                  <a:tcPr marL="68580" marR="68580" marT="0" marB="0">
                    <a:noFill/>
                  </a:tcPr>
                </a:tc>
                <a:tc hMerge="1">
                  <a:txBody>
                    <a:bodyPr/>
                    <a:lstStyle/>
                    <a:p>
                      <a:endParaRPr/>
                    </a:p>
                  </a:txBody>
                  <a:tcPr marL="68580" marR="68580" marT="0" marB="0">
                    <a:noFill/>
                  </a:tcPr>
                </a:tc>
                <a:tc hMerge="1">
                  <a:txBody>
                    <a:bodyPr/>
                    <a:lstStyle/>
                    <a:p>
                      <a:endParaRPr/>
                    </a:p>
                  </a:txBody>
                  <a:tcPr marL="68580" marR="68580" marT="0" marB="0">
                    <a:noFill/>
                  </a:tcPr>
                </a:tc>
                <a:tc hMerge="1">
                  <a:txBody>
                    <a:bodyPr/>
                    <a:lstStyle/>
                    <a:p>
                      <a:endParaRPr dirty="0"/>
                    </a:p>
                  </a:txBody>
                  <a:tcPr marL="68580" marR="68580" marT="0" marB="0">
                    <a:noFill/>
                  </a:tcPr>
                </a:tc>
                <a:extLst>
                  <a:ext uri="{0D108BD9-81ED-4DB2-BD59-A6C34878D82A}">
                    <a16:rowId xmlns:a16="http://schemas.microsoft.com/office/drawing/2014/main" val="3533913891"/>
                  </a:ext>
                </a:extLst>
              </a:tr>
              <a:tr h="914400">
                <a:tc>
                  <a:txBody>
                    <a:bodyPr/>
                    <a:lstStyle/>
                    <a:p>
                      <a:endParaRPr lang="en-GB" sz="1200" dirty="0">
                        <a:solidFill>
                          <a:schemeClr val="bg1">
                            <a:lumMod val="65000"/>
                          </a:schemeClr>
                        </a:solidFill>
                        <a:latin typeface="Sassoon Primary" pitchFamily="50" charset="0"/>
                      </a:endParaRPr>
                    </a:p>
                    <a:p>
                      <a:r>
                        <a:rPr lang="en-GB" sz="1200" dirty="0">
                          <a:solidFill>
                            <a:schemeClr val="bg1">
                              <a:lumMod val="65000"/>
                            </a:schemeClr>
                          </a:solidFill>
                          <a:latin typeface="Sassoon Primary" pitchFamily="50" charset="0"/>
                        </a:rPr>
                        <a:t>UKS2</a:t>
                      </a:r>
                    </a:p>
                    <a:p>
                      <a:r>
                        <a:rPr lang="en-GB" sz="1200" dirty="0">
                          <a:solidFill>
                            <a:schemeClr val="bg1">
                              <a:lumMod val="65000"/>
                            </a:schemeClr>
                          </a:solidFill>
                          <a:latin typeface="Sassoon Primary" pitchFamily="50" charset="0"/>
                        </a:rPr>
                        <a:t>Year 5/6</a:t>
                      </a:r>
                    </a:p>
                  </a:txBody>
                  <a:tcPr/>
                </a:tc>
                <a:tc gridSpan="6">
                  <a:txBody>
                    <a:bodyPr/>
                    <a:lstStyle/>
                    <a:p>
                      <a:pPr algn="ctr">
                        <a:spcAft>
                          <a:spcPts val="0"/>
                        </a:spcAft>
                      </a:pPr>
                      <a:endParaRPr lang="en-US" sz="1200" dirty="0">
                        <a:solidFill>
                          <a:schemeClr val="bg1">
                            <a:lumMod val="65000"/>
                          </a:schemeClr>
                        </a:solidFill>
                        <a:effectLst/>
                        <a:latin typeface="Sassoon Primary" pitchFamily="50" charset="0"/>
                        <a:ea typeface="Lato Light"/>
                        <a:cs typeface="Lato Light"/>
                      </a:endParaRPr>
                    </a:p>
                    <a:p>
                      <a:pPr algn="ctr">
                        <a:spcAft>
                          <a:spcPts val="0"/>
                        </a:spcAft>
                      </a:pPr>
                      <a:r>
                        <a:rPr lang="en-US" sz="1200" dirty="0">
                          <a:solidFill>
                            <a:schemeClr val="bg1">
                              <a:lumMod val="65000"/>
                            </a:schemeClr>
                          </a:solidFill>
                          <a:effectLst/>
                          <a:latin typeface="Sassoon Primary" pitchFamily="50" charset="0"/>
                          <a:ea typeface="Lato Light"/>
                          <a:cs typeface="Lato Light"/>
                        </a:rPr>
                        <a:t>Y5 – Glockenspiel</a:t>
                      </a:r>
                    </a:p>
                    <a:p>
                      <a:pPr algn="ctr">
                        <a:spcAft>
                          <a:spcPts val="0"/>
                        </a:spcAft>
                      </a:pPr>
                      <a:r>
                        <a:rPr lang="en-US" sz="1200" dirty="0">
                          <a:solidFill>
                            <a:schemeClr val="bg1">
                              <a:lumMod val="65000"/>
                            </a:schemeClr>
                          </a:solidFill>
                          <a:effectLst/>
                          <a:latin typeface="Sassoon Primary" pitchFamily="50" charset="0"/>
                          <a:ea typeface="Lato Light"/>
                          <a:cs typeface="Lato Light"/>
                        </a:rPr>
                        <a:t>Y6 – Bb Brass</a:t>
                      </a:r>
                    </a:p>
                    <a:p>
                      <a:pPr algn="ctr">
                        <a:spcAft>
                          <a:spcPts val="0"/>
                        </a:spcAft>
                      </a:pPr>
                      <a:r>
                        <a:rPr lang="en-US" sz="1200" dirty="0">
                          <a:solidFill>
                            <a:schemeClr val="bg1">
                              <a:lumMod val="65000"/>
                            </a:schemeClr>
                          </a:solidFill>
                          <a:effectLst/>
                          <a:latin typeface="Sassoon Primary" pitchFamily="50" charset="0"/>
                          <a:ea typeface="Lato Light"/>
                          <a:cs typeface="Lato Light"/>
                        </a:rPr>
                        <a:t>Musicians/Composers: TBC by LMT Tutors</a:t>
                      </a:r>
                    </a:p>
                    <a:p>
                      <a:pPr algn="ctr">
                        <a:spcAft>
                          <a:spcPts val="0"/>
                        </a:spcAft>
                      </a:pPr>
                      <a:endParaRPr lang="en-US" sz="1200" dirty="0">
                        <a:solidFill>
                          <a:schemeClr val="bg1">
                            <a:lumMod val="65000"/>
                          </a:schemeClr>
                        </a:solidFill>
                        <a:effectLst/>
                        <a:latin typeface="Sassoon Primary" pitchFamily="50" charset="0"/>
                        <a:ea typeface="Lato Light"/>
                        <a:cs typeface="Lato Light"/>
                      </a:endParaRPr>
                    </a:p>
                    <a:p>
                      <a:pPr algn="ctr">
                        <a:spcAft>
                          <a:spcPts val="0"/>
                        </a:spcAft>
                      </a:pPr>
                      <a:endParaRPr lang="en-GB" sz="1200" dirty="0">
                        <a:solidFill>
                          <a:schemeClr val="bg1">
                            <a:lumMod val="65000"/>
                          </a:schemeClr>
                        </a:solidFill>
                        <a:effectLst/>
                        <a:latin typeface="Sassoon Primary" pitchFamily="50" charset="0"/>
                        <a:ea typeface="Lato Light"/>
                        <a:cs typeface="Lato Light"/>
                      </a:endParaRPr>
                    </a:p>
                  </a:txBody>
                  <a:tcPr marL="68580" marR="68580" marT="0" marB="0">
                    <a:noFill/>
                  </a:tcPr>
                </a:tc>
                <a:tc hMerge="1">
                  <a:txBody>
                    <a:bodyPr/>
                    <a:lstStyle/>
                    <a:p>
                      <a:pPr algn="ctr">
                        <a:spcAft>
                          <a:spcPts val="0"/>
                        </a:spcAft>
                      </a:pPr>
                      <a:endParaRPr lang="en-GB" sz="1400" dirty="0">
                        <a:effectLst/>
                        <a:latin typeface="Comic Sans MS" panose="030F0702030302020204" pitchFamily="66" charset="0"/>
                        <a:ea typeface="Lato Light"/>
                        <a:cs typeface="Lato Light"/>
                      </a:endParaRPr>
                    </a:p>
                  </a:txBody>
                  <a:tcPr marL="68580" marR="68580" marT="0" marB="0">
                    <a:noFill/>
                  </a:tcPr>
                </a:tc>
                <a:tc hMerge="1">
                  <a:txBody>
                    <a:bodyPr/>
                    <a:lstStyle/>
                    <a:p>
                      <a:pPr algn="ctr">
                        <a:spcAft>
                          <a:spcPts val="0"/>
                        </a:spcAft>
                      </a:pPr>
                      <a:endParaRPr lang="en-GB" sz="1400" dirty="0">
                        <a:effectLst/>
                        <a:latin typeface="Comic Sans MS" panose="030F0702030302020204" pitchFamily="66" charset="0"/>
                        <a:ea typeface="Lato Light"/>
                        <a:cs typeface="Lato Light"/>
                      </a:endParaRPr>
                    </a:p>
                  </a:txBody>
                  <a:tcPr marL="68580" marR="68580" marT="0" marB="0">
                    <a:noFill/>
                  </a:tcPr>
                </a:tc>
                <a:tc hMerge="1">
                  <a:txBody>
                    <a:bodyPr/>
                    <a:lstStyle/>
                    <a:p>
                      <a:pPr algn="ctr">
                        <a:spcAft>
                          <a:spcPts val="0"/>
                        </a:spcAft>
                      </a:pPr>
                      <a:endParaRPr lang="en-GB" sz="1400" dirty="0">
                        <a:effectLst/>
                        <a:latin typeface="Comic Sans MS" panose="030F0702030302020204" pitchFamily="66" charset="0"/>
                        <a:ea typeface="Lato Light"/>
                        <a:cs typeface="Lato Light"/>
                      </a:endParaRPr>
                    </a:p>
                  </a:txBody>
                  <a:tcPr marL="68580" marR="68580" marT="0" marB="0">
                    <a:noFill/>
                  </a:tcPr>
                </a:tc>
                <a:tc hMerge="1">
                  <a:txBody>
                    <a:bodyPr/>
                    <a:lstStyle/>
                    <a:p>
                      <a:pPr algn="ctr">
                        <a:spcAft>
                          <a:spcPts val="0"/>
                        </a:spcAft>
                      </a:pPr>
                      <a:endParaRPr lang="en-GB" sz="1400" dirty="0">
                        <a:effectLst/>
                        <a:latin typeface="Comic Sans MS" panose="030F0702030302020204" pitchFamily="66" charset="0"/>
                        <a:ea typeface="Lato Light"/>
                        <a:cs typeface="Lato Light"/>
                      </a:endParaRPr>
                    </a:p>
                  </a:txBody>
                  <a:tcPr marL="68580" marR="68580" marT="0" marB="0">
                    <a:noFill/>
                  </a:tcPr>
                </a:tc>
                <a:tc hMerge="1">
                  <a:txBody>
                    <a:bodyPr/>
                    <a:lstStyle/>
                    <a:p>
                      <a:pPr algn="ctr">
                        <a:spcAft>
                          <a:spcPts val="0"/>
                        </a:spcAft>
                      </a:pPr>
                      <a:endParaRPr lang="en-GB" sz="1400" dirty="0">
                        <a:effectLst/>
                        <a:latin typeface="Comic Sans MS" panose="030F0702030302020204" pitchFamily="66" charset="0"/>
                        <a:ea typeface="Lato Light"/>
                        <a:cs typeface="Lato Light"/>
                      </a:endParaRPr>
                    </a:p>
                  </a:txBody>
                  <a:tcPr marL="68580" marR="68580" marT="0" marB="0">
                    <a:noFill/>
                  </a:tcPr>
                </a:tc>
                <a:extLst>
                  <a:ext uri="{0D108BD9-81ED-4DB2-BD59-A6C34878D82A}">
                    <a16:rowId xmlns:a16="http://schemas.microsoft.com/office/drawing/2014/main" val="3457276113"/>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r>
              <a:rPr lang="en-GB" b="1" dirty="0">
                <a:solidFill>
                  <a:schemeClr val="bg1"/>
                </a:solidFill>
                <a:latin typeface="Sassoon Primary" pitchFamily="50" charset="0"/>
              </a:rPr>
              <a:t>Cycle A 25/26</a:t>
            </a:r>
          </a:p>
        </p:txBody>
      </p:sp>
      <p:pic>
        <p:nvPicPr>
          <p:cNvPr id="2" name="Picture 1">
            <a:extLst>
              <a:ext uri="{FF2B5EF4-FFF2-40B4-BE49-F238E27FC236}">
                <a16:creationId xmlns:a16="http://schemas.microsoft.com/office/drawing/2014/main" id="{EA73502E-D767-4BF0-B571-0ADA75090F42}"/>
              </a:ext>
            </a:extLst>
          </p:cNvPr>
          <p:cNvPicPr>
            <a:picLocks noChangeAspect="1"/>
          </p:cNvPicPr>
          <p:nvPr/>
        </p:nvPicPr>
        <p:blipFill>
          <a:blip r:embed="rId2"/>
          <a:stretch>
            <a:fillRect/>
          </a:stretch>
        </p:blipFill>
        <p:spPr>
          <a:xfrm>
            <a:off x="430675" y="233281"/>
            <a:ext cx="1761897" cy="1018120"/>
          </a:xfrm>
          <a:prstGeom prst="rect">
            <a:avLst/>
          </a:prstGeom>
        </p:spPr>
      </p:pic>
    </p:spTree>
    <p:extLst>
      <p:ext uri="{BB962C8B-B14F-4D97-AF65-F5344CB8AC3E}">
        <p14:creationId xmlns:p14="http://schemas.microsoft.com/office/powerpoint/2010/main" val="4011052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prstClr val="white"/>
                </a:solidFill>
                <a:latin typeface="Sassoon Primary" pitchFamily="50" charset="0"/>
              </a:rPr>
              <a:t>Music </a:t>
            </a:r>
            <a:r>
              <a:rPr lang="en-GB" sz="3200" dirty="0">
                <a:solidFill>
                  <a:schemeClr val="bg1"/>
                </a:solidFill>
                <a:latin typeface="Sassoon Primary" pitchFamily="50" charset="0"/>
              </a:rPr>
              <a:t>– Whole School</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4255506496"/>
              </p:ext>
            </p:extLst>
          </p:nvPr>
        </p:nvGraphicFramePr>
        <p:xfrm>
          <a:off x="298883" y="1902761"/>
          <a:ext cx="11555833" cy="4748517"/>
        </p:xfrm>
        <a:graphic>
          <a:graphicData uri="http://schemas.openxmlformats.org/drawingml/2006/table">
            <a:tbl>
              <a:tblPr firstRow="1" bandRow="1">
                <a:tableStyleId>{5940675A-B579-460E-94D1-54222C63F5DA}</a:tableStyleId>
              </a:tblPr>
              <a:tblGrid>
                <a:gridCol w="871855">
                  <a:extLst>
                    <a:ext uri="{9D8B030D-6E8A-4147-A177-3AD203B41FA5}">
                      <a16:colId xmlns:a16="http://schemas.microsoft.com/office/drawing/2014/main" val="698276396"/>
                    </a:ext>
                  </a:extLst>
                </a:gridCol>
                <a:gridCol w="1512310">
                  <a:extLst>
                    <a:ext uri="{9D8B030D-6E8A-4147-A177-3AD203B41FA5}">
                      <a16:colId xmlns:a16="http://schemas.microsoft.com/office/drawing/2014/main" val="1039164095"/>
                    </a:ext>
                  </a:extLst>
                </a:gridCol>
                <a:gridCol w="1727891">
                  <a:extLst>
                    <a:ext uri="{9D8B030D-6E8A-4147-A177-3AD203B41FA5}">
                      <a16:colId xmlns:a16="http://schemas.microsoft.com/office/drawing/2014/main" val="2421390909"/>
                    </a:ext>
                  </a:extLst>
                </a:gridCol>
                <a:gridCol w="1722112">
                  <a:extLst>
                    <a:ext uri="{9D8B030D-6E8A-4147-A177-3AD203B41FA5}">
                      <a16:colId xmlns:a16="http://schemas.microsoft.com/office/drawing/2014/main" val="914411525"/>
                    </a:ext>
                  </a:extLst>
                </a:gridCol>
                <a:gridCol w="1902725">
                  <a:extLst>
                    <a:ext uri="{9D8B030D-6E8A-4147-A177-3AD203B41FA5}">
                      <a16:colId xmlns:a16="http://schemas.microsoft.com/office/drawing/2014/main" val="642693463"/>
                    </a:ext>
                  </a:extLst>
                </a:gridCol>
                <a:gridCol w="1968619">
                  <a:extLst>
                    <a:ext uri="{9D8B030D-6E8A-4147-A177-3AD203B41FA5}">
                      <a16:colId xmlns:a16="http://schemas.microsoft.com/office/drawing/2014/main" val="954389551"/>
                    </a:ext>
                  </a:extLst>
                </a:gridCol>
                <a:gridCol w="1850321">
                  <a:extLst>
                    <a:ext uri="{9D8B030D-6E8A-4147-A177-3AD203B41FA5}">
                      <a16:colId xmlns:a16="http://schemas.microsoft.com/office/drawing/2014/main" val="316939250"/>
                    </a:ext>
                  </a:extLst>
                </a:gridCol>
              </a:tblGrid>
              <a:tr h="214685">
                <a:tc>
                  <a:txBody>
                    <a:bodyPr/>
                    <a:lstStyle/>
                    <a:p>
                      <a:endParaRPr lang="en-GB" sz="1200" dirty="0">
                        <a:latin typeface="Sassoon Primary" pitchFamily="50" charset="0"/>
                      </a:endParaRPr>
                    </a:p>
                  </a:txBody>
                  <a:tcPr/>
                </a:tc>
                <a:tc>
                  <a:txBody>
                    <a:bodyPr/>
                    <a:lstStyle/>
                    <a:p>
                      <a:pPr algn="ctr"/>
                      <a:r>
                        <a:rPr lang="en-GB" sz="1200" dirty="0">
                          <a:latin typeface="Sassoon Primary" pitchFamily="50" charset="0"/>
                        </a:rPr>
                        <a:t>Autumn 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latin typeface="Sassoon Primary" pitchFamily="50" charset="0"/>
                        </a:rPr>
                        <a:t>Autumn 2</a:t>
                      </a:r>
                    </a:p>
                    <a:p>
                      <a:pPr algn="ctr"/>
                      <a:endParaRPr lang="en-GB" sz="1200" dirty="0">
                        <a:latin typeface="Sassoon Primary" pitchFamily="50" charset="0"/>
                      </a:endParaRPr>
                    </a:p>
                  </a:txBody>
                  <a:tcPr/>
                </a:tc>
                <a:tc>
                  <a:txBody>
                    <a:bodyPr/>
                    <a:lstStyle/>
                    <a:p>
                      <a:pPr algn="ctr"/>
                      <a:r>
                        <a:rPr lang="en-GB" sz="1200" dirty="0">
                          <a:latin typeface="Sassoon Primary" pitchFamily="50" charset="0"/>
                        </a:rPr>
                        <a:t>Spring 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latin typeface="Sassoon Primary" pitchFamily="50" charset="0"/>
                        </a:rPr>
                        <a:t>Spring 2</a:t>
                      </a:r>
                    </a:p>
                    <a:p>
                      <a:pPr algn="ctr"/>
                      <a:endParaRPr lang="en-GB" sz="1200" dirty="0">
                        <a:latin typeface="Sassoon Primary" pitchFamily="50" charset="0"/>
                      </a:endParaRPr>
                    </a:p>
                  </a:txBody>
                  <a:tcPr/>
                </a:tc>
                <a:tc>
                  <a:txBody>
                    <a:bodyPr/>
                    <a:lstStyle/>
                    <a:p>
                      <a:pPr algn="ctr"/>
                      <a:r>
                        <a:rPr lang="en-GB" sz="1200" dirty="0">
                          <a:latin typeface="Sassoon Primary" pitchFamily="50" charset="0"/>
                        </a:rPr>
                        <a:t>Summer 1</a:t>
                      </a:r>
                    </a:p>
                    <a:p>
                      <a:pPr algn="ctr"/>
                      <a:endParaRPr lang="en-GB" sz="1200" b="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latin typeface="Sassoon Primary" pitchFamily="50" charset="0"/>
                        </a:rPr>
                        <a:t>Summer 2</a:t>
                      </a:r>
                    </a:p>
                    <a:p>
                      <a:pPr algn="ctr"/>
                      <a:endParaRPr lang="en-GB" sz="1200" dirty="0">
                        <a:latin typeface="Sassoon Primary" pitchFamily="50" charset="0"/>
                      </a:endParaRPr>
                    </a:p>
                  </a:txBody>
                  <a:tcPr/>
                </a:tc>
                <a:extLst>
                  <a:ext uri="{0D108BD9-81ED-4DB2-BD59-A6C34878D82A}">
                    <a16:rowId xmlns:a16="http://schemas.microsoft.com/office/drawing/2014/main" val="3471968257"/>
                  </a:ext>
                </a:extLst>
              </a:tr>
              <a:tr h="521395">
                <a:tc>
                  <a:txBody>
                    <a:bodyPr/>
                    <a:lstStyle/>
                    <a:p>
                      <a:r>
                        <a:rPr lang="en-GB" sz="1200" dirty="0">
                          <a:latin typeface="Sassoon Primary" pitchFamily="50" charset="0"/>
                        </a:rPr>
                        <a:t>KS1</a:t>
                      </a:r>
                    </a:p>
                    <a:p>
                      <a:r>
                        <a:rPr lang="en-GB" sz="1200" dirty="0">
                          <a:latin typeface="Sassoon Primary" pitchFamily="50" charset="0"/>
                        </a:rPr>
                        <a:t>Year 1</a:t>
                      </a:r>
                    </a:p>
                    <a:p>
                      <a:endParaRPr lang="en-GB" sz="1200" dirty="0">
                        <a:latin typeface="Sassoon Primary" pitchFamily="50" charset="0"/>
                      </a:endParaRPr>
                    </a:p>
                  </a:txBody>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Tell me a story</a:t>
                      </a:r>
                    </a:p>
                    <a:p>
                      <a:pPr algn="ctr">
                        <a:lnSpc>
                          <a:spcPct val="107000"/>
                        </a:lnSpc>
                        <a:spcAft>
                          <a:spcPts val="0"/>
                        </a:spcAft>
                      </a:pPr>
                      <a:endParaRPr lang="en-US" sz="1200" dirty="0">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endParaRPr lang="en-US" sz="1200" dirty="0">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Christmas Capers</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Get on board</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Changes</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Under the sea</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Blast off</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448062477"/>
                  </a:ext>
                </a:extLst>
              </a:tr>
              <a:tr h="386112">
                <a:tc rowSpan="2">
                  <a:txBody>
                    <a:bodyPr/>
                    <a:lstStyle/>
                    <a:p>
                      <a:r>
                        <a:rPr lang="en-GB" sz="1200" dirty="0">
                          <a:latin typeface="Sassoon Primary" pitchFamily="50" charset="0"/>
                        </a:rPr>
                        <a:t>KS1</a:t>
                      </a:r>
                    </a:p>
                    <a:p>
                      <a:r>
                        <a:rPr lang="en-GB" sz="1200" dirty="0">
                          <a:latin typeface="Sassoon Primary" pitchFamily="50" charset="0"/>
                        </a:rPr>
                        <a:t>Year 2</a:t>
                      </a:r>
                    </a:p>
                  </a:txBody>
                  <a:tcPr/>
                </a:tc>
                <a:tc rowSpan="2">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Down in the woods</a:t>
                      </a:r>
                    </a:p>
                    <a:p>
                      <a:pPr algn="ctr">
                        <a:lnSpc>
                          <a:spcPct val="107000"/>
                        </a:lnSpc>
                        <a:spcAft>
                          <a:spcPts val="0"/>
                        </a:spcAft>
                      </a:pPr>
                      <a:endParaRPr lang="en-US" sz="1200" dirty="0">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endParaRPr lang="en-US" sz="1200" dirty="0">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rowSpan="2">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Festive Fun</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Round the World</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Whatever the weather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rowSpan="2">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Down in the Jungle</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rowSpan="2">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Moon and Stars</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460120749"/>
                  </a:ext>
                </a:extLst>
              </a:tr>
              <a:tr h="386112">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958572262"/>
                  </a:ext>
                </a:extLst>
              </a:tr>
              <a:tr h="481315">
                <a:tc rowSpan="2">
                  <a:txBody>
                    <a:bodyPr/>
                    <a:lstStyle/>
                    <a:p>
                      <a:r>
                        <a:rPr lang="en-GB" sz="1200" dirty="0">
                          <a:latin typeface="Sassoon Primary" pitchFamily="50" charset="0"/>
                        </a:rPr>
                        <a:t>LKS2</a:t>
                      </a:r>
                    </a:p>
                    <a:p>
                      <a:r>
                        <a:rPr lang="en-GB" sz="1200" dirty="0">
                          <a:latin typeface="Sassoon Primary" pitchFamily="50" charset="0"/>
                        </a:rPr>
                        <a:t>Year 3</a:t>
                      </a:r>
                    </a:p>
                  </a:txBody>
                  <a:tcPr/>
                </a:tc>
                <a:tc>
                  <a:txBody>
                    <a:bodyPr/>
                    <a:lstStyle/>
                    <a:p>
                      <a:pPr algn="ctr">
                        <a:lnSpc>
                          <a:spcPct val="107000"/>
                        </a:lnSpc>
                        <a:spcAft>
                          <a:spcPts val="0"/>
                        </a:spcAft>
                      </a:pPr>
                      <a:r>
                        <a:rPr lang="en-GB" sz="1200" dirty="0">
                          <a:effectLst/>
                          <a:latin typeface="Sassoon Primary" pitchFamily="50" charset="0"/>
                          <a:ea typeface="Calibri" panose="020F0502020204030204" pitchFamily="34" charset="0"/>
                          <a:cs typeface="Times New Roman" panose="02020603050405020304" pitchFamily="18" charset="0"/>
                        </a:rPr>
                        <a:t>Peter and the Wolf  </a:t>
                      </a:r>
                    </a:p>
                    <a:p>
                      <a:pPr algn="ctr">
                        <a:lnSpc>
                          <a:spcPct val="107000"/>
                        </a:lnSpc>
                        <a:spcAft>
                          <a:spcPts val="0"/>
                        </a:spcAft>
                      </a:pPr>
                      <a:r>
                        <a:rPr lang="en-GB" sz="1200" dirty="0">
                          <a:effectLst/>
                          <a:latin typeface="Sassoon Primary" pitchFamily="50" charset="0"/>
                          <a:ea typeface="Calibri" panose="020F0502020204030204" pitchFamily="34" charset="0"/>
                          <a:cs typeface="Times New Roman" panose="02020603050405020304" pitchFamily="18" charset="0"/>
                        </a:rPr>
                        <a:t> </a:t>
                      </a:r>
                    </a:p>
                  </a:txBody>
                  <a:tcPr marL="68580" marR="68580" marT="0" marB="0">
                    <a:noFill/>
                  </a:tcPr>
                </a:tc>
                <a:tc>
                  <a:txBody>
                    <a:bodyPr/>
                    <a:lstStyle/>
                    <a:p>
                      <a:pPr algn="ctr">
                        <a:lnSpc>
                          <a:spcPct val="107000"/>
                        </a:lnSpc>
                        <a:spcAft>
                          <a:spcPts val="0"/>
                        </a:spcAft>
                      </a:pPr>
                      <a:r>
                        <a:rPr lang="en-GB" sz="1200" dirty="0">
                          <a:effectLst/>
                          <a:latin typeface="Sassoon Primary" pitchFamily="50" charset="0"/>
                          <a:ea typeface="Calibri" panose="020F0502020204030204" pitchFamily="34" charset="0"/>
                          <a:cs typeface="Times New Roman" panose="02020603050405020304" pitchFamily="18" charset="0"/>
                        </a:rPr>
                        <a:t>Christmas Singing</a:t>
                      </a: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Planet Exploration</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Stone Age</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Sporting Themes </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Meet and Greet</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289407400"/>
                  </a:ext>
                </a:extLst>
              </a:tr>
              <a:tr h="386112">
                <a:tc vMerge="1">
                  <a:txBody>
                    <a:bodyPr/>
                    <a:lstStyle/>
                    <a:p>
                      <a:endParaRPr lang="en-GB"/>
                    </a:p>
                  </a:txBody>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56586986"/>
                  </a:ext>
                </a:extLst>
              </a:tr>
              <a:tr h="481315">
                <a:tc rowSpan="2">
                  <a:txBody>
                    <a:bodyPr/>
                    <a:lstStyle/>
                    <a:p>
                      <a:r>
                        <a:rPr lang="en-GB" sz="1200" dirty="0">
                          <a:latin typeface="Sassoon Primary" pitchFamily="50" charset="0"/>
                        </a:rPr>
                        <a:t>LKS2</a:t>
                      </a:r>
                    </a:p>
                    <a:p>
                      <a:r>
                        <a:rPr lang="en-GB" sz="1200" dirty="0">
                          <a:latin typeface="Sassoon Primary" pitchFamily="50" charset="0"/>
                        </a:rPr>
                        <a:t>Year 4</a:t>
                      </a:r>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200" dirty="0">
                          <a:effectLst/>
                          <a:latin typeface="Sassoon Primary" pitchFamily="50" charset="0"/>
                          <a:ea typeface="Calibri" panose="020F0502020204030204" pitchFamily="34" charset="0"/>
                          <a:cs typeface="Times New Roman" panose="02020603050405020304" pitchFamily="18" charset="0"/>
                        </a:rPr>
                        <a:t>Folk Music </a:t>
                      </a:r>
                    </a:p>
                    <a:p>
                      <a:pPr algn="ctr">
                        <a:lnSpc>
                          <a:spcPct val="107000"/>
                        </a:lnSpc>
                        <a:spcAft>
                          <a:spcPts val="0"/>
                        </a:spcAft>
                      </a:pPr>
                      <a:endParaRPr lang="en-GB" sz="1200" dirty="0">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r>
                        <a:rPr lang="en-GB" sz="1200" dirty="0">
                          <a:effectLst/>
                          <a:latin typeface="Sassoon Primary" pitchFamily="50" charset="0"/>
                          <a:ea typeface="Calibri" panose="020F0502020204030204" pitchFamily="34" charset="0"/>
                          <a:cs typeface="Times New Roman" panose="02020603050405020304" pitchFamily="18" charset="0"/>
                        </a:rPr>
                        <a:t> </a:t>
                      </a:r>
                    </a:p>
                  </a:txBody>
                  <a:tcPr marL="68580" marR="68580" marT="0" marB="0">
                    <a:noFill/>
                  </a:tcPr>
                </a:tc>
                <a:tc>
                  <a:txBody>
                    <a:bodyPr/>
                    <a:lstStyle/>
                    <a:p>
                      <a:pPr algn="ctr">
                        <a:lnSpc>
                          <a:spcPct val="107000"/>
                        </a:lnSpc>
                        <a:spcAft>
                          <a:spcPts val="0"/>
                        </a:spcAft>
                      </a:pPr>
                      <a:r>
                        <a:rPr lang="en-GB" sz="1200" dirty="0">
                          <a:effectLst/>
                          <a:latin typeface="Sassoon Primary" pitchFamily="50" charset="0"/>
                          <a:ea typeface="Calibri" panose="020F0502020204030204" pitchFamily="34" charset="0"/>
                          <a:cs typeface="Times New Roman" panose="02020603050405020304" pitchFamily="18" charset="0"/>
                        </a:rPr>
                        <a:t>Countdown to Christmas</a:t>
                      </a:r>
                    </a:p>
                  </a:txBody>
                  <a:tcPr marL="68580" marR="68580" marT="0" marB="0">
                    <a:noFill/>
                  </a:tcPr>
                </a:tc>
                <a:tc rowSpan="2">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200" dirty="0">
                          <a:effectLst/>
                          <a:latin typeface="Sassoon Primary" pitchFamily="50" charset="0"/>
                          <a:ea typeface="Calibri" panose="020F0502020204030204" pitchFamily="34" charset="0"/>
                          <a:cs typeface="Times New Roman" panose="02020603050405020304" pitchFamily="18" charset="0"/>
                        </a:rPr>
                        <a:t>Paint a picture </a:t>
                      </a:r>
                    </a:p>
                  </a:txBody>
                  <a:tcPr marL="68580" marR="68580" marT="0" marB="0">
                    <a:noFill/>
                  </a:tcPr>
                </a:tc>
                <a:tc rowSpan="2">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Vikings</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Advertising</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noFill/>
                  </a:tcPr>
                </a:tc>
                <a:tc>
                  <a:txBody>
                    <a:bodyPr/>
                    <a:lstStyle/>
                    <a:p>
                      <a:pPr algn="ctr">
                        <a:lnSpc>
                          <a:spcPct val="107000"/>
                        </a:lnSpc>
                        <a:spcAft>
                          <a:spcPts val="0"/>
                        </a:spcAft>
                      </a:pPr>
                      <a:r>
                        <a:rPr lang="en-GB" sz="1200" dirty="0">
                          <a:effectLst/>
                          <a:latin typeface="Sassoon Primary" pitchFamily="50" charset="0"/>
                          <a:ea typeface="Calibri" panose="020F0502020204030204" pitchFamily="34" charset="0"/>
                          <a:cs typeface="Times New Roman" panose="02020603050405020304" pitchFamily="18" charset="0"/>
                        </a:rPr>
                        <a:t>Say Hello, Wave Goodbye</a:t>
                      </a:r>
                    </a:p>
                  </a:txBody>
                  <a:tcPr marL="68580" marR="68580" marT="0" marB="0">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3533913891"/>
                  </a:ext>
                </a:extLst>
              </a:tr>
              <a:tr h="386112">
                <a:tc vMerge="1">
                  <a:txBody>
                    <a:bodyPr/>
                    <a:lstStyle/>
                    <a:p>
                      <a:endParaRPr lang="en-GB"/>
                    </a:p>
                  </a:txBody>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vMerge="1">
                  <a:txBody>
                    <a:bodyPr/>
                    <a:lstStyle/>
                    <a:p>
                      <a:endParaRPr lang="en-GB"/>
                    </a:p>
                  </a:txBody>
                  <a:tcPr/>
                </a:tc>
                <a:tc vMerge="1">
                  <a:txBody>
                    <a:bodyPr/>
                    <a:lstStyle/>
                    <a:p>
                      <a:endParaRPr lang="en-GB"/>
                    </a:p>
                  </a:txBody>
                  <a:tcPr/>
                </a:tc>
                <a:tc>
                  <a:txBody>
                    <a:bodyPr/>
                    <a:lstStyle/>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latin typeface="Sassoon Primary" pitchFamily="50" charset="0"/>
                          <a:ea typeface="Calibri" panose="020F0502020204030204" pitchFamily="34" charset="0"/>
                          <a:cs typeface="Times New Roman" panose="02020603050405020304" pitchFamily="18" charset="0"/>
                        </a:rPr>
                        <a:t>Instrument Tuition – LMT tutor</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0577623"/>
                  </a:ext>
                </a:extLst>
              </a:tr>
              <a:tr h="914400">
                <a:tc>
                  <a:txBody>
                    <a:bodyPr/>
                    <a:lstStyle/>
                    <a:p>
                      <a:r>
                        <a:rPr lang="en-GB" sz="1200" dirty="0">
                          <a:latin typeface="Sassoon Primary" pitchFamily="50" charset="0"/>
                        </a:rPr>
                        <a:t>UKS2</a:t>
                      </a:r>
                    </a:p>
                    <a:p>
                      <a:r>
                        <a:rPr lang="en-GB" sz="1200" dirty="0">
                          <a:latin typeface="Sassoon Primary" pitchFamily="50" charset="0"/>
                        </a:rPr>
                        <a:t>Year 5/6</a:t>
                      </a:r>
                    </a:p>
                  </a:txBody>
                  <a:tcPr/>
                </a:tc>
                <a:tc>
                  <a:txBody>
                    <a:bodyPr/>
                    <a:lstStyle/>
                    <a:p>
                      <a:pPr algn="ctr">
                        <a:spcAft>
                          <a:spcPts val="0"/>
                        </a:spcAft>
                      </a:pPr>
                      <a:r>
                        <a:rPr lang="en-US" sz="1200" dirty="0">
                          <a:effectLst/>
                          <a:latin typeface="Sassoon Primary" pitchFamily="50" charset="0"/>
                          <a:ea typeface="Lato Light"/>
                          <a:cs typeface="Lato Light"/>
                        </a:rPr>
                        <a:t>Getting Loopy</a:t>
                      </a:r>
                    </a:p>
                    <a:p>
                      <a:pPr algn="ctr">
                        <a:spcAft>
                          <a:spcPts val="0"/>
                        </a:spcAft>
                      </a:pPr>
                      <a:endParaRPr lang="en-US" sz="1200" dirty="0">
                        <a:effectLst/>
                        <a:latin typeface="Sassoon Primary" pitchFamily="50" charset="0"/>
                        <a:ea typeface="Lato Light"/>
                        <a:cs typeface="Lato Light"/>
                      </a:endParaRPr>
                    </a:p>
                    <a:p>
                      <a:pPr algn="ctr">
                        <a:spcAft>
                          <a:spcPts val="0"/>
                        </a:spcAft>
                      </a:pPr>
                      <a:endParaRPr lang="en-GB" sz="1200" dirty="0">
                        <a:effectLst/>
                        <a:latin typeface="Sassoon Primary" pitchFamily="50" charset="0"/>
                        <a:ea typeface="Lato Light"/>
                        <a:cs typeface="Lato Light"/>
                      </a:endParaRPr>
                    </a:p>
                  </a:txBody>
                  <a:tcPr marL="68580" marR="68580" marT="0" marB="0">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200" dirty="0">
                          <a:effectLst/>
                          <a:latin typeface="Sassoon Primary" pitchFamily="50" charset="0"/>
                          <a:ea typeface="Lato Light"/>
                          <a:cs typeface="Lato Light"/>
                        </a:rPr>
                        <a:t>Samba</a:t>
                      </a:r>
                      <a:endParaRPr lang="en-GB" sz="1200" dirty="0">
                        <a:effectLst/>
                        <a:latin typeface="Sassoon Primary" pitchFamily="50" charset="0"/>
                        <a:ea typeface="Lato Light"/>
                        <a:cs typeface="Lato Ligh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200" dirty="0">
                          <a:effectLst/>
                          <a:latin typeface="Sassoon Primary" pitchFamily="50" charset="0"/>
                          <a:ea typeface="Lato Light"/>
                          <a:cs typeface="Lato Light"/>
                        </a:rPr>
                        <a:t>Performance Poetry </a:t>
                      </a:r>
                      <a:endParaRPr lang="en-GB" sz="1200" dirty="0">
                        <a:effectLst/>
                        <a:latin typeface="Sassoon Primary" pitchFamily="50" charset="0"/>
                        <a:ea typeface="Lato Light"/>
                        <a:cs typeface="Lato Ligh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200" dirty="0">
                          <a:effectLst/>
                          <a:latin typeface="Sassoon Primary" pitchFamily="50" charset="0"/>
                          <a:ea typeface="Lato Light"/>
                          <a:cs typeface="Lato Light"/>
                        </a:rPr>
                        <a:t>Music from Around the World</a:t>
                      </a:r>
                      <a:endParaRPr lang="en-GB" sz="1200" dirty="0">
                        <a:effectLst/>
                        <a:latin typeface="Sassoon Primary" pitchFamily="50" charset="0"/>
                        <a:ea typeface="Lato Light"/>
                        <a:cs typeface="Lato Ligh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200" dirty="0">
                          <a:effectLst/>
                          <a:latin typeface="Sassoon Primary" pitchFamily="50" charset="0"/>
                          <a:ea typeface="Lato Light"/>
                          <a:cs typeface="Lato Light"/>
                        </a:rPr>
                        <a:t>Improvising </a:t>
                      </a:r>
                      <a:r>
                        <a:rPr lang="en-US" sz="1200" dirty="0" err="1">
                          <a:effectLst/>
                          <a:latin typeface="Sassoon Primary" pitchFamily="50" charset="0"/>
                          <a:ea typeface="Lato Light"/>
                          <a:cs typeface="Lato Light"/>
                        </a:rPr>
                        <a:t>Colours</a:t>
                      </a:r>
                      <a:endParaRPr lang="en-GB" sz="1200" dirty="0">
                        <a:effectLst/>
                        <a:latin typeface="Sassoon Primary" pitchFamily="50" charset="0"/>
                        <a:ea typeface="Lato Light"/>
                        <a:cs typeface="Lato Ligh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200" dirty="0">
                          <a:effectLst/>
                          <a:latin typeface="Sassoon Primary" pitchFamily="50" charset="0"/>
                          <a:ea typeface="Lato Light"/>
                          <a:cs typeface="Lato Light"/>
                        </a:rPr>
                        <a:t>Fanfare!</a:t>
                      </a:r>
                      <a:endParaRPr lang="en-GB" sz="1200" dirty="0">
                        <a:effectLst/>
                        <a:latin typeface="Sassoon Primary" pitchFamily="50" charset="0"/>
                        <a:ea typeface="Lato Light"/>
                        <a:cs typeface="Lato Light"/>
                      </a:endParaRPr>
                    </a:p>
                  </a:txBody>
                  <a:tcPr marL="68580" marR="68580" marT="0" marB="0">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3457276113"/>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r>
              <a:rPr lang="en-GB" b="1" dirty="0">
                <a:solidFill>
                  <a:schemeClr val="bg1"/>
                </a:solidFill>
                <a:latin typeface="Sassoon Primary" pitchFamily="50" charset="0"/>
              </a:rPr>
              <a:t>Cycle B 2026-2027</a:t>
            </a:r>
          </a:p>
        </p:txBody>
      </p:sp>
      <p:pic>
        <p:nvPicPr>
          <p:cNvPr id="2" name="Picture 1">
            <a:extLst>
              <a:ext uri="{FF2B5EF4-FFF2-40B4-BE49-F238E27FC236}">
                <a16:creationId xmlns:a16="http://schemas.microsoft.com/office/drawing/2014/main" id="{EA73502E-D767-4BF0-B571-0ADA75090F42}"/>
              </a:ext>
            </a:extLst>
          </p:cNvPr>
          <p:cNvPicPr>
            <a:picLocks noChangeAspect="1"/>
          </p:cNvPicPr>
          <p:nvPr/>
        </p:nvPicPr>
        <p:blipFill>
          <a:blip r:embed="rId2"/>
          <a:stretch>
            <a:fillRect/>
          </a:stretch>
        </p:blipFill>
        <p:spPr>
          <a:xfrm>
            <a:off x="430675" y="233281"/>
            <a:ext cx="1761897" cy="1018120"/>
          </a:xfrm>
          <a:prstGeom prst="rect">
            <a:avLst/>
          </a:prstGeom>
        </p:spPr>
      </p:pic>
    </p:spTree>
    <p:extLst>
      <p:ext uri="{BB962C8B-B14F-4D97-AF65-F5344CB8AC3E}">
        <p14:creationId xmlns:p14="http://schemas.microsoft.com/office/powerpoint/2010/main" val="1471476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6FFB51F5E5E04CB202626C82C26492" ma:contentTypeVersion="19" ma:contentTypeDescription="Create a new document." ma:contentTypeScope="" ma:versionID="04e2a45e5253f01b75910761bae4be00">
  <xsd:schema xmlns:xsd="http://www.w3.org/2001/XMLSchema" xmlns:xs="http://www.w3.org/2001/XMLSchema" xmlns:p="http://schemas.microsoft.com/office/2006/metadata/properties" xmlns:ns3="8db6269d-123b-437b-b318-7ee3c9f1f34f" xmlns:ns4="fd1492b6-284a-4da3-9108-7c64edbcbe99" targetNamespace="http://schemas.microsoft.com/office/2006/metadata/properties" ma:root="true" ma:fieldsID="09084bd98a876db2e934e23581654350" ns3:_="" ns4:_="">
    <xsd:import namespace="8db6269d-123b-437b-b318-7ee3c9f1f34f"/>
    <xsd:import namespace="fd1492b6-284a-4da3-9108-7c64edbcbe9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element ref="ns3:MediaServiceObjectDetectorVersions" minOccurs="0"/>
                <xsd:element ref="ns3:MediaServiceSearchProperties" minOccurs="0"/>
                <xsd:element ref="ns3:MediaServiceSystemTags" minOccurs="0"/>
                <xsd:element ref="ns3:MediaServiceGenerationTime" minOccurs="0"/>
                <xsd:element ref="ns3:MediaServiceEventHashCode" minOccurs="0"/>
                <xsd:element ref="ns3:MediaServiceLocation" minOccurs="0"/>
                <xsd:element ref="ns3:_activity"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6269d-123b-437b-b318-7ee3c9f1f3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_activity" ma:index="25" nillable="true" ma:displayName="_activity" ma:hidden="true" ma:internalName="_activity">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1492b6-284a-4da3-9108-7c64edbcbe9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8db6269d-123b-437b-b318-7ee3c9f1f34f" xsi:nil="true"/>
  </documentManagement>
</p:properties>
</file>

<file path=customXml/itemProps1.xml><?xml version="1.0" encoding="utf-8"?>
<ds:datastoreItem xmlns:ds="http://schemas.openxmlformats.org/officeDocument/2006/customXml" ds:itemID="{4EE0496B-7935-4451-8B1D-6EF625C3BD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6269d-123b-437b-b318-7ee3c9f1f34f"/>
    <ds:schemaRef ds:uri="fd1492b6-284a-4da3-9108-7c64edbcbe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C8CE8E-2B6A-471F-9AE8-093881828194}">
  <ds:schemaRefs>
    <ds:schemaRef ds:uri="http://schemas.microsoft.com/sharepoint/v3/contenttype/forms"/>
  </ds:schemaRefs>
</ds:datastoreItem>
</file>

<file path=customXml/itemProps3.xml><?xml version="1.0" encoding="utf-8"?>
<ds:datastoreItem xmlns:ds="http://schemas.openxmlformats.org/officeDocument/2006/customXml" ds:itemID="{861AA4C4-0688-4DBA-B55B-A8A8E1009DD4}">
  <ds:schemaRefs>
    <ds:schemaRef ds:uri="http://schemas.openxmlformats.org/package/2006/metadata/core-properties"/>
    <ds:schemaRef ds:uri="http://purl.org/dc/terms/"/>
    <ds:schemaRef ds:uri="http://purl.org/dc/dcmitype/"/>
    <ds:schemaRef ds:uri="http://schemas.microsoft.com/office/2006/metadata/properties"/>
    <ds:schemaRef ds:uri="http://www.w3.org/XML/1998/namespace"/>
    <ds:schemaRef ds:uri="http://schemas.microsoft.com/office/2006/documentManagement/types"/>
    <ds:schemaRef ds:uri="http://purl.org/dc/elements/1.1/"/>
    <ds:schemaRef ds:uri="http://schemas.microsoft.com/office/infopath/2007/PartnerControls"/>
    <ds:schemaRef ds:uri="fd1492b6-284a-4da3-9108-7c64edbcbe99"/>
    <ds:schemaRef ds:uri="8db6269d-123b-437b-b318-7ee3c9f1f34f"/>
  </ds:schemaRefs>
</ds:datastoreItem>
</file>

<file path=docProps/app.xml><?xml version="1.0" encoding="utf-8"?>
<Properties xmlns="http://schemas.openxmlformats.org/officeDocument/2006/extended-properties" xmlns:vt="http://schemas.openxmlformats.org/officeDocument/2006/docPropsVTypes">
  <Template>TM03090430[[fn=Banded]]</Template>
  <TotalTime>33145</TotalTime>
  <Words>1005</Words>
  <Application>Microsoft Office PowerPoint</Application>
  <PresentationFormat>Widescreen</PresentationFormat>
  <Paragraphs>132</Paragraphs>
  <Slides>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Calibri</vt:lpstr>
      <vt:lpstr>Calibri Light</vt:lpstr>
      <vt:lpstr>Comic Sans MS</vt:lpstr>
      <vt:lpstr>Lato Light</vt:lpstr>
      <vt:lpstr>Sassoon Primary</vt:lpstr>
      <vt:lpstr>Times New Roman</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sch8753159@peoversuperior.local</dc:creator>
  <cp:lastModifiedBy>sandbach primary Head</cp:lastModifiedBy>
  <cp:revision>178</cp:revision>
  <dcterms:created xsi:type="dcterms:W3CDTF">2022-11-26T10:59:42Z</dcterms:created>
  <dcterms:modified xsi:type="dcterms:W3CDTF">2026-09-09T10:37:55Z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0x010100226FFB51F5E5E04CB202626C82C26492</vt:lpwstr>
  </property>
</Properties>
</file>