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326" r:id="rId7"/>
    <p:sldId id="32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AE0A"/>
    <a:srgbClr val="A45CAC"/>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8" autoAdjust="0"/>
    <p:restoredTop sz="94660"/>
  </p:normalViewPr>
  <p:slideViewPr>
    <p:cSldViewPr snapToGrid="0">
      <p:cViewPr varScale="1">
        <p:scale>
          <a:sx n="85" d="100"/>
          <a:sy n="85" d="100"/>
        </p:scale>
        <p:origin x="60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French – KS2</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7" name="Picture 6">
            <a:extLst>
              <a:ext uri="{FF2B5EF4-FFF2-40B4-BE49-F238E27FC236}">
                <a16:creationId xmlns:a16="http://schemas.microsoft.com/office/drawing/2014/main" id="{F319B1F2-F42E-439A-8190-B25C3165C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0349" y="2181372"/>
            <a:ext cx="7911301" cy="4006364"/>
          </a:xfrm>
          <a:prstGeom prst="rect">
            <a:avLst/>
          </a:prstGeom>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French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2742814155"/>
              </p:ext>
            </p:extLst>
          </p:nvPr>
        </p:nvGraphicFramePr>
        <p:xfrm>
          <a:off x="287044" y="2298983"/>
          <a:ext cx="11606074" cy="4134138"/>
        </p:xfrm>
        <a:graphic>
          <a:graphicData uri="http://schemas.openxmlformats.org/drawingml/2006/table">
            <a:tbl>
              <a:tblPr firstRow="1" bandRow="1">
                <a:tableStyleId>{5940675A-B579-460E-94D1-54222C63F5DA}</a:tableStyleId>
              </a:tblPr>
              <a:tblGrid>
                <a:gridCol w="2018191">
                  <a:extLst>
                    <a:ext uri="{9D8B030D-6E8A-4147-A177-3AD203B41FA5}">
                      <a16:colId xmlns:a16="http://schemas.microsoft.com/office/drawing/2014/main" val="3062780578"/>
                    </a:ext>
                  </a:extLst>
                </a:gridCol>
                <a:gridCol w="9587883">
                  <a:extLst>
                    <a:ext uri="{9D8B030D-6E8A-4147-A177-3AD203B41FA5}">
                      <a16:colId xmlns:a16="http://schemas.microsoft.com/office/drawing/2014/main" val="1274868415"/>
                    </a:ext>
                  </a:extLst>
                </a:gridCol>
              </a:tblGrid>
              <a:tr h="1267539">
                <a:tc>
                  <a:txBody>
                    <a:bodyPr/>
                    <a:lstStyle/>
                    <a:p>
                      <a:r>
                        <a:rPr lang="en-GB" dirty="0">
                          <a:solidFill>
                            <a:schemeClr val="tx1"/>
                          </a:solidFill>
                          <a:latin typeface="Sassoon Primary" pitchFamily="50" charset="0"/>
                        </a:rPr>
                        <a:t>Intent:</a:t>
                      </a:r>
                      <a:endParaRPr lang="en-GB" b="0" dirty="0">
                        <a:solidFill>
                          <a:schemeClr val="tx1"/>
                        </a:solidFill>
                        <a:latin typeface="Sassoon Primary" pitchFamily="50" charset="0"/>
                      </a:endParaRPr>
                    </a:p>
                  </a:txBody>
                  <a:tcPr>
                    <a:solidFill>
                      <a:schemeClr val="accent1">
                        <a:lumMod val="20000"/>
                        <a:lumOff val="80000"/>
                      </a:schemeClr>
                    </a:solidFill>
                  </a:tcPr>
                </a:tc>
                <a:tc>
                  <a:txBody>
                    <a:bodyPr/>
                    <a:lstStyle/>
                    <a:p>
                      <a:pPr algn="just">
                        <a:spcAft>
                          <a:spcPts val="0"/>
                        </a:spcAft>
                      </a:pPr>
                      <a:r>
                        <a:rPr lang="en-US" sz="900" dirty="0">
                          <a:solidFill>
                            <a:schemeClr val="tx1"/>
                          </a:solidFill>
                          <a:effectLst/>
                          <a:latin typeface="Sassoon Primary" pitchFamily="50" charset="0"/>
                          <a:ea typeface="Lato Light"/>
                          <a:cs typeface="Lato Light"/>
                        </a:rPr>
                        <a:t>At Sandbach Primary Academy (SPA), we aim to develop the children’s confidence, skill, excitement and knowledge of another language other than their own. The children of SPA will leave our school being able to confidently respond to spoken and written French, meeting the language requirements of the various aspects of the National Curriculum program of study. At SPA we deliver a curriculum that embeds the skills of listening, speaking, reading and writing necessary to enable children to use and apply their French learning independently in a variety of relevant contexts and lay the foundations for future language learning. We aim for the children to speak French with increasing confident, fluency and spontaneity through discussion and asking questions, constantly working on the accuracy of their pronunciation and intonation. We want our pupils to be able to understand and communicate ideas, both in speech and writing. Our curriculum provides the opportunity for pupils to write at varying lengths, using a variety of sentence structures. We also want the children to relish playing and have fun with language. We want them to be fascinated by the different sounds, contrasting grammatical structures and the myriad of similarities and differences with English. The opportunity to explore French in depth will, in turn, provide the children of SPA with a superior understanding and respect for English grammar and language conventions. In addition to excellent communication skills, we </a:t>
                      </a:r>
                      <a:r>
                        <a:rPr lang="en-US" sz="900" dirty="0" err="1">
                          <a:solidFill>
                            <a:schemeClr val="tx1"/>
                          </a:solidFill>
                          <a:effectLst/>
                          <a:latin typeface="Sassoon Primary" pitchFamily="50" charset="0"/>
                          <a:ea typeface="Lato Light"/>
                          <a:cs typeface="Lato Light"/>
                        </a:rPr>
                        <a:t>endeavour</a:t>
                      </a:r>
                      <a:r>
                        <a:rPr lang="en-US" sz="900" dirty="0">
                          <a:solidFill>
                            <a:schemeClr val="tx1"/>
                          </a:solidFill>
                          <a:effectLst/>
                          <a:latin typeface="Sassoon Primary" pitchFamily="50" charset="0"/>
                          <a:ea typeface="Lato Light"/>
                          <a:cs typeface="Lato Light"/>
                        </a:rPr>
                        <a:t> to instill in the children a deeper cultural awareness through respect for other ways of life as well as language. </a:t>
                      </a:r>
                    </a:p>
                    <a:p>
                      <a:pPr algn="just">
                        <a:spcAft>
                          <a:spcPts val="0"/>
                        </a:spcAft>
                      </a:pPr>
                      <a:endParaRPr lang="en-GB" sz="900" dirty="0">
                        <a:solidFill>
                          <a:schemeClr val="tx1"/>
                        </a:solidFill>
                        <a:effectLst/>
                        <a:latin typeface="Sassoon Primary" pitchFamily="50" charset="0"/>
                        <a:ea typeface="Lato Light"/>
                        <a:cs typeface="Lato Light"/>
                      </a:endParaRPr>
                    </a:p>
                  </a:txBody>
                  <a:tcPr>
                    <a:solidFill>
                      <a:schemeClr val="accent1">
                        <a:lumMod val="20000"/>
                        <a:lumOff val="80000"/>
                      </a:schemeClr>
                    </a:solidFill>
                  </a:tcPr>
                </a:tc>
                <a:extLst>
                  <a:ext uri="{0D108BD9-81ED-4DB2-BD59-A6C34878D82A}">
                    <a16:rowId xmlns:a16="http://schemas.microsoft.com/office/drawing/2014/main" val="522082441"/>
                  </a:ext>
                </a:extLst>
              </a:tr>
              <a:tr h="1131846">
                <a:tc>
                  <a:txBody>
                    <a:bodyPr/>
                    <a:lstStyle/>
                    <a:p>
                      <a:r>
                        <a:rPr lang="en-GB" dirty="0">
                          <a:solidFill>
                            <a:schemeClr val="tx1"/>
                          </a:solidFill>
                          <a:latin typeface="Sassoon Primary" pitchFamily="50" charset="0"/>
                        </a:rPr>
                        <a:t>Implementation:</a:t>
                      </a:r>
                    </a:p>
                  </a:txBody>
                  <a:tcPr>
                    <a:solidFill>
                      <a:schemeClr val="accent5">
                        <a:lumMod val="40000"/>
                        <a:lumOff val="60000"/>
                      </a:schemeClr>
                    </a:solidFill>
                  </a:tcPr>
                </a:tc>
                <a:tc>
                  <a:txBody>
                    <a:bodyPr/>
                    <a:lstStyle/>
                    <a:p>
                      <a:pPr algn="just">
                        <a:spcAft>
                          <a:spcPts val="0"/>
                        </a:spcAft>
                      </a:pPr>
                      <a:r>
                        <a:rPr lang="en-US" sz="900" dirty="0">
                          <a:solidFill>
                            <a:schemeClr val="tx1"/>
                          </a:solidFill>
                          <a:effectLst/>
                          <a:latin typeface="Sassoon Primary" pitchFamily="50" charset="0"/>
                          <a:ea typeface="Lato Light"/>
                          <a:cs typeface="Lato Light"/>
                        </a:rPr>
                        <a:t>French lessons are taught in half-termly units from Year 3. Through each unit the children will develop their knowledge of key vocabulary and an understanding of grammatical concepts in French which progress year on year and also encourage them to apply their new knowledge to each theme. French lessons are taught on a weekly basis supported by the language </a:t>
                      </a:r>
                      <a:r>
                        <a:rPr lang="en-US" sz="900" dirty="0" err="1">
                          <a:solidFill>
                            <a:schemeClr val="tx1"/>
                          </a:solidFill>
                          <a:effectLst/>
                          <a:latin typeface="Sassoon Primary" pitchFamily="50" charset="0"/>
                          <a:ea typeface="Lato Light"/>
                          <a:cs typeface="Lato Light"/>
                        </a:rPr>
                        <a:t>programme</a:t>
                      </a:r>
                      <a:r>
                        <a:rPr lang="en-US" sz="900" dirty="0">
                          <a:solidFill>
                            <a:schemeClr val="tx1"/>
                          </a:solidFill>
                          <a:effectLst/>
                          <a:latin typeface="Sassoon Primary" pitchFamily="50" charset="0"/>
                          <a:ea typeface="Lato Light"/>
                          <a:cs typeface="Lato Light"/>
                        </a:rPr>
                        <a:t>, </a:t>
                      </a:r>
                      <a:r>
                        <a:rPr lang="en-US" sz="900" dirty="0" err="1">
                          <a:solidFill>
                            <a:schemeClr val="tx1"/>
                          </a:solidFill>
                          <a:effectLst/>
                          <a:latin typeface="Sassoon Primary" pitchFamily="50" charset="0"/>
                          <a:ea typeface="Lato Light"/>
                          <a:cs typeface="Lato Light"/>
                        </a:rPr>
                        <a:t>Languagenut</a:t>
                      </a:r>
                      <a:r>
                        <a:rPr lang="en-US" sz="900" dirty="0">
                          <a:solidFill>
                            <a:schemeClr val="tx1"/>
                          </a:solidFill>
                          <a:effectLst/>
                          <a:latin typeface="Sassoon Primary" pitchFamily="50" charset="0"/>
                          <a:ea typeface="Lato Light"/>
                          <a:cs typeface="Lato Light"/>
                        </a:rPr>
                        <a:t>. Lessons contain all the familiar vocabulary, phrases and basic language structures that a pupil would require to know before they leave the KS2 stage to move to KS3 and make good progress. During lessons, pupils are encouraged to work on their speaking, reading, writing and listening skills in French. Phonics games allow pupils to improve the accuracy of their pronunciation and intonation, ensuring that is as accurate as it can be so that others understand. Our speaking activities encourage pupils to </a:t>
                      </a:r>
                      <a:r>
                        <a:rPr lang="en-US" sz="900" dirty="0" err="1">
                          <a:solidFill>
                            <a:schemeClr val="tx1"/>
                          </a:solidFill>
                          <a:effectLst/>
                          <a:latin typeface="Sassoon Primary" pitchFamily="50" charset="0"/>
                          <a:ea typeface="Lato Light"/>
                          <a:cs typeface="Lato Light"/>
                        </a:rPr>
                        <a:t>practise</a:t>
                      </a:r>
                      <a:r>
                        <a:rPr lang="en-US" sz="900" dirty="0">
                          <a:solidFill>
                            <a:schemeClr val="tx1"/>
                          </a:solidFill>
                          <a:effectLst/>
                          <a:latin typeface="Sassoon Primary" pitchFamily="50" charset="0"/>
                          <a:ea typeface="Lato Light"/>
                          <a:cs typeface="Lato Light"/>
                        </a:rPr>
                        <a:t> phrases and vocabulary that can be used in all manner of conversations. Many different opinions are expressed in all our topics that allow pupils to express an opinion on all manner of topics. In writing, pupils are taught common grammatical structures and are supported to write longer sentences. Writing activities can range from single words through to phrases and longer sentences. Stories and songs also support the discovery of new words and phrases. To improve pupils’ listening skills, we ensure that audio used is authentic as it is recorded by native speakers. </a:t>
                      </a:r>
                    </a:p>
                    <a:p>
                      <a:pPr algn="just">
                        <a:spcAft>
                          <a:spcPts val="0"/>
                        </a:spcAft>
                      </a:pPr>
                      <a:endParaRPr lang="en-GB" sz="900" dirty="0">
                        <a:solidFill>
                          <a:schemeClr val="tx1"/>
                        </a:solidFill>
                        <a:effectLst/>
                        <a:latin typeface="Sassoon Primary" pitchFamily="50" charset="0"/>
                        <a:ea typeface="Lato Light"/>
                        <a:cs typeface="Lato Light"/>
                      </a:endParaRPr>
                    </a:p>
                  </a:txBody>
                  <a:tcPr>
                    <a:solidFill>
                      <a:schemeClr val="accent5">
                        <a:lumMod val="40000"/>
                        <a:lumOff val="60000"/>
                      </a:schemeClr>
                    </a:solidFill>
                  </a:tcPr>
                </a:tc>
                <a:extLst>
                  <a:ext uri="{0D108BD9-81ED-4DB2-BD59-A6C34878D82A}">
                    <a16:rowId xmlns:a16="http://schemas.microsoft.com/office/drawing/2014/main" val="1439158557"/>
                  </a:ext>
                </a:extLst>
              </a:tr>
              <a:tr h="1070898">
                <a:tc>
                  <a:txBody>
                    <a:bodyPr/>
                    <a:lstStyle/>
                    <a:p>
                      <a:r>
                        <a:rPr lang="en-GB" dirty="0">
                          <a:solidFill>
                            <a:schemeClr val="tx1"/>
                          </a:solidFill>
                          <a:latin typeface="Sassoon Primary" pitchFamily="50" charset="0"/>
                        </a:rPr>
                        <a:t>Impact:</a:t>
                      </a:r>
                    </a:p>
                  </a:txBody>
                  <a:tcPr>
                    <a:solidFill>
                      <a:schemeClr val="accent1">
                        <a:lumMod val="60000"/>
                        <a:lumOff val="40000"/>
                      </a:schemeClr>
                    </a:solidFill>
                  </a:tcPr>
                </a:tc>
                <a:tc>
                  <a:txBody>
                    <a:bodyPr/>
                    <a:lstStyle/>
                    <a:p>
                      <a:pPr algn="l"/>
                      <a:r>
                        <a:rPr lang="en-US" sz="900" b="0" i="0" kern="1200" dirty="0">
                          <a:solidFill>
                            <a:schemeClr val="tx1"/>
                          </a:solidFill>
                          <a:effectLst/>
                          <a:latin typeface="Sassoon Primary" pitchFamily="50" charset="0"/>
                          <a:ea typeface="+mn-ea"/>
                          <a:cs typeface="+mn-cs"/>
                        </a:rPr>
                        <a:t>By the time pupils leave SPA they will be confident French speakers, ready for the challenges of French at high school. Throughout their language learning there will be the opportunity to assess pupil learning and progression in the key language skills (speaking, listening, reading and writing). This assessment will be ongoing through each half-term using teacher assessment as well as online quizzes and activities with </a:t>
                      </a:r>
                      <a:r>
                        <a:rPr lang="en-US" sz="900" b="0" i="0" kern="1200" dirty="0" err="1">
                          <a:solidFill>
                            <a:schemeClr val="tx1"/>
                          </a:solidFill>
                          <a:effectLst/>
                          <a:latin typeface="Sassoon Primary" pitchFamily="50" charset="0"/>
                          <a:ea typeface="+mn-ea"/>
                          <a:cs typeface="+mn-cs"/>
                        </a:rPr>
                        <a:t>Languagenut</a:t>
                      </a:r>
                      <a:r>
                        <a:rPr lang="en-US" sz="900" b="0" i="0" kern="1200" dirty="0">
                          <a:solidFill>
                            <a:schemeClr val="tx1"/>
                          </a:solidFill>
                          <a:effectLst/>
                          <a:latin typeface="Sassoon Primary" pitchFamily="50" charset="0"/>
                          <a:ea typeface="+mn-ea"/>
                          <a:cs typeface="+mn-cs"/>
                        </a:rPr>
                        <a:t>, completed through individual user logins. This information will be recorded and will be monitored for impact.  For those pupils not progressing in line with age-related expectations, gaps will be identified and any areas that require attention will be embedded into the lesson.</a:t>
                      </a: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sp>
        <p:nvSpPr>
          <p:cNvPr id="7" name="Rectangle 6">
            <a:extLst>
              <a:ext uri="{FF2B5EF4-FFF2-40B4-BE49-F238E27FC236}">
                <a16:creationId xmlns:a16="http://schemas.microsoft.com/office/drawing/2014/main" id="{323588FE-4D70-444D-996C-28C85DA30ACA}"/>
              </a:ext>
            </a:extLst>
          </p:cNvPr>
          <p:cNvSpPr/>
          <p:nvPr/>
        </p:nvSpPr>
        <p:spPr>
          <a:xfrm>
            <a:off x="287044" y="1842671"/>
            <a:ext cx="11606074" cy="307777"/>
          </a:xfrm>
          <a:prstGeom prst="rect">
            <a:avLst/>
          </a:prstGeom>
        </p:spPr>
        <p:txBody>
          <a:bodyPr wrap="square">
            <a:spAutoFit/>
          </a:bodyPr>
          <a:lstStyle/>
          <a:p>
            <a:pPr algn="ctr"/>
            <a:r>
              <a:rPr lang="en-GB" sz="1400" dirty="0">
                <a:solidFill>
                  <a:prstClr val="black"/>
                </a:solidFill>
                <a:latin typeface="Sassoon Primary" pitchFamily="50" charset="0"/>
                <a:ea typeface="Calibri" panose="020F0502020204030204" pitchFamily="34" charset="0"/>
                <a:cs typeface="Times New Roman" panose="02020603050405020304" pitchFamily="18" charset="0"/>
              </a:rPr>
              <a:t>Our French curriculum aims to </a:t>
            </a:r>
            <a:r>
              <a:rPr lang="en-US" sz="1400" dirty="0">
                <a:solidFill>
                  <a:prstClr val="black"/>
                </a:solidFill>
                <a:latin typeface="Sassoon Primary" pitchFamily="50" charset="0"/>
                <a:ea typeface="Calibri" panose="020F0502020204030204" pitchFamily="34" charset="0"/>
                <a:cs typeface="Times New Roman" panose="02020603050405020304" pitchFamily="18" charset="0"/>
              </a:rPr>
              <a:t>foster children’s curiosity and deepen their understanding of the world. </a:t>
            </a:r>
            <a:endParaRPr lang="en-GB" sz="1400" i="1" dirty="0">
              <a:latin typeface="Sassoon Primary" pitchFamily="50" charset="0"/>
            </a:endParaRPr>
          </a:p>
        </p:txBody>
      </p:sp>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French </a:t>
            </a:r>
            <a:r>
              <a:rPr lang="en-GB" sz="3200" dirty="0">
                <a:solidFill>
                  <a:schemeClr val="bg1"/>
                </a:solidFill>
                <a:latin typeface="Sassoon Primary" pitchFamily="50" charset="0"/>
              </a:rPr>
              <a:t>– KS2</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4154671610"/>
              </p:ext>
            </p:extLst>
          </p:nvPr>
        </p:nvGraphicFramePr>
        <p:xfrm>
          <a:off x="298881" y="1940029"/>
          <a:ext cx="11594236" cy="338328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Sassoon Primary" pitchFamily="50" charset="0"/>
                        </a:rPr>
                        <a:t>Summer 2</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813465">
                <a:tc>
                  <a:txBody>
                    <a:bodyPr/>
                    <a:lstStyle/>
                    <a:p>
                      <a:r>
                        <a:rPr lang="en-GB" dirty="0">
                          <a:latin typeface="Sassoon Primary" pitchFamily="50" charset="0"/>
                        </a:rPr>
                        <a:t>Year 3</a:t>
                      </a:r>
                      <a:endParaRPr lang="en-GB" sz="12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Sassoon Primary" pitchFamily="50" charset="0"/>
                          <a:ea typeface="+mn-ea"/>
                          <a:cs typeface="+mn-cs"/>
                        </a:rPr>
                        <a:t>Term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Greetings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How are you?</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Classroom </a:t>
                      </a:r>
                      <a:r>
                        <a:rPr lang="en-US" sz="1100" kern="1200" dirty="0" err="1">
                          <a:solidFill>
                            <a:schemeClr val="tx1"/>
                          </a:solidFill>
                          <a:effectLst/>
                          <a:latin typeface="Sassoon Primary" pitchFamily="50" charset="0"/>
                          <a:ea typeface="+mn-ea"/>
                          <a:cs typeface="+mn-cs"/>
                        </a:rPr>
                        <a:t>Insttructions</a:t>
                      </a:r>
                      <a:endParaRPr lang="en-US" sz="1100" kern="1200" dirty="0">
                        <a:solidFill>
                          <a:schemeClr val="tx1"/>
                        </a:solidFill>
                        <a:effectLst/>
                        <a:latin typeface="Sassoon Primary"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Phonics 1 – UN &amp; 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Numbers 1-10</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Sassoon Primary" pitchFamily="50" charset="0"/>
                        <a:ea typeface="+mn-ea"/>
                        <a:cs typeface="+mn-cs"/>
                      </a:endParaRPr>
                    </a:p>
                  </a:txBody>
                  <a:tcPr>
                    <a:noFill/>
                  </a:tcPr>
                </a:tc>
                <a:tc>
                  <a:txBody>
                    <a:bodyPr/>
                    <a:lstStyle/>
                    <a:p>
                      <a:pPr algn="ctr"/>
                      <a:r>
                        <a:rPr lang="en-US" sz="1100" b="1" dirty="0">
                          <a:latin typeface="Sassoon Primary" pitchFamily="50" charset="0"/>
                        </a:rPr>
                        <a:t>Term 1.2</a:t>
                      </a:r>
                    </a:p>
                    <a:p>
                      <a:pPr algn="ctr"/>
                      <a:r>
                        <a:rPr lang="en-US" sz="1100" b="0" dirty="0">
                          <a:latin typeface="Sassoon Primary" pitchFamily="50" charset="0"/>
                        </a:rPr>
                        <a:t>How old are you?</a:t>
                      </a:r>
                    </a:p>
                    <a:p>
                      <a:pPr algn="ctr"/>
                      <a:r>
                        <a:rPr lang="en-US" sz="1100" b="0" dirty="0">
                          <a:latin typeface="Sassoon Primary" pitchFamily="50" charset="0"/>
                        </a:rPr>
                        <a:t>Phonics 2 – EU &amp; AU</a:t>
                      </a:r>
                    </a:p>
                    <a:p>
                      <a:pPr algn="ctr"/>
                      <a:r>
                        <a:rPr lang="en-US" sz="1100" b="0" dirty="0">
                          <a:latin typeface="Sassoon Primary" pitchFamily="50" charset="0"/>
                        </a:rPr>
                        <a:t>Languages</a:t>
                      </a:r>
                    </a:p>
                    <a:p>
                      <a:pPr algn="ctr"/>
                      <a:r>
                        <a:rPr lang="en-US" sz="1100" b="0" dirty="0">
                          <a:latin typeface="Sassoon Primary" pitchFamily="50" charset="0"/>
                        </a:rPr>
                        <a:t>Nationalities (with adjectives)</a:t>
                      </a:r>
                    </a:p>
                    <a:p>
                      <a:pPr algn="ctr"/>
                      <a:r>
                        <a:rPr lang="en-US" sz="1100" b="0" dirty="0">
                          <a:latin typeface="Sassoon Primary" pitchFamily="50" charset="0"/>
                        </a:rPr>
                        <a:t>Sentence building</a:t>
                      </a:r>
                    </a:p>
                    <a:p>
                      <a:pPr algn="ctr"/>
                      <a:r>
                        <a:rPr lang="en-US" sz="1100" b="0" dirty="0">
                          <a:latin typeface="Sassoon Primary" pitchFamily="50" charset="0"/>
                        </a:rPr>
                        <a:t>Culture - Christmas</a:t>
                      </a:r>
                      <a:endParaRPr lang="en-GB" sz="1100" b="0" dirty="0">
                        <a:latin typeface="Sassoon Primary" pitchFamily="50" charset="0"/>
                      </a:endParaRPr>
                    </a:p>
                  </a:txBody>
                  <a:tcPr>
                    <a:noFill/>
                  </a:tcPr>
                </a:tc>
                <a:tc>
                  <a:txBody>
                    <a:bodyPr/>
                    <a:lstStyle/>
                    <a:p>
                      <a:pPr algn="ctr"/>
                      <a:r>
                        <a:rPr lang="en-US" sz="1100" b="1" dirty="0">
                          <a:latin typeface="Sassoon Primary" pitchFamily="50" charset="0"/>
                        </a:rPr>
                        <a:t>Term 2.1</a:t>
                      </a:r>
                    </a:p>
                    <a:p>
                      <a:pPr algn="ctr"/>
                      <a:r>
                        <a:rPr lang="en-US" sz="1100" b="0" dirty="0">
                          <a:latin typeface="Sassoon Primary" pitchFamily="50" charset="0"/>
                        </a:rPr>
                        <a:t>Family members</a:t>
                      </a:r>
                    </a:p>
                    <a:p>
                      <a:pPr algn="ctr"/>
                      <a:r>
                        <a:rPr lang="en-GB" sz="1100" b="0" dirty="0">
                          <a:latin typeface="Sassoon Primary" pitchFamily="50" charset="0"/>
                        </a:rPr>
                        <a:t> Phonics É &amp; È</a:t>
                      </a:r>
                    </a:p>
                    <a:p>
                      <a:pPr algn="ctr"/>
                      <a:r>
                        <a:rPr lang="en-US" sz="1100" b="0" dirty="0">
                          <a:latin typeface="Sassoon Primary" pitchFamily="50" charset="0"/>
                        </a:rPr>
                        <a:t>M</a:t>
                      </a:r>
                      <a:r>
                        <a:rPr lang="en-GB" sz="1100" b="0" dirty="0">
                          <a:latin typeface="Sassoon Primary" pitchFamily="50" charset="0"/>
                        </a:rPr>
                        <a:t>ore family members </a:t>
                      </a:r>
                    </a:p>
                    <a:p>
                      <a:pPr algn="ctr"/>
                      <a:r>
                        <a:rPr lang="en-US" sz="1100" b="0" dirty="0">
                          <a:latin typeface="Sassoon Primary" pitchFamily="50" charset="0"/>
                        </a:rPr>
                        <a:t>J</a:t>
                      </a:r>
                      <a:r>
                        <a:rPr lang="en-GB" sz="1100" b="0" dirty="0">
                          <a:latin typeface="Sassoon Primary" pitchFamily="50" charset="0"/>
                        </a:rPr>
                        <a:t>’ai</a:t>
                      </a:r>
                    </a:p>
                    <a:p>
                      <a:pPr algn="ctr"/>
                      <a:r>
                        <a:rPr lang="en-US" sz="1100" b="0" dirty="0">
                          <a:latin typeface="Sassoon Primary" pitchFamily="50" charset="0"/>
                        </a:rPr>
                        <a:t>P</a:t>
                      </a:r>
                      <a:r>
                        <a:rPr lang="en-GB" sz="1100" b="0" dirty="0" err="1">
                          <a:latin typeface="Sassoon Primary" pitchFamily="50" charset="0"/>
                        </a:rPr>
                        <a:t>lurals</a:t>
                      </a:r>
                      <a:endParaRPr lang="en-GB" sz="1100" b="0" dirty="0">
                        <a:latin typeface="Sassoon Primary" pitchFamily="50" charset="0"/>
                      </a:endParaRPr>
                    </a:p>
                    <a:p>
                      <a:pPr algn="ctr"/>
                      <a:r>
                        <a:rPr lang="en-US" sz="1100" b="0" dirty="0">
                          <a:latin typeface="Sassoon Primary" pitchFamily="50" charset="0"/>
                        </a:rPr>
                        <a:t>Numbers 11-20</a:t>
                      </a:r>
                    </a:p>
                    <a:p>
                      <a:pPr algn="ctr"/>
                      <a:endParaRPr lang="en-GB" sz="1100" b="0" dirty="0">
                        <a:latin typeface="Sassoon Primary" pitchFamily="50" charset="0"/>
                      </a:endParaRPr>
                    </a:p>
                  </a:txBody>
                  <a:tcPr>
                    <a:noFill/>
                  </a:tcPr>
                </a:tc>
                <a:tc>
                  <a:txBody>
                    <a:bodyPr/>
                    <a:lstStyle/>
                    <a:p>
                      <a:pPr algn="ctr"/>
                      <a:r>
                        <a:rPr lang="en-US" sz="1100" b="1" dirty="0">
                          <a:latin typeface="Sassoon Primary" pitchFamily="50" charset="0"/>
                        </a:rPr>
                        <a:t>Term 2.2</a:t>
                      </a:r>
                    </a:p>
                    <a:p>
                      <a:pPr algn="ctr"/>
                      <a:r>
                        <a:rPr lang="en-US" sz="1100" b="0" dirty="0">
                          <a:latin typeface="Sassoon Primary" pitchFamily="50" charset="0"/>
                        </a:rPr>
                        <a:t>Age with family and possessives</a:t>
                      </a:r>
                    </a:p>
                    <a:p>
                      <a:pPr algn="ctr"/>
                      <a:r>
                        <a:rPr lang="en-US" sz="1100" b="0" dirty="0">
                          <a:latin typeface="Sassoon Primary" pitchFamily="50" charset="0"/>
                        </a:rPr>
                        <a:t>Pet</a:t>
                      </a:r>
                      <a:r>
                        <a:rPr lang="en-GB" sz="1100" b="0" dirty="0">
                          <a:latin typeface="Sassoon Primary" pitchFamily="50" charset="0"/>
                        </a:rPr>
                        <a:t>s</a:t>
                      </a:r>
                    </a:p>
                    <a:p>
                      <a:pPr algn="ctr"/>
                      <a:r>
                        <a:rPr lang="en-US" sz="1100" b="0" dirty="0">
                          <a:latin typeface="Sassoon Primary" pitchFamily="50" charset="0"/>
                        </a:rPr>
                        <a:t>P</a:t>
                      </a:r>
                      <a:r>
                        <a:rPr lang="en-GB" sz="1100" b="0" dirty="0" err="1">
                          <a:latin typeface="Sassoon Primary" pitchFamily="50" charset="0"/>
                        </a:rPr>
                        <a:t>ets</a:t>
                      </a:r>
                      <a:r>
                        <a:rPr lang="en-GB" sz="1100" b="0" dirty="0">
                          <a:latin typeface="Sassoon Primary" pitchFamily="50" charset="0"/>
                        </a:rPr>
                        <a:t> with names and possessives</a:t>
                      </a:r>
                    </a:p>
                    <a:p>
                      <a:pPr algn="ctr"/>
                      <a:r>
                        <a:rPr lang="en-US" sz="1100" b="0" dirty="0">
                          <a:latin typeface="Sassoon Primary" pitchFamily="50" charset="0"/>
                        </a:rPr>
                        <a:t>P</a:t>
                      </a:r>
                      <a:r>
                        <a:rPr lang="en-GB" sz="1100" b="0" dirty="0" err="1">
                          <a:latin typeface="Sassoon Primary" pitchFamily="50" charset="0"/>
                        </a:rPr>
                        <a:t>honics</a:t>
                      </a:r>
                      <a:r>
                        <a:rPr lang="en-GB" sz="1100" b="0" dirty="0">
                          <a:latin typeface="Sassoon Primary" pitchFamily="50" charset="0"/>
                        </a:rPr>
                        <a:t> 2 – OU &amp; U</a:t>
                      </a:r>
                    </a:p>
                    <a:p>
                      <a:pPr algn="ctr"/>
                      <a:r>
                        <a:rPr lang="en-US" sz="1100" b="0" dirty="0">
                          <a:latin typeface="Sassoon Primary" pitchFamily="50" charset="0"/>
                        </a:rPr>
                        <a:t>S</a:t>
                      </a:r>
                      <a:r>
                        <a:rPr lang="en-GB" sz="1100" b="0" dirty="0" err="1">
                          <a:latin typeface="Sassoon Primary" pitchFamily="50" charset="0"/>
                        </a:rPr>
                        <a:t>entence</a:t>
                      </a:r>
                      <a:r>
                        <a:rPr lang="en-GB" sz="1100" b="0" dirty="0">
                          <a:latin typeface="Sassoon Primary" pitchFamily="50" charset="0"/>
                        </a:rPr>
                        <a:t> building</a:t>
                      </a:r>
                    </a:p>
                    <a:p>
                      <a:pPr algn="ctr"/>
                      <a:r>
                        <a:rPr lang="en-US" sz="1100" b="0" dirty="0">
                          <a:latin typeface="Sassoon Primary" pitchFamily="50" charset="0"/>
                        </a:rPr>
                        <a:t>C</a:t>
                      </a:r>
                      <a:r>
                        <a:rPr lang="en-GB" sz="1100" b="0" dirty="0" err="1">
                          <a:latin typeface="Sassoon Primary" pitchFamily="50" charset="0"/>
                        </a:rPr>
                        <a:t>ulture</a:t>
                      </a:r>
                      <a:r>
                        <a:rPr lang="en-GB" sz="1100" b="0" dirty="0">
                          <a:latin typeface="Sassoon Primary" pitchFamily="50" charset="0"/>
                        </a:rPr>
                        <a:t> – Poisson </a:t>
                      </a:r>
                      <a:r>
                        <a:rPr lang="en-GB" sz="1100" b="0" dirty="0" err="1">
                          <a:latin typeface="Sassoon Primary" pitchFamily="50" charset="0"/>
                        </a:rPr>
                        <a:t>d’Avril</a:t>
                      </a:r>
                      <a:endParaRPr lang="en-US" sz="1100" b="0" dirty="0">
                        <a:latin typeface="Sassoon Primary" pitchFamily="50" charset="0"/>
                      </a:endParaRPr>
                    </a:p>
                  </a:txBody>
                  <a:tcPr>
                    <a:noFill/>
                  </a:tcPr>
                </a:tc>
                <a:tc>
                  <a:txBody>
                    <a:bodyPr/>
                    <a:lstStyle/>
                    <a:p>
                      <a:pPr algn="ctr"/>
                      <a:r>
                        <a:rPr lang="en-US" sz="1100" b="1" dirty="0">
                          <a:latin typeface="Sassoon Primary" pitchFamily="50" charset="0"/>
                        </a:rPr>
                        <a:t>Term 3.1</a:t>
                      </a:r>
                    </a:p>
                    <a:p>
                      <a:pPr algn="ctr"/>
                      <a:r>
                        <a:rPr lang="en-US" sz="1100" b="0" dirty="0">
                          <a:latin typeface="Sassoon Primary" pitchFamily="50" charset="0"/>
                        </a:rPr>
                        <a:t>Months</a:t>
                      </a:r>
                    </a:p>
                    <a:p>
                      <a:pPr algn="ctr"/>
                      <a:r>
                        <a:rPr lang="en-US" sz="1100" b="0" dirty="0">
                          <a:latin typeface="Sassoon Primary" pitchFamily="50" charset="0"/>
                        </a:rPr>
                        <a:t>Phonics 1 – AN &amp; IN</a:t>
                      </a:r>
                    </a:p>
                    <a:p>
                      <a:pPr algn="ctr"/>
                      <a:r>
                        <a:rPr lang="en-US" sz="1100" b="0" dirty="0">
                          <a:latin typeface="Sassoon Primary" pitchFamily="50" charset="0"/>
                        </a:rPr>
                        <a:t>Months</a:t>
                      </a:r>
                    </a:p>
                    <a:p>
                      <a:pPr algn="ctr"/>
                      <a:r>
                        <a:rPr lang="en-US" sz="1100" b="0" dirty="0">
                          <a:latin typeface="Sassoon Primary" pitchFamily="50" charset="0"/>
                        </a:rPr>
                        <a:t>Birthdays</a:t>
                      </a:r>
                    </a:p>
                    <a:p>
                      <a:pPr algn="ctr"/>
                      <a:r>
                        <a:rPr lang="en-US" sz="1100" b="0" dirty="0">
                          <a:latin typeface="Sassoon Primary" pitchFamily="50" charset="0"/>
                        </a:rPr>
                        <a:t>Family</a:t>
                      </a:r>
                      <a:endParaRPr lang="en-GB" sz="1100" b="0" dirty="0">
                        <a:latin typeface="Sassoon Primary" pitchFamily="50" charset="0"/>
                      </a:endParaRPr>
                    </a:p>
                  </a:txBody>
                  <a:tcPr>
                    <a:noFill/>
                  </a:tcPr>
                </a:tc>
                <a:tc>
                  <a:txBody>
                    <a:bodyPr/>
                    <a:lstStyle/>
                    <a:p>
                      <a:pPr algn="ctr"/>
                      <a:r>
                        <a:rPr lang="en-US" sz="1100" b="1" dirty="0">
                          <a:latin typeface="Sassoon Primary" pitchFamily="50" charset="0"/>
                        </a:rPr>
                        <a:t>Term 3.2</a:t>
                      </a:r>
                    </a:p>
                    <a:p>
                      <a:pPr algn="ctr"/>
                      <a:r>
                        <a:rPr lang="en-US" sz="1100" b="0" dirty="0">
                          <a:latin typeface="Sassoon Primary" pitchFamily="50" charset="0"/>
                        </a:rPr>
                        <a:t>Zoo animals</a:t>
                      </a:r>
                    </a:p>
                    <a:p>
                      <a:pPr algn="ctr"/>
                      <a:r>
                        <a:rPr lang="en-US" sz="1100" b="0" dirty="0">
                          <a:latin typeface="Sassoon Primary" pitchFamily="50" charset="0"/>
                        </a:rPr>
                        <a:t>Animals and opinions</a:t>
                      </a:r>
                    </a:p>
                    <a:p>
                      <a:pPr algn="ctr"/>
                      <a:r>
                        <a:rPr lang="en-US" sz="1100" b="0" dirty="0">
                          <a:latin typeface="Sassoon Primary" pitchFamily="50" charset="0"/>
                        </a:rPr>
                        <a:t>Sentence building</a:t>
                      </a:r>
                    </a:p>
                    <a:p>
                      <a:pPr algn="ctr"/>
                      <a:r>
                        <a:rPr lang="en-US" sz="1100" b="0" dirty="0">
                          <a:latin typeface="Sassoon Primary" pitchFamily="50" charset="0"/>
                        </a:rPr>
                        <a:t>Project: About Me</a:t>
                      </a:r>
                      <a:endParaRPr lang="en-GB" sz="1100" b="0" dirty="0">
                        <a:latin typeface="Sassoon Primary" pitchFamily="50" charset="0"/>
                      </a:endParaRPr>
                    </a:p>
                  </a:txBody>
                  <a:tcPr>
                    <a:noFill/>
                  </a:tcPr>
                </a:tc>
                <a:extLst>
                  <a:ext uri="{0D108BD9-81ED-4DB2-BD59-A6C34878D82A}">
                    <a16:rowId xmlns:a16="http://schemas.microsoft.com/office/drawing/2014/main" val="3533913891"/>
                  </a:ext>
                </a:extLst>
              </a:tr>
              <a:tr h="1057023">
                <a:tc>
                  <a:txBody>
                    <a:bodyPr/>
                    <a:lstStyle/>
                    <a:p>
                      <a:r>
                        <a:rPr lang="en-GB" dirty="0">
                          <a:latin typeface="Sassoon Primary" pitchFamily="50" charset="0"/>
                        </a:rPr>
                        <a:t>Year 4</a:t>
                      </a:r>
                      <a:endParaRPr lang="en-GB" sz="12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Sassoon Primary" pitchFamily="50" charset="0"/>
                          <a:ea typeface="+mn-ea"/>
                          <a:cs typeface="+mn-cs"/>
                        </a:rPr>
                        <a:t>Term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Hello!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Numbers 21-30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Phonics – I &amp; OI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What time is 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Sassoon Primary" pitchFamily="50" charset="0"/>
                          <a:ea typeface="+mn-ea"/>
                          <a:cs typeface="+mn-cs"/>
                        </a:rPr>
                        <a:t>The days of the week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Sassoon Primary" pitchFamily="50" charset="0"/>
                        <a:ea typeface="+mn-ea"/>
                        <a:cs typeface="+mn-cs"/>
                      </a:endParaRPr>
                    </a:p>
                  </a:txBody>
                  <a:tcPr>
                    <a:noFill/>
                  </a:tcPr>
                </a:tc>
                <a:tc>
                  <a:txBody>
                    <a:bodyPr/>
                    <a:lstStyle/>
                    <a:p>
                      <a:pPr algn="ctr"/>
                      <a:r>
                        <a:rPr lang="en-US" sz="1100" b="1" dirty="0">
                          <a:latin typeface="Sassoon Primary" pitchFamily="50" charset="0"/>
                        </a:rPr>
                        <a:t>Term 1.2</a:t>
                      </a:r>
                    </a:p>
                    <a:p>
                      <a:pPr algn="ctr"/>
                      <a:r>
                        <a:rPr lang="en-US" sz="1100" b="0" dirty="0">
                          <a:latin typeface="Sassoon Primary" pitchFamily="50" charset="0"/>
                        </a:rPr>
                        <a:t>Hobbies</a:t>
                      </a:r>
                    </a:p>
                    <a:p>
                      <a:pPr algn="ctr"/>
                      <a:r>
                        <a:rPr lang="en-US" sz="1100" b="0" dirty="0">
                          <a:latin typeface="Sassoon Primary" pitchFamily="50" charset="0"/>
                        </a:rPr>
                        <a:t>Phonics CH &amp; J</a:t>
                      </a:r>
                    </a:p>
                    <a:p>
                      <a:pPr algn="ctr"/>
                      <a:r>
                        <a:rPr lang="en-US" sz="1100" b="0" dirty="0">
                          <a:latin typeface="Sassoon Primary" pitchFamily="50" charset="0"/>
                        </a:rPr>
                        <a:t>Hobbies – cartoon strip</a:t>
                      </a:r>
                    </a:p>
                    <a:p>
                      <a:pPr algn="ctr"/>
                      <a:r>
                        <a:rPr lang="en-US" sz="1100" b="0" dirty="0">
                          <a:latin typeface="Sassoon Primary" pitchFamily="50" charset="0"/>
                        </a:rPr>
                        <a:t>Sentence building</a:t>
                      </a:r>
                    </a:p>
                    <a:p>
                      <a:pPr algn="ctr"/>
                      <a:r>
                        <a:rPr lang="en-US" sz="1100" b="0" dirty="0">
                          <a:latin typeface="Sassoon Primary" pitchFamily="50" charset="0"/>
                        </a:rPr>
                        <a:t>Holiday Season!</a:t>
                      </a:r>
                    </a:p>
                  </a:txBody>
                  <a:tcPr>
                    <a:noFill/>
                  </a:tcPr>
                </a:tc>
                <a:tc>
                  <a:txBody>
                    <a:bodyPr/>
                    <a:lstStyle/>
                    <a:p>
                      <a:pPr algn="ctr"/>
                      <a:r>
                        <a:rPr lang="en-US" sz="1100" b="1" dirty="0">
                          <a:latin typeface="Sassoon Primary" pitchFamily="50" charset="0"/>
                        </a:rPr>
                        <a:t>Term 2.1</a:t>
                      </a:r>
                    </a:p>
                    <a:p>
                      <a:pPr algn="ctr"/>
                      <a:r>
                        <a:rPr lang="en-US" sz="1100" b="0" dirty="0" err="1">
                          <a:latin typeface="Sassoon Primary" pitchFamily="50" charset="0"/>
                        </a:rPr>
                        <a:t>Colours</a:t>
                      </a:r>
                      <a:r>
                        <a:rPr lang="en-US" sz="1100" b="0" dirty="0">
                          <a:latin typeface="Sassoon Primary" pitchFamily="50" charset="0"/>
                        </a:rPr>
                        <a:t> </a:t>
                      </a:r>
                    </a:p>
                    <a:p>
                      <a:pPr algn="ctr"/>
                      <a:r>
                        <a:rPr lang="en-US" sz="1100" b="0" dirty="0">
                          <a:latin typeface="Sassoon Primary" pitchFamily="50" charset="0"/>
                        </a:rPr>
                        <a:t>Phonics – UN &amp; ON</a:t>
                      </a:r>
                    </a:p>
                    <a:p>
                      <a:pPr algn="ctr"/>
                      <a:r>
                        <a:rPr lang="en-US" sz="1100" b="0" dirty="0">
                          <a:latin typeface="Sassoon Primary" pitchFamily="50" charset="0"/>
                        </a:rPr>
                        <a:t>My face</a:t>
                      </a:r>
                    </a:p>
                    <a:p>
                      <a:pPr algn="ctr"/>
                      <a:r>
                        <a:rPr lang="en-US" sz="1100" b="0" dirty="0">
                          <a:latin typeface="Sassoon Primary" pitchFamily="50" charset="0"/>
                        </a:rPr>
                        <a:t>Eyes and hair</a:t>
                      </a:r>
                    </a:p>
                  </a:txBody>
                  <a:tcPr>
                    <a:noFill/>
                  </a:tcPr>
                </a:tc>
                <a:tc>
                  <a:txBody>
                    <a:bodyPr/>
                    <a:lstStyle/>
                    <a:p>
                      <a:pPr algn="ctr"/>
                      <a:r>
                        <a:rPr lang="en-US" sz="1100" b="1" dirty="0">
                          <a:latin typeface="Sassoon Primary" pitchFamily="50" charset="0"/>
                        </a:rPr>
                        <a:t>Term 2.2</a:t>
                      </a:r>
                    </a:p>
                    <a:p>
                      <a:pPr algn="ctr"/>
                      <a:r>
                        <a:rPr lang="en-US" sz="1100" b="0" dirty="0">
                          <a:latin typeface="Sassoon Primary" pitchFamily="50" charset="0"/>
                        </a:rPr>
                        <a:t>Describing myself</a:t>
                      </a:r>
                    </a:p>
                    <a:p>
                      <a:pPr algn="ctr"/>
                      <a:r>
                        <a:rPr lang="en-US" sz="1100" b="0" dirty="0">
                          <a:latin typeface="Sassoon Primary" pitchFamily="50" charset="0"/>
                        </a:rPr>
                        <a:t>The body </a:t>
                      </a:r>
                    </a:p>
                    <a:p>
                      <a:pPr algn="ctr"/>
                      <a:r>
                        <a:rPr lang="en-US" sz="1100" b="0" dirty="0">
                          <a:latin typeface="Sassoon Primary" pitchFamily="50" charset="0"/>
                        </a:rPr>
                        <a:t>Aliens!</a:t>
                      </a:r>
                    </a:p>
                    <a:p>
                      <a:pPr algn="ctr"/>
                      <a:r>
                        <a:rPr lang="en-US" sz="1100" b="0" dirty="0">
                          <a:latin typeface="Sassoon Primary" pitchFamily="50" charset="0"/>
                        </a:rPr>
                        <a:t>Sentence building</a:t>
                      </a:r>
                    </a:p>
                    <a:p>
                      <a:pPr algn="ctr"/>
                      <a:r>
                        <a:rPr lang="en-US" sz="1100" b="0" dirty="0">
                          <a:latin typeface="Sassoon Primary" pitchFamily="50" charset="0"/>
                        </a:rPr>
                        <a:t>Easter (cultural lesson)</a:t>
                      </a:r>
                    </a:p>
                  </a:txBody>
                  <a:tcPr>
                    <a:noFill/>
                  </a:tcPr>
                </a:tc>
                <a:tc>
                  <a:txBody>
                    <a:bodyPr/>
                    <a:lstStyle/>
                    <a:p>
                      <a:pPr algn="ctr"/>
                      <a:r>
                        <a:rPr lang="en-US" sz="1100" b="1" dirty="0">
                          <a:latin typeface="Sassoon Primary" pitchFamily="50" charset="0"/>
                        </a:rPr>
                        <a:t>Term 3.1</a:t>
                      </a:r>
                    </a:p>
                    <a:p>
                      <a:pPr algn="ctr"/>
                      <a:r>
                        <a:rPr lang="en-US" sz="1100" b="0" dirty="0">
                          <a:latin typeface="Sassoon Primary" pitchFamily="50" charset="0"/>
                        </a:rPr>
                        <a:t>I eat and I drink</a:t>
                      </a:r>
                    </a:p>
                    <a:p>
                      <a:pPr algn="ctr"/>
                      <a:r>
                        <a:rPr lang="en-US" sz="1100" b="0" dirty="0">
                          <a:latin typeface="Sassoon Primary" pitchFamily="50" charset="0"/>
                        </a:rPr>
                        <a:t>For breakfast I eat</a:t>
                      </a:r>
                    </a:p>
                    <a:p>
                      <a:pPr algn="ctr"/>
                      <a:r>
                        <a:rPr lang="en-US" sz="1100" b="0" dirty="0">
                          <a:latin typeface="Sassoon Primary" pitchFamily="50" charset="0"/>
                        </a:rPr>
                        <a:t>Phonics EU &amp; AU</a:t>
                      </a:r>
                    </a:p>
                    <a:p>
                      <a:pPr algn="ctr"/>
                      <a:r>
                        <a:rPr lang="en-US" sz="1100" b="0" dirty="0">
                          <a:latin typeface="Sassoon Primary" pitchFamily="50" charset="0"/>
                        </a:rPr>
                        <a:t>A balanced diet</a:t>
                      </a:r>
                    </a:p>
                  </a:txBody>
                  <a:tcPr>
                    <a:noFill/>
                  </a:tcPr>
                </a:tc>
                <a:tc>
                  <a:txBody>
                    <a:bodyPr/>
                    <a:lstStyle/>
                    <a:p>
                      <a:pPr algn="ctr"/>
                      <a:r>
                        <a:rPr lang="en-US" sz="1100" b="1" dirty="0">
                          <a:latin typeface="Sassoon Primary" pitchFamily="50" charset="0"/>
                        </a:rPr>
                        <a:t>Term 3.2</a:t>
                      </a:r>
                    </a:p>
                    <a:p>
                      <a:pPr algn="ctr"/>
                      <a:r>
                        <a:rPr lang="en-US" sz="1100" b="0" dirty="0">
                          <a:latin typeface="Sassoon Primary" pitchFamily="50" charset="0"/>
                        </a:rPr>
                        <a:t>Opinions</a:t>
                      </a:r>
                    </a:p>
                    <a:p>
                      <a:pPr algn="ctr"/>
                      <a:r>
                        <a:rPr lang="en-US" sz="1100" b="0" dirty="0">
                          <a:latin typeface="Sassoon Primary" pitchFamily="50" charset="0"/>
                        </a:rPr>
                        <a:t>I like pasta</a:t>
                      </a:r>
                    </a:p>
                    <a:p>
                      <a:pPr algn="ctr"/>
                      <a:r>
                        <a:rPr lang="en-US" sz="1100" b="0" dirty="0">
                          <a:latin typeface="Sassoon Primary" pitchFamily="50" charset="0"/>
                        </a:rPr>
                        <a:t>A French menu</a:t>
                      </a:r>
                    </a:p>
                    <a:p>
                      <a:pPr algn="ctr"/>
                      <a:r>
                        <a:rPr lang="en-US" sz="1100" b="0" dirty="0">
                          <a:latin typeface="Sassoon Primary" pitchFamily="50" charset="0"/>
                        </a:rPr>
                        <a:t>Sentence building</a:t>
                      </a:r>
                    </a:p>
                    <a:p>
                      <a:pPr algn="ctr"/>
                      <a:r>
                        <a:rPr lang="en-US" sz="1100" b="0" dirty="0">
                          <a:latin typeface="Sassoon Primary" pitchFamily="50" charset="0"/>
                        </a:rPr>
                        <a:t>Project: A French Menu</a:t>
                      </a:r>
                    </a:p>
                  </a:txBody>
                  <a:tcPr>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b="1" dirty="0">
                <a:solidFill>
                  <a:schemeClr val="bg1"/>
                </a:solidFill>
                <a:latin typeface="Sassoon Primary" pitchFamily="50" charset="0"/>
              </a:rPr>
              <a:t>LSK2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2706324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French </a:t>
            </a:r>
            <a:r>
              <a:rPr lang="en-GB" sz="3200" dirty="0">
                <a:solidFill>
                  <a:schemeClr val="bg1"/>
                </a:solidFill>
                <a:latin typeface="Sassoon Primary" pitchFamily="50" charset="0"/>
              </a:rPr>
              <a:t>– KS2</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245952299"/>
              </p:ext>
            </p:extLst>
          </p:nvPr>
        </p:nvGraphicFramePr>
        <p:xfrm>
          <a:off x="298881" y="1940029"/>
          <a:ext cx="11594236" cy="195072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Sassoon Primary" pitchFamily="50" charset="0"/>
                        </a:rPr>
                        <a:t>Summer 2</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1057023">
                <a:tc>
                  <a:txBody>
                    <a:bodyPr/>
                    <a:lstStyle/>
                    <a:p>
                      <a:r>
                        <a:rPr lang="en-GB" dirty="0">
                          <a:latin typeface="Sassoon Primary" pitchFamily="50" charset="0"/>
                        </a:rPr>
                        <a:t>Year 5/6</a:t>
                      </a:r>
                      <a:endParaRPr lang="en-GB" sz="1200" b="1"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Sassoon Primary" pitchFamily="50" charset="0"/>
                          <a:ea typeface="+mn-ea"/>
                          <a:cs typeface="+mn-cs"/>
                        </a:rPr>
                        <a:t>Term 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Hello!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French cities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The alphabet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Phonics – AN &amp; 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In town – Paris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Sassoon Primary" pitchFamily="50" charset="0"/>
                          <a:ea typeface="+mn-ea"/>
                          <a:cs typeface="+mn-cs"/>
                        </a:rPr>
                        <a:t>Prepositions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kern="1200" dirty="0">
                        <a:solidFill>
                          <a:schemeClr val="tx1"/>
                        </a:solidFill>
                        <a:effectLst/>
                        <a:latin typeface="Sassoon Primary" pitchFamily="50" charset="0"/>
                        <a:ea typeface="+mn-ea"/>
                        <a:cs typeface="+mn-cs"/>
                      </a:endParaRPr>
                    </a:p>
                  </a:txBody>
                  <a:tcPr>
                    <a:noFill/>
                  </a:tcPr>
                </a:tc>
                <a:tc>
                  <a:txBody>
                    <a:bodyPr/>
                    <a:lstStyle/>
                    <a:p>
                      <a:pPr algn="ctr"/>
                      <a:r>
                        <a:rPr lang="en-US" sz="1100" b="1" dirty="0">
                          <a:latin typeface="Sassoon Primary" pitchFamily="50" charset="0"/>
                        </a:rPr>
                        <a:t>Term 1.2</a:t>
                      </a:r>
                    </a:p>
                    <a:p>
                      <a:pPr algn="ctr"/>
                      <a:r>
                        <a:rPr lang="en-US" sz="1100" b="0" dirty="0">
                          <a:latin typeface="Sassoon Primary" pitchFamily="50" charset="0"/>
                        </a:rPr>
                        <a:t>Culture – Paris</a:t>
                      </a:r>
                    </a:p>
                    <a:p>
                      <a:pPr algn="ctr"/>
                      <a:r>
                        <a:rPr lang="en-US" sz="1100" b="0" dirty="0">
                          <a:latin typeface="Sassoon Primary" pitchFamily="50" charset="0"/>
                        </a:rPr>
                        <a:t>Giving directions</a:t>
                      </a:r>
                    </a:p>
                    <a:p>
                      <a:pPr algn="ctr"/>
                      <a:r>
                        <a:rPr lang="en-US" sz="1100" b="0" dirty="0">
                          <a:latin typeface="Sassoon Primary" pitchFamily="50" charset="0"/>
                        </a:rPr>
                        <a:t>Phonics – OU &amp; U</a:t>
                      </a:r>
                    </a:p>
                    <a:p>
                      <a:pPr algn="ctr"/>
                      <a:r>
                        <a:rPr lang="en-US" sz="1100" b="0" dirty="0">
                          <a:latin typeface="Sassoon Primary" pitchFamily="50" charset="0"/>
                        </a:rPr>
                        <a:t>Sentence building</a:t>
                      </a:r>
                    </a:p>
                    <a:p>
                      <a:pPr algn="ctr"/>
                      <a:r>
                        <a:rPr lang="en-US" sz="1100" b="0" dirty="0">
                          <a:latin typeface="Sassoon Primary" pitchFamily="50" charset="0"/>
                        </a:rPr>
                        <a:t>The Christmas Market</a:t>
                      </a:r>
                    </a:p>
                  </a:txBody>
                  <a:tcPr>
                    <a:noFill/>
                  </a:tcPr>
                </a:tc>
                <a:tc>
                  <a:txBody>
                    <a:bodyPr/>
                    <a:lstStyle/>
                    <a:p>
                      <a:pPr algn="ctr"/>
                      <a:r>
                        <a:rPr lang="en-US" sz="1100" b="1" dirty="0">
                          <a:latin typeface="Sassoon Primary" pitchFamily="50" charset="0"/>
                        </a:rPr>
                        <a:t>Term 2.1</a:t>
                      </a:r>
                    </a:p>
                    <a:p>
                      <a:pPr algn="ctr"/>
                      <a:r>
                        <a:rPr lang="en-US" sz="1100" b="0" dirty="0">
                          <a:latin typeface="Sassoon Primary" pitchFamily="50" charset="0"/>
                        </a:rPr>
                        <a:t>Types of instruments</a:t>
                      </a:r>
                    </a:p>
                    <a:p>
                      <a:pPr algn="ctr"/>
                      <a:r>
                        <a:rPr lang="en-US" sz="1100" b="0" dirty="0">
                          <a:latin typeface="Sassoon Primary" pitchFamily="50" charset="0"/>
                        </a:rPr>
                        <a:t>Using ‘</a:t>
                      </a:r>
                      <a:r>
                        <a:rPr lang="en-US" sz="1100" b="0" dirty="0" err="1">
                          <a:latin typeface="Sassoon Primary" pitchFamily="50" charset="0"/>
                        </a:rPr>
                        <a:t>jouer</a:t>
                      </a:r>
                      <a:r>
                        <a:rPr lang="en-US" sz="1100" b="0" dirty="0">
                          <a:latin typeface="Sassoon Primary" pitchFamily="50" charset="0"/>
                        </a:rPr>
                        <a:t>’ with instruments</a:t>
                      </a:r>
                    </a:p>
                    <a:p>
                      <a:pPr algn="ctr"/>
                      <a:r>
                        <a:rPr lang="en-US" sz="1100" b="0" dirty="0">
                          <a:latin typeface="Sassoon Primary" pitchFamily="50" charset="0"/>
                        </a:rPr>
                        <a:t>Phonics – CH &amp; J</a:t>
                      </a:r>
                    </a:p>
                    <a:p>
                      <a:pPr algn="ctr"/>
                      <a:r>
                        <a:rPr lang="en-US" sz="1100" b="0" dirty="0">
                          <a:latin typeface="Sassoon Primary" pitchFamily="50" charset="0"/>
                        </a:rPr>
                        <a:t>Genres of music</a:t>
                      </a:r>
                    </a:p>
                    <a:p>
                      <a:pPr algn="ctr"/>
                      <a:r>
                        <a:rPr lang="en-US" sz="1100" b="0" dirty="0">
                          <a:latin typeface="Sassoon Primary" pitchFamily="50" charset="0"/>
                        </a:rPr>
                        <a:t>Music and opinions</a:t>
                      </a:r>
                    </a:p>
                    <a:p>
                      <a:pPr algn="ctr"/>
                      <a:endParaRPr lang="en-US" sz="1100" b="0" dirty="0">
                        <a:latin typeface="Sassoon Primary" pitchFamily="50" charset="0"/>
                      </a:endParaRPr>
                    </a:p>
                  </a:txBody>
                  <a:tcPr>
                    <a:noFill/>
                  </a:tcPr>
                </a:tc>
                <a:tc>
                  <a:txBody>
                    <a:bodyPr/>
                    <a:lstStyle/>
                    <a:p>
                      <a:pPr algn="ctr"/>
                      <a:r>
                        <a:rPr lang="en-US" sz="1100" b="1" dirty="0">
                          <a:latin typeface="Sassoon Primary" pitchFamily="50" charset="0"/>
                        </a:rPr>
                        <a:t>Term 2.2</a:t>
                      </a:r>
                    </a:p>
                    <a:p>
                      <a:pPr algn="ctr"/>
                      <a:r>
                        <a:rPr lang="en-US" sz="1100" b="0" dirty="0">
                          <a:latin typeface="Sassoon Primary" pitchFamily="50" charset="0"/>
                        </a:rPr>
                        <a:t>Television</a:t>
                      </a:r>
                    </a:p>
                    <a:p>
                      <a:pPr algn="ctr"/>
                      <a:r>
                        <a:rPr lang="en-US" sz="1100" b="0" dirty="0">
                          <a:latin typeface="Sassoon Primary" pitchFamily="50" charset="0"/>
                        </a:rPr>
                        <a:t>Opinions</a:t>
                      </a:r>
                    </a:p>
                    <a:p>
                      <a:pPr algn="ctr"/>
                      <a:r>
                        <a:rPr lang="en-US" sz="1100" b="0" dirty="0">
                          <a:latin typeface="Sassoon Primary" pitchFamily="50" charset="0"/>
                        </a:rPr>
                        <a:t>Phonics revision</a:t>
                      </a:r>
                    </a:p>
                    <a:p>
                      <a:pPr algn="ctr"/>
                      <a:r>
                        <a:rPr lang="en-US" sz="1100" b="0" dirty="0">
                          <a:latin typeface="Sassoon Primary" pitchFamily="50" charset="0"/>
                        </a:rPr>
                        <a:t>Time phrases</a:t>
                      </a:r>
                    </a:p>
                    <a:p>
                      <a:pPr algn="ctr"/>
                      <a:r>
                        <a:rPr lang="en-US" sz="1100" b="0" dirty="0">
                          <a:latin typeface="Sassoon Primary" pitchFamily="50" charset="0"/>
                        </a:rPr>
                        <a:t>Sentence building</a:t>
                      </a:r>
                    </a:p>
                    <a:p>
                      <a:pPr algn="ctr"/>
                      <a:r>
                        <a:rPr lang="en-US" sz="1100" b="0" dirty="0">
                          <a:latin typeface="Sassoon Primary" pitchFamily="50" charset="0"/>
                        </a:rPr>
                        <a:t>Culture – French music</a:t>
                      </a:r>
                    </a:p>
                  </a:txBody>
                  <a:tcPr>
                    <a:noFill/>
                  </a:tcPr>
                </a:tc>
                <a:tc>
                  <a:txBody>
                    <a:bodyPr/>
                    <a:lstStyle/>
                    <a:p>
                      <a:pPr algn="ctr"/>
                      <a:r>
                        <a:rPr lang="en-US" sz="1100" b="1" dirty="0">
                          <a:latin typeface="Sassoon Primary" pitchFamily="50" charset="0"/>
                        </a:rPr>
                        <a:t>Term 3.1</a:t>
                      </a:r>
                    </a:p>
                    <a:p>
                      <a:pPr algn="ctr"/>
                      <a:r>
                        <a:rPr lang="en-US" sz="1100" b="0" dirty="0">
                          <a:latin typeface="Sassoon Primary" pitchFamily="50" charset="0"/>
                        </a:rPr>
                        <a:t>School subjects</a:t>
                      </a:r>
                    </a:p>
                    <a:p>
                      <a:pPr algn="ctr"/>
                      <a:r>
                        <a:rPr lang="en-US" sz="1100" b="0" dirty="0">
                          <a:latin typeface="Sassoon Primary" pitchFamily="50" charset="0"/>
                        </a:rPr>
                        <a:t>Phonics revision</a:t>
                      </a:r>
                    </a:p>
                    <a:p>
                      <a:pPr algn="ctr"/>
                      <a:r>
                        <a:rPr lang="en-US" sz="1100" b="0" dirty="0">
                          <a:latin typeface="Sassoon Primary" pitchFamily="50" charset="0"/>
                        </a:rPr>
                        <a:t>School subjects &amp; opinions</a:t>
                      </a:r>
                    </a:p>
                    <a:p>
                      <a:pPr algn="ctr"/>
                      <a:r>
                        <a:rPr lang="en-US" sz="1100" b="0" dirty="0">
                          <a:latin typeface="Sassoon Primary" pitchFamily="50" charset="0"/>
                        </a:rPr>
                        <a:t>Opinions with ‘</a:t>
                      </a:r>
                      <a:r>
                        <a:rPr lang="en-US" sz="1100" b="0" dirty="0" err="1">
                          <a:latin typeface="Sassoon Primary" pitchFamily="50" charset="0"/>
                        </a:rPr>
                        <a:t>parce</a:t>
                      </a:r>
                      <a:r>
                        <a:rPr lang="en-US" sz="1100" b="0" dirty="0">
                          <a:latin typeface="Sassoon Primary" pitchFamily="50" charset="0"/>
                        </a:rPr>
                        <a:t> que’</a:t>
                      </a:r>
                    </a:p>
                    <a:p>
                      <a:pPr algn="ctr"/>
                      <a:endParaRPr lang="en-US" sz="1100" b="0" dirty="0">
                        <a:latin typeface="Sassoon Primary" pitchFamily="50" charset="0"/>
                      </a:endParaRPr>
                    </a:p>
                  </a:txBody>
                  <a:tcPr>
                    <a:noFill/>
                  </a:tcPr>
                </a:tc>
                <a:tc>
                  <a:txBody>
                    <a:bodyPr/>
                    <a:lstStyle/>
                    <a:p>
                      <a:pPr algn="ctr"/>
                      <a:r>
                        <a:rPr lang="en-US" sz="1100" b="1" dirty="0">
                          <a:latin typeface="Sassoon Primary" pitchFamily="50" charset="0"/>
                        </a:rPr>
                        <a:t>Term 3.2</a:t>
                      </a:r>
                    </a:p>
                    <a:p>
                      <a:pPr algn="ctr"/>
                      <a:r>
                        <a:rPr lang="en-US" sz="1100" b="0" dirty="0">
                          <a:latin typeface="Sassoon Primary" pitchFamily="50" charset="0"/>
                        </a:rPr>
                        <a:t>Connectives</a:t>
                      </a:r>
                    </a:p>
                    <a:p>
                      <a:pPr algn="ctr"/>
                      <a:r>
                        <a:rPr lang="en-US" sz="1100" b="0" dirty="0">
                          <a:latin typeface="Sassoon Primary" pitchFamily="50" charset="0"/>
                        </a:rPr>
                        <a:t>Subjects and time</a:t>
                      </a:r>
                    </a:p>
                    <a:p>
                      <a:pPr algn="ctr"/>
                      <a:r>
                        <a:rPr lang="en-US" sz="1100" b="0" dirty="0">
                          <a:latin typeface="Sassoon Primary" pitchFamily="50" charset="0"/>
                        </a:rPr>
                        <a:t>After school</a:t>
                      </a:r>
                    </a:p>
                    <a:p>
                      <a:pPr algn="ctr"/>
                      <a:r>
                        <a:rPr lang="en-US" sz="1100" b="0" dirty="0">
                          <a:latin typeface="Sassoon Primary" pitchFamily="50" charset="0"/>
                        </a:rPr>
                        <a:t>Sentence building</a:t>
                      </a:r>
                    </a:p>
                    <a:p>
                      <a:pPr algn="ctr"/>
                      <a:r>
                        <a:rPr lang="en-US" sz="1100" b="0" dirty="0">
                          <a:latin typeface="Sassoon Primary" pitchFamily="50" charset="0"/>
                        </a:rPr>
                        <a:t>Culture – Bastille Day</a:t>
                      </a:r>
                    </a:p>
                  </a:txBody>
                  <a:tcPr>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b="1" dirty="0">
                <a:solidFill>
                  <a:schemeClr val="bg1"/>
                </a:solidFill>
                <a:latin typeface="Sassoon Primary" pitchFamily="50" charset="0"/>
              </a:rPr>
              <a:t>UKS2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3403809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6F3D6D-411B-4637-9FA6-F2CEB8243658}">
  <ds:schemaRefs>
    <ds:schemaRef ds:uri="http://schemas.microsoft.com/sharepoint/v3/contenttype/forms"/>
  </ds:schemaRefs>
</ds:datastoreItem>
</file>

<file path=customXml/itemProps2.xml><?xml version="1.0" encoding="utf-8"?>
<ds:datastoreItem xmlns:ds="http://schemas.openxmlformats.org/officeDocument/2006/customXml" ds:itemID="{BC4A287E-52B9-4473-A728-91BEB59FC894}">
  <ds:schemaRefs>
    <ds:schemaRef ds:uri="http://purl.org/dc/elements/1.1/"/>
    <ds:schemaRef ds:uri="http://purl.org/dc/terms/"/>
    <ds:schemaRef ds:uri="http://schemas.openxmlformats.org/package/2006/metadata/core-properties"/>
    <ds:schemaRef ds:uri="http://schemas.microsoft.com/office/2006/documentManagement/types"/>
    <ds:schemaRef ds:uri="fd1492b6-284a-4da3-9108-7c64edbcbe99"/>
    <ds:schemaRef ds:uri="http://schemas.microsoft.com/office/2006/metadata/properties"/>
    <ds:schemaRef ds:uri="http://purl.org/dc/dcmitype/"/>
    <ds:schemaRef ds:uri="http://schemas.microsoft.com/office/infopath/2007/PartnerControls"/>
    <ds:schemaRef ds:uri="8db6269d-123b-437b-b318-7ee3c9f1f34f"/>
    <ds:schemaRef ds:uri="http://www.w3.org/XML/1998/namespace"/>
  </ds:schemaRefs>
</ds:datastoreItem>
</file>

<file path=customXml/itemProps3.xml><?xml version="1.0" encoding="utf-8"?>
<ds:datastoreItem xmlns:ds="http://schemas.openxmlformats.org/officeDocument/2006/customXml" ds:itemID="{35473333-3038-4C45-A772-A9B764D709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TM03090430[[fn=Banded]]</Template>
  <TotalTime>6119</TotalTime>
  <Words>1038</Words>
  <Application>Microsoft Office PowerPoint</Application>
  <PresentationFormat>Widescreen</PresentationFormat>
  <Paragraphs>141</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Calibri Light</vt:lpstr>
      <vt:lpstr>Comic Sans MS</vt:lpstr>
      <vt:lpstr>Lato Light</vt:lpstr>
      <vt:lpstr>Sassoon Primary</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sandbach primary Head</cp:lastModifiedBy>
  <cp:revision>147</cp:revision>
  <dcterms:created xsi:type="dcterms:W3CDTF">2022-11-26T10:59:42Z</dcterms:created>
  <dcterms:modified xsi:type="dcterms:W3CDTF">2026-09-09T10:32:36Z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