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8" r:id="rId6"/>
    <p:sldId id="257" r:id="rId7"/>
    <p:sldId id="311" r:id="rId8"/>
    <p:sldId id="277" r:id="rId9"/>
    <p:sldId id="31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AE0A"/>
    <a:srgbClr val="A45CAC"/>
    <a:srgbClr val="AE5A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4" autoAdjust="0"/>
    <p:restoredTop sz="94660"/>
  </p:normalViewPr>
  <p:slideViewPr>
    <p:cSldViewPr snapToGrid="0">
      <p:cViewPr varScale="1">
        <p:scale>
          <a:sx n="85" d="100"/>
          <a:sy n="85" d="100"/>
        </p:scale>
        <p:origin x="53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EB62-A221-41E3-A61A-2B5A57520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FD2585-DDA0-41E1-A8D1-DCCB4A241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BEF244-8FA5-41AD-8005-3565548ECC3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18916FBC-3F6D-4CED-97AC-363D0C2B4A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9C72-E331-4ABE-924D-0ADC048B37C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97641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25CA-3AA7-46DD-A72C-58B8E6D0E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125406-8470-4BA7-938F-2F0DBE612D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0C7C0E-04A8-47AF-83DA-65821982923A}"/>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723499B3-86E8-4B1C-8CAF-780B8B5D5F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451300-7548-4B57-8457-9C2453067900}"/>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8894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DBA5-4433-40F4-9D21-53CC9F1109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D769DB1-2B73-4BFB-990C-EFCBEF25D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19B3F4-BA46-40A9-8AD3-0D29FA2C7E8D}"/>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E2AA3E05-146F-4CC0-AE45-3E0207718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0497C1-0D74-44E5-9C43-BE5EEA5776D5}"/>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49249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CAED-C4B3-4DDD-90EA-5C3FE167A7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3BD584-CDC7-489D-9227-FBC2CA14C0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DB6B43-9BC3-4049-B31A-BB1B875C7D6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C0A3C6-1BFF-4ECC-A44B-756B3DDDB79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E25000D3-1532-47C9-BE7D-F70B81745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43F3B-26DF-4C06-A309-4F6CD7598389}"/>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2681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42B9-5CE5-4467-9C62-92211BE019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744CB-6790-4BD7-BF4B-41A1EF507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403BFB-F7AA-4CD8-86C7-EDD5805269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CB34-A0C8-46BB-922D-2F89762B6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F02BF37-C91E-4A4E-88DE-4AED83655B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BDFFDC-A7D6-4759-AE6D-AD441C9FA9A9}"/>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8" name="Footer Placeholder 7">
            <a:extLst>
              <a:ext uri="{FF2B5EF4-FFF2-40B4-BE49-F238E27FC236}">
                <a16:creationId xmlns:a16="http://schemas.microsoft.com/office/drawing/2014/main" id="{341E8409-B83F-40A2-810B-AB0B7AC415A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7BA801-F218-493A-BBA9-E92DD9F9CFAC}"/>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4045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488CA-66C4-4481-8826-8420A608A5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F60933-AAC1-4C2D-8CFD-1A3FED240B6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4" name="Footer Placeholder 3">
            <a:extLst>
              <a:ext uri="{FF2B5EF4-FFF2-40B4-BE49-F238E27FC236}">
                <a16:creationId xmlns:a16="http://schemas.microsoft.com/office/drawing/2014/main" id="{E7801661-A329-440A-8183-75C1DE9C9B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7D4D95-35AE-4B33-9EFE-CFF2D48C5741}"/>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21911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7EE01-34B9-40B5-8CB6-561F2974D0B3}"/>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3" name="Footer Placeholder 2">
            <a:extLst>
              <a:ext uri="{FF2B5EF4-FFF2-40B4-BE49-F238E27FC236}">
                <a16:creationId xmlns:a16="http://schemas.microsoft.com/office/drawing/2014/main" id="{1C5178DC-AC84-4AA9-AB2B-747672A4BE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0845C5-ACB4-4F12-BD89-EF9EF1E5AC8D}"/>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56449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F86-D971-4A16-8C83-915E918B3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C6A70-D737-44EB-83A4-A00B31DB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B4C573-3BCC-4DD6-B6D0-ACECDDAAE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9EA57D-39C0-4C0F-9B32-FE1B4E6CEEE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BF8FAA8C-C760-4AA5-A3A8-F80F5F95F8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282A9F-6260-4C95-ABBC-BFB176B1CB77}"/>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69582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9C06-47D3-488E-8DD5-1E8DD8C82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7DD463-3222-4191-A648-2FB18DAD4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432AA-40A9-4EC1-93BB-4A1A08022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723B24-3890-45E1-98C9-3FE6AFCAD80B}"/>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0B84BEAA-E34B-4E8F-A87B-EF2655EE50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E5B177-0D71-46E9-B73A-760555F15D64}"/>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7778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B684-04D4-4491-91FE-471456DA8E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88CD39-0ECA-4143-89A9-9E056A2B43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B12132-538D-4918-A242-C813966CF56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20DB97A5-C2B3-40C6-854A-7C1E77717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5C0538-76D1-426F-80D5-3C7529C3C6B2}"/>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2047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620D6-1326-493D-87A1-5FE67102F9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AD0C33-DFD3-4A46-B6A4-202D76C91D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9C5A6-642C-4ADC-95DB-9C33F39530C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3EFA4D3A-CD0A-4EA8-9403-48EAB5C6BD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74E38D-6B99-46B2-B666-E6C79825B74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179178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59FC0E-42F3-4481-95C7-27B622BEFD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EA10A-BBE9-4D5D-8BFB-9F2156128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E1A013-D11E-40D9-86B1-C2A42C4DB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9945C507-5313-4700-AEC2-822318B13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2E6762F-D019-48D0-B9DA-DE6BAF621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24E03-5654-48BE-A6A1-CF9B4F09A12A}" type="slidenum">
              <a:rPr lang="en-GB" smtClean="0"/>
              <a:t>‹#›</a:t>
            </a:fld>
            <a:endParaRPr lang="en-GB"/>
          </a:p>
        </p:txBody>
      </p:sp>
    </p:spTree>
    <p:extLst>
      <p:ext uri="{BB962C8B-B14F-4D97-AF65-F5344CB8AC3E}">
        <p14:creationId xmlns:p14="http://schemas.microsoft.com/office/powerpoint/2010/main" val="409053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History – Whole School</a:t>
            </a:r>
          </a:p>
        </p:txBody>
      </p:sp>
      <p:pic>
        <p:nvPicPr>
          <p:cNvPr id="3" name="Picture 2">
            <a:extLst>
              <a:ext uri="{FF2B5EF4-FFF2-40B4-BE49-F238E27FC236}">
                <a16:creationId xmlns:a16="http://schemas.microsoft.com/office/drawing/2014/main" id="{11083D39-2132-41E8-BCAF-748CE1704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79" y="199634"/>
            <a:ext cx="1760373" cy="1021168"/>
          </a:xfrm>
          <a:prstGeom prst="rect">
            <a:avLst/>
          </a:prstGeom>
        </p:spPr>
      </p:pic>
      <p:pic>
        <p:nvPicPr>
          <p:cNvPr id="26" name="Picture 25">
            <a:extLst>
              <a:ext uri="{FF2B5EF4-FFF2-40B4-BE49-F238E27FC236}">
                <a16:creationId xmlns:a16="http://schemas.microsoft.com/office/drawing/2014/main" id="{1FF8BDE7-2FE8-449C-9BEB-3A539E2B9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0014" y="2078139"/>
            <a:ext cx="7195752" cy="4023557"/>
          </a:xfrm>
          <a:prstGeom prst="rect">
            <a:avLst/>
          </a:prstGeom>
        </p:spPr>
      </p:pic>
    </p:spTree>
    <p:extLst>
      <p:ext uri="{BB962C8B-B14F-4D97-AF65-F5344CB8AC3E}">
        <p14:creationId xmlns:p14="http://schemas.microsoft.com/office/powerpoint/2010/main" val="330199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History Rationale</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endParaRPr lang="en-GB" b="1" dirty="0">
              <a:solidFill>
                <a:schemeClr val="bg1"/>
              </a:solidFill>
              <a:latin typeface="Comic Sans MS" panose="030F0702030302020204" pitchFamily="66" charset="0"/>
            </a:endParaRPr>
          </a:p>
        </p:txBody>
      </p:sp>
      <p:sp>
        <p:nvSpPr>
          <p:cNvPr id="2" name="Rectangle 1">
            <a:extLst>
              <a:ext uri="{FF2B5EF4-FFF2-40B4-BE49-F238E27FC236}">
                <a16:creationId xmlns:a16="http://schemas.microsoft.com/office/drawing/2014/main" id="{8233528D-CA00-49AF-91B5-C1226253FE5B}"/>
              </a:ext>
            </a:extLst>
          </p:cNvPr>
          <p:cNvSpPr/>
          <p:nvPr/>
        </p:nvSpPr>
        <p:spPr>
          <a:xfrm>
            <a:off x="1879541" y="3448072"/>
            <a:ext cx="9880847" cy="307777"/>
          </a:xfrm>
          <a:prstGeom prst="rect">
            <a:avLst/>
          </a:prstGeom>
        </p:spPr>
        <p:txBody>
          <a:bodyPr wrap="square">
            <a:spAutoFit/>
          </a:bodyPr>
          <a:lstStyle/>
          <a:p>
            <a:endParaRPr lang="en-GB" sz="1400" dirty="0">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9670B808-55D6-495F-8725-6EE06B86D031}"/>
              </a:ext>
            </a:extLst>
          </p:cNvPr>
          <p:cNvGraphicFramePr>
            <a:graphicFrameLocks noGrp="1"/>
          </p:cNvGraphicFramePr>
          <p:nvPr>
            <p:extLst>
              <p:ext uri="{D42A27DB-BD31-4B8C-83A1-F6EECF244321}">
                <p14:modId xmlns:p14="http://schemas.microsoft.com/office/powerpoint/2010/main" val="4027700390"/>
              </p:ext>
            </p:extLst>
          </p:nvPr>
        </p:nvGraphicFramePr>
        <p:xfrm>
          <a:off x="287044" y="2498416"/>
          <a:ext cx="11606074" cy="3695498"/>
        </p:xfrm>
        <a:graphic>
          <a:graphicData uri="http://schemas.openxmlformats.org/drawingml/2006/table">
            <a:tbl>
              <a:tblPr firstRow="1" bandRow="1">
                <a:tableStyleId>{5940675A-B579-460E-94D1-54222C63F5DA}</a:tableStyleId>
              </a:tblPr>
              <a:tblGrid>
                <a:gridCol w="2018191">
                  <a:extLst>
                    <a:ext uri="{9D8B030D-6E8A-4147-A177-3AD203B41FA5}">
                      <a16:colId xmlns:a16="http://schemas.microsoft.com/office/drawing/2014/main" val="3062780578"/>
                    </a:ext>
                  </a:extLst>
                </a:gridCol>
                <a:gridCol w="9587883">
                  <a:extLst>
                    <a:ext uri="{9D8B030D-6E8A-4147-A177-3AD203B41FA5}">
                      <a16:colId xmlns:a16="http://schemas.microsoft.com/office/drawing/2014/main" val="1274868415"/>
                    </a:ext>
                  </a:extLst>
                </a:gridCol>
              </a:tblGrid>
              <a:tr h="1771743">
                <a:tc>
                  <a:txBody>
                    <a:bodyPr/>
                    <a:lstStyle/>
                    <a:p>
                      <a:r>
                        <a:rPr lang="en-GB" dirty="0">
                          <a:latin typeface="Sassoon Primary" pitchFamily="50" charset="0"/>
                        </a:rPr>
                        <a:t>Intent:</a:t>
                      </a:r>
                      <a:endParaRPr lang="en-GB" b="0" dirty="0">
                        <a:latin typeface="Sassoon Primary" pitchFamily="50" charset="0"/>
                      </a:endParaRPr>
                    </a:p>
                  </a:txBody>
                  <a:tcPr>
                    <a:solidFill>
                      <a:schemeClr val="accent1">
                        <a:lumMod val="20000"/>
                        <a:lumOff val="80000"/>
                      </a:schemeClr>
                    </a:solidFill>
                  </a:tcPr>
                </a:tc>
                <a:tc>
                  <a:txBody>
                    <a:bodyPr/>
                    <a:lstStyle/>
                    <a:p>
                      <a:pPr>
                        <a:lnSpc>
                          <a:spcPct val="107000"/>
                        </a:lnSpc>
                        <a:spcAft>
                          <a:spcPts val="800"/>
                        </a:spcAft>
                      </a:pPr>
                      <a:r>
                        <a:rPr lang="en-GB" sz="900" dirty="0">
                          <a:effectLst/>
                          <a:latin typeface="Sassoon Primary" pitchFamily="50" charset="0"/>
                          <a:ea typeface="Calibri" panose="020F0502020204030204" pitchFamily="34" charset="0"/>
                          <a:cs typeface="Times New Roman" panose="02020603050405020304" pitchFamily="18" charset="0"/>
                        </a:rPr>
                        <a:t>We want children to leave Sandbach Primary Academy with a strong historical knowledge and know why their town is shaped the way it is. Through working as historians, we also aim for our pupils to develop a keen interest in the past, beginning to appreciate how the past has a bearing on the present. We support our children in developing the ability to think critically when examining evidence and to develop their own opinions, which they can then back up with their prior historical knowledge and developing historical skills. The structure of our curriculum aims to equip pupils with the relative knowledge and skills outlined in the National Curriculum via an integrative and holistic approach. The lessons are taught through creative and stimulating sessions which provide opportunities to bridge back and activate prior learning from previous lessons and previous years to ensure their knowledge is secure, deepened and retained. Our curriculum is designed to encourage our pupils to work as historians, through exposure to a variety of sources – including visits and fieldwork - developing their ability to ask perceptive questions, critically interpret and question the past. Our curriculum aims to support our children’s developing sense of chronology of events in Britain and the wider world. As children move through school, they begin to recognise that different things were happening in different places in the world at the same time. Every unit of work includes a focus on chronology, to help children understand where the period of history they are studying fits within their knowledge to date of the past/ chronology, always linking to prior learning. Our curriculum supports children to learn and explicitly use key historical vocabulary which is planned and developed explicitly with regular opportunities to be revised and reactivated.</a:t>
                      </a:r>
                    </a:p>
                  </a:txBody>
                  <a:tcPr>
                    <a:solidFill>
                      <a:schemeClr val="accent1">
                        <a:lumMod val="20000"/>
                        <a:lumOff val="80000"/>
                      </a:schemeClr>
                    </a:solidFill>
                  </a:tcPr>
                </a:tc>
                <a:extLst>
                  <a:ext uri="{0D108BD9-81ED-4DB2-BD59-A6C34878D82A}">
                    <a16:rowId xmlns:a16="http://schemas.microsoft.com/office/drawing/2014/main" val="522082441"/>
                  </a:ext>
                </a:extLst>
              </a:tr>
              <a:tr h="857952">
                <a:tc>
                  <a:txBody>
                    <a:bodyPr/>
                    <a:lstStyle/>
                    <a:p>
                      <a:r>
                        <a:rPr lang="en-GB" dirty="0">
                          <a:latin typeface="Sassoon Primary" pitchFamily="50" charset="0"/>
                        </a:rPr>
                        <a:t>Implementation:</a:t>
                      </a:r>
                    </a:p>
                  </a:txBody>
                  <a:tcP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effectLst/>
                          <a:latin typeface="Sassoon Primary" pitchFamily="50" charset="0"/>
                          <a:ea typeface="Calibri" panose="020F0502020204030204" pitchFamily="34" charset="0"/>
                          <a:cs typeface="Times New Roman" panose="02020603050405020304" pitchFamily="18" charset="0"/>
                        </a:rPr>
                        <a:t>History lessons are taught termly, in six week blocks. Lessons build upon previous knowledge and skills, and previous knowledge is revisited where appropriate.  In lessons we use an enquiry-based approach through which children are taught key history knowledge in a variety of ways. First hand sources, or where not possible replicas or pictures are used in all units of work to support the children in being historians, developing the skills to find out about the past. History</a:t>
                      </a:r>
                      <a:r>
                        <a:rPr lang="en-US" sz="900" dirty="0">
                          <a:latin typeface="Sassoon Primary" pitchFamily="50" charset="0"/>
                        </a:rPr>
                        <a:t> is primarily taught through direct, explicit instruction, practice and then feedback. Discussion (both pupil to pupil and pupil to teacher) has an important role in the development of historical understanding. Effective questioning by the teacher is key to allow children to </a:t>
                      </a:r>
                      <a:r>
                        <a:rPr lang="en-US" sz="900" dirty="0" err="1">
                          <a:latin typeface="Sassoon Primary" pitchFamily="50" charset="0"/>
                        </a:rPr>
                        <a:t>practise</a:t>
                      </a:r>
                      <a:r>
                        <a:rPr lang="en-US" sz="900" dirty="0">
                          <a:latin typeface="Sassoon Primary" pitchFamily="50" charset="0"/>
                        </a:rPr>
                        <a:t> new knowledge and to help them make links and bridge back to previously taught knowledge. Essentially, through these opportunities for talk, key vocabulary, and so core knowledge, is truly mastered. </a:t>
                      </a:r>
                    </a:p>
                  </a:txBody>
                  <a:tcPr>
                    <a:solidFill>
                      <a:schemeClr val="accent5">
                        <a:lumMod val="40000"/>
                        <a:lumOff val="60000"/>
                      </a:schemeClr>
                    </a:solidFill>
                  </a:tcPr>
                </a:tc>
                <a:extLst>
                  <a:ext uri="{0D108BD9-81ED-4DB2-BD59-A6C34878D82A}">
                    <a16:rowId xmlns:a16="http://schemas.microsoft.com/office/drawing/2014/main" val="1439158557"/>
                  </a:ext>
                </a:extLst>
              </a:tr>
              <a:tr h="1009355">
                <a:tc>
                  <a:txBody>
                    <a:bodyPr/>
                    <a:lstStyle/>
                    <a:p>
                      <a:r>
                        <a:rPr lang="en-GB" dirty="0">
                          <a:latin typeface="Sassoon Primary" pitchFamily="50" charset="0"/>
                        </a:rPr>
                        <a:t>Impact:</a:t>
                      </a:r>
                    </a:p>
                  </a:txBody>
                  <a:tcPr>
                    <a:solidFill>
                      <a:schemeClr val="accent1">
                        <a:lumMod val="60000"/>
                        <a:lumOff val="40000"/>
                      </a:schemeClr>
                    </a:solidFill>
                  </a:tcPr>
                </a:tc>
                <a:tc>
                  <a:txBody>
                    <a:bodyPr/>
                    <a:lstStyle/>
                    <a:p>
                      <a:r>
                        <a:rPr lang="en-GB" sz="900" dirty="0">
                          <a:latin typeface="Sassoon Primary" pitchFamily="50" charset="0"/>
                        </a:rPr>
                        <a:t>The approach to assessment is less formal than in core subject disciplines. </a:t>
                      </a:r>
                      <a:r>
                        <a:rPr lang="en-US" sz="900" dirty="0">
                          <a:latin typeface="Sassoon Primary" pitchFamily="50" charset="0"/>
                        </a:rPr>
                        <a:t>Formative assessment is essential in the implementation of the history curriculum to ensure that all children are developing the core knowledge and skills and for any misconceptions to be addressed. </a:t>
                      </a:r>
                      <a:r>
                        <a:rPr lang="en-GB" sz="900" dirty="0">
                          <a:latin typeface="Sassoon Primary" pitchFamily="50" charset="0"/>
                        </a:rPr>
                        <a:t>This ensures that the children are keeping up with the pace of the curriculum and achieving our goals. We assess at the end of the Foundation Stage against the Early Learning Goals. There is no published data for history in KS1 and KS2. The school tracks foundation subjects very broadly to ensure that children are working within the curriculum expectations for their year group.</a:t>
                      </a:r>
                    </a:p>
                    <a:p>
                      <a:r>
                        <a:rPr lang="en-GB" sz="900" dirty="0">
                          <a:latin typeface="Sassoon Primary" pitchFamily="50" charset="0"/>
                        </a:rPr>
                        <a:t>History books are key to capturing pupil work and ongoing assessment questions. Talking to pupils is key to the continual refinement and development of the history curriculum. Regular pupil voice conferences provide valuable feedback which is used to assess pupil’s understanding and the success of units of work.</a:t>
                      </a:r>
                    </a:p>
                  </a:txBody>
                  <a:tcPr>
                    <a:solidFill>
                      <a:schemeClr val="accent1">
                        <a:lumMod val="60000"/>
                        <a:lumOff val="40000"/>
                      </a:schemeClr>
                    </a:solidFill>
                  </a:tcPr>
                </a:tc>
                <a:extLst>
                  <a:ext uri="{0D108BD9-81ED-4DB2-BD59-A6C34878D82A}">
                    <a16:rowId xmlns:a16="http://schemas.microsoft.com/office/drawing/2014/main" val="2911200450"/>
                  </a:ext>
                </a:extLst>
              </a:tr>
            </a:tbl>
          </a:graphicData>
        </a:graphic>
      </p:graphicFrame>
      <p:sp>
        <p:nvSpPr>
          <p:cNvPr id="7" name="Rectangle 6">
            <a:extLst>
              <a:ext uri="{FF2B5EF4-FFF2-40B4-BE49-F238E27FC236}">
                <a16:creationId xmlns:a16="http://schemas.microsoft.com/office/drawing/2014/main" id="{323588FE-4D70-444D-996C-28C85DA30ACA}"/>
              </a:ext>
            </a:extLst>
          </p:cNvPr>
          <p:cNvSpPr/>
          <p:nvPr/>
        </p:nvSpPr>
        <p:spPr>
          <a:xfrm>
            <a:off x="287044" y="1842671"/>
            <a:ext cx="11606074" cy="523220"/>
          </a:xfrm>
          <a:prstGeom prst="rect">
            <a:avLst/>
          </a:prstGeom>
        </p:spPr>
        <p:txBody>
          <a:bodyPr wrap="square">
            <a:spAutoFit/>
          </a:bodyPr>
          <a:lstStyle/>
          <a:p>
            <a:pPr algn="ctr"/>
            <a:r>
              <a:rPr lang="en-GB" sz="1400" dirty="0">
                <a:solidFill>
                  <a:prstClr val="black"/>
                </a:solidFill>
                <a:latin typeface="Sassoon Primary" pitchFamily="50" charset="0"/>
                <a:ea typeface="Calibri" panose="020F0502020204030204" pitchFamily="34" charset="0"/>
                <a:cs typeface="Times New Roman" panose="02020603050405020304" pitchFamily="18" charset="0"/>
              </a:rPr>
              <a:t>Our history curriculum aims to inspire a curiosity that makes each child inquisitive about the past, helping them develop a growing knowledge of Britain’s past and that of the wider world.</a:t>
            </a:r>
            <a:endParaRPr lang="en-GB" sz="1400" i="1" dirty="0">
              <a:latin typeface="Sassoon Primary" pitchFamily="50" charset="0"/>
            </a:endParaRPr>
          </a:p>
        </p:txBody>
      </p:sp>
      <p:pic>
        <p:nvPicPr>
          <p:cNvPr id="8" name="Picture 7">
            <a:extLst>
              <a:ext uri="{FF2B5EF4-FFF2-40B4-BE49-F238E27FC236}">
                <a16:creationId xmlns:a16="http://schemas.microsoft.com/office/drawing/2014/main" id="{BE76729F-DC2B-455E-89F6-C08BDCA9F3B4}"/>
              </a:ext>
            </a:extLst>
          </p:cNvPr>
          <p:cNvPicPr>
            <a:picLocks noChangeAspect="1"/>
          </p:cNvPicPr>
          <p:nvPr/>
        </p:nvPicPr>
        <p:blipFill>
          <a:blip r:embed="rId2"/>
          <a:stretch>
            <a:fillRect/>
          </a:stretch>
        </p:blipFill>
        <p:spPr>
          <a:xfrm>
            <a:off x="432155" y="232428"/>
            <a:ext cx="1761897" cy="1018120"/>
          </a:xfrm>
          <a:prstGeom prst="rect">
            <a:avLst/>
          </a:prstGeom>
        </p:spPr>
      </p:pic>
    </p:spTree>
    <p:extLst>
      <p:ext uri="{BB962C8B-B14F-4D97-AF65-F5344CB8AC3E}">
        <p14:creationId xmlns:p14="http://schemas.microsoft.com/office/powerpoint/2010/main" val="442446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schemeClr val="bg1"/>
                </a:solidFill>
                <a:latin typeface="Sassoon Primary" pitchFamily="50" charset="0"/>
              </a:rPr>
              <a:t>History– EYFS</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3670159410"/>
              </p:ext>
            </p:extLst>
          </p:nvPr>
        </p:nvGraphicFramePr>
        <p:xfrm>
          <a:off x="298881" y="1940029"/>
          <a:ext cx="11594236" cy="4706967"/>
        </p:xfrm>
        <a:graphic>
          <a:graphicData uri="http://schemas.openxmlformats.org/drawingml/2006/table">
            <a:tbl>
              <a:tblPr firstRow="1" bandRow="1">
                <a:tableStyleId>{5940675A-B579-460E-94D1-54222C63F5DA}</a:tableStyleId>
              </a:tblPr>
              <a:tblGrid>
                <a:gridCol w="739806">
                  <a:extLst>
                    <a:ext uri="{9D8B030D-6E8A-4147-A177-3AD203B41FA5}">
                      <a16:colId xmlns:a16="http://schemas.microsoft.com/office/drawing/2014/main" val="698276396"/>
                    </a:ext>
                  </a:extLst>
                </a:gridCol>
                <a:gridCol w="3462292">
                  <a:extLst>
                    <a:ext uri="{9D8B030D-6E8A-4147-A177-3AD203B41FA5}">
                      <a16:colId xmlns:a16="http://schemas.microsoft.com/office/drawing/2014/main" val="1039164095"/>
                    </a:ext>
                  </a:extLst>
                </a:gridCol>
                <a:gridCol w="3630967">
                  <a:extLst>
                    <a:ext uri="{9D8B030D-6E8A-4147-A177-3AD203B41FA5}">
                      <a16:colId xmlns:a16="http://schemas.microsoft.com/office/drawing/2014/main" val="914411525"/>
                    </a:ext>
                  </a:extLst>
                </a:gridCol>
                <a:gridCol w="3761171">
                  <a:extLst>
                    <a:ext uri="{9D8B030D-6E8A-4147-A177-3AD203B41FA5}">
                      <a16:colId xmlns:a16="http://schemas.microsoft.com/office/drawing/2014/main" val="954389551"/>
                    </a:ext>
                  </a:extLst>
                </a:gridCol>
              </a:tblGrid>
              <a:tr h="527963">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a:t>
                      </a:r>
                    </a:p>
                  </a:txBody>
                  <a:tcPr/>
                </a:tc>
                <a:tc>
                  <a:txBody>
                    <a:bodyPr/>
                    <a:lstStyle/>
                    <a:p>
                      <a:pPr algn="ctr"/>
                      <a:r>
                        <a:rPr lang="en-GB" sz="1400" dirty="0">
                          <a:latin typeface="Sassoon Primary" pitchFamily="50" charset="0"/>
                        </a:rPr>
                        <a:t>Spring</a:t>
                      </a:r>
                    </a:p>
                  </a:txBody>
                  <a:tcPr/>
                </a:tc>
                <a:tc>
                  <a:txBody>
                    <a:bodyPr/>
                    <a:lstStyle/>
                    <a:p>
                      <a:pPr algn="ctr"/>
                      <a:r>
                        <a:rPr lang="en-GB" sz="1400" dirty="0">
                          <a:latin typeface="Sassoon Primary" pitchFamily="50" charset="0"/>
                        </a:rPr>
                        <a:t>Summer</a:t>
                      </a:r>
                    </a:p>
                  </a:txBody>
                  <a:tcPr/>
                </a:tc>
                <a:extLst>
                  <a:ext uri="{0D108BD9-81ED-4DB2-BD59-A6C34878D82A}">
                    <a16:rowId xmlns:a16="http://schemas.microsoft.com/office/drawing/2014/main" val="3471968257"/>
                  </a:ext>
                </a:extLst>
              </a:tr>
              <a:tr h="683581">
                <a:tc>
                  <a:txBody>
                    <a:bodyPr/>
                    <a:lstStyle/>
                    <a:p>
                      <a:r>
                        <a:rPr lang="en-US" sz="1400" dirty="0">
                          <a:latin typeface="Sassoon Primary" pitchFamily="50" charset="0"/>
                        </a:rPr>
                        <a:t>Nur</a:t>
                      </a:r>
                    </a:p>
                    <a:p>
                      <a:r>
                        <a:rPr lang="en-US" sz="1400" dirty="0">
                          <a:latin typeface="Sassoon Primary" pitchFamily="50" charset="0"/>
                        </a:rPr>
                        <a:t>2-3</a:t>
                      </a:r>
                      <a:endParaRPr lang="en-GB" sz="1400" dirty="0">
                        <a:latin typeface="Sassoon Primary" pitchFamily="50" charset="0"/>
                      </a:endParaRPr>
                    </a:p>
                  </a:txBody>
                  <a:tcPr/>
                </a:tc>
                <a:tc>
                  <a:txBody>
                    <a:bodyPr/>
                    <a:lstStyle/>
                    <a:p>
                      <a:pPr marL="285750" indent="-285750" algn="l">
                        <a:buFont typeface="Arial" panose="020B0604020202020204" pitchFamily="34" charset="0"/>
                        <a:buChar char="•"/>
                      </a:pPr>
                      <a:r>
                        <a:rPr lang="en-US" sz="1400" b="0" dirty="0">
                          <a:latin typeface="Sassoon Primary" pitchFamily="50" charset="0"/>
                        </a:rPr>
                        <a:t>Repeat actions that have an effect</a:t>
                      </a:r>
                      <a:endParaRPr lang="en-GB" sz="1400" b="0" dirty="0">
                        <a:latin typeface="Sassoon Primary" pitchFamily="50" charset="0"/>
                      </a:endParaRPr>
                    </a:p>
                  </a:txBody>
                  <a:tcPr/>
                </a:tc>
                <a:tc>
                  <a:txBody>
                    <a:bodyPr/>
                    <a:lstStyle/>
                    <a:p>
                      <a:pPr marL="285750" indent="-285750" algn="l">
                        <a:buFont typeface="Arial" panose="020B0604020202020204" pitchFamily="34" charset="0"/>
                        <a:buChar char="•"/>
                      </a:pPr>
                      <a:r>
                        <a:rPr lang="en-US" sz="1400" dirty="0">
                          <a:latin typeface="Sassoon Primary" pitchFamily="50" charset="0"/>
                        </a:rPr>
                        <a:t>Repeat actions that have an effect</a:t>
                      </a:r>
                      <a:endParaRPr lang="en-GB" sz="1400" dirty="0">
                        <a:latin typeface="Sassoon Primary" pitchFamily="50" charset="0"/>
                      </a:endParaRPr>
                    </a:p>
                  </a:txBody>
                  <a:tcPr/>
                </a:tc>
                <a:tc>
                  <a:txBody>
                    <a:bodyPr/>
                    <a:lstStyle/>
                    <a:p>
                      <a:pPr marL="285750" indent="-285750" algn="l">
                        <a:buFont typeface="Arial" panose="020B0604020202020204" pitchFamily="34" charset="0"/>
                        <a:buChar char="•"/>
                      </a:pPr>
                      <a:r>
                        <a:rPr lang="en-US" sz="1400" b="0" dirty="0">
                          <a:latin typeface="Sassoon Primary" pitchFamily="50" charset="0"/>
                        </a:rPr>
                        <a:t>Begin to talk about what they could do before</a:t>
                      </a:r>
                      <a:endParaRPr lang="en-GB" sz="1400" b="0" dirty="0">
                        <a:latin typeface="Sassoon Primary" pitchFamily="50" charset="0"/>
                      </a:endParaRPr>
                    </a:p>
                  </a:txBody>
                  <a:tcPr/>
                </a:tc>
                <a:extLst>
                  <a:ext uri="{0D108BD9-81ED-4DB2-BD59-A6C34878D82A}">
                    <a16:rowId xmlns:a16="http://schemas.microsoft.com/office/drawing/2014/main" val="1854853304"/>
                  </a:ext>
                </a:extLst>
              </a:tr>
              <a:tr h="1057023">
                <a:tc>
                  <a:txBody>
                    <a:bodyPr/>
                    <a:lstStyle/>
                    <a:p>
                      <a:r>
                        <a:rPr lang="en-US" sz="1400" dirty="0">
                          <a:latin typeface="Sassoon Primary" pitchFamily="50" charset="0"/>
                        </a:rPr>
                        <a:t>Nur</a:t>
                      </a:r>
                    </a:p>
                    <a:p>
                      <a:r>
                        <a:rPr lang="en-US" sz="1400" dirty="0">
                          <a:latin typeface="Sassoon Primary" pitchFamily="50" charset="0"/>
                        </a:rPr>
                        <a:t>3-4</a:t>
                      </a:r>
                      <a:endParaRPr lang="en-GB" sz="1400" dirty="0">
                        <a:latin typeface="Sassoon Primary" pitchFamily="50" charset="0"/>
                      </a:endParaRPr>
                    </a:p>
                  </a:txBody>
                  <a:tcPr/>
                </a:tc>
                <a:tc>
                  <a:txBody>
                    <a:bodyPr/>
                    <a:lstStyle/>
                    <a:p>
                      <a:pPr marL="285750" indent="-285750" algn="l">
                        <a:buFont typeface="Arial" panose="020B0604020202020204" pitchFamily="34" charset="0"/>
                        <a:buChar char="•"/>
                      </a:pPr>
                      <a:r>
                        <a:rPr lang="en-US" sz="1400" b="0" dirty="0">
                          <a:latin typeface="Sassoon Primary" pitchFamily="50" charset="0"/>
                        </a:rPr>
                        <a:t>Talks about changes they notice</a:t>
                      </a:r>
                      <a:endParaRPr lang="en-GB" sz="1400" b="0" dirty="0">
                        <a:latin typeface="Sassoon Primary" pitchFamily="50" charset="0"/>
                      </a:endParaRPr>
                    </a:p>
                  </a:txBody>
                  <a:tcPr/>
                </a:tc>
                <a:tc>
                  <a:txBody>
                    <a:bodyPr/>
                    <a:lstStyle/>
                    <a:p>
                      <a:pPr marL="285750" indent="-285750" algn="l">
                        <a:buFont typeface="Arial" panose="020B0604020202020204" pitchFamily="34" charset="0"/>
                        <a:buChar char="•"/>
                      </a:pPr>
                      <a:r>
                        <a:rPr lang="en-GB" sz="1400" dirty="0">
                          <a:latin typeface="Sassoon Primary" pitchFamily="50" charset="0"/>
                        </a:rPr>
                        <a:t>Explores how things work</a:t>
                      </a:r>
                    </a:p>
                  </a:txBody>
                  <a:tcPr/>
                </a:tc>
                <a:tc>
                  <a:txBody>
                    <a:bodyPr/>
                    <a:lstStyle/>
                    <a:p>
                      <a:pPr marL="285750" indent="-285750" algn="l">
                        <a:buFont typeface="Arial" panose="020B0604020202020204" pitchFamily="34" charset="0"/>
                        <a:buChar char="•"/>
                      </a:pPr>
                      <a:r>
                        <a:rPr lang="en-US" sz="1400" b="0" dirty="0">
                          <a:latin typeface="Sassoon Primary" pitchFamily="50" charset="0"/>
                        </a:rPr>
                        <a:t>Begins to make sense of their own life-story</a:t>
                      </a:r>
                    </a:p>
                    <a:p>
                      <a:pPr marL="285750" indent="-285750" algn="l">
                        <a:buFont typeface="Arial" panose="020B0604020202020204" pitchFamily="34" charset="0"/>
                        <a:buChar char="•"/>
                      </a:pPr>
                      <a:r>
                        <a:rPr lang="en-US" sz="1400" b="0" dirty="0">
                          <a:latin typeface="Sassoon Primary" pitchFamily="50" charset="0"/>
                        </a:rPr>
                        <a:t>Begins to make sense of their family's history</a:t>
                      </a:r>
                      <a:endParaRPr lang="en-GB" sz="1400" b="0" dirty="0">
                        <a:latin typeface="Sassoon Primary" pitchFamily="50" charset="0"/>
                      </a:endParaRPr>
                    </a:p>
                  </a:txBody>
                  <a:tcPr/>
                </a:tc>
                <a:extLst>
                  <a:ext uri="{0D108BD9-81ED-4DB2-BD59-A6C34878D82A}">
                    <a16:rowId xmlns:a16="http://schemas.microsoft.com/office/drawing/2014/main" val="1857827923"/>
                  </a:ext>
                </a:extLst>
              </a:tr>
              <a:tr h="1057023">
                <a:tc>
                  <a:txBody>
                    <a:bodyPr/>
                    <a:lstStyle/>
                    <a:p>
                      <a:r>
                        <a:rPr lang="en-US" sz="1400" dirty="0">
                          <a:latin typeface="Sassoon Primary" pitchFamily="50" charset="0"/>
                        </a:rPr>
                        <a:t>R</a:t>
                      </a:r>
                      <a:r>
                        <a:rPr lang="en-GB" sz="1400" dirty="0" err="1">
                          <a:latin typeface="Sassoon Primary" pitchFamily="50" charset="0"/>
                        </a:rPr>
                        <a:t>ec</a:t>
                      </a:r>
                      <a:endParaRPr lang="en-GB" sz="1400" dirty="0">
                        <a:latin typeface="Sassoon Primary" pitchFamily="50" charset="0"/>
                      </a:endParaRPr>
                    </a:p>
                  </a:txBody>
                  <a:tcPr/>
                </a:tc>
                <a:tc>
                  <a:txBody>
                    <a:bodyPr/>
                    <a:lstStyle/>
                    <a:p>
                      <a:pPr marL="285750" indent="-285750" algn="l">
                        <a:buFont typeface="Arial" panose="020B0604020202020204" pitchFamily="34" charset="0"/>
                        <a:buChar char="•"/>
                      </a:pPr>
                      <a:r>
                        <a:rPr lang="en-US" sz="1400" kern="1200" dirty="0">
                          <a:solidFill>
                            <a:schemeClr val="tx1"/>
                          </a:solidFill>
                          <a:effectLst/>
                          <a:latin typeface="Sassoon Primary" pitchFamily="50" charset="0"/>
                          <a:ea typeface="+mn-ea"/>
                          <a:cs typeface="+mn-cs"/>
                        </a:rPr>
                        <a:t>Talks about images of familiar situations in the past</a:t>
                      </a:r>
                      <a:endParaRPr lang="en-US" sz="1400" b="0" kern="1200" dirty="0">
                        <a:solidFill>
                          <a:schemeClr val="tx1"/>
                        </a:solidFill>
                        <a:effectLst/>
                        <a:latin typeface="Sassoon Primary" pitchFamily="50" charset="0"/>
                        <a:ea typeface="+mn-ea"/>
                        <a:cs typeface="+mn-cs"/>
                      </a:endParaRPr>
                    </a:p>
                    <a:p>
                      <a:pPr algn="l"/>
                      <a:endParaRPr lang="en-US" sz="1400" b="0" kern="1200" dirty="0">
                        <a:solidFill>
                          <a:schemeClr val="tx1"/>
                        </a:solidFill>
                        <a:effectLst/>
                        <a:latin typeface="Sassoon Primary" pitchFamily="50" charset="0"/>
                        <a:ea typeface="+mn-ea"/>
                        <a:cs typeface="+mn-cs"/>
                      </a:endParaRPr>
                    </a:p>
                    <a:p>
                      <a:pPr algn="l"/>
                      <a:endParaRPr lang="en-GB" sz="1400" b="0" dirty="0">
                        <a:latin typeface="Sassoon Primary" pitchFamily="50"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tx1"/>
                          </a:solidFill>
                          <a:effectLst/>
                          <a:latin typeface="Sassoon Primary" pitchFamily="50" charset="0"/>
                          <a:ea typeface="+mn-ea"/>
                          <a:cs typeface="+mn-cs"/>
                        </a:rPr>
                        <a:t>Compares and contrasts characters from stories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Sassoon Primary" pitchFamily="50" charset="0"/>
                        </a:rPr>
                        <a:t>Compares and contrasts figures from the past</a:t>
                      </a:r>
                      <a:endParaRPr lang="en-GB" sz="1400" dirty="0">
                        <a:latin typeface="Sassoon Primary" pitchFamily="50" charset="0"/>
                      </a:endParaRPr>
                    </a:p>
                  </a:txBody>
                  <a:tcPr/>
                </a:tc>
                <a:tc>
                  <a:txBody>
                    <a:bodyPr/>
                    <a:lstStyle/>
                    <a:p>
                      <a:pPr marL="285750" indent="-285750" algn="l">
                        <a:buFont typeface="Arial" panose="020B0604020202020204" pitchFamily="34" charset="0"/>
                        <a:buChar char="•"/>
                      </a:pPr>
                      <a:r>
                        <a:rPr lang="en-US" sz="1400" b="0" dirty="0">
                          <a:latin typeface="Sassoon Primary" pitchFamily="50" charset="0"/>
                        </a:rPr>
                        <a:t>Talks about the lives of people around them and their roles within society</a:t>
                      </a:r>
                    </a:p>
                    <a:p>
                      <a:pPr marL="285750" indent="-285750" algn="l">
                        <a:buFont typeface="Arial" panose="020B0604020202020204" pitchFamily="34" charset="0"/>
                        <a:buChar char="•"/>
                      </a:pPr>
                      <a:r>
                        <a:rPr lang="en-US" sz="1400" b="0" dirty="0">
                          <a:latin typeface="Sassoon Primary" pitchFamily="50" charset="0"/>
                        </a:rPr>
                        <a:t>Understands the past through settings, characters and events in books/storytelling</a:t>
                      </a:r>
                    </a:p>
                    <a:p>
                      <a:pPr marL="285750" indent="-285750" algn="l">
                        <a:buFont typeface="Arial" panose="020B0604020202020204" pitchFamily="34" charset="0"/>
                        <a:buChar char="•"/>
                      </a:pPr>
                      <a:r>
                        <a:rPr lang="en-US" sz="1400" b="0" dirty="0">
                          <a:latin typeface="Sassoon Primary" pitchFamily="50" charset="0"/>
                        </a:rPr>
                        <a:t>Knows some similarities between the past and now</a:t>
                      </a:r>
                    </a:p>
                    <a:p>
                      <a:pPr marL="285750" indent="-285750" algn="l">
                        <a:buFont typeface="Arial" panose="020B0604020202020204" pitchFamily="34" charset="0"/>
                        <a:buChar char="•"/>
                      </a:pPr>
                      <a:r>
                        <a:rPr lang="en-US" sz="1400" b="0" dirty="0">
                          <a:latin typeface="Sassoon Primary" pitchFamily="50" charset="0"/>
                        </a:rPr>
                        <a:t>Knows some differences between the past and now</a:t>
                      </a:r>
                    </a:p>
                    <a:p>
                      <a:pPr marL="285750" indent="-285750" algn="l">
                        <a:buFont typeface="Arial" panose="020B0604020202020204" pitchFamily="34" charset="0"/>
                        <a:buChar char="•"/>
                      </a:pPr>
                      <a:r>
                        <a:rPr lang="en-US" sz="1400" b="0" dirty="0">
                          <a:latin typeface="Sassoon Primary" pitchFamily="50" charset="0"/>
                        </a:rPr>
                        <a:t>Draws on experiences and what has been read in class about the past</a:t>
                      </a:r>
                    </a:p>
                  </a:txBody>
                  <a:tcPr/>
                </a:tc>
                <a:extLst>
                  <a:ext uri="{0D108BD9-81ED-4DB2-BD59-A6C34878D82A}">
                    <a16:rowId xmlns:a16="http://schemas.microsoft.com/office/drawing/2014/main" val="2128729435"/>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400110"/>
          </a:xfrm>
          <a:prstGeom prst="rect">
            <a:avLst/>
          </a:prstGeom>
          <a:noFill/>
        </p:spPr>
        <p:txBody>
          <a:bodyPr wrap="square" rtlCol="0">
            <a:spAutoFit/>
          </a:bodyPr>
          <a:lstStyle/>
          <a:p>
            <a:pPr algn="ctr"/>
            <a:r>
              <a:rPr lang="en-US" sz="2000" dirty="0">
                <a:solidFill>
                  <a:schemeClr val="bg1"/>
                </a:solidFill>
                <a:latin typeface="Sassoon Primary" pitchFamily="50" charset="0"/>
              </a:rPr>
              <a:t>EYFS</a:t>
            </a:r>
            <a:endParaRPr lang="en-GB" sz="2000" dirty="0">
              <a:solidFill>
                <a:schemeClr val="bg1"/>
              </a:solidFill>
              <a:latin typeface="Sassoon Primary" pitchFamily="50" charset="0"/>
            </a:endParaRPr>
          </a:p>
        </p:txBody>
      </p:sp>
      <p:pic>
        <p:nvPicPr>
          <p:cNvPr id="2" name="Picture 1">
            <a:extLst>
              <a:ext uri="{FF2B5EF4-FFF2-40B4-BE49-F238E27FC236}">
                <a16:creationId xmlns:a16="http://schemas.microsoft.com/office/drawing/2014/main" id="{CB7239A0-D8BA-4D4C-B39C-941BC8ACEF87}"/>
              </a:ext>
            </a:extLst>
          </p:cNvPr>
          <p:cNvPicPr>
            <a:picLocks noChangeAspect="1"/>
          </p:cNvPicPr>
          <p:nvPr/>
        </p:nvPicPr>
        <p:blipFill>
          <a:blip r:embed="rId2"/>
          <a:stretch>
            <a:fillRect/>
          </a:stretch>
        </p:blipFill>
        <p:spPr>
          <a:xfrm>
            <a:off x="432155" y="204206"/>
            <a:ext cx="1761897" cy="1018120"/>
          </a:xfrm>
          <a:prstGeom prst="rect">
            <a:avLst/>
          </a:prstGeom>
        </p:spPr>
      </p:pic>
    </p:spTree>
    <p:extLst>
      <p:ext uri="{BB962C8B-B14F-4D97-AF65-F5344CB8AC3E}">
        <p14:creationId xmlns:p14="http://schemas.microsoft.com/office/powerpoint/2010/main" val="3054363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History</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3761102510"/>
              </p:ext>
            </p:extLst>
          </p:nvPr>
        </p:nvGraphicFramePr>
        <p:xfrm>
          <a:off x="298881" y="1940029"/>
          <a:ext cx="11594236" cy="2834640"/>
        </p:xfrm>
        <a:graphic>
          <a:graphicData uri="http://schemas.openxmlformats.org/drawingml/2006/table">
            <a:tbl>
              <a:tblPr firstRow="1" bandRow="1">
                <a:tableStyleId>{5940675A-B579-460E-94D1-54222C63F5DA}</a:tableStyleId>
              </a:tblPr>
              <a:tblGrid>
                <a:gridCol w="926237">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Autumn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algn="ctr"/>
                      <a:endParaRPr lang="en-GB" sz="14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Sassoon Primary" pitchFamily="50" charset="0"/>
                        </a:rPr>
                        <a:t>Summer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extLst>
                  <a:ext uri="{0D108BD9-81ED-4DB2-BD59-A6C34878D82A}">
                    <a16:rowId xmlns:a16="http://schemas.microsoft.com/office/drawing/2014/main" val="3471968257"/>
                  </a:ext>
                </a:extLst>
              </a:tr>
              <a:tr h="893944">
                <a:tc>
                  <a:txBody>
                    <a:bodyPr/>
                    <a:lstStyle/>
                    <a:p>
                      <a:r>
                        <a:rPr lang="en-GB" dirty="0">
                          <a:latin typeface="Sassoon Primary" pitchFamily="50" charset="0"/>
                        </a:rPr>
                        <a:t>Year 1</a:t>
                      </a:r>
                      <a:endParaRPr lang="en-GB" sz="11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effectLst/>
                          <a:latin typeface="Sassoon Primary" pitchFamily="50" charset="0"/>
                          <a:ea typeface="Calibri" panose="020F0502020204030204" pitchFamily="34" charset="0"/>
                          <a:cs typeface="Times New Roman" panose="02020603050405020304" pitchFamily="18" charset="0"/>
                        </a:rPr>
                        <a:t>Photographs from history: what can they tell us about Britain’s recent past?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effectLst/>
                          <a:latin typeface="Sassoon Primary" pitchFamily="50" charset="0"/>
                          <a:ea typeface="Calibri" panose="020F0502020204030204" pitchFamily="34" charset="0"/>
                          <a:cs typeface="Times New Roman" panose="02020603050405020304" pitchFamily="18" charset="0"/>
                        </a:rPr>
                        <a:t>Why do we celebrate Bonfire Night?</a:t>
                      </a: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Sassoon Primary" pitchFamily="50" charset="0"/>
                          <a:ea typeface="+mn-ea"/>
                          <a:cs typeface="+mn-cs"/>
                        </a:rPr>
                        <a:t>What was the impact of the Great Fire of London?</a:t>
                      </a:r>
                    </a:p>
                    <a:p>
                      <a:pPr algn="ctr"/>
                      <a:endParaRPr lang="en-US" sz="1200" b="0" dirty="0">
                        <a:latin typeface="Sassoon Primary" pitchFamily="50" charset="0"/>
                      </a:endParaRPr>
                    </a:p>
                    <a:p>
                      <a:pPr algn="ctr"/>
                      <a:endParaRPr lang="en-GB" sz="1200" b="0" dirty="0">
                        <a:latin typeface="Sassoon Primary" pitchFamily="50" charset="0"/>
                      </a:endParaRP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Sassoon Primary" pitchFamily="50" charset="0"/>
                          <a:ea typeface="+mn-ea"/>
                          <a:cs typeface="+mn-cs"/>
                        </a:rPr>
                        <a:t>Significant Explorers: John Cabot and Brunel</a:t>
                      </a:r>
                    </a:p>
                  </a:txBody>
                  <a:tcPr>
                    <a:noFill/>
                  </a:tcPr>
                </a:tc>
                <a:tc>
                  <a:txBody>
                    <a:bodyPr/>
                    <a:lstStyle/>
                    <a:p>
                      <a:pPr algn="ctr"/>
                      <a:endParaRPr lang="en-GB" sz="1100" b="0" dirty="0">
                        <a:latin typeface="Sassoon Primary" pitchFamily="50" charset="0"/>
                      </a:endParaRPr>
                    </a:p>
                  </a:txBody>
                  <a:tcPr>
                    <a:solidFill>
                      <a:srgbClr val="41AE0A"/>
                    </a:solidFill>
                  </a:tcPr>
                </a:tc>
                <a:extLst>
                  <a:ext uri="{0D108BD9-81ED-4DB2-BD59-A6C34878D82A}">
                    <a16:rowId xmlns:a16="http://schemas.microsoft.com/office/drawing/2014/main" val="2460120749"/>
                  </a:ext>
                </a:extLst>
              </a:tr>
              <a:tr h="8134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Sassoon Primary" pitchFamily="50" charset="0"/>
                          <a:ea typeface="+mn-ea"/>
                          <a:cs typeface="+mn-cs"/>
                        </a:rPr>
                        <a:t>Year 2</a:t>
                      </a:r>
                      <a:endParaRPr kumimoji="0" lang="en-GB" sz="1100" b="0" i="0" u="none" strike="noStrike" kern="1200" cap="none" spc="0" normalizeH="0" baseline="0" noProof="0" dirty="0">
                        <a:ln>
                          <a:noFill/>
                        </a:ln>
                        <a:solidFill>
                          <a:prstClr val="black"/>
                        </a:solidFill>
                        <a:effectLst/>
                        <a:uLnTx/>
                        <a:uFillTx/>
                        <a:latin typeface="Sassoon Primary"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effectLst/>
                          <a:latin typeface="Sassoon Primary" pitchFamily="50" charset="0"/>
                          <a:cs typeface="Times New Roman" panose="02020603050405020304" pitchFamily="18" charset="0"/>
                        </a:rPr>
                        <a:t>Who was Ada </a:t>
                      </a:r>
                      <a:r>
                        <a:rPr lang="en-GB" sz="1200" b="0" dirty="0" err="1">
                          <a:effectLst/>
                          <a:latin typeface="Sassoon Primary" pitchFamily="50" charset="0"/>
                          <a:cs typeface="Times New Roman" panose="02020603050405020304" pitchFamily="18" charset="0"/>
                        </a:rPr>
                        <a:t>Nield</a:t>
                      </a:r>
                      <a:r>
                        <a:rPr lang="en-GB" sz="1200" b="0" dirty="0">
                          <a:effectLst/>
                          <a:latin typeface="Sassoon Primary" pitchFamily="50" charset="0"/>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effectLst/>
                          <a:latin typeface="Sassoon Primary" pitchFamily="50" charset="0"/>
                          <a:ea typeface="Calibri" panose="020F0502020204030204" pitchFamily="34" charset="0"/>
                          <a:cs typeface="Times New Roman" panose="02020603050405020304" pitchFamily="18" charset="0"/>
                        </a:rPr>
                        <a:t>How and why do we celebrate Remembrance Day?</a:t>
                      </a:r>
                      <a:endParaRPr lang="en-GB" sz="1200" b="0" dirty="0">
                        <a:effectLst/>
                        <a:latin typeface="Sassoon Primary" pitchFamily="50" charset="0"/>
                        <a:ea typeface="Calibri" panose="020F0502020204030204" pitchFamily="34" charset="0"/>
                        <a:cs typeface="Times New Roman" panose="02020603050405020304" pitchFamily="18" charset="0"/>
                      </a:endParaRP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Sassoon Primary" pitchFamily="50" charset="0"/>
                          <a:ea typeface="+mn-ea"/>
                          <a:cs typeface="+mn-cs"/>
                        </a:rPr>
                        <a:t>What are the significant historical places in Crewe?</a:t>
                      </a:r>
                      <a:endParaRPr lang="en-GB" sz="1200" kern="1200" dirty="0">
                        <a:solidFill>
                          <a:schemeClr val="tx1"/>
                        </a:solidFill>
                        <a:effectLst/>
                        <a:latin typeface="Sassoon Primary" pitchFamily="50" charset="0"/>
                        <a:ea typeface="+mn-ea"/>
                        <a:cs typeface="+mn-cs"/>
                      </a:endParaRP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Sassoon Primary" pitchFamily="50" charset="0"/>
                          <a:ea typeface="+mn-ea"/>
                          <a:cs typeface="+mn-cs"/>
                        </a:rPr>
                        <a:t>Significant individuals: How did they change the world?</a:t>
                      </a:r>
                    </a:p>
                  </a:txBody>
                  <a:tcPr>
                    <a:noFill/>
                  </a:tcPr>
                </a:tc>
                <a:tc>
                  <a:txBody>
                    <a:bodyPr/>
                    <a:lstStyle/>
                    <a:p>
                      <a:pPr algn="ctr"/>
                      <a:endParaRPr lang="en-GB" sz="1100" b="0" dirty="0">
                        <a:latin typeface="Sassoon Primary" pitchFamily="50" charset="0"/>
                      </a:endParaRPr>
                    </a:p>
                  </a:txBody>
                  <a:tcPr>
                    <a:solidFill>
                      <a:srgbClr val="41AE0A"/>
                    </a:solidFill>
                  </a:tcPr>
                </a:tc>
                <a:extLst>
                  <a:ext uri="{0D108BD9-81ED-4DB2-BD59-A6C34878D82A}">
                    <a16:rowId xmlns:a16="http://schemas.microsoft.com/office/drawing/2014/main" val="3533913891"/>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400110"/>
          </a:xfrm>
          <a:prstGeom prst="rect">
            <a:avLst/>
          </a:prstGeom>
          <a:noFill/>
        </p:spPr>
        <p:txBody>
          <a:bodyPr wrap="square" rtlCol="0">
            <a:spAutoFit/>
          </a:bodyPr>
          <a:lstStyle/>
          <a:p>
            <a:pPr algn="ctr"/>
            <a:r>
              <a:rPr lang="en-US" sz="2000" b="1" dirty="0">
                <a:solidFill>
                  <a:schemeClr val="bg1"/>
                </a:solidFill>
                <a:latin typeface="Sassoon Primary" pitchFamily="50" charset="0"/>
              </a:rPr>
              <a:t>K</a:t>
            </a:r>
            <a:r>
              <a:rPr lang="en-GB" sz="2000" b="1" dirty="0">
                <a:solidFill>
                  <a:schemeClr val="bg1"/>
                </a:solidFill>
                <a:latin typeface="Sassoon Primary" pitchFamily="50" charset="0"/>
              </a:rPr>
              <a:t>S1</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2141475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History</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3296049875"/>
              </p:ext>
            </p:extLst>
          </p:nvPr>
        </p:nvGraphicFramePr>
        <p:xfrm>
          <a:off x="298881" y="1940029"/>
          <a:ext cx="11594236" cy="3200400"/>
        </p:xfrm>
        <a:graphic>
          <a:graphicData uri="http://schemas.openxmlformats.org/drawingml/2006/table">
            <a:tbl>
              <a:tblPr firstRow="1" bandRow="1">
                <a:tableStyleId>{5940675A-B579-460E-94D1-54222C63F5DA}</a:tableStyleId>
              </a:tblPr>
              <a:tblGrid>
                <a:gridCol w="926237">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Autumn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algn="ctr"/>
                      <a:endParaRPr lang="en-GB" sz="14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Sassoon Primary" pitchFamily="50" charset="0"/>
                        </a:rPr>
                        <a:t>Summer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extLst>
                  <a:ext uri="{0D108BD9-81ED-4DB2-BD59-A6C34878D82A}">
                    <a16:rowId xmlns:a16="http://schemas.microsoft.com/office/drawing/2014/main" val="3471968257"/>
                  </a:ext>
                </a:extLst>
              </a:tr>
              <a:tr h="813465">
                <a:tc>
                  <a:txBody>
                    <a:bodyPr/>
                    <a:lstStyle/>
                    <a:p>
                      <a:r>
                        <a:rPr lang="en-GB" dirty="0">
                          <a:latin typeface="Sassoon Primary" pitchFamily="50" charset="0"/>
                        </a:rPr>
                        <a:t>Year 3</a:t>
                      </a:r>
                      <a:endParaRPr lang="en-GB" sz="12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effectLst/>
                          <a:latin typeface="Sassoon Primary" pitchFamily="50" charset="0"/>
                          <a:ea typeface="Calibri" panose="020F0502020204030204" pitchFamily="34" charset="0"/>
                          <a:cs typeface="Times New Roman" panose="02020603050405020304" pitchFamily="18" charset="0"/>
                        </a:rPr>
                        <a:t>What do archaeologists know about Stone Age Britain?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effectLst/>
                        <a:latin typeface="Sassoon Primary" pitchFamily="50"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effectLst/>
                        <a:latin typeface="Sassoon Primary" pitchFamily="50" charset="0"/>
                        <a:ea typeface="Calibri" panose="020F0502020204030204" pitchFamily="34" charset="0"/>
                        <a:cs typeface="Times New Roman" panose="02020603050405020304" pitchFamily="18" charset="0"/>
                      </a:endParaRP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Sassoon Primary" pitchFamily="50" charset="0"/>
                          <a:ea typeface="+mn-ea"/>
                          <a:cs typeface="+mn-cs"/>
                        </a:rPr>
                        <a:t>How did life in Britain change during the Bronze and Iron Age?</a:t>
                      </a:r>
                      <a:endParaRPr lang="en-GB" sz="1200" b="0" dirty="0">
                        <a:latin typeface="Sassoon Primary" pitchFamily="50" charset="0"/>
                      </a:endParaRP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effectLst/>
                          <a:latin typeface="Sassoon Primary" pitchFamily="50" charset="0"/>
                          <a:ea typeface="Calibri" panose="020F0502020204030204" pitchFamily="34" charset="0"/>
                          <a:cs typeface="Times New Roman" panose="02020603050405020304" pitchFamily="18" charset="0"/>
                        </a:rPr>
                        <a:t>What impact did the Romans have on Britain?</a:t>
                      </a:r>
                      <a:endParaRPr lang="en-GB" sz="1200" b="0" dirty="0">
                        <a:latin typeface="Sassoon Primary" pitchFamily="50" charset="0"/>
                      </a:endParaRPr>
                    </a:p>
                  </a:txBody>
                  <a:tcPr>
                    <a:noFill/>
                  </a:tcPr>
                </a:tc>
                <a:tc>
                  <a:txBody>
                    <a:bodyPr/>
                    <a:lstStyle/>
                    <a:p>
                      <a:pPr algn="ctr"/>
                      <a:endParaRPr lang="en-GB" sz="1100" b="0" dirty="0">
                        <a:latin typeface="Sassoon Primary" pitchFamily="50" charset="0"/>
                      </a:endParaRPr>
                    </a:p>
                  </a:txBody>
                  <a:tcPr>
                    <a:solidFill>
                      <a:srgbClr val="41AE0A"/>
                    </a:solidFill>
                  </a:tcPr>
                </a:tc>
                <a:extLst>
                  <a:ext uri="{0D108BD9-81ED-4DB2-BD59-A6C34878D82A}">
                    <a16:rowId xmlns:a16="http://schemas.microsoft.com/office/drawing/2014/main" val="3533913891"/>
                  </a:ext>
                </a:extLst>
              </a:tr>
              <a:tr h="1057023">
                <a:tc>
                  <a:txBody>
                    <a:bodyPr/>
                    <a:lstStyle/>
                    <a:p>
                      <a:r>
                        <a:rPr lang="en-GB" dirty="0">
                          <a:latin typeface="Sassoon Primary" pitchFamily="50" charset="0"/>
                        </a:rPr>
                        <a:t>Year 4</a:t>
                      </a:r>
                      <a:endParaRPr lang="en-GB" sz="12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effectLst/>
                          <a:latin typeface="Sassoon Primary" pitchFamily="50" charset="0"/>
                          <a:ea typeface="Calibri" panose="020F0502020204030204" pitchFamily="34" charset="0"/>
                          <a:cs typeface="Times New Roman" panose="02020603050405020304" pitchFamily="18" charset="0"/>
                        </a:rPr>
                        <a:t>What do archaeologists know about Stone Age Britain?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effectLst/>
                        <a:latin typeface="Sassoon Primary" pitchFamily="50"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effectLst/>
                        <a:latin typeface="Sassoon Primary" pitchFamily="50" charset="0"/>
                        <a:ea typeface="Calibri" panose="020F0502020204030204" pitchFamily="34" charset="0"/>
                        <a:cs typeface="Times New Roman" panose="02020603050405020304" pitchFamily="18" charset="0"/>
                      </a:endParaRP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Sassoon Primary" pitchFamily="50" charset="0"/>
                          <a:ea typeface="+mn-ea"/>
                          <a:cs typeface="+mn-cs"/>
                        </a:rPr>
                        <a:t>How did life in Britain change during the Bronze and Iron Age?</a:t>
                      </a:r>
                      <a:endParaRPr lang="en-GB" sz="1200" b="0" dirty="0">
                        <a:latin typeface="Sassoon Primary" pitchFamily="50" charset="0"/>
                      </a:endParaRPr>
                    </a:p>
                  </a:txBody>
                  <a:tcPr>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dirty="0">
                          <a:effectLst/>
                          <a:latin typeface="Sassoon Primary" pitchFamily="50" charset="0"/>
                          <a:ea typeface="Calibri" panose="020F0502020204030204" pitchFamily="34" charset="0"/>
                          <a:cs typeface="Times New Roman" panose="02020603050405020304" pitchFamily="18" charset="0"/>
                        </a:rPr>
                        <a:t>What impact did the Romans have on Britain?</a:t>
                      </a:r>
                      <a:endParaRPr lang="en-GB" sz="1200" b="0" dirty="0">
                        <a:latin typeface="Sassoon Primary" pitchFamily="50" charset="0"/>
                      </a:endParaRPr>
                    </a:p>
                  </a:txBody>
                  <a:tcPr>
                    <a:noFill/>
                  </a:tcPr>
                </a:tc>
                <a:tc>
                  <a:txBody>
                    <a:bodyPr/>
                    <a:lstStyle/>
                    <a:p>
                      <a:pPr algn="ctr"/>
                      <a:endParaRPr lang="en-GB" sz="1100" b="0" dirty="0">
                        <a:latin typeface="Sassoon Primary" pitchFamily="50" charset="0"/>
                      </a:endParaRPr>
                    </a:p>
                  </a:txBody>
                  <a:tcPr>
                    <a:solidFill>
                      <a:srgbClr val="41AE0A"/>
                    </a:solid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400110"/>
          </a:xfrm>
          <a:prstGeom prst="rect">
            <a:avLst/>
          </a:prstGeom>
          <a:noFill/>
        </p:spPr>
        <p:txBody>
          <a:bodyPr wrap="square" rtlCol="0">
            <a:spAutoFit/>
          </a:bodyPr>
          <a:lstStyle/>
          <a:p>
            <a:pPr algn="ctr"/>
            <a:r>
              <a:rPr lang="en-GB" sz="2000" b="1" dirty="0">
                <a:solidFill>
                  <a:schemeClr val="bg1"/>
                </a:solidFill>
                <a:latin typeface="Sassoon Primary" pitchFamily="50" charset="0"/>
              </a:rPr>
              <a:t>LKS2</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4011052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History</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2431683205"/>
              </p:ext>
            </p:extLst>
          </p:nvPr>
        </p:nvGraphicFramePr>
        <p:xfrm>
          <a:off x="298881" y="1940029"/>
          <a:ext cx="11594236" cy="1879983"/>
        </p:xfrm>
        <a:graphic>
          <a:graphicData uri="http://schemas.openxmlformats.org/drawingml/2006/table">
            <a:tbl>
              <a:tblPr firstRow="1" bandRow="1">
                <a:tableStyleId>{5940675A-B579-460E-94D1-54222C63F5DA}</a:tableStyleId>
              </a:tblPr>
              <a:tblGrid>
                <a:gridCol w="926237">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Autumn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algn="ctr"/>
                      <a:endParaRPr lang="en-GB" sz="1400" dirty="0">
                        <a:latin typeface="Sassoon Primary"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Sassoon Primary" pitchFamily="50" charset="0"/>
                        </a:rPr>
                        <a:t>Summer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Geography Curriculum</a:t>
                      </a:r>
                    </a:p>
                    <a:p>
                      <a:pPr algn="ctr"/>
                      <a:endParaRPr lang="en-GB" sz="1400" dirty="0">
                        <a:latin typeface="Sassoon Primary" pitchFamily="50" charset="0"/>
                      </a:endParaRPr>
                    </a:p>
                  </a:txBody>
                  <a:tcPr/>
                </a:tc>
                <a:extLst>
                  <a:ext uri="{0D108BD9-81ED-4DB2-BD59-A6C34878D82A}">
                    <a16:rowId xmlns:a16="http://schemas.microsoft.com/office/drawing/2014/main" val="3471968257"/>
                  </a:ext>
                </a:extLst>
              </a:tr>
              <a:tr h="1057023">
                <a:tc>
                  <a:txBody>
                    <a:bodyPr/>
                    <a:lstStyle/>
                    <a:p>
                      <a:pPr algn="ctr"/>
                      <a:r>
                        <a:rPr lang="en-GB" dirty="0">
                          <a:latin typeface="Sassoon Primary" pitchFamily="50" charset="0"/>
                        </a:rPr>
                        <a:t>Year 5/6</a:t>
                      </a:r>
                      <a:endParaRPr lang="en-GB" sz="1200" dirty="0">
                        <a:latin typeface="Sassoon Primary" pitchFamily="50" charset="0"/>
                      </a:endParaRPr>
                    </a:p>
                  </a:txBody>
                  <a:tcPr/>
                </a:tc>
                <a:tc>
                  <a:txBody>
                    <a:bodyPr/>
                    <a:lstStyle/>
                    <a:p>
                      <a:pPr algn="ctr">
                        <a:lnSpc>
                          <a:spcPct val="107000"/>
                        </a:lnSpc>
                        <a:spcAft>
                          <a:spcPts val="0"/>
                        </a:spcAft>
                      </a:pPr>
                      <a:r>
                        <a:rPr lang="en-GB" sz="1200" b="0" dirty="0">
                          <a:effectLst/>
                          <a:latin typeface="Sassoon Primary" pitchFamily="50" charset="0"/>
                          <a:ea typeface="Calibri" panose="020F0502020204030204" pitchFamily="34" charset="0"/>
                          <a:cs typeface="Times New Roman" panose="02020603050405020304" pitchFamily="18" charset="0"/>
                        </a:rPr>
                        <a:t>How did WWI affect local people and their communities?</a:t>
                      </a:r>
                      <a:r>
                        <a:rPr lang="en-US" sz="1200" dirty="0">
                          <a:effectLst/>
                          <a:latin typeface="Sassoon Primary" pitchFamily="50" charset="0"/>
                          <a:ea typeface="Calibri" panose="020F0502020204030204" pitchFamily="34" charset="0"/>
                          <a:cs typeface="Times New Roman" panose="02020603050405020304" pitchFamily="18" charset="0"/>
                        </a:rPr>
                        <a:t> </a:t>
                      </a:r>
                      <a:endParaRPr lang="en-GB"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 </a:t>
                      </a:r>
                      <a:endParaRPr lang="en-GB"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 </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lnSpc>
                          <a:spcPct val="107000"/>
                        </a:lnSpc>
                        <a:spcAft>
                          <a:spcPts val="0"/>
                        </a:spcAft>
                      </a:pPr>
                      <a:endParaRPr lang="en-GB" sz="1200" dirty="0">
                        <a:effectLst/>
                        <a:latin typeface="Sassoon Primary" pitchFamily="50" charset="0"/>
                        <a:ea typeface="Calibri" panose="020F0502020204030204" pitchFamily="34" charset="0"/>
                        <a:cs typeface="Times New Roman" panose="02020603050405020304" pitchFamily="18" charset="0"/>
                      </a:endParaRPr>
                    </a:p>
                    <a:p>
                      <a:pPr algn="ctr">
                        <a:lnSpc>
                          <a:spcPct val="107000"/>
                        </a:lnSpc>
                        <a:spcAft>
                          <a:spcPts val="0"/>
                        </a:spcAft>
                      </a:pPr>
                      <a:r>
                        <a:rPr lang="en-US" sz="1200" dirty="0">
                          <a:effectLst/>
                          <a:latin typeface="Sassoon Primary" pitchFamily="50" charset="0"/>
                          <a:ea typeface="Calibri" panose="020F0502020204030204" pitchFamily="34" charset="0"/>
                          <a:cs typeface="Times New Roman" panose="02020603050405020304" pitchFamily="18" charset="0"/>
                        </a:rPr>
                        <a:t> </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solidFill>
                      <a:srgbClr val="41AE0A"/>
                    </a:solidFill>
                  </a:tcPr>
                </a:tc>
                <a:tc>
                  <a:txBody>
                    <a:bodyPr/>
                    <a:lstStyle/>
                    <a:p>
                      <a:pPr algn="ctr">
                        <a:lnSpc>
                          <a:spcPct val="107000"/>
                        </a:lnSpc>
                        <a:spcAft>
                          <a:spcPts val="0"/>
                        </a:spcAft>
                      </a:pPr>
                      <a:r>
                        <a:rPr lang="en-GB" sz="1200" b="0" dirty="0">
                          <a:effectLst/>
                          <a:latin typeface="Sassoon Primary" pitchFamily="50" charset="0"/>
                          <a:ea typeface="Calibri" panose="020F0502020204030204" pitchFamily="34" charset="0"/>
                          <a:cs typeface="Times New Roman" panose="02020603050405020304" pitchFamily="18" charset="0"/>
                        </a:rPr>
                        <a:t>What was the impact of WW2 on Crewe?</a:t>
                      </a:r>
                      <a:endParaRPr lang="en-GB" sz="1200" dirty="0">
                        <a:effectLst/>
                        <a:latin typeface="Sassoon Primary" pitchFamily="50" charset="0"/>
                        <a:ea typeface="Calibri" panose="020F0502020204030204" pitchFamily="34" charset="0"/>
                        <a:cs typeface="Times New Roman" panose="02020603050405020304" pitchFamily="18" charset="0"/>
                      </a:endParaRPr>
                    </a:p>
                  </a:txBody>
                  <a:tcPr marL="68580" marR="68580" marT="0" marB="0">
                    <a:noFill/>
                  </a:tcPr>
                </a:tc>
                <a:tc>
                  <a:txBody>
                    <a:bodyPr/>
                    <a:lstStyle/>
                    <a:p>
                      <a:pPr algn="ctr"/>
                      <a:endParaRPr lang="en-GB" sz="12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effectLst/>
                          <a:latin typeface="Sassoon Primary" pitchFamily="50" charset="0"/>
                          <a:ea typeface="Calibri" panose="020F0502020204030204" pitchFamily="34" charset="0"/>
                          <a:cs typeface="Times New Roman" panose="02020603050405020304" pitchFamily="18" charset="0"/>
                        </a:rPr>
                        <a:t>How has Crime and Punishment changed over time?</a:t>
                      </a:r>
                    </a:p>
                  </a:txBody>
                  <a:tcPr>
                    <a:noFill/>
                  </a:tcPr>
                </a:tc>
                <a:tc>
                  <a:txBody>
                    <a:bodyPr/>
                    <a:lstStyle/>
                    <a:p>
                      <a:pPr algn="ctr"/>
                      <a:endParaRPr lang="en-GB" sz="1100" b="0" dirty="0">
                        <a:latin typeface="Sassoon Primary" pitchFamily="50" charset="0"/>
                      </a:endParaRPr>
                    </a:p>
                  </a:txBody>
                  <a:tcPr>
                    <a:solidFill>
                      <a:srgbClr val="41AE0A"/>
                    </a:solid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400110"/>
          </a:xfrm>
          <a:prstGeom prst="rect">
            <a:avLst/>
          </a:prstGeom>
          <a:noFill/>
        </p:spPr>
        <p:txBody>
          <a:bodyPr wrap="square" rtlCol="0">
            <a:spAutoFit/>
          </a:bodyPr>
          <a:lstStyle/>
          <a:p>
            <a:pPr algn="ctr"/>
            <a:r>
              <a:rPr lang="en-GB" sz="2000" b="1" dirty="0">
                <a:solidFill>
                  <a:schemeClr val="bg1"/>
                </a:solidFill>
                <a:latin typeface="Sassoon Primary" pitchFamily="50" charset="0"/>
              </a:rPr>
              <a:t>UKS2</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3166288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db6269d-123b-437b-b318-7ee3c9f1f34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6FFB51F5E5E04CB202626C82C26492" ma:contentTypeVersion="19" ma:contentTypeDescription="Create a new document." ma:contentTypeScope="" ma:versionID="04e2a45e5253f01b75910761bae4be00">
  <xsd:schema xmlns:xsd="http://www.w3.org/2001/XMLSchema" xmlns:xs="http://www.w3.org/2001/XMLSchema" xmlns:p="http://schemas.microsoft.com/office/2006/metadata/properties" xmlns:ns3="8db6269d-123b-437b-b318-7ee3c9f1f34f" xmlns:ns4="fd1492b6-284a-4da3-9108-7c64edbcbe99" targetNamespace="http://schemas.microsoft.com/office/2006/metadata/properties" ma:root="true" ma:fieldsID="09084bd98a876db2e934e23581654350" ns3:_="" ns4:_="">
    <xsd:import namespace="8db6269d-123b-437b-b318-7ee3c9f1f34f"/>
    <xsd:import namespace="fd1492b6-284a-4da3-9108-7c64edbcbe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Location"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6269d-123b-437b-b318-7ee3c9f1f3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1492b6-284a-4da3-9108-7c64edbcbe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E6A961-446D-4842-8B38-A213A6F65AF0}">
  <ds:schemaRefs>
    <ds:schemaRef ds:uri="http://purl.org/dc/elements/1.1/"/>
    <ds:schemaRef ds:uri="http://schemas.microsoft.com/office/2006/documentManagement/types"/>
    <ds:schemaRef ds:uri="http://purl.org/dc/dcmitype/"/>
    <ds:schemaRef ds:uri="http://schemas.microsoft.com/office/infopath/2007/PartnerControls"/>
    <ds:schemaRef ds:uri="http://purl.org/dc/terms/"/>
    <ds:schemaRef ds:uri="fd1492b6-284a-4da3-9108-7c64edbcbe99"/>
    <ds:schemaRef ds:uri="http://schemas.openxmlformats.org/package/2006/metadata/core-properties"/>
    <ds:schemaRef ds:uri="8db6269d-123b-437b-b318-7ee3c9f1f34f"/>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10F3448-8F63-4C87-B9D7-C7131A5F23F1}">
  <ds:schemaRefs>
    <ds:schemaRef ds:uri="http://schemas.microsoft.com/sharepoint/v3/contenttype/forms"/>
  </ds:schemaRefs>
</ds:datastoreItem>
</file>

<file path=customXml/itemProps3.xml><?xml version="1.0" encoding="utf-8"?>
<ds:datastoreItem xmlns:ds="http://schemas.openxmlformats.org/officeDocument/2006/customXml" ds:itemID="{D0019EA6-96F6-446F-BA35-9787DDDE44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6269d-123b-437b-b318-7ee3c9f1f34f"/>
    <ds:schemaRef ds:uri="fd1492b6-284a-4da3-9108-7c64edbcbe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TM03090430[[fn=Banded]]</Template>
  <TotalTime>9229</TotalTime>
  <Words>1099</Words>
  <Application>Microsoft Office PowerPoint</Application>
  <PresentationFormat>Widescreen</PresentationFormat>
  <Paragraphs>100</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Calibri Light</vt:lpstr>
      <vt:lpstr>Comic Sans MS</vt:lpstr>
      <vt:lpstr>Sassoon Primary</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sch8753159@peoversuperior.local</dc:creator>
  <cp:lastModifiedBy>sandbach primary Head</cp:lastModifiedBy>
  <cp:revision>181</cp:revision>
  <dcterms:created xsi:type="dcterms:W3CDTF">2022-11-26T10:59:42Z</dcterms:created>
  <dcterms:modified xsi:type="dcterms:W3CDTF">2026-09-09T10:36:06Z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0x010100226FFB51F5E5E04CB202626C82C26492</vt:lpwstr>
  </property>
</Properties>
</file>