
<file path=[Content_Types].xml><?xml version="1.0" encoding="utf-8"?>
<Types xmlns="http://schemas.openxmlformats.org/package/2006/content-types">
  <Default Extension="tmp"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8" r:id="rId6"/>
    <p:sldId id="257" r:id="rId7"/>
    <p:sldId id="317" r:id="rId8"/>
    <p:sldId id="314" r:id="rId9"/>
    <p:sldId id="277" r:id="rId10"/>
    <p:sldId id="31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5CAC"/>
    <a:srgbClr val="41AE0A"/>
    <a:srgbClr val="AE5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EB62-A221-41E3-A61A-2B5A57520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FD2585-DDA0-41E1-A8D1-DCCB4A241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BEF244-8FA5-41AD-8005-3565548ECC3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18916FBC-3F6D-4CED-97AC-363D0C2B4A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9C72-E331-4ABE-924D-0ADC048B37C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97641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5CA-3AA7-46DD-A72C-58B8E6D0E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125406-8470-4BA7-938F-2F0DBE612D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C7C0E-04A8-47AF-83DA-65821982923A}"/>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723499B3-86E8-4B1C-8CAF-780B8B5D5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51300-7548-4B57-8457-9C2453067900}"/>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8894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DBA5-4433-40F4-9D21-53CC9F1109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D769DB1-2B73-4BFB-990C-EFCBEF25D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19B3F4-BA46-40A9-8AD3-0D29FA2C7E8D}"/>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E2AA3E05-146F-4CC0-AE45-3E0207718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497C1-0D74-44E5-9C43-BE5EEA5776D5}"/>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49249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AED-C4B3-4DDD-90EA-5C3FE167A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BD584-CDC7-489D-9227-FBC2CA14C0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DB6B43-9BC3-4049-B31A-BB1B875C7D6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C0A3C6-1BFF-4ECC-A44B-756B3DDDB79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E25000D3-1532-47C9-BE7D-F70B81745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43F3B-26DF-4C06-A309-4F6CD7598389}"/>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2681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42B9-5CE5-4467-9C62-92211BE019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44CB-6790-4BD7-BF4B-41A1EF507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403BFB-F7AA-4CD8-86C7-EDD5805269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CB34-A0C8-46BB-922D-2F89762B6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02BF37-C91E-4A4E-88DE-4AED83655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BDFFDC-A7D6-4759-AE6D-AD441C9FA9A9}"/>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8" name="Footer Placeholder 7">
            <a:extLst>
              <a:ext uri="{FF2B5EF4-FFF2-40B4-BE49-F238E27FC236}">
                <a16:creationId xmlns:a16="http://schemas.microsoft.com/office/drawing/2014/main" id="{341E8409-B83F-40A2-810B-AB0B7AC415A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7BA801-F218-493A-BBA9-E92DD9F9CFAC}"/>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404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88CA-66C4-4481-8826-8420A608A5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F60933-AAC1-4C2D-8CFD-1A3FED240B6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4" name="Footer Placeholder 3">
            <a:extLst>
              <a:ext uri="{FF2B5EF4-FFF2-40B4-BE49-F238E27FC236}">
                <a16:creationId xmlns:a16="http://schemas.microsoft.com/office/drawing/2014/main" id="{E7801661-A329-440A-8183-75C1DE9C9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7D4D95-35AE-4B33-9EFE-CFF2D48C5741}"/>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21911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7EE01-34B9-40B5-8CB6-561F2974D0B3}"/>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3" name="Footer Placeholder 2">
            <a:extLst>
              <a:ext uri="{FF2B5EF4-FFF2-40B4-BE49-F238E27FC236}">
                <a16:creationId xmlns:a16="http://schemas.microsoft.com/office/drawing/2014/main" id="{1C5178DC-AC84-4AA9-AB2B-747672A4BE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0845C5-ACB4-4F12-BD89-EF9EF1E5AC8D}"/>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56449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F86-D971-4A16-8C83-915E918B3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C6A70-D737-44EB-83A4-A00B31DB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B4C573-3BCC-4DD6-B6D0-ACECDDAAE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9EA57D-39C0-4C0F-9B32-FE1B4E6CEEE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BF8FAA8C-C760-4AA5-A3A8-F80F5F95F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282A9F-6260-4C95-ABBC-BFB176B1CB77}"/>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69582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C06-47D3-488E-8DD5-1E8DD8C82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7DD463-3222-4191-A648-2FB18DAD4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432AA-40A9-4EC1-93BB-4A1A08022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723B24-3890-45E1-98C9-3FE6AFCAD80B}"/>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0B84BEAA-E34B-4E8F-A87B-EF2655EE5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E5B177-0D71-46E9-B73A-760555F15D64}"/>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7778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B684-04D4-4491-91FE-471456DA8E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8CD39-0ECA-4143-89A9-9E056A2B43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12132-538D-4918-A242-C813966CF56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20DB97A5-C2B3-40C6-854A-7C1E77717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5C0538-76D1-426F-80D5-3C7529C3C6B2}"/>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204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620D6-1326-493D-87A1-5FE67102F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D0C33-DFD3-4A46-B6A4-202D76C91D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9C5A6-642C-4ADC-95DB-9C33F39530C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3EFA4D3A-CD0A-4EA8-9403-48EAB5C6B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74E38D-6B99-46B2-B666-E6C79825B74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17917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9FC0E-42F3-4481-95C7-27B622BEFD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EA10A-BBE9-4D5D-8BFB-9F215612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E1A013-D11E-40D9-86B1-C2A42C4D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9945C507-5313-4700-AEC2-822318B13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E6762F-D019-48D0-B9DA-DE6BAF621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24E03-5654-48BE-A6A1-CF9B4F09A12A}" type="slidenum">
              <a:rPr lang="en-GB" smtClean="0"/>
              <a:t>‹#›</a:t>
            </a:fld>
            <a:endParaRPr lang="en-GB"/>
          </a:p>
        </p:txBody>
      </p:sp>
    </p:spTree>
    <p:extLst>
      <p:ext uri="{BB962C8B-B14F-4D97-AF65-F5344CB8AC3E}">
        <p14:creationId xmlns:p14="http://schemas.microsoft.com/office/powerpoint/2010/main" val="40905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Geography – Whole School</a:t>
            </a:r>
          </a:p>
        </p:txBody>
      </p:sp>
      <p:pic>
        <p:nvPicPr>
          <p:cNvPr id="3" name="Picture 2">
            <a:extLst>
              <a:ext uri="{FF2B5EF4-FFF2-40B4-BE49-F238E27FC236}">
                <a16:creationId xmlns:a16="http://schemas.microsoft.com/office/drawing/2014/main" id="{11083D39-2132-41E8-BCAF-748CE1704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79" y="199634"/>
            <a:ext cx="1760373" cy="1021168"/>
          </a:xfrm>
          <a:prstGeom prst="rect">
            <a:avLst/>
          </a:prstGeom>
        </p:spPr>
      </p:pic>
      <p:pic>
        <p:nvPicPr>
          <p:cNvPr id="19" name="Picture 18">
            <a:extLst>
              <a:ext uri="{FF2B5EF4-FFF2-40B4-BE49-F238E27FC236}">
                <a16:creationId xmlns:a16="http://schemas.microsoft.com/office/drawing/2014/main" id="{39010326-E4B5-40E5-96E9-FE4B8EAC40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954" y="2109643"/>
            <a:ext cx="6254412" cy="4451569"/>
          </a:xfrm>
          <a:prstGeom prst="rect">
            <a:avLst/>
          </a:prstGeom>
        </p:spPr>
      </p:pic>
    </p:spTree>
    <p:extLst>
      <p:ext uri="{BB962C8B-B14F-4D97-AF65-F5344CB8AC3E}">
        <p14:creationId xmlns:p14="http://schemas.microsoft.com/office/powerpoint/2010/main" val="330199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Geography Rationale</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endParaRPr lang="en-GB" b="1" dirty="0">
              <a:solidFill>
                <a:schemeClr val="bg1"/>
              </a:solidFill>
              <a:latin typeface="Comic Sans MS" panose="030F0702030302020204" pitchFamily="66" charset="0"/>
            </a:endParaRPr>
          </a:p>
        </p:txBody>
      </p:sp>
      <p:sp>
        <p:nvSpPr>
          <p:cNvPr id="2" name="Rectangle 1">
            <a:extLst>
              <a:ext uri="{FF2B5EF4-FFF2-40B4-BE49-F238E27FC236}">
                <a16:creationId xmlns:a16="http://schemas.microsoft.com/office/drawing/2014/main" id="{8233528D-CA00-49AF-91B5-C1226253FE5B}"/>
              </a:ext>
            </a:extLst>
          </p:cNvPr>
          <p:cNvSpPr/>
          <p:nvPr/>
        </p:nvSpPr>
        <p:spPr>
          <a:xfrm>
            <a:off x="1879541" y="3448072"/>
            <a:ext cx="9880847" cy="307777"/>
          </a:xfrm>
          <a:prstGeom prst="rect">
            <a:avLst/>
          </a:prstGeom>
        </p:spPr>
        <p:txBody>
          <a:bodyPr wrap="square">
            <a:spAutoFit/>
          </a:bodyPr>
          <a:lstStyle/>
          <a:p>
            <a:endParaRPr lang="en-GB" sz="1400"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9670B808-55D6-495F-8725-6EE06B86D031}"/>
              </a:ext>
            </a:extLst>
          </p:cNvPr>
          <p:cNvGraphicFramePr>
            <a:graphicFrameLocks noGrp="1"/>
          </p:cNvGraphicFramePr>
          <p:nvPr>
            <p:extLst>
              <p:ext uri="{D42A27DB-BD31-4B8C-83A1-F6EECF244321}">
                <p14:modId xmlns:p14="http://schemas.microsoft.com/office/powerpoint/2010/main" val="1159897164"/>
              </p:ext>
            </p:extLst>
          </p:nvPr>
        </p:nvGraphicFramePr>
        <p:xfrm>
          <a:off x="287044" y="2498416"/>
          <a:ext cx="11606074" cy="4016147"/>
        </p:xfrm>
        <a:graphic>
          <a:graphicData uri="http://schemas.openxmlformats.org/drawingml/2006/table">
            <a:tbl>
              <a:tblPr firstRow="1" bandRow="1">
                <a:tableStyleId>{5940675A-B579-460E-94D1-54222C63F5DA}</a:tableStyleId>
              </a:tblPr>
              <a:tblGrid>
                <a:gridCol w="2018191">
                  <a:extLst>
                    <a:ext uri="{9D8B030D-6E8A-4147-A177-3AD203B41FA5}">
                      <a16:colId xmlns:a16="http://schemas.microsoft.com/office/drawing/2014/main" val="3062780578"/>
                    </a:ext>
                  </a:extLst>
                </a:gridCol>
                <a:gridCol w="9587883">
                  <a:extLst>
                    <a:ext uri="{9D8B030D-6E8A-4147-A177-3AD203B41FA5}">
                      <a16:colId xmlns:a16="http://schemas.microsoft.com/office/drawing/2014/main" val="1274868415"/>
                    </a:ext>
                  </a:extLst>
                </a:gridCol>
              </a:tblGrid>
              <a:tr h="2046951">
                <a:tc>
                  <a:txBody>
                    <a:bodyPr/>
                    <a:lstStyle/>
                    <a:p>
                      <a:r>
                        <a:rPr lang="en-GB" dirty="0">
                          <a:latin typeface="Sassoon Primary" pitchFamily="50" charset="0"/>
                        </a:rPr>
                        <a:t>Intent:</a:t>
                      </a:r>
                      <a:endParaRPr lang="en-GB" b="0" dirty="0">
                        <a:latin typeface="Sassoon Primary" pitchFamily="50" charset="0"/>
                      </a:endParaRPr>
                    </a:p>
                  </a:txBody>
                  <a:tcPr>
                    <a:solidFill>
                      <a:schemeClr val="accent1">
                        <a:lumMod val="20000"/>
                        <a:lumOff val="80000"/>
                      </a:schemeClr>
                    </a:solidFill>
                  </a:tcPr>
                </a:tc>
                <a:tc>
                  <a:txBody>
                    <a:bodyPr/>
                    <a:lstStyle/>
                    <a:p>
                      <a:r>
                        <a:rPr lang="en-US" sz="900" dirty="0">
                          <a:latin typeface="Sassoon Primary" pitchFamily="50" charset="0"/>
                        </a:rPr>
                        <a:t>As pupils progress through the curriculum, they will be equipped with key knowledge about diverse places, people, resources and natural and human environments, together with a deep understanding of the Earth’s key physical and human processes. Their growing knowledge about the world should help them to deepen their understanding of the interaction between human and physical processes, and the formation and use of landscapes and environments.  They will understand and explain how Earth’s features at different scales are shaped, interconnected and change over time. The children will understand their place in the world, beginning with their locality and extending this to the rest of the world. The pupils will have a range of fieldwork opportunities both in their local area and beyond to spark their enthusiasm and to allow them to apply their geographical language, knowledge and skills.  </a:t>
                      </a:r>
                    </a:p>
                    <a:p>
                      <a:r>
                        <a:rPr lang="en-US" sz="900" dirty="0">
                          <a:latin typeface="Sassoon Primary" pitchFamily="50" charset="0"/>
                        </a:rPr>
                        <a:t>The structure of our curriculum aims to equip pupils with the relative knowledge and skills outlined in the National Curriculum. The lessons are taught through creative and stimulating sessions which provide opportunities to bridge back and activate prior learning from previous lessons and previous years to ensure their knowledge is secure, deepened and retained. Geography lessons are taught as a subject not as a ‘topic’, in order to ensure that our children understand what geography is and can therefore self-regulate their knowledge and progress in this subject. We encourage our children to work as geographers, exposing them to a variety of primary and secondary resources, some of which may include: OS maps, Geographical information systems (Google Earth), photographs, atlases, digital/computer mapping. We will use fieldwork skills in lessons where there is relevance to their unit of learning. This enables children to have an understanding of their place in the world and be secure with their own locality, progressing to the wider world. We will make links and comparisons with areas both in the UK and around the world through various case studies. We will make explicit links where relevant, in other curriculum subjects, to develop depth of understanding and encourage our pupils to use key geographical vocabulary. Teachers will bridge back to previous vocabulary taught.</a:t>
                      </a:r>
                    </a:p>
                  </a:txBody>
                  <a:tcPr>
                    <a:solidFill>
                      <a:schemeClr val="accent1">
                        <a:lumMod val="20000"/>
                        <a:lumOff val="80000"/>
                      </a:schemeClr>
                    </a:solidFill>
                  </a:tcPr>
                </a:tc>
                <a:extLst>
                  <a:ext uri="{0D108BD9-81ED-4DB2-BD59-A6C34878D82A}">
                    <a16:rowId xmlns:a16="http://schemas.microsoft.com/office/drawing/2014/main" val="522082441"/>
                  </a:ext>
                </a:extLst>
              </a:tr>
              <a:tr h="857952">
                <a:tc>
                  <a:txBody>
                    <a:bodyPr/>
                    <a:lstStyle/>
                    <a:p>
                      <a:r>
                        <a:rPr lang="en-GB" dirty="0">
                          <a:latin typeface="Sassoon Primary" pitchFamily="50" charset="0"/>
                        </a:rPr>
                        <a:t>Implementation:</a:t>
                      </a:r>
                    </a:p>
                  </a:txBody>
                  <a:tcPr>
                    <a:solidFill>
                      <a:schemeClr val="accent5">
                        <a:lumMod val="40000"/>
                        <a:lumOff val="60000"/>
                      </a:schemeClr>
                    </a:solidFill>
                  </a:tcPr>
                </a:tc>
                <a:tc>
                  <a:txBody>
                    <a:bodyPr/>
                    <a:lstStyle/>
                    <a:p>
                      <a:r>
                        <a:rPr lang="en-US" sz="900" dirty="0">
                          <a:latin typeface="Sassoon Primary" pitchFamily="50" charset="0"/>
                        </a:rPr>
                        <a:t>Geography is taught termly, in six lesson blocks. Skills and knowledge are built upon and previous learning is regularly revisited. Lessons are primarily taught through direct, explicit instruction, practice and then feedback. Discussion (both pupil to pupil and pupil to </a:t>
                      </a:r>
                      <a:r>
                        <a:rPr lang="en-US" sz="900">
                          <a:latin typeface="Sassoon Primary" pitchFamily="50" charset="0"/>
                        </a:rPr>
                        <a:t>teacher) has </a:t>
                      </a:r>
                      <a:r>
                        <a:rPr lang="en-US" sz="900" dirty="0">
                          <a:latin typeface="Sassoon Primary" pitchFamily="50" charset="0"/>
                        </a:rPr>
                        <a:t>an important role in the development of geographical ideas. Effective questioning by the teacher is key to allow children to </a:t>
                      </a:r>
                      <a:r>
                        <a:rPr lang="en-US" sz="900" dirty="0" err="1">
                          <a:latin typeface="Sassoon Primary" pitchFamily="50" charset="0"/>
                        </a:rPr>
                        <a:t>practise</a:t>
                      </a:r>
                      <a:r>
                        <a:rPr lang="en-US" sz="900" dirty="0">
                          <a:latin typeface="Sassoon Primary" pitchFamily="50" charset="0"/>
                        </a:rPr>
                        <a:t> new knowledge and to help them make links and bridge back to previously taught knowledge. Essentially, through these opportunities for talk, key vocabulary, and so core knowledge, is truly mastered. Formative assessment is essential in the implementation of the geography curriculum to ensure that all children are developing the core knowledge and skills and for any misconceptions to be addressed. </a:t>
                      </a:r>
                    </a:p>
                  </a:txBody>
                  <a:tcPr>
                    <a:solidFill>
                      <a:schemeClr val="accent5">
                        <a:lumMod val="40000"/>
                        <a:lumOff val="60000"/>
                      </a:schemeClr>
                    </a:solidFill>
                  </a:tcPr>
                </a:tc>
                <a:extLst>
                  <a:ext uri="{0D108BD9-81ED-4DB2-BD59-A6C34878D82A}">
                    <a16:rowId xmlns:a16="http://schemas.microsoft.com/office/drawing/2014/main" val="1439158557"/>
                  </a:ext>
                </a:extLst>
              </a:tr>
              <a:tr h="1009355">
                <a:tc>
                  <a:txBody>
                    <a:bodyPr/>
                    <a:lstStyle/>
                    <a:p>
                      <a:r>
                        <a:rPr lang="en-GB" dirty="0">
                          <a:latin typeface="Sassoon Primary" pitchFamily="50" charset="0"/>
                        </a:rPr>
                        <a:t>Impact:</a:t>
                      </a:r>
                    </a:p>
                  </a:txBody>
                  <a:tcPr>
                    <a:solidFill>
                      <a:schemeClr val="accent1">
                        <a:lumMod val="60000"/>
                        <a:lumOff val="40000"/>
                      </a:schemeClr>
                    </a:solidFill>
                  </a:tcPr>
                </a:tc>
                <a:tc>
                  <a:txBody>
                    <a:bodyPr/>
                    <a:lstStyle/>
                    <a:p>
                      <a:r>
                        <a:rPr lang="en-GB" sz="900" dirty="0">
                          <a:latin typeface="Sassoon Primary" pitchFamily="50" charset="0"/>
                        </a:rPr>
                        <a:t>The approach to assessment is less formal than in core subject disciplines. In geography, there is ongoing teacher assessment to ensure that the children are keeping up with the pace of the curriculum and achieving our goals. We assess at the end of the Foundation Stage against the Early Learning Goals. There is no published data for geography in KS1 and KS2. The school tracks foundation subjects very broadly to ensure that children are working within the curriculum expectations for their year group.</a:t>
                      </a:r>
                    </a:p>
                    <a:p>
                      <a:r>
                        <a:rPr lang="en-GB" sz="900" dirty="0">
                          <a:latin typeface="Sassoon Primary" pitchFamily="50" charset="0"/>
                        </a:rPr>
                        <a:t>Geography books are key to capturing pupil work and ongoing assessment questions. Talking to pupils is key to the continual refinement and development of the geography curriculum. Regular pupil voice conferences provide valuable feedback which is used to assess pupil’s understanding and the success of units of work.</a:t>
                      </a:r>
                    </a:p>
                  </a:txBody>
                  <a:tcPr>
                    <a:solidFill>
                      <a:schemeClr val="accent1">
                        <a:lumMod val="60000"/>
                        <a:lumOff val="40000"/>
                      </a:schemeClr>
                    </a:solidFill>
                  </a:tcPr>
                </a:tc>
                <a:extLst>
                  <a:ext uri="{0D108BD9-81ED-4DB2-BD59-A6C34878D82A}">
                    <a16:rowId xmlns:a16="http://schemas.microsoft.com/office/drawing/2014/main" val="2911200450"/>
                  </a:ext>
                </a:extLst>
              </a:tr>
            </a:tbl>
          </a:graphicData>
        </a:graphic>
      </p:graphicFrame>
      <p:sp>
        <p:nvSpPr>
          <p:cNvPr id="7" name="Rectangle 6">
            <a:extLst>
              <a:ext uri="{FF2B5EF4-FFF2-40B4-BE49-F238E27FC236}">
                <a16:creationId xmlns:a16="http://schemas.microsoft.com/office/drawing/2014/main" id="{323588FE-4D70-444D-996C-28C85DA30ACA}"/>
              </a:ext>
            </a:extLst>
          </p:cNvPr>
          <p:cNvSpPr/>
          <p:nvPr/>
        </p:nvSpPr>
        <p:spPr>
          <a:xfrm>
            <a:off x="287044" y="1842671"/>
            <a:ext cx="11606074" cy="523220"/>
          </a:xfrm>
          <a:prstGeom prst="rect">
            <a:avLst/>
          </a:prstGeom>
        </p:spPr>
        <p:txBody>
          <a:bodyPr wrap="square">
            <a:spAutoFit/>
          </a:bodyPr>
          <a:lstStyle/>
          <a:p>
            <a:pPr algn="ctr"/>
            <a:r>
              <a:rPr lang="en-US" sz="1400" dirty="0">
                <a:latin typeface="Sassoon Primary" pitchFamily="50" charset="0"/>
              </a:rPr>
              <a:t>Our geography curriculum aims to inspire and enthuse our pupils by encouraging them to be curious and fascinated learners about the ever-changing and diverse world around them and its people that will remain with them for the rest of their lives</a:t>
            </a:r>
            <a:r>
              <a:rPr lang="en-US" sz="1400" dirty="0">
                <a:latin typeface="Comic Sans MS" panose="030F0702030302020204" pitchFamily="66" charset="0"/>
              </a:rPr>
              <a:t>. </a:t>
            </a:r>
            <a:endParaRPr lang="en-GB" sz="1000" i="1" dirty="0">
              <a:latin typeface="Comic Sans MS" panose="030F0702030302020204" pitchFamily="66" charset="0"/>
            </a:endParaRPr>
          </a:p>
        </p:txBody>
      </p:sp>
      <p:pic>
        <p:nvPicPr>
          <p:cNvPr id="8" name="Picture 7">
            <a:extLst>
              <a:ext uri="{FF2B5EF4-FFF2-40B4-BE49-F238E27FC236}">
                <a16:creationId xmlns:a16="http://schemas.microsoft.com/office/drawing/2014/main" id="{BE76729F-DC2B-455E-89F6-C08BDCA9F3B4}"/>
              </a:ext>
            </a:extLst>
          </p:cNvPr>
          <p:cNvPicPr>
            <a:picLocks noChangeAspect="1"/>
          </p:cNvPicPr>
          <p:nvPr/>
        </p:nvPicPr>
        <p:blipFill>
          <a:blip r:embed="rId2"/>
          <a:stretch>
            <a:fillRect/>
          </a:stretch>
        </p:blipFill>
        <p:spPr>
          <a:xfrm>
            <a:off x="432155" y="232428"/>
            <a:ext cx="1761897" cy="1018120"/>
          </a:xfrm>
          <a:prstGeom prst="rect">
            <a:avLst/>
          </a:prstGeom>
        </p:spPr>
      </p:pic>
    </p:spTree>
    <p:extLst>
      <p:ext uri="{BB962C8B-B14F-4D97-AF65-F5344CB8AC3E}">
        <p14:creationId xmlns:p14="http://schemas.microsoft.com/office/powerpoint/2010/main" val="4424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schemeClr val="bg1"/>
                </a:solidFill>
                <a:latin typeface="Sassoon Primary" pitchFamily="50" charset="0"/>
              </a:rPr>
              <a:t>Geography– EYFS</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1665141630"/>
              </p:ext>
            </p:extLst>
          </p:nvPr>
        </p:nvGraphicFramePr>
        <p:xfrm>
          <a:off x="298881" y="1940029"/>
          <a:ext cx="11594236" cy="3657600"/>
        </p:xfrm>
        <a:graphic>
          <a:graphicData uri="http://schemas.openxmlformats.org/drawingml/2006/table">
            <a:tbl>
              <a:tblPr firstRow="1" bandRow="1">
                <a:tableStyleId>{5940675A-B579-460E-94D1-54222C63F5DA}</a:tableStyleId>
              </a:tblPr>
              <a:tblGrid>
                <a:gridCol w="739806">
                  <a:extLst>
                    <a:ext uri="{9D8B030D-6E8A-4147-A177-3AD203B41FA5}">
                      <a16:colId xmlns:a16="http://schemas.microsoft.com/office/drawing/2014/main" val="698276396"/>
                    </a:ext>
                  </a:extLst>
                </a:gridCol>
                <a:gridCol w="3462292">
                  <a:extLst>
                    <a:ext uri="{9D8B030D-6E8A-4147-A177-3AD203B41FA5}">
                      <a16:colId xmlns:a16="http://schemas.microsoft.com/office/drawing/2014/main" val="1039164095"/>
                    </a:ext>
                  </a:extLst>
                </a:gridCol>
                <a:gridCol w="3630967">
                  <a:extLst>
                    <a:ext uri="{9D8B030D-6E8A-4147-A177-3AD203B41FA5}">
                      <a16:colId xmlns:a16="http://schemas.microsoft.com/office/drawing/2014/main" val="914411525"/>
                    </a:ext>
                  </a:extLst>
                </a:gridCol>
                <a:gridCol w="3761171">
                  <a:extLst>
                    <a:ext uri="{9D8B030D-6E8A-4147-A177-3AD203B41FA5}">
                      <a16:colId xmlns:a16="http://schemas.microsoft.com/office/drawing/2014/main" val="954389551"/>
                    </a:ext>
                  </a:extLst>
                </a:gridCol>
              </a:tblGrid>
              <a:tr h="246283">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a:t>
                      </a:r>
                    </a:p>
                  </a:txBody>
                  <a:tcPr/>
                </a:tc>
                <a:tc>
                  <a:txBody>
                    <a:bodyPr/>
                    <a:lstStyle/>
                    <a:p>
                      <a:pPr algn="ctr"/>
                      <a:r>
                        <a:rPr lang="en-GB" sz="1400" dirty="0">
                          <a:latin typeface="Sassoon Primary" pitchFamily="50" charset="0"/>
                        </a:rPr>
                        <a:t>Spring</a:t>
                      </a:r>
                    </a:p>
                  </a:txBody>
                  <a:tcPr/>
                </a:tc>
                <a:tc>
                  <a:txBody>
                    <a:bodyPr/>
                    <a:lstStyle/>
                    <a:p>
                      <a:pPr algn="ctr"/>
                      <a:r>
                        <a:rPr lang="en-GB" sz="1400" dirty="0">
                          <a:latin typeface="Sassoon Primary" pitchFamily="50" charset="0"/>
                        </a:rPr>
                        <a:t>Summer</a:t>
                      </a:r>
                    </a:p>
                  </a:txBody>
                  <a:tcPr/>
                </a:tc>
                <a:extLst>
                  <a:ext uri="{0D108BD9-81ED-4DB2-BD59-A6C34878D82A}">
                    <a16:rowId xmlns:a16="http://schemas.microsoft.com/office/drawing/2014/main" val="3471968257"/>
                  </a:ext>
                </a:extLst>
              </a:tr>
              <a:tr h="1057023">
                <a:tc>
                  <a:txBody>
                    <a:bodyPr/>
                    <a:lstStyle/>
                    <a:p>
                      <a:r>
                        <a:rPr lang="en-US" sz="1200" dirty="0">
                          <a:latin typeface="Sassoon Primary" pitchFamily="50" charset="0"/>
                        </a:rPr>
                        <a:t>Nur</a:t>
                      </a:r>
                    </a:p>
                    <a:p>
                      <a:r>
                        <a:rPr lang="en-US" sz="1200" dirty="0">
                          <a:latin typeface="Sassoon Primary" pitchFamily="50" charset="0"/>
                        </a:rPr>
                        <a:t>2-3 years</a:t>
                      </a:r>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a:latin typeface="Sassoon Primary" pitchFamily="50" charset="0"/>
                        </a:rPr>
                        <a:t>Begin to notice differences between people</a:t>
                      </a:r>
                    </a:p>
                    <a:p>
                      <a:pPr marL="171450" indent="-171450" algn="l">
                        <a:buFont typeface="Arial" panose="020B0604020202020204" pitchFamily="34" charset="0"/>
                        <a:buChar char="•"/>
                      </a:pPr>
                      <a:r>
                        <a:rPr lang="en-US" sz="1200" dirty="0">
                          <a:latin typeface="Sassoon Primary" pitchFamily="50" charset="0"/>
                        </a:rPr>
                        <a:t>Explore and respond to different natural phenomena in their setting</a:t>
                      </a:r>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a:latin typeface="Sassoon Primary" pitchFamily="50" charset="0"/>
                        </a:rPr>
                        <a:t>Notices differences between people</a:t>
                      </a:r>
                    </a:p>
                    <a:p>
                      <a:pPr marL="171450" indent="-171450" algn="l">
                        <a:buFont typeface="Arial" panose="020B0604020202020204" pitchFamily="34" charset="0"/>
                        <a:buChar char="•"/>
                      </a:pPr>
                      <a:r>
                        <a:rPr lang="en-US" sz="1200" dirty="0">
                          <a:latin typeface="Sassoon Primary" pitchFamily="50" charset="0"/>
                        </a:rPr>
                        <a:t>Explore and respond to different natural phenomena on trips</a:t>
                      </a:r>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a:latin typeface="Sassoon Primary" pitchFamily="50" charset="0"/>
                        </a:rPr>
                        <a:t>Make connections between the features of their family and other families</a:t>
                      </a:r>
                    </a:p>
                    <a:p>
                      <a:pPr marL="171450" indent="-171450" algn="l">
                        <a:buFont typeface="Arial" panose="020B0604020202020204" pitchFamily="34" charset="0"/>
                        <a:buChar char="•"/>
                      </a:pPr>
                      <a:r>
                        <a:rPr lang="en-US" sz="1200" dirty="0">
                          <a:latin typeface="Sassoon Primary" pitchFamily="50" charset="0"/>
                        </a:rPr>
                        <a:t>Explore natural materials, inside and outside</a:t>
                      </a:r>
                    </a:p>
                    <a:p>
                      <a:pPr marL="171450" indent="-171450" algn="l">
                        <a:buFont typeface="Arial" panose="020B0604020202020204" pitchFamily="34" charset="0"/>
                        <a:buChar char="•"/>
                      </a:pPr>
                      <a:r>
                        <a:rPr lang="en-US" sz="1200" dirty="0">
                          <a:latin typeface="Sassoon Primary" pitchFamily="50" charset="0"/>
                        </a:rPr>
                        <a:t>Begin to use their senses in hands-on exploration of natural materials</a:t>
                      </a:r>
                    </a:p>
                    <a:p>
                      <a:pPr algn="l"/>
                      <a:endParaRPr lang="en-US" sz="1200" dirty="0">
                        <a:latin typeface="Sassoon Primary" pitchFamily="50" charset="0"/>
                      </a:endParaRPr>
                    </a:p>
                    <a:p>
                      <a:pPr algn="l"/>
                      <a:endParaRPr lang="en-GB" sz="1200" dirty="0">
                        <a:latin typeface="Sassoon Primary" pitchFamily="50" charset="0"/>
                      </a:endParaRPr>
                    </a:p>
                  </a:txBody>
                  <a:tcPr/>
                </a:tc>
                <a:extLst>
                  <a:ext uri="{0D108BD9-81ED-4DB2-BD59-A6C34878D82A}">
                    <a16:rowId xmlns:a16="http://schemas.microsoft.com/office/drawing/2014/main" val="2407463683"/>
                  </a:ext>
                </a:extLst>
              </a:tr>
              <a:tr h="942243">
                <a:tc>
                  <a:txBody>
                    <a:bodyPr/>
                    <a:lstStyle/>
                    <a:p>
                      <a:r>
                        <a:rPr lang="en-US" sz="1200" dirty="0">
                          <a:latin typeface="Sassoon Primary" pitchFamily="50" charset="0"/>
                        </a:rPr>
                        <a:t>Nur</a:t>
                      </a:r>
                    </a:p>
                    <a:p>
                      <a:r>
                        <a:rPr lang="en-US" sz="1200" dirty="0">
                          <a:latin typeface="Sassoon Primary" pitchFamily="50" charset="0"/>
                        </a:rPr>
                        <a:t>3-4 years</a:t>
                      </a:r>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a:latin typeface="Sassoon Primary" pitchFamily="50" charset="0"/>
                        </a:rPr>
                        <a:t>Begins to develop positive attitudes about the differences between people</a:t>
                      </a:r>
                    </a:p>
                    <a:p>
                      <a:pPr marL="171450" indent="-171450" algn="l">
                        <a:buFont typeface="Arial" panose="020B0604020202020204" pitchFamily="34" charset="0"/>
                        <a:buChar char="•"/>
                      </a:pPr>
                      <a:r>
                        <a:rPr lang="en-US" sz="1200" dirty="0">
                          <a:latin typeface="Sassoon Primary" pitchFamily="50" charset="0"/>
                        </a:rPr>
                        <a:t>Uses all their senses in hands-on exploration of natural materials</a:t>
                      </a:r>
                    </a:p>
                    <a:p>
                      <a:pPr algn="l"/>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a:latin typeface="Sassoon Primary" pitchFamily="50" charset="0"/>
                        </a:rPr>
                        <a:t>Plants seeds</a:t>
                      </a:r>
                    </a:p>
                    <a:p>
                      <a:pPr marL="171450" indent="-171450" algn="l">
                        <a:buFont typeface="Arial" panose="020B0604020202020204" pitchFamily="34" charset="0"/>
                        <a:buChar char="•"/>
                      </a:pPr>
                      <a:r>
                        <a:rPr lang="en-US" sz="1200" dirty="0">
                          <a:latin typeface="Sassoon Primary" pitchFamily="50" charset="0"/>
                        </a:rPr>
                        <a:t>Cares for growing plants</a:t>
                      </a:r>
                    </a:p>
                    <a:p>
                      <a:pPr marL="171450" indent="-171450" algn="l">
                        <a:buFont typeface="Arial" panose="020B0604020202020204" pitchFamily="34" charset="0"/>
                        <a:buChar char="•"/>
                      </a:pPr>
                      <a:r>
                        <a:rPr lang="en-US" sz="1200" dirty="0">
                          <a:latin typeface="Sassoon Primary" pitchFamily="50" charset="0"/>
                        </a:rPr>
                        <a:t>Talks about the changes they notice</a:t>
                      </a:r>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a:latin typeface="Sassoon Primary" pitchFamily="50" charset="0"/>
                        </a:rPr>
                        <a:t>Continues to develop positive attitudes about the differences between people</a:t>
                      </a:r>
                    </a:p>
                    <a:p>
                      <a:pPr marL="171450" indent="-171450" algn="l">
                        <a:buFont typeface="Arial" panose="020B0604020202020204" pitchFamily="34" charset="0"/>
                        <a:buChar char="•"/>
                      </a:pPr>
                      <a:r>
                        <a:rPr lang="en-US" sz="1200" dirty="0">
                          <a:latin typeface="Sassoon Primary" pitchFamily="50" charset="0"/>
                        </a:rPr>
                        <a:t>Knows that there are different countries in the world</a:t>
                      </a:r>
                    </a:p>
                    <a:p>
                      <a:pPr marL="171450" indent="-171450" algn="l">
                        <a:buFont typeface="Arial" panose="020B0604020202020204" pitchFamily="34" charset="0"/>
                        <a:buChar char="•"/>
                      </a:pPr>
                      <a:r>
                        <a:rPr lang="en-US" sz="1200" dirty="0">
                          <a:latin typeface="Sassoon Primary" pitchFamily="50" charset="0"/>
                        </a:rPr>
                        <a:t>Able to talk about differences between their own country and other countries</a:t>
                      </a:r>
                    </a:p>
                    <a:p>
                      <a:pPr marL="171450" indent="-171450" algn="l">
                        <a:buFont typeface="Arial" panose="020B0604020202020204" pitchFamily="34" charset="0"/>
                        <a:buChar char="•"/>
                      </a:pPr>
                      <a:r>
                        <a:rPr lang="en-US" sz="1200" dirty="0">
                          <a:latin typeface="Sassoon Primary" pitchFamily="50" charset="0"/>
                        </a:rPr>
                        <a:t>Begins to understand need to respect and care for the environment</a:t>
                      </a:r>
                    </a:p>
                    <a:p>
                      <a:pPr marL="171450" indent="-171450" algn="l">
                        <a:buFont typeface="Arial" panose="020B0604020202020204" pitchFamily="34" charset="0"/>
                        <a:buChar char="•"/>
                      </a:pPr>
                      <a:r>
                        <a:rPr lang="en-US" sz="1200" dirty="0">
                          <a:latin typeface="Sassoon Primary" pitchFamily="50" charset="0"/>
                        </a:rPr>
                        <a:t>Begins to understand need to respect and care for living things</a:t>
                      </a:r>
                    </a:p>
                    <a:p>
                      <a:pPr algn="l"/>
                      <a:endParaRPr lang="en-GB" sz="1200" dirty="0">
                        <a:latin typeface="Sassoon Primary" pitchFamily="50" charset="0"/>
                      </a:endParaRPr>
                    </a:p>
                  </a:txBody>
                  <a:tcPr/>
                </a:tc>
                <a:extLst>
                  <a:ext uri="{0D108BD9-81ED-4DB2-BD59-A6C34878D82A}">
                    <a16:rowId xmlns:a16="http://schemas.microsoft.com/office/drawing/2014/main" val="1410111265"/>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21584" y="1386581"/>
            <a:ext cx="4296793" cy="381000"/>
          </a:xfrm>
          <a:prstGeom prst="rect">
            <a:avLst/>
          </a:prstGeom>
          <a:noFill/>
        </p:spPr>
        <p:txBody>
          <a:bodyPr wrap="square" rtlCol="0">
            <a:spAutoFit/>
          </a:bodyPr>
          <a:lstStyle/>
          <a:p>
            <a:pPr algn="ctr"/>
            <a:r>
              <a:rPr lang="en-GB" dirty="0">
                <a:solidFill>
                  <a:schemeClr val="bg1"/>
                </a:solidFill>
                <a:latin typeface="Sassoon Primary" pitchFamily="50" charset="0"/>
              </a:rPr>
              <a:t>Nursery</a:t>
            </a:r>
          </a:p>
        </p:txBody>
      </p:sp>
      <p:pic>
        <p:nvPicPr>
          <p:cNvPr id="2" name="Picture 1">
            <a:extLst>
              <a:ext uri="{FF2B5EF4-FFF2-40B4-BE49-F238E27FC236}">
                <a16:creationId xmlns:a16="http://schemas.microsoft.com/office/drawing/2014/main" id="{CB7239A0-D8BA-4D4C-B39C-941BC8ACEF87}"/>
              </a:ext>
            </a:extLst>
          </p:cNvPr>
          <p:cNvPicPr>
            <a:picLocks noChangeAspect="1"/>
          </p:cNvPicPr>
          <p:nvPr/>
        </p:nvPicPr>
        <p:blipFill>
          <a:blip r:embed="rId2"/>
          <a:stretch>
            <a:fillRect/>
          </a:stretch>
        </p:blipFill>
        <p:spPr>
          <a:xfrm>
            <a:off x="432155" y="204206"/>
            <a:ext cx="1761897" cy="1018120"/>
          </a:xfrm>
          <a:prstGeom prst="rect">
            <a:avLst/>
          </a:prstGeom>
        </p:spPr>
      </p:pic>
    </p:spTree>
    <p:extLst>
      <p:ext uri="{BB962C8B-B14F-4D97-AF65-F5344CB8AC3E}">
        <p14:creationId xmlns:p14="http://schemas.microsoft.com/office/powerpoint/2010/main" val="3054363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schemeClr val="bg1"/>
                </a:solidFill>
                <a:latin typeface="Sassoon Primary" pitchFamily="50" charset="0"/>
              </a:rPr>
              <a:t>Geography– EYFS</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281943602"/>
              </p:ext>
            </p:extLst>
          </p:nvPr>
        </p:nvGraphicFramePr>
        <p:xfrm>
          <a:off x="298881" y="1940029"/>
          <a:ext cx="11594236" cy="4297680"/>
        </p:xfrm>
        <a:graphic>
          <a:graphicData uri="http://schemas.openxmlformats.org/drawingml/2006/table">
            <a:tbl>
              <a:tblPr firstRow="1" bandRow="1">
                <a:tableStyleId>{5940675A-B579-460E-94D1-54222C63F5DA}</a:tableStyleId>
              </a:tblPr>
              <a:tblGrid>
                <a:gridCol w="739806">
                  <a:extLst>
                    <a:ext uri="{9D8B030D-6E8A-4147-A177-3AD203B41FA5}">
                      <a16:colId xmlns:a16="http://schemas.microsoft.com/office/drawing/2014/main" val="698276396"/>
                    </a:ext>
                  </a:extLst>
                </a:gridCol>
                <a:gridCol w="3346882">
                  <a:extLst>
                    <a:ext uri="{9D8B030D-6E8A-4147-A177-3AD203B41FA5}">
                      <a16:colId xmlns:a16="http://schemas.microsoft.com/office/drawing/2014/main" val="1039164095"/>
                    </a:ext>
                  </a:extLst>
                </a:gridCol>
                <a:gridCol w="3639845">
                  <a:extLst>
                    <a:ext uri="{9D8B030D-6E8A-4147-A177-3AD203B41FA5}">
                      <a16:colId xmlns:a16="http://schemas.microsoft.com/office/drawing/2014/main" val="914411525"/>
                    </a:ext>
                  </a:extLst>
                </a:gridCol>
                <a:gridCol w="3867703">
                  <a:extLst>
                    <a:ext uri="{9D8B030D-6E8A-4147-A177-3AD203B41FA5}">
                      <a16:colId xmlns:a16="http://schemas.microsoft.com/office/drawing/2014/main" val="954389551"/>
                    </a:ext>
                  </a:extLst>
                </a:gridCol>
              </a:tblGrid>
              <a:tr h="246283">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a:t>
                      </a:r>
                    </a:p>
                  </a:txBody>
                  <a:tcPr/>
                </a:tc>
                <a:tc>
                  <a:txBody>
                    <a:bodyPr/>
                    <a:lstStyle/>
                    <a:p>
                      <a:pPr algn="ctr"/>
                      <a:r>
                        <a:rPr lang="en-GB" sz="1400" dirty="0">
                          <a:latin typeface="Sassoon Primary" pitchFamily="50" charset="0"/>
                        </a:rPr>
                        <a:t>Spring</a:t>
                      </a:r>
                    </a:p>
                  </a:txBody>
                  <a:tcPr/>
                </a:tc>
                <a:tc>
                  <a:txBody>
                    <a:bodyPr/>
                    <a:lstStyle/>
                    <a:p>
                      <a:pPr algn="ctr"/>
                      <a:r>
                        <a:rPr lang="en-GB" sz="1400" dirty="0">
                          <a:latin typeface="Sassoon Primary" pitchFamily="50" charset="0"/>
                        </a:rPr>
                        <a:t>Summer</a:t>
                      </a:r>
                    </a:p>
                  </a:txBody>
                  <a:tcPr/>
                </a:tc>
                <a:extLst>
                  <a:ext uri="{0D108BD9-81ED-4DB2-BD59-A6C34878D82A}">
                    <a16:rowId xmlns:a16="http://schemas.microsoft.com/office/drawing/2014/main" val="3471968257"/>
                  </a:ext>
                </a:extLst>
              </a:tr>
              <a:tr h="1057023">
                <a:tc>
                  <a:txBody>
                    <a:bodyPr/>
                    <a:lstStyle/>
                    <a:p>
                      <a:r>
                        <a:rPr lang="en-GB" sz="1200" dirty="0">
                          <a:latin typeface="Sassoon Primary" pitchFamily="50" charset="0"/>
                        </a:rPr>
                        <a:t>Rec</a:t>
                      </a:r>
                    </a:p>
                  </a:txBody>
                  <a:tcPr/>
                </a:tc>
                <a:tc>
                  <a:txBody>
                    <a:bodyPr/>
                    <a:lstStyle/>
                    <a:p>
                      <a:pPr marL="171450" indent="-171450" algn="l">
                        <a:buFont typeface="Arial" panose="020B0604020202020204" pitchFamily="34" charset="0"/>
                        <a:buChar char="•"/>
                      </a:pPr>
                      <a:r>
                        <a:rPr lang="en-US" sz="1200" dirty="0">
                          <a:latin typeface="Sassoon Primary" pitchFamily="50" charset="0"/>
                        </a:rPr>
                        <a:t>Understands that some places are special to members of their community </a:t>
                      </a:r>
                    </a:p>
                    <a:p>
                      <a:pPr marL="171450" indent="-171450" algn="l">
                        <a:buFont typeface="Arial" panose="020B0604020202020204" pitchFamily="34" charset="0"/>
                        <a:buChar char="•"/>
                      </a:pPr>
                      <a:r>
                        <a:rPr lang="en-US" sz="1200" dirty="0" err="1">
                          <a:latin typeface="Sassoon Primary" pitchFamily="50" charset="0"/>
                        </a:rPr>
                        <a:t>Recognises</a:t>
                      </a:r>
                      <a:r>
                        <a:rPr lang="en-US" sz="1200" dirty="0">
                          <a:latin typeface="Sassoon Primary" pitchFamily="50" charset="0"/>
                        </a:rPr>
                        <a:t> that some environments are different from the one they live in </a:t>
                      </a:r>
                    </a:p>
                    <a:p>
                      <a:pPr marL="171450" indent="-171450" algn="l">
                        <a:buFont typeface="Arial" panose="020B0604020202020204" pitchFamily="34" charset="0"/>
                        <a:buChar char="•"/>
                      </a:pPr>
                      <a:r>
                        <a:rPr lang="en-US" sz="1200" dirty="0">
                          <a:latin typeface="Sassoon Primary" pitchFamily="50" charset="0"/>
                        </a:rPr>
                        <a:t>Explores the natural world around them</a:t>
                      </a:r>
                    </a:p>
                    <a:p>
                      <a:pPr marL="171450" indent="-171450" algn="l">
                        <a:buFont typeface="Arial" panose="020B0604020202020204" pitchFamily="34" charset="0"/>
                        <a:buChar char="•"/>
                      </a:pPr>
                      <a:r>
                        <a:rPr lang="en-US" sz="1200" dirty="0">
                          <a:latin typeface="Sassoon Primary" pitchFamily="50" charset="0"/>
                        </a:rPr>
                        <a:t>Draws information from a simple map</a:t>
                      </a:r>
                      <a:endParaRPr lang="en-GB" sz="1200" dirty="0">
                        <a:latin typeface="Sassoon Primary" pitchFamily="50" charset="0"/>
                      </a:endParaRPr>
                    </a:p>
                  </a:txBody>
                  <a:tcPr/>
                </a:tc>
                <a:tc>
                  <a:txBody>
                    <a:bodyPr/>
                    <a:lstStyle/>
                    <a:p>
                      <a:pPr marL="171450" indent="-171450" algn="l">
                        <a:buFont typeface="Arial" panose="020B0604020202020204" pitchFamily="34" charset="0"/>
                        <a:buChar char="•"/>
                      </a:pPr>
                      <a:r>
                        <a:rPr lang="en-US" sz="1200" dirty="0" err="1">
                          <a:latin typeface="Sassoon Primary" pitchFamily="50" charset="0"/>
                        </a:rPr>
                        <a:t>Recognises</a:t>
                      </a:r>
                      <a:r>
                        <a:rPr lang="en-US" sz="1200" dirty="0">
                          <a:latin typeface="Sassoon Primary" pitchFamily="50" charset="0"/>
                        </a:rPr>
                        <a:t> similarities between life in this country and in other countries</a:t>
                      </a:r>
                    </a:p>
                    <a:p>
                      <a:pPr marL="171450" indent="-171450" algn="l">
                        <a:buFont typeface="Arial" panose="020B0604020202020204" pitchFamily="34" charset="0"/>
                        <a:buChar char="•"/>
                      </a:pPr>
                      <a:r>
                        <a:rPr lang="en-US" sz="1200" dirty="0" err="1">
                          <a:latin typeface="Sassoon Primary" pitchFamily="50" charset="0"/>
                        </a:rPr>
                        <a:t>Recognises</a:t>
                      </a:r>
                      <a:r>
                        <a:rPr lang="en-US" sz="1200" dirty="0">
                          <a:latin typeface="Sassoon Primary" pitchFamily="50" charset="0"/>
                        </a:rPr>
                        <a:t> differences between life in this country and in other countries</a:t>
                      </a:r>
                    </a:p>
                    <a:p>
                      <a:pPr marL="171450" indent="-171450" algn="l">
                        <a:buFont typeface="Arial" panose="020B0604020202020204" pitchFamily="34" charset="0"/>
                        <a:buChar char="•"/>
                      </a:pPr>
                      <a:r>
                        <a:rPr lang="en-US" sz="1200" dirty="0">
                          <a:latin typeface="Sassoon Primary" pitchFamily="50" charset="0"/>
                        </a:rPr>
                        <a:t>Understands the effect of changing seasons on the natural world around them</a:t>
                      </a:r>
                    </a:p>
                    <a:p>
                      <a:pPr marL="171450" indent="-171450" algn="l">
                        <a:buFont typeface="Arial" panose="020B0604020202020204" pitchFamily="34" charset="0"/>
                        <a:buChar char="•"/>
                      </a:pPr>
                      <a:r>
                        <a:rPr lang="en-US" sz="1200" dirty="0">
                          <a:latin typeface="Sassoon Primary" pitchFamily="50" charset="0"/>
                        </a:rPr>
                        <a:t>Describes what they see whilst outside</a:t>
                      </a:r>
                    </a:p>
                    <a:p>
                      <a:pPr marL="171450" indent="-171450" algn="l">
                        <a:buFont typeface="Arial" panose="020B0604020202020204" pitchFamily="34" charset="0"/>
                        <a:buChar char="•"/>
                      </a:pPr>
                      <a:r>
                        <a:rPr lang="en-US" sz="1200" dirty="0">
                          <a:latin typeface="Sassoon Primary" pitchFamily="50" charset="0"/>
                        </a:rPr>
                        <a:t>Describes what they hear whilst outside</a:t>
                      </a:r>
                    </a:p>
                    <a:p>
                      <a:pPr marL="171450" indent="-171450" algn="l">
                        <a:buFont typeface="Arial" panose="020B0604020202020204" pitchFamily="34" charset="0"/>
                        <a:buChar char="•"/>
                      </a:pPr>
                      <a:r>
                        <a:rPr lang="en-US" sz="1200" dirty="0">
                          <a:latin typeface="Sassoon Primary" pitchFamily="50" charset="0"/>
                        </a:rPr>
                        <a:t>Describes what they feel whilst outside</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Able to describe their immediate environment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Uses knowledge from observations, discussions, stories, maps, and non-fiction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Explains some similarities between life in this and other countries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Explains some differences between life in this and other countries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Draws on knowledge from stories, non-fiction texts and maps where appropriate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Explores the natural world around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Makes observations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Draws pictures of animals and plants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Knows some similarities between the natural world around them and contrasting environments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Knows some differences between the natural world around them and contrasting environments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Draws on experiences and what has been read in class about contrasting environments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Understands some important processes and changes in the natural world around them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Sassoon Primary" pitchFamily="50" charset="0"/>
                        </a:rPr>
                        <a:t>Understands the changes of seasons</a:t>
                      </a:r>
                    </a:p>
                  </a:txBody>
                  <a:tcPr/>
                </a:tc>
                <a:extLst>
                  <a:ext uri="{0D108BD9-81ED-4DB2-BD59-A6C34878D82A}">
                    <a16:rowId xmlns:a16="http://schemas.microsoft.com/office/drawing/2014/main" val="2128729435"/>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US" dirty="0">
                <a:solidFill>
                  <a:schemeClr val="bg1"/>
                </a:solidFill>
                <a:latin typeface="Sassoon Primary" pitchFamily="50" charset="0"/>
              </a:rPr>
              <a:t>Reception</a:t>
            </a:r>
            <a:endParaRPr lang="en-GB" dirty="0">
              <a:solidFill>
                <a:schemeClr val="bg1"/>
              </a:solidFill>
              <a:latin typeface="Sassoon Primary" pitchFamily="50" charset="0"/>
            </a:endParaRPr>
          </a:p>
        </p:txBody>
      </p:sp>
      <p:pic>
        <p:nvPicPr>
          <p:cNvPr id="2" name="Picture 1">
            <a:extLst>
              <a:ext uri="{FF2B5EF4-FFF2-40B4-BE49-F238E27FC236}">
                <a16:creationId xmlns:a16="http://schemas.microsoft.com/office/drawing/2014/main" id="{CB7239A0-D8BA-4D4C-B39C-941BC8ACEF87}"/>
              </a:ext>
            </a:extLst>
          </p:cNvPr>
          <p:cNvPicPr>
            <a:picLocks noChangeAspect="1"/>
          </p:cNvPicPr>
          <p:nvPr/>
        </p:nvPicPr>
        <p:blipFill>
          <a:blip r:embed="rId2"/>
          <a:stretch>
            <a:fillRect/>
          </a:stretch>
        </p:blipFill>
        <p:spPr>
          <a:xfrm>
            <a:off x="432155" y="204206"/>
            <a:ext cx="1761897" cy="1018120"/>
          </a:xfrm>
          <a:prstGeom prst="rect">
            <a:avLst/>
          </a:prstGeom>
        </p:spPr>
      </p:pic>
    </p:spTree>
    <p:extLst>
      <p:ext uri="{BB962C8B-B14F-4D97-AF65-F5344CB8AC3E}">
        <p14:creationId xmlns:p14="http://schemas.microsoft.com/office/powerpoint/2010/main" val="873198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Geography</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3553650057"/>
              </p:ext>
            </p:extLst>
          </p:nvPr>
        </p:nvGraphicFramePr>
        <p:xfrm>
          <a:off x="310718" y="1931151"/>
          <a:ext cx="11582399" cy="3992880"/>
        </p:xfrm>
        <a:graphic>
          <a:graphicData uri="http://schemas.openxmlformats.org/drawingml/2006/table">
            <a:tbl>
              <a:tblPr firstRow="1" bandRow="1">
                <a:tableStyleId>{5940675A-B579-460E-94D1-54222C63F5DA}</a:tableStyleId>
              </a:tblPr>
              <a:tblGrid>
                <a:gridCol w="914400">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2</a:t>
                      </a:r>
                    </a:p>
                  </a:txBody>
                  <a:tcPr/>
                </a:tc>
                <a:extLst>
                  <a:ext uri="{0D108BD9-81ED-4DB2-BD59-A6C34878D82A}">
                    <a16:rowId xmlns:a16="http://schemas.microsoft.com/office/drawing/2014/main" val="3471968257"/>
                  </a:ext>
                </a:extLst>
              </a:tr>
              <a:tr h="893944">
                <a:tc>
                  <a:txBody>
                    <a:bodyPr/>
                    <a:lstStyle/>
                    <a:p>
                      <a:r>
                        <a:rPr lang="en-US" sz="2000" dirty="0">
                          <a:latin typeface="Sassoon Primary" pitchFamily="50" charset="0"/>
                        </a:rPr>
                        <a:t>Y</a:t>
                      </a:r>
                      <a:r>
                        <a:rPr lang="en-GB" sz="2000" dirty="0">
                          <a:latin typeface="Sassoon Primary" pitchFamily="50" charset="0"/>
                        </a:rPr>
                        <a:t>1</a:t>
                      </a:r>
                    </a:p>
                  </a:txBody>
                  <a:tcPr/>
                </a:tc>
                <a:tc>
                  <a:txBody>
                    <a:bodyPr/>
                    <a:lstStyle/>
                    <a:p>
                      <a:pPr algn="ctr"/>
                      <a:endParaRPr lang="en-GB" sz="80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effectLst/>
                          <a:latin typeface="Sassoon Primary" pitchFamily="50" charset="0"/>
                          <a:ea typeface="Calibri" panose="020F0502020204030204" pitchFamily="34" charset="0"/>
                          <a:cs typeface="Times New Roman" panose="02020603050405020304" pitchFamily="18" charset="0"/>
                        </a:rPr>
                        <a:t>Local Area: Where do we go to school?</a:t>
                      </a:r>
                      <a:endParaRPr lang="en-US" sz="1400" b="0" dirty="0">
                        <a:latin typeface="Sassoon Primary" pitchFamily="50" charset="0"/>
                      </a:endParaRPr>
                    </a:p>
                    <a:p>
                      <a:pPr algn="ctr"/>
                      <a:endParaRPr lang="en-GB" sz="1400" b="0" dirty="0">
                        <a:latin typeface="Sassoon Primary" pitchFamily="50" charset="0"/>
                      </a:endParaRPr>
                    </a:p>
                    <a:p>
                      <a:pPr algn="ctr"/>
                      <a:r>
                        <a:rPr lang="en-GB" sz="1400" b="0" dirty="0">
                          <a:latin typeface="Sassoon Primary" pitchFamily="50" charset="0"/>
                        </a:rPr>
                        <a:t>Fieldwork: What is our school like?</a:t>
                      </a:r>
                    </a:p>
                  </a:txBody>
                  <a:tcPr>
                    <a:noFill/>
                  </a:tcPr>
                </a:tc>
                <a:tc>
                  <a:txBody>
                    <a:bodyPr/>
                    <a:lstStyle/>
                    <a:p>
                      <a:pPr algn="ctr"/>
                      <a:endParaRPr lang="en-GB" sz="14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Sassoon Primary" pitchFamily="50" charset="0"/>
                        </a:rPr>
                        <a:t>Local Area: Where do we live?</a:t>
                      </a:r>
                      <a:endParaRPr lang="en-GB" sz="1400" b="0" dirty="0">
                        <a:latin typeface="Sassoon Primary" pitchFamily="50" charset="0"/>
                      </a:endParaRPr>
                    </a:p>
                    <a:p>
                      <a:pPr algn="ctr"/>
                      <a:endParaRPr lang="en-US" sz="1400" b="0" dirty="0">
                        <a:latin typeface="Sassoon Primary" pitchFamily="50" charset="0"/>
                      </a:endParaRPr>
                    </a:p>
                    <a:p>
                      <a:pPr algn="ctr"/>
                      <a:r>
                        <a:rPr lang="en-GB" sz="1400" b="0" dirty="0">
                          <a:latin typeface="Sassoon Primary" pitchFamily="50" charset="0"/>
                        </a:rPr>
                        <a:t>Fieldwork: Where do we play?</a:t>
                      </a:r>
                      <a:endParaRPr lang="en-US" sz="1400" b="0" dirty="0">
                        <a:latin typeface="Sassoon Primary" pitchFamily="50" charset="0"/>
                      </a:endParaRPr>
                    </a:p>
                  </a:txBody>
                  <a:tcPr>
                    <a:noFill/>
                  </a:tcPr>
                </a:tc>
                <a:tc>
                  <a:txBody>
                    <a:bodyPr/>
                    <a:lstStyle/>
                    <a:p>
                      <a:pPr algn="ctr"/>
                      <a:endParaRPr lang="en-GB" sz="1400" b="0" dirty="0">
                        <a:latin typeface="Sassoon Primary" pitchFamily="50" charset="0"/>
                      </a:endParaRPr>
                    </a:p>
                  </a:txBody>
                  <a:tcPr>
                    <a:solidFill>
                      <a:srgbClr val="41AE0A"/>
                    </a:solidFill>
                  </a:tcPr>
                </a:tc>
                <a:tc>
                  <a:txBody>
                    <a:bodyPr/>
                    <a:lstStyle/>
                    <a:p>
                      <a:pPr algn="ctr"/>
                      <a:r>
                        <a:rPr lang="en-US" sz="1400" b="0" dirty="0">
                          <a:latin typeface="Sassoon Primary" pitchFamily="50" charset="0"/>
                        </a:rPr>
                        <a:t>Continents and oceans: what can we find out about the world?</a:t>
                      </a:r>
                    </a:p>
                    <a:p>
                      <a:pPr algn="ctr"/>
                      <a:endParaRPr lang="en-US" sz="1400" b="0" dirty="0">
                        <a:latin typeface="Sassoon Primary"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Sassoon Primary" pitchFamily="50" charset="0"/>
                        </a:rPr>
                        <a:t>Fieldwork: What is the weather like?</a:t>
                      </a:r>
                    </a:p>
                    <a:p>
                      <a:pPr algn="ctr"/>
                      <a:endParaRPr lang="en-US" sz="1400" b="0" dirty="0">
                        <a:latin typeface="Sassoon Primary" pitchFamily="50" charset="0"/>
                      </a:endParaRPr>
                    </a:p>
                  </a:txBody>
                  <a:tcPr>
                    <a:noFill/>
                  </a:tcPr>
                </a:tc>
                <a:extLst>
                  <a:ext uri="{0D108BD9-81ED-4DB2-BD59-A6C34878D82A}">
                    <a16:rowId xmlns:a16="http://schemas.microsoft.com/office/drawing/2014/main" val="2460120749"/>
                  </a:ext>
                </a:extLst>
              </a:tr>
              <a:tr h="813465">
                <a:tc>
                  <a:txBody>
                    <a:bodyPr/>
                    <a:lstStyle/>
                    <a:p>
                      <a:r>
                        <a:rPr lang="en-GB" sz="2000" dirty="0">
                          <a:latin typeface="Sassoon Primary" pitchFamily="50" charset="0"/>
                        </a:rPr>
                        <a:t>Y2</a:t>
                      </a:r>
                    </a:p>
                  </a:txBody>
                  <a:tcPr/>
                </a:tc>
                <a:tc>
                  <a:txBody>
                    <a:bodyPr/>
                    <a:lstStyle/>
                    <a:p>
                      <a:pPr algn="ctr"/>
                      <a:endParaRPr lang="en-GB" sz="80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effectLst/>
                          <a:latin typeface="Sassoon Primary" pitchFamily="50" charset="0"/>
                          <a:ea typeface="Calibri" panose="020F0502020204030204" pitchFamily="34" charset="0"/>
                          <a:cs typeface="Times New Roman" panose="02020603050405020304" pitchFamily="18" charset="0"/>
                        </a:rPr>
                        <a:t>Local Area: Why is Sandbach special?</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effectLst/>
                          <a:latin typeface="Sassoon Primary" pitchFamily="50" charset="0"/>
                          <a:ea typeface="Calibri" panose="020F0502020204030204" pitchFamily="34" charset="0"/>
                          <a:cs typeface="Times New Roman" panose="02020603050405020304" pitchFamily="18" charset="0"/>
                        </a:rPr>
                        <a:t>Fieldwork: What is Sandbach like?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effectLst/>
                        <a:latin typeface="Sassoon Primary" pitchFamily="50"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dirty="0">
                        <a:latin typeface="Sassoon Primary" pitchFamily="50" charset="0"/>
                      </a:endParaRPr>
                    </a:p>
                  </a:txBody>
                  <a:tcPr>
                    <a:noFill/>
                  </a:tcPr>
                </a:tc>
                <a:tc>
                  <a:txBody>
                    <a:bodyPr/>
                    <a:lstStyle/>
                    <a:p>
                      <a:pPr algn="ctr"/>
                      <a:endParaRPr lang="en-GB" sz="1400" b="0" dirty="0">
                        <a:latin typeface="Sassoon Primary" pitchFamily="50" charset="0"/>
                      </a:endParaRPr>
                    </a:p>
                  </a:txBody>
                  <a:tcPr>
                    <a:solidFill>
                      <a:srgbClr val="41AE0A"/>
                    </a:solidFill>
                  </a:tcPr>
                </a:tc>
                <a:tc>
                  <a:txBody>
                    <a:bodyPr/>
                    <a:lstStyle/>
                    <a:p>
                      <a:pPr algn="ctr"/>
                      <a:r>
                        <a:rPr lang="en-US" sz="1400" b="0" dirty="0">
                          <a:latin typeface="Sassoon Primary" pitchFamily="50" charset="0"/>
                        </a:rPr>
                        <a:t>The UK: what kind of place is it?</a:t>
                      </a:r>
                    </a:p>
                    <a:p>
                      <a:pPr algn="ctr"/>
                      <a:endParaRPr lang="en-US" sz="1400" b="0" dirty="0">
                        <a:latin typeface="Sassoon Primary" pitchFamily="50" charset="0"/>
                      </a:endParaRPr>
                    </a:p>
                    <a:p>
                      <a:pPr algn="ctr"/>
                      <a:r>
                        <a:rPr lang="en-US" sz="1400" b="0" dirty="0">
                          <a:latin typeface="Sassoon Primary" pitchFamily="50" charset="0"/>
                        </a:rPr>
                        <a:t>Fieldwork: How can we improve our local environment?</a:t>
                      </a:r>
                      <a:endParaRPr lang="en-GB" sz="1400" b="0" dirty="0">
                        <a:latin typeface="Sassoon Primary" pitchFamily="50" charset="0"/>
                      </a:endParaRPr>
                    </a:p>
                  </a:txBody>
                  <a:tcPr>
                    <a:noFill/>
                  </a:tcPr>
                </a:tc>
                <a:tc>
                  <a:txBody>
                    <a:bodyPr/>
                    <a:lstStyle/>
                    <a:p>
                      <a:pPr algn="ctr"/>
                      <a:endParaRPr lang="en-GB" sz="1400" b="0" dirty="0">
                        <a:latin typeface="Sassoon Primary" pitchFamily="50" charset="0"/>
                      </a:endParaRPr>
                    </a:p>
                  </a:txBody>
                  <a:tcPr>
                    <a:solidFill>
                      <a:srgbClr val="41AE0A"/>
                    </a:solidFill>
                  </a:tcPr>
                </a:tc>
                <a:tc>
                  <a:txBody>
                    <a:bodyPr/>
                    <a:lstStyle/>
                    <a:p>
                      <a:pPr algn="ctr"/>
                      <a:r>
                        <a:rPr lang="en-US" sz="1400" b="0" dirty="0">
                          <a:latin typeface="Sassoon Primary" pitchFamily="50" charset="0"/>
                        </a:rPr>
                        <a:t>Cold Places</a:t>
                      </a:r>
                    </a:p>
                    <a:p>
                      <a:pPr algn="ctr"/>
                      <a:r>
                        <a:rPr lang="en-US" sz="1400" b="0" dirty="0">
                          <a:latin typeface="Sassoon Primary" pitchFamily="50" charset="0"/>
                        </a:rPr>
                        <a:t>Hot Places</a:t>
                      </a:r>
                    </a:p>
                    <a:p>
                      <a:pPr algn="ctr"/>
                      <a:endParaRPr lang="en-US" sz="1400" b="0" dirty="0">
                        <a:latin typeface="Sassoon Primary"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latin typeface="Sassoon Primary" pitchFamily="50" charset="0"/>
                        </a:rPr>
                        <a:t>Fieldwork: What can be found in our local woodland? </a:t>
                      </a:r>
                    </a:p>
                    <a:p>
                      <a:pPr algn="ctr"/>
                      <a:endParaRPr lang="en-GB" sz="1400" b="0" dirty="0">
                        <a:latin typeface="Sassoon Primary" pitchFamily="50" charset="0"/>
                      </a:endParaRPr>
                    </a:p>
                  </a:txBody>
                  <a:tcPr>
                    <a:noFill/>
                  </a:tcPr>
                </a:tc>
                <a:extLst>
                  <a:ext uri="{0D108BD9-81ED-4DB2-BD59-A6C34878D82A}">
                    <a16:rowId xmlns:a16="http://schemas.microsoft.com/office/drawing/2014/main" val="3533913891"/>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GB" sz="2000" b="1" dirty="0">
                <a:solidFill>
                  <a:schemeClr val="bg1"/>
                </a:solidFill>
                <a:latin typeface="Sassoon Primary" pitchFamily="50" charset="0"/>
              </a:rPr>
              <a:t>KS1</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273181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Geography</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2257082484"/>
              </p:ext>
            </p:extLst>
          </p:nvPr>
        </p:nvGraphicFramePr>
        <p:xfrm>
          <a:off x="298881" y="1940029"/>
          <a:ext cx="11594236" cy="4419600"/>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txBody>
                  <a:tcPr/>
                </a:tc>
                <a:tc>
                  <a:txBody>
                    <a:bodyPr/>
                    <a:lstStyle/>
                    <a:p>
                      <a:pPr algn="ctr"/>
                      <a:r>
                        <a:rPr lang="en-GB" sz="1400" dirty="0">
                          <a:latin typeface="Sassoon Primary" pitchFamily="50" charset="0"/>
                        </a:rPr>
                        <a:t>Autumn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txBody>
                  <a:tcPr/>
                </a:tc>
                <a:tc>
                  <a:txBody>
                    <a:bodyPr/>
                    <a:lstStyle/>
                    <a:p>
                      <a:pPr algn="ctr"/>
                      <a:r>
                        <a:rPr lang="en-GB" sz="1400" dirty="0">
                          <a:latin typeface="Sassoon Primary" pitchFamily="50" charset="0"/>
                        </a:rPr>
                        <a:t>Spring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2</a:t>
                      </a:r>
                    </a:p>
                  </a:txBody>
                  <a:tcPr/>
                </a:tc>
                <a:extLst>
                  <a:ext uri="{0D108BD9-81ED-4DB2-BD59-A6C34878D82A}">
                    <a16:rowId xmlns:a16="http://schemas.microsoft.com/office/drawing/2014/main" val="3471968257"/>
                  </a:ext>
                </a:extLst>
              </a:tr>
              <a:tr h="813465">
                <a:tc>
                  <a:txBody>
                    <a:bodyPr/>
                    <a:lstStyle/>
                    <a:p>
                      <a:r>
                        <a:rPr lang="en-GB" dirty="0">
                          <a:latin typeface="Sassoon Primary" pitchFamily="50" charset="0"/>
                        </a:rPr>
                        <a:t>Y3</a:t>
                      </a:r>
                      <a:endParaRPr lang="en-GB" sz="1200" dirty="0">
                        <a:latin typeface="Sassoon Primary" pitchFamily="50" charset="0"/>
                      </a:endParaRPr>
                    </a:p>
                  </a:txBody>
                  <a:tcPr/>
                </a:tc>
                <a:tc>
                  <a:txBody>
                    <a:bodyPr/>
                    <a:lstStyle/>
                    <a:p>
                      <a:pPr algn="ctr"/>
                      <a:endParaRPr lang="en-GB" sz="800" dirty="0">
                        <a:latin typeface="Sassoon Primary" pitchFamily="50" charset="0"/>
                      </a:endParaRPr>
                    </a:p>
                  </a:txBody>
                  <a:tcPr>
                    <a:solidFill>
                      <a:srgbClr val="41AE0A"/>
                    </a:solidFill>
                  </a:tcPr>
                </a:tc>
                <a:tc>
                  <a:txBody>
                    <a:bodyPr/>
                    <a:lstStyle/>
                    <a:p>
                      <a:pPr algn="ctr"/>
                      <a:r>
                        <a:rPr lang="en-US" sz="1300" b="0" dirty="0">
                          <a:latin typeface="Sassoon Primary" pitchFamily="50" charset="0"/>
                        </a:rPr>
                        <a:t>The UK: who are we?</a:t>
                      </a:r>
                    </a:p>
                    <a:p>
                      <a:pPr algn="ctr"/>
                      <a:endParaRPr lang="en-US" sz="1300" b="0" dirty="0">
                        <a:latin typeface="Sassoon Primary" pitchFamily="50" charset="0"/>
                      </a:endParaRPr>
                    </a:p>
                    <a:p>
                      <a:pPr algn="ctr"/>
                      <a:r>
                        <a:rPr lang="en-GB" sz="1300" b="0" dirty="0">
                          <a:latin typeface="Sassoon Primary" pitchFamily="50" charset="0"/>
                        </a:rPr>
                        <a:t>Fieldwork: Which places are important in our community and why?</a:t>
                      </a:r>
                      <a:endParaRPr lang="en-US" sz="1300" b="0" dirty="0">
                        <a:latin typeface="Sassoon Primary" pitchFamily="50" charset="0"/>
                      </a:endParaRPr>
                    </a:p>
                    <a:p>
                      <a:pPr algn="ctr"/>
                      <a:endParaRPr lang="en-US" sz="1300" b="0" dirty="0">
                        <a:highlight>
                          <a:srgbClr val="FFFF00"/>
                        </a:highlight>
                        <a:latin typeface="Sassoon Primary" pitchFamily="50" charset="0"/>
                      </a:endParaRPr>
                    </a:p>
                  </a:txBody>
                  <a:tcPr>
                    <a:noFill/>
                  </a:tcPr>
                </a:tc>
                <a:tc>
                  <a:txBody>
                    <a:bodyPr/>
                    <a:lstStyle/>
                    <a:p>
                      <a:pPr algn="ctr"/>
                      <a:endParaRPr lang="en-GB" sz="1300" b="0" dirty="0">
                        <a:latin typeface="Sassoon Primary" pitchFamily="50" charset="0"/>
                      </a:endParaRPr>
                    </a:p>
                  </a:txBody>
                  <a:tcPr>
                    <a:solidFill>
                      <a:srgbClr val="41AE0A"/>
                    </a:solidFill>
                  </a:tcPr>
                </a:tc>
                <a:tc>
                  <a:txBody>
                    <a:bodyPr/>
                    <a:lstStyle/>
                    <a:p>
                      <a:pPr algn="ctr"/>
                      <a:r>
                        <a:rPr lang="en-GB" sz="1300" b="0" dirty="0">
                          <a:latin typeface="Sassoon Primary" pitchFamily="50" charset="0"/>
                        </a:rPr>
                        <a:t>Land use: how diverse are local and UK landscapes?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0" dirty="0">
                          <a:effectLst/>
                          <a:latin typeface="Sassoon Primary" pitchFamily="50" charset="0"/>
                          <a:ea typeface="Calibri" panose="020F0502020204030204" pitchFamily="34" charset="0"/>
                          <a:cs typeface="Times New Roman" panose="02020603050405020304" pitchFamily="18" charset="0"/>
                        </a:rPr>
                        <a:t>Settlements: where do people live and why?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3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0" dirty="0">
                          <a:latin typeface="Sassoon Primary" pitchFamily="50" charset="0"/>
                        </a:rPr>
                        <a:t>Fieldwork: Where are the oldest buildings in our community?</a:t>
                      </a:r>
                      <a:endParaRPr lang="en-GB" sz="1300" b="0" dirty="0">
                        <a:effectLst/>
                        <a:latin typeface="Sassoon Primary" pitchFamily="50" charset="0"/>
                        <a:ea typeface="Calibri" panose="020F0502020204030204" pitchFamily="34" charset="0"/>
                        <a:cs typeface="Times New Roman" panose="02020603050405020304" pitchFamily="18" charset="0"/>
                      </a:endParaRPr>
                    </a:p>
                  </a:txBody>
                  <a:tcPr>
                    <a:noFill/>
                  </a:tcPr>
                </a:tc>
                <a:tc>
                  <a:txBody>
                    <a:bodyPr/>
                    <a:lstStyle/>
                    <a:p>
                      <a:pPr algn="ctr"/>
                      <a:endParaRPr lang="en-GB" sz="1300" b="0" dirty="0">
                        <a:latin typeface="Sassoon Primary" pitchFamily="50" charset="0"/>
                      </a:endParaRPr>
                    </a:p>
                  </a:txBody>
                  <a:tcPr>
                    <a:solidFill>
                      <a:srgbClr val="41AE0A"/>
                    </a:solidFill>
                  </a:tcPr>
                </a:tc>
                <a:tc>
                  <a:txBody>
                    <a:bodyPr/>
                    <a:lstStyle/>
                    <a:p>
                      <a:pPr algn="ctr"/>
                      <a:r>
                        <a:rPr lang="en-US" sz="1300" b="0" dirty="0">
                          <a:latin typeface="Sassoon Primary" pitchFamily="50" charset="0"/>
                        </a:rPr>
                        <a:t>Rivers: what’s special about them?</a:t>
                      </a:r>
                    </a:p>
                    <a:p>
                      <a:pPr algn="ctr"/>
                      <a:endParaRPr lang="en-US" sz="1300" b="0" dirty="0">
                        <a:latin typeface="Sassoon Primary" pitchFamily="50" charset="0"/>
                      </a:endParaRPr>
                    </a:p>
                    <a:p>
                      <a:pPr algn="ctr"/>
                      <a:r>
                        <a:rPr lang="en-GB" sz="1300" b="0" dirty="0">
                          <a:latin typeface="Sassoon Primary" pitchFamily="50" charset="0"/>
                        </a:rPr>
                        <a:t>Fieldwork: What is a river like?</a:t>
                      </a:r>
                    </a:p>
                  </a:txBody>
                  <a:tcPr>
                    <a:noFill/>
                  </a:tcPr>
                </a:tc>
                <a:extLst>
                  <a:ext uri="{0D108BD9-81ED-4DB2-BD59-A6C34878D82A}">
                    <a16:rowId xmlns:a16="http://schemas.microsoft.com/office/drawing/2014/main" val="3533913891"/>
                  </a:ext>
                </a:extLst>
              </a:tr>
              <a:tr h="1057023">
                <a:tc>
                  <a:txBody>
                    <a:bodyPr/>
                    <a:lstStyle/>
                    <a:p>
                      <a:r>
                        <a:rPr lang="en-GB" dirty="0">
                          <a:latin typeface="Sassoon Primary" pitchFamily="50" charset="0"/>
                        </a:rPr>
                        <a:t>Y4</a:t>
                      </a:r>
                      <a:endParaRPr lang="en-GB" sz="1200" dirty="0">
                        <a:latin typeface="Sassoon Primary" pitchFamily="50" charset="0"/>
                      </a:endParaRPr>
                    </a:p>
                  </a:txBody>
                  <a:tcPr/>
                </a:tc>
                <a:tc>
                  <a:txBody>
                    <a:bodyPr/>
                    <a:lstStyle/>
                    <a:p>
                      <a:pPr algn="ctr"/>
                      <a:endParaRPr lang="en-GB" sz="800" b="0" dirty="0">
                        <a:latin typeface="Sassoon Primary" pitchFamily="50" charset="0"/>
                      </a:endParaRPr>
                    </a:p>
                  </a:txBody>
                  <a:tcPr>
                    <a:solidFill>
                      <a:srgbClr val="41AE0A"/>
                    </a:solidFill>
                  </a:tcPr>
                </a:tc>
                <a:tc>
                  <a:txBody>
                    <a:bodyPr/>
                    <a:lstStyle/>
                    <a:p>
                      <a:pPr algn="ctr"/>
                      <a:r>
                        <a:rPr lang="en-US" sz="1300" b="0" dirty="0">
                          <a:latin typeface="Sassoon Primary" pitchFamily="50" charset="0"/>
                        </a:rPr>
                        <a:t>The UK: who are we?</a:t>
                      </a:r>
                    </a:p>
                    <a:p>
                      <a:pPr algn="ctr"/>
                      <a:endParaRPr lang="en-US" sz="1300" b="0" dirty="0">
                        <a:latin typeface="Sassoon Primary" pitchFamily="50" charset="0"/>
                      </a:endParaRPr>
                    </a:p>
                    <a:p>
                      <a:pPr algn="ctr"/>
                      <a:r>
                        <a:rPr lang="en-GB" sz="1300" b="0" dirty="0">
                          <a:latin typeface="Sassoon Primary" pitchFamily="50" charset="0"/>
                        </a:rPr>
                        <a:t>Fieldwork: Which places are important in our community and why?</a:t>
                      </a:r>
                      <a:endParaRPr lang="en-US" sz="1300" b="0" dirty="0">
                        <a:latin typeface="Sassoon Primary" pitchFamily="50" charset="0"/>
                      </a:endParaRPr>
                    </a:p>
                  </a:txBody>
                  <a:tcPr>
                    <a:noFill/>
                  </a:tcPr>
                </a:tc>
                <a:tc>
                  <a:txBody>
                    <a:bodyPr/>
                    <a:lstStyle/>
                    <a:p>
                      <a:pPr algn="ctr"/>
                      <a:endParaRPr lang="en-GB" sz="1300" b="0" dirty="0">
                        <a:latin typeface="Sassoon Primary" pitchFamily="50" charset="0"/>
                      </a:endParaRPr>
                    </a:p>
                  </a:txBody>
                  <a:tcPr>
                    <a:solidFill>
                      <a:srgbClr val="41AE0A"/>
                    </a:solidFill>
                  </a:tcPr>
                </a:tc>
                <a:tc>
                  <a:txBody>
                    <a:bodyPr/>
                    <a:lstStyle/>
                    <a:p>
                      <a:pPr algn="ctr"/>
                      <a:r>
                        <a:rPr lang="en-GB" sz="1300" b="0" dirty="0">
                          <a:latin typeface="Sassoon Primary" pitchFamily="50" charset="0"/>
                        </a:rPr>
                        <a:t>Land use: how diverse are local and UK landscapes?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0" dirty="0">
                          <a:effectLst/>
                          <a:latin typeface="Sassoon Primary" pitchFamily="50" charset="0"/>
                          <a:ea typeface="Calibri" panose="020F0502020204030204" pitchFamily="34" charset="0"/>
                          <a:cs typeface="Times New Roman" panose="02020603050405020304" pitchFamily="18" charset="0"/>
                        </a:rPr>
                        <a:t>Settlements: where do people live and why?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3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0" dirty="0">
                          <a:latin typeface="Sassoon Primary" pitchFamily="50" charset="0"/>
                        </a:rPr>
                        <a:t>Fieldwork: Where are the oldest buildings in our community?</a:t>
                      </a:r>
                      <a:endParaRPr lang="en-GB" sz="1300" b="0" dirty="0">
                        <a:effectLst/>
                        <a:latin typeface="Sassoon Primary" pitchFamily="50" charset="0"/>
                        <a:ea typeface="Calibri" panose="020F0502020204030204" pitchFamily="34" charset="0"/>
                        <a:cs typeface="Times New Roman" panose="02020603050405020304" pitchFamily="18" charset="0"/>
                      </a:endParaRPr>
                    </a:p>
                  </a:txBody>
                  <a:tcPr>
                    <a:noFill/>
                  </a:tcPr>
                </a:tc>
                <a:tc>
                  <a:txBody>
                    <a:bodyPr/>
                    <a:lstStyle/>
                    <a:p>
                      <a:pPr algn="ctr"/>
                      <a:endParaRPr lang="en-GB" sz="1300" b="0" dirty="0">
                        <a:latin typeface="Sassoon Primary" pitchFamily="50" charset="0"/>
                      </a:endParaRPr>
                    </a:p>
                  </a:txBody>
                  <a:tcPr>
                    <a:solidFill>
                      <a:srgbClr val="41AE0A"/>
                    </a:solidFill>
                  </a:tcPr>
                </a:tc>
                <a:tc>
                  <a:txBody>
                    <a:bodyPr/>
                    <a:lstStyle/>
                    <a:p>
                      <a:pPr algn="ctr"/>
                      <a:r>
                        <a:rPr lang="en-US" sz="1300" b="0" dirty="0">
                          <a:latin typeface="Sassoon Primary" pitchFamily="50" charset="0"/>
                        </a:rPr>
                        <a:t>Rivers: what’s special about them?</a:t>
                      </a:r>
                    </a:p>
                    <a:p>
                      <a:pPr algn="ctr"/>
                      <a:endParaRPr lang="en-US" sz="1300" b="0" dirty="0">
                        <a:latin typeface="Sassoon Primary" pitchFamily="50" charset="0"/>
                      </a:endParaRPr>
                    </a:p>
                    <a:p>
                      <a:pPr algn="ctr"/>
                      <a:r>
                        <a:rPr lang="en-GB" sz="1300" b="0" dirty="0">
                          <a:latin typeface="Sassoon Primary" pitchFamily="50" charset="0"/>
                        </a:rPr>
                        <a:t>Fieldwork: What is a river like?</a:t>
                      </a:r>
                    </a:p>
                  </a:txBody>
                  <a:tcPr>
                    <a:no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GB" sz="2000" b="1" dirty="0">
                <a:solidFill>
                  <a:schemeClr val="bg1"/>
                </a:solidFill>
                <a:latin typeface="Sassoon Primary" pitchFamily="50" charset="0"/>
              </a:rPr>
              <a:t>Lower KS2</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4011052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prstClr val="white"/>
                </a:solidFill>
                <a:latin typeface="Sassoon Primary" pitchFamily="50" charset="0"/>
              </a:rPr>
              <a:t>Geography</a:t>
            </a:r>
            <a:r>
              <a:rPr lang="en-GB" sz="3200" dirty="0">
                <a:solidFill>
                  <a:schemeClr val="bg1"/>
                </a:solidFill>
                <a:latin typeface="Sassoon Primary" pitchFamily="50" charset="0"/>
              </a:rPr>
              <a:t>–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1680606416"/>
              </p:ext>
            </p:extLst>
          </p:nvPr>
        </p:nvGraphicFramePr>
        <p:xfrm>
          <a:off x="298881" y="1940029"/>
          <a:ext cx="11594236" cy="2834640"/>
        </p:xfrm>
        <a:graphic>
          <a:graphicData uri="http://schemas.openxmlformats.org/drawingml/2006/table">
            <a:tbl>
              <a:tblPr firstRow="1" bandRow="1">
                <a:tableStyleId>{5940675A-B579-460E-94D1-54222C63F5DA}</a:tableStyleId>
              </a:tblPr>
              <a:tblGrid>
                <a:gridCol w="926237">
                  <a:extLst>
                    <a:ext uri="{9D8B030D-6E8A-4147-A177-3AD203B41FA5}">
                      <a16:colId xmlns:a16="http://schemas.microsoft.com/office/drawing/2014/main" val="698276396"/>
                    </a:ext>
                  </a:extLst>
                </a:gridCol>
                <a:gridCol w="1535837">
                  <a:extLst>
                    <a:ext uri="{9D8B030D-6E8A-4147-A177-3AD203B41FA5}">
                      <a16:colId xmlns:a16="http://schemas.microsoft.com/office/drawing/2014/main" val="1039164095"/>
                    </a:ext>
                  </a:extLst>
                </a:gridCol>
                <a:gridCol w="1740024">
                  <a:extLst>
                    <a:ext uri="{9D8B030D-6E8A-4147-A177-3AD203B41FA5}">
                      <a16:colId xmlns:a16="http://schemas.microsoft.com/office/drawing/2014/main" val="2421390909"/>
                    </a:ext>
                  </a:extLst>
                </a:gridCol>
                <a:gridCol w="1748901">
                  <a:extLst>
                    <a:ext uri="{9D8B030D-6E8A-4147-A177-3AD203B41FA5}">
                      <a16:colId xmlns:a16="http://schemas.microsoft.com/office/drawing/2014/main" val="914411525"/>
                    </a:ext>
                  </a:extLst>
                </a:gridCol>
                <a:gridCol w="1882066">
                  <a:extLst>
                    <a:ext uri="{9D8B030D-6E8A-4147-A177-3AD203B41FA5}">
                      <a16:colId xmlns:a16="http://schemas.microsoft.com/office/drawing/2014/main" val="642693463"/>
                    </a:ext>
                  </a:extLst>
                </a:gridCol>
                <a:gridCol w="1882066">
                  <a:extLst>
                    <a:ext uri="{9D8B030D-6E8A-4147-A177-3AD203B41FA5}">
                      <a16:colId xmlns:a16="http://schemas.microsoft.com/office/drawing/2014/main" val="954389551"/>
                    </a:ext>
                  </a:extLst>
                </a:gridCol>
                <a:gridCol w="1879105">
                  <a:extLst>
                    <a:ext uri="{9D8B030D-6E8A-4147-A177-3AD203B41FA5}">
                      <a16:colId xmlns:a16="http://schemas.microsoft.com/office/drawing/2014/main" val="316939250"/>
                    </a:ext>
                  </a:extLst>
                </a:gridCol>
              </a:tblGrid>
              <a:tr h="348376">
                <a:tc>
                  <a:txBody>
                    <a:bodyPr/>
                    <a:lstStyle/>
                    <a:p>
                      <a:pPr algn="ctr"/>
                      <a:endParaRPr lang="en-GB" dirty="0">
                        <a:latin typeface="Sassoon Primary" pitchFamily="50" charset="0"/>
                      </a:endParaRPr>
                    </a:p>
                  </a:txBody>
                  <a:tcPr/>
                </a:tc>
                <a:tc>
                  <a:txBody>
                    <a:bodyPr/>
                    <a:lstStyle/>
                    <a:p>
                      <a:pPr algn="ctr"/>
                      <a:r>
                        <a:rPr lang="en-GB" sz="1400" dirty="0">
                          <a:latin typeface="Sassoon Primary" pitchFamily="50" charset="0"/>
                        </a:rPr>
                        <a:t>Autumn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Autumn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dirty="0">
                          <a:latin typeface="Sassoon Primary" pitchFamily="50" charset="0"/>
                        </a:rPr>
                        <a:t>Refer to History Curriculum</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2</a:t>
                      </a:r>
                    </a:p>
                  </a:txBody>
                  <a:tcPr/>
                </a:tc>
                <a:extLst>
                  <a:ext uri="{0D108BD9-81ED-4DB2-BD59-A6C34878D82A}">
                    <a16:rowId xmlns:a16="http://schemas.microsoft.com/office/drawing/2014/main" val="3471968257"/>
                  </a:ext>
                </a:extLst>
              </a:tr>
              <a:tr h="1057023">
                <a:tc>
                  <a:txBody>
                    <a:bodyPr/>
                    <a:lstStyle/>
                    <a:p>
                      <a:pPr algn="ctr"/>
                      <a:r>
                        <a:rPr lang="en-GB" dirty="0">
                          <a:latin typeface="Sassoon Primary" pitchFamily="50" charset="0"/>
                        </a:rPr>
                        <a:t>Year 5/6</a:t>
                      </a:r>
                      <a:endParaRPr lang="en-GB" sz="1200" dirty="0">
                        <a:latin typeface="Sassoon Primary" pitchFamily="50" charset="0"/>
                      </a:endParaRPr>
                    </a:p>
                  </a:txBody>
                  <a:tcPr/>
                </a:tc>
                <a:tc>
                  <a:txBody>
                    <a:bodyPr/>
                    <a:lstStyle/>
                    <a:p>
                      <a:pPr algn="ctr"/>
                      <a:endParaRPr lang="en-GB" sz="80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effectLst/>
                          <a:latin typeface="Sassoon Primary" pitchFamily="50" charset="0"/>
                          <a:ea typeface="Calibri" panose="020F0502020204030204" pitchFamily="34" charset="0"/>
                          <a:cs typeface="Times New Roman" panose="02020603050405020304" pitchFamily="18" charset="0"/>
                        </a:rPr>
                        <a:t>North and South America: how diverse are their places and landscapes?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latin typeface="Sassoon Primary" pitchFamily="50" charset="0"/>
                        </a:rPr>
                        <a:t>Fieldwork: How diverse is life in our local woodland?</a:t>
                      </a:r>
                    </a:p>
                  </a:txBody>
                  <a:tcPr>
                    <a:noFill/>
                  </a:tcPr>
                </a:tc>
                <a:tc>
                  <a:txBody>
                    <a:bodyPr/>
                    <a:lstStyle/>
                    <a:p>
                      <a:pPr algn="ctr"/>
                      <a:endParaRPr lang="en-GB" sz="1400" b="0" dirty="0">
                        <a:latin typeface="Sassoon Primary" pitchFamily="50" charset="0"/>
                      </a:endParaRPr>
                    </a:p>
                  </a:txBody>
                  <a:tcPr>
                    <a:solidFill>
                      <a:srgbClr val="41AE0A"/>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effectLst/>
                          <a:latin typeface="Sassoon Primary" pitchFamily="50" charset="0"/>
                          <a:ea typeface="Calibri" panose="020F0502020204030204" pitchFamily="34" charset="0"/>
                          <a:cs typeface="Times New Roman" panose="02020603050405020304" pitchFamily="18" charset="0"/>
                        </a:rPr>
                        <a:t>South America: why does the Amazon matter?</a:t>
                      </a:r>
                      <a:r>
                        <a:rPr lang="en-GB" sz="1400" b="0" dirty="0">
                          <a:latin typeface="Sassoon Primary" pitchFamily="50"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dirty="0">
                        <a:effectLst/>
                        <a:latin typeface="Sassoon Primary" pitchFamily="50"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effectLst/>
                          <a:latin typeface="Sassoon Primary" pitchFamily="50" charset="0"/>
                          <a:ea typeface="Calibri" panose="020F0502020204030204" pitchFamily="34" charset="0"/>
                          <a:cs typeface="Times New Roman" panose="02020603050405020304" pitchFamily="18" charset="0"/>
                        </a:rPr>
                        <a:t>Fieldwork: What evidence of continuity and change can be seen in Sandbach?</a:t>
                      </a:r>
                      <a:endParaRPr lang="en-GB" sz="1400" b="0" dirty="0">
                        <a:latin typeface="Sassoon Primary"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dirty="0">
                        <a:latin typeface="Sassoon Primary" pitchFamily="50" charset="0"/>
                      </a:endParaRPr>
                    </a:p>
                  </a:txBody>
                  <a:tcP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0" dirty="0">
                        <a:latin typeface="Sassoon Primary" pitchFamily="50" charset="0"/>
                      </a:endParaRPr>
                    </a:p>
                  </a:txBody>
                  <a:tcPr>
                    <a:solidFill>
                      <a:srgbClr val="41AE0A"/>
                    </a:solidFill>
                  </a:tcPr>
                </a:tc>
                <a:tc>
                  <a:txBody>
                    <a:bodyPr/>
                    <a:lstStyle/>
                    <a:p>
                      <a:pPr algn="ctr"/>
                      <a:r>
                        <a:rPr lang="en-GB" sz="1400" b="0" dirty="0">
                          <a:effectLst/>
                          <a:latin typeface="Sassoon Primary" pitchFamily="50" charset="0"/>
                          <a:ea typeface="Calibri" panose="020F0502020204030204" pitchFamily="34" charset="0"/>
                          <a:cs typeface="Times New Roman" panose="02020603050405020304" pitchFamily="18" charset="0"/>
                        </a:rPr>
                        <a:t>Natural Resources: what are they, where are they found, why are they important?</a:t>
                      </a:r>
                    </a:p>
                    <a:p>
                      <a:pPr algn="ctr"/>
                      <a:endParaRPr lang="en-GB" sz="1400" b="0" dirty="0">
                        <a:effectLst/>
                        <a:latin typeface="Sassoon Primary" pitchFamily="50" charset="0"/>
                        <a:ea typeface="Calibri" panose="020F0502020204030204" pitchFamily="34" charset="0"/>
                        <a:cs typeface="Times New Roman" panose="02020603050405020304" pitchFamily="18" charset="0"/>
                      </a:endParaRPr>
                    </a:p>
                    <a:p>
                      <a:pPr algn="ctr"/>
                      <a:r>
                        <a:rPr lang="en-GB" sz="1400" b="0" dirty="0">
                          <a:latin typeface="Sassoon Primary" pitchFamily="50" charset="0"/>
                        </a:rPr>
                        <a:t>Fieldwork: How can our school reduce its carbon footprint?</a:t>
                      </a:r>
                    </a:p>
                  </a:txBody>
                  <a:tcPr>
                    <a:no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400110"/>
          </a:xfrm>
          <a:prstGeom prst="rect">
            <a:avLst/>
          </a:prstGeom>
          <a:noFill/>
        </p:spPr>
        <p:txBody>
          <a:bodyPr wrap="square" rtlCol="0">
            <a:spAutoFit/>
          </a:bodyPr>
          <a:lstStyle/>
          <a:p>
            <a:pPr algn="ctr"/>
            <a:r>
              <a:rPr lang="en-GB" sz="2000" b="1" dirty="0">
                <a:solidFill>
                  <a:schemeClr val="bg1"/>
                </a:solidFill>
                <a:latin typeface="Sassoon Primary" pitchFamily="50" charset="0"/>
              </a:rPr>
              <a:t>Upper KS2</a:t>
            </a:r>
          </a:p>
        </p:txBody>
      </p:sp>
      <p:pic>
        <p:nvPicPr>
          <p:cNvPr id="2" name="Picture 1">
            <a:extLst>
              <a:ext uri="{FF2B5EF4-FFF2-40B4-BE49-F238E27FC236}">
                <a16:creationId xmlns:a16="http://schemas.microsoft.com/office/drawing/2014/main" id="{EA73502E-D767-4BF0-B571-0ADA75090F42}"/>
              </a:ext>
            </a:extLst>
          </p:cNvPr>
          <p:cNvPicPr>
            <a:picLocks noChangeAspect="1"/>
          </p:cNvPicPr>
          <p:nvPr/>
        </p:nvPicPr>
        <p:blipFill>
          <a:blip r:embed="rId2"/>
          <a:stretch>
            <a:fillRect/>
          </a:stretch>
        </p:blipFill>
        <p:spPr>
          <a:xfrm>
            <a:off x="430675" y="233281"/>
            <a:ext cx="1761897" cy="1018120"/>
          </a:xfrm>
          <a:prstGeom prst="rect">
            <a:avLst/>
          </a:prstGeom>
        </p:spPr>
      </p:pic>
    </p:spTree>
    <p:extLst>
      <p:ext uri="{BB962C8B-B14F-4D97-AF65-F5344CB8AC3E}">
        <p14:creationId xmlns:p14="http://schemas.microsoft.com/office/powerpoint/2010/main" val="325192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8db6269d-123b-437b-b318-7ee3c9f1f34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6FFB51F5E5E04CB202626C82C26492" ma:contentTypeVersion="19" ma:contentTypeDescription="Create a new document." ma:contentTypeScope="" ma:versionID="04e2a45e5253f01b75910761bae4be00">
  <xsd:schema xmlns:xsd="http://www.w3.org/2001/XMLSchema" xmlns:xs="http://www.w3.org/2001/XMLSchema" xmlns:p="http://schemas.microsoft.com/office/2006/metadata/properties" xmlns:ns3="8db6269d-123b-437b-b318-7ee3c9f1f34f" xmlns:ns4="fd1492b6-284a-4da3-9108-7c64edbcbe99" targetNamespace="http://schemas.microsoft.com/office/2006/metadata/properties" ma:root="true" ma:fieldsID="09084bd98a876db2e934e23581654350" ns3:_="" ns4:_="">
    <xsd:import namespace="8db6269d-123b-437b-b318-7ee3c9f1f34f"/>
    <xsd:import namespace="fd1492b6-284a-4da3-9108-7c64edbcbe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Locat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6269d-123b-437b-b318-7ee3c9f1f3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1492b6-284a-4da3-9108-7c64edbcbe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551FFA-C7F7-47BD-9AC2-AD94AA4E2A2B}">
  <ds:schemaRefs>
    <ds:schemaRef ds:uri="http://schemas.microsoft.com/sharepoint/v3/contenttype/forms"/>
  </ds:schemaRefs>
</ds:datastoreItem>
</file>

<file path=customXml/itemProps2.xml><?xml version="1.0" encoding="utf-8"?>
<ds:datastoreItem xmlns:ds="http://schemas.openxmlformats.org/officeDocument/2006/customXml" ds:itemID="{EAA7D144-7C25-4151-802F-06D94609E506}">
  <ds:schemaRefs>
    <ds:schemaRef ds:uri="http://www.w3.org/XML/1998/namespace"/>
    <ds:schemaRef ds:uri="8db6269d-123b-437b-b318-7ee3c9f1f34f"/>
    <ds:schemaRef ds:uri="http://purl.org/dc/elements/1.1/"/>
    <ds:schemaRef ds:uri="http://schemas.openxmlformats.org/package/2006/metadata/core-properties"/>
    <ds:schemaRef ds:uri="http://schemas.microsoft.com/office/2006/metadata/properties"/>
    <ds:schemaRef ds:uri="http://purl.org/dc/dcmitype/"/>
    <ds:schemaRef ds:uri="http://schemas.microsoft.com/office/2006/documentManagement/types"/>
    <ds:schemaRef ds:uri="http://schemas.microsoft.com/office/infopath/2007/PartnerControls"/>
    <ds:schemaRef ds:uri="fd1492b6-284a-4da3-9108-7c64edbcbe99"/>
    <ds:schemaRef ds:uri="http://purl.org/dc/terms/"/>
  </ds:schemaRefs>
</ds:datastoreItem>
</file>

<file path=customXml/itemProps3.xml><?xml version="1.0" encoding="utf-8"?>
<ds:datastoreItem xmlns:ds="http://schemas.openxmlformats.org/officeDocument/2006/customXml" ds:itemID="{D232FB41-ABEA-4324-BF3D-70A905E304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6269d-123b-437b-b318-7ee3c9f1f34f"/>
    <ds:schemaRef ds:uri="fd1492b6-284a-4da3-9108-7c64edbcbe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TM03090430[[fn=Banded]]</Template>
  <TotalTime>47190</TotalTime>
  <Words>1511</Words>
  <Application>Microsoft Office PowerPoint</Application>
  <PresentationFormat>Widescreen</PresentationFormat>
  <Paragraphs>159</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Comic Sans MS</vt:lpstr>
      <vt:lpstr>Sassoon Primary</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sch8753159@peoversuperior.local</dc:creator>
  <cp:lastModifiedBy>sandbach primary Head</cp:lastModifiedBy>
  <cp:revision>220</cp:revision>
  <dcterms:created xsi:type="dcterms:W3CDTF">2022-11-26T10:59:42Z</dcterms:created>
  <dcterms:modified xsi:type="dcterms:W3CDTF">2026-09-09T10:34:08Z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0x010100226FFB51F5E5E04CB202626C82C26492</vt:lpwstr>
  </property>
</Properties>
</file>