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88" r:id="rId6"/>
    <p:sldId id="257" r:id="rId7"/>
    <p:sldId id="277" r:id="rId8"/>
    <p:sldId id="25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5CAC"/>
    <a:srgbClr val="41AE0A"/>
    <a:srgbClr val="AE5A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799" autoAdjust="0"/>
    <p:restoredTop sz="94660"/>
  </p:normalViewPr>
  <p:slideViewPr>
    <p:cSldViewPr snapToGrid="0">
      <p:cViewPr varScale="1">
        <p:scale>
          <a:sx n="85" d="100"/>
          <a:sy n="85" d="100"/>
        </p:scale>
        <p:origin x="101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8EB62-A221-41E3-A61A-2B5A575201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FD2585-DDA0-41E1-A8D1-DCCB4A2413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BEF244-8FA5-41AD-8005-3565548ECC3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18916FBC-3F6D-4CED-97AC-363D0C2B4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EE9C72-E331-4ABE-924D-0ADC048B37C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976415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0B684-04D4-4491-91FE-471456DA8E2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88CD39-0ECA-4143-89A9-9E056A2B430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B12132-538D-4918-A242-C813966CF56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20DB97A5-C2B3-40C6-854A-7C1E777177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5C0538-76D1-426F-80D5-3C7529C3C6B2}"/>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2047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0620D6-1326-493D-87A1-5FE67102F9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AD0C33-DFD3-4A46-B6A4-202D76C91DD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A9C5A6-642C-4ADC-95DB-9C33F39530C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3EFA4D3A-CD0A-4EA8-9403-48EAB5C6BD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4E38D-6B99-46B2-B666-E6C79825B74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17917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C25CA-3AA7-46DD-A72C-58B8E6D0EF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125406-8470-4BA7-938F-2F0DBE612DA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0C7C0E-04A8-47AF-83DA-65821982923A}"/>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723499B3-86E8-4B1C-8CAF-780B8B5D5F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451300-7548-4B57-8457-9C2453067900}"/>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88943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DBA5-4433-40F4-9D21-53CC9F1109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769DB1-2B73-4BFB-990C-EFCBEF25DF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119B3F4-BA46-40A9-8AD3-0D29FA2C7E8D}"/>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E2AA3E05-146F-4CC0-AE45-3E02077184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0497C1-0D74-44E5-9C43-BE5EEA5776D5}"/>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49249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1CAED-C4B3-4DDD-90EA-5C3FE167A7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3BD584-CDC7-489D-9227-FBC2CA14C05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FDB6B43-9BC3-4049-B31A-BB1B875C7D6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C0A3C6-1BFF-4ECC-A44B-756B3DDDB79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E25000D3-1532-47C9-BE7D-F70B81745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43F3B-26DF-4C06-A309-4F6CD7598389}"/>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26811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42B9-5CE5-4467-9C62-92211BE0195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2744CB-6790-4BD7-BF4B-41A1EF5070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F403BFB-F7AA-4CD8-86C7-EDD5805269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FDCB34-A0C8-46BB-922D-2F89762B64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02BF37-C91E-4A4E-88DE-4AED83655B1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BDFFDC-A7D6-4759-AE6D-AD441C9FA9A9}"/>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8" name="Footer Placeholder 7">
            <a:extLst>
              <a:ext uri="{FF2B5EF4-FFF2-40B4-BE49-F238E27FC236}">
                <a16:creationId xmlns:a16="http://schemas.microsoft.com/office/drawing/2014/main" id="{341E8409-B83F-40A2-810B-AB0B7AC415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E7BA801-F218-493A-BBA9-E92DD9F9CFAC}"/>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4045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488CA-66C4-4481-8826-8420A608A5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F60933-AAC1-4C2D-8CFD-1A3FED240B6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4" name="Footer Placeholder 3">
            <a:extLst>
              <a:ext uri="{FF2B5EF4-FFF2-40B4-BE49-F238E27FC236}">
                <a16:creationId xmlns:a16="http://schemas.microsoft.com/office/drawing/2014/main" id="{E7801661-A329-440A-8183-75C1DE9C9B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7D4D95-35AE-4B33-9EFE-CFF2D48C5741}"/>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2191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B7EE01-34B9-40B5-8CB6-561F2974D0B3}"/>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3" name="Footer Placeholder 2">
            <a:extLst>
              <a:ext uri="{FF2B5EF4-FFF2-40B4-BE49-F238E27FC236}">
                <a16:creationId xmlns:a16="http://schemas.microsoft.com/office/drawing/2014/main" id="{1C5178DC-AC84-4AA9-AB2B-747672A4BE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0845C5-ACB4-4F12-BD89-EF9EF1E5AC8D}"/>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56449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7BF86-D971-4A16-8C83-915E918B3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CC6A70-D737-44EB-83A4-A00B31DB9D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B4C573-3BCC-4DD6-B6D0-ACECDDAAE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9EA57D-39C0-4C0F-9B32-FE1B4E6CEEE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BF8FAA8C-C760-4AA5-A3A8-F80F5F95F8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282A9F-6260-4C95-ABBC-BFB176B1CB77}"/>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695827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9C06-47D3-488E-8DD5-1E8DD8C826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7DD463-3222-4191-A648-2FB18DAD40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9432AA-40A9-4EC1-93BB-4A1A080221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723B24-3890-45E1-98C9-3FE6AFCAD80B}"/>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0B84BEAA-E34B-4E8F-A87B-EF2655EE50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E5B177-0D71-46E9-B73A-760555F15D64}"/>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77780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59FC0E-42F3-4481-95C7-27B622BEF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2EA10A-BBE9-4D5D-8BFB-9F2156128E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E1A013-D11E-40D9-86B1-C2A42C4DB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9945C507-5313-4700-AEC2-822318B13E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E6762F-D019-48D0-B9DA-DE6BAF621F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C24E03-5654-48BE-A6A1-CF9B4F09A12A}" type="slidenum">
              <a:rPr lang="en-GB" smtClean="0"/>
              <a:t>‹#›</a:t>
            </a:fld>
            <a:endParaRPr lang="en-GB"/>
          </a:p>
        </p:txBody>
      </p:sp>
    </p:spTree>
    <p:extLst>
      <p:ext uri="{BB962C8B-B14F-4D97-AF65-F5344CB8AC3E}">
        <p14:creationId xmlns:p14="http://schemas.microsoft.com/office/powerpoint/2010/main" val="40905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a:t>
            </a:r>
          </a:p>
          <a:p>
            <a:pPr algn="ctr"/>
            <a:r>
              <a:rPr lang="en-GB" sz="3200" dirty="0">
                <a:solidFill>
                  <a:schemeClr val="bg1"/>
                </a:solidFill>
                <a:latin typeface="Sassoon Primary" pitchFamily="50" charset="0"/>
              </a:rPr>
              <a:t>Design &amp; Technology – Whole School</a:t>
            </a:r>
          </a:p>
        </p:txBody>
      </p:sp>
      <p:pic>
        <p:nvPicPr>
          <p:cNvPr id="3" name="Picture 2">
            <a:extLst>
              <a:ext uri="{FF2B5EF4-FFF2-40B4-BE49-F238E27FC236}">
                <a16:creationId xmlns:a16="http://schemas.microsoft.com/office/drawing/2014/main" id="{11083D39-2132-41E8-BCAF-748CE1704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79" y="199634"/>
            <a:ext cx="1760373" cy="1021168"/>
          </a:xfrm>
          <a:prstGeom prst="rect">
            <a:avLst/>
          </a:prstGeom>
        </p:spPr>
      </p:pic>
      <p:pic>
        <p:nvPicPr>
          <p:cNvPr id="17" name="Picture 16">
            <a:extLst>
              <a:ext uri="{FF2B5EF4-FFF2-40B4-BE49-F238E27FC236}">
                <a16:creationId xmlns:a16="http://schemas.microsoft.com/office/drawing/2014/main" id="{7B9C403A-6D5D-4AE0-9C3F-F736B9EE81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9840" y="2656827"/>
            <a:ext cx="6951758" cy="2953860"/>
          </a:xfrm>
          <a:prstGeom prst="rect">
            <a:avLst/>
          </a:prstGeom>
        </p:spPr>
      </p:pic>
    </p:spTree>
    <p:extLst>
      <p:ext uri="{BB962C8B-B14F-4D97-AF65-F5344CB8AC3E}">
        <p14:creationId xmlns:p14="http://schemas.microsoft.com/office/powerpoint/2010/main" val="3301990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324367" y="214619"/>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a:t>
            </a:r>
          </a:p>
          <a:p>
            <a:pPr algn="ctr"/>
            <a:r>
              <a:rPr lang="en-GB" sz="3200" dirty="0">
                <a:solidFill>
                  <a:schemeClr val="bg1"/>
                </a:solidFill>
                <a:latin typeface="Sassoon Primary" pitchFamily="50" charset="0"/>
              </a:rPr>
              <a:t>Design &amp; Technology Rationale</a:t>
            </a:r>
          </a:p>
        </p:txBody>
      </p:sp>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endParaRPr lang="en-GB" b="1" dirty="0">
              <a:solidFill>
                <a:schemeClr val="bg1"/>
              </a:solidFill>
              <a:latin typeface="Comic Sans MS" panose="030F0702030302020204" pitchFamily="66" charset="0"/>
            </a:endParaRPr>
          </a:p>
        </p:txBody>
      </p:sp>
      <p:sp>
        <p:nvSpPr>
          <p:cNvPr id="2" name="Rectangle 1">
            <a:extLst>
              <a:ext uri="{FF2B5EF4-FFF2-40B4-BE49-F238E27FC236}">
                <a16:creationId xmlns:a16="http://schemas.microsoft.com/office/drawing/2014/main" id="{8233528D-CA00-49AF-91B5-C1226253FE5B}"/>
              </a:ext>
            </a:extLst>
          </p:cNvPr>
          <p:cNvSpPr/>
          <p:nvPr/>
        </p:nvSpPr>
        <p:spPr>
          <a:xfrm>
            <a:off x="1879541" y="3448072"/>
            <a:ext cx="9880847" cy="307777"/>
          </a:xfrm>
          <a:prstGeom prst="rect">
            <a:avLst/>
          </a:prstGeom>
        </p:spPr>
        <p:txBody>
          <a:bodyPr wrap="square">
            <a:spAutoFit/>
          </a:bodyPr>
          <a:lstStyle/>
          <a:p>
            <a:endParaRPr lang="en-GB" sz="1400" dirty="0">
              <a:latin typeface="Comic Sans MS" panose="030F0702030302020204" pitchFamily="66" charset="0"/>
            </a:endParaRPr>
          </a:p>
        </p:txBody>
      </p:sp>
      <p:graphicFrame>
        <p:nvGraphicFramePr>
          <p:cNvPr id="3" name="Table 2">
            <a:extLst>
              <a:ext uri="{FF2B5EF4-FFF2-40B4-BE49-F238E27FC236}">
                <a16:creationId xmlns:a16="http://schemas.microsoft.com/office/drawing/2014/main" id="{9670B808-55D6-495F-8725-6EE06B86D031}"/>
              </a:ext>
            </a:extLst>
          </p:cNvPr>
          <p:cNvGraphicFramePr>
            <a:graphicFrameLocks noGrp="1"/>
          </p:cNvGraphicFramePr>
          <p:nvPr>
            <p:extLst>
              <p:ext uri="{D42A27DB-BD31-4B8C-83A1-F6EECF244321}">
                <p14:modId xmlns:p14="http://schemas.microsoft.com/office/powerpoint/2010/main" val="2994150575"/>
              </p:ext>
            </p:extLst>
          </p:nvPr>
        </p:nvGraphicFramePr>
        <p:xfrm>
          <a:off x="298882" y="2341597"/>
          <a:ext cx="11606074" cy="4030980"/>
        </p:xfrm>
        <a:graphic>
          <a:graphicData uri="http://schemas.openxmlformats.org/drawingml/2006/table">
            <a:tbl>
              <a:tblPr firstRow="1" bandRow="1">
                <a:tableStyleId>{5940675A-B579-460E-94D1-54222C63F5DA}</a:tableStyleId>
              </a:tblPr>
              <a:tblGrid>
                <a:gridCol w="2018191">
                  <a:extLst>
                    <a:ext uri="{9D8B030D-6E8A-4147-A177-3AD203B41FA5}">
                      <a16:colId xmlns:a16="http://schemas.microsoft.com/office/drawing/2014/main" val="3062780578"/>
                    </a:ext>
                  </a:extLst>
                </a:gridCol>
                <a:gridCol w="9587883">
                  <a:extLst>
                    <a:ext uri="{9D8B030D-6E8A-4147-A177-3AD203B41FA5}">
                      <a16:colId xmlns:a16="http://schemas.microsoft.com/office/drawing/2014/main" val="1274868415"/>
                    </a:ext>
                  </a:extLst>
                </a:gridCol>
              </a:tblGrid>
              <a:tr h="1078011">
                <a:tc>
                  <a:txBody>
                    <a:bodyPr/>
                    <a:lstStyle/>
                    <a:p>
                      <a:r>
                        <a:rPr lang="en-GB" dirty="0">
                          <a:latin typeface="Sassoon Primary" pitchFamily="50" charset="0"/>
                        </a:rPr>
                        <a:t>Intent:</a:t>
                      </a:r>
                      <a:endParaRPr lang="en-GB" b="0" dirty="0">
                        <a:latin typeface="Sassoon Primary" pitchFamily="50" charset="0"/>
                      </a:endParaRPr>
                    </a:p>
                  </a:txBody>
                  <a:tcPr>
                    <a:solidFill>
                      <a:schemeClr val="accent1">
                        <a:lumMod val="20000"/>
                        <a:lumOff val="80000"/>
                      </a:schemeClr>
                    </a:solidFill>
                  </a:tcPr>
                </a:tc>
                <a:tc>
                  <a:txBody>
                    <a:bodyPr/>
                    <a:lstStyle/>
                    <a:p>
                      <a:pPr algn="l">
                        <a:buFont typeface="Arial" panose="020B0604020202020204" pitchFamily="34" charset="0"/>
                        <a:buNone/>
                      </a:pPr>
                      <a:r>
                        <a:rPr lang="en-US" sz="850" b="0" i="0" kern="1200" dirty="0">
                          <a:solidFill>
                            <a:srgbClr val="002060"/>
                          </a:solidFill>
                          <a:effectLst/>
                          <a:latin typeface="Sassoon Primary" pitchFamily="50" charset="0"/>
                          <a:ea typeface="+mn-ea"/>
                          <a:cs typeface="+mn-cs"/>
                        </a:rPr>
                        <a:t>Children receive a design and technology curriculum which inspires and allows them to exercise their creativity practically, through designing, making and evaluating. Design and technology is a motivating, precise and practical subject that encourages children to learn to think and intervene creatively to solve problems imaginatively, both as individuals and as members of a team. Pupils are encouraged to be inventive whilst considering their own and others’ needs, wants and values in order to be resourceful, resilient, problem-solvers.</a:t>
                      </a:r>
                      <a:r>
                        <a:rPr lang="en-US" sz="850" b="0" i="0" dirty="0">
                          <a:solidFill>
                            <a:srgbClr val="002060"/>
                          </a:solidFill>
                          <a:effectLst/>
                          <a:latin typeface="Sassoon Primary" pitchFamily="50" charset="0"/>
                        </a:rPr>
                        <a:t> </a:t>
                      </a:r>
                    </a:p>
                    <a:p>
                      <a:pPr algn="l">
                        <a:buFont typeface="Arial" panose="020B0604020202020204" pitchFamily="34" charset="0"/>
                        <a:buNone/>
                      </a:pPr>
                      <a:r>
                        <a:rPr lang="en-US" sz="850" b="0" i="0" dirty="0">
                          <a:solidFill>
                            <a:srgbClr val="002060"/>
                          </a:solidFill>
                          <a:effectLst/>
                          <a:latin typeface="Sassoon Primary" pitchFamily="50" charset="0"/>
                        </a:rPr>
                        <a:t>Our curriculum allows children to apply the knowledge and skills learned in other subjects, particularly </a:t>
                      </a:r>
                      <a:r>
                        <a:rPr lang="en-US" sz="850" b="0" i="0" dirty="0" err="1">
                          <a:solidFill>
                            <a:srgbClr val="002060"/>
                          </a:solidFill>
                          <a:effectLst/>
                          <a:latin typeface="Sassoon Primary" pitchFamily="50" charset="0"/>
                        </a:rPr>
                        <a:t>Maths</a:t>
                      </a:r>
                      <a:r>
                        <a:rPr lang="en-US" sz="850" b="0" i="0" dirty="0">
                          <a:solidFill>
                            <a:srgbClr val="002060"/>
                          </a:solidFill>
                          <a:effectLst/>
                          <a:latin typeface="Sassoon Primary" pitchFamily="50" charset="0"/>
                        </a:rPr>
                        <a:t>, Science and Art. Children also learn basic cooking skills and design and make dishes themselves. Children’s interests are engaged through theme learning, ensuring that links are made in a cross curricular way and to their own experiences, giving children motivation and meaning behind their learning. We want to equip our pupils with the skills and technical knowledge required within each aspect of the iterative designing and making process. We want to enable children to become successful designers, makers and evaluators. We want to induce curiosity and innovativeness and provide opportunities for the development of problem solving and risk taking through a range of contexts, often linked to daily aspects of life. We encourage children to explore the significance of design and technology in our lives by learning about the designed and made world and how things work within it, also allowing children time to critique, evaluate and test their ideas, proto-types and products, and those of their peers, in a constructive and meaningful way. Lessons provide children with opportunities to explore and understand the key principles of nutrition and healthy eating whilst learning how to cook in a hygienic and safe environment. The also give children the ability to manage risks exceptionally well to manufacture products safely and hygienically. Most importantly, they should instill a passion for designing and creating.</a:t>
                      </a:r>
                    </a:p>
                  </a:txBody>
                  <a:tcPr>
                    <a:solidFill>
                      <a:schemeClr val="accent1">
                        <a:lumMod val="20000"/>
                        <a:lumOff val="80000"/>
                      </a:schemeClr>
                    </a:solidFill>
                  </a:tcPr>
                </a:tc>
                <a:extLst>
                  <a:ext uri="{0D108BD9-81ED-4DB2-BD59-A6C34878D82A}">
                    <a16:rowId xmlns:a16="http://schemas.microsoft.com/office/drawing/2014/main" val="522082441"/>
                  </a:ext>
                </a:extLst>
              </a:tr>
              <a:tr h="552649">
                <a:tc>
                  <a:txBody>
                    <a:bodyPr/>
                    <a:lstStyle/>
                    <a:p>
                      <a:r>
                        <a:rPr lang="en-GB" dirty="0">
                          <a:latin typeface="Sassoon Primary" pitchFamily="50" charset="0"/>
                        </a:rPr>
                        <a:t>Implementation:</a:t>
                      </a:r>
                    </a:p>
                  </a:txBody>
                  <a:tcPr>
                    <a:solidFill>
                      <a:schemeClr val="accent5">
                        <a:lumMod val="40000"/>
                        <a:lumOff val="60000"/>
                      </a:schemeClr>
                    </a:solidFill>
                  </a:tcPr>
                </a:tc>
                <a:tc>
                  <a:txBody>
                    <a:bodyPr/>
                    <a:lstStyle/>
                    <a:p>
                      <a:r>
                        <a:rPr lang="en-US" sz="850" b="0" i="0" dirty="0">
                          <a:solidFill>
                            <a:srgbClr val="002060"/>
                          </a:solidFill>
                          <a:effectLst/>
                          <a:latin typeface="Sassoon Primary" pitchFamily="50" charset="0"/>
                        </a:rPr>
                        <a:t>At Sandbach Primary, we teach a rolling program split into Year A and Year B, aligned to Key Stage 1, Lower Key Stage 2 and Upper Key Stage 2 objectives. Teaching of DT follows the design, make and evaluate cycle. The design process is fixed in real life and relevant contexts, to give greater depth to learning. Skills are taught progressively across key stage phases of Key Stage 1, Lower Key Stage 2 and Upper Key Stage 2, to ensure that all children are able to learn and add to their range of skills and progress as they move through the school. </a:t>
                      </a:r>
                      <a:r>
                        <a:rPr lang="en-US" sz="850" dirty="0">
                          <a:solidFill>
                            <a:srgbClr val="002060"/>
                          </a:solidFill>
                          <a:latin typeface="Sassoon Primary" pitchFamily="50" charset="0"/>
                        </a:rPr>
                        <a:t>We implement our curriculum by providing a range of creative and practical activities, through which we teach the knowledge, understanding and skills needed to engage in an interactive process of designing and making: Design – use research and develop design criteria to design for a purpose and communicate their ideas through a range of mediums; Make – use a wider range of tools and equipment with accuracy and use a wider range of materials and components according to their qualities; and Evaluate – evaluate their ideas and products against their own design criteria and consider the views of others to improve their work.</a:t>
                      </a:r>
                      <a:r>
                        <a:rPr lang="en-US" sz="850" b="0" i="0" dirty="0">
                          <a:solidFill>
                            <a:srgbClr val="002060"/>
                          </a:solidFill>
                          <a:effectLst/>
                          <a:latin typeface="Sassoon Primary" pitchFamily="50" charset="0"/>
                        </a:rPr>
                        <a:t> During lessons, children are taught to combine their designing, making and analytical skills with knowledge and understanding in order to design and make a product. The lesson sequence starts with a design brief or problem linked to a cross curricular theme. Children then are taught to research existing solutions before developing their own designs, using annotated sketches. Children produce at least three initial designs and apply their critical thinking skills to choose the most suitable. While making, children are given choice and a range of tools to choose from freely, appropriate to age and expectations. They consider which materials are best fit for purpose and begin by making models and prototypes. Following on from designing and making their products, they evaluate them by </a:t>
                      </a:r>
                      <a:r>
                        <a:rPr lang="en-US" sz="850" b="0" i="0" dirty="0" err="1">
                          <a:solidFill>
                            <a:srgbClr val="002060"/>
                          </a:solidFill>
                          <a:effectLst/>
                          <a:latin typeface="Sassoon Primary" pitchFamily="50" charset="0"/>
                        </a:rPr>
                        <a:t>analysing</a:t>
                      </a:r>
                      <a:r>
                        <a:rPr lang="en-US" sz="850" b="0" i="0" dirty="0">
                          <a:solidFill>
                            <a:srgbClr val="002060"/>
                          </a:solidFill>
                          <a:effectLst/>
                          <a:latin typeface="Sassoon Primary" pitchFamily="50" charset="0"/>
                        </a:rPr>
                        <a:t> and critiquing their own creations, as well as testing and solving any issues, through using their own ideas and collaboratively sharing feedback. To evaluate, children </a:t>
                      </a:r>
                      <a:r>
                        <a:rPr lang="en-US" sz="850" b="0" i="0" dirty="0" err="1">
                          <a:solidFill>
                            <a:srgbClr val="002060"/>
                          </a:solidFill>
                          <a:effectLst/>
                          <a:latin typeface="Sassoon Primary" pitchFamily="50" charset="0"/>
                        </a:rPr>
                        <a:t>analyse</a:t>
                      </a:r>
                      <a:r>
                        <a:rPr lang="en-US" sz="850" b="0" i="0" dirty="0">
                          <a:solidFill>
                            <a:srgbClr val="002060"/>
                          </a:solidFill>
                          <a:effectLst/>
                          <a:latin typeface="Sassoon Primary" pitchFamily="50" charset="0"/>
                        </a:rPr>
                        <a:t> and critique their own and their peers’ products against the design brief.</a:t>
                      </a:r>
                      <a:endParaRPr lang="en-GB" sz="850" dirty="0">
                        <a:solidFill>
                          <a:srgbClr val="002060"/>
                        </a:solidFill>
                        <a:latin typeface="Sassoon Primary" pitchFamily="50" charset="0"/>
                      </a:endParaRPr>
                    </a:p>
                  </a:txBody>
                  <a:tcPr>
                    <a:solidFill>
                      <a:schemeClr val="accent5">
                        <a:lumMod val="40000"/>
                        <a:lumOff val="60000"/>
                      </a:schemeClr>
                    </a:solidFill>
                  </a:tcPr>
                </a:tc>
                <a:extLst>
                  <a:ext uri="{0D108BD9-81ED-4DB2-BD59-A6C34878D82A}">
                    <a16:rowId xmlns:a16="http://schemas.microsoft.com/office/drawing/2014/main" val="1439158557"/>
                  </a:ext>
                </a:extLst>
              </a:tr>
              <a:tr h="552649">
                <a:tc>
                  <a:txBody>
                    <a:bodyPr/>
                    <a:lstStyle/>
                    <a:p>
                      <a:r>
                        <a:rPr lang="en-GB" dirty="0">
                          <a:latin typeface="Sassoon Primary" pitchFamily="50" charset="0"/>
                        </a:rPr>
                        <a:t>Impact:</a:t>
                      </a:r>
                    </a:p>
                  </a:txBody>
                  <a:tcPr>
                    <a:solidFill>
                      <a:schemeClr val="accent1">
                        <a:lumMod val="60000"/>
                        <a:lumOff val="40000"/>
                      </a:schemeClr>
                    </a:solidFill>
                  </a:tcPr>
                </a:tc>
                <a:tc>
                  <a:txBody>
                    <a:bodyPr/>
                    <a:lstStyle/>
                    <a:p>
                      <a:r>
                        <a:rPr lang="en-GB" sz="850" dirty="0">
                          <a:solidFill>
                            <a:srgbClr val="002060"/>
                          </a:solidFill>
                          <a:latin typeface="Sassoon Primary" pitchFamily="50" charset="0"/>
                        </a:rPr>
                        <a:t>The approach to assessment is less formal than in core subject disciplines. In DT, there is ongoing teacher assessment to ensure that the children are keeping up with the pace of the curriculum and achieving our goals. We assess at the end of the Foundation Stage against the Early Learning Goal for Expressive Arts and Design. There is no published data for art and design in KS1 and KS2. The school tracks foundation subjects very broadly to ensure that children are working within the curriculum expectations for their year group.</a:t>
                      </a:r>
                    </a:p>
                    <a:p>
                      <a:endParaRPr lang="en-GB" sz="850" dirty="0">
                        <a:solidFill>
                          <a:srgbClr val="002060"/>
                        </a:solidFill>
                        <a:latin typeface="Sassoon Primary" pitchFamily="50" charset="0"/>
                      </a:endParaRPr>
                    </a:p>
                    <a:p>
                      <a:r>
                        <a:rPr lang="en-GB" sz="850" dirty="0">
                          <a:solidFill>
                            <a:srgbClr val="002060"/>
                          </a:solidFill>
                          <a:latin typeface="Sassoon Primary" pitchFamily="50" charset="0"/>
                        </a:rPr>
                        <a:t>Work books are key to capturing pupil work. Additionally, pupil work is displayed in class or communal areas, as a wider public display of DT work is a critical part in the design process. Talking to pupils is key to the continual refinement and development of the DT curriculum. Regular pupil voice and self-evaluation provide valuable feedback which is used to</a:t>
                      </a:r>
                    </a:p>
                    <a:p>
                      <a:r>
                        <a:rPr lang="en-GB" sz="850" dirty="0">
                          <a:solidFill>
                            <a:srgbClr val="002060"/>
                          </a:solidFill>
                          <a:latin typeface="Sassoon Primary" pitchFamily="50" charset="0"/>
                        </a:rPr>
                        <a:t>assess pupil’s understanding and the success of units of work.</a:t>
                      </a:r>
                    </a:p>
                  </a:txBody>
                  <a:tcPr>
                    <a:solidFill>
                      <a:schemeClr val="accent1">
                        <a:lumMod val="60000"/>
                        <a:lumOff val="40000"/>
                      </a:schemeClr>
                    </a:solidFill>
                  </a:tcPr>
                </a:tc>
                <a:extLst>
                  <a:ext uri="{0D108BD9-81ED-4DB2-BD59-A6C34878D82A}">
                    <a16:rowId xmlns:a16="http://schemas.microsoft.com/office/drawing/2014/main" val="2911200450"/>
                  </a:ext>
                </a:extLst>
              </a:tr>
            </a:tbl>
          </a:graphicData>
        </a:graphic>
      </p:graphicFrame>
      <p:sp>
        <p:nvSpPr>
          <p:cNvPr id="7" name="Rectangle 6">
            <a:extLst>
              <a:ext uri="{FF2B5EF4-FFF2-40B4-BE49-F238E27FC236}">
                <a16:creationId xmlns:a16="http://schemas.microsoft.com/office/drawing/2014/main" id="{323588FE-4D70-444D-996C-28C85DA30ACA}"/>
              </a:ext>
            </a:extLst>
          </p:cNvPr>
          <p:cNvSpPr/>
          <p:nvPr/>
        </p:nvSpPr>
        <p:spPr>
          <a:xfrm>
            <a:off x="287044" y="1842671"/>
            <a:ext cx="11606074" cy="523220"/>
          </a:xfrm>
          <a:prstGeom prst="rect">
            <a:avLst/>
          </a:prstGeom>
        </p:spPr>
        <p:txBody>
          <a:bodyPr wrap="square">
            <a:spAutoFit/>
          </a:bodyPr>
          <a:lstStyle/>
          <a:p>
            <a:pPr algn="ctr"/>
            <a:r>
              <a:rPr lang="en-GB" sz="1400" dirty="0">
                <a:latin typeface="Sassoon Primary" pitchFamily="50" charset="0"/>
              </a:rPr>
              <a:t>Our D &amp; T curriculum aims to </a:t>
            </a:r>
            <a:r>
              <a:rPr lang="en-US" sz="1400" dirty="0">
                <a:latin typeface="Sassoon Primary" pitchFamily="50" charset="0"/>
              </a:rPr>
              <a:t>inspire pupils to use their creativity and imagination, to design and make products that solve real and relevant problems within a variety of contexts. </a:t>
            </a:r>
            <a:endParaRPr lang="en-GB" sz="1400" dirty="0">
              <a:latin typeface="Sassoon Primary" pitchFamily="50" charset="0"/>
            </a:endParaRPr>
          </a:p>
        </p:txBody>
      </p:sp>
      <p:pic>
        <p:nvPicPr>
          <p:cNvPr id="8" name="Picture 7">
            <a:extLst>
              <a:ext uri="{FF2B5EF4-FFF2-40B4-BE49-F238E27FC236}">
                <a16:creationId xmlns:a16="http://schemas.microsoft.com/office/drawing/2014/main" id="{BE76729F-DC2B-455E-89F6-C08BDCA9F3B4}"/>
              </a:ext>
            </a:extLst>
          </p:cNvPr>
          <p:cNvPicPr>
            <a:picLocks noChangeAspect="1"/>
          </p:cNvPicPr>
          <p:nvPr/>
        </p:nvPicPr>
        <p:blipFill>
          <a:blip r:embed="rId2"/>
          <a:stretch>
            <a:fillRect/>
          </a:stretch>
        </p:blipFill>
        <p:spPr>
          <a:xfrm>
            <a:off x="432155" y="232428"/>
            <a:ext cx="1761897" cy="1018120"/>
          </a:xfrm>
          <a:prstGeom prst="rect">
            <a:avLst/>
          </a:prstGeom>
        </p:spPr>
      </p:pic>
    </p:spTree>
    <p:extLst>
      <p:ext uri="{BB962C8B-B14F-4D97-AF65-F5344CB8AC3E}">
        <p14:creationId xmlns:p14="http://schemas.microsoft.com/office/powerpoint/2010/main" val="442446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Map</a:t>
            </a:r>
          </a:p>
          <a:p>
            <a:pPr algn="ctr"/>
            <a:r>
              <a:rPr lang="en-GB" sz="3200" dirty="0">
                <a:solidFill>
                  <a:schemeClr val="bg1"/>
                </a:solidFill>
                <a:latin typeface="Sassoon Primary" pitchFamily="50" charset="0"/>
              </a:rPr>
              <a:t>Design &amp; Technology – EYFS</a:t>
            </a:r>
          </a:p>
        </p:txBody>
      </p:sp>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r>
              <a:rPr lang="en-GB" dirty="0">
                <a:solidFill>
                  <a:schemeClr val="bg1"/>
                </a:solidFill>
                <a:latin typeface="Sassoon Primary" pitchFamily="50" charset="0"/>
              </a:rPr>
              <a:t>EYFS</a:t>
            </a:r>
          </a:p>
        </p:txBody>
      </p:sp>
      <p:pic>
        <p:nvPicPr>
          <p:cNvPr id="2" name="Picture 1">
            <a:extLst>
              <a:ext uri="{FF2B5EF4-FFF2-40B4-BE49-F238E27FC236}">
                <a16:creationId xmlns:a16="http://schemas.microsoft.com/office/drawing/2014/main" id="{CB7239A0-D8BA-4D4C-B39C-941BC8ACEF87}"/>
              </a:ext>
            </a:extLst>
          </p:cNvPr>
          <p:cNvPicPr>
            <a:picLocks noChangeAspect="1"/>
          </p:cNvPicPr>
          <p:nvPr/>
        </p:nvPicPr>
        <p:blipFill>
          <a:blip r:embed="rId2"/>
          <a:stretch>
            <a:fillRect/>
          </a:stretch>
        </p:blipFill>
        <p:spPr>
          <a:xfrm>
            <a:off x="432155" y="204206"/>
            <a:ext cx="1761897" cy="1018120"/>
          </a:xfrm>
          <a:prstGeom prst="rect">
            <a:avLst/>
          </a:prstGeom>
        </p:spPr>
      </p:pic>
      <p:sp>
        <p:nvSpPr>
          <p:cNvPr id="5" name="Rectangle 4">
            <a:extLst>
              <a:ext uri="{FF2B5EF4-FFF2-40B4-BE49-F238E27FC236}">
                <a16:creationId xmlns:a16="http://schemas.microsoft.com/office/drawing/2014/main" id="{AF6E3125-20DF-4A2F-AF39-6176E4E02C72}"/>
              </a:ext>
            </a:extLst>
          </p:cNvPr>
          <p:cNvSpPr/>
          <p:nvPr/>
        </p:nvSpPr>
        <p:spPr>
          <a:xfrm>
            <a:off x="905435" y="2306584"/>
            <a:ext cx="10363200" cy="2585323"/>
          </a:xfrm>
          <a:prstGeom prst="rect">
            <a:avLst/>
          </a:prstGeom>
        </p:spPr>
        <p:txBody>
          <a:bodyPr wrap="square">
            <a:spAutoFit/>
          </a:bodyPr>
          <a:lstStyle/>
          <a:p>
            <a:r>
              <a:rPr lang="en-US" dirty="0">
                <a:latin typeface="Sassoon Primary" pitchFamily="50" charset="0"/>
              </a:rPr>
              <a:t>Our Year 1 Design Technology curriculum builds directly on the learning undertaken in the EYFS Expressive Arts and Design early learning goal. During their time in early years, children will have used and explored a variety of materials, tools and techniques which allow them to experiment with design, texture, form and function. </a:t>
            </a:r>
          </a:p>
          <a:p>
            <a:endParaRPr lang="en-US" dirty="0">
              <a:latin typeface="Sassoon Primary" pitchFamily="50" charset="0"/>
            </a:endParaRPr>
          </a:p>
          <a:p>
            <a:r>
              <a:rPr lang="en-US" dirty="0">
                <a:latin typeface="Sassoon Primary" pitchFamily="50" charset="0"/>
              </a:rPr>
              <a:t>They will have engaged with designing, making and evaluating in a way that develops their cutting and joining techniques, as well as their ability to modify and adapt their work. These skills, knowledge and experiences underpin the learning that takes place in Year 1 and across the KS1 and KS2 curriculum.</a:t>
            </a:r>
            <a:endParaRPr lang="en-GB" dirty="0">
              <a:latin typeface="Sassoon Primary" pitchFamily="50" charset="0"/>
            </a:endParaRPr>
          </a:p>
        </p:txBody>
      </p:sp>
    </p:spTree>
    <p:extLst>
      <p:ext uri="{BB962C8B-B14F-4D97-AF65-F5344CB8AC3E}">
        <p14:creationId xmlns:p14="http://schemas.microsoft.com/office/powerpoint/2010/main" val="3054363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Map</a:t>
            </a:r>
          </a:p>
          <a:p>
            <a:pPr algn="ctr"/>
            <a:r>
              <a:rPr lang="en-GB" sz="3200" dirty="0">
                <a:solidFill>
                  <a:schemeClr val="bg1"/>
                </a:solidFill>
                <a:latin typeface="Sassoon Primary" pitchFamily="50" charset="0"/>
              </a:rPr>
              <a:t>Design &amp; Technology – Whole School</a:t>
            </a:r>
          </a:p>
        </p:txBody>
      </p:sp>
      <p:graphicFrame>
        <p:nvGraphicFramePr>
          <p:cNvPr id="25" name="Table 24">
            <a:extLst>
              <a:ext uri="{FF2B5EF4-FFF2-40B4-BE49-F238E27FC236}">
                <a16:creationId xmlns:a16="http://schemas.microsoft.com/office/drawing/2014/main" id="{AC7B64D2-1B9F-4487-BF74-023ABE51D6A6}"/>
              </a:ext>
            </a:extLst>
          </p:cNvPr>
          <p:cNvGraphicFramePr>
            <a:graphicFrameLocks noGrp="1"/>
          </p:cNvGraphicFramePr>
          <p:nvPr>
            <p:extLst>
              <p:ext uri="{D42A27DB-BD31-4B8C-83A1-F6EECF244321}">
                <p14:modId xmlns:p14="http://schemas.microsoft.com/office/powerpoint/2010/main" val="236245838"/>
              </p:ext>
            </p:extLst>
          </p:nvPr>
        </p:nvGraphicFramePr>
        <p:xfrm>
          <a:off x="298881" y="1940029"/>
          <a:ext cx="11594236" cy="4176536"/>
        </p:xfrm>
        <a:graphic>
          <a:graphicData uri="http://schemas.openxmlformats.org/drawingml/2006/table">
            <a:tbl>
              <a:tblPr firstRow="1" bandRow="1">
                <a:tableStyleId>{5940675A-B579-460E-94D1-54222C63F5DA}</a:tableStyleId>
              </a:tblPr>
              <a:tblGrid>
                <a:gridCol w="926237">
                  <a:extLst>
                    <a:ext uri="{9D8B030D-6E8A-4147-A177-3AD203B41FA5}">
                      <a16:colId xmlns:a16="http://schemas.microsoft.com/office/drawing/2014/main" val="698276396"/>
                    </a:ext>
                  </a:extLst>
                </a:gridCol>
                <a:gridCol w="1535837">
                  <a:extLst>
                    <a:ext uri="{9D8B030D-6E8A-4147-A177-3AD203B41FA5}">
                      <a16:colId xmlns:a16="http://schemas.microsoft.com/office/drawing/2014/main" val="1039164095"/>
                    </a:ext>
                  </a:extLst>
                </a:gridCol>
                <a:gridCol w="1707806">
                  <a:extLst>
                    <a:ext uri="{9D8B030D-6E8A-4147-A177-3AD203B41FA5}">
                      <a16:colId xmlns:a16="http://schemas.microsoft.com/office/drawing/2014/main" val="2421390909"/>
                    </a:ext>
                  </a:extLst>
                </a:gridCol>
                <a:gridCol w="1781119">
                  <a:extLst>
                    <a:ext uri="{9D8B030D-6E8A-4147-A177-3AD203B41FA5}">
                      <a16:colId xmlns:a16="http://schemas.microsoft.com/office/drawing/2014/main" val="914411525"/>
                    </a:ext>
                  </a:extLst>
                </a:gridCol>
                <a:gridCol w="1882066">
                  <a:extLst>
                    <a:ext uri="{9D8B030D-6E8A-4147-A177-3AD203B41FA5}">
                      <a16:colId xmlns:a16="http://schemas.microsoft.com/office/drawing/2014/main" val="642693463"/>
                    </a:ext>
                  </a:extLst>
                </a:gridCol>
                <a:gridCol w="1882066">
                  <a:extLst>
                    <a:ext uri="{9D8B030D-6E8A-4147-A177-3AD203B41FA5}">
                      <a16:colId xmlns:a16="http://schemas.microsoft.com/office/drawing/2014/main" val="954389551"/>
                    </a:ext>
                  </a:extLst>
                </a:gridCol>
                <a:gridCol w="1879105">
                  <a:extLst>
                    <a:ext uri="{9D8B030D-6E8A-4147-A177-3AD203B41FA5}">
                      <a16:colId xmlns:a16="http://schemas.microsoft.com/office/drawing/2014/main" val="316939250"/>
                    </a:ext>
                  </a:extLst>
                </a:gridCol>
              </a:tblGrid>
              <a:tr h="348376">
                <a:tc>
                  <a:txBody>
                    <a:bodyPr/>
                    <a:lstStyle/>
                    <a:p>
                      <a:endParaRPr lang="en-GB" dirty="0">
                        <a:solidFill>
                          <a:schemeClr val="bg2">
                            <a:lumMod val="75000"/>
                          </a:schemeClr>
                        </a:solidFill>
                        <a:latin typeface="Sassoon Primary" pitchFamily="50" charset="0"/>
                      </a:endParaRPr>
                    </a:p>
                  </a:txBody>
                  <a:tcPr/>
                </a:tc>
                <a:tc>
                  <a:txBody>
                    <a:bodyPr/>
                    <a:lstStyle/>
                    <a:p>
                      <a:pPr algn="ctr"/>
                      <a:r>
                        <a:rPr lang="en-GB" sz="1400" dirty="0">
                          <a:solidFill>
                            <a:schemeClr val="bg2">
                              <a:lumMod val="75000"/>
                            </a:schemeClr>
                          </a:solidFill>
                          <a:latin typeface="Sassoon Primary" pitchFamily="50" charset="0"/>
                        </a:rPr>
                        <a:t>Autumn 1</a:t>
                      </a:r>
                    </a:p>
                    <a:p>
                      <a:pPr algn="ctr"/>
                      <a:endParaRPr lang="en-GB" sz="1400" dirty="0">
                        <a:solidFill>
                          <a:schemeClr val="bg2">
                            <a:lumMod val="75000"/>
                          </a:schemeClr>
                        </a:solidFill>
                        <a:latin typeface="Sassoon Primary" pitchFamily="50" charset="0"/>
                      </a:endParaRPr>
                    </a:p>
                  </a:txBody>
                  <a:tcPr/>
                </a:tc>
                <a:tc>
                  <a:txBody>
                    <a:bodyPr/>
                    <a:lstStyle/>
                    <a:p>
                      <a:pPr algn="ctr"/>
                      <a:r>
                        <a:rPr lang="en-GB" sz="1400" dirty="0">
                          <a:solidFill>
                            <a:schemeClr val="bg2">
                              <a:lumMod val="75000"/>
                            </a:schemeClr>
                          </a:solidFill>
                          <a:latin typeface="Sassoon Primary" pitchFamily="50" charset="0"/>
                        </a:rPr>
                        <a:t>Autumn 2</a:t>
                      </a:r>
                    </a:p>
                    <a:p>
                      <a:pPr algn="ctr"/>
                      <a:endParaRPr lang="en-GB" sz="1400" dirty="0">
                        <a:solidFill>
                          <a:schemeClr val="bg2">
                            <a:lumMod val="75000"/>
                          </a:schemeClr>
                        </a:solidFill>
                        <a:latin typeface="Sassoon Primary" pitchFamily="50" charset="0"/>
                      </a:endParaRPr>
                    </a:p>
                  </a:txBody>
                  <a:tcPr/>
                </a:tc>
                <a:tc>
                  <a:txBody>
                    <a:bodyPr/>
                    <a:lstStyle/>
                    <a:p>
                      <a:pPr algn="ctr"/>
                      <a:r>
                        <a:rPr lang="en-GB" sz="1400" dirty="0">
                          <a:solidFill>
                            <a:schemeClr val="bg2">
                              <a:lumMod val="75000"/>
                            </a:schemeClr>
                          </a:solidFill>
                          <a:latin typeface="Sassoon Primary" pitchFamily="50" charset="0"/>
                        </a:rPr>
                        <a:t>Spring 1</a:t>
                      </a:r>
                    </a:p>
                    <a:p>
                      <a:pPr algn="ctr"/>
                      <a:endParaRPr lang="en-GB" sz="1400" dirty="0">
                        <a:solidFill>
                          <a:schemeClr val="bg2">
                            <a:lumMod val="75000"/>
                          </a:schemeClr>
                        </a:solidFill>
                        <a:latin typeface="Sassoon Primary" pitchFamily="50" charset="0"/>
                      </a:endParaRPr>
                    </a:p>
                  </a:txBody>
                  <a:tcPr/>
                </a:tc>
                <a:tc>
                  <a:txBody>
                    <a:bodyPr/>
                    <a:lstStyle/>
                    <a:p>
                      <a:pPr algn="ctr"/>
                      <a:r>
                        <a:rPr lang="en-GB" sz="1400" dirty="0">
                          <a:solidFill>
                            <a:schemeClr val="bg2">
                              <a:lumMod val="75000"/>
                            </a:schemeClr>
                          </a:solidFill>
                          <a:latin typeface="Sassoon Primary" pitchFamily="50" charset="0"/>
                        </a:rPr>
                        <a:t>Spring 2</a:t>
                      </a:r>
                    </a:p>
                    <a:p>
                      <a:pPr algn="ctr"/>
                      <a:endParaRPr lang="en-GB" sz="1400" dirty="0">
                        <a:solidFill>
                          <a:schemeClr val="bg2">
                            <a:lumMod val="75000"/>
                          </a:schemeClr>
                        </a:solidFill>
                        <a:latin typeface="Sassoon Primary" pitchFamily="50" charset="0"/>
                      </a:endParaRPr>
                    </a:p>
                  </a:txBody>
                  <a:tcPr/>
                </a:tc>
                <a:tc>
                  <a:txBody>
                    <a:bodyPr/>
                    <a:lstStyle/>
                    <a:p>
                      <a:pPr algn="ctr"/>
                      <a:r>
                        <a:rPr lang="en-GB" sz="1400" dirty="0">
                          <a:solidFill>
                            <a:schemeClr val="bg2">
                              <a:lumMod val="75000"/>
                            </a:schemeClr>
                          </a:solidFill>
                          <a:latin typeface="Sassoon Primary" pitchFamily="50" charset="0"/>
                        </a:rPr>
                        <a:t>Summer 1</a:t>
                      </a:r>
                    </a:p>
                    <a:p>
                      <a:pPr algn="ctr"/>
                      <a:endParaRPr lang="en-GB" sz="1400" dirty="0">
                        <a:solidFill>
                          <a:schemeClr val="bg2">
                            <a:lumMod val="75000"/>
                          </a:schemeClr>
                        </a:solidFill>
                        <a:latin typeface="Sassoon Primary" pitchFamily="50" charset="0"/>
                      </a:endParaRPr>
                    </a:p>
                  </a:txBody>
                  <a:tcPr/>
                </a:tc>
                <a:tc>
                  <a:txBody>
                    <a:bodyPr/>
                    <a:lstStyle/>
                    <a:p>
                      <a:pPr algn="ctr"/>
                      <a:r>
                        <a:rPr lang="en-GB" sz="1400" dirty="0">
                          <a:solidFill>
                            <a:schemeClr val="bg2">
                              <a:lumMod val="75000"/>
                            </a:schemeClr>
                          </a:solidFill>
                          <a:latin typeface="Sassoon Primary" pitchFamily="50" charset="0"/>
                        </a:rPr>
                        <a:t>Summer 2</a:t>
                      </a:r>
                    </a:p>
                  </a:txBody>
                  <a:tcPr/>
                </a:tc>
                <a:extLst>
                  <a:ext uri="{0D108BD9-81ED-4DB2-BD59-A6C34878D82A}">
                    <a16:rowId xmlns:a16="http://schemas.microsoft.com/office/drawing/2014/main" val="3471968257"/>
                  </a:ext>
                </a:extLst>
              </a:tr>
              <a:tr h="893944">
                <a:tc>
                  <a:txBody>
                    <a:bodyPr/>
                    <a:lstStyle/>
                    <a:p>
                      <a:r>
                        <a:rPr lang="en-GB" sz="1100" dirty="0">
                          <a:solidFill>
                            <a:schemeClr val="bg2">
                              <a:lumMod val="75000"/>
                            </a:schemeClr>
                          </a:solidFill>
                          <a:latin typeface="Sassoon Primary" pitchFamily="50" charset="0"/>
                        </a:rPr>
                        <a:t>KS1</a:t>
                      </a:r>
                    </a:p>
                    <a:p>
                      <a:r>
                        <a:rPr lang="en-GB" sz="1100" dirty="0">
                          <a:solidFill>
                            <a:schemeClr val="bg2">
                              <a:lumMod val="75000"/>
                            </a:schemeClr>
                          </a:solidFill>
                          <a:latin typeface="Sassoon Primary" pitchFamily="50" charset="0"/>
                        </a:rPr>
                        <a:t>Yr1</a:t>
                      </a:r>
                    </a:p>
                    <a:p>
                      <a:endParaRPr lang="en-GB" sz="1100" dirty="0">
                        <a:solidFill>
                          <a:schemeClr val="bg2">
                            <a:lumMod val="75000"/>
                          </a:schemeClr>
                        </a:solidFill>
                        <a:latin typeface="Sassoon Primary" pitchFamily="50" charset="0"/>
                      </a:endParaRPr>
                    </a:p>
                  </a:txBody>
                  <a:tcPr/>
                </a:tc>
                <a:tc>
                  <a:txBody>
                    <a:bodyPr/>
                    <a:lstStyle/>
                    <a:p>
                      <a:pPr algn="ctr"/>
                      <a:endParaRPr lang="en-GB" sz="80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Food</a:t>
                      </a:r>
                    </a:p>
                    <a:p>
                      <a:pPr algn="ctr"/>
                      <a:r>
                        <a:rPr lang="en-GB" sz="1100" dirty="0">
                          <a:solidFill>
                            <a:schemeClr val="bg2">
                              <a:lumMod val="75000"/>
                            </a:schemeClr>
                          </a:solidFill>
                          <a:latin typeface="Sassoon Primary" pitchFamily="50" charset="0"/>
                        </a:rPr>
                        <a:t>Preparing vegetables </a:t>
                      </a:r>
                    </a:p>
                  </a:txBody>
                  <a:tcPr>
                    <a:noFill/>
                  </a:tcPr>
                </a:tc>
                <a:tc>
                  <a:txBody>
                    <a:bodyPr/>
                    <a:lstStyle/>
                    <a:p>
                      <a:pPr algn="ctr"/>
                      <a:endParaRPr lang="en-GB" sz="110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Textiles</a:t>
                      </a:r>
                    </a:p>
                    <a:p>
                      <a:pPr algn="ctr"/>
                      <a:r>
                        <a:rPr lang="en-US" sz="1100" b="0" dirty="0">
                          <a:solidFill>
                            <a:schemeClr val="bg2">
                              <a:lumMod val="75000"/>
                            </a:schemeClr>
                          </a:solidFill>
                          <a:latin typeface="Sassoon Primary" pitchFamily="50" charset="0"/>
                        </a:rPr>
                        <a:t>Templates and joining techniques</a:t>
                      </a:r>
                      <a:endParaRPr lang="en-GB" sz="1100" b="0" dirty="0">
                        <a:solidFill>
                          <a:schemeClr val="bg2">
                            <a:lumMod val="75000"/>
                          </a:schemeClr>
                        </a:solidFill>
                        <a:latin typeface="Sassoon Primary" pitchFamily="50" charset="0"/>
                      </a:endParaRPr>
                    </a:p>
                    <a:p>
                      <a:pPr algn="ctr"/>
                      <a:endParaRPr lang="en-GB" sz="1100" b="0" dirty="0">
                        <a:solidFill>
                          <a:schemeClr val="bg2">
                            <a:lumMod val="75000"/>
                          </a:schemeClr>
                        </a:solidFill>
                        <a:latin typeface="Sassoon Primary" pitchFamily="50" charset="0"/>
                      </a:endParaRPr>
                    </a:p>
                  </a:txBody>
                  <a:tcPr>
                    <a:noFill/>
                  </a:tcPr>
                </a:tc>
                <a:tc>
                  <a:txBody>
                    <a:bodyPr/>
                    <a:lstStyle/>
                    <a:p>
                      <a:pPr algn="ctr"/>
                      <a:endParaRPr lang="en-GB" sz="1100" dirty="0">
                        <a:solidFill>
                          <a:schemeClr val="bg2">
                            <a:lumMod val="75000"/>
                          </a:schemeClr>
                        </a:solidFill>
                        <a:latin typeface="Sassoon Primary" pitchFamily="50" charset="0"/>
                      </a:endParaRPr>
                    </a:p>
                  </a:txBody>
                  <a:tcPr>
                    <a:solidFill>
                      <a:srgbClr val="41AE0A"/>
                    </a:solidFill>
                  </a:tcPr>
                </a:tc>
                <a:tc>
                  <a:txBody>
                    <a:bodyPr/>
                    <a:lstStyle/>
                    <a:p>
                      <a:pPr algn="ctr"/>
                      <a:r>
                        <a:rPr lang="en-US" sz="1100" b="1" dirty="0">
                          <a:solidFill>
                            <a:schemeClr val="bg2">
                              <a:lumMod val="75000"/>
                            </a:schemeClr>
                          </a:solidFill>
                          <a:latin typeface="Sassoon Primary" pitchFamily="50" charset="0"/>
                        </a:rPr>
                        <a:t>Mechanisms</a:t>
                      </a:r>
                      <a:endParaRPr lang="en-GB" sz="1100" b="1" dirty="0">
                        <a:solidFill>
                          <a:schemeClr val="bg2">
                            <a:lumMod val="75000"/>
                          </a:schemeClr>
                        </a:solidFill>
                        <a:latin typeface="Sassoon Primary" pitchFamily="50" charset="0"/>
                      </a:endParaRPr>
                    </a:p>
                    <a:p>
                      <a:pPr algn="ctr"/>
                      <a:r>
                        <a:rPr lang="en-GB" sz="1100" b="0" dirty="0">
                          <a:solidFill>
                            <a:schemeClr val="bg2">
                              <a:lumMod val="75000"/>
                            </a:schemeClr>
                          </a:solidFill>
                          <a:latin typeface="Sassoon Primary" pitchFamily="50" charset="0"/>
                        </a:rPr>
                        <a:t>Wheels and axles</a:t>
                      </a:r>
                    </a:p>
                    <a:p>
                      <a:pPr algn="ctr"/>
                      <a:endParaRPr lang="en-GB" sz="1100" dirty="0">
                        <a:solidFill>
                          <a:schemeClr val="bg2">
                            <a:lumMod val="75000"/>
                          </a:schemeClr>
                        </a:solidFill>
                        <a:latin typeface="Sassoon Primary" pitchFamily="50" charset="0"/>
                      </a:endParaRPr>
                    </a:p>
                  </a:txBody>
                  <a:tcPr>
                    <a:noFill/>
                  </a:tcPr>
                </a:tc>
                <a:extLst>
                  <a:ext uri="{0D108BD9-81ED-4DB2-BD59-A6C34878D82A}">
                    <a16:rowId xmlns:a16="http://schemas.microsoft.com/office/drawing/2014/main" val="582857498"/>
                  </a:ext>
                </a:extLst>
              </a:tr>
              <a:tr h="893944">
                <a:tc>
                  <a:txBody>
                    <a:bodyPr/>
                    <a:lstStyle/>
                    <a:p>
                      <a:r>
                        <a:rPr lang="en-GB" dirty="0">
                          <a:solidFill>
                            <a:schemeClr val="bg2">
                              <a:lumMod val="75000"/>
                            </a:schemeClr>
                          </a:solidFill>
                          <a:latin typeface="Sassoon Primary" pitchFamily="50" charset="0"/>
                        </a:rPr>
                        <a:t>KS1</a:t>
                      </a:r>
                    </a:p>
                    <a:p>
                      <a:r>
                        <a:rPr lang="en-GB" sz="1100" dirty="0">
                          <a:solidFill>
                            <a:schemeClr val="bg2">
                              <a:lumMod val="75000"/>
                            </a:schemeClr>
                          </a:solidFill>
                          <a:latin typeface="Sassoon Primary" pitchFamily="50" charset="0"/>
                        </a:rPr>
                        <a:t>Yr2</a:t>
                      </a:r>
                    </a:p>
                  </a:txBody>
                  <a:tcPr/>
                </a:tc>
                <a:tc>
                  <a:txBody>
                    <a:bodyPr/>
                    <a:lstStyle/>
                    <a:p>
                      <a:pPr algn="ctr"/>
                      <a:endParaRPr lang="en-GB" sz="80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Food</a:t>
                      </a:r>
                    </a:p>
                    <a:p>
                      <a:pPr algn="ctr"/>
                      <a:r>
                        <a:rPr lang="en-GB" sz="1100" dirty="0">
                          <a:solidFill>
                            <a:schemeClr val="bg2">
                              <a:lumMod val="75000"/>
                            </a:schemeClr>
                          </a:solidFill>
                          <a:latin typeface="Sassoon Primary" pitchFamily="50" charset="0"/>
                        </a:rPr>
                        <a:t>Preparing fruit </a:t>
                      </a:r>
                    </a:p>
                  </a:txBody>
                  <a:tcPr>
                    <a:noFill/>
                  </a:tcPr>
                </a:tc>
                <a:tc>
                  <a:txBody>
                    <a:bodyPr/>
                    <a:lstStyle/>
                    <a:p>
                      <a:pPr algn="ctr"/>
                      <a:endParaRPr lang="en-GB" sz="110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Mechanisms</a:t>
                      </a:r>
                    </a:p>
                    <a:p>
                      <a:pPr algn="ctr"/>
                      <a:r>
                        <a:rPr lang="en-GB" sz="1100" dirty="0">
                          <a:solidFill>
                            <a:schemeClr val="bg2">
                              <a:lumMod val="75000"/>
                            </a:schemeClr>
                          </a:solidFill>
                          <a:latin typeface="Sassoon Primary" pitchFamily="50" charset="0"/>
                        </a:rPr>
                        <a:t>Sliders and levers</a:t>
                      </a:r>
                    </a:p>
                    <a:p>
                      <a:pPr algn="ctr"/>
                      <a:endParaRPr lang="en-GB" sz="1100" b="0" dirty="0">
                        <a:solidFill>
                          <a:schemeClr val="bg2">
                            <a:lumMod val="75000"/>
                          </a:schemeClr>
                        </a:solidFill>
                        <a:latin typeface="Sassoon Primary" pitchFamily="50" charset="0"/>
                      </a:endParaRPr>
                    </a:p>
                  </a:txBody>
                  <a:tcPr>
                    <a:noFill/>
                  </a:tcPr>
                </a:tc>
                <a:tc>
                  <a:txBody>
                    <a:bodyPr/>
                    <a:lstStyle/>
                    <a:p>
                      <a:pPr algn="ctr"/>
                      <a:endParaRPr lang="en-GB" sz="110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Structures</a:t>
                      </a:r>
                    </a:p>
                    <a:p>
                      <a:pPr algn="ctr"/>
                      <a:r>
                        <a:rPr lang="en-US" sz="1100" b="0" dirty="0">
                          <a:solidFill>
                            <a:schemeClr val="bg2">
                              <a:lumMod val="75000"/>
                            </a:schemeClr>
                          </a:solidFill>
                          <a:latin typeface="Sassoon Primary" pitchFamily="50" charset="0"/>
                        </a:rPr>
                        <a:t>F</a:t>
                      </a:r>
                      <a:r>
                        <a:rPr lang="en-GB" sz="1100" b="0" dirty="0" err="1">
                          <a:solidFill>
                            <a:schemeClr val="bg2">
                              <a:lumMod val="75000"/>
                            </a:schemeClr>
                          </a:solidFill>
                          <a:latin typeface="Sassoon Primary" pitchFamily="50" charset="0"/>
                        </a:rPr>
                        <a:t>ree</a:t>
                      </a:r>
                      <a:r>
                        <a:rPr lang="en-GB" sz="1100" b="0" dirty="0">
                          <a:solidFill>
                            <a:schemeClr val="bg2">
                              <a:lumMod val="75000"/>
                            </a:schemeClr>
                          </a:solidFill>
                          <a:latin typeface="Sassoon Primary" pitchFamily="50" charset="0"/>
                        </a:rPr>
                        <a:t> standing structures</a:t>
                      </a:r>
                    </a:p>
                    <a:p>
                      <a:pPr algn="ctr"/>
                      <a:endParaRPr lang="en-GB" sz="1100" dirty="0">
                        <a:solidFill>
                          <a:schemeClr val="bg2">
                            <a:lumMod val="75000"/>
                          </a:schemeClr>
                        </a:solidFill>
                        <a:latin typeface="Sassoon Primary" pitchFamily="50" charset="0"/>
                      </a:endParaRPr>
                    </a:p>
                  </a:txBody>
                  <a:tcPr>
                    <a:noFill/>
                  </a:tcPr>
                </a:tc>
                <a:extLst>
                  <a:ext uri="{0D108BD9-81ED-4DB2-BD59-A6C34878D82A}">
                    <a16:rowId xmlns:a16="http://schemas.microsoft.com/office/drawing/2014/main" val="2460120749"/>
                  </a:ext>
                </a:extLst>
              </a:tr>
              <a:tr h="813465">
                <a:tc>
                  <a:txBody>
                    <a:bodyPr/>
                    <a:lstStyle/>
                    <a:p>
                      <a:r>
                        <a:rPr lang="en-GB" dirty="0">
                          <a:solidFill>
                            <a:schemeClr val="bg2">
                              <a:lumMod val="75000"/>
                            </a:schemeClr>
                          </a:solidFill>
                          <a:latin typeface="Sassoon Primary" pitchFamily="50" charset="0"/>
                        </a:rPr>
                        <a:t>LKS2</a:t>
                      </a:r>
                    </a:p>
                    <a:p>
                      <a:r>
                        <a:rPr lang="en-GB" sz="1200" dirty="0">
                          <a:solidFill>
                            <a:schemeClr val="bg2">
                              <a:lumMod val="75000"/>
                            </a:schemeClr>
                          </a:solidFill>
                          <a:latin typeface="Sassoon Primary" pitchFamily="50" charset="0"/>
                        </a:rPr>
                        <a:t>Yr3/4</a:t>
                      </a:r>
                    </a:p>
                  </a:txBody>
                  <a:tcPr/>
                </a:tc>
                <a:tc>
                  <a:txBody>
                    <a:bodyPr/>
                    <a:lstStyle/>
                    <a:p>
                      <a:pPr algn="ctr"/>
                      <a:endParaRPr lang="en-GB" sz="80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Food</a:t>
                      </a:r>
                    </a:p>
                    <a:p>
                      <a:pPr algn="ctr"/>
                      <a:r>
                        <a:rPr lang="en-GB" sz="1100" dirty="0">
                          <a:solidFill>
                            <a:schemeClr val="bg2">
                              <a:lumMod val="75000"/>
                            </a:schemeClr>
                          </a:solidFill>
                          <a:latin typeface="Sassoon Primary" pitchFamily="50" charset="0"/>
                        </a:rPr>
                        <a:t>Healthy and varied diet</a:t>
                      </a:r>
                    </a:p>
                    <a:p>
                      <a:pPr algn="ctr"/>
                      <a:endParaRPr lang="en-GB" sz="1100" dirty="0">
                        <a:solidFill>
                          <a:schemeClr val="bg2">
                            <a:lumMod val="75000"/>
                          </a:schemeClr>
                        </a:solidFill>
                        <a:latin typeface="Sassoon Primary" pitchFamily="50" charset="0"/>
                      </a:endParaRPr>
                    </a:p>
                  </a:txBody>
                  <a:tcPr>
                    <a:noFill/>
                  </a:tcPr>
                </a:tc>
                <a:tc>
                  <a:txBody>
                    <a:bodyPr/>
                    <a:lstStyle/>
                    <a:p>
                      <a:pPr algn="ctr"/>
                      <a:endParaRPr lang="en-GB" sz="1100" dirty="0">
                        <a:solidFill>
                          <a:schemeClr val="bg2">
                            <a:lumMod val="75000"/>
                          </a:schemeClr>
                        </a:solidFill>
                        <a:latin typeface="Sassoon Primary" pitchFamily="50" charset="0"/>
                      </a:endParaRPr>
                    </a:p>
                  </a:txBody>
                  <a:tcPr>
                    <a:solidFill>
                      <a:srgbClr val="41AE0A"/>
                    </a:solidFill>
                  </a:tcPr>
                </a:tc>
                <a:tc>
                  <a:txBody>
                    <a:bodyPr/>
                    <a:lstStyle/>
                    <a:p>
                      <a:pPr algn="ctr"/>
                      <a:r>
                        <a:rPr lang="en-US" sz="1100" b="1" dirty="0">
                          <a:solidFill>
                            <a:schemeClr val="bg2">
                              <a:lumMod val="75000"/>
                            </a:schemeClr>
                          </a:solidFill>
                          <a:latin typeface="Sassoon Primary" pitchFamily="50" charset="0"/>
                        </a:rPr>
                        <a:t>Mechanisms</a:t>
                      </a:r>
                    </a:p>
                    <a:p>
                      <a:pPr algn="ctr"/>
                      <a:r>
                        <a:rPr lang="en-US" sz="1100" dirty="0">
                          <a:solidFill>
                            <a:schemeClr val="bg2">
                              <a:lumMod val="75000"/>
                            </a:schemeClr>
                          </a:solidFill>
                          <a:latin typeface="Sassoon Primary" pitchFamily="50" charset="0"/>
                        </a:rPr>
                        <a:t>Levers</a:t>
                      </a:r>
                      <a:r>
                        <a:rPr lang="en-GB" sz="1100" dirty="0">
                          <a:solidFill>
                            <a:schemeClr val="bg2">
                              <a:lumMod val="75000"/>
                            </a:schemeClr>
                          </a:solidFill>
                          <a:latin typeface="Sassoon Primary" pitchFamily="50" charset="0"/>
                        </a:rPr>
                        <a:t> and Linkages</a:t>
                      </a:r>
                    </a:p>
                    <a:p>
                      <a:pPr algn="ctr"/>
                      <a:endParaRPr lang="en-GB" sz="1100" dirty="0">
                        <a:solidFill>
                          <a:schemeClr val="bg2">
                            <a:lumMod val="75000"/>
                          </a:schemeClr>
                        </a:solidFill>
                        <a:latin typeface="Sassoon Primary" pitchFamily="50" charset="0"/>
                      </a:endParaRPr>
                    </a:p>
                  </a:txBody>
                  <a:tcPr>
                    <a:noFill/>
                  </a:tcPr>
                </a:tc>
                <a:tc>
                  <a:txBody>
                    <a:bodyPr/>
                    <a:lstStyle/>
                    <a:p>
                      <a:pPr algn="ctr"/>
                      <a:endParaRPr lang="en-GB" sz="110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Textiles</a:t>
                      </a:r>
                    </a:p>
                    <a:p>
                      <a:pPr algn="ctr"/>
                      <a:r>
                        <a:rPr lang="en-US" sz="1100" b="0" dirty="0">
                          <a:solidFill>
                            <a:schemeClr val="bg2">
                              <a:lumMod val="75000"/>
                            </a:schemeClr>
                          </a:solidFill>
                          <a:latin typeface="Sassoon Primary" pitchFamily="50" charset="0"/>
                        </a:rPr>
                        <a:t>2D shape to 3D product</a:t>
                      </a:r>
                      <a:endParaRPr lang="en-GB" sz="1100" b="0" dirty="0">
                        <a:solidFill>
                          <a:schemeClr val="bg2">
                            <a:lumMod val="75000"/>
                          </a:schemeClr>
                        </a:solidFill>
                        <a:latin typeface="Sassoon Primary" pitchFamily="50" charset="0"/>
                      </a:endParaRPr>
                    </a:p>
                  </a:txBody>
                  <a:tcPr>
                    <a:noFill/>
                  </a:tcPr>
                </a:tc>
                <a:extLst>
                  <a:ext uri="{0D108BD9-81ED-4DB2-BD59-A6C34878D82A}">
                    <a16:rowId xmlns:a16="http://schemas.microsoft.com/office/drawing/2014/main" val="3533913891"/>
                  </a:ext>
                </a:extLst>
              </a:tr>
              <a:tr h="1057023">
                <a:tc>
                  <a:txBody>
                    <a:bodyPr/>
                    <a:lstStyle/>
                    <a:p>
                      <a:r>
                        <a:rPr lang="en-GB" dirty="0">
                          <a:solidFill>
                            <a:schemeClr val="bg2">
                              <a:lumMod val="75000"/>
                            </a:schemeClr>
                          </a:solidFill>
                          <a:latin typeface="Sassoon Primary" pitchFamily="50" charset="0"/>
                        </a:rPr>
                        <a:t>UKS2</a:t>
                      </a:r>
                    </a:p>
                    <a:p>
                      <a:r>
                        <a:rPr lang="en-GB" sz="1200" dirty="0">
                          <a:solidFill>
                            <a:schemeClr val="bg2">
                              <a:lumMod val="75000"/>
                            </a:schemeClr>
                          </a:solidFill>
                          <a:latin typeface="Sassoon Primary" pitchFamily="50" charset="0"/>
                        </a:rPr>
                        <a:t>Yr5/6</a:t>
                      </a:r>
                    </a:p>
                  </a:txBody>
                  <a:tcPr/>
                </a:tc>
                <a:tc>
                  <a:txBody>
                    <a:bodyPr/>
                    <a:lstStyle/>
                    <a:p>
                      <a:pPr algn="ctr"/>
                      <a:endParaRPr lang="en-GB" sz="800" dirty="0">
                        <a:solidFill>
                          <a:schemeClr val="bg2">
                            <a:lumMod val="75000"/>
                          </a:schemeClr>
                        </a:solidFill>
                        <a:latin typeface="Sassoon Primary" pitchFamily="50" charset="0"/>
                      </a:endParaRPr>
                    </a:p>
                  </a:txBody>
                  <a:tcPr>
                    <a:solidFill>
                      <a:srgbClr val="41AE0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2">
                              <a:lumMod val="75000"/>
                            </a:schemeClr>
                          </a:solidFill>
                          <a:latin typeface="Sassoon Primary" pitchFamily="50" charset="0"/>
                        </a:rPr>
                        <a:t>Food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chemeClr val="bg2">
                              <a:lumMod val="75000"/>
                            </a:schemeClr>
                          </a:solidFill>
                          <a:latin typeface="Sassoon Primary" pitchFamily="50" charset="0"/>
                        </a:rPr>
                        <a:t>Celebrating culture and seasonality</a:t>
                      </a:r>
                      <a:endParaRPr lang="en-GB" sz="1100" b="0" dirty="0">
                        <a:solidFill>
                          <a:schemeClr val="bg2">
                            <a:lumMod val="75000"/>
                          </a:schemeClr>
                        </a:solidFill>
                        <a:latin typeface="Sassoon Primary" pitchFamily="50" charset="0"/>
                      </a:endParaRPr>
                    </a:p>
                  </a:txBody>
                  <a:tcPr>
                    <a:noFill/>
                  </a:tcPr>
                </a:tc>
                <a:tc>
                  <a:txBody>
                    <a:bodyPr/>
                    <a:lstStyle/>
                    <a:p>
                      <a:pPr algn="ctr"/>
                      <a:endParaRPr lang="en-GB" sz="1100" b="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Mechanical systems</a:t>
                      </a:r>
                    </a:p>
                    <a:p>
                      <a:pPr algn="ctr"/>
                      <a:r>
                        <a:rPr lang="en-US" sz="1100" b="0" dirty="0">
                          <a:solidFill>
                            <a:schemeClr val="bg2">
                              <a:lumMod val="75000"/>
                            </a:schemeClr>
                          </a:solidFill>
                          <a:latin typeface="Sassoon Primary" pitchFamily="50" charset="0"/>
                        </a:rPr>
                        <a:t>P</a:t>
                      </a:r>
                      <a:r>
                        <a:rPr lang="en-GB" sz="1100" b="0" dirty="0" err="1">
                          <a:solidFill>
                            <a:schemeClr val="bg2">
                              <a:lumMod val="75000"/>
                            </a:schemeClr>
                          </a:solidFill>
                          <a:latin typeface="Sassoon Primary" pitchFamily="50" charset="0"/>
                        </a:rPr>
                        <a:t>ulleys</a:t>
                      </a:r>
                      <a:r>
                        <a:rPr lang="en-GB" sz="1100" b="0" dirty="0">
                          <a:solidFill>
                            <a:schemeClr val="bg2">
                              <a:lumMod val="75000"/>
                            </a:schemeClr>
                          </a:solidFill>
                          <a:latin typeface="Sassoon Primary" pitchFamily="50" charset="0"/>
                        </a:rPr>
                        <a:t> or gears</a:t>
                      </a: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solidFill>
                          <a:schemeClr val="bg2">
                            <a:lumMod val="75000"/>
                          </a:schemeClr>
                        </a:solidFill>
                        <a:latin typeface="Sassoon Primary" pitchFamily="50" charset="0"/>
                      </a:endParaRPr>
                    </a:p>
                  </a:txBody>
                  <a:tcPr>
                    <a:solidFill>
                      <a:srgbClr val="41AE0A"/>
                    </a:solidFill>
                  </a:tcPr>
                </a:tc>
                <a:tc>
                  <a:txBody>
                    <a:bodyPr/>
                    <a:lstStyle/>
                    <a:p>
                      <a:pPr algn="ctr"/>
                      <a:r>
                        <a:rPr lang="en-GB" sz="1100" b="1" dirty="0">
                          <a:solidFill>
                            <a:schemeClr val="bg2">
                              <a:lumMod val="75000"/>
                            </a:schemeClr>
                          </a:solidFill>
                          <a:latin typeface="Sassoon Primary" pitchFamily="50" charset="0"/>
                        </a:rPr>
                        <a:t>Textiles</a:t>
                      </a:r>
                    </a:p>
                    <a:p>
                      <a:pPr algn="ctr"/>
                      <a:r>
                        <a:rPr lang="en-US" sz="1100" b="0" dirty="0">
                          <a:solidFill>
                            <a:schemeClr val="bg2">
                              <a:lumMod val="75000"/>
                            </a:schemeClr>
                          </a:solidFill>
                          <a:latin typeface="Sassoon Primary" pitchFamily="50" charset="0"/>
                        </a:rPr>
                        <a:t>Combining different fabrics</a:t>
                      </a:r>
                      <a:endParaRPr lang="en-GB" sz="1100" b="0" dirty="0">
                        <a:solidFill>
                          <a:schemeClr val="bg2">
                            <a:lumMod val="75000"/>
                          </a:schemeClr>
                        </a:solidFill>
                        <a:latin typeface="Sassoon Primary" pitchFamily="50" charset="0"/>
                      </a:endParaRPr>
                    </a:p>
                    <a:p>
                      <a:pPr algn="ctr"/>
                      <a:endParaRPr lang="en-GB" sz="1100" dirty="0">
                        <a:solidFill>
                          <a:schemeClr val="bg2">
                            <a:lumMod val="75000"/>
                          </a:schemeClr>
                        </a:solidFill>
                        <a:latin typeface="Sassoon Primary" pitchFamily="50" charset="0"/>
                      </a:endParaRPr>
                    </a:p>
                  </a:txBody>
                  <a:tcPr>
                    <a:noFill/>
                  </a:tcPr>
                </a:tc>
                <a:extLst>
                  <a:ext uri="{0D108BD9-81ED-4DB2-BD59-A6C34878D82A}">
                    <a16:rowId xmlns:a16="http://schemas.microsoft.com/office/drawing/2014/main" val="3457276113"/>
                  </a:ext>
                </a:extLst>
              </a:tr>
            </a:tbl>
          </a:graphicData>
        </a:graphic>
      </p:graphicFrame>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r>
              <a:rPr lang="en-GB" b="1" dirty="0">
                <a:solidFill>
                  <a:schemeClr val="bg1"/>
                </a:solidFill>
                <a:latin typeface="Sassoon Primary" pitchFamily="50" charset="0"/>
              </a:rPr>
              <a:t>Cycle A – 25/26</a:t>
            </a:r>
          </a:p>
        </p:txBody>
      </p:sp>
      <p:pic>
        <p:nvPicPr>
          <p:cNvPr id="2" name="Picture 1">
            <a:extLst>
              <a:ext uri="{FF2B5EF4-FFF2-40B4-BE49-F238E27FC236}">
                <a16:creationId xmlns:a16="http://schemas.microsoft.com/office/drawing/2014/main" id="{EA73502E-D767-4BF0-B571-0ADA75090F42}"/>
              </a:ext>
            </a:extLst>
          </p:cNvPr>
          <p:cNvPicPr>
            <a:picLocks noChangeAspect="1"/>
          </p:cNvPicPr>
          <p:nvPr/>
        </p:nvPicPr>
        <p:blipFill>
          <a:blip r:embed="rId2"/>
          <a:stretch>
            <a:fillRect/>
          </a:stretch>
        </p:blipFill>
        <p:spPr>
          <a:xfrm>
            <a:off x="430675" y="233281"/>
            <a:ext cx="1761897" cy="1018120"/>
          </a:xfrm>
          <a:prstGeom prst="rect">
            <a:avLst/>
          </a:prstGeom>
        </p:spPr>
      </p:pic>
    </p:spTree>
    <p:extLst>
      <p:ext uri="{BB962C8B-B14F-4D97-AF65-F5344CB8AC3E}">
        <p14:creationId xmlns:p14="http://schemas.microsoft.com/office/powerpoint/2010/main" val="4011052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53468" y="267453"/>
            <a:ext cx="8086290" cy="1077218"/>
          </a:xfrm>
          <a:prstGeom prst="rect">
            <a:avLst/>
          </a:prstGeom>
          <a:noFill/>
        </p:spPr>
        <p:txBody>
          <a:bodyPr wrap="square" rtlCol="0">
            <a:spAutoFit/>
          </a:bodyPr>
          <a:lstStyle/>
          <a:p>
            <a:pPr algn="ctr"/>
            <a:r>
              <a:rPr lang="en-GB" sz="3200" dirty="0">
                <a:solidFill>
                  <a:schemeClr val="bg1"/>
                </a:solidFill>
                <a:latin typeface="Sassoon Primary" pitchFamily="50" charset="0"/>
              </a:rPr>
              <a:t>Curriculum Map</a:t>
            </a:r>
          </a:p>
          <a:p>
            <a:pPr algn="ctr"/>
            <a:r>
              <a:rPr lang="en-GB" sz="3200" dirty="0">
                <a:solidFill>
                  <a:schemeClr val="bg1"/>
                </a:solidFill>
                <a:latin typeface="Sassoon Primary" pitchFamily="50" charset="0"/>
              </a:rPr>
              <a:t>Design &amp; Technology – Whole School</a:t>
            </a:r>
          </a:p>
        </p:txBody>
      </p:sp>
      <p:graphicFrame>
        <p:nvGraphicFramePr>
          <p:cNvPr id="25" name="Table 24">
            <a:extLst>
              <a:ext uri="{FF2B5EF4-FFF2-40B4-BE49-F238E27FC236}">
                <a16:creationId xmlns:a16="http://schemas.microsoft.com/office/drawing/2014/main" id="{AC7B64D2-1B9F-4487-BF74-023ABE51D6A6}"/>
              </a:ext>
            </a:extLst>
          </p:cNvPr>
          <p:cNvGraphicFramePr>
            <a:graphicFrameLocks noGrp="1"/>
          </p:cNvGraphicFramePr>
          <p:nvPr>
            <p:extLst>
              <p:ext uri="{D42A27DB-BD31-4B8C-83A1-F6EECF244321}">
                <p14:modId xmlns:p14="http://schemas.microsoft.com/office/powerpoint/2010/main" val="480557859"/>
              </p:ext>
            </p:extLst>
          </p:nvPr>
        </p:nvGraphicFramePr>
        <p:xfrm>
          <a:off x="236128" y="1845419"/>
          <a:ext cx="11594237" cy="4666318"/>
        </p:xfrm>
        <a:graphic>
          <a:graphicData uri="http://schemas.openxmlformats.org/drawingml/2006/table">
            <a:tbl>
              <a:tblPr firstRow="1" bandRow="1">
                <a:tableStyleId>{5940675A-B579-460E-94D1-54222C63F5DA}</a:tableStyleId>
              </a:tblPr>
              <a:tblGrid>
                <a:gridCol w="926237">
                  <a:extLst>
                    <a:ext uri="{9D8B030D-6E8A-4147-A177-3AD203B41FA5}">
                      <a16:colId xmlns:a16="http://schemas.microsoft.com/office/drawing/2014/main" val="698276396"/>
                    </a:ext>
                  </a:extLst>
                </a:gridCol>
                <a:gridCol w="1778000">
                  <a:extLst>
                    <a:ext uri="{9D8B030D-6E8A-4147-A177-3AD203B41FA5}">
                      <a16:colId xmlns:a16="http://schemas.microsoft.com/office/drawing/2014/main" val="1039164095"/>
                    </a:ext>
                  </a:extLst>
                </a:gridCol>
                <a:gridCol w="1778000">
                  <a:extLst>
                    <a:ext uri="{9D8B030D-6E8A-4147-A177-3AD203B41FA5}">
                      <a16:colId xmlns:a16="http://schemas.microsoft.com/office/drawing/2014/main" val="2421390909"/>
                    </a:ext>
                  </a:extLst>
                </a:gridCol>
                <a:gridCol w="1778000">
                  <a:extLst>
                    <a:ext uri="{9D8B030D-6E8A-4147-A177-3AD203B41FA5}">
                      <a16:colId xmlns:a16="http://schemas.microsoft.com/office/drawing/2014/main" val="914411525"/>
                    </a:ext>
                  </a:extLst>
                </a:gridCol>
                <a:gridCol w="1778000">
                  <a:extLst>
                    <a:ext uri="{9D8B030D-6E8A-4147-A177-3AD203B41FA5}">
                      <a16:colId xmlns:a16="http://schemas.microsoft.com/office/drawing/2014/main" val="642693463"/>
                    </a:ext>
                  </a:extLst>
                </a:gridCol>
                <a:gridCol w="1778000">
                  <a:extLst>
                    <a:ext uri="{9D8B030D-6E8A-4147-A177-3AD203B41FA5}">
                      <a16:colId xmlns:a16="http://schemas.microsoft.com/office/drawing/2014/main" val="954389551"/>
                    </a:ext>
                  </a:extLst>
                </a:gridCol>
                <a:gridCol w="1778000">
                  <a:extLst>
                    <a:ext uri="{9D8B030D-6E8A-4147-A177-3AD203B41FA5}">
                      <a16:colId xmlns:a16="http://schemas.microsoft.com/office/drawing/2014/main" val="316939250"/>
                    </a:ext>
                  </a:extLst>
                </a:gridCol>
              </a:tblGrid>
              <a:tr h="482687">
                <a:tc>
                  <a:txBody>
                    <a:bodyPr/>
                    <a:lstStyle/>
                    <a:p>
                      <a:endParaRPr lang="en-GB" dirty="0">
                        <a:latin typeface="Sassoon Primary" pitchFamily="50" charset="0"/>
                      </a:endParaRPr>
                    </a:p>
                  </a:txBody>
                  <a:tcPr/>
                </a:tc>
                <a:tc>
                  <a:txBody>
                    <a:bodyPr/>
                    <a:lstStyle/>
                    <a:p>
                      <a:pPr algn="ctr"/>
                      <a:r>
                        <a:rPr lang="en-GB" sz="1400" dirty="0">
                          <a:latin typeface="Sassoon Primary" pitchFamily="50" charset="0"/>
                        </a:rPr>
                        <a:t>Autumn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latin typeface="Sassoon Primary" pitchFamily="50" charset="0"/>
                        </a:rPr>
                        <a:t>A</a:t>
                      </a:r>
                      <a:r>
                        <a:rPr lang="en-GB" sz="1000" dirty="0">
                          <a:latin typeface="Sassoon Primary" pitchFamily="50" charset="0"/>
                        </a:rPr>
                        <a:t>rt</a:t>
                      </a:r>
                    </a:p>
                  </a:txBody>
                  <a:tcPr/>
                </a:tc>
                <a:tc>
                  <a:txBody>
                    <a:bodyPr/>
                    <a:lstStyle/>
                    <a:p>
                      <a:pPr algn="ctr"/>
                      <a:r>
                        <a:rPr lang="en-GB" sz="1400" dirty="0">
                          <a:latin typeface="Sassoon Primary" pitchFamily="50" charset="0"/>
                        </a:rPr>
                        <a:t>Autumn 2</a:t>
                      </a:r>
                    </a:p>
                    <a:p>
                      <a:pPr algn="ctr"/>
                      <a:endParaRPr lang="en-GB" sz="1400" dirty="0">
                        <a:latin typeface="Sassoon Primary" pitchFamily="50" charset="0"/>
                      </a:endParaRPr>
                    </a:p>
                  </a:txBody>
                  <a:tcPr/>
                </a:tc>
                <a:tc>
                  <a:txBody>
                    <a:bodyPr/>
                    <a:lstStyle/>
                    <a:p>
                      <a:pPr algn="ctr"/>
                      <a:r>
                        <a:rPr lang="en-GB" sz="1400" dirty="0">
                          <a:latin typeface="Sassoon Primary" pitchFamily="50" charset="0"/>
                        </a:rPr>
                        <a:t>Spring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Sassoon Primary" pitchFamily="50" charset="0"/>
                        </a:rPr>
                        <a:t>Art</a:t>
                      </a:r>
                    </a:p>
                  </a:txBody>
                  <a:tcPr/>
                </a:tc>
                <a:tc>
                  <a:txBody>
                    <a:bodyPr/>
                    <a:lstStyle/>
                    <a:p>
                      <a:pPr algn="ctr"/>
                      <a:r>
                        <a:rPr lang="en-GB" sz="1400" dirty="0">
                          <a:latin typeface="Sassoon Primary" pitchFamily="50" charset="0"/>
                        </a:rPr>
                        <a:t>Spring 2</a:t>
                      </a:r>
                    </a:p>
                    <a:p>
                      <a:pPr algn="ctr"/>
                      <a:endParaRPr lang="en-GB" sz="1400" dirty="0">
                        <a:latin typeface="Sassoon Primary" pitchFamily="50" charset="0"/>
                      </a:endParaRPr>
                    </a:p>
                  </a:txBody>
                  <a:tcPr/>
                </a:tc>
                <a:tc>
                  <a:txBody>
                    <a:bodyPr/>
                    <a:lstStyle/>
                    <a:p>
                      <a:pPr algn="ctr"/>
                      <a:r>
                        <a:rPr lang="en-GB" sz="1400" dirty="0">
                          <a:latin typeface="Sassoon Primary" pitchFamily="50" charset="0"/>
                        </a:rPr>
                        <a:t>Summer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Sassoon Primary" pitchFamily="50" charset="0"/>
                        </a:rPr>
                        <a:t>Art</a:t>
                      </a:r>
                    </a:p>
                  </a:txBody>
                  <a:tcPr/>
                </a:tc>
                <a:tc>
                  <a:txBody>
                    <a:bodyPr/>
                    <a:lstStyle/>
                    <a:p>
                      <a:pPr algn="ctr"/>
                      <a:r>
                        <a:rPr lang="en-GB" sz="1400" dirty="0">
                          <a:latin typeface="Sassoon Primary" pitchFamily="50" charset="0"/>
                        </a:rPr>
                        <a:t>Summer 2</a:t>
                      </a:r>
                    </a:p>
                    <a:p>
                      <a:pPr algn="ctr"/>
                      <a:endParaRPr lang="en-GB" sz="1400" dirty="0">
                        <a:latin typeface="Sassoon Primary" pitchFamily="50" charset="0"/>
                      </a:endParaRPr>
                    </a:p>
                  </a:txBody>
                  <a:tcPr/>
                </a:tc>
                <a:extLst>
                  <a:ext uri="{0D108BD9-81ED-4DB2-BD59-A6C34878D82A}">
                    <a16:rowId xmlns:a16="http://schemas.microsoft.com/office/drawing/2014/main" val="3471968257"/>
                  </a:ext>
                </a:extLst>
              </a:tr>
              <a:tr h="865997">
                <a:tc>
                  <a:txBody>
                    <a:bodyPr/>
                    <a:lstStyle/>
                    <a:p>
                      <a:endParaRPr lang="en-GB" dirty="0">
                        <a:latin typeface="Sassoon Primary" pitchFamily="50" charset="0"/>
                      </a:endParaRPr>
                    </a:p>
                    <a:p>
                      <a:r>
                        <a:rPr lang="en-GB" sz="1100" dirty="0">
                          <a:latin typeface="Sassoon Primary" pitchFamily="50" charset="0"/>
                        </a:rPr>
                        <a:t>Year 1</a:t>
                      </a:r>
                    </a:p>
                  </a:txBody>
                  <a:tcPr/>
                </a:tc>
                <a:tc>
                  <a:txBody>
                    <a:bodyPr/>
                    <a:lstStyle/>
                    <a:p>
                      <a:pPr algn="ctr"/>
                      <a:endParaRPr lang="en-GB" sz="80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Food</a:t>
                      </a:r>
                    </a:p>
                    <a:p>
                      <a:pPr algn="ctr"/>
                      <a:r>
                        <a:rPr lang="en-GB" sz="1100" dirty="0">
                          <a:latin typeface="Sassoon Primary" pitchFamily="50" charset="0"/>
                        </a:rPr>
                        <a:t>Preparing vegetables </a:t>
                      </a:r>
                    </a:p>
                  </a:txBody>
                  <a:tcPr>
                    <a:noFill/>
                  </a:tcPr>
                </a:tc>
                <a:tc>
                  <a:txBody>
                    <a:bodyPr/>
                    <a:lstStyle/>
                    <a:p>
                      <a:pPr algn="ctr"/>
                      <a:endParaRPr lang="en-GB" sz="110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Textiles</a:t>
                      </a:r>
                    </a:p>
                    <a:p>
                      <a:pPr algn="ctr"/>
                      <a:r>
                        <a:rPr lang="en-US" sz="1100" b="0" dirty="0">
                          <a:latin typeface="Sassoon Primary" pitchFamily="50" charset="0"/>
                        </a:rPr>
                        <a:t>Templates and joining techniques</a:t>
                      </a:r>
                      <a:endParaRPr lang="en-GB" sz="1100" b="0" dirty="0">
                        <a:latin typeface="Sassoon Primary" pitchFamily="50" charset="0"/>
                      </a:endParaRPr>
                    </a:p>
                  </a:txBody>
                  <a:tcPr>
                    <a:noFill/>
                  </a:tcPr>
                </a:tc>
                <a:tc>
                  <a:txBody>
                    <a:bodyPr/>
                    <a:lstStyle/>
                    <a:p>
                      <a:pPr algn="ctr"/>
                      <a:endParaRPr lang="en-GB" sz="1100" dirty="0">
                        <a:latin typeface="Sassoon Primary" pitchFamily="50" charset="0"/>
                      </a:endParaRPr>
                    </a:p>
                  </a:txBody>
                  <a:tcPr>
                    <a:solidFill>
                      <a:srgbClr val="41AE0A"/>
                    </a:solidFill>
                  </a:tcPr>
                </a:tc>
                <a:tc>
                  <a:txBody>
                    <a:bodyPr/>
                    <a:lstStyle/>
                    <a:p>
                      <a:pPr algn="ctr"/>
                      <a:r>
                        <a:rPr lang="en-US" sz="1100" b="1" dirty="0">
                          <a:latin typeface="Sassoon Primary" pitchFamily="50" charset="0"/>
                        </a:rPr>
                        <a:t>Mechanisms</a:t>
                      </a:r>
                      <a:endParaRPr lang="en-GB" sz="1100" b="1" dirty="0">
                        <a:latin typeface="Sassoon Primary" pitchFamily="50" charset="0"/>
                      </a:endParaRPr>
                    </a:p>
                    <a:p>
                      <a:pPr algn="ctr"/>
                      <a:r>
                        <a:rPr lang="en-GB" sz="1100" b="0" dirty="0">
                          <a:latin typeface="Sassoon Primary" pitchFamily="50" charset="0"/>
                        </a:rPr>
                        <a:t>Wheels and axles</a:t>
                      </a:r>
                    </a:p>
                  </a:txBody>
                  <a:tcPr>
                    <a:noFill/>
                  </a:tcPr>
                </a:tc>
                <a:extLst>
                  <a:ext uri="{0D108BD9-81ED-4DB2-BD59-A6C34878D82A}">
                    <a16:rowId xmlns:a16="http://schemas.microsoft.com/office/drawing/2014/main" val="2460120749"/>
                  </a:ext>
                </a:extLst>
              </a:tr>
              <a:tr h="832745">
                <a:tc>
                  <a:txBody>
                    <a:bodyPr/>
                    <a:lstStyle/>
                    <a:p>
                      <a:r>
                        <a:rPr lang="en-US" sz="1100" dirty="0">
                          <a:latin typeface="Sassoon Primary" pitchFamily="50" charset="0"/>
                        </a:rPr>
                        <a:t>Year 2</a:t>
                      </a:r>
                      <a:endParaRPr lang="en-GB" sz="1100" dirty="0">
                        <a:latin typeface="Sassoon Primary" pitchFamily="50" charset="0"/>
                      </a:endParaRPr>
                    </a:p>
                  </a:txBody>
                  <a:tcPr/>
                </a:tc>
                <a:tc>
                  <a:txBody>
                    <a:bodyPr/>
                    <a:lstStyle/>
                    <a:p>
                      <a:pPr algn="ctr"/>
                      <a:endParaRPr lang="en-GB" sz="80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Food</a:t>
                      </a:r>
                    </a:p>
                    <a:p>
                      <a:pPr algn="ctr"/>
                      <a:r>
                        <a:rPr lang="en-GB" sz="1100" dirty="0">
                          <a:latin typeface="Sassoon Primary" pitchFamily="50" charset="0"/>
                        </a:rPr>
                        <a:t>Preparing fruit </a:t>
                      </a:r>
                    </a:p>
                  </a:txBody>
                  <a:tcPr>
                    <a:noFill/>
                  </a:tcPr>
                </a:tc>
                <a:tc>
                  <a:txBody>
                    <a:bodyPr/>
                    <a:lstStyle/>
                    <a:p>
                      <a:pPr algn="ctr"/>
                      <a:endParaRPr lang="en-GB" sz="110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Mechanisms</a:t>
                      </a:r>
                    </a:p>
                    <a:p>
                      <a:pPr algn="ctr"/>
                      <a:r>
                        <a:rPr lang="en-GB" sz="1100" dirty="0">
                          <a:latin typeface="Sassoon Primary" pitchFamily="50" charset="0"/>
                        </a:rPr>
                        <a:t>Sliders and levers</a:t>
                      </a:r>
                    </a:p>
                  </a:txBody>
                  <a:tcPr>
                    <a:noFill/>
                  </a:tcPr>
                </a:tc>
                <a:tc>
                  <a:txBody>
                    <a:bodyPr/>
                    <a:lstStyle/>
                    <a:p>
                      <a:pPr algn="ctr"/>
                      <a:endParaRPr lang="en-GB" sz="110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Structures</a:t>
                      </a:r>
                    </a:p>
                    <a:p>
                      <a:pPr algn="ctr"/>
                      <a:r>
                        <a:rPr lang="en-US" sz="1100" b="0" dirty="0">
                          <a:latin typeface="Sassoon Primary" pitchFamily="50" charset="0"/>
                        </a:rPr>
                        <a:t>F</a:t>
                      </a:r>
                      <a:r>
                        <a:rPr lang="en-GB" sz="1100" b="0" dirty="0" err="1">
                          <a:latin typeface="Sassoon Primary" pitchFamily="50" charset="0"/>
                        </a:rPr>
                        <a:t>reestanding</a:t>
                      </a:r>
                      <a:r>
                        <a:rPr lang="en-GB" sz="1100" b="0" dirty="0">
                          <a:latin typeface="Sassoon Primary" pitchFamily="50" charset="0"/>
                        </a:rPr>
                        <a:t> structures</a:t>
                      </a:r>
                    </a:p>
                  </a:txBody>
                  <a:tcPr>
                    <a:noFill/>
                  </a:tcPr>
                </a:tc>
                <a:extLst>
                  <a:ext uri="{0D108BD9-81ED-4DB2-BD59-A6C34878D82A}">
                    <a16:rowId xmlns:a16="http://schemas.microsoft.com/office/drawing/2014/main" val="52851991"/>
                  </a:ext>
                </a:extLst>
              </a:tr>
              <a:tr h="757776">
                <a:tc>
                  <a:txBody>
                    <a:bodyPr/>
                    <a:lstStyle/>
                    <a:p>
                      <a:r>
                        <a:rPr lang="en-US" sz="1200" dirty="0">
                          <a:latin typeface="Sassoon Primary" pitchFamily="50" charset="0"/>
                        </a:rPr>
                        <a:t>Year 3</a:t>
                      </a:r>
                      <a:endParaRPr lang="en-GB" sz="1200" dirty="0">
                        <a:latin typeface="Sassoon Primary" pitchFamily="50" charset="0"/>
                      </a:endParaRPr>
                    </a:p>
                  </a:txBody>
                  <a:tcPr/>
                </a:tc>
                <a:tc>
                  <a:txBody>
                    <a:bodyPr/>
                    <a:lstStyle/>
                    <a:p>
                      <a:pPr algn="ctr"/>
                      <a:endParaRPr lang="en-GB" sz="1100" b="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Food</a:t>
                      </a:r>
                    </a:p>
                    <a:p>
                      <a:pPr algn="ctr"/>
                      <a:r>
                        <a:rPr lang="en-GB" sz="1100" dirty="0">
                          <a:latin typeface="Sassoon Primary" pitchFamily="50" charset="0"/>
                        </a:rPr>
                        <a:t>Healthy and varied diet</a:t>
                      </a:r>
                    </a:p>
                    <a:p>
                      <a:pPr algn="ctr"/>
                      <a:endParaRPr lang="en-GB" sz="1100" dirty="0">
                        <a:latin typeface="Sassoon Primary" pitchFamily="50" charset="0"/>
                      </a:endParaRPr>
                    </a:p>
                  </a:txBody>
                  <a:tcPr>
                    <a:noFill/>
                  </a:tcPr>
                </a:tc>
                <a:tc>
                  <a:txBody>
                    <a:bodyPr/>
                    <a:lstStyle/>
                    <a:p>
                      <a:pPr algn="ctr"/>
                      <a:endParaRPr lang="en-GB" sz="1100" b="0" dirty="0">
                        <a:latin typeface="Sassoon Primary" pitchFamily="50" charset="0"/>
                      </a:endParaRPr>
                    </a:p>
                  </a:txBody>
                  <a:tcPr>
                    <a:solidFill>
                      <a:srgbClr val="41AE0A"/>
                    </a:solidFill>
                  </a:tcPr>
                </a:tc>
                <a:tc>
                  <a:txBody>
                    <a:bodyPr/>
                    <a:lstStyle/>
                    <a:p>
                      <a:pPr algn="ctr"/>
                      <a:r>
                        <a:rPr lang="en-US" sz="1100" b="1" dirty="0">
                          <a:latin typeface="Sassoon Primary" pitchFamily="50" charset="0"/>
                        </a:rPr>
                        <a:t>Mechanisms</a:t>
                      </a:r>
                    </a:p>
                    <a:p>
                      <a:pPr algn="ctr"/>
                      <a:r>
                        <a:rPr lang="en-US" sz="1100" dirty="0">
                          <a:latin typeface="Sassoon Primary" pitchFamily="50" charset="0"/>
                        </a:rPr>
                        <a:t>Levers and linkages </a:t>
                      </a:r>
                      <a:endParaRPr lang="en-GB" sz="1100" dirty="0">
                        <a:latin typeface="Sassoon Primary" pitchFamily="50" charset="0"/>
                      </a:endParaRPr>
                    </a:p>
                    <a:p>
                      <a:pPr algn="ctr"/>
                      <a:endParaRPr lang="en-GB" sz="1100" b="0" dirty="0">
                        <a:latin typeface="Sassoon Primary" pitchFamily="50" charset="0"/>
                      </a:endParaRPr>
                    </a:p>
                  </a:txBody>
                  <a:tcPr>
                    <a:noFill/>
                  </a:tcPr>
                </a:tc>
                <a:tc>
                  <a:txBody>
                    <a:bodyPr/>
                    <a:lstStyle/>
                    <a:p>
                      <a:pPr algn="ctr"/>
                      <a:endParaRPr lang="en-GB" sz="1100" b="0" dirty="0">
                        <a:latin typeface="Sassoon Primary" pitchFamily="50" charset="0"/>
                      </a:endParaRPr>
                    </a:p>
                  </a:txBody>
                  <a:tcPr>
                    <a:solidFill>
                      <a:srgbClr val="41AE0A"/>
                    </a:solidFill>
                  </a:tcPr>
                </a:tc>
                <a:tc>
                  <a:txBody>
                    <a:bodyPr/>
                    <a:lstStyle/>
                    <a:p>
                      <a:pPr algn="ctr"/>
                      <a:r>
                        <a:rPr lang="en-US" sz="1100" b="1" dirty="0">
                          <a:latin typeface="Sassoon Primary" pitchFamily="50" charset="0"/>
                        </a:rPr>
                        <a:t>Textiles </a:t>
                      </a:r>
                    </a:p>
                    <a:p>
                      <a:pPr algn="ctr"/>
                      <a:r>
                        <a:rPr lang="en-US" sz="1100" dirty="0">
                          <a:latin typeface="Sassoon Primary" pitchFamily="50" charset="0"/>
                        </a:rPr>
                        <a:t>2D shape to 3D product </a:t>
                      </a:r>
                      <a:endParaRPr lang="en-GB" sz="1100" dirty="0">
                        <a:latin typeface="Sassoon Primary" pitchFamily="50" charset="0"/>
                      </a:endParaRPr>
                    </a:p>
                  </a:txBody>
                  <a:tcPr>
                    <a:noFill/>
                  </a:tcPr>
                </a:tc>
                <a:extLst>
                  <a:ext uri="{0D108BD9-81ED-4DB2-BD59-A6C34878D82A}">
                    <a16:rowId xmlns:a16="http://schemas.microsoft.com/office/drawing/2014/main" val="4072689725"/>
                  </a:ext>
                </a:extLst>
              </a:tr>
              <a:tr h="865997">
                <a:tc>
                  <a:txBody>
                    <a:bodyPr/>
                    <a:lstStyle/>
                    <a:p>
                      <a:r>
                        <a:rPr lang="en-GB" sz="1200" dirty="0">
                          <a:latin typeface="Sassoon Primary" pitchFamily="50" charset="0"/>
                        </a:rPr>
                        <a:t>Year 4</a:t>
                      </a:r>
                    </a:p>
                  </a:txBody>
                  <a:tcPr/>
                </a:tc>
                <a:tc>
                  <a:txBody>
                    <a:bodyPr/>
                    <a:lstStyle/>
                    <a:p>
                      <a:pPr algn="ctr"/>
                      <a:endParaRPr lang="en-GB" sz="1100" b="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Food</a:t>
                      </a:r>
                    </a:p>
                    <a:p>
                      <a:pPr algn="ctr"/>
                      <a:r>
                        <a:rPr lang="en-GB" sz="1100" dirty="0">
                          <a:latin typeface="Sassoon Primary" pitchFamily="50" charset="0"/>
                        </a:rPr>
                        <a:t>Healthy and varied diet</a:t>
                      </a:r>
                    </a:p>
                    <a:p>
                      <a:pPr algn="ctr"/>
                      <a:endParaRPr lang="en-GB" sz="1100" b="1" dirty="0">
                        <a:latin typeface="Sassoon Primary" pitchFamily="50" charset="0"/>
                      </a:endParaRPr>
                    </a:p>
                    <a:p>
                      <a:pPr algn="ctr"/>
                      <a:endParaRPr lang="en-US" sz="1100" dirty="0">
                        <a:latin typeface="Sassoon Primary" pitchFamily="50" charset="0"/>
                      </a:endParaRPr>
                    </a:p>
                    <a:p>
                      <a:pPr algn="ctr"/>
                      <a:endParaRPr lang="en-GB" sz="1100" dirty="0">
                        <a:latin typeface="Sassoon Primary" pitchFamily="50" charset="0"/>
                      </a:endParaRPr>
                    </a:p>
                  </a:txBody>
                  <a:tcPr>
                    <a:noFill/>
                  </a:tcPr>
                </a:tc>
                <a:tc>
                  <a:txBody>
                    <a:bodyPr/>
                    <a:lstStyle/>
                    <a:p>
                      <a:pPr algn="ctr"/>
                      <a:endParaRPr lang="en-GB" sz="1100" b="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Electrical Systems</a:t>
                      </a:r>
                    </a:p>
                    <a:p>
                      <a:pPr algn="ctr"/>
                      <a:r>
                        <a:rPr lang="en-GB" sz="1100" dirty="0">
                          <a:latin typeface="Sassoon Primary" pitchFamily="50" charset="0"/>
                        </a:rPr>
                        <a:t> Simple circuits and switches</a:t>
                      </a:r>
                    </a:p>
                  </a:txBody>
                  <a:tcPr>
                    <a:noFill/>
                  </a:tcPr>
                </a:tc>
                <a:tc>
                  <a:txBody>
                    <a:bodyPr/>
                    <a:lstStyle/>
                    <a:p>
                      <a:pPr algn="ctr"/>
                      <a:endParaRPr lang="en-GB" sz="1100" b="0" dirty="0">
                        <a:latin typeface="Sassoon Primary" pitchFamily="50" charset="0"/>
                      </a:endParaRPr>
                    </a:p>
                  </a:txBody>
                  <a:tcPr>
                    <a:solidFill>
                      <a:srgbClr val="41AE0A"/>
                    </a:solidFill>
                  </a:tcPr>
                </a:tc>
                <a:tc>
                  <a:txBody>
                    <a:bodyPr/>
                    <a:lstStyle/>
                    <a:p>
                      <a:pPr algn="ctr"/>
                      <a:r>
                        <a:rPr lang="en-US" sz="1100" b="1" dirty="0">
                          <a:latin typeface="Sassoon Primary" pitchFamily="50" charset="0"/>
                        </a:rPr>
                        <a:t>Structures</a:t>
                      </a:r>
                    </a:p>
                    <a:p>
                      <a:pPr algn="ctr"/>
                      <a:r>
                        <a:rPr lang="en-US" sz="1100" b="0" dirty="0">
                          <a:latin typeface="Sassoon Primary" pitchFamily="50" charset="0"/>
                        </a:rPr>
                        <a:t>Shell Structures</a:t>
                      </a:r>
                      <a:endParaRPr lang="en-GB" sz="1100" b="0" dirty="0">
                        <a:latin typeface="Sassoon Primary" pitchFamily="50" charset="0"/>
                      </a:endParaRPr>
                    </a:p>
                    <a:p>
                      <a:pPr algn="ctr"/>
                      <a:endParaRPr lang="en-GB" sz="1100" dirty="0">
                        <a:latin typeface="Sassoon Primary" pitchFamily="50" charset="0"/>
                      </a:endParaRPr>
                    </a:p>
                  </a:txBody>
                  <a:tcPr>
                    <a:noFill/>
                  </a:tcPr>
                </a:tc>
                <a:extLst>
                  <a:ext uri="{0D108BD9-81ED-4DB2-BD59-A6C34878D82A}">
                    <a16:rowId xmlns:a16="http://schemas.microsoft.com/office/drawing/2014/main" val="3533913891"/>
                  </a:ext>
                </a:extLst>
              </a:tr>
              <a:tr h="0">
                <a:tc>
                  <a:txBody>
                    <a:bodyPr/>
                    <a:lstStyle/>
                    <a:p>
                      <a:r>
                        <a:rPr lang="en-GB" sz="1200" dirty="0">
                          <a:latin typeface="Sassoon Primary" pitchFamily="50" charset="0"/>
                        </a:rPr>
                        <a:t>Year 5/6</a:t>
                      </a:r>
                    </a:p>
                  </a:txBody>
                  <a:tcPr/>
                </a:tc>
                <a:tc>
                  <a:txBody>
                    <a:bodyPr/>
                    <a:lstStyle/>
                    <a:p>
                      <a:pPr algn="ctr"/>
                      <a:endParaRPr lang="en-GB" sz="1100" b="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Electrical Systems</a:t>
                      </a:r>
                    </a:p>
                    <a:p>
                      <a:pPr algn="ctr"/>
                      <a:r>
                        <a:rPr lang="en-GB" sz="1100" dirty="0">
                          <a:latin typeface="Sassoon Primary" pitchFamily="50" charset="0"/>
                        </a:rPr>
                        <a:t>More complex switches – Electrical systems</a:t>
                      </a:r>
                    </a:p>
                    <a:p>
                      <a:pPr algn="ctr"/>
                      <a:endParaRPr lang="en-GB" sz="1100" dirty="0">
                        <a:latin typeface="Sassoon Primary" pitchFamily="50" charset="0"/>
                      </a:endParaRPr>
                    </a:p>
                  </a:txBody>
                  <a:tcPr>
                    <a:noFill/>
                  </a:tcPr>
                </a:tc>
                <a:tc>
                  <a:txBody>
                    <a:bodyPr/>
                    <a:lstStyle/>
                    <a:p>
                      <a:pPr algn="ctr"/>
                      <a:endParaRPr lang="en-GB" sz="1100" b="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Structures</a:t>
                      </a:r>
                    </a:p>
                    <a:p>
                      <a:pPr algn="ctr"/>
                      <a:r>
                        <a:rPr lang="en-GB" sz="1100" dirty="0">
                          <a:latin typeface="Sassoon Primary" pitchFamily="50" charset="0"/>
                        </a:rPr>
                        <a:t>Frame Structures</a:t>
                      </a:r>
                    </a:p>
                    <a:p>
                      <a:pPr algn="ctr"/>
                      <a:endParaRPr lang="en-GB" sz="1100" dirty="0">
                        <a:latin typeface="Sassoon Primary" pitchFamily="50"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0" dirty="0">
                        <a:latin typeface="Sassoon Primary" pitchFamily="50" charset="0"/>
                      </a:endParaRPr>
                    </a:p>
                  </a:txBody>
                  <a:tcPr>
                    <a:solidFill>
                      <a:srgbClr val="41AE0A"/>
                    </a:solidFill>
                  </a:tcPr>
                </a:tc>
                <a:tc>
                  <a:txBody>
                    <a:bodyPr/>
                    <a:lstStyle/>
                    <a:p>
                      <a:pPr algn="ctr"/>
                      <a:r>
                        <a:rPr lang="en-GB" sz="1100" b="1" dirty="0">
                          <a:latin typeface="Sassoon Primary" pitchFamily="50" charset="0"/>
                        </a:rPr>
                        <a:t>Food</a:t>
                      </a:r>
                    </a:p>
                    <a:p>
                      <a:pPr algn="ctr"/>
                      <a:r>
                        <a:rPr lang="en-GB" sz="1100" dirty="0">
                          <a:latin typeface="Sassoon Primary" pitchFamily="50" charset="0"/>
                        </a:rPr>
                        <a:t>Celebrating culture and seasonality</a:t>
                      </a:r>
                    </a:p>
                    <a:p>
                      <a:pPr algn="ctr"/>
                      <a:endParaRPr lang="en-GB" sz="1100" dirty="0">
                        <a:latin typeface="Sassoon Primary" pitchFamily="50" charset="0"/>
                      </a:endParaRPr>
                    </a:p>
                  </a:txBody>
                  <a:tcPr>
                    <a:noFill/>
                  </a:tcPr>
                </a:tc>
                <a:extLst>
                  <a:ext uri="{0D108BD9-81ED-4DB2-BD59-A6C34878D82A}">
                    <a16:rowId xmlns:a16="http://schemas.microsoft.com/office/drawing/2014/main" val="3457276113"/>
                  </a:ext>
                </a:extLst>
              </a:tr>
            </a:tbl>
          </a:graphicData>
        </a:graphic>
      </p:graphicFrame>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r>
              <a:rPr lang="en-GB" b="1" dirty="0">
                <a:solidFill>
                  <a:schemeClr val="bg1"/>
                </a:solidFill>
                <a:latin typeface="Sassoon Primary" pitchFamily="50" charset="0"/>
              </a:rPr>
              <a:t>Cycle B – 26/27</a:t>
            </a:r>
          </a:p>
        </p:txBody>
      </p:sp>
      <p:pic>
        <p:nvPicPr>
          <p:cNvPr id="2" name="Picture 1">
            <a:extLst>
              <a:ext uri="{FF2B5EF4-FFF2-40B4-BE49-F238E27FC236}">
                <a16:creationId xmlns:a16="http://schemas.microsoft.com/office/drawing/2014/main" id="{441341B2-1313-4B82-B5A9-FFD9B2D7E372}"/>
              </a:ext>
            </a:extLst>
          </p:cNvPr>
          <p:cNvPicPr>
            <a:picLocks noChangeAspect="1"/>
          </p:cNvPicPr>
          <p:nvPr/>
        </p:nvPicPr>
        <p:blipFill>
          <a:blip r:embed="rId2"/>
          <a:stretch>
            <a:fillRect/>
          </a:stretch>
        </p:blipFill>
        <p:spPr>
          <a:xfrm>
            <a:off x="432155" y="222719"/>
            <a:ext cx="1761897" cy="1018120"/>
          </a:xfrm>
          <a:prstGeom prst="rect">
            <a:avLst/>
          </a:prstGeom>
        </p:spPr>
      </p:pic>
    </p:spTree>
    <p:extLst>
      <p:ext uri="{BB962C8B-B14F-4D97-AF65-F5344CB8AC3E}">
        <p14:creationId xmlns:p14="http://schemas.microsoft.com/office/powerpoint/2010/main" val="2467526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6FFB51F5E5E04CB202626C82C26492" ma:contentTypeVersion="19" ma:contentTypeDescription="Create a new document." ma:contentTypeScope="" ma:versionID="04e2a45e5253f01b75910761bae4be00">
  <xsd:schema xmlns:xsd="http://www.w3.org/2001/XMLSchema" xmlns:xs="http://www.w3.org/2001/XMLSchema" xmlns:p="http://schemas.microsoft.com/office/2006/metadata/properties" xmlns:ns3="8db6269d-123b-437b-b318-7ee3c9f1f34f" xmlns:ns4="fd1492b6-284a-4da3-9108-7c64edbcbe99" targetNamespace="http://schemas.microsoft.com/office/2006/metadata/properties" ma:root="true" ma:fieldsID="09084bd98a876db2e934e23581654350" ns3:_="" ns4:_="">
    <xsd:import namespace="8db6269d-123b-437b-b318-7ee3c9f1f34f"/>
    <xsd:import namespace="fd1492b6-284a-4da3-9108-7c64edbcbe9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element ref="ns3:MediaServiceLocation" minOccurs="0"/>
                <xsd:element ref="ns3:_activity"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b6269d-123b-437b-b318-7ee3c9f1f3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_activity" ma:index="25" nillable="true" ma:displayName="_activity" ma:hidden="true" ma:internalName="_activity">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1492b6-284a-4da3-9108-7c64edbcbe9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db6269d-123b-437b-b318-7ee3c9f1f34f" xsi:nil="true"/>
  </documentManagement>
</p:properties>
</file>

<file path=customXml/itemProps1.xml><?xml version="1.0" encoding="utf-8"?>
<ds:datastoreItem xmlns:ds="http://schemas.openxmlformats.org/officeDocument/2006/customXml" ds:itemID="{B91A9555-ACA2-454C-9091-894B28B875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b6269d-123b-437b-b318-7ee3c9f1f34f"/>
    <ds:schemaRef ds:uri="fd1492b6-284a-4da3-9108-7c64edbcbe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988EF3-0448-4FBF-90F2-6C8D74CBC946}">
  <ds:schemaRefs>
    <ds:schemaRef ds:uri="http://schemas.microsoft.com/sharepoint/v3/contenttype/forms"/>
  </ds:schemaRefs>
</ds:datastoreItem>
</file>

<file path=customXml/itemProps3.xml><?xml version="1.0" encoding="utf-8"?>
<ds:datastoreItem xmlns:ds="http://schemas.openxmlformats.org/officeDocument/2006/customXml" ds:itemID="{E0A7CC40-C899-4ACC-A42A-E10DD3DDFAF9}">
  <ds:schemaRefs>
    <ds:schemaRef ds:uri="http://schemas.openxmlformats.org/package/2006/metadata/core-properties"/>
    <ds:schemaRef ds:uri="http://purl.org/dc/dcmitype/"/>
    <ds:schemaRef ds:uri="http://purl.org/dc/elements/1.1/"/>
    <ds:schemaRef ds:uri="http://www.w3.org/XML/1998/namespace"/>
    <ds:schemaRef ds:uri="fd1492b6-284a-4da3-9108-7c64edbcbe99"/>
    <ds:schemaRef ds:uri="http://schemas.microsoft.com/office/2006/metadata/properties"/>
    <ds:schemaRef ds:uri="http://schemas.microsoft.com/office/2006/documentManagement/types"/>
    <ds:schemaRef ds:uri="http://schemas.microsoft.com/office/infopath/2007/PartnerControls"/>
    <ds:schemaRef ds:uri="8db6269d-123b-437b-b318-7ee3c9f1f34f"/>
    <ds:schemaRef ds:uri="http://purl.org/dc/te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1744</TotalTime>
  <Words>1288</Words>
  <Application>Microsoft Office PowerPoint</Application>
  <PresentationFormat>Widescreen</PresentationFormat>
  <Paragraphs>111</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Comic Sans MS</vt:lpstr>
      <vt:lpstr>Sassoon Primary</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sch8753159@peoversuperior.local</dc:creator>
  <cp:lastModifiedBy>sandbach primary Head</cp:lastModifiedBy>
  <cp:revision>131</cp:revision>
  <dcterms:created xsi:type="dcterms:W3CDTF">2022-11-26T10:59:42Z</dcterms:created>
  <dcterms:modified xsi:type="dcterms:W3CDTF">2026-09-09T10:30:51Z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0x010100226FFB51F5E5E04CB202626C82C26492</vt:lpwstr>
  </property>
</Properties>
</file>