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56" r:id="rId5"/>
    <p:sldId id="323" r:id="rId6"/>
    <p:sldId id="257" r:id="rId7"/>
    <p:sldId id="319" r:id="rId8"/>
    <p:sldId id="31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AE0A"/>
    <a:srgbClr val="A45CAC"/>
    <a:srgbClr val="AE5A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3186" autoAdjust="0"/>
  </p:normalViewPr>
  <p:slideViewPr>
    <p:cSldViewPr snapToGrid="0">
      <p:cViewPr varScale="1">
        <p:scale>
          <a:sx n="85" d="100"/>
          <a:sy n="85" d="100"/>
        </p:scale>
        <p:origin x="58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AF6C38-AF60-47FA-BC93-557B0F782FB6}" type="datetimeFigureOut">
              <a:rPr lang="en-GB" smtClean="0"/>
              <a:t>09/09/2026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E8949D-1103-4B37-8A22-F6EEE88405A0}" type="slidenum">
              <a:rPr lang="en-GB" smtClean="0"/>
              <a:t>‹#›</a:t>
            </a:fld>
            <a:endParaRPr lang="en-GB"/>
          </a:p>
        </p:txBody>
      </p:sp>
    </p:spTree>
    <p:extLst>
      <p:ext uri="{BB962C8B-B14F-4D97-AF65-F5344CB8AC3E}">
        <p14:creationId xmlns:p14="http://schemas.microsoft.com/office/powerpoint/2010/main" val="1075270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8EB62-A221-41E3-A61A-2B5A575201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FFD2585-DDA0-41E1-A8D1-DCCB4A2413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BBEF244-8FA5-41AD-8005-3565548ECC31}"/>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18916FBC-3F6D-4CED-97AC-363D0C2B4A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EE9C72-E331-4ABE-924D-0ADC048B37CF}"/>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976415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0B684-04D4-4491-91FE-471456DA8E2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88CD39-0ECA-4143-89A9-9E056A2B430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B12132-538D-4918-A242-C813966CF56C}"/>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20DB97A5-C2B3-40C6-854A-7C1E777177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5C0538-76D1-426F-80D5-3C7529C3C6B2}"/>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920478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0620D6-1326-493D-87A1-5FE67102F9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AD0C33-DFD3-4A46-B6A4-202D76C91DD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A9C5A6-642C-4ADC-95DB-9C33F39530C1}"/>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3EFA4D3A-CD0A-4EA8-9403-48EAB5C6BD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74E38D-6B99-46B2-B666-E6C79825B74F}"/>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4179178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C25CA-3AA7-46DD-A72C-58B8E6D0EF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1125406-8470-4BA7-938F-2F0DBE612DA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0C7C0E-04A8-47AF-83DA-65821982923A}"/>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723499B3-86E8-4B1C-8CAF-780B8B5D5F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451300-7548-4B57-8457-9C2453067900}"/>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488943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DBA5-4433-40F4-9D21-53CC9F1109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D769DB1-2B73-4BFB-990C-EFCBEF25DF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119B3F4-BA46-40A9-8AD3-0D29FA2C7E8D}"/>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E2AA3E05-146F-4CC0-AE45-3E02077184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0497C1-0D74-44E5-9C43-BE5EEA5776D5}"/>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492499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1CAED-C4B3-4DDD-90EA-5C3FE167A7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3BD584-CDC7-489D-9227-FBC2CA14C05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FDB6B43-9BC3-4049-B31A-BB1B875C7D6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C0A3C6-1BFF-4ECC-A44B-756B3DDDB79C}"/>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E25000D3-1532-47C9-BE7D-F70B81745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43F3B-26DF-4C06-A309-4F6CD7598389}"/>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26811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42B9-5CE5-4467-9C62-92211BE0195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2744CB-6790-4BD7-BF4B-41A1EF5070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F403BFB-F7AA-4CD8-86C7-EDD5805269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8FDCB34-A0C8-46BB-922D-2F89762B64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F02BF37-C91E-4A4E-88DE-4AED83655B1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DBDFFDC-A7D6-4759-AE6D-AD441C9FA9A9}"/>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8" name="Footer Placeholder 7">
            <a:extLst>
              <a:ext uri="{FF2B5EF4-FFF2-40B4-BE49-F238E27FC236}">
                <a16:creationId xmlns:a16="http://schemas.microsoft.com/office/drawing/2014/main" id="{341E8409-B83F-40A2-810B-AB0B7AC415A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E7BA801-F218-493A-BBA9-E92DD9F9CFAC}"/>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940454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488CA-66C4-4481-8826-8420A608A5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DF60933-AAC1-4C2D-8CFD-1A3FED240B64}"/>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4" name="Footer Placeholder 3">
            <a:extLst>
              <a:ext uri="{FF2B5EF4-FFF2-40B4-BE49-F238E27FC236}">
                <a16:creationId xmlns:a16="http://schemas.microsoft.com/office/drawing/2014/main" id="{E7801661-A329-440A-8183-75C1DE9C9BB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97D4D95-35AE-4B33-9EFE-CFF2D48C5741}"/>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1321911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B7EE01-34B9-40B5-8CB6-561F2974D0B3}"/>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3" name="Footer Placeholder 2">
            <a:extLst>
              <a:ext uri="{FF2B5EF4-FFF2-40B4-BE49-F238E27FC236}">
                <a16:creationId xmlns:a16="http://schemas.microsoft.com/office/drawing/2014/main" id="{1C5178DC-AC84-4AA9-AB2B-747672A4BE7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10845C5-ACB4-4F12-BD89-EF9EF1E5AC8D}"/>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564494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7BF86-D971-4A16-8C83-915E918B3A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DCC6A70-D737-44EB-83A4-A00B31DB9D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9B4C573-3BCC-4DD6-B6D0-ACECDDAAEB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19EA57D-39C0-4C0F-9B32-FE1B4E6CEEE4}"/>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BF8FAA8C-C760-4AA5-A3A8-F80F5F95F8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282A9F-6260-4C95-ABBC-BFB176B1CB77}"/>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695827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39C06-47D3-488E-8DD5-1E8DD8C826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67DD463-3222-4191-A648-2FB18DAD40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69432AA-40A9-4EC1-93BB-4A1A080221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723B24-3890-45E1-98C9-3FE6AFCAD80B}"/>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0B84BEAA-E34B-4E8F-A87B-EF2655EE50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E5B177-0D71-46E9-B73A-760555F15D64}"/>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1377780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59FC0E-42F3-4481-95C7-27B622BEF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2EA10A-BBE9-4D5D-8BFB-9F2156128E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E1A013-D11E-40D9-86B1-C2A42C4DB8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9945C507-5313-4700-AEC2-822318B13E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2E6762F-D019-48D0-B9DA-DE6BAF621F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C24E03-5654-48BE-A6A1-CF9B4F09A12A}" type="slidenum">
              <a:rPr lang="en-GB" smtClean="0"/>
              <a:t>‹#›</a:t>
            </a:fld>
            <a:endParaRPr lang="en-GB"/>
          </a:p>
        </p:txBody>
      </p:sp>
    </p:spTree>
    <p:extLst>
      <p:ext uri="{BB962C8B-B14F-4D97-AF65-F5344CB8AC3E}">
        <p14:creationId xmlns:p14="http://schemas.microsoft.com/office/powerpoint/2010/main" val="409053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tmp"/><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i="1" dirty="0">
                <a:latin typeface="Sassoon Primary" pitchFamily="50" charset="0"/>
              </a:rPr>
              <a:t>Supported by Kapow</a:t>
            </a:r>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 Primary" pitchFamily="50" charset="0"/>
              </a:rPr>
              <a:t>Curriculum </a:t>
            </a:r>
          </a:p>
          <a:p>
            <a:pPr algn="ctr"/>
            <a:r>
              <a:rPr lang="en-GB" sz="3200" dirty="0">
                <a:solidFill>
                  <a:schemeClr val="bg1"/>
                </a:solidFill>
                <a:latin typeface="Sassoon Primary" pitchFamily="50" charset="0"/>
              </a:rPr>
              <a:t>Art and Design – Whole School</a:t>
            </a:r>
          </a:p>
        </p:txBody>
      </p:sp>
      <p:pic>
        <p:nvPicPr>
          <p:cNvPr id="3" name="Picture 2">
            <a:extLst>
              <a:ext uri="{FF2B5EF4-FFF2-40B4-BE49-F238E27FC236}">
                <a16:creationId xmlns:a16="http://schemas.microsoft.com/office/drawing/2014/main" id="{11083D39-2132-41E8-BCAF-748CE1704B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679" y="199634"/>
            <a:ext cx="1760373" cy="1021168"/>
          </a:xfrm>
          <a:prstGeom prst="rect">
            <a:avLst/>
          </a:prstGeom>
        </p:spPr>
      </p:pic>
      <p:pic>
        <p:nvPicPr>
          <p:cNvPr id="5" name="Picture 4">
            <a:extLst>
              <a:ext uri="{FF2B5EF4-FFF2-40B4-BE49-F238E27FC236}">
                <a16:creationId xmlns:a16="http://schemas.microsoft.com/office/drawing/2014/main" id="{A353D356-5BBA-4CBB-AD37-8D37F52497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0803" y="2007746"/>
            <a:ext cx="7174353" cy="4295399"/>
          </a:xfrm>
          <a:prstGeom prst="rect">
            <a:avLst/>
          </a:prstGeom>
        </p:spPr>
      </p:pic>
    </p:spTree>
    <p:extLst>
      <p:ext uri="{BB962C8B-B14F-4D97-AF65-F5344CB8AC3E}">
        <p14:creationId xmlns:p14="http://schemas.microsoft.com/office/powerpoint/2010/main" val="3301990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 Primary" pitchFamily="50" charset="0"/>
              </a:rPr>
              <a:t>Curriculum </a:t>
            </a:r>
          </a:p>
          <a:p>
            <a:pPr algn="ctr"/>
            <a:r>
              <a:rPr lang="en-GB" sz="3200" dirty="0">
                <a:solidFill>
                  <a:prstClr val="white"/>
                </a:solidFill>
                <a:latin typeface="Sassoon Primary" pitchFamily="50" charset="0"/>
              </a:rPr>
              <a:t>Art and Design</a:t>
            </a:r>
            <a:r>
              <a:rPr lang="en-GB" sz="3200" dirty="0">
                <a:solidFill>
                  <a:schemeClr val="bg1"/>
                </a:solidFill>
                <a:latin typeface="Sassoon Primary" pitchFamily="50" charset="0"/>
              </a:rPr>
              <a:t> Rationale - Kapow</a:t>
            </a:r>
          </a:p>
        </p:txBody>
      </p:sp>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381000"/>
          </a:xfrm>
          <a:prstGeom prst="rect">
            <a:avLst/>
          </a:prstGeom>
          <a:noFill/>
        </p:spPr>
        <p:txBody>
          <a:bodyPr wrap="square" rtlCol="0">
            <a:spAutoFit/>
          </a:bodyPr>
          <a:lstStyle/>
          <a:p>
            <a:pPr algn="ctr"/>
            <a:endParaRPr lang="en-GB" b="1" dirty="0">
              <a:solidFill>
                <a:schemeClr val="bg1"/>
              </a:solidFill>
              <a:latin typeface="Comic Sans MS" panose="030F0702030302020204" pitchFamily="66" charset="0"/>
            </a:endParaRPr>
          </a:p>
        </p:txBody>
      </p:sp>
      <p:sp>
        <p:nvSpPr>
          <p:cNvPr id="2" name="Rectangle 1">
            <a:extLst>
              <a:ext uri="{FF2B5EF4-FFF2-40B4-BE49-F238E27FC236}">
                <a16:creationId xmlns:a16="http://schemas.microsoft.com/office/drawing/2014/main" id="{8233528D-CA00-49AF-91B5-C1226253FE5B}"/>
              </a:ext>
            </a:extLst>
          </p:cNvPr>
          <p:cNvSpPr/>
          <p:nvPr/>
        </p:nvSpPr>
        <p:spPr>
          <a:xfrm>
            <a:off x="1879541" y="3448072"/>
            <a:ext cx="9880847" cy="307777"/>
          </a:xfrm>
          <a:prstGeom prst="rect">
            <a:avLst/>
          </a:prstGeom>
        </p:spPr>
        <p:txBody>
          <a:bodyPr wrap="square">
            <a:spAutoFit/>
          </a:bodyPr>
          <a:lstStyle/>
          <a:p>
            <a:endParaRPr lang="en-GB" sz="1400" dirty="0">
              <a:latin typeface="Comic Sans MS" panose="030F0702030302020204" pitchFamily="66" charset="0"/>
            </a:endParaRPr>
          </a:p>
        </p:txBody>
      </p:sp>
      <p:graphicFrame>
        <p:nvGraphicFramePr>
          <p:cNvPr id="3" name="Table 2">
            <a:extLst>
              <a:ext uri="{FF2B5EF4-FFF2-40B4-BE49-F238E27FC236}">
                <a16:creationId xmlns:a16="http://schemas.microsoft.com/office/drawing/2014/main" id="{9670B808-55D6-495F-8725-6EE06B86D031}"/>
              </a:ext>
            </a:extLst>
          </p:cNvPr>
          <p:cNvGraphicFramePr>
            <a:graphicFrameLocks noGrp="1"/>
          </p:cNvGraphicFramePr>
          <p:nvPr>
            <p:extLst>
              <p:ext uri="{D42A27DB-BD31-4B8C-83A1-F6EECF244321}">
                <p14:modId xmlns:p14="http://schemas.microsoft.com/office/powerpoint/2010/main" val="2894863463"/>
              </p:ext>
            </p:extLst>
          </p:nvPr>
        </p:nvGraphicFramePr>
        <p:xfrm>
          <a:off x="287044" y="2290439"/>
          <a:ext cx="11606074" cy="3762530"/>
        </p:xfrm>
        <a:graphic>
          <a:graphicData uri="http://schemas.openxmlformats.org/drawingml/2006/table">
            <a:tbl>
              <a:tblPr firstRow="1" bandRow="1">
                <a:tableStyleId>{5940675A-B579-460E-94D1-54222C63F5DA}</a:tableStyleId>
              </a:tblPr>
              <a:tblGrid>
                <a:gridCol w="1676227">
                  <a:extLst>
                    <a:ext uri="{9D8B030D-6E8A-4147-A177-3AD203B41FA5}">
                      <a16:colId xmlns:a16="http://schemas.microsoft.com/office/drawing/2014/main" val="3062780578"/>
                    </a:ext>
                  </a:extLst>
                </a:gridCol>
                <a:gridCol w="9929847">
                  <a:extLst>
                    <a:ext uri="{9D8B030D-6E8A-4147-A177-3AD203B41FA5}">
                      <a16:colId xmlns:a16="http://schemas.microsoft.com/office/drawing/2014/main" val="1274868415"/>
                    </a:ext>
                  </a:extLst>
                </a:gridCol>
              </a:tblGrid>
              <a:tr h="775490">
                <a:tc>
                  <a:txBody>
                    <a:bodyPr/>
                    <a:lstStyle/>
                    <a:p>
                      <a:r>
                        <a:rPr lang="en-GB" sz="1600" dirty="0">
                          <a:latin typeface="Sassoon Primary" pitchFamily="50" charset="0"/>
                        </a:rPr>
                        <a:t>Intent:</a:t>
                      </a:r>
                      <a:endParaRPr lang="en-GB" sz="1600" b="0" dirty="0">
                        <a:latin typeface="Sassoon Primary" pitchFamily="50" charset="0"/>
                      </a:endParaRPr>
                    </a:p>
                  </a:txBody>
                  <a:tcPr>
                    <a:solidFill>
                      <a:schemeClr val="accent1">
                        <a:lumMod val="20000"/>
                        <a:lumOff val="80000"/>
                      </a:schemeClr>
                    </a:solidFill>
                  </a:tcPr>
                </a:tc>
                <a:tc>
                  <a:txBody>
                    <a:bodyPr/>
                    <a:lstStyle/>
                    <a:p>
                      <a:r>
                        <a:rPr lang="en-US" sz="800" dirty="0">
                          <a:latin typeface="Sassoon Primary" pitchFamily="50" charset="0"/>
                        </a:rPr>
                        <a:t>Kapow Primary’s revised Art and Design scheme of work aims to inspire pupils and develop their confidence to experiment and invent their own works of art. The scheme is written by experts in their field and designed to give pupils every opportunity to develop their ability, nurture their talent and interests, express their ideas and thoughts about the world, as well as learning about art and artists across cultures and through history. The scheme supports pupils to meet the National Curriculum End of Key Stage attainment targets and has been written to fully cover the National Society for Education in Art and Design’s progression competencies. Kapow Primary is an </a:t>
                      </a:r>
                      <a:r>
                        <a:rPr lang="en-US" sz="800" dirty="0" err="1">
                          <a:latin typeface="Sassoon Primary" pitchFamily="50" charset="0"/>
                        </a:rPr>
                        <a:t>Artsmark</a:t>
                      </a:r>
                      <a:r>
                        <a:rPr lang="en-US" sz="800" dirty="0">
                          <a:latin typeface="Sassoon Primary" pitchFamily="50" charset="0"/>
                        </a:rPr>
                        <a:t> partner and is able to support schools on their </a:t>
                      </a:r>
                      <a:r>
                        <a:rPr lang="en-US" sz="800" dirty="0" err="1">
                          <a:latin typeface="Sassoon Primary" pitchFamily="50" charset="0"/>
                        </a:rPr>
                        <a:t>Artsmark</a:t>
                      </a:r>
                      <a:r>
                        <a:rPr lang="en-US" sz="800" dirty="0">
                          <a:latin typeface="Sassoon Primary" pitchFamily="50" charset="0"/>
                        </a:rPr>
                        <a:t> journey, inspiring children and young people to create, experience, and participate in great arts and culture.</a:t>
                      </a:r>
                      <a:r>
                        <a:rPr lang="en-GB" sz="800" kern="1200" dirty="0">
                          <a:solidFill>
                            <a:schemeClr val="tx1"/>
                          </a:solidFill>
                          <a:effectLst/>
                          <a:latin typeface="Sassoon Primary" pitchFamily="50" charset="0"/>
                          <a:ea typeface="+mn-ea"/>
                          <a:cs typeface="+mn-cs"/>
                        </a:rPr>
                        <a:t> </a:t>
                      </a:r>
                    </a:p>
                  </a:txBody>
                  <a:tcPr>
                    <a:solidFill>
                      <a:schemeClr val="accent1">
                        <a:lumMod val="20000"/>
                        <a:lumOff val="80000"/>
                      </a:schemeClr>
                    </a:solidFill>
                  </a:tcPr>
                </a:tc>
                <a:extLst>
                  <a:ext uri="{0D108BD9-81ED-4DB2-BD59-A6C34878D82A}">
                    <a16:rowId xmlns:a16="http://schemas.microsoft.com/office/drawing/2014/main" val="522082441"/>
                  </a:ext>
                </a:extLst>
              </a:tr>
              <a:tr h="857952">
                <a:tc>
                  <a:txBody>
                    <a:bodyPr/>
                    <a:lstStyle/>
                    <a:p>
                      <a:r>
                        <a:rPr lang="en-GB" sz="1600" dirty="0">
                          <a:latin typeface="Sassoon Primary" pitchFamily="50" charset="0"/>
                        </a:rPr>
                        <a:t>Implementation</a:t>
                      </a:r>
                    </a:p>
                  </a:txBody>
                  <a:tcPr>
                    <a:solidFill>
                      <a:schemeClr val="accent5">
                        <a:lumMod val="40000"/>
                        <a:lumOff val="60000"/>
                      </a:schemeClr>
                    </a:solidFill>
                  </a:tcPr>
                </a:tc>
                <a:tc>
                  <a:txBody>
                    <a:bodyPr/>
                    <a:lstStyle/>
                    <a:p>
                      <a:pPr algn="l"/>
                      <a:r>
                        <a:rPr lang="en-US" sz="800" dirty="0">
                          <a:latin typeface="Sassoon Primary" pitchFamily="50" charset="0"/>
                        </a:rPr>
                        <a:t>The Kapow Art revised Scheme of Work is designed with five strands that run throughout. </a:t>
                      </a:r>
                    </a:p>
                    <a:p>
                      <a:pPr algn="l"/>
                      <a:r>
                        <a:rPr lang="en-US" sz="800" dirty="0">
                          <a:latin typeface="Sassoon Primary" pitchFamily="50" charset="0"/>
                        </a:rPr>
                        <a:t>These are: ● Generating ideas ● Using sketchbooks ● Making skills, including formal elements (line, shape, tone, texture, pattern, </a:t>
                      </a:r>
                      <a:r>
                        <a:rPr lang="en-US" sz="800" dirty="0" err="1">
                          <a:latin typeface="Sassoon Primary" pitchFamily="50" charset="0"/>
                        </a:rPr>
                        <a:t>colour</a:t>
                      </a:r>
                      <a:r>
                        <a:rPr lang="en-US" sz="800" dirty="0">
                          <a:latin typeface="Sassoon Primary" pitchFamily="50" charset="0"/>
                        </a:rPr>
                        <a:t>) ● Knowledge of artists ● Evaluating and </a:t>
                      </a:r>
                      <a:r>
                        <a:rPr lang="en-US" sz="800" dirty="0" err="1">
                          <a:latin typeface="Sassoon Primary" pitchFamily="50" charset="0"/>
                        </a:rPr>
                        <a:t>analysing</a:t>
                      </a:r>
                      <a:r>
                        <a:rPr lang="en-US" sz="800" dirty="0">
                          <a:latin typeface="Sassoon Primary" pitchFamily="50" charset="0"/>
                        </a:rPr>
                        <a:t> </a:t>
                      </a:r>
                    </a:p>
                    <a:p>
                      <a:pPr algn="l"/>
                      <a:r>
                        <a:rPr lang="en-US" sz="800" dirty="0">
                          <a:latin typeface="Sassoon Primary" pitchFamily="50" charset="0"/>
                        </a:rPr>
                        <a:t>Units of lessons are sequential, allowing children to build their skills and knowledge, applying them to a range of outcomes. The formal elements, a key part of the National Curriculum, are also woven throughout units. Key skills are revisited again and again with increasing complexity in a spiral curriculum model. This allows pupils to revise and build on their previous learning. </a:t>
                      </a:r>
                    </a:p>
                    <a:p>
                      <a:pPr algn="l"/>
                      <a:r>
                        <a:rPr lang="en-US" sz="800" dirty="0">
                          <a:latin typeface="Sassoon Primary" pitchFamily="50" charset="0"/>
                        </a:rPr>
                        <a:t>Units in each year group are </a:t>
                      </a:r>
                      <a:r>
                        <a:rPr lang="en-US" sz="800" dirty="0" err="1">
                          <a:latin typeface="Sassoon Primary" pitchFamily="50" charset="0"/>
                        </a:rPr>
                        <a:t>organised</a:t>
                      </a:r>
                      <a:r>
                        <a:rPr lang="en-US" sz="800" dirty="0">
                          <a:latin typeface="Sassoon Primary" pitchFamily="50" charset="0"/>
                        </a:rPr>
                        <a:t> into four core areas: ● Drawing ● Painting and mixed-media ● Sculpture and 3D ● Craft and design </a:t>
                      </a:r>
                    </a:p>
                    <a:p>
                      <a:pPr algn="l"/>
                      <a:r>
                        <a:rPr lang="en-US" sz="800" dirty="0">
                          <a:latin typeface="Sassoon Primary" pitchFamily="50" charset="0"/>
                        </a:rPr>
                        <a:t>Our National Curriculum mapping shows which of our units cover each of the National Curriculum attainment targets as well as each of the strands. </a:t>
                      </a:r>
                    </a:p>
                    <a:p>
                      <a:pPr algn="l"/>
                      <a:r>
                        <a:rPr lang="en-US" sz="800" dirty="0">
                          <a:latin typeface="Sassoon Primary" pitchFamily="50" charset="0"/>
                        </a:rPr>
                        <a:t>Our Progression of knowledge and skills shows the skills that are taught within each year group and how these skills develop to ensure that attainment targets are securely met by the end of each key stage. </a:t>
                      </a:r>
                    </a:p>
                    <a:p>
                      <a:pPr algn="l"/>
                      <a:r>
                        <a:rPr lang="en-US" sz="800" dirty="0">
                          <a:latin typeface="Sassoon Primary" pitchFamily="50" charset="0"/>
                        </a:rPr>
                        <a:t>Creativity and independent outcomes are robustly embedded into our units, supporting students in learning how to make their own creative choices and decisions, so that their art outcomes, whilst still being knowledge-rich, are unique to the pupil and personal.</a:t>
                      </a:r>
                    </a:p>
                    <a:p>
                      <a:pPr algn="l"/>
                      <a:endParaRPr lang="en-US" sz="800" b="0" i="0" dirty="0">
                        <a:solidFill>
                          <a:srgbClr val="1F295A"/>
                        </a:solidFill>
                        <a:effectLst/>
                        <a:latin typeface="Sassoon Primary" pitchFamily="50" charset="0"/>
                      </a:endParaRPr>
                    </a:p>
                    <a:p>
                      <a:pPr algn="l"/>
                      <a:r>
                        <a:rPr lang="en-US" sz="800" dirty="0">
                          <a:latin typeface="Sassoon Primary" pitchFamily="50" charset="0"/>
                        </a:rPr>
                        <a:t>Lessons are always practical in nature and encourage experimental and exploratory learning with pupils using sketchbooks to document their ideas. Differentiated guidance is available for every lesson to ensure that lessons can be accessed and enjoyed by all pupils and opportunities to stretch pupils’ learning are available when required. Kapow Primary supports teachers who may lack confidence in their own artistic abilities. Pupil videos, created by subject specialists help pupils to see art techniques modelled by experts, to ensure the delivery of Art in your school is of the highest quality. Each unit of lessons includes multiple teacher videos to develop subject knowledge and support ongoing CPD. Kapow has been created with the understanding that many teachers do not feel confident delivering the full Art and Design curriculum and every effort has been made to ensure that they feel supported to deliver lessons of a high standard that ensure pupil progression. </a:t>
                      </a:r>
                      <a:endParaRPr lang="en-US" sz="800" b="0" i="0" dirty="0">
                        <a:solidFill>
                          <a:srgbClr val="1F295A"/>
                        </a:solidFill>
                        <a:effectLst/>
                        <a:latin typeface="Sassoon Primary" pitchFamily="50" charset="0"/>
                      </a:endParaRPr>
                    </a:p>
                  </a:txBody>
                  <a:tcPr>
                    <a:solidFill>
                      <a:schemeClr val="accent5">
                        <a:lumMod val="40000"/>
                        <a:lumOff val="60000"/>
                      </a:schemeClr>
                    </a:solidFill>
                  </a:tcPr>
                </a:tc>
                <a:extLst>
                  <a:ext uri="{0D108BD9-81ED-4DB2-BD59-A6C34878D82A}">
                    <a16:rowId xmlns:a16="http://schemas.microsoft.com/office/drawing/2014/main" val="1439158557"/>
                  </a:ext>
                </a:extLst>
              </a:tr>
              <a:tr h="1009355">
                <a:tc>
                  <a:txBody>
                    <a:bodyPr/>
                    <a:lstStyle/>
                    <a:p>
                      <a:r>
                        <a:rPr lang="en-GB" sz="1600" dirty="0">
                          <a:latin typeface="Sassoon Primary" pitchFamily="50" charset="0"/>
                        </a:rPr>
                        <a:t>Impact:</a:t>
                      </a:r>
                    </a:p>
                  </a:txBody>
                  <a:tcPr>
                    <a:solidFill>
                      <a:schemeClr val="accent1">
                        <a:lumMod val="60000"/>
                        <a:lumOff val="40000"/>
                      </a:schemeClr>
                    </a:solidFill>
                  </a:tcPr>
                </a:tc>
                <a:tc>
                  <a:txBody>
                    <a:bodyPr/>
                    <a:lstStyle/>
                    <a:p>
                      <a:pPr algn="l"/>
                      <a:r>
                        <a:rPr lang="en-US" sz="800" dirty="0">
                          <a:latin typeface="Sassoon Primary" pitchFamily="50" charset="0"/>
                        </a:rPr>
                        <a:t>Kapow Primary’s curriculum is designed in such a way that children are involved in evaluation, dialogue and decision making about the quality of their outcomes and the improvements they need to make. By taking part in our regular discussions and decision-making processes, children will not only know facts and key information about art, but they will be able to talk confidently about their own learning journey, have higher metacognitive skills and have a growing understanding of how to improve. The impact of Kapow Primary’s scheme can be constantly monitored through both formative and summative assessment opportunities. Each lesson includes guidance to support teachers in assessing pupils against the learning objectives. An assessment spreadsheet including the learning outcomes for children with secure understanding and those working at greater depth enables teachers to keep records of summative assessments for each child. After the implementation of Kapow Primary’s Art and design scheme, pupils should leave primary school equipped with a range of techniques and the confidence and creativity to form a strong foundation for their Art and Design learning at Key Stage 3 and beyond. The expected impact of following the Kapow Primary Art and Design Scheme of Work is that children will: ★ Produce creative work, exploring and recording their ideas and experiences. ★ Be proficient in drawing, painting, sculpture and other art, craft and design techniques. ★ Evaluate and </a:t>
                      </a:r>
                      <a:r>
                        <a:rPr lang="en-US" sz="800" dirty="0" err="1">
                          <a:latin typeface="Sassoon Primary" pitchFamily="50" charset="0"/>
                        </a:rPr>
                        <a:t>analyse</a:t>
                      </a:r>
                      <a:r>
                        <a:rPr lang="en-US" sz="800" dirty="0">
                          <a:latin typeface="Sassoon Primary" pitchFamily="50" charset="0"/>
                        </a:rPr>
                        <a:t> creative works using subject-specific language. ★ Know about great artists and the historical and cultural development of their art. ★ Meet the end of key stage expectations outlined in the National curriculum for Art and Design</a:t>
                      </a:r>
                      <a:endParaRPr lang="en-GB" sz="800" dirty="0">
                        <a:latin typeface="Sassoon Primary" pitchFamily="50" charset="0"/>
                      </a:endParaRPr>
                    </a:p>
                  </a:txBody>
                  <a:tcPr>
                    <a:solidFill>
                      <a:schemeClr val="accent1">
                        <a:lumMod val="60000"/>
                        <a:lumOff val="40000"/>
                      </a:schemeClr>
                    </a:solidFill>
                  </a:tcPr>
                </a:tc>
                <a:extLst>
                  <a:ext uri="{0D108BD9-81ED-4DB2-BD59-A6C34878D82A}">
                    <a16:rowId xmlns:a16="http://schemas.microsoft.com/office/drawing/2014/main" val="2911200450"/>
                  </a:ext>
                </a:extLst>
              </a:tr>
            </a:tbl>
          </a:graphicData>
        </a:graphic>
      </p:graphicFrame>
      <p:sp>
        <p:nvSpPr>
          <p:cNvPr id="7" name="Rectangle 6">
            <a:extLst>
              <a:ext uri="{FF2B5EF4-FFF2-40B4-BE49-F238E27FC236}">
                <a16:creationId xmlns:a16="http://schemas.microsoft.com/office/drawing/2014/main" id="{323588FE-4D70-444D-996C-28C85DA30ACA}"/>
              </a:ext>
            </a:extLst>
          </p:cNvPr>
          <p:cNvSpPr/>
          <p:nvPr/>
        </p:nvSpPr>
        <p:spPr>
          <a:xfrm>
            <a:off x="287044" y="1842671"/>
            <a:ext cx="11606074" cy="307777"/>
          </a:xfrm>
          <a:prstGeom prst="rect">
            <a:avLst/>
          </a:prstGeom>
        </p:spPr>
        <p:txBody>
          <a:bodyPr wrap="square">
            <a:spAutoFit/>
          </a:bodyPr>
          <a:lstStyle/>
          <a:p>
            <a:pPr algn="ctr"/>
            <a:r>
              <a:rPr lang="en-GB" sz="1400" dirty="0">
                <a:solidFill>
                  <a:prstClr val="black"/>
                </a:solidFill>
                <a:latin typeface="Sassoon Primary" pitchFamily="50" charset="0"/>
                <a:ea typeface="Calibri" panose="020F0502020204030204" pitchFamily="34" charset="0"/>
                <a:cs typeface="Times New Roman" panose="02020603050405020304" pitchFamily="18" charset="0"/>
              </a:rPr>
              <a:t>Our art curriculum aims to </a:t>
            </a:r>
            <a:r>
              <a:rPr lang="en-US" sz="1400" dirty="0">
                <a:solidFill>
                  <a:prstClr val="black"/>
                </a:solidFill>
                <a:latin typeface="Sassoon Primary" pitchFamily="50" charset="0"/>
                <a:ea typeface="Calibri" panose="020F0502020204030204" pitchFamily="34" charset="0"/>
                <a:cs typeface="Times New Roman" panose="02020603050405020304" pitchFamily="18" charset="0"/>
              </a:rPr>
              <a:t>inspire pupils to develop their artistic skills and knowledge and leaves them curious to find out more.</a:t>
            </a:r>
            <a:endParaRPr lang="en-GB" sz="1400" i="1" dirty="0">
              <a:latin typeface="Sassoon Primary" pitchFamily="50" charset="0"/>
            </a:endParaRPr>
          </a:p>
        </p:txBody>
      </p:sp>
      <p:pic>
        <p:nvPicPr>
          <p:cNvPr id="8" name="Picture 7">
            <a:extLst>
              <a:ext uri="{FF2B5EF4-FFF2-40B4-BE49-F238E27FC236}">
                <a16:creationId xmlns:a16="http://schemas.microsoft.com/office/drawing/2014/main" id="{BE76729F-DC2B-455E-89F6-C08BDCA9F3B4}"/>
              </a:ext>
            </a:extLst>
          </p:cNvPr>
          <p:cNvPicPr>
            <a:picLocks noChangeAspect="1"/>
          </p:cNvPicPr>
          <p:nvPr/>
        </p:nvPicPr>
        <p:blipFill>
          <a:blip r:embed="rId2"/>
          <a:stretch>
            <a:fillRect/>
          </a:stretch>
        </p:blipFill>
        <p:spPr>
          <a:xfrm>
            <a:off x="432155" y="232428"/>
            <a:ext cx="1761897" cy="1018120"/>
          </a:xfrm>
          <a:prstGeom prst="rect">
            <a:avLst/>
          </a:prstGeom>
        </p:spPr>
      </p:pic>
    </p:spTree>
    <p:extLst>
      <p:ext uri="{BB962C8B-B14F-4D97-AF65-F5344CB8AC3E}">
        <p14:creationId xmlns:p14="http://schemas.microsoft.com/office/powerpoint/2010/main" val="3657084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 Primary" pitchFamily="50" charset="0"/>
              </a:rPr>
              <a:t>Curriculum Map</a:t>
            </a:r>
          </a:p>
          <a:p>
            <a:pPr algn="ctr"/>
            <a:r>
              <a:rPr lang="en-GB" sz="3200" dirty="0">
                <a:solidFill>
                  <a:schemeClr val="bg1"/>
                </a:solidFill>
                <a:latin typeface="Sassoon Primary" pitchFamily="50" charset="0"/>
              </a:rPr>
              <a:t>Art and Design – EYFS</a:t>
            </a:r>
          </a:p>
        </p:txBody>
      </p:sp>
      <p:sp>
        <p:nvSpPr>
          <p:cNvPr id="26" name="TextBox 25">
            <a:extLst>
              <a:ext uri="{FF2B5EF4-FFF2-40B4-BE49-F238E27FC236}">
                <a16:creationId xmlns:a16="http://schemas.microsoft.com/office/drawing/2014/main" id="{1E4445BD-F4F7-41AC-AF0F-F873FCB51B2B}"/>
              </a:ext>
            </a:extLst>
          </p:cNvPr>
          <p:cNvSpPr txBox="1"/>
          <p:nvPr/>
        </p:nvSpPr>
        <p:spPr>
          <a:xfrm>
            <a:off x="4088800" y="1423291"/>
            <a:ext cx="4296793" cy="381000"/>
          </a:xfrm>
          <a:prstGeom prst="rect">
            <a:avLst/>
          </a:prstGeom>
          <a:noFill/>
        </p:spPr>
        <p:txBody>
          <a:bodyPr wrap="square" rtlCol="0">
            <a:spAutoFit/>
          </a:bodyPr>
          <a:lstStyle/>
          <a:p>
            <a:pPr algn="ctr"/>
            <a:r>
              <a:rPr lang="en-GB" dirty="0">
                <a:solidFill>
                  <a:schemeClr val="bg1"/>
                </a:solidFill>
                <a:latin typeface="Sassoon Primary" pitchFamily="50" charset="0"/>
              </a:rPr>
              <a:t>EYFS</a:t>
            </a:r>
          </a:p>
        </p:txBody>
      </p:sp>
      <p:pic>
        <p:nvPicPr>
          <p:cNvPr id="2" name="Picture 1">
            <a:extLst>
              <a:ext uri="{FF2B5EF4-FFF2-40B4-BE49-F238E27FC236}">
                <a16:creationId xmlns:a16="http://schemas.microsoft.com/office/drawing/2014/main" id="{CB7239A0-D8BA-4D4C-B39C-941BC8ACEF87}"/>
              </a:ext>
            </a:extLst>
          </p:cNvPr>
          <p:cNvPicPr>
            <a:picLocks noChangeAspect="1"/>
          </p:cNvPicPr>
          <p:nvPr/>
        </p:nvPicPr>
        <p:blipFill>
          <a:blip r:embed="rId2"/>
          <a:stretch>
            <a:fillRect/>
          </a:stretch>
        </p:blipFill>
        <p:spPr>
          <a:xfrm>
            <a:off x="432155" y="204206"/>
            <a:ext cx="1761897" cy="1018120"/>
          </a:xfrm>
          <a:prstGeom prst="rect">
            <a:avLst/>
          </a:prstGeom>
        </p:spPr>
      </p:pic>
      <p:sp>
        <p:nvSpPr>
          <p:cNvPr id="3" name="Rectangle 2">
            <a:extLst>
              <a:ext uri="{FF2B5EF4-FFF2-40B4-BE49-F238E27FC236}">
                <a16:creationId xmlns:a16="http://schemas.microsoft.com/office/drawing/2014/main" id="{CFE2DD8F-7D11-46B4-AD0C-25C35B349732}"/>
              </a:ext>
            </a:extLst>
          </p:cNvPr>
          <p:cNvSpPr/>
          <p:nvPr/>
        </p:nvSpPr>
        <p:spPr>
          <a:xfrm>
            <a:off x="681317" y="2332098"/>
            <a:ext cx="10730754" cy="2031325"/>
          </a:xfrm>
          <a:prstGeom prst="rect">
            <a:avLst/>
          </a:prstGeom>
        </p:spPr>
        <p:txBody>
          <a:bodyPr wrap="square">
            <a:spAutoFit/>
          </a:bodyPr>
          <a:lstStyle/>
          <a:p>
            <a:r>
              <a:rPr lang="en-US" dirty="0">
                <a:latin typeface="Sassoon Primary" pitchFamily="50" charset="0"/>
              </a:rPr>
              <a:t>Our Year 1 Art and Design curriculum builds directly on the learning undertaken in the EYFS Expressive Arts and Design early learning goal. During their time in early years, children will have used and explored a variety of materials, tools and techniques which allow them to experiment with </a:t>
            </a:r>
            <a:r>
              <a:rPr lang="en-US" dirty="0" err="1">
                <a:latin typeface="Sassoon Primary" pitchFamily="50" charset="0"/>
              </a:rPr>
              <a:t>colour</a:t>
            </a:r>
            <a:r>
              <a:rPr lang="en-US" dirty="0">
                <a:latin typeface="Sassoon Primary" pitchFamily="50" charset="0"/>
              </a:rPr>
              <a:t>, design, texture, form and function. They will have engaged with the arts in a way that develops their artistic and cultural awareness, as well as their understanding, self-expression and ability to communicate through the arts. These skills, knowledge and experiences underpin the learning that takes place in Year 1 and across the KS1 and KS2 curriculum.</a:t>
            </a:r>
            <a:endParaRPr lang="en-GB" dirty="0">
              <a:latin typeface="Sassoon Primary" pitchFamily="50" charset="0"/>
            </a:endParaRPr>
          </a:p>
        </p:txBody>
      </p:sp>
    </p:spTree>
    <p:extLst>
      <p:ext uri="{BB962C8B-B14F-4D97-AF65-F5344CB8AC3E}">
        <p14:creationId xmlns:p14="http://schemas.microsoft.com/office/powerpoint/2010/main" val="3054363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 Primary" pitchFamily="50" charset="0"/>
              </a:rPr>
              <a:t>Curriculum Map</a:t>
            </a:r>
          </a:p>
          <a:p>
            <a:pPr algn="ctr"/>
            <a:r>
              <a:rPr lang="en-GB" sz="3200" dirty="0">
                <a:solidFill>
                  <a:schemeClr val="bg1"/>
                </a:solidFill>
                <a:latin typeface="Sassoon Primary" pitchFamily="50" charset="0"/>
              </a:rPr>
              <a:t>Art and Design</a:t>
            </a:r>
            <a:r>
              <a:rPr lang="en-GB" sz="3200" dirty="0">
                <a:solidFill>
                  <a:prstClr val="white"/>
                </a:solidFill>
                <a:latin typeface="Sassoon Primary" pitchFamily="50" charset="0"/>
              </a:rPr>
              <a:t> </a:t>
            </a:r>
            <a:r>
              <a:rPr lang="en-GB" sz="3200" dirty="0">
                <a:solidFill>
                  <a:schemeClr val="bg1"/>
                </a:solidFill>
                <a:latin typeface="Sassoon Primary" pitchFamily="50" charset="0"/>
              </a:rPr>
              <a:t>– Whole School</a:t>
            </a:r>
          </a:p>
        </p:txBody>
      </p:sp>
      <p:graphicFrame>
        <p:nvGraphicFramePr>
          <p:cNvPr id="25" name="Table 24">
            <a:extLst>
              <a:ext uri="{FF2B5EF4-FFF2-40B4-BE49-F238E27FC236}">
                <a16:creationId xmlns:a16="http://schemas.microsoft.com/office/drawing/2014/main" id="{AC7B64D2-1B9F-4487-BF74-023ABE51D6A6}"/>
              </a:ext>
            </a:extLst>
          </p:cNvPr>
          <p:cNvGraphicFramePr>
            <a:graphicFrameLocks noGrp="1"/>
          </p:cNvGraphicFramePr>
          <p:nvPr>
            <p:extLst>
              <p:ext uri="{D42A27DB-BD31-4B8C-83A1-F6EECF244321}">
                <p14:modId xmlns:p14="http://schemas.microsoft.com/office/powerpoint/2010/main" val="1256636644"/>
              </p:ext>
            </p:extLst>
          </p:nvPr>
        </p:nvGraphicFramePr>
        <p:xfrm>
          <a:off x="298881" y="1965514"/>
          <a:ext cx="11594236" cy="3581400"/>
        </p:xfrm>
        <a:graphic>
          <a:graphicData uri="http://schemas.openxmlformats.org/drawingml/2006/table">
            <a:tbl>
              <a:tblPr firstRow="1" bandRow="1">
                <a:tableStyleId>{5940675A-B579-460E-94D1-54222C63F5DA}</a:tableStyleId>
              </a:tblPr>
              <a:tblGrid>
                <a:gridCol w="926237">
                  <a:extLst>
                    <a:ext uri="{9D8B030D-6E8A-4147-A177-3AD203B41FA5}">
                      <a16:colId xmlns:a16="http://schemas.microsoft.com/office/drawing/2014/main" val="698276396"/>
                    </a:ext>
                  </a:extLst>
                </a:gridCol>
                <a:gridCol w="1984247">
                  <a:extLst>
                    <a:ext uri="{9D8B030D-6E8A-4147-A177-3AD203B41FA5}">
                      <a16:colId xmlns:a16="http://schemas.microsoft.com/office/drawing/2014/main" val="1039164095"/>
                    </a:ext>
                  </a:extLst>
                </a:gridCol>
                <a:gridCol w="2187388">
                  <a:extLst>
                    <a:ext uri="{9D8B030D-6E8A-4147-A177-3AD203B41FA5}">
                      <a16:colId xmlns:a16="http://schemas.microsoft.com/office/drawing/2014/main" val="2421390909"/>
                    </a:ext>
                  </a:extLst>
                </a:gridCol>
                <a:gridCol w="2223247">
                  <a:extLst>
                    <a:ext uri="{9D8B030D-6E8A-4147-A177-3AD203B41FA5}">
                      <a16:colId xmlns:a16="http://schemas.microsoft.com/office/drawing/2014/main" val="914411525"/>
                    </a:ext>
                  </a:extLst>
                </a:gridCol>
                <a:gridCol w="941294">
                  <a:extLst>
                    <a:ext uri="{9D8B030D-6E8A-4147-A177-3AD203B41FA5}">
                      <a16:colId xmlns:a16="http://schemas.microsoft.com/office/drawing/2014/main" val="642693463"/>
                    </a:ext>
                  </a:extLst>
                </a:gridCol>
                <a:gridCol w="2402541">
                  <a:extLst>
                    <a:ext uri="{9D8B030D-6E8A-4147-A177-3AD203B41FA5}">
                      <a16:colId xmlns:a16="http://schemas.microsoft.com/office/drawing/2014/main" val="954389551"/>
                    </a:ext>
                  </a:extLst>
                </a:gridCol>
                <a:gridCol w="929282">
                  <a:extLst>
                    <a:ext uri="{9D8B030D-6E8A-4147-A177-3AD203B41FA5}">
                      <a16:colId xmlns:a16="http://schemas.microsoft.com/office/drawing/2014/main" val="316939250"/>
                    </a:ext>
                  </a:extLst>
                </a:gridCol>
              </a:tblGrid>
              <a:tr h="348376">
                <a:tc>
                  <a:txBody>
                    <a:bodyPr/>
                    <a:lstStyle/>
                    <a:p>
                      <a:endParaRPr lang="en-GB" dirty="0">
                        <a:latin typeface="Sassoon Primary" pitchFamily="50" charset="0"/>
                      </a:endParaRPr>
                    </a:p>
                  </a:txBody>
                  <a:tcPr/>
                </a:tc>
                <a:tc>
                  <a:txBody>
                    <a:bodyPr/>
                    <a:lstStyle/>
                    <a:p>
                      <a:pPr algn="ctr"/>
                      <a:r>
                        <a:rPr lang="en-GB" sz="1400" dirty="0">
                          <a:latin typeface="Sassoon Primary" pitchFamily="50" charset="0"/>
                        </a:rPr>
                        <a:t>Autumn 1</a:t>
                      </a:r>
                    </a:p>
                    <a:p>
                      <a:pPr algn="ctr"/>
                      <a:endParaRPr lang="en-GB" sz="1400" dirty="0">
                        <a:latin typeface="Sassoon Primary" pitchFamily="50" charset="0"/>
                      </a:endParaRPr>
                    </a:p>
                  </a:txBody>
                  <a:tcPr/>
                </a:tc>
                <a:tc>
                  <a:txBody>
                    <a:bodyPr/>
                    <a:lstStyle/>
                    <a:p>
                      <a:pPr algn="ctr"/>
                      <a:r>
                        <a:rPr lang="en-GB" sz="1400" dirty="0">
                          <a:latin typeface="Sassoon Primary" pitchFamily="50" charset="0"/>
                        </a:rPr>
                        <a:t>Autumn 2</a:t>
                      </a:r>
                    </a:p>
                    <a:p>
                      <a:pPr algn="ctr"/>
                      <a:endParaRPr lang="en-GB" sz="1400" dirty="0">
                        <a:latin typeface="Sassoon Primary" pitchFamily="50" charset="0"/>
                      </a:endParaRPr>
                    </a:p>
                  </a:txBody>
                  <a:tcPr/>
                </a:tc>
                <a:tc>
                  <a:txBody>
                    <a:bodyPr/>
                    <a:lstStyle/>
                    <a:p>
                      <a:pPr algn="ctr"/>
                      <a:r>
                        <a:rPr lang="en-GB" sz="1400" dirty="0">
                          <a:latin typeface="Sassoon Primary" pitchFamily="50" charset="0"/>
                        </a:rPr>
                        <a:t>Spring 1</a:t>
                      </a:r>
                    </a:p>
                    <a:p>
                      <a:pPr algn="ctr"/>
                      <a:endParaRPr lang="en-GB" sz="1400" dirty="0">
                        <a:latin typeface="Sassoon Primary" pitchFamily="50" charset="0"/>
                      </a:endParaRPr>
                    </a:p>
                  </a:txBody>
                  <a:tcPr/>
                </a:tc>
                <a:tc>
                  <a:txBody>
                    <a:bodyPr/>
                    <a:lstStyle/>
                    <a:p>
                      <a:pPr algn="ctr"/>
                      <a:r>
                        <a:rPr lang="en-GB" sz="1400" dirty="0">
                          <a:latin typeface="Sassoon Primary" pitchFamily="50" charset="0"/>
                        </a:rPr>
                        <a:t>Spring 2</a:t>
                      </a:r>
                    </a:p>
                    <a:p>
                      <a:pPr algn="ctr"/>
                      <a:endParaRPr lang="en-GB" sz="1400" dirty="0">
                        <a:latin typeface="Sassoon Primary" pitchFamily="50" charset="0"/>
                      </a:endParaRPr>
                    </a:p>
                  </a:txBody>
                  <a:tcPr/>
                </a:tc>
                <a:tc>
                  <a:txBody>
                    <a:bodyPr/>
                    <a:lstStyle/>
                    <a:p>
                      <a:pPr algn="ctr"/>
                      <a:r>
                        <a:rPr lang="en-GB" sz="1400" dirty="0">
                          <a:latin typeface="Sassoon Primary" pitchFamily="50" charset="0"/>
                        </a:rPr>
                        <a:t>Summer 1</a:t>
                      </a:r>
                    </a:p>
                    <a:p>
                      <a:pPr algn="ctr"/>
                      <a:endParaRPr lang="en-GB" sz="1400" dirty="0">
                        <a:latin typeface="Sassoon Primary" pitchFamily="50"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latin typeface="Sassoon Primary" pitchFamily="50" charset="0"/>
                        </a:rPr>
                        <a:t>Summer 2</a:t>
                      </a:r>
                    </a:p>
                    <a:p>
                      <a:pPr algn="ctr"/>
                      <a:endParaRPr lang="en-GB" sz="1400" dirty="0">
                        <a:latin typeface="Sassoon Primary" pitchFamily="50" charset="0"/>
                      </a:endParaRPr>
                    </a:p>
                  </a:txBody>
                  <a:tcPr/>
                </a:tc>
                <a:extLst>
                  <a:ext uri="{0D108BD9-81ED-4DB2-BD59-A6C34878D82A}">
                    <a16:rowId xmlns:a16="http://schemas.microsoft.com/office/drawing/2014/main" val="3471968257"/>
                  </a:ext>
                </a:extLst>
              </a:tr>
              <a:tr h="900825">
                <a:tc>
                  <a:txBody>
                    <a:bodyPr/>
                    <a:lstStyle/>
                    <a:p>
                      <a:r>
                        <a:rPr lang="en-GB" sz="1100" dirty="0">
                          <a:latin typeface="Sassoon Primary" pitchFamily="50" charset="0"/>
                        </a:rPr>
                        <a:t>Yr1</a:t>
                      </a:r>
                    </a:p>
                  </a:txBody>
                  <a:tcPr/>
                </a:tc>
                <a:tc>
                  <a:txBody>
                    <a:bodyPr/>
                    <a:lstStyle/>
                    <a:p>
                      <a:pPr algn="ctr"/>
                      <a:r>
                        <a:rPr lang="en-US" sz="1050" b="1" dirty="0">
                          <a:latin typeface="Sassoon Primary" pitchFamily="50" charset="0"/>
                        </a:rPr>
                        <a:t>Drawing: Exploring line and shape</a:t>
                      </a:r>
                    </a:p>
                    <a:p>
                      <a:pPr algn="ctr"/>
                      <a:r>
                        <a:rPr lang="en-US" sz="1050" b="0" i="0" kern="1200" dirty="0">
                          <a:solidFill>
                            <a:schemeClr val="tx1"/>
                          </a:solidFill>
                          <a:effectLst/>
                          <a:latin typeface="Sassoon Primary" pitchFamily="50" charset="0"/>
                          <a:ea typeface="+mn-ea"/>
                          <a:cs typeface="+mn-cs"/>
                        </a:rPr>
                        <a:t>Exploring mark making and line; working and experimenting with different materials through observational and collaborative pieces.</a:t>
                      </a:r>
                      <a:endParaRPr lang="en-GB" sz="1050" b="1" dirty="0">
                        <a:latin typeface="Sassoon Primary" pitchFamily="50" charset="0"/>
                      </a:endParaRPr>
                    </a:p>
                  </a:txBody>
                  <a:tcPr>
                    <a:noFill/>
                  </a:tcPr>
                </a:tc>
                <a:tc>
                  <a:txBody>
                    <a:bodyPr/>
                    <a:lstStyle/>
                    <a:p>
                      <a:pPr algn="ctr"/>
                      <a:r>
                        <a:rPr lang="en-US" sz="1050" b="1" dirty="0">
                          <a:latin typeface="Sassoon Primary" pitchFamily="50" charset="0"/>
                        </a:rPr>
                        <a:t>Painting and mixed media: </a:t>
                      </a:r>
                      <a:r>
                        <a:rPr lang="en-US" sz="1050" b="1" dirty="0" err="1">
                          <a:latin typeface="Sassoon Primary" pitchFamily="50" charset="0"/>
                        </a:rPr>
                        <a:t>Colour</a:t>
                      </a:r>
                      <a:r>
                        <a:rPr lang="en-US" sz="1050" b="1" dirty="0">
                          <a:latin typeface="Sassoon Primary" pitchFamily="50" charset="0"/>
                        </a:rPr>
                        <a:t> Splash</a:t>
                      </a:r>
                    </a:p>
                    <a:p>
                      <a:pPr algn="ctr"/>
                      <a:r>
                        <a:rPr lang="en-US" sz="1050" b="0" i="0" kern="1200" dirty="0">
                          <a:solidFill>
                            <a:schemeClr val="tx1"/>
                          </a:solidFill>
                          <a:effectLst/>
                          <a:latin typeface="Sassoon Primary" pitchFamily="50" charset="0"/>
                          <a:ea typeface="+mn-ea"/>
                          <a:cs typeface="+mn-cs"/>
                        </a:rPr>
                        <a:t>Exploring </a:t>
                      </a:r>
                      <a:r>
                        <a:rPr lang="en-US" sz="1050" b="0" i="0" kern="1200" dirty="0" err="1">
                          <a:solidFill>
                            <a:schemeClr val="tx1"/>
                          </a:solidFill>
                          <a:effectLst/>
                          <a:latin typeface="Sassoon Primary" pitchFamily="50" charset="0"/>
                          <a:ea typeface="+mn-ea"/>
                          <a:cs typeface="+mn-cs"/>
                        </a:rPr>
                        <a:t>colour</a:t>
                      </a:r>
                      <a:r>
                        <a:rPr lang="en-US" sz="1050" b="0" i="0" kern="1200" dirty="0">
                          <a:solidFill>
                            <a:schemeClr val="tx1"/>
                          </a:solidFill>
                          <a:effectLst/>
                          <a:latin typeface="Sassoon Primary" pitchFamily="50" charset="0"/>
                          <a:ea typeface="+mn-ea"/>
                          <a:cs typeface="+mn-cs"/>
                        </a:rPr>
                        <a:t> mixing through paint play, using a range of tools to paint on different surfaces and creating paintings inspired by Clarice Cliff and Jasper Johns.</a:t>
                      </a:r>
                      <a:endParaRPr lang="en-GB" sz="1050" b="1" dirty="0">
                        <a:latin typeface="Sassoon Primary" pitchFamily="50" charset="0"/>
                      </a:endParaRPr>
                    </a:p>
                    <a:p>
                      <a:pPr algn="ctr"/>
                      <a:endParaRPr lang="en-GB" sz="1050" b="0" dirty="0">
                        <a:latin typeface="Sassoon Primary" pitchFamily="50" charset="0"/>
                      </a:endParaRPr>
                    </a:p>
                  </a:txBody>
                  <a:tcPr>
                    <a:solidFill>
                      <a:schemeClr val="bg1"/>
                    </a:solidFill>
                  </a:tcPr>
                </a:tc>
                <a:tc>
                  <a:txBody>
                    <a:bodyPr/>
                    <a:lstStyle/>
                    <a:p>
                      <a:pPr algn="ctr"/>
                      <a:r>
                        <a:rPr lang="en-US" sz="1050" b="1" dirty="0">
                          <a:latin typeface="Sassoon Primary" pitchFamily="50" charset="0"/>
                        </a:rPr>
                        <a:t>Sculpture and 3D: Paper Play</a:t>
                      </a:r>
                    </a:p>
                    <a:p>
                      <a:pPr algn="ctr"/>
                      <a:r>
                        <a:rPr lang="en-US" sz="1050" b="0" i="0" kern="1200" dirty="0">
                          <a:solidFill>
                            <a:schemeClr val="tx1"/>
                          </a:solidFill>
                          <a:effectLst/>
                          <a:latin typeface="Sassoon Primary" pitchFamily="50" charset="0"/>
                          <a:ea typeface="+mn-ea"/>
                          <a:cs typeface="+mn-cs"/>
                        </a:rPr>
                        <a:t>Creating simple three dimensional shapes and structures using familiar materials, children develop skills in manipulating paper and card. They fold, roll and scrunch materials to make their own sculptures.</a:t>
                      </a:r>
                      <a:endParaRPr lang="en-GB" sz="1050" b="1" dirty="0">
                        <a:latin typeface="Sassoon Primary" pitchFamily="50" charset="0"/>
                      </a:endParaRPr>
                    </a:p>
                    <a:p>
                      <a:pPr algn="ctr"/>
                      <a:endParaRPr lang="en-GB" sz="1050" b="1" dirty="0">
                        <a:latin typeface="Sassoon Primary" pitchFamily="50" charset="0"/>
                      </a:endParaRPr>
                    </a:p>
                  </a:txBody>
                  <a:tcPr>
                    <a:noFill/>
                  </a:tcPr>
                </a:tc>
                <a:tc>
                  <a:txBody>
                    <a:bodyPr/>
                    <a:lstStyle/>
                    <a:p>
                      <a:pPr algn="ctr"/>
                      <a:endParaRPr lang="en-GB" sz="1050" b="0" dirty="0">
                        <a:latin typeface="Sassoon Primary" pitchFamily="50" charset="0"/>
                      </a:endParaRPr>
                    </a:p>
                  </a:txBody>
                  <a:tcPr>
                    <a:solidFill>
                      <a:srgbClr val="41AE0A"/>
                    </a:solidFill>
                  </a:tcPr>
                </a:tc>
                <a:tc>
                  <a:txBody>
                    <a:bodyPr/>
                    <a:lstStyle/>
                    <a:p>
                      <a:pPr algn="ctr"/>
                      <a:r>
                        <a:rPr lang="en-US" sz="1050" b="1" dirty="0">
                          <a:latin typeface="Sassoon Primary" pitchFamily="50" charset="0"/>
                        </a:rPr>
                        <a:t>Craft and design: Woven wonders</a:t>
                      </a:r>
                    </a:p>
                    <a:p>
                      <a:pPr algn="ctr"/>
                      <a:r>
                        <a:rPr lang="en-US" sz="1050" b="0" i="0" kern="1200" dirty="0">
                          <a:solidFill>
                            <a:schemeClr val="tx1"/>
                          </a:solidFill>
                          <a:effectLst/>
                          <a:latin typeface="Sassoon Primary" pitchFamily="50" charset="0"/>
                          <a:ea typeface="+mn-ea"/>
                          <a:cs typeface="+mn-cs"/>
                        </a:rPr>
                        <a:t>Learning </a:t>
                      </a:r>
                      <a:r>
                        <a:rPr lang="en-US" sz="1050" b="0" i="0" kern="1200" dirty="0" err="1">
                          <a:solidFill>
                            <a:schemeClr val="tx1"/>
                          </a:solidFill>
                          <a:effectLst/>
                          <a:latin typeface="Sassoon Primary" pitchFamily="50" charset="0"/>
                          <a:ea typeface="+mn-ea"/>
                          <a:cs typeface="+mn-cs"/>
                        </a:rPr>
                        <a:t>fibre</a:t>
                      </a:r>
                      <a:r>
                        <a:rPr lang="en-US" sz="1050" b="0" i="0" kern="1200" dirty="0">
                          <a:solidFill>
                            <a:schemeClr val="tx1"/>
                          </a:solidFill>
                          <a:effectLst/>
                          <a:latin typeface="Sassoon Primary" pitchFamily="50" charset="0"/>
                          <a:ea typeface="+mn-ea"/>
                          <a:cs typeface="+mn-cs"/>
                        </a:rPr>
                        <a:t> art skills such as plaiting, threading, knotting and weaving to create three-dimensional woven artworks inspired by artist Cecilia Vicuña.</a:t>
                      </a:r>
                      <a:endParaRPr lang="en-GB" sz="1050" b="0" dirty="0">
                        <a:latin typeface="Sassoon Primary" pitchFamily="50" charset="0"/>
                      </a:endParaRPr>
                    </a:p>
                  </a:txBody>
                  <a:tcPr>
                    <a:noFill/>
                  </a:tcPr>
                </a:tc>
                <a:tc>
                  <a:txBody>
                    <a:bodyPr/>
                    <a:lstStyle/>
                    <a:p>
                      <a:pPr algn="ctr"/>
                      <a:endParaRPr lang="en-GB" sz="1000" b="0" dirty="0">
                        <a:latin typeface="Sassoon Primary" pitchFamily="50" charset="0"/>
                      </a:endParaRPr>
                    </a:p>
                  </a:txBody>
                  <a:tcPr>
                    <a:solidFill>
                      <a:srgbClr val="41AE0A"/>
                    </a:solidFill>
                  </a:tcPr>
                </a:tc>
                <a:extLst>
                  <a:ext uri="{0D108BD9-81ED-4DB2-BD59-A6C34878D82A}">
                    <a16:rowId xmlns:a16="http://schemas.microsoft.com/office/drawing/2014/main" val="2460120749"/>
                  </a:ext>
                </a:extLst>
              </a:tr>
              <a:tr h="900825">
                <a:tc>
                  <a:txBody>
                    <a:bodyPr/>
                    <a:lstStyle/>
                    <a:p>
                      <a:r>
                        <a:rPr lang="en-US" sz="1100" dirty="0">
                          <a:latin typeface="Sassoon Primary" pitchFamily="50" charset="0"/>
                        </a:rPr>
                        <a:t>Yr2</a:t>
                      </a:r>
                      <a:endParaRPr lang="en-GB" sz="1100" dirty="0">
                        <a:latin typeface="Sassoon Primary" pitchFamily="50" charset="0"/>
                      </a:endParaRPr>
                    </a:p>
                  </a:txBody>
                  <a:tcPr/>
                </a:tc>
                <a:tc>
                  <a:txBody>
                    <a:bodyPr/>
                    <a:lstStyle/>
                    <a:p>
                      <a:pPr algn="ctr"/>
                      <a:r>
                        <a:rPr lang="en-US" sz="1050" b="1" dirty="0">
                          <a:latin typeface="Sassoon Primary" pitchFamily="50" charset="0"/>
                        </a:rPr>
                        <a:t>Drawing: Understanding tone and structure</a:t>
                      </a:r>
                    </a:p>
                    <a:p>
                      <a:pPr algn="ctr"/>
                      <a:r>
                        <a:rPr lang="en-US" sz="1050" b="0" i="0" kern="1200" dirty="0">
                          <a:solidFill>
                            <a:schemeClr val="tx1"/>
                          </a:solidFill>
                          <a:effectLst/>
                          <a:latin typeface="Sassoon Primary" pitchFamily="50" charset="0"/>
                          <a:ea typeface="+mn-ea"/>
                          <a:cs typeface="+mn-cs"/>
                        </a:rPr>
                        <a:t>Using storybook illustration as a stimulus, children develop their mark-making to explore a wider range of tools and experiment with creating texture to add detail to drawings.</a:t>
                      </a:r>
                      <a:endParaRPr lang="en-GB" sz="1050" b="1" dirty="0">
                        <a:latin typeface="Sassoon Primary" pitchFamily="50" charset="0"/>
                      </a:endParaRPr>
                    </a:p>
                  </a:txBody>
                  <a:tcPr>
                    <a:noFill/>
                  </a:tcPr>
                </a:tc>
                <a:tc>
                  <a:txBody>
                    <a:bodyPr/>
                    <a:lstStyle/>
                    <a:p>
                      <a:pPr algn="ctr"/>
                      <a:r>
                        <a:rPr lang="en-US" sz="1050" b="1" dirty="0">
                          <a:latin typeface="Sassoon Primary" pitchFamily="50" charset="0"/>
                        </a:rPr>
                        <a:t>Painting and mixed media: Life in </a:t>
                      </a:r>
                      <a:r>
                        <a:rPr lang="en-US" sz="1050" b="1" dirty="0" err="1">
                          <a:latin typeface="Sassoon Primary" pitchFamily="50" charset="0"/>
                        </a:rPr>
                        <a:t>colour</a:t>
                      </a:r>
                      <a:endParaRPr lang="en-US" sz="1050" b="1" dirty="0">
                        <a:latin typeface="Sassoon Primary" pitchFamily="50" charset="0"/>
                      </a:endParaRPr>
                    </a:p>
                    <a:p>
                      <a:pPr algn="ctr"/>
                      <a:r>
                        <a:rPr lang="en-US" sz="1050" b="0" i="0" kern="1200" dirty="0">
                          <a:solidFill>
                            <a:schemeClr val="tx1"/>
                          </a:solidFill>
                          <a:effectLst/>
                          <a:latin typeface="Sassoon Primary" pitchFamily="50" charset="0"/>
                          <a:ea typeface="+mn-ea"/>
                          <a:cs typeface="+mn-cs"/>
                        </a:rPr>
                        <a:t>Developing </a:t>
                      </a:r>
                      <a:r>
                        <a:rPr lang="en-US" sz="1050" b="0" i="0" kern="1200" dirty="0" err="1">
                          <a:solidFill>
                            <a:schemeClr val="tx1"/>
                          </a:solidFill>
                          <a:effectLst/>
                          <a:latin typeface="Sassoon Primary" pitchFamily="50" charset="0"/>
                          <a:ea typeface="+mn-ea"/>
                          <a:cs typeface="+mn-cs"/>
                        </a:rPr>
                        <a:t>colour</a:t>
                      </a:r>
                      <a:r>
                        <a:rPr lang="en-US" sz="1050" b="0" i="0" kern="1200" dirty="0">
                          <a:solidFill>
                            <a:schemeClr val="tx1"/>
                          </a:solidFill>
                          <a:effectLst/>
                          <a:latin typeface="Sassoon Primary" pitchFamily="50" charset="0"/>
                          <a:ea typeface="+mn-ea"/>
                          <a:cs typeface="+mn-cs"/>
                        </a:rPr>
                        <a:t> mixing skills, learning about the work of artist Romare Bearden and creating textured papers using paint, children compose collages inspired by their exploration of </a:t>
                      </a:r>
                      <a:r>
                        <a:rPr lang="en-US" sz="1050" b="0" i="0" kern="1200" dirty="0" err="1">
                          <a:solidFill>
                            <a:schemeClr val="tx1"/>
                          </a:solidFill>
                          <a:effectLst/>
                          <a:latin typeface="Sassoon Primary" pitchFamily="50" charset="0"/>
                          <a:ea typeface="+mn-ea"/>
                          <a:cs typeface="+mn-cs"/>
                        </a:rPr>
                        <a:t>colour</a:t>
                      </a:r>
                      <a:r>
                        <a:rPr lang="en-US" sz="1050" b="0" i="0" kern="1200" dirty="0">
                          <a:solidFill>
                            <a:schemeClr val="tx1"/>
                          </a:solidFill>
                          <a:effectLst/>
                          <a:latin typeface="Sassoon Primary" pitchFamily="50" charset="0"/>
                          <a:ea typeface="+mn-ea"/>
                          <a:cs typeface="+mn-cs"/>
                        </a:rPr>
                        <a:t> and texture in the world around them.</a:t>
                      </a:r>
                    </a:p>
                    <a:p>
                      <a:pPr algn="ctr"/>
                      <a:endParaRPr lang="en-GB" sz="1050" b="1" dirty="0">
                        <a:latin typeface="Sassoon Primary" pitchFamily="50" charset="0"/>
                      </a:endParaRPr>
                    </a:p>
                  </a:txBody>
                  <a:tcPr>
                    <a:solidFill>
                      <a:schemeClr val="bg1"/>
                    </a:solidFill>
                  </a:tcPr>
                </a:tc>
                <a:tc>
                  <a:txBody>
                    <a:bodyPr/>
                    <a:lstStyle/>
                    <a:p>
                      <a:pPr algn="ctr"/>
                      <a:r>
                        <a:rPr lang="en-US" sz="1050" b="1" dirty="0">
                          <a:latin typeface="Sassoon Primary" pitchFamily="50" charset="0"/>
                        </a:rPr>
                        <a:t>Sculpture and 3D: Clay houses</a:t>
                      </a:r>
                    </a:p>
                    <a:p>
                      <a:pPr algn="ctr"/>
                      <a:r>
                        <a:rPr lang="en-US" sz="1050" b="0" i="0" kern="1200" dirty="0">
                          <a:solidFill>
                            <a:schemeClr val="tx1"/>
                          </a:solidFill>
                          <a:effectLst/>
                          <a:latin typeface="Sassoon Primary" pitchFamily="50" charset="0"/>
                          <a:ea typeface="+mn-ea"/>
                          <a:cs typeface="+mn-cs"/>
                        </a:rPr>
                        <a:t>Exploring the way clay can be shaped and joined, children learn a range of essential skills for working with this medium. They learn about the sculpture of Rachel </a:t>
                      </a:r>
                      <a:r>
                        <a:rPr lang="en-US" sz="1050" b="0" i="0" kern="1200" dirty="0" err="1">
                          <a:solidFill>
                            <a:schemeClr val="tx1"/>
                          </a:solidFill>
                          <a:effectLst/>
                          <a:latin typeface="Sassoon Primary" pitchFamily="50" charset="0"/>
                          <a:ea typeface="+mn-ea"/>
                          <a:cs typeface="+mn-cs"/>
                        </a:rPr>
                        <a:t>Whiteread</a:t>
                      </a:r>
                      <a:r>
                        <a:rPr lang="en-US" sz="1050" b="0" i="0" kern="1200" dirty="0">
                          <a:solidFill>
                            <a:schemeClr val="tx1"/>
                          </a:solidFill>
                          <a:effectLst/>
                          <a:latin typeface="Sassoon Primary" pitchFamily="50" charset="0"/>
                          <a:ea typeface="+mn-ea"/>
                          <a:cs typeface="+mn-cs"/>
                        </a:rPr>
                        <a:t> and create their own clay house tile in response.</a:t>
                      </a:r>
                      <a:endParaRPr lang="en-GB" sz="1050" b="1" dirty="0">
                        <a:latin typeface="Sassoon Primary" pitchFamily="50" charset="0"/>
                      </a:endParaRPr>
                    </a:p>
                  </a:txBody>
                  <a:tcPr>
                    <a:noFill/>
                  </a:tcPr>
                </a:tc>
                <a:tc>
                  <a:txBody>
                    <a:bodyPr/>
                    <a:lstStyle/>
                    <a:p>
                      <a:pPr algn="ctr"/>
                      <a:endParaRPr lang="en-GB" sz="1050" b="0" dirty="0">
                        <a:latin typeface="Sassoon Primary" pitchFamily="50" charset="0"/>
                      </a:endParaRPr>
                    </a:p>
                  </a:txBody>
                  <a:tcPr>
                    <a:solidFill>
                      <a:srgbClr val="41AE0A"/>
                    </a:solidFill>
                  </a:tcPr>
                </a:tc>
                <a:tc>
                  <a:txBody>
                    <a:bodyPr/>
                    <a:lstStyle/>
                    <a:p>
                      <a:pPr algn="ctr"/>
                      <a:r>
                        <a:rPr lang="en-US" sz="1050" b="1" dirty="0">
                          <a:latin typeface="Sassoon Primary" pitchFamily="50" charset="0"/>
                        </a:rPr>
                        <a:t>Craft and design: Map it out</a:t>
                      </a:r>
                    </a:p>
                    <a:p>
                      <a:pPr algn="ctr"/>
                      <a:r>
                        <a:rPr lang="en-US" sz="1050" b="0" i="0" kern="1200" dirty="0">
                          <a:solidFill>
                            <a:schemeClr val="tx1"/>
                          </a:solidFill>
                          <a:effectLst/>
                          <a:latin typeface="Sassoon Primary" pitchFamily="50" charset="0"/>
                          <a:ea typeface="+mn-ea"/>
                          <a:cs typeface="+mn-cs"/>
                        </a:rPr>
                        <a:t>Responding to a design brief, children learn three techniques for working creatively with materials and at the end of the project, evaluate their design ideas.</a:t>
                      </a:r>
                      <a:endParaRPr lang="en-GB" sz="1050" b="1" dirty="0">
                        <a:latin typeface="Sassoon Primary" pitchFamily="50" charset="0"/>
                      </a:endParaRPr>
                    </a:p>
                  </a:txBody>
                  <a:tcPr>
                    <a:noFill/>
                  </a:tcPr>
                </a:tc>
                <a:tc>
                  <a:txBody>
                    <a:bodyPr/>
                    <a:lstStyle/>
                    <a:p>
                      <a:pPr algn="ctr"/>
                      <a:endParaRPr lang="en-GB" sz="1000" b="0" dirty="0">
                        <a:latin typeface="Sassoon Primary" pitchFamily="50" charset="0"/>
                      </a:endParaRPr>
                    </a:p>
                  </a:txBody>
                  <a:tcPr>
                    <a:solidFill>
                      <a:srgbClr val="41AE0A"/>
                    </a:solidFill>
                  </a:tcPr>
                </a:tc>
                <a:extLst>
                  <a:ext uri="{0D108BD9-81ED-4DB2-BD59-A6C34878D82A}">
                    <a16:rowId xmlns:a16="http://schemas.microsoft.com/office/drawing/2014/main" val="1359511479"/>
                  </a:ext>
                </a:extLst>
              </a:tr>
            </a:tbl>
          </a:graphicData>
        </a:graphic>
      </p:graphicFrame>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381000"/>
          </a:xfrm>
          <a:prstGeom prst="rect">
            <a:avLst/>
          </a:prstGeom>
          <a:noFill/>
        </p:spPr>
        <p:txBody>
          <a:bodyPr wrap="square" rtlCol="0">
            <a:spAutoFit/>
          </a:bodyPr>
          <a:lstStyle/>
          <a:p>
            <a:pPr algn="ctr"/>
            <a:r>
              <a:rPr lang="en-US" b="1" dirty="0">
                <a:solidFill>
                  <a:schemeClr val="bg1"/>
                </a:solidFill>
                <a:latin typeface="Sassoon Primary" pitchFamily="50" charset="0"/>
              </a:rPr>
              <a:t>K</a:t>
            </a:r>
            <a:r>
              <a:rPr lang="en-GB" b="1" dirty="0">
                <a:solidFill>
                  <a:schemeClr val="bg1"/>
                </a:solidFill>
                <a:latin typeface="Sassoon Primary" pitchFamily="50" charset="0"/>
              </a:rPr>
              <a:t>S1</a:t>
            </a:r>
          </a:p>
        </p:txBody>
      </p:sp>
      <p:pic>
        <p:nvPicPr>
          <p:cNvPr id="2" name="Picture 1">
            <a:extLst>
              <a:ext uri="{FF2B5EF4-FFF2-40B4-BE49-F238E27FC236}">
                <a16:creationId xmlns:a16="http://schemas.microsoft.com/office/drawing/2014/main" id="{EA73502E-D767-4BF0-B571-0ADA75090F42}"/>
              </a:ext>
            </a:extLst>
          </p:cNvPr>
          <p:cNvPicPr>
            <a:picLocks noChangeAspect="1"/>
          </p:cNvPicPr>
          <p:nvPr/>
        </p:nvPicPr>
        <p:blipFill>
          <a:blip r:embed="rId2"/>
          <a:stretch>
            <a:fillRect/>
          </a:stretch>
        </p:blipFill>
        <p:spPr>
          <a:xfrm>
            <a:off x="430675" y="233281"/>
            <a:ext cx="1761897" cy="1018120"/>
          </a:xfrm>
          <a:prstGeom prst="rect">
            <a:avLst/>
          </a:prstGeom>
        </p:spPr>
      </p:pic>
    </p:spTree>
    <p:extLst>
      <p:ext uri="{BB962C8B-B14F-4D97-AF65-F5344CB8AC3E}">
        <p14:creationId xmlns:p14="http://schemas.microsoft.com/office/powerpoint/2010/main" val="341751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53468" y="292436"/>
            <a:ext cx="8086290" cy="1077218"/>
          </a:xfrm>
          <a:prstGeom prst="rect">
            <a:avLst/>
          </a:prstGeom>
          <a:noFill/>
        </p:spPr>
        <p:txBody>
          <a:bodyPr wrap="square" rtlCol="0">
            <a:spAutoFit/>
          </a:bodyPr>
          <a:lstStyle/>
          <a:p>
            <a:pPr algn="ctr"/>
            <a:r>
              <a:rPr lang="en-GB" sz="3200" dirty="0">
                <a:solidFill>
                  <a:schemeClr val="bg1"/>
                </a:solidFill>
                <a:latin typeface="Sassoon Primary" pitchFamily="50" charset="0"/>
              </a:rPr>
              <a:t>Curriculum Map</a:t>
            </a:r>
          </a:p>
          <a:p>
            <a:pPr algn="ctr"/>
            <a:r>
              <a:rPr lang="en-GB" sz="3200" dirty="0">
                <a:solidFill>
                  <a:schemeClr val="bg1"/>
                </a:solidFill>
                <a:latin typeface="Sassoon Primary" pitchFamily="50" charset="0"/>
              </a:rPr>
              <a:t>Art and Design</a:t>
            </a:r>
            <a:r>
              <a:rPr lang="en-GB" sz="3200" dirty="0">
                <a:solidFill>
                  <a:prstClr val="white"/>
                </a:solidFill>
                <a:latin typeface="Sassoon Primary" pitchFamily="50" charset="0"/>
              </a:rPr>
              <a:t> </a:t>
            </a:r>
            <a:r>
              <a:rPr lang="en-GB" sz="3200" dirty="0">
                <a:solidFill>
                  <a:schemeClr val="bg1"/>
                </a:solidFill>
                <a:latin typeface="Sassoon Primary" pitchFamily="50" charset="0"/>
              </a:rPr>
              <a:t>– Whole School</a:t>
            </a:r>
          </a:p>
        </p:txBody>
      </p:sp>
      <p:graphicFrame>
        <p:nvGraphicFramePr>
          <p:cNvPr id="25" name="Table 24">
            <a:extLst>
              <a:ext uri="{FF2B5EF4-FFF2-40B4-BE49-F238E27FC236}">
                <a16:creationId xmlns:a16="http://schemas.microsoft.com/office/drawing/2014/main" id="{AC7B64D2-1B9F-4487-BF74-023ABE51D6A6}"/>
              </a:ext>
            </a:extLst>
          </p:cNvPr>
          <p:cNvGraphicFramePr>
            <a:graphicFrameLocks noGrp="1"/>
          </p:cNvGraphicFramePr>
          <p:nvPr>
            <p:extLst>
              <p:ext uri="{D42A27DB-BD31-4B8C-83A1-F6EECF244321}">
                <p14:modId xmlns:p14="http://schemas.microsoft.com/office/powerpoint/2010/main" val="176916853"/>
              </p:ext>
            </p:extLst>
          </p:nvPr>
        </p:nvGraphicFramePr>
        <p:xfrm>
          <a:off x="298882" y="1845419"/>
          <a:ext cx="11594236" cy="4049084"/>
        </p:xfrm>
        <a:graphic>
          <a:graphicData uri="http://schemas.openxmlformats.org/drawingml/2006/table">
            <a:tbl>
              <a:tblPr firstRow="1" bandRow="1">
                <a:tableStyleId>{5940675A-B579-460E-94D1-54222C63F5DA}</a:tableStyleId>
              </a:tblPr>
              <a:tblGrid>
                <a:gridCol w="870352">
                  <a:extLst>
                    <a:ext uri="{9D8B030D-6E8A-4147-A177-3AD203B41FA5}">
                      <a16:colId xmlns:a16="http://schemas.microsoft.com/office/drawing/2014/main" val="698276396"/>
                    </a:ext>
                  </a:extLst>
                </a:gridCol>
                <a:gridCol w="2192532">
                  <a:extLst>
                    <a:ext uri="{9D8B030D-6E8A-4147-A177-3AD203B41FA5}">
                      <a16:colId xmlns:a16="http://schemas.microsoft.com/office/drawing/2014/main" val="1039164095"/>
                    </a:ext>
                  </a:extLst>
                </a:gridCol>
                <a:gridCol w="2250141">
                  <a:extLst>
                    <a:ext uri="{9D8B030D-6E8A-4147-A177-3AD203B41FA5}">
                      <a16:colId xmlns:a16="http://schemas.microsoft.com/office/drawing/2014/main" val="2421390909"/>
                    </a:ext>
                  </a:extLst>
                </a:gridCol>
                <a:gridCol w="2079812">
                  <a:extLst>
                    <a:ext uri="{9D8B030D-6E8A-4147-A177-3AD203B41FA5}">
                      <a16:colId xmlns:a16="http://schemas.microsoft.com/office/drawing/2014/main" val="914411525"/>
                    </a:ext>
                  </a:extLst>
                </a:gridCol>
                <a:gridCol w="1048870">
                  <a:extLst>
                    <a:ext uri="{9D8B030D-6E8A-4147-A177-3AD203B41FA5}">
                      <a16:colId xmlns:a16="http://schemas.microsoft.com/office/drawing/2014/main" val="642693463"/>
                    </a:ext>
                  </a:extLst>
                </a:gridCol>
                <a:gridCol w="1962389">
                  <a:extLst>
                    <a:ext uri="{9D8B030D-6E8A-4147-A177-3AD203B41FA5}">
                      <a16:colId xmlns:a16="http://schemas.microsoft.com/office/drawing/2014/main" val="954389551"/>
                    </a:ext>
                  </a:extLst>
                </a:gridCol>
                <a:gridCol w="1190140">
                  <a:extLst>
                    <a:ext uri="{9D8B030D-6E8A-4147-A177-3AD203B41FA5}">
                      <a16:colId xmlns:a16="http://schemas.microsoft.com/office/drawing/2014/main" val="316939250"/>
                    </a:ext>
                  </a:extLst>
                </a:gridCol>
              </a:tblGrid>
              <a:tr h="345764">
                <a:tc>
                  <a:txBody>
                    <a:bodyPr/>
                    <a:lstStyle/>
                    <a:p>
                      <a:endParaRPr lang="en-GB" sz="900" dirty="0">
                        <a:latin typeface="Sassoon Primary" pitchFamily="50" charset="0"/>
                      </a:endParaRPr>
                    </a:p>
                  </a:txBody>
                  <a:tcPr/>
                </a:tc>
                <a:tc>
                  <a:txBody>
                    <a:bodyPr/>
                    <a:lstStyle/>
                    <a:p>
                      <a:pPr algn="ctr"/>
                      <a:r>
                        <a:rPr lang="en-GB" sz="900" dirty="0">
                          <a:latin typeface="Sassoon Primary" pitchFamily="50" charset="0"/>
                        </a:rPr>
                        <a:t>Autumn 1</a:t>
                      </a:r>
                    </a:p>
                  </a:txBody>
                  <a:tcPr/>
                </a:tc>
                <a:tc>
                  <a:txBody>
                    <a:bodyPr/>
                    <a:lstStyle/>
                    <a:p>
                      <a:pPr algn="ctr"/>
                      <a:r>
                        <a:rPr lang="en-GB" sz="900" dirty="0">
                          <a:latin typeface="Sassoon Primary" pitchFamily="50" charset="0"/>
                        </a:rPr>
                        <a:t>Autumn 2</a:t>
                      </a:r>
                    </a:p>
                  </a:txBody>
                  <a:tcPr/>
                </a:tc>
                <a:tc>
                  <a:txBody>
                    <a:bodyPr/>
                    <a:lstStyle/>
                    <a:p>
                      <a:pPr algn="ctr"/>
                      <a:r>
                        <a:rPr lang="en-GB" sz="900" dirty="0">
                          <a:latin typeface="Sassoon Primary" pitchFamily="50" charset="0"/>
                        </a:rPr>
                        <a:t>Spring 1</a:t>
                      </a:r>
                    </a:p>
                  </a:txBody>
                  <a:tcPr/>
                </a:tc>
                <a:tc>
                  <a:txBody>
                    <a:bodyPr/>
                    <a:lstStyle/>
                    <a:p>
                      <a:pPr algn="ctr"/>
                      <a:r>
                        <a:rPr lang="en-GB" sz="900" dirty="0">
                          <a:latin typeface="Sassoon Primary" pitchFamily="50" charset="0"/>
                        </a:rPr>
                        <a:t>Spring 2</a:t>
                      </a:r>
                    </a:p>
                  </a:txBody>
                  <a:tcPr/>
                </a:tc>
                <a:tc>
                  <a:txBody>
                    <a:bodyPr/>
                    <a:lstStyle/>
                    <a:p>
                      <a:pPr algn="ctr"/>
                      <a:r>
                        <a:rPr lang="en-GB" sz="900" dirty="0">
                          <a:latin typeface="Sassoon Primary" pitchFamily="50" charset="0"/>
                        </a:rPr>
                        <a:t>Summer 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latin typeface="Sassoon Primary" pitchFamily="50" charset="0"/>
                        </a:rPr>
                        <a:t>Summer 2</a:t>
                      </a:r>
                    </a:p>
                  </a:txBody>
                  <a:tcPr/>
                </a:tc>
                <a:extLst>
                  <a:ext uri="{0D108BD9-81ED-4DB2-BD59-A6C34878D82A}">
                    <a16:rowId xmlns:a16="http://schemas.microsoft.com/office/drawing/2014/main" val="3471968257"/>
                  </a:ext>
                </a:extLst>
              </a:tr>
              <a:tr h="1041448">
                <a:tc>
                  <a:txBody>
                    <a:bodyPr/>
                    <a:lstStyle/>
                    <a:p>
                      <a:r>
                        <a:rPr lang="en-US" sz="900" dirty="0">
                          <a:latin typeface="Sassoon Primary" pitchFamily="50" charset="0"/>
                        </a:rPr>
                        <a:t>LKS2</a:t>
                      </a:r>
                    </a:p>
                    <a:p>
                      <a:r>
                        <a:rPr lang="en-US" sz="900" dirty="0">
                          <a:latin typeface="Sassoon Primary" pitchFamily="50" charset="0"/>
                        </a:rPr>
                        <a:t>Yr3</a:t>
                      </a:r>
                      <a:endParaRPr lang="en-GB" sz="900" dirty="0">
                        <a:latin typeface="Sassoon Primary" pitchFamily="50"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kern="1200" dirty="0">
                          <a:solidFill>
                            <a:schemeClr val="tx1"/>
                          </a:solidFill>
                          <a:effectLst/>
                          <a:latin typeface="Sassoon Primary" pitchFamily="50" charset="0"/>
                          <a:ea typeface="+mn-ea"/>
                          <a:cs typeface="+mn-cs"/>
                        </a:rPr>
                        <a:t>Painting and mixed media: Prehistoric painting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Sassoon Primary" pitchFamily="50" charset="0"/>
                          <a:ea typeface="+mn-ea"/>
                          <a:cs typeface="+mn-cs"/>
                        </a:rPr>
                        <a:t>Discovering how and why our ancient ancestors made art, experimenting with natural materials to make homemade paints and playing with scale to paint on a range of surfaces</a:t>
                      </a:r>
                      <a:endParaRPr lang="en-GB" sz="900" b="1" kern="1200" dirty="0">
                        <a:solidFill>
                          <a:schemeClr val="tx1"/>
                        </a:solidFill>
                        <a:effectLst/>
                        <a:latin typeface="Sassoon Primary" pitchFamily="50" charset="0"/>
                        <a:ea typeface="+mn-ea"/>
                        <a:cs typeface="+mn-cs"/>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kern="1200" dirty="0">
                          <a:solidFill>
                            <a:schemeClr val="tx1"/>
                          </a:solidFill>
                          <a:effectLst/>
                          <a:latin typeface="Sassoon Primary" pitchFamily="50" charset="0"/>
                          <a:ea typeface="+mn-ea"/>
                          <a:cs typeface="+mn-cs"/>
                        </a:rPr>
                        <a:t>Drawing: Developing drawing skills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Sassoon Primary" pitchFamily="50" charset="0"/>
                          <a:ea typeface="+mn-ea"/>
                          <a:cs typeface="+mn-cs"/>
                        </a:rPr>
                        <a:t>Developing an understanding of shading and drawing techniques to create botanical inspired drawings.</a:t>
                      </a:r>
                      <a:endParaRPr lang="en-GB" sz="900" b="1" i="0" kern="1200" dirty="0">
                        <a:solidFill>
                          <a:schemeClr val="tx1"/>
                        </a:solidFill>
                        <a:effectLst/>
                        <a:latin typeface="Sassoon Primary" pitchFamily="50" charset="0"/>
                        <a:ea typeface="+mn-ea"/>
                        <a:cs typeface="+mn-cs"/>
                      </a:endParaRPr>
                    </a:p>
                    <a:p>
                      <a:pPr algn="ctr"/>
                      <a:endParaRPr lang="en-GB" sz="900" b="0" dirty="0">
                        <a:latin typeface="Sassoon Primary" pitchFamily="50" charset="0"/>
                      </a:endParaRPr>
                    </a:p>
                  </a:txBody>
                  <a:tcPr>
                    <a:noFill/>
                  </a:tcPr>
                </a:tc>
                <a:tc>
                  <a:txBody>
                    <a:bodyPr/>
                    <a:lstStyle/>
                    <a:p>
                      <a:pPr algn="ctr"/>
                      <a:r>
                        <a:rPr lang="en-GB" sz="900" b="1" dirty="0">
                          <a:latin typeface="Sassoon Primary" pitchFamily="50" charset="0"/>
                        </a:rPr>
                        <a:t>Sculpture and 3D: Abstract shape and space</a:t>
                      </a:r>
                    </a:p>
                    <a:p>
                      <a:pPr algn="ctr"/>
                      <a:r>
                        <a:rPr lang="en-US" sz="900" b="0" i="0" kern="1200" dirty="0">
                          <a:solidFill>
                            <a:schemeClr val="tx1"/>
                          </a:solidFill>
                          <a:effectLst/>
                          <a:latin typeface="Sassoon Primary" pitchFamily="50" charset="0"/>
                          <a:ea typeface="+mn-ea"/>
                          <a:cs typeface="+mn-cs"/>
                        </a:rPr>
                        <a:t>Exploring how shapes and negative spaces can be represented by three dimensional forms. Manipulating a range of materials, children learn ways to join and create free-standing structures inspired by the work of Anthony Caro.</a:t>
                      </a:r>
                    </a:p>
                    <a:p>
                      <a:pPr algn="ctr"/>
                      <a:endParaRPr lang="en-GB" sz="900" b="0" dirty="0">
                        <a:latin typeface="Sassoon Primary" pitchFamily="50" charset="0"/>
                      </a:endParaRPr>
                    </a:p>
                  </a:txBody>
                  <a:tcPr>
                    <a:noFill/>
                  </a:tcPr>
                </a:tc>
                <a:tc>
                  <a:txBody>
                    <a:bodyPr/>
                    <a:lstStyle/>
                    <a:p>
                      <a:pPr algn="ctr"/>
                      <a:endParaRPr lang="en-GB" sz="900" b="0" dirty="0">
                        <a:latin typeface="Sassoon Primary" pitchFamily="50" charset="0"/>
                      </a:endParaRPr>
                    </a:p>
                  </a:txBody>
                  <a:tcPr>
                    <a:solidFill>
                      <a:srgbClr val="41AE0A"/>
                    </a:solidFill>
                  </a:tcPr>
                </a:tc>
                <a:tc>
                  <a:txBody>
                    <a:bodyPr/>
                    <a:lstStyle/>
                    <a:p>
                      <a:pPr algn="ctr"/>
                      <a:r>
                        <a:rPr lang="en-US" sz="900" b="1" i="0" kern="1200" dirty="0">
                          <a:solidFill>
                            <a:schemeClr val="tx1"/>
                          </a:solidFill>
                          <a:effectLst/>
                          <a:latin typeface="Sassoon Primary" pitchFamily="50" charset="0"/>
                          <a:ea typeface="+mn-ea"/>
                          <a:cs typeface="+mn-cs"/>
                        </a:rPr>
                        <a:t>Craft and design: Ancient Egyptian scrolls</a:t>
                      </a:r>
                    </a:p>
                    <a:p>
                      <a:pPr algn="ctr"/>
                      <a:r>
                        <a:rPr lang="en-US" sz="900" b="0" i="0" kern="1200" dirty="0">
                          <a:solidFill>
                            <a:schemeClr val="tx1"/>
                          </a:solidFill>
                          <a:effectLst/>
                          <a:latin typeface="Sassoon Primary" pitchFamily="50" charset="0"/>
                          <a:ea typeface="+mn-ea"/>
                          <a:cs typeface="+mn-cs"/>
                        </a:rPr>
                        <a:t>Developing design and craft skills taking inspiration from Ancient Egyptian art and pattern and paper making.</a:t>
                      </a:r>
                      <a:endParaRPr lang="en-GB" sz="900" b="0" dirty="0">
                        <a:latin typeface="Sassoon Primary" pitchFamily="50" charset="0"/>
                      </a:endParaRPr>
                    </a:p>
                    <a:p>
                      <a:pPr algn="ctr"/>
                      <a:endParaRPr lang="en-GB" sz="900" b="1" dirty="0">
                        <a:latin typeface="Sassoon Primary" pitchFamily="50" charset="0"/>
                      </a:endParaRPr>
                    </a:p>
                  </a:txBody>
                  <a:tcPr>
                    <a:noFill/>
                  </a:tcPr>
                </a:tc>
                <a:tc>
                  <a:txBody>
                    <a:bodyPr/>
                    <a:lstStyle/>
                    <a:p>
                      <a:pPr algn="ctr"/>
                      <a:endParaRPr lang="en-GB" sz="900" b="0" dirty="0">
                        <a:latin typeface="Sassoon Primary" pitchFamily="50" charset="0"/>
                      </a:endParaRPr>
                    </a:p>
                  </a:txBody>
                  <a:tcPr>
                    <a:solidFill>
                      <a:srgbClr val="41AE0A"/>
                    </a:solidFill>
                  </a:tcPr>
                </a:tc>
                <a:extLst>
                  <a:ext uri="{0D108BD9-81ED-4DB2-BD59-A6C34878D82A}">
                    <a16:rowId xmlns:a16="http://schemas.microsoft.com/office/drawing/2014/main" val="2540665616"/>
                  </a:ext>
                </a:extLst>
              </a:tr>
              <a:tr h="1162878">
                <a:tc>
                  <a:txBody>
                    <a:bodyPr/>
                    <a:lstStyle/>
                    <a:p>
                      <a:r>
                        <a:rPr lang="en-GB" sz="900" dirty="0">
                          <a:latin typeface="Sassoon Primary" pitchFamily="50" charset="0"/>
                        </a:rPr>
                        <a:t>LKS2</a:t>
                      </a:r>
                    </a:p>
                    <a:p>
                      <a:r>
                        <a:rPr lang="en-GB" sz="900" dirty="0">
                          <a:latin typeface="Sassoon Primary" pitchFamily="50" charset="0"/>
                        </a:rPr>
                        <a:t>Yr4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kern="1200" dirty="0">
                          <a:solidFill>
                            <a:schemeClr val="tx1"/>
                          </a:solidFill>
                          <a:effectLst/>
                          <a:latin typeface="Sassoon Primary" pitchFamily="50" charset="0"/>
                          <a:ea typeface="+mn-ea"/>
                          <a:cs typeface="+mn-cs"/>
                        </a:rPr>
                        <a:t>Painting and mixed media: Prehistoric painting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Sassoon Primary" pitchFamily="50" charset="0"/>
                          <a:ea typeface="+mn-ea"/>
                          <a:cs typeface="+mn-cs"/>
                        </a:rPr>
                        <a:t>Discovering how and why our ancient ancestors made art, experimenting with natural materials to make homemade paints and playing with scale to paint on a range of surfaces.</a:t>
                      </a:r>
                      <a:endParaRPr lang="en-GB" sz="900" b="1" kern="1200" dirty="0">
                        <a:solidFill>
                          <a:schemeClr val="tx1"/>
                        </a:solidFill>
                        <a:effectLst/>
                        <a:latin typeface="Sassoon Primary" pitchFamily="50" charset="0"/>
                        <a:ea typeface="+mn-ea"/>
                        <a:cs typeface="+mn-cs"/>
                      </a:endParaRPr>
                    </a:p>
                  </a:txBody>
                  <a:tcPr>
                    <a:noFill/>
                  </a:tcPr>
                </a:tc>
                <a:tc>
                  <a:txBody>
                    <a:bodyPr/>
                    <a:lstStyle/>
                    <a:p>
                      <a:pPr algn="ctr"/>
                      <a:r>
                        <a:rPr lang="en-GB" sz="900" b="1" dirty="0">
                          <a:latin typeface="Sassoon Primary" pitchFamily="50" charset="0"/>
                        </a:rPr>
                        <a:t>Painting and mixed media: Light and dark </a:t>
                      </a:r>
                    </a:p>
                    <a:p>
                      <a:pPr algn="ctr"/>
                      <a:r>
                        <a:rPr lang="en-US" sz="900" b="0" i="0" kern="1200" dirty="0">
                          <a:solidFill>
                            <a:schemeClr val="tx1"/>
                          </a:solidFill>
                          <a:effectLst/>
                          <a:latin typeface="Sassoon Primary" pitchFamily="50" charset="0"/>
                          <a:ea typeface="+mn-ea"/>
                          <a:cs typeface="+mn-cs"/>
                        </a:rPr>
                        <a:t>Developing skills in </a:t>
                      </a:r>
                      <a:r>
                        <a:rPr lang="en-US" sz="900" b="0" i="0" kern="1200" dirty="0" err="1">
                          <a:solidFill>
                            <a:schemeClr val="tx1"/>
                          </a:solidFill>
                          <a:effectLst/>
                          <a:latin typeface="Sassoon Primary" pitchFamily="50" charset="0"/>
                          <a:ea typeface="+mn-ea"/>
                          <a:cs typeface="+mn-cs"/>
                        </a:rPr>
                        <a:t>colour</a:t>
                      </a:r>
                      <a:r>
                        <a:rPr lang="en-US" sz="900" b="0" i="0" kern="1200" dirty="0">
                          <a:solidFill>
                            <a:schemeClr val="tx1"/>
                          </a:solidFill>
                          <a:effectLst/>
                          <a:latin typeface="Sassoon Primary" pitchFamily="50" charset="0"/>
                          <a:ea typeface="+mn-ea"/>
                          <a:cs typeface="+mn-cs"/>
                        </a:rPr>
                        <a:t> mixing, focusing on using tints and shades to create a 3D effect. Experimenting with composition and applying painting techniques to a personal still life piece.</a:t>
                      </a:r>
                      <a:endParaRPr lang="en-GB" sz="900" b="0" dirty="0">
                        <a:latin typeface="Sassoon Primary" pitchFamily="50" charset="0"/>
                      </a:endParaRPr>
                    </a:p>
                  </a:txBody>
                  <a:tcPr>
                    <a:noFill/>
                  </a:tcPr>
                </a:tc>
                <a:tc>
                  <a:txBody>
                    <a:bodyPr/>
                    <a:lstStyle/>
                    <a:p>
                      <a:pPr algn="ctr"/>
                      <a:r>
                        <a:rPr lang="en-GB" sz="900" b="1" dirty="0">
                          <a:latin typeface="Sassoon Primary" pitchFamily="50" charset="0"/>
                        </a:rPr>
                        <a:t>Sculpture and 3D: Abstract shape and space</a:t>
                      </a:r>
                    </a:p>
                    <a:p>
                      <a:pPr algn="ctr"/>
                      <a:r>
                        <a:rPr lang="en-US" sz="900" b="0" i="0" kern="1200" dirty="0">
                          <a:solidFill>
                            <a:schemeClr val="tx1"/>
                          </a:solidFill>
                          <a:effectLst/>
                          <a:latin typeface="Sassoon Primary" pitchFamily="50" charset="0"/>
                          <a:ea typeface="+mn-ea"/>
                          <a:cs typeface="+mn-cs"/>
                        </a:rPr>
                        <a:t>Exploring how shapes and negative spaces can be represented by three dimensional forms. Manipulating a range of materials, children learn ways to join and create free-standing structures inspired by the work of Anthony Caro.</a:t>
                      </a:r>
                    </a:p>
                    <a:p>
                      <a:pPr algn="ctr"/>
                      <a:endParaRPr lang="en-GB" sz="900" b="0" dirty="0">
                        <a:latin typeface="Sassoon Primary" pitchFamily="50" charset="0"/>
                      </a:endParaRPr>
                    </a:p>
                  </a:txBody>
                  <a:tcPr>
                    <a:noFill/>
                  </a:tcPr>
                </a:tc>
                <a:tc>
                  <a:txBody>
                    <a:bodyPr/>
                    <a:lstStyle/>
                    <a:p>
                      <a:pPr algn="ctr"/>
                      <a:endParaRPr lang="en-GB" sz="900" b="0" dirty="0">
                        <a:latin typeface="Sassoon Primary" pitchFamily="50" charset="0"/>
                      </a:endParaRPr>
                    </a:p>
                  </a:txBody>
                  <a:tcPr>
                    <a:solidFill>
                      <a:srgbClr val="41AE0A"/>
                    </a:solidFill>
                  </a:tcPr>
                </a:tc>
                <a:tc>
                  <a:txBody>
                    <a:bodyPr/>
                    <a:lstStyle/>
                    <a:p>
                      <a:pPr algn="ctr"/>
                      <a:r>
                        <a:rPr lang="en-US" sz="900" b="1" dirty="0">
                          <a:latin typeface="Sassoon Primary" pitchFamily="50" charset="0"/>
                        </a:rPr>
                        <a:t>Sculpture and 3D: Mega materials</a:t>
                      </a:r>
                    </a:p>
                    <a:p>
                      <a:pPr algn="ctr"/>
                      <a:r>
                        <a:rPr lang="en-US" sz="900" b="0" i="0" kern="1200" dirty="0">
                          <a:solidFill>
                            <a:schemeClr val="tx1"/>
                          </a:solidFill>
                          <a:effectLst/>
                          <a:latin typeface="Sassoon Primary" pitchFamily="50" charset="0"/>
                          <a:ea typeface="+mn-ea"/>
                          <a:cs typeface="+mn-cs"/>
                        </a:rPr>
                        <a:t>Exploring how different materials can be shaped and joined and learning about techniques used by artists as diverse as Barbara Hepworth and </a:t>
                      </a:r>
                      <a:r>
                        <a:rPr lang="en-US" sz="900" b="0" i="0" kern="1200" dirty="0" err="1">
                          <a:solidFill>
                            <a:schemeClr val="tx1"/>
                          </a:solidFill>
                          <a:effectLst/>
                          <a:latin typeface="Sassoon Primary" pitchFamily="50" charset="0"/>
                          <a:ea typeface="+mn-ea"/>
                          <a:cs typeface="+mn-cs"/>
                        </a:rPr>
                        <a:t>Sokari</a:t>
                      </a:r>
                      <a:r>
                        <a:rPr lang="en-US" sz="900" b="0" i="0" kern="1200" dirty="0">
                          <a:solidFill>
                            <a:schemeClr val="tx1"/>
                          </a:solidFill>
                          <a:effectLst/>
                          <a:latin typeface="Sassoon Primary" pitchFamily="50" charset="0"/>
                          <a:ea typeface="+mn-ea"/>
                          <a:cs typeface="+mn-cs"/>
                        </a:rPr>
                        <a:t> Douglas-Camp, children create their own sculptures.</a:t>
                      </a:r>
                      <a:endParaRPr lang="en-GB" sz="900" b="1" dirty="0">
                        <a:latin typeface="Sassoon Primary" pitchFamily="50" charset="0"/>
                      </a:endParaRPr>
                    </a:p>
                  </a:txBody>
                  <a:tcPr>
                    <a:noFill/>
                  </a:tcPr>
                </a:tc>
                <a:tc>
                  <a:txBody>
                    <a:bodyPr/>
                    <a:lstStyle/>
                    <a:p>
                      <a:pPr algn="ctr"/>
                      <a:endParaRPr lang="en-GB" sz="900" b="0" dirty="0">
                        <a:latin typeface="Sassoon Primary" pitchFamily="50" charset="0"/>
                      </a:endParaRPr>
                    </a:p>
                  </a:txBody>
                  <a:tcPr>
                    <a:solidFill>
                      <a:srgbClr val="41AE0A"/>
                    </a:solidFill>
                  </a:tcPr>
                </a:tc>
                <a:extLst>
                  <a:ext uri="{0D108BD9-81ED-4DB2-BD59-A6C34878D82A}">
                    <a16:rowId xmlns:a16="http://schemas.microsoft.com/office/drawing/2014/main" val="3533913891"/>
                  </a:ext>
                </a:extLst>
              </a:tr>
              <a:tr h="906318">
                <a:tc>
                  <a:txBody>
                    <a:bodyPr/>
                    <a:lstStyle/>
                    <a:p>
                      <a:r>
                        <a:rPr lang="en-GB" sz="900" dirty="0">
                          <a:latin typeface="Sassoon Primary" pitchFamily="50" charset="0"/>
                        </a:rPr>
                        <a:t>UKS2</a:t>
                      </a:r>
                    </a:p>
                    <a:p>
                      <a:r>
                        <a:rPr lang="en-GB" sz="900" dirty="0">
                          <a:latin typeface="Sassoon Primary" pitchFamily="50" charset="0"/>
                        </a:rPr>
                        <a:t>Yr5/6</a:t>
                      </a:r>
                    </a:p>
                  </a:txBody>
                  <a:tcPr/>
                </a:tc>
                <a:tc>
                  <a:txBody>
                    <a:bodyPr/>
                    <a:lstStyle/>
                    <a:p>
                      <a:pPr algn="ctr"/>
                      <a:r>
                        <a:rPr lang="en-GB" sz="900" b="1" dirty="0">
                          <a:latin typeface="Sassoon Primary" pitchFamily="50" charset="0"/>
                        </a:rPr>
                        <a:t>Drawing: Depth, emotion and movement (Y5)</a:t>
                      </a:r>
                    </a:p>
                    <a:p>
                      <a:pPr algn="ctr"/>
                      <a:r>
                        <a:rPr lang="en-US" sz="900" b="0" dirty="0">
                          <a:latin typeface="Sassoon Primary" pitchFamily="50" charset="0"/>
                        </a:rPr>
                        <a:t>To explore how portraits can show expression and emotion and develop drawn ideas through printmaking.</a:t>
                      </a:r>
                      <a:endParaRPr lang="en-GB" sz="900" b="0" dirty="0">
                        <a:latin typeface="Sassoon Primary" pitchFamily="50"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dirty="0">
                          <a:latin typeface="Sassoon Primary" pitchFamily="50" charset="0"/>
                        </a:rPr>
                        <a:t>Craft and design: Photo opportunity (Y6)</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Sassoon Primary" pitchFamily="50" charset="0"/>
                          <a:ea typeface="+mn-ea"/>
                          <a:cs typeface="+mn-cs"/>
                        </a:rPr>
                        <a:t>Developing photography skills and techniques to design a range of creative photographic outcomes.</a:t>
                      </a:r>
                      <a:endParaRPr lang="en-GB" sz="900" b="1" dirty="0">
                        <a:latin typeface="Sassoon Primary" pitchFamily="50" charset="0"/>
                      </a:endParaRPr>
                    </a:p>
                    <a:p>
                      <a:pPr algn="ctr"/>
                      <a:endParaRPr lang="en-GB" sz="900" b="0" dirty="0">
                        <a:latin typeface="Sassoon Primary" pitchFamily="50"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latin typeface="Sassoon Primary" pitchFamily="50" charset="0"/>
                        </a:rPr>
                        <a:t>Drawing: Expressing ideas (Y6)</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dirty="0">
                          <a:latin typeface="Sassoon Primary" pitchFamily="50" charset="0"/>
                        </a:rPr>
                        <a:t>To explore how street artist use art to convey messages and provoke thought. To create a street-art-inspired piece. </a:t>
                      </a:r>
                      <a:endParaRPr lang="en-GB" sz="900" b="0" dirty="0">
                        <a:latin typeface="Sassoon Primary" pitchFamily="50" charset="0"/>
                      </a:endParaRPr>
                    </a:p>
                  </a:txBody>
                  <a:tcPr>
                    <a:noFill/>
                  </a:tcPr>
                </a:tc>
                <a:tc>
                  <a:txBody>
                    <a:bodyPr/>
                    <a:lstStyle/>
                    <a:p>
                      <a:pPr algn="ctr"/>
                      <a:endParaRPr lang="en-GB" sz="900" b="0" dirty="0">
                        <a:latin typeface="Sassoon Primary" pitchFamily="50" charset="0"/>
                      </a:endParaRPr>
                    </a:p>
                  </a:txBody>
                  <a:tcPr>
                    <a:solidFill>
                      <a:srgbClr val="41AE0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dirty="0">
                          <a:latin typeface="Sassoon Primary" pitchFamily="50" charset="0"/>
                        </a:rPr>
                        <a:t>Sculpture and 3D:Making memories (Y6)</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Sassoon Primary" pitchFamily="50" charset="0"/>
                          <a:ea typeface="+mn-ea"/>
                          <a:cs typeface="+mn-cs"/>
                        </a:rPr>
                        <a:t>Creating a personal memory box using a collection of found objects and hand-sculptured forms, reflecting primary school life with symbolic and personal meaning.</a:t>
                      </a:r>
                      <a:endParaRPr lang="en-GB" sz="900" b="0" dirty="0">
                        <a:latin typeface="Sassoon Primary" pitchFamily="50" charset="0"/>
                      </a:endParaRPr>
                    </a:p>
                  </a:txBody>
                  <a:tcPr>
                    <a:noFill/>
                  </a:tcPr>
                </a:tc>
                <a:tc>
                  <a:txBody>
                    <a:bodyPr/>
                    <a:lstStyle/>
                    <a:p>
                      <a:pPr algn="ctr"/>
                      <a:endParaRPr lang="en-GB" sz="900" b="0" dirty="0">
                        <a:latin typeface="Sassoon Primary" pitchFamily="50" charset="0"/>
                      </a:endParaRPr>
                    </a:p>
                  </a:txBody>
                  <a:tcPr>
                    <a:solidFill>
                      <a:srgbClr val="41AE0A"/>
                    </a:solidFill>
                  </a:tcPr>
                </a:tc>
                <a:extLst>
                  <a:ext uri="{0D108BD9-81ED-4DB2-BD59-A6C34878D82A}">
                    <a16:rowId xmlns:a16="http://schemas.microsoft.com/office/drawing/2014/main" val="3457276113"/>
                  </a:ext>
                </a:extLst>
              </a:tr>
            </a:tbl>
          </a:graphicData>
        </a:graphic>
      </p:graphicFrame>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381000"/>
          </a:xfrm>
          <a:prstGeom prst="rect">
            <a:avLst/>
          </a:prstGeom>
          <a:noFill/>
        </p:spPr>
        <p:txBody>
          <a:bodyPr wrap="square" rtlCol="0">
            <a:spAutoFit/>
          </a:bodyPr>
          <a:lstStyle/>
          <a:p>
            <a:pPr algn="ctr"/>
            <a:r>
              <a:rPr lang="en-GB" b="1" dirty="0">
                <a:solidFill>
                  <a:schemeClr val="bg1"/>
                </a:solidFill>
                <a:latin typeface="Sassoon Primary" pitchFamily="50" charset="0"/>
              </a:rPr>
              <a:t>KS2: Cycle B 26/27</a:t>
            </a:r>
          </a:p>
        </p:txBody>
      </p:sp>
      <p:pic>
        <p:nvPicPr>
          <p:cNvPr id="2" name="Picture 1">
            <a:extLst>
              <a:ext uri="{FF2B5EF4-FFF2-40B4-BE49-F238E27FC236}">
                <a16:creationId xmlns:a16="http://schemas.microsoft.com/office/drawing/2014/main" id="{EA73502E-D767-4BF0-B571-0ADA75090F42}"/>
              </a:ext>
            </a:extLst>
          </p:cNvPr>
          <p:cNvPicPr>
            <a:picLocks noChangeAspect="1"/>
          </p:cNvPicPr>
          <p:nvPr/>
        </p:nvPicPr>
        <p:blipFill>
          <a:blip r:embed="rId2"/>
          <a:stretch>
            <a:fillRect/>
          </a:stretch>
        </p:blipFill>
        <p:spPr>
          <a:xfrm>
            <a:off x="430675" y="233281"/>
            <a:ext cx="1761897" cy="1018120"/>
          </a:xfrm>
          <a:prstGeom prst="rect">
            <a:avLst/>
          </a:prstGeom>
        </p:spPr>
      </p:pic>
    </p:spTree>
    <p:extLst>
      <p:ext uri="{BB962C8B-B14F-4D97-AF65-F5344CB8AC3E}">
        <p14:creationId xmlns:p14="http://schemas.microsoft.com/office/powerpoint/2010/main" val="9290723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6FFB51F5E5E04CB202626C82C26492" ma:contentTypeVersion="19" ma:contentTypeDescription="Create a new document." ma:contentTypeScope="" ma:versionID="04e2a45e5253f01b75910761bae4be00">
  <xsd:schema xmlns:xsd="http://www.w3.org/2001/XMLSchema" xmlns:xs="http://www.w3.org/2001/XMLSchema" xmlns:p="http://schemas.microsoft.com/office/2006/metadata/properties" xmlns:ns3="8db6269d-123b-437b-b318-7ee3c9f1f34f" xmlns:ns4="fd1492b6-284a-4da3-9108-7c64edbcbe99" targetNamespace="http://schemas.microsoft.com/office/2006/metadata/properties" ma:root="true" ma:fieldsID="09084bd98a876db2e934e23581654350" ns3:_="" ns4:_="">
    <xsd:import namespace="8db6269d-123b-437b-b318-7ee3c9f1f34f"/>
    <xsd:import namespace="fd1492b6-284a-4da3-9108-7c64edbcbe9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element ref="ns3:MediaServiceObjectDetectorVersions" minOccurs="0"/>
                <xsd:element ref="ns3:MediaServiceSearchProperties" minOccurs="0"/>
                <xsd:element ref="ns3:MediaServiceSystemTags" minOccurs="0"/>
                <xsd:element ref="ns3:MediaServiceGenerationTime" minOccurs="0"/>
                <xsd:element ref="ns3:MediaServiceEventHashCode" minOccurs="0"/>
                <xsd:element ref="ns3:MediaServiceLocation" minOccurs="0"/>
                <xsd:element ref="ns3:_activity"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b6269d-123b-437b-b318-7ee3c9f1f3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_activity" ma:index="25" nillable="true" ma:displayName="_activity" ma:hidden="true" ma:internalName="_activity">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d1492b6-284a-4da3-9108-7c64edbcbe9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8db6269d-123b-437b-b318-7ee3c9f1f34f" xsi:nil="true"/>
  </documentManagement>
</p:properties>
</file>

<file path=customXml/itemProps1.xml><?xml version="1.0" encoding="utf-8"?>
<ds:datastoreItem xmlns:ds="http://schemas.openxmlformats.org/officeDocument/2006/customXml" ds:itemID="{3D5061E4-A755-4981-B45D-82959E1FC3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b6269d-123b-437b-b318-7ee3c9f1f34f"/>
    <ds:schemaRef ds:uri="fd1492b6-284a-4da3-9108-7c64edbcbe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2C618D9-DEE6-4707-923C-D9B190CD295B}">
  <ds:schemaRefs>
    <ds:schemaRef ds:uri="http://schemas.microsoft.com/sharepoint/v3/contenttype/forms"/>
  </ds:schemaRefs>
</ds:datastoreItem>
</file>

<file path=customXml/itemProps3.xml><?xml version="1.0" encoding="utf-8"?>
<ds:datastoreItem xmlns:ds="http://schemas.openxmlformats.org/officeDocument/2006/customXml" ds:itemID="{24A9EA1C-48F9-42AB-A915-5C4B24212E8B}">
  <ds:schemaRefs>
    <ds:schemaRef ds:uri="http://purl.org/dc/elements/1.1/"/>
    <ds:schemaRef ds:uri="http://schemas.microsoft.com/office/2006/documentManagement/types"/>
    <ds:schemaRef ds:uri="http://schemas.openxmlformats.org/package/2006/metadata/core-properties"/>
    <ds:schemaRef ds:uri="fd1492b6-284a-4da3-9108-7c64edbcbe99"/>
    <ds:schemaRef ds:uri="http://purl.org/dc/terms/"/>
    <ds:schemaRef ds:uri="http://purl.org/dc/dcmitype/"/>
    <ds:schemaRef ds:uri="http://schemas.microsoft.com/office/infopath/2007/PartnerControls"/>
    <ds:schemaRef ds:uri="8db6269d-123b-437b-b318-7ee3c9f1f34f"/>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TM03090430[[fn=Banded]]</Template>
  <TotalTime>3506</TotalTime>
  <Words>1755</Words>
  <Application>Microsoft Office PowerPoint</Application>
  <PresentationFormat>Widescreen</PresentationFormat>
  <Paragraphs>90</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Calibri</vt:lpstr>
      <vt:lpstr>Calibri Light</vt:lpstr>
      <vt:lpstr>Comic Sans MS</vt:lpstr>
      <vt:lpstr>Sassoon Primary</vt:lpstr>
      <vt:lpstr>Times New Roman</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sch8753159@peoversuperior.local</dc:creator>
  <cp:lastModifiedBy>sandbach primary Head</cp:lastModifiedBy>
  <cp:revision>193</cp:revision>
  <dcterms:created xsi:type="dcterms:W3CDTF">2022-11-26T10:59:42Z</dcterms:created>
  <dcterms:modified xsi:type="dcterms:W3CDTF">2026-09-09T10:25:46Z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0x010100226FFB51F5E5E04CB202626C82C26492</vt:lpwstr>
  </property>
</Properties>
</file>