
<file path=[Content_Types].xml><?xml version="1.0" encoding="utf-8"?>
<Types xmlns="http://schemas.openxmlformats.org/package/2006/content-types">
  <Default Extension="tmp" ContentType="image/png"/>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88" r:id="rId6"/>
    <p:sldId id="257" r:id="rId7"/>
    <p:sldId id="27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AA4"/>
    <a:srgbClr val="41AE0A"/>
    <a:srgbClr val="A45C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85" d="100"/>
          <a:sy n="85" d="100"/>
        </p:scale>
        <p:origin x="74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EB62-A221-41E3-A61A-2B5A57520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FD2585-DDA0-41E1-A8D1-DCCB4A241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BEF244-8FA5-41AD-8005-3565548ECC3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18916FBC-3F6D-4CED-97AC-363D0C2B4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E9C72-E331-4ABE-924D-0ADC048B37C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9764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B684-04D4-4491-91FE-471456DA8E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88CD39-0ECA-4143-89A9-9E056A2B43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B12132-538D-4918-A242-C813966CF56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20DB97A5-C2B3-40C6-854A-7C1E77717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C0538-76D1-426F-80D5-3C7529C3C6B2}"/>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2047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620D6-1326-493D-87A1-5FE67102F9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AD0C33-DFD3-4A46-B6A4-202D76C91D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A9C5A6-642C-4ADC-95DB-9C33F39530C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3EFA4D3A-CD0A-4EA8-9403-48EAB5C6B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4E38D-6B99-46B2-B666-E6C79825B74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17917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25CA-3AA7-46DD-A72C-58B8E6D0E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125406-8470-4BA7-938F-2F0DBE612D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C7C0E-04A8-47AF-83DA-65821982923A}"/>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723499B3-86E8-4B1C-8CAF-780B8B5D5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451300-7548-4B57-8457-9C2453067900}"/>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88943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DBA5-4433-40F4-9D21-53CC9F1109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769DB1-2B73-4BFB-990C-EFCBEF25D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119B3F4-BA46-40A9-8AD3-0D29FA2C7E8D}"/>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E2AA3E05-146F-4CC0-AE45-3E0207718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497C1-0D74-44E5-9C43-BE5EEA5776D5}"/>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49249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CAED-C4B3-4DDD-90EA-5C3FE167A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3BD584-CDC7-489D-9227-FBC2CA14C0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DB6B43-9BC3-4049-B31A-BB1B875C7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C0A3C6-1BFF-4ECC-A44B-756B3DDDB79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E25000D3-1532-47C9-BE7D-F70B81745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43F3B-26DF-4C06-A309-4F6CD7598389}"/>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2681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42B9-5CE5-4467-9C62-92211BE019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744CB-6790-4BD7-BF4B-41A1EF507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403BFB-F7AA-4CD8-86C7-EDD5805269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FDCB34-A0C8-46BB-922D-2F89762B6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2BF37-C91E-4A4E-88DE-4AED83655B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BDFFDC-A7D6-4759-AE6D-AD441C9FA9A9}"/>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8" name="Footer Placeholder 7">
            <a:extLst>
              <a:ext uri="{FF2B5EF4-FFF2-40B4-BE49-F238E27FC236}">
                <a16:creationId xmlns:a16="http://schemas.microsoft.com/office/drawing/2014/main" id="{341E8409-B83F-40A2-810B-AB0B7AC41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7BA801-F218-493A-BBA9-E92DD9F9CFAC}"/>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404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88CA-66C4-4481-8826-8420A608A5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60933-AAC1-4C2D-8CFD-1A3FED240B6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4" name="Footer Placeholder 3">
            <a:extLst>
              <a:ext uri="{FF2B5EF4-FFF2-40B4-BE49-F238E27FC236}">
                <a16:creationId xmlns:a16="http://schemas.microsoft.com/office/drawing/2014/main" id="{E7801661-A329-440A-8183-75C1DE9C9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7D4D95-35AE-4B33-9EFE-CFF2D48C5741}"/>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219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B7EE01-34B9-40B5-8CB6-561F2974D0B3}"/>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3" name="Footer Placeholder 2">
            <a:extLst>
              <a:ext uri="{FF2B5EF4-FFF2-40B4-BE49-F238E27FC236}">
                <a16:creationId xmlns:a16="http://schemas.microsoft.com/office/drawing/2014/main" id="{1C5178DC-AC84-4AA9-AB2B-747672A4B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0845C5-ACB4-4F12-BD89-EF9EF1E5AC8D}"/>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56449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BF86-D971-4A16-8C83-915E918B3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CC6A70-D737-44EB-83A4-A00B31DB9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B4C573-3BCC-4DD6-B6D0-ACECDDAAE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A57D-39C0-4C0F-9B32-FE1B4E6CEEE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BF8FAA8C-C760-4AA5-A3A8-F80F5F95F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82A9F-6260-4C95-ABBC-BFB176B1CB77}"/>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6958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C06-47D3-488E-8DD5-1E8DD8C82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7DD463-3222-4191-A648-2FB18DAD40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9432AA-40A9-4EC1-93BB-4A1A08022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23B24-3890-45E1-98C9-3FE6AFCAD80B}"/>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0B84BEAA-E34B-4E8F-A87B-EF2655EE5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5B177-0D71-46E9-B73A-760555F15D64}"/>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7778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9FC0E-42F3-4481-95C7-27B622BEF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2EA10A-BBE9-4D5D-8BFB-9F215612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4E1A013-D11E-40D9-86B1-C2A42C4DB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assoonCRInfant" panose="00000400000000000000" pitchFamily="2" charset="0"/>
              </a:defRPr>
            </a:lvl1pPr>
          </a:lstStyle>
          <a:p>
            <a:fld id="{1B2383D2-BF83-4031-924A-4BFFFED0C394}" type="datetimeFigureOut">
              <a:rPr lang="en-GB" smtClean="0"/>
              <a:pPr/>
              <a:t>09/09/2026</a:t>
            </a:fld>
            <a:endParaRPr lang="en-GB" dirty="0"/>
          </a:p>
        </p:txBody>
      </p:sp>
      <p:sp>
        <p:nvSpPr>
          <p:cNvPr id="5" name="Footer Placeholder 4">
            <a:extLst>
              <a:ext uri="{FF2B5EF4-FFF2-40B4-BE49-F238E27FC236}">
                <a16:creationId xmlns:a16="http://schemas.microsoft.com/office/drawing/2014/main" id="{9945C507-5313-4700-AEC2-822318B13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assoonCRInfant" panose="00000400000000000000" pitchFamily="2" charset="0"/>
              </a:defRPr>
            </a:lvl1pPr>
          </a:lstStyle>
          <a:p>
            <a:endParaRPr lang="en-GB" dirty="0"/>
          </a:p>
        </p:txBody>
      </p:sp>
      <p:sp>
        <p:nvSpPr>
          <p:cNvPr id="6" name="Slide Number Placeholder 5">
            <a:extLst>
              <a:ext uri="{FF2B5EF4-FFF2-40B4-BE49-F238E27FC236}">
                <a16:creationId xmlns:a16="http://schemas.microsoft.com/office/drawing/2014/main" id="{22E6762F-D019-48D0-B9DA-DE6BAF621F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assoonCRInfant" panose="00000400000000000000" pitchFamily="2" charset="0"/>
              </a:defRPr>
            </a:lvl1pPr>
          </a:lstStyle>
          <a:p>
            <a:fld id="{80C24E03-5654-48BE-A6A1-CF9B4F09A12A}" type="slidenum">
              <a:rPr lang="en-GB" smtClean="0"/>
              <a:pPr/>
              <a:t>‹#›</a:t>
            </a:fld>
            <a:endParaRPr lang="en-GB" dirty="0"/>
          </a:p>
        </p:txBody>
      </p:sp>
    </p:spTree>
    <p:extLst>
      <p:ext uri="{BB962C8B-B14F-4D97-AF65-F5344CB8AC3E}">
        <p14:creationId xmlns:p14="http://schemas.microsoft.com/office/powerpoint/2010/main" val="40905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assoonCRInfant" panose="000004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assoonCRInfant" panose="000004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assoonCRInfant" panose="000004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assoonCRInfant" panose="000004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assoonCRInfant" panose="000004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dirty="0">
                <a:latin typeface="SassoonCRInfant" panose="00000400000000000000" pitchFamily="2" charset="0"/>
              </a:rPr>
              <a:t>2026 – 2027</a:t>
            </a: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CRInfant" panose="00000400000000000000" pitchFamily="2" charset="0"/>
              </a:rPr>
              <a:t>Curriculum </a:t>
            </a:r>
          </a:p>
          <a:p>
            <a:pPr algn="ctr"/>
            <a:r>
              <a:rPr lang="en-GB" sz="3200" dirty="0">
                <a:solidFill>
                  <a:schemeClr val="bg1"/>
                </a:solidFill>
                <a:latin typeface="SassoonCRInfant" panose="00000400000000000000" pitchFamily="2" charset="0"/>
              </a:rPr>
              <a:t>Computing – Whole School</a:t>
            </a:r>
          </a:p>
        </p:txBody>
      </p:sp>
      <p:pic>
        <p:nvPicPr>
          <p:cNvPr id="3" name="Picture 2">
            <a:extLst>
              <a:ext uri="{FF2B5EF4-FFF2-40B4-BE49-F238E27FC236}">
                <a16:creationId xmlns:a16="http://schemas.microsoft.com/office/drawing/2014/main" id="{11083D39-2132-41E8-BCAF-748CE170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79" y="199634"/>
            <a:ext cx="1760373" cy="1021168"/>
          </a:xfrm>
          <a:prstGeom prst="rect">
            <a:avLst/>
          </a:prstGeom>
        </p:spPr>
      </p:pic>
      <p:pic>
        <p:nvPicPr>
          <p:cNvPr id="2" name="Picture 1">
            <a:extLst>
              <a:ext uri="{FF2B5EF4-FFF2-40B4-BE49-F238E27FC236}">
                <a16:creationId xmlns:a16="http://schemas.microsoft.com/office/drawing/2014/main" id="{D95A10E2-D350-4E6F-82AB-E2566D6D0C58}"/>
              </a:ext>
            </a:extLst>
          </p:cNvPr>
          <p:cNvPicPr>
            <a:picLocks noChangeAspect="1"/>
          </p:cNvPicPr>
          <p:nvPr/>
        </p:nvPicPr>
        <p:blipFill>
          <a:blip r:embed="rId3"/>
          <a:stretch>
            <a:fillRect/>
          </a:stretch>
        </p:blipFill>
        <p:spPr>
          <a:xfrm>
            <a:off x="625274" y="3193955"/>
            <a:ext cx="10751782" cy="1949805"/>
          </a:xfrm>
          <a:prstGeom prst="rect">
            <a:avLst/>
          </a:prstGeom>
          <a:effectLst>
            <a:glow rad="381000">
              <a:schemeClr val="accent6">
                <a:satMod val="175000"/>
                <a:alpha val="40000"/>
              </a:schemeClr>
            </a:glow>
          </a:effectLst>
        </p:spPr>
      </p:pic>
    </p:spTree>
    <p:extLst>
      <p:ext uri="{BB962C8B-B14F-4D97-AF65-F5344CB8AC3E}">
        <p14:creationId xmlns:p14="http://schemas.microsoft.com/office/powerpoint/2010/main" val="330199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CRInfant" panose="00000400000000000000" pitchFamily="2" charset="0"/>
              </a:rPr>
              <a:t>Curriculum </a:t>
            </a:r>
          </a:p>
          <a:p>
            <a:pPr algn="ctr"/>
            <a:r>
              <a:rPr lang="en-GB" sz="3200" dirty="0">
                <a:solidFill>
                  <a:schemeClr val="bg1"/>
                </a:solidFill>
                <a:latin typeface="SassoonCRInfant" panose="00000400000000000000" pitchFamily="2" charset="0"/>
              </a:rPr>
              <a:t>Computing Rationale</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endParaRPr lang="en-GB" b="1" dirty="0">
              <a:solidFill>
                <a:schemeClr val="bg1"/>
              </a:solidFill>
              <a:latin typeface="SassoonCRInfant" panose="00000400000000000000" pitchFamily="2" charset="0"/>
            </a:endParaRPr>
          </a:p>
        </p:txBody>
      </p:sp>
      <p:sp>
        <p:nvSpPr>
          <p:cNvPr id="2" name="Rectangle 1">
            <a:extLst>
              <a:ext uri="{FF2B5EF4-FFF2-40B4-BE49-F238E27FC236}">
                <a16:creationId xmlns:a16="http://schemas.microsoft.com/office/drawing/2014/main" id="{8233528D-CA00-49AF-91B5-C1226253FE5B}"/>
              </a:ext>
            </a:extLst>
          </p:cNvPr>
          <p:cNvSpPr/>
          <p:nvPr/>
        </p:nvSpPr>
        <p:spPr>
          <a:xfrm>
            <a:off x="1879541" y="3448072"/>
            <a:ext cx="9880847" cy="307777"/>
          </a:xfrm>
          <a:prstGeom prst="rect">
            <a:avLst/>
          </a:prstGeom>
        </p:spPr>
        <p:txBody>
          <a:bodyPr wrap="square">
            <a:spAutoFit/>
          </a:bodyPr>
          <a:lstStyle/>
          <a:p>
            <a:endParaRPr lang="en-GB" sz="1400" dirty="0">
              <a:latin typeface="SassoonCRInfant" panose="00000400000000000000" pitchFamily="2" charset="0"/>
            </a:endParaRPr>
          </a:p>
        </p:txBody>
      </p:sp>
      <p:graphicFrame>
        <p:nvGraphicFramePr>
          <p:cNvPr id="3" name="Table 2">
            <a:extLst>
              <a:ext uri="{FF2B5EF4-FFF2-40B4-BE49-F238E27FC236}">
                <a16:creationId xmlns:a16="http://schemas.microsoft.com/office/drawing/2014/main" id="{9670B808-55D6-495F-8725-6EE06B86D031}"/>
              </a:ext>
            </a:extLst>
          </p:cNvPr>
          <p:cNvGraphicFramePr>
            <a:graphicFrameLocks noGrp="1"/>
          </p:cNvGraphicFramePr>
          <p:nvPr>
            <p:extLst>
              <p:ext uri="{D42A27DB-BD31-4B8C-83A1-F6EECF244321}">
                <p14:modId xmlns:p14="http://schemas.microsoft.com/office/powerpoint/2010/main" val="4125549305"/>
              </p:ext>
            </p:extLst>
          </p:nvPr>
        </p:nvGraphicFramePr>
        <p:xfrm>
          <a:off x="287044" y="2530339"/>
          <a:ext cx="11606074" cy="3946687"/>
        </p:xfrm>
        <a:graphic>
          <a:graphicData uri="http://schemas.openxmlformats.org/drawingml/2006/table">
            <a:tbl>
              <a:tblPr firstRow="1" bandRow="1">
                <a:tableStyleId>{5940675A-B579-460E-94D1-54222C63F5DA}</a:tableStyleId>
              </a:tblPr>
              <a:tblGrid>
                <a:gridCol w="2018191">
                  <a:extLst>
                    <a:ext uri="{9D8B030D-6E8A-4147-A177-3AD203B41FA5}">
                      <a16:colId xmlns:a16="http://schemas.microsoft.com/office/drawing/2014/main" val="3062780578"/>
                    </a:ext>
                  </a:extLst>
                </a:gridCol>
                <a:gridCol w="9587883">
                  <a:extLst>
                    <a:ext uri="{9D8B030D-6E8A-4147-A177-3AD203B41FA5}">
                      <a16:colId xmlns:a16="http://schemas.microsoft.com/office/drawing/2014/main" val="1274868415"/>
                    </a:ext>
                  </a:extLst>
                </a:gridCol>
              </a:tblGrid>
              <a:tr h="1569247">
                <a:tc>
                  <a:txBody>
                    <a:bodyPr/>
                    <a:lstStyle/>
                    <a:p>
                      <a:r>
                        <a:rPr lang="en-GB" dirty="0">
                          <a:latin typeface="SassoonCRInfant" panose="00000400000000000000" pitchFamily="2" charset="0"/>
                        </a:rPr>
                        <a:t>Intent:</a:t>
                      </a:r>
                      <a:endParaRPr lang="en-GB" b="0" dirty="0">
                        <a:latin typeface="SassoonCRInfant" panose="00000400000000000000" pitchFamily="2" charset="0"/>
                      </a:endParaRPr>
                    </a:p>
                  </a:txBody>
                  <a:tcPr>
                    <a:solidFill>
                      <a:schemeClr val="accent1">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SassoonCRInfant" panose="00000400000000000000" pitchFamily="2" charset="0"/>
                          <a:ea typeface="+mn-ea"/>
                          <a:cs typeface="+mn-cs"/>
                        </a:rPr>
                        <a:t>At Sandbach Primary, we recognise that computing is woven into all aspects of modern life and endeavour to equip our children with the technological skills which will be crucial for success in later life.  Our curriculum enables the children to become responsible, creative and adaptable users of technology, confident in their digital literacy and online safety, computational thinking and understanding of computers and hardware. We strive to teach our children to be versatile users of technology through our blended approach of discrete computing lessons and exciting cross-curricular computing opportunities. Our knowledge rich curriculum is designed to engage and provide the opportunity for pupils to apply their computing skills creatively and independently. We intend to champion, promote and maintain a high profile for computing in our school, so that our pupils recognise the importance of being confident and competent with a range of technologies, as well as using it responsibly and creatively.  </a:t>
                      </a:r>
                    </a:p>
                  </a:txBody>
                  <a:tcPr>
                    <a:solidFill>
                      <a:schemeClr val="accent1">
                        <a:lumMod val="20000"/>
                        <a:lumOff val="80000"/>
                      </a:schemeClr>
                    </a:solidFill>
                  </a:tcPr>
                </a:tc>
                <a:extLst>
                  <a:ext uri="{0D108BD9-81ED-4DB2-BD59-A6C34878D82A}">
                    <a16:rowId xmlns:a16="http://schemas.microsoft.com/office/drawing/2014/main" val="522082441"/>
                  </a:ext>
                </a:extLst>
              </a:tr>
              <a:tr h="825295">
                <a:tc>
                  <a:txBody>
                    <a:bodyPr/>
                    <a:lstStyle/>
                    <a:p>
                      <a:r>
                        <a:rPr lang="en-GB" dirty="0">
                          <a:latin typeface="SassoonCRInfant" panose="00000400000000000000" pitchFamily="2" charset="0"/>
                        </a:rPr>
                        <a:t>Implementation:</a:t>
                      </a:r>
                    </a:p>
                  </a:txBody>
                  <a:tcPr>
                    <a:solidFill>
                      <a:schemeClr val="accent5">
                        <a:lumMod val="40000"/>
                        <a:lumOff val="60000"/>
                      </a:schemeClr>
                    </a:solidFill>
                  </a:tcPr>
                </a:tc>
                <a:tc>
                  <a:txBody>
                    <a:bodyPr/>
                    <a:lstStyle/>
                    <a:p>
                      <a:pPr algn="just">
                        <a:spcAft>
                          <a:spcPts val="0"/>
                        </a:spcAft>
                      </a:pPr>
                      <a:r>
                        <a:rPr lang="en-US" sz="1200" dirty="0">
                          <a:effectLst/>
                          <a:latin typeface="SassoonCRInfant" panose="00000400000000000000" pitchFamily="2" charset="0"/>
                          <a:ea typeface="Lato Light"/>
                          <a:cs typeface="Lato Light"/>
                        </a:rPr>
                        <a:t>At </a:t>
                      </a:r>
                      <a:r>
                        <a:rPr lang="en-US" sz="1200" dirty="0" err="1">
                          <a:effectLst/>
                          <a:latin typeface="SassoonCRInfant" panose="00000400000000000000" pitchFamily="2" charset="0"/>
                          <a:ea typeface="Lato Light"/>
                          <a:cs typeface="Lato Light"/>
                        </a:rPr>
                        <a:t>Sandbach</a:t>
                      </a:r>
                      <a:r>
                        <a:rPr lang="en-US" sz="1200" dirty="0">
                          <a:effectLst/>
                          <a:latin typeface="SassoonCRInfant" panose="00000400000000000000" pitchFamily="2" charset="0"/>
                          <a:ea typeface="Lato Light"/>
                          <a:cs typeface="Lato Light"/>
                        </a:rPr>
                        <a:t> Primary, we supplement aligned to Key Stage 1, Lower Key Stage 2 and Upper Key Stage 2 objectives. We offer a structured sequence of lessons, to ensure that children have learned the skills required to meet the aims of the national curriculum. The content allows for a broad, deep understanding of computing and how it links to children's lives. It offers a range of opportunities for consolidation, challenge and variety. Throughout this, children develop analytical problem-solving skills and learn to evaluate and apply information technology. It also enables them to become responsible, competent, confident and creative users of information technology. </a:t>
                      </a:r>
                      <a:endParaRPr lang="en-GB" sz="1200" dirty="0">
                        <a:effectLst/>
                        <a:latin typeface="SassoonCRInfant" panose="00000400000000000000" pitchFamily="2" charset="0"/>
                        <a:ea typeface="Lato Light"/>
                        <a:cs typeface="Lato Light"/>
                      </a:endParaRPr>
                    </a:p>
                  </a:txBody>
                  <a:tcPr>
                    <a:solidFill>
                      <a:schemeClr val="accent5">
                        <a:lumMod val="40000"/>
                        <a:lumOff val="60000"/>
                      </a:schemeClr>
                    </a:solidFill>
                  </a:tcPr>
                </a:tc>
                <a:extLst>
                  <a:ext uri="{0D108BD9-81ED-4DB2-BD59-A6C34878D82A}">
                    <a16:rowId xmlns:a16="http://schemas.microsoft.com/office/drawing/2014/main" val="1439158557"/>
                  </a:ext>
                </a:extLst>
              </a:tr>
              <a:tr h="970935">
                <a:tc>
                  <a:txBody>
                    <a:bodyPr/>
                    <a:lstStyle/>
                    <a:p>
                      <a:r>
                        <a:rPr lang="en-GB" dirty="0">
                          <a:latin typeface="SassoonCRInfant" panose="00000400000000000000" pitchFamily="2" charset="0"/>
                        </a:rPr>
                        <a:t>Impact:</a:t>
                      </a:r>
                    </a:p>
                  </a:txBody>
                  <a:tcPr>
                    <a:solidFill>
                      <a:schemeClr val="accent1">
                        <a:lumMod val="60000"/>
                        <a:lumOff val="40000"/>
                      </a:schemeClr>
                    </a:solidFill>
                  </a:tcPr>
                </a:tc>
                <a:tc>
                  <a:txBody>
                    <a:bodyPr/>
                    <a:lstStyle/>
                    <a:p>
                      <a:pPr algn="l"/>
                      <a:r>
                        <a:rPr lang="en-US" sz="1200" b="0" i="0" dirty="0">
                          <a:solidFill>
                            <a:srgbClr val="002060"/>
                          </a:solidFill>
                          <a:effectLst/>
                          <a:latin typeface="SassoonCRInfant" panose="00000400000000000000" pitchFamily="2" charset="0"/>
                        </a:rPr>
                        <a:t>Learners will discuss, reflect and appreciate the impact computing and technology has on their learning, development and well being. Finding the right balance with technology is key to an effective education and a healthy life-style. We feel the way we implement computing helps children </a:t>
                      </a:r>
                      <a:r>
                        <a:rPr lang="en-US" sz="1200" b="0" i="0" dirty="0" err="1">
                          <a:solidFill>
                            <a:srgbClr val="002060"/>
                          </a:solidFill>
                          <a:effectLst/>
                          <a:latin typeface="SassoonCRInfant" panose="00000400000000000000" pitchFamily="2" charset="0"/>
                        </a:rPr>
                        <a:t>realise</a:t>
                      </a:r>
                      <a:r>
                        <a:rPr lang="en-US" sz="1200" b="0" i="0" dirty="0">
                          <a:solidFill>
                            <a:srgbClr val="002060"/>
                          </a:solidFill>
                          <a:effectLst/>
                          <a:latin typeface="SassoonCRInfant" panose="00000400000000000000" pitchFamily="2" charset="0"/>
                        </a:rPr>
                        <a:t> the need for the right balance and one they can continue to build on in their next stage of education and beyond. We encourage regular discussions between staff and pupils to best embed and understand this.</a:t>
                      </a:r>
                    </a:p>
                    <a:p>
                      <a:pPr algn="l"/>
                      <a:r>
                        <a:rPr lang="en-US" sz="1200" b="0" i="0" dirty="0">
                          <a:solidFill>
                            <a:srgbClr val="002060"/>
                          </a:solidFill>
                          <a:effectLst/>
                          <a:latin typeface="SassoonCRInfant" panose="00000400000000000000" pitchFamily="2" charset="0"/>
                        </a:rPr>
                        <a:t>The way pupils showcase, share, celebrate and publish their work will best show the impact of our curriculum. We also look for evidence through reviewing pupil’s knowledge and skills digitally through saved work and software accounts and observing learning regularly. Progress of our computing curriculum is demonstrated through outcomes and the record of coverage in the process of achieving these outcomes.</a:t>
                      </a:r>
                    </a:p>
                  </a:txBody>
                  <a:tcPr>
                    <a:solidFill>
                      <a:schemeClr val="accent1">
                        <a:lumMod val="60000"/>
                        <a:lumOff val="40000"/>
                      </a:schemeClr>
                    </a:solidFill>
                  </a:tcPr>
                </a:tc>
                <a:extLst>
                  <a:ext uri="{0D108BD9-81ED-4DB2-BD59-A6C34878D82A}">
                    <a16:rowId xmlns:a16="http://schemas.microsoft.com/office/drawing/2014/main" val="2911200450"/>
                  </a:ext>
                </a:extLst>
              </a:tr>
            </a:tbl>
          </a:graphicData>
        </a:graphic>
      </p:graphicFrame>
      <p:sp>
        <p:nvSpPr>
          <p:cNvPr id="7" name="Rectangle 6">
            <a:extLst>
              <a:ext uri="{FF2B5EF4-FFF2-40B4-BE49-F238E27FC236}">
                <a16:creationId xmlns:a16="http://schemas.microsoft.com/office/drawing/2014/main" id="{323588FE-4D70-444D-996C-28C85DA30ACA}"/>
              </a:ext>
            </a:extLst>
          </p:cNvPr>
          <p:cNvSpPr/>
          <p:nvPr/>
        </p:nvSpPr>
        <p:spPr>
          <a:xfrm>
            <a:off x="287044" y="1842671"/>
            <a:ext cx="11606074" cy="769441"/>
          </a:xfrm>
          <a:prstGeom prst="rect">
            <a:avLst/>
          </a:prstGeom>
        </p:spPr>
        <p:txBody>
          <a:bodyPr wrap="square">
            <a:spAutoFit/>
          </a:bodyPr>
          <a:lstStyle/>
          <a:p>
            <a:r>
              <a:rPr lang="en-GB" sz="1050" dirty="0">
                <a:latin typeface="SassoonCRInfant" panose="00000400000000000000" pitchFamily="2" charset="0"/>
              </a:rPr>
              <a:t>At Sandbach Primary Academy, we have chosen to use the </a:t>
            </a:r>
            <a:r>
              <a:rPr lang="en-GB" sz="1050" b="1" dirty="0">
                <a:latin typeface="SassoonCRInfant" panose="00000400000000000000" pitchFamily="2" charset="0"/>
              </a:rPr>
              <a:t>Teach</a:t>
            </a:r>
            <a:r>
              <a:rPr lang="en-GB" sz="1050" dirty="0">
                <a:latin typeface="SassoonCRInfant" panose="00000400000000000000" pitchFamily="2" charset="0"/>
              </a:rPr>
              <a:t> </a:t>
            </a:r>
            <a:r>
              <a:rPr lang="en-GB" sz="1050" b="1" dirty="0">
                <a:latin typeface="SassoonCRInfant" panose="00000400000000000000" pitchFamily="2" charset="0"/>
              </a:rPr>
              <a:t>Computing</a:t>
            </a:r>
            <a:r>
              <a:rPr lang="en-GB" sz="1050" dirty="0">
                <a:latin typeface="SassoonCRInfant" panose="00000400000000000000" pitchFamily="2" charset="0"/>
              </a:rPr>
              <a:t> Scheme of Work from Year 1 to Year 6. The scheme of work supports our teachers in delivering enjoyable and engaging lessons which help to raise standards and allow all pupils to achieve to their full potential. Learning in Year 1 and 2 builds upon the skills children will learn during their time in EYFS. The scheme of work meets the requirements for the National Curriculum for computing whilst providing flexibility and strong cross-curricular links, including with the PSHE curriculum and online safety, as well as excellent supporting material for teachers</a:t>
            </a:r>
            <a:r>
              <a:rPr lang="en-GB" sz="1100" dirty="0">
                <a:latin typeface="SassoonCRInfant" panose="00000400000000000000" pitchFamily="2" charset="0"/>
              </a:rPr>
              <a:t>. </a:t>
            </a:r>
          </a:p>
        </p:txBody>
      </p:sp>
      <p:pic>
        <p:nvPicPr>
          <p:cNvPr id="8" name="Picture 7">
            <a:extLst>
              <a:ext uri="{FF2B5EF4-FFF2-40B4-BE49-F238E27FC236}">
                <a16:creationId xmlns:a16="http://schemas.microsoft.com/office/drawing/2014/main" id="{BE76729F-DC2B-455E-89F6-C08BDCA9F3B4}"/>
              </a:ext>
            </a:extLst>
          </p:cNvPr>
          <p:cNvPicPr>
            <a:picLocks noChangeAspect="1"/>
          </p:cNvPicPr>
          <p:nvPr/>
        </p:nvPicPr>
        <p:blipFill>
          <a:blip r:embed="rId2"/>
          <a:stretch>
            <a:fillRect/>
          </a:stretch>
        </p:blipFill>
        <p:spPr>
          <a:xfrm>
            <a:off x="432155" y="232428"/>
            <a:ext cx="1761897" cy="1018120"/>
          </a:xfrm>
          <a:prstGeom prst="rect">
            <a:avLst/>
          </a:prstGeom>
        </p:spPr>
      </p:pic>
    </p:spTree>
    <p:extLst>
      <p:ext uri="{BB962C8B-B14F-4D97-AF65-F5344CB8AC3E}">
        <p14:creationId xmlns:p14="http://schemas.microsoft.com/office/powerpoint/2010/main" val="44244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CRInfant" panose="00000400000000000000" pitchFamily="2" charset="0"/>
              </a:rPr>
              <a:t>Curriculum Map</a:t>
            </a:r>
          </a:p>
          <a:p>
            <a:pPr algn="ctr"/>
            <a:r>
              <a:rPr lang="en-GB" sz="3200" dirty="0">
                <a:solidFill>
                  <a:schemeClr val="bg1"/>
                </a:solidFill>
                <a:latin typeface="SassoonCRInfant" panose="00000400000000000000" pitchFamily="2" charset="0"/>
              </a:rPr>
              <a:t>Computing – EYFS</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684531004"/>
              </p:ext>
            </p:extLst>
          </p:nvPr>
        </p:nvGraphicFramePr>
        <p:xfrm>
          <a:off x="298882" y="2657081"/>
          <a:ext cx="11594236" cy="3787140"/>
        </p:xfrm>
        <a:graphic>
          <a:graphicData uri="http://schemas.openxmlformats.org/drawingml/2006/table">
            <a:tbl>
              <a:tblPr firstRow="1" bandRow="1">
                <a:tableStyleId>{5940675A-B579-460E-94D1-54222C63F5DA}</a:tableStyleId>
              </a:tblPr>
              <a:tblGrid>
                <a:gridCol w="739806">
                  <a:extLst>
                    <a:ext uri="{9D8B030D-6E8A-4147-A177-3AD203B41FA5}">
                      <a16:colId xmlns:a16="http://schemas.microsoft.com/office/drawing/2014/main" val="698276396"/>
                    </a:ext>
                  </a:extLst>
                </a:gridCol>
                <a:gridCol w="1686758">
                  <a:extLst>
                    <a:ext uri="{9D8B030D-6E8A-4147-A177-3AD203B41FA5}">
                      <a16:colId xmlns:a16="http://schemas.microsoft.com/office/drawing/2014/main" val="1039164095"/>
                    </a:ext>
                  </a:extLst>
                </a:gridCol>
                <a:gridCol w="1775534">
                  <a:extLst>
                    <a:ext uri="{9D8B030D-6E8A-4147-A177-3AD203B41FA5}">
                      <a16:colId xmlns:a16="http://schemas.microsoft.com/office/drawing/2014/main" val="2421390909"/>
                    </a:ext>
                  </a:extLst>
                </a:gridCol>
                <a:gridCol w="1748901">
                  <a:extLst>
                    <a:ext uri="{9D8B030D-6E8A-4147-A177-3AD203B41FA5}">
                      <a16:colId xmlns:a16="http://schemas.microsoft.com/office/drawing/2014/main" val="914411525"/>
                    </a:ext>
                  </a:extLst>
                </a:gridCol>
                <a:gridCol w="1882066">
                  <a:extLst>
                    <a:ext uri="{9D8B030D-6E8A-4147-A177-3AD203B41FA5}">
                      <a16:colId xmlns:a16="http://schemas.microsoft.com/office/drawing/2014/main" val="642693463"/>
                    </a:ext>
                  </a:extLst>
                </a:gridCol>
                <a:gridCol w="1882066">
                  <a:extLst>
                    <a:ext uri="{9D8B030D-6E8A-4147-A177-3AD203B41FA5}">
                      <a16:colId xmlns:a16="http://schemas.microsoft.com/office/drawing/2014/main" val="954389551"/>
                    </a:ext>
                  </a:extLst>
                </a:gridCol>
                <a:gridCol w="1879105">
                  <a:extLst>
                    <a:ext uri="{9D8B030D-6E8A-4147-A177-3AD203B41FA5}">
                      <a16:colId xmlns:a16="http://schemas.microsoft.com/office/drawing/2014/main" val="316939250"/>
                    </a:ext>
                  </a:extLst>
                </a:gridCol>
              </a:tblGrid>
              <a:tr h="508058">
                <a:tc>
                  <a:txBody>
                    <a:bodyPr/>
                    <a:lstStyle/>
                    <a:p>
                      <a:endParaRPr lang="en-GB" dirty="0">
                        <a:latin typeface="SassoonCRInfant" panose="00000400000000000000" pitchFamily="2" charset="0"/>
                      </a:endParaRPr>
                    </a:p>
                  </a:txBody>
                  <a:tcPr/>
                </a:tc>
                <a:tc>
                  <a:txBody>
                    <a:bodyPr/>
                    <a:lstStyle/>
                    <a:p>
                      <a:pPr algn="ctr"/>
                      <a:r>
                        <a:rPr lang="en-GB" sz="1400" dirty="0">
                          <a:latin typeface="SassoonCRInfant" panose="00000400000000000000" pitchFamily="2" charset="0"/>
                        </a:rPr>
                        <a:t>Autumn 1</a:t>
                      </a:r>
                    </a:p>
                  </a:txBody>
                  <a:tcPr/>
                </a:tc>
                <a:tc>
                  <a:txBody>
                    <a:bodyPr/>
                    <a:lstStyle/>
                    <a:p>
                      <a:pPr algn="ctr"/>
                      <a:r>
                        <a:rPr lang="en-GB" sz="1400" dirty="0">
                          <a:latin typeface="SassoonCRInfant" panose="00000400000000000000" pitchFamily="2" charset="0"/>
                        </a:rPr>
                        <a:t>Autumn 2</a:t>
                      </a:r>
                    </a:p>
                  </a:txBody>
                  <a:tcPr/>
                </a:tc>
                <a:tc>
                  <a:txBody>
                    <a:bodyPr/>
                    <a:lstStyle/>
                    <a:p>
                      <a:pPr algn="ctr"/>
                      <a:r>
                        <a:rPr lang="en-GB" sz="1400" dirty="0">
                          <a:latin typeface="SassoonCRInfant" panose="00000400000000000000" pitchFamily="2" charset="0"/>
                        </a:rPr>
                        <a:t>Spring 1</a:t>
                      </a:r>
                    </a:p>
                    <a:p>
                      <a:pPr algn="ctr"/>
                      <a:endParaRPr lang="en-GB" sz="1400" dirty="0">
                        <a:latin typeface="SassoonCRInfant" panose="00000400000000000000" pitchFamily="2" charset="0"/>
                      </a:endParaRPr>
                    </a:p>
                  </a:txBody>
                  <a:tcPr/>
                </a:tc>
                <a:tc>
                  <a:txBody>
                    <a:bodyPr/>
                    <a:lstStyle/>
                    <a:p>
                      <a:pPr algn="ctr"/>
                      <a:r>
                        <a:rPr lang="en-GB" sz="1400" dirty="0">
                          <a:latin typeface="SassoonCRInfant" panose="00000400000000000000" pitchFamily="2" charset="0"/>
                        </a:rPr>
                        <a:t>Spring 2</a:t>
                      </a:r>
                    </a:p>
                  </a:txBody>
                  <a:tcPr/>
                </a:tc>
                <a:tc>
                  <a:txBody>
                    <a:bodyPr/>
                    <a:lstStyle/>
                    <a:p>
                      <a:pPr algn="ctr"/>
                      <a:r>
                        <a:rPr lang="en-GB" sz="1400" dirty="0">
                          <a:latin typeface="SassoonCRInfant" panose="00000400000000000000" pitchFamily="2" charset="0"/>
                        </a:rPr>
                        <a:t>Summer 1</a:t>
                      </a:r>
                    </a:p>
                    <a:p>
                      <a:pPr algn="ctr"/>
                      <a:endParaRPr lang="en-GB" sz="1400" dirty="0">
                        <a:latin typeface="SassoonCRInfant" panose="00000400000000000000" pitchFamily="2" charset="0"/>
                      </a:endParaRPr>
                    </a:p>
                  </a:txBody>
                  <a:tcPr/>
                </a:tc>
                <a:tc>
                  <a:txBody>
                    <a:bodyPr/>
                    <a:lstStyle/>
                    <a:p>
                      <a:pPr algn="ctr"/>
                      <a:r>
                        <a:rPr lang="en-GB" sz="1400" dirty="0">
                          <a:latin typeface="SassoonCRInfant" panose="00000400000000000000" pitchFamily="2" charset="0"/>
                        </a:rPr>
                        <a:t>Summer 2</a:t>
                      </a:r>
                    </a:p>
                  </a:txBody>
                  <a:tcPr/>
                </a:tc>
                <a:extLst>
                  <a:ext uri="{0D108BD9-81ED-4DB2-BD59-A6C34878D82A}">
                    <a16:rowId xmlns:a16="http://schemas.microsoft.com/office/drawing/2014/main" val="3471968257"/>
                  </a:ext>
                </a:extLst>
              </a:tr>
              <a:tr h="2510406">
                <a:tc>
                  <a:txBody>
                    <a:bodyPr/>
                    <a:lstStyle/>
                    <a:p>
                      <a:r>
                        <a:rPr lang="en-GB" dirty="0">
                          <a:latin typeface="SassoonCRInfant" panose="00000400000000000000" pitchFamily="2" charset="0"/>
                        </a:rPr>
                        <a:t>Focus</a:t>
                      </a:r>
                    </a:p>
                  </a:txBody>
                  <a:tcPr>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Talk about technology that is used at home and at school</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Know that it is important to be careful with devices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Use technology to record sounds and videos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Use technology to take photographs</a:t>
                      </a: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Create shapes and patterns on screen using a mouse, trackpad or touchscreen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Make a floor robot move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Make choices about the buttons and icons to press </a:t>
                      </a: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Talk about the amount of time spent using technology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Use technology to show learning</a:t>
                      </a: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Make a floor robot move (by entering a series of commands)</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Make a floor robot reach a target.</a:t>
                      </a: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Ask an adult when using the Internet</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Tell an adult when something worrying or unexpected happens whilst using the Internet</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Create text on screen by using a keyboard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Use technology to show learning</a:t>
                      </a:r>
                    </a:p>
                    <a:p>
                      <a:pPr algn="ctr">
                        <a:spcAft>
                          <a:spcPts val="0"/>
                        </a:spcAft>
                      </a:pP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200" kern="1200" dirty="0">
                          <a:solidFill>
                            <a:schemeClr val="tx1"/>
                          </a:solidFill>
                          <a:effectLst/>
                          <a:latin typeface="SassoonCRInfant" panose="00000400000000000000" pitchFamily="2" charset="0"/>
                          <a:ea typeface="+mn-ea"/>
                          <a:cs typeface="+mn-cs"/>
                        </a:rPr>
                        <a:t>Create text on screen by using a keyboard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Talk about different kinds of information </a:t>
                      </a:r>
                    </a:p>
                    <a:p>
                      <a:r>
                        <a:rPr lang="en-GB" sz="1200" kern="1200" dirty="0">
                          <a:solidFill>
                            <a:schemeClr val="tx1"/>
                          </a:solidFill>
                          <a:effectLst/>
                          <a:latin typeface="SassoonCRInfant" panose="00000400000000000000" pitchFamily="2" charset="0"/>
                          <a:ea typeface="+mn-ea"/>
                          <a:cs typeface="+mn-cs"/>
                        </a:rPr>
                        <a:t> </a:t>
                      </a:r>
                    </a:p>
                    <a:p>
                      <a:r>
                        <a:rPr lang="en-GB" sz="1200" kern="1200" dirty="0">
                          <a:solidFill>
                            <a:schemeClr val="tx1"/>
                          </a:solidFill>
                          <a:effectLst/>
                          <a:latin typeface="SassoonCRInfant" panose="00000400000000000000" pitchFamily="2" charset="0"/>
                          <a:ea typeface="+mn-ea"/>
                          <a:cs typeface="+mn-cs"/>
                        </a:rPr>
                        <a:t>Add information to a pictogram</a:t>
                      </a:r>
                      <a:endParaRPr lang="en-GB" sz="1050" dirty="0">
                        <a:effectLst/>
                        <a:latin typeface="SassoonCRInfant" panose="00000400000000000000" pitchFamily="2" charset="0"/>
                        <a:ea typeface="Lato Light"/>
                        <a:cs typeface="Lato Light"/>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8729435"/>
                  </a:ext>
                </a:extLst>
              </a:tr>
              <a:tr h="627601">
                <a:tc>
                  <a:txBody>
                    <a:bodyPr/>
                    <a:lstStyle/>
                    <a:p>
                      <a:r>
                        <a:rPr lang="en-US" sz="1800" dirty="0">
                          <a:latin typeface="SassoonCRInfant" panose="00000400000000000000" pitchFamily="2" charset="0"/>
                        </a:rPr>
                        <a:t>All year</a:t>
                      </a:r>
                      <a:endParaRPr lang="en-GB" sz="1800" dirty="0">
                        <a:latin typeface="SassoonCRInfant" panose="00000400000000000000" pitchFamily="2"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r>
                        <a:rPr lang="en-US" sz="1400" dirty="0">
                          <a:latin typeface="SassoonCRInfant" panose="00000400000000000000" pitchFamily="2" charset="0"/>
                        </a:rPr>
                        <a:t>Use of a variety of software using touch screen whiteboards in class including, drawing, games, music and video. </a:t>
                      </a:r>
                    </a:p>
                    <a:p>
                      <a:pPr algn="ctr"/>
                      <a:r>
                        <a:rPr lang="en-US" sz="1400" dirty="0">
                          <a:latin typeface="SassoonCRInfant" panose="00000400000000000000" pitchFamily="2" charset="0"/>
                        </a:rPr>
                        <a:t>Use of </a:t>
                      </a:r>
                      <a:r>
                        <a:rPr lang="en-US" sz="1400" dirty="0" err="1">
                          <a:latin typeface="SassoonCRInfant" panose="00000400000000000000" pitchFamily="2" charset="0"/>
                        </a:rPr>
                        <a:t>Ipads</a:t>
                      </a:r>
                      <a:r>
                        <a:rPr lang="en-US" sz="1400" dirty="0">
                          <a:latin typeface="SassoonCRInfant" panose="00000400000000000000" pitchFamily="2" charset="0"/>
                        </a:rPr>
                        <a:t> and laptops to access a variety of software.</a:t>
                      </a:r>
                    </a:p>
                    <a:p>
                      <a:pPr algn="ctr"/>
                      <a:r>
                        <a:rPr lang="en-US" sz="1400" dirty="0">
                          <a:latin typeface="SassoonCRInfant" panose="00000400000000000000" pitchFamily="2" charset="0"/>
                        </a:rPr>
                        <a:t>Use of </a:t>
                      </a:r>
                      <a:r>
                        <a:rPr lang="en-US" sz="1400" dirty="0" err="1">
                          <a:latin typeface="SassoonCRInfant" panose="00000400000000000000" pitchFamily="2" charset="0"/>
                        </a:rPr>
                        <a:t>Ipads</a:t>
                      </a:r>
                      <a:r>
                        <a:rPr lang="en-US" sz="1400" dirty="0">
                          <a:latin typeface="SassoonCRInfant" panose="00000400000000000000" pitchFamily="2" charset="0"/>
                        </a:rPr>
                        <a:t> and cameras to take photographs.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en-GB" sz="1400">
                        <a:effectLst/>
                        <a:latin typeface="Comic Sans MS" panose="030F0702030302020204" pitchFamily="66" charset="0"/>
                        <a:ea typeface="Lato Light"/>
                        <a:cs typeface="Lato Light"/>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pPr algn="ctr">
                        <a:spcAft>
                          <a:spcPts val="0"/>
                        </a:spcAft>
                      </a:pPr>
                      <a:endParaRPr lang="en-GB" sz="1400">
                        <a:effectLst/>
                        <a:latin typeface="Comic Sans MS" panose="030F0702030302020204" pitchFamily="66" charset="0"/>
                        <a:ea typeface="Lato Light"/>
                        <a:cs typeface="Lato Light"/>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pPr algn="ctr">
                        <a:spcAft>
                          <a:spcPts val="0"/>
                        </a:spcAft>
                      </a:pPr>
                      <a:endParaRPr lang="en-GB" sz="1400">
                        <a:effectLst/>
                        <a:latin typeface="Comic Sans MS" panose="030F0702030302020204" pitchFamily="66" charset="0"/>
                        <a:ea typeface="Lato Light"/>
                        <a:cs typeface="Lato Light"/>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pPr algn="ctr">
                        <a:spcAft>
                          <a:spcPts val="0"/>
                        </a:spcAft>
                      </a:pPr>
                      <a:endParaRPr lang="en-GB" sz="1400">
                        <a:effectLst/>
                        <a:latin typeface="Comic Sans MS" panose="030F0702030302020204" pitchFamily="66" charset="0"/>
                        <a:ea typeface="Lato Light"/>
                        <a:cs typeface="Lato Light"/>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pPr algn="ctr">
                        <a:spcAft>
                          <a:spcPts val="0"/>
                        </a:spcAft>
                      </a:pPr>
                      <a:endParaRPr lang="en-GB" sz="1400" dirty="0">
                        <a:effectLst/>
                        <a:latin typeface="Comic Sans MS" panose="030F0702030302020204" pitchFamily="66" charset="0"/>
                        <a:ea typeface="Lato Light"/>
                        <a:cs typeface="Lato Light"/>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48386823"/>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461665"/>
          </a:xfrm>
          <a:prstGeom prst="rect">
            <a:avLst/>
          </a:prstGeom>
          <a:noFill/>
        </p:spPr>
        <p:txBody>
          <a:bodyPr wrap="square" rtlCol="0">
            <a:spAutoFit/>
          </a:bodyPr>
          <a:lstStyle/>
          <a:p>
            <a:pPr algn="ctr"/>
            <a:r>
              <a:rPr lang="en-GB" sz="2400" dirty="0">
                <a:solidFill>
                  <a:schemeClr val="bg1"/>
                </a:solidFill>
                <a:latin typeface="SassoonCRInfant" panose="00000400000000000000" pitchFamily="2" charset="0"/>
              </a:rPr>
              <a:t>EYFS</a:t>
            </a:r>
            <a:endParaRPr lang="en-GB" dirty="0">
              <a:solidFill>
                <a:schemeClr val="bg1"/>
              </a:solidFill>
              <a:latin typeface="SassoonCRInfant" panose="00000400000000000000" pitchFamily="2" charset="0"/>
            </a:endParaRPr>
          </a:p>
        </p:txBody>
      </p:sp>
      <p:pic>
        <p:nvPicPr>
          <p:cNvPr id="2" name="Picture 1">
            <a:extLst>
              <a:ext uri="{FF2B5EF4-FFF2-40B4-BE49-F238E27FC236}">
                <a16:creationId xmlns:a16="http://schemas.microsoft.com/office/drawing/2014/main" id="{CB7239A0-D8BA-4D4C-B39C-941BC8ACEF87}"/>
              </a:ext>
            </a:extLst>
          </p:cNvPr>
          <p:cNvPicPr>
            <a:picLocks noChangeAspect="1"/>
          </p:cNvPicPr>
          <p:nvPr/>
        </p:nvPicPr>
        <p:blipFill>
          <a:blip r:embed="rId2"/>
          <a:stretch>
            <a:fillRect/>
          </a:stretch>
        </p:blipFill>
        <p:spPr>
          <a:xfrm>
            <a:off x="432155" y="204206"/>
            <a:ext cx="1761897" cy="1018120"/>
          </a:xfrm>
          <a:prstGeom prst="rect">
            <a:avLst/>
          </a:prstGeom>
        </p:spPr>
      </p:pic>
      <p:sp>
        <p:nvSpPr>
          <p:cNvPr id="3" name="TextBox 2">
            <a:extLst>
              <a:ext uri="{FF2B5EF4-FFF2-40B4-BE49-F238E27FC236}">
                <a16:creationId xmlns:a16="http://schemas.microsoft.com/office/drawing/2014/main" id="{DC1884CA-AFF9-4633-9F11-6E8E170F2C99}"/>
              </a:ext>
            </a:extLst>
          </p:cNvPr>
          <p:cNvSpPr txBox="1"/>
          <p:nvPr/>
        </p:nvSpPr>
        <p:spPr>
          <a:xfrm>
            <a:off x="440079" y="1883332"/>
            <a:ext cx="11594235" cy="738664"/>
          </a:xfrm>
          <a:prstGeom prst="rect">
            <a:avLst/>
          </a:prstGeom>
          <a:noFill/>
        </p:spPr>
        <p:txBody>
          <a:bodyPr wrap="square" rtlCol="0">
            <a:spAutoFit/>
          </a:bodyPr>
          <a:lstStyle/>
          <a:p>
            <a:r>
              <a:rPr lang="en-US" sz="1400" dirty="0">
                <a:latin typeface="SassoonCRInfant" panose="00000400000000000000" pitchFamily="2" charset="0"/>
              </a:rPr>
              <a:t>Although technology is not a specific area of learning in EYFS, we feel it is vitally important that children become familiar and confident with using with technology from the early years. We aim to offer children in the early years a broad range of emerging skills which are further built upon in Year 1 and 2. Children have a general knowledge or skill focus each half term, in addition to ongoing opportunities to use a variety of technology throughout the year.</a:t>
            </a:r>
            <a:endParaRPr lang="en-GB" sz="1400" dirty="0">
              <a:latin typeface="SassoonCRInfant" panose="00000400000000000000" pitchFamily="2" charset="0"/>
            </a:endParaRPr>
          </a:p>
        </p:txBody>
      </p:sp>
    </p:spTree>
    <p:extLst>
      <p:ext uri="{BB962C8B-B14F-4D97-AF65-F5344CB8AC3E}">
        <p14:creationId xmlns:p14="http://schemas.microsoft.com/office/powerpoint/2010/main" val="305436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dirty="0">
                <a:latin typeface="SassoonCRInfant" panose="00000400000000000000" pitchFamily="2" charset="0"/>
              </a:rPr>
              <a:t>2026 - 2027</a:t>
            </a: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latin typeface="SassoonCRInfant" panose="00000400000000000000" pitchFamily="2" charset="0"/>
            </a:endParaRPr>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CRInfant" panose="00000400000000000000" pitchFamily="2" charset="0"/>
              </a:rPr>
              <a:t>Curriculum Map</a:t>
            </a:r>
          </a:p>
          <a:p>
            <a:pPr algn="ctr"/>
            <a:r>
              <a:rPr lang="en-GB" sz="3200" dirty="0">
                <a:solidFill>
                  <a:schemeClr val="bg1"/>
                </a:solidFill>
                <a:latin typeface="SassoonCRInfant" panose="00000400000000000000" pitchFamily="2" charset="0"/>
              </a:rPr>
              <a:t>Computing – Whole School</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pic>
        <p:nvPicPr>
          <p:cNvPr id="5" name="Picture 4">
            <a:extLst>
              <a:ext uri="{FF2B5EF4-FFF2-40B4-BE49-F238E27FC236}">
                <a16:creationId xmlns:a16="http://schemas.microsoft.com/office/drawing/2014/main" id="{5482A159-FE27-40E9-B8C8-8F16B6D76681}"/>
              </a:ext>
            </a:extLst>
          </p:cNvPr>
          <p:cNvPicPr>
            <a:picLocks noChangeAspect="1"/>
          </p:cNvPicPr>
          <p:nvPr/>
        </p:nvPicPr>
        <p:blipFill>
          <a:blip r:embed="rId3"/>
          <a:stretch>
            <a:fillRect/>
          </a:stretch>
        </p:blipFill>
        <p:spPr>
          <a:xfrm>
            <a:off x="298881" y="2443763"/>
            <a:ext cx="11693226" cy="3835595"/>
          </a:xfrm>
          <a:prstGeom prst="rect">
            <a:avLst/>
          </a:prstGeom>
        </p:spPr>
      </p:pic>
    </p:spTree>
    <p:extLst>
      <p:ext uri="{BB962C8B-B14F-4D97-AF65-F5344CB8AC3E}">
        <p14:creationId xmlns:p14="http://schemas.microsoft.com/office/powerpoint/2010/main" val="4011052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FFB51F5E5E04CB202626C82C26492" ma:contentTypeVersion="19" ma:contentTypeDescription="Create a new document." ma:contentTypeScope="" ma:versionID="04e2a45e5253f01b75910761bae4be00">
  <xsd:schema xmlns:xsd="http://www.w3.org/2001/XMLSchema" xmlns:xs="http://www.w3.org/2001/XMLSchema" xmlns:p="http://schemas.microsoft.com/office/2006/metadata/properties" xmlns:ns3="8db6269d-123b-437b-b318-7ee3c9f1f34f" xmlns:ns4="fd1492b6-284a-4da3-9108-7c64edbcbe99" targetNamespace="http://schemas.microsoft.com/office/2006/metadata/properties" ma:root="true" ma:fieldsID="09084bd98a876db2e934e23581654350" ns3:_="" ns4:_="">
    <xsd:import namespace="8db6269d-123b-437b-b318-7ee3c9f1f34f"/>
    <xsd:import namespace="fd1492b6-284a-4da3-9108-7c64edbcbe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MediaServiceLocation"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6269d-123b-437b-b318-7ee3c9f1f3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1492b6-284a-4da3-9108-7c64edbcbe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db6269d-123b-437b-b318-7ee3c9f1f34f" xsi:nil="true"/>
  </documentManagement>
</p:properties>
</file>

<file path=customXml/itemProps1.xml><?xml version="1.0" encoding="utf-8"?>
<ds:datastoreItem xmlns:ds="http://schemas.openxmlformats.org/officeDocument/2006/customXml" ds:itemID="{8740D4CB-E6C6-4E50-A58E-D618BB581D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b6269d-123b-437b-b318-7ee3c9f1f34f"/>
    <ds:schemaRef ds:uri="fd1492b6-284a-4da3-9108-7c64edbcb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6B46A1-349D-44EF-B40D-B8EDB34DE18B}">
  <ds:schemaRefs>
    <ds:schemaRef ds:uri="http://schemas.microsoft.com/sharepoint/v3/contenttype/forms"/>
  </ds:schemaRefs>
</ds:datastoreItem>
</file>

<file path=customXml/itemProps3.xml><?xml version="1.0" encoding="utf-8"?>
<ds:datastoreItem xmlns:ds="http://schemas.openxmlformats.org/officeDocument/2006/customXml" ds:itemID="{98314F93-44DC-4E57-8214-21B7AC18D662}">
  <ds:schemaRefs>
    <ds:schemaRef ds:uri="http://purl.org/dc/terms/"/>
    <ds:schemaRef ds:uri="http://schemas.microsoft.com/office/2006/documentManagement/types"/>
    <ds:schemaRef ds:uri="http://schemas.openxmlformats.org/package/2006/metadata/core-properties"/>
    <ds:schemaRef ds:uri="8db6269d-123b-437b-b318-7ee3c9f1f34f"/>
    <ds:schemaRef ds:uri="http://www.w3.org/XML/1998/namespace"/>
    <ds:schemaRef ds:uri="http://purl.org/dc/elements/1.1/"/>
    <ds:schemaRef ds:uri="fd1492b6-284a-4da3-9108-7c64edbcbe99"/>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TM03090430[[fn=Banded]]</Template>
  <TotalTime>6674</TotalTime>
  <Words>877</Words>
  <Application>Microsoft Office PowerPoint</Application>
  <PresentationFormat>Widescreen</PresentationFormat>
  <Paragraphs>61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 Light</vt:lpstr>
      <vt:lpstr>Lato Light</vt:lpstr>
      <vt:lpstr>SassoonCRInfant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sch8753159@peoversuperior.local</dc:creator>
  <cp:lastModifiedBy>sandbach primary Head</cp:lastModifiedBy>
  <cp:revision>194</cp:revision>
  <dcterms:created xsi:type="dcterms:W3CDTF">2022-11-26T10:59:42Z</dcterms:created>
  <dcterms:modified xsi:type="dcterms:W3CDTF">2026-09-09T11:52:44Z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0x010100226FFB51F5E5E04CB202626C82C26492</vt:lpwstr>
  </property>
</Properties>
</file>