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88" r:id="rId6"/>
    <p:sldId id="257" r:id="rId7"/>
    <p:sldId id="258" r:id="rId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5CAC"/>
    <a:srgbClr val="41AE0A"/>
    <a:srgbClr val="AE5A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EB62-A221-41E3-A61A-2B5A57520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FFD2585-DDA0-41E1-A8D1-DCCB4A2413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BBEF244-8FA5-41AD-8005-3565548ECC3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18916FBC-3F6D-4CED-97AC-363D0C2B4A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EE9C72-E331-4ABE-924D-0ADC048B37C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97641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5CA-3AA7-46DD-A72C-58B8E6D0EFA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125406-8470-4BA7-938F-2F0DBE612DA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0C7C0E-04A8-47AF-83DA-65821982923A}"/>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723499B3-86E8-4B1C-8CAF-780B8B5D5F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1451300-7548-4B57-8457-9C2453067900}"/>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8894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9DBA5-4433-40F4-9D21-53CC9F11096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D769DB1-2B73-4BFB-990C-EFCBEF25DF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119B3F4-BA46-40A9-8AD3-0D29FA2C7E8D}"/>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E2AA3E05-146F-4CC0-AE45-3E02077184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0497C1-0D74-44E5-9C43-BE5EEA5776D5}"/>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49249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CAED-C4B3-4DDD-90EA-5C3FE167A74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3BD584-CDC7-489D-9227-FBC2CA14C0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FDB6B43-9BC3-4049-B31A-BB1B875C7D6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C0A3C6-1BFF-4ECC-A44B-756B3DDDB79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E25000D3-1532-47C9-BE7D-F70B817456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F43F3B-26DF-4C06-A309-4F6CD7598389}"/>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26811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A42B9-5CE5-4467-9C62-92211BE0195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2744CB-6790-4BD7-BF4B-41A1EF5070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403BFB-F7AA-4CD8-86C7-EDD58052692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8FDCB34-A0C8-46BB-922D-2F89762B64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F02BF37-C91E-4A4E-88DE-4AED83655B1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BDFFDC-A7D6-4759-AE6D-AD441C9FA9A9}"/>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8" name="Footer Placeholder 7">
            <a:extLst>
              <a:ext uri="{FF2B5EF4-FFF2-40B4-BE49-F238E27FC236}">
                <a16:creationId xmlns:a16="http://schemas.microsoft.com/office/drawing/2014/main" id="{341E8409-B83F-40A2-810B-AB0B7AC415A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E7BA801-F218-493A-BBA9-E92DD9F9CFAC}"/>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40454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488CA-66C4-4481-8826-8420A608A5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DF60933-AAC1-4C2D-8CFD-1A3FED240B6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4" name="Footer Placeholder 3">
            <a:extLst>
              <a:ext uri="{FF2B5EF4-FFF2-40B4-BE49-F238E27FC236}">
                <a16:creationId xmlns:a16="http://schemas.microsoft.com/office/drawing/2014/main" id="{E7801661-A329-440A-8183-75C1DE9C9BB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97D4D95-35AE-4B33-9EFE-CFF2D48C5741}"/>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21911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B7EE01-34B9-40B5-8CB6-561F2974D0B3}"/>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3" name="Footer Placeholder 2">
            <a:extLst>
              <a:ext uri="{FF2B5EF4-FFF2-40B4-BE49-F238E27FC236}">
                <a16:creationId xmlns:a16="http://schemas.microsoft.com/office/drawing/2014/main" id="{1C5178DC-AC84-4AA9-AB2B-747672A4BE7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0845C5-ACB4-4F12-BD89-EF9EF1E5AC8D}"/>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564494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BF86-D971-4A16-8C83-915E918B3A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CC6A70-D737-44EB-83A4-A00B31DB9D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B4C573-3BCC-4DD6-B6D0-ACECDDAAE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19EA57D-39C0-4C0F-9B32-FE1B4E6CEEE4}"/>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BF8FAA8C-C760-4AA5-A3A8-F80F5F95F8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F282A9F-6260-4C95-ABBC-BFB176B1CB77}"/>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695827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39C06-47D3-488E-8DD5-1E8DD8C8265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7DD463-3222-4191-A648-2FB18DAD40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69432AA-40A9-4EC1-93BB-4A1A080221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8723B24-3890-45E1-98C9-3FE6AFCAD80B}"/>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6" name="Footer Placeholder 5">
            <a:extLst>
              <a:ext uri="{FF2B5EF4-FFF2-40B4-BE49-F238E27FC236}">
                <a16:creationId xmlns:a16="http://schemas.microsoft.com/office/drawing/2014/main" id="{0B84BEAA-E34B-4E8F-A87B-EF2655EE50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E5B177-0D71-46E9-B73A-760555F15D64}"/>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13777800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0B684-04D4-4491-91FE-471456DA8E2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88CD39-0ECA-4143-89A9-9E056A2B430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B12132-538D-4918-A242-C813966CF56C}"/>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20DB97A5-C2B3-40C6-854A-7C1E777177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5C0538-76D1-426F-80D5-3C7529C3C6B2}"/>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392047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620D6-1326-493D-87A1-5FE67102F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6AD0C33-DFD3-4A46-B6A4-202D76C91DD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9A9C5A6-642C-4ADC-95DB-9C33F39530C1}"/>
              </a:ext>
            </a:extLst>
          </p:cNvPr>
          <p:cNvSpPr>
            <a:spLocks noGrp="1"/>
          </p:cNvSpPr>
          <p:nvPr>
            <p:ph type="dt" sz="half" idx="10"/>
          </p:nvPr>
        </p:nvSpPr>
        <p:spPr/>
        <p:txBody>
          <a:body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3EFA4D3A-CD0A-4EA8-9403-48EAB5C6BD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74E38D-6B99-46B2-B666-E6C79825B74F}"/>
              </a:ext>
            </a:extLst>
          </p:cNvPr>
          <p:cNvSpPr>
            <a:spLocks noGrp="1"/>
          </p:cNvSpPr>
          <p:nvPr>
            <p:ph type="sldNum" sz="quarter" idx="12"/>
          </p:nvPr>
        </p:nvSpPr>
        <p:spPr/>
        <p:txBody>
          <a:bodyPr/>
          <a:lstStyle/>
          <a:p>
            <a:fld id="{80C24E03-5654-48BE-A6A1-CF9B4F09A12A}" type="slidenum">
              <a:rPr lang="en-GB" smtClean="0"/>
              <a:t>‹#›</a:t>
            </a:fld>
            <a:endParaRPr lang="en-GB"/>
          </a:p>
        </p:txBody>
      </p:sp>
    </p:spTree>
    <p:extLst>
      <p:ext uri="{BB962C8B-B14F-4D97-AF65-F5344CB8AC3E}">
        <p14:creationId xmlns:p14="http://schemas.microsoft.com/office/powerpoint/2010/main" val="4179178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59FC0E-42F3-4481-95C7-27B622BEFD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32EA10A-BBE9-4D5D-8BFB-9F2156128E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4E1A013-D11E-40D9-86B1-C2A42C4DB8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383D2-BF83-4031-924A-4BFFFED0C394}" type="datetimeFigureOut">
              <a:rPr lang="en-GB" smtClean="0"/>
              <a:t>09/09/2026</a:t>
            </a:fld>
            <a:endParaRPr lang="en-GB"/>
          </a:p>
        </p:txBody>
      </p:sp>
      <p:sp>
        <p:nvSpPr>
          <p:cNvPr id="5" name="Footer Placeholder 4">
            <a:extLst>
              <a:ext uri="{FF2B5EF4-FFF2-40B4-BE49-F238E27FC236}">
                <a16:creationId xmlns:a16="http://schemas.microsoft.com/office/drawing/2014/main" id="{9945C507-5313-4700-AEC2-822318B13E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2E6762F-D019-48D0-B9DA-DE6BAF621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C24E03-5654-48BE-A6A1-CF9B4F09A12A}" type="slidenum">
              <a:rPr lang="en-GB" smtClean="0"/>
              <a:t>‹#›</a:t>
            </a:fld>
            <a:endParaRPr lang="en-GB"/>
          </a:p>
        </p:txBody>
      </p:sp>
    </p:spTree>
    <p:extLst>
      <p:ext uri="{BB962C8B-B14F-4D97-AF65-F5344CB8AC3E}">
        <p14:creationId xmlns:p14="http://schemas.microsoft.com/office/powerpoint/2010/main" val="4090533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Science– Whole School</a:t>
            </a:r>
          </a:p>
        </p:txBody>
      </p:sp>
      <p:pic>
        <p:nvPicPr>
          <p:cNvPr id="3" name="Picture 2">
            <a:extLst>
              <a:ext uri="{FF2B5EF4-FFF2-40B4-BE49-F238E27FC236}">
                <a16:creationId xmlns:a16="http://schemas.microsoft.com/office/drawing/2014/main" id="{11083D39-2132-41E8-BCAF-748CE1704B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679" y="199634"/>
            <a:ext cx="1760373" cy="1021168"/>
          </a:xfrm>
          <a:prstGeom prst="rect">
            <a:avLst/>
          </a:prstGeom>
        </p:spPr>
      </p:pic>
      <p:pic>
        <p:nvPicPr>
          <p:cNvPr id="2" name="Picture 1">
            <a:extLst>
              <a:ext uri="{FF2B5EF4-FFF2-40B4-BE49-F238E27FC236}">
                <a16:creationId xmlns:a16="http://schemas.microsoft.com/office/drawing/2014/main" id="{3ED07BD3-F52E-4266-A86B-F30DA9D7C020}"/>
              </a:ext>
            </a:extLst>
          </p:cNvPr>
          <p:cNvPicPr>
            <a:picLocks noChangeAspect="1"/>
          </p:cNvPicPr>
          <p:nvPr/>
        </p:nvPicPr>
        <p:blipFill>
          <a:blip r:embed="rId3"/>
          <a:stretch>
            <a:fillRect/>
          </a:stretch>
        </p:blipFill>
        <p:spPr>
          <a:xfrm>
            <a:off x="3030137" y="2639082"/>
            <a:ext cx="5883150" cy="3177815"/>
          </a:xfrm>
          <a:prstGeom prst="rect">
            <a:avLst/>
          </a:prstGeom>
        </p:spPr>
      </p:pic>
    </p:spTree>
    <p:extLst>
      <p:ext uri="{BB962C8B-B14F-4D97-AF65-F5344CB8AC3E}">
        <p14:creationId xmlns:p14="http://schemas.microsoft.com/office/powerpoint/2010/main" val="3301990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a:t>
            </a:r>
          </a:p>
          <a:p>
            <a:pPr algn="ctr"/>
            <a:r>
              <a:rPr lang="en-GB" sz="3200" dirty="0">
                <a:solidFill>
                  <a:schemeClr val="bg1"/>
                </a:solidFill>
                <a:latin typeface="Sassoon Primary" pitchFamily="50" charset="0"/>
              </a:rPr>
              <a:t>Science Rationale</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endParaRPr lang="en-GB" b="1" dirty="0">
              <a:solidFill>
                <a:schemeClr val="bg1"/>
              </a:solidFill>
              <a:latin typeface="Comic Sans MS" panose="030F0702030302020204" pitchFamily="66" charset="0"/>
            </a:endParaRPr>
          </a:p>
        </p:txBody>
      </p:sp>
      <p:sp>
        <p:nvSpPr>
          <p:cNvPr id="2" name="Rectangle 1">
            <a:extLst>
              <a:ext uri="{FF2B5EF4-FFF2-40B4-BE49-F238E27FC236}">
                <a16:creationId xmlns:a16="http://schemas.microsoft.com/office/drawing/2014/main" id="{8233528D-CA00-49AF-91B5-C1226253FE5B}"/>
              </a:ext>
            </a:extLst>
          </p:cNvPr>
          <p:cNvSpPr/>
          <p:nvPr/>
        </p:nvSpPr>
        <p:spPr>
          <a:xfrm>
            <a:off x="1879541" y="3448072"/>
            <a:ext cx="9880847" cy="307777"/>
          </a:xfrm>
          <a:prstGeom prst="rect">
            <a:avLst/>
          </a:prstGeom>
        </p:spPr>
        <p:txBody>
          <a:bodyPr wrap="square">
            <a:spAutoFit/>
          </a:bodyPr>
          <a:lstStyle/>
          <a:p>
            <a:endParaRPr lang="en-GB" sz="1400" dirty="0">
              <a:latin typeface="Comic Sans MS" panose="030F0702030302020204" pitchFamily="66" charset="0"/>
            </a:endParaRPr>
          </a:p>
        </p:txBody>
      </p:sp>
      <p:graphicFrame>
        <p:nvGraphicFramePr>
          <p:cNvPr id="3" name="Table 2">
            <a:extLst>
              <a:ext uri="{FF2B5EF4-FFF2-40B4-BE49-F238E27FC236}">
                <a16:creationId xmlns:a16="http://schemas.microsoft.com/office/drawing/2014/main" id="{9670B808-55D6-495F-8725-6EE06B86D031}"/>
              </a:ext>
            </a:extLst>
          </p:cNvPr>
          <p:cNvGraphicFramePr>
            <a:graphicFrameLocks noGrp="1"/>
          </p:cNvGraphicFramePr>
          <p:nvPr>
            <p:extLst>
              <p:ext uri="{D42A27DB-BD31-4B8C-83A1-F6EECF244321}">
                <p14:modId xmlns:p14="http://schemas.microsoft.com/office/powerpoint/2010/main" val="425005787"/>
              </p:ext>
            </p:extLst>
          </p:nvPr>
        </p:nvGraphicFramePr>
        <p:xfrm>
          <a:off x="298881" y="2036095"/>
          <a:ext cx="11606074" cy="4480560"/>
        </p:xfrm>
        <a:graphic>
          <a:graphicData uri="http://schemas.openxmlformats.org/drawingml/2006/table">
            <a:tbl>
              <a:tblPr firstRow="1" bandRow="1">
                <a:tableStyleId>{5940675A-B579-460E-94D1-54222C63F5DA}</a:tableStyleId>
              </a:tblPr>
              <a:tblGrid>
                <a:gridCol w="2018191">
                  <a:extLst>
                    <a:ext uri="{9D8B030D-6E8A-4147-A177-3AD203B41FA5}">
                      <a16:colId xmlns:a16="http://schemas.microsoft.com/office/drawing/2014/main" val="3062780578"/>
                    </a:ext>
                  </a:extLst>
                </a:gridCol>
                <a:gridCol w="9587883">
                  <a:extLst>
                    <a:ext uri="{9D8B030D-6E8A-4147-A177-3AD203B41FA5}">
                      <a16:colId xmlns:a16="http://schemas.microsoft.com/office/drawing/2014/main" val="1274868415"/>
                    </a:ext>
                  </a:extLst>
                </a:gridCol>
              </a:tblGrid>
              <a:tr h="1078011">
                <a:tc>
                  <a:txBody>
                    <a:bodyPr/>
                    <a:lstStyle/>
                    <a:p>
                      <a:r>
                        <a:rPr lang="en-GB" dirty="0">
                          <a:latin typeface="Sassoon Primary" pitchFamily="50" charset="0"/>
                        </a:rPr>
                        <a:t>Intent:</a:t>
                      </a:r>
                      <a:endParaRPr lang="en-GB" b="0" dirty="0">
                        <a:latin typeface="Sassoon Primary" pitchFamily="50" charset="0"/>
                      </a:endParaRPr>
                    </a:p>
                  </a:txBody>
                  <a:tcPr>
                    <a:solidFill>
                      <a:schemeClr val="accent1">
                        <a:lumMod val="20000"/>
                        <a:lumOff val="80000"/>
                      </a:schemeClr>
                    </a:solidFill>
                  </a:tcPr>
                </a:tc>
                <a:tc>
                  <a:txBody>
                    <a:bodyPr/>
                    <a:lstStyle/>
                    <a:p>
                      <a:r>
                        <a:rPr lang="en-US" sz="1050" b="0" i="0" kern="1200" dirty="0">
                          <a:solidFill>
                            <a:schemeClr val="tx1"/>
                          </a:solidFill>
                          <a:effectLst/>
                          <a:latin typeface="Sassoon Primary" pitchFamily="50" charset="0"/>
                          <a:ea typeface="+mn-ea"/>
                          <a:cs typeface="+mn-cs"/>
                        </a:rPr>
                        <a:t>At Sandbach Primary Academy, we encourage children to discover and develop excitement and curiosity about the world around them and aim to instill a passion for the sciences. Science teaching at Sandbach Primary enables children to acquire key skills such as making predictions, observations, conclusions and designing and developing experiments. As children progress through the school, they build their scientific knowledge and are nurtured to develop greater independence in planning and carrying out fair and comparative tests, to answer a range of engaging scientific questions. The science scheme ensures that children have a varied, progressive and well-mapped-out science curriculum that provides the opportunity for progression across the full breadth of the science national curriculum for KS1 and KS2. We strive to develop inquisitive and enthusiastic scientists who experience excitement and curiosity about natural phenomena, which they carry with them throughout their lives. </a:t>
                      </a:r>
                      <a:endParaRPr lang="en-GB" sz="1050" dirty="0">
                        <a:latin typeface="Sassoon Primary" pitchFamily="50" charset="0"/>
                      </a:endParaRPr>
                    </a:p>
                  </a:txBody>
                  <a:tcPr>
                    <a:solidFill>
                      <a:schemeClr val="accent1">
                        <a:lumMod val="20000"/>
                        <a:lumOff val="80000"/>
                      </a:schemeClr>
                    </a:solidFill>
                  </a:tcPr>
                </a:tc>
                <a:extLst>
                  <a:ext uri="{0D108BD9-81ED-4DB2-BD59-A6C34878D82A}">
                    <a16:rowId xmlns:a16="http://schemas.microsoft.com/office/drawing/2014/main" val="522082441"/>
                  </a:ext>
                </a:extLst>
              </a:tr>
              <a:tr h="424547">
                <a:tc>
                  <a:txBody>
                    <a:bodyPr/>
                    <a:lstStyle/>
                    <a:p>
                      <a:r>
                        <a:rPr lang="en-GB" dirty="0">
                          <a:latin typeface="Sassoon Primary" pitchFamily="50" charset="0"/>
                        </a:rPr>
                        <a:t>Implementation:</a:t>
                      </a:r>
                    </a:p>
                  </a:txBody>
                  <a:tcPr>
                    <a:solidFill>
                      <a:schemeClr val="accent5">
                        <a:lumMod val="40000"/>
                        <a:lumOff val="60000"/>
                      </a:schemeClr>
                    </a:solidFill>
                  </a:tcPr>
                </a:tc>
                <a:tc>
                  <a:txBody>
                    <a:bodyPr/>
                    <a:lstStyle/>
                    <a:p>
                      <a:r>
                        <a:rPr lang="en-US" sz="1050" b="0" i="0" kern="1200" dirty="0">
                          <a:solidFill>
                            <a:schemeClr val="tx1"/>
                          </a:solidFill>
                          <a:effectLst/>
                          <a:latin typeface="Sassoon Primary" pitchFamily="50" charset="0"/>
                          <a:ea typeface="+mn-ea"/>
                          <a:cs typeface="+mn-cs"/>
                        </a:rPr>
                        <a:t>At Sandbach Primary Academy, science is taught through a two-year rolling cycle across each key phase; EYFS, Key Stage 1, Lower Key stage 2and Upper Key Stage 2. The curriculum has been planned to enable effective progression and the exploitation of cross curricular links, with a balance of Biology, Physics and Chemistry teaching over each key phase.</a:t>
                      </a:r>
                    </a:p>
                    <a:p>
                      <a:r>
                        <a:rPr lang="en-US" sz="1050" b="0" i="0" kern="1200" dirty="0">
                          <a:solidFill>
                            <a:schemeClr val="tx1"/>
                          </a:solidFill>
                          <a:effectLst/>
                          <a:latin typeface="Sassoon Primary" pitchFamily="50" charset="0"/>
                          <a:ea typeface="+mn-ea"/>
                          <a:cs typeface="+mn-cs"/>
                        </a:rPr>
                        <a:t>At Sandbach Primary Academy, science lessons begin with the sharing of which specific scientific discipline we will be focused on and clear links to previous learning made. An engaging scientific question, designed to elicit curiosity and discussion, is then shared with the class. Children are encouraged to talk and share their thinking and prior knowledge in response to this, then suggest how we might find an answer through testing or investigation. The acquisition of key scientific knowledge and vocabulary is an integral part of our science lessons, where it is explicitly taught through high quality teaching, research and experimentation. The progression of skills for working scientifically are developed through the key stages with gradual release of teacher modelling, and scientific enquiry skills are of great importance within lessons. Each lesson, children are challenged to think independently and complete tasks and investigations designed to grow their knowledge and progress their scientific skillset. Activities are effectively differentiated so that all children have an appropriate level of support and challenge. Learning is reviewed with the children at the end of each lesson, and they are encouraged to share ideas, results and conclusions with the class.</a:t>
                      </a:r>
                    </a:p>
                    <a:p>
                      <a:r>
                        <a:rPr lang="en-US" sz="1050" b="0" i="0" kern="1200" dirty="0">
                          <a:solidFill>
                            <a:schemeClr val="tx1"/>
                          </a:solidFill>
                          <a:effectLst/>
                          <a:latin typeface="Sassoon Primary" pitchFamily="50" charset="0"/>
                          <a:ea typeface="+mn-ea"/>
                          <a:cs typeface="+mn-cs"/>
                        </a:rPr>
                        <a:t>As children move through the key phases, scientific knowledge and enquiry skills are developed with increasing depth and challenge. The sequence of lessons taught helps to embed scientific knowledge and skills, with each lesson building on previous learning, then growing across each key phase.</a:t>
                      </a:r>
                    </a:p>
                    <a:p>
                      <a:endParaRPr lang="en-GB" sz="1050" dirty="0">
                        <a:latin typeface="Sassoon Primary" pitchFamily="50" charset="0"/>
                      </a:endParaRPr>
                    </a:p>
                  </a:txBody>
                  <a:tcPr>
                    <a:solidFill>
                      <a:schemeClr val="accent5">
                        <a:lumMod val="40000"/>
                        <a:lumOff val="60000"/>
                      </a:schemeClr>
                    </a:solidFill>
                  </a:tcPr>
                </a:tc>
                <a:extLst>
                  <a:ext uri="{0D108BD9-81ED-4DB2-BD59-A6C34878D82A}">
                    <a16:rowId xmlns:a16="http://schemas.microsoft.com/office/drawing/2014/main" val="1439158557"/>
                  </a:ext>
                </a:extLst>
              </a:tr>
              <a:tr h="552649">
                <a:tc>
                  <a:txBody>
                    <a:bodyPr/>
                    <a:lstStyle/>
                    <a:p>
                      <a:r>
                        <a:rPr lang="en-GB" dirty="0">
                          <a:latin typeface="Sassoon Primary" pitchFamily="50" charset="0"/>
                        </a:rPr>
                        <a:t>Impact:</a:t>
                      </a:r>
                    </a:p>
                  </a:txBody>
                  <a:tcPr>
                    <a:solidFill>
                      <a:schemeClr val="accent1">
                        <a:lumMod val="60000"/>
                        <a:lumOff val="40000"/>
                      </a:schemeClr>
                    </a:solidFill>
                  </a:tcPr>
                </a:tc>
                <a:tc>
                  <a:txBody>
                    <a:bodyPr/>
                    <a:lstStyle/>
                    <a:p>
                      <a:r>
                        <a:rPr lang="en-GB" sz="900" dirty="0">
                          <a:latin typeface="Sassoon Primary" pitchFamily="50" charset="0"/>
                        </a:rPr>
                        <a:t>In science, there is ongoing teacher assessment to ensure that the children are keeping up with the pace of the curriculum and achieving our goals. The school tracks achievement in science against the clear end points developed to ensure that children are working within the curriculum expectations for their year group.</a:t>
                      </a:r>
                    </a:p>
                    <a:p>
                      <a:r>
                        <a:rPr lang="en-GB" sz="900" dirty="0">
                          <a:latin typeface="Sassoon Primary" pitchFamily="50" charset="0"/>
                        </a:rPr>
                        <a:t>Science books and careful observations are key to capturing pupil work and ongoing assessment questions. Talking to pupils is key to the continual refinement and development of the science curriculum. Regular pupil voice conferences provide valuable feedback which is used to assess pupil’s understanding and the success of units of work.</a:t>
                      </a:r>
                    </a:p>
                    <a:p>
                      <a:endParaRPr lang="en-GB" sz="900" dirty="0">
                        <a:latin typeface="Sassoon Primary" pitchFamily="50" charset="0"/>
                      </a:endParaRPr>
                    </a:p>
                  </a:txBody>
                  <a:tcPr>
                    <a:solidFill>
                      <a:schemeClr val="accent1">
                        <a:lumMod val="60000"/>
                        <a:lumOff val="40000"/>
                      </a:schemeClr>
                    </a:solidFill>
                  </a:tcPr>
                </a:tc>
                <a:extLst>
                  <a:ext uri="{0D108BD9-81ED-4DB2-BD59-A6C34878D82A}">
                    <a16:rowId xmlns:a16="http://schemas.microsoft.com/office/drawing/2014/main" val="2911200450"/>
                  </a:ext>
                </a:extLst>
              </a:tr>
            </a:tbl>
          </a:graphicData>
        </a:graphic>
      </p:graphicFrame>
      <p:pic>
        <p:nvPicPr>
          <p:cNvPr id="8" name="Picture 7">
            <a:extLst>
              <a:ext uri="{FF2B5EF4-FFF2-40B4-BE49-F238E27FC236}">
                <a16:creationId xmlns:a16="http://schemas.microsoft.com/office/drawing/2014/main" id="{BE76729F-DC2B-455E-89F6-C08BDCA9F3B4}"/>
              </a:ext>
            </a:extLst>
          </p:cNvPr>
          <p:cNvPicPr>
            <a:picLocks noChangeAspect="1"/>
          </p:cNvPicPr>
          <p:nvPr/>
        </p:nvPicPr>
        <p:blipFill>
          <a:blip r:embed="rId2"/>
          <a:stretch>
            <a:fillRect/>
          </a:stretch>
        </p:blipFill>
        <p:spPr>
          <a:xfrm>
            <a:off x="432155" y="232428"/>
            <a:ext cx="1761897" cy="1018120"/>
          </a:xfrm>
          <a:prstGeom prst="rect">
            <a:avLst/>
          </a:prstGeom>
        </p:spPr>
      </p:pic>
    </p:spTree>
    <p:extLst>
      <p:ext uri="{BB962C8B-B14F-4D97-AF65-F5344CB8AC3E}">
        <p14:creationId xmlns:p14="http://schemas.microsoft.com/office/powerpoint/2010/main" val="442446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Science– EYFS</a:t>
            </a:r>
          </a:p>
        </p:txBody>
      </p:sp>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dirty="0">
                <a:solidFill>
                  <a:schemeClr val="bg1"/>
                </a:solidFill>
                <a:latin typeface="Sassoon Primary" pitchFamily="50" charset="0"/>
              </a:rPr>
              <a:t>EYFS</a:t>
            </a:r>
          </a:p>
        </p:txBody>
      </p:sp>
      <p:pic>
        <p:nvPicPr>
          <p:cNvPr id="2" name="Picture 1">
            <a:extLst>
              <a:ext uri="{FF2B5EF4-FFF2-40B4-BE49-F238E27FC236}">
                <a16:creationId xmlns:a16="http://schemas.microsoft.com/office/drawing/2014/main" id="{CB7239A0-D8BA-4D4C-B39C-941BC8ACEF87}"/>
              </a:ext>
            </a:extLst>
          </p:cNvPr>
          <p:cNvPicPr>
            <a:picLocks noChangeAspect="1"/>
          </p:cNvPicPr>
          <p:nvPr/>
        </p:nvPicPr>
        <p:blipFill>
          <a:blip r:embed="rId2"/>
          <a:stretch>
            <a:fillRect/>
          </a:stretch>
        </p:blipFill>
        <p:spPr>
          <a:xfrm>
            <a:off x="432155" y="204206"/>
            <a:ext cx="1761897" cy="1018120"/>
          </a:xfrm>
          <a:prstGeom prst="rect">
            <a:avLst/>
          </a:prstGeom>
        </p:spPr>
      </p:pic>
      <p:sp>
        <p:nvSpPr>
          <p:cNvPr id="3" name="Rectangle 2">
            <a:extLst>
              <a:ext uri="{FF2B5EF4-FFF2-40B4-BE49-F238E27FC236}">
                <a16:creationId xmlns:a16="http://schemas.microsoft.com/office/drawing/2014/main" id="{CBC0D86F-F816-4A87-8517-53CDEE1B2697}"/>
              </a:ext>
            </a:extLst>
          </p:cNvPr>
          <p:cNvSpPr/>
          <p:nvPr/>
        </p:nvSpPr>
        <p:spPr>
          <a:xfrm>
            <a:off x="298881" y="2029643"/>
            <a:ext cx="11594237" cy="4137671"/>
          </a:xfrm>
          <a:prstGeom prst="rect">
            <a:avLst/>
          </a:prstGeom>
        </p:spPr>
        <p:txBody>
          <a:bodyPr wrap="square">
            <a:spAutoFit/>
          </a:bodyPr>
          <a:lstStyle/>
          <a:p>
            <a:pPr>
              <a:lnSpc>
                <a:spcPct val="107000"/>
              </a:lnSpc>
              <a:spcAft>
                <a:spcPts val="800"/>
              </a:spcAft>
            </a:pPr>
            <a:r>
              <a:rPr lang="en-GB" dirty="0">
                <a:latin typeface="Sassoon Primary" pitchFamily="50" charset="0"/>
                <a:ea typeface="Calibri" panose="020F0502020204030204" pitchFamily="34" charset="0"/>
                <a:cs typeface="Times New Roman" panose="02020603050405020304" pitchFamily="18" charset="0"/>
              </a:rPr>
              <a:t>Scientific skills, such as making predictions and using their personal experiences to inform their observations, are introduced to children in the Early Years through the EYFS Statutory Framework areas of learning, ‘Physical Development’ and ‘Understanding the World’. This early learning feeds directly into the knowledge curriculum for years 1-6. Using the National Curriculum Science Programmes of Study as the starting point, our year-by-year curriculum has been carefully designed to build on prior learning, linking units of work across year groups but also across Key Stages. This allows children to make clear links within and across their learning, as well as revisit previous learning experiences. </a:t>
            </a:r>
          </a:p>
          <a:p>
            <a:pPr>
              <a:lnSpc>
                <a:spcPct val="107000"/>
              </a:lnSpc>
              <a:spcAft>
                <a:spcPts val="800"/>
              </a:spcAft>
            </a:pPr>
            <a:endParaRPr lang="en-GB" dirty="0">
              <a:latin typeface="Sassoon Primary" pitchFamily="50" charset="0"/>
              <a:ea typeface="Calibri" panose="020F0502020204030204" pitchFamily="34" charset="0"/>
              <a:cs typeface="Times New Roman" panose="02020603050405020304" pitchFamily="18" charset="0"/>
            </a:endParaRPr>
          </a:p>
          <a:p>
            <a:pPr>
              <a:lnSpc>
                <a:spcPct val="107000"/>
              </a:lnSpc>
              <a:spcAft>
                <a:spcPts val="800"/>
              </a:spcAft>
            </a:pPr>
            <a:r>
              <a:rPr lang="en-GB" dirty="0">
                <a:latin typeface="Sassoon Primary" pitchFamily="50" charset="0"/>
                <a:ea typeface="Calibri" panose="020F0502020204030204" pitchFamily="34" charset="0"/>
                <a:cs typeface="Times New Roman" panose="02020603050405020304" pitchFamily="18" charset="0"/>
              </a:rPr>
              <a:t>The children’s learning in years 1-6 will build on the skills they have developed during their time in the early years: the ability to explore, observe, problem solve, predict, and make decisions about the world around them. The EYFS curriculum gives them opportunities to respond to the natural world and natural phenomena, to talk about what they can see, hear and feel, and to talk about differences and changes they observe, understanding what it means to respect and care for the natural environment and all living things.</a:t>
            </a:r>
          </a:p>
        </p:txBody>
      </p:sp>
    </p:spTree>
    <p:extLst>
      <p:ext uri="{BB962C8B-B14F-4D97-AF65-F5344CB8AC3E}">
        <p14:creationId xmlns:p14="http://schemas.microsoft.com/office/powerpoint/2010/main" val="3054363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794C6FE-B479-4A6B-BE24-97602FA9CC96}"/>
              </a:ext>
            </a:extLst>
          </p:cNvPr>
          <p:cNvSpPr/>
          <p:nvPr/>
        </p:nvSpPr>
        <p:spPr>
          <a:xfrm>
            <a:off x="301840" y="96803"/>
            <a:ext cx="11594237" cy="1394645"/>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5">
            <a:extLst>
              <a:ext uri="{FF2B5EF4-FFF2-40B4-BE49-F238E27FC236}">
                <a16:creationId xmlns:a16="http://schemas.microsoft.com/office/drawing/2014/main" id="{CE9C5A49-72F3-4444-ACCF-0DF54F0F810B}"/>
              </a:ext>
            </a:extLst>
          </p:cNvPr>
          <p:cNvSpPr/>
          <p:nvPr/>
        </p:nvSpPr>
        <p:spPr>
          <a:xfrm>
            <a:off x="298881" y="1344671"/>
            <a:ext cx="11594237" cy="464820"/>
          </a:xfrm>
          <a:prstGeom prst="rect">
            <a:avLst/>
          </a:prstGeom>
          <a:solidFill>
            <a:srgbClr val="A45CAC"/>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10" name="Rectangle 9">
            <a:extLst>
              <a:ext uri="{FF2B5EF4-FFF2-40B4-BE49-F238E27FC236}">
                <a16:creationId xmlns:a16="http://schemas.microsoft.com/office/drawing/2014/main" id="{D8C52891-5734-4892-8441-7D7CFBEBBF79}"/>
              </a:ext>
            </a:extLst>
          </p:cNvPr>
          <p:cNvSpPr/>
          <p:nvPr/>
        </p:nvSpPr>
        <p:spPr>
          <a:xfrm>
            <a:off x="2426234" y="2298983"/>
            <a:ext cx="247212" cy="144780"/>
          </a:xfrm>
          <a:prstGeom prst="rect">
            <a:avLst/>
          </a:prstGeom>
          <a:ln>
            <a:no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24" name="TextBox 23">
            <a:extLst>
              <a:ext uri="{FF2B5EF4-FFF2-40B4-BE49-F238E27FC236}">
                <a16:creationId xmlns:a16="http://schemas.microsoft.com/office/drawing/2014/main" id="{141EF8DA-1AAC-4721-847D-82503B884892}"/>
              </a:ext>
            </a:extLst>
          </p:cNvPr>
          <p:cNvSpPr txBox="1"/>
          <p:nvPr/>
        </p:nvSpPr>
        <p:spPr>
          <a:xfrm>
            <a:off x="2194052" y="231525"/>
            <a:ext cx="8086290" cy="1077218"/>
          </a:xfrm>
          <a:prstGeom prst="rect">
            <a:avLst/>
          </a:prstGeom>
          <a:noFill/>
        </p:spPr>
        <p:txBody>
          <a:bodyPr wrap="square" rtlCol="0">
            <a:spAutoFit/>
          </a:bodyPr>
          <a:lstStyle/>
          <a:p>
            <a:pPr algn="ctr"/>
            <a:r>
              <a:rPr lang="en-GB" sz="3200" dirty="0">
                <a:solidFill>
                  <a:schemeClr val="bg1"/>
                </a:solidFill>
                <a:latin typeface="Sassoon Primary" pitchFamily="50" charset="0"/>
              </a:rPr>
              <a:t>Curriculum Map</a:t>
            </a:r>
          </a:p>
          <a:p>
            <a:pPr algn="ctr"/>
            <a:r>
              <a:rPr lang="en-GB" sz="3200" dirty="0">
                <a:solidFill>
                  <a:schemeClr val="bg1"/>
                </a:solidFill>
                <a:latin typeface="Sassoon Primary" pitchFamily="50" charset="0"/>
              </a:rPr>
              <a:t>Science– Whole School</a:t>
            </a:r>
          </a:p>
        </p:txBody>
      </p:sp>
      <p:graphicFrame>
        <p:nvGraphicFramePr>
          <p:cNvPr id="25" name="Table 24">
            <a:extLst>
              <a:ext uri="{FF2B5EF4-FFF2-40B4-BE49-F238E27FC236}">
                <a16:creationId xmlns:a16="http://schemas.microsoft.com/office/drawing/2014/main" id="{AC7B64D2-1B9F-4487-BF74-023ABE51D6A6}"/>
              </a:ext>
            </a:extLst>
          </p:cNvPr>
          <p:cNvGraphicFramePr>
            <a:graphicFrameLocks noGrp="1"/>
          </p:cNvGraphicFramePr>
          <p:nvPr>
            <p:extLst>
              <p:ext uri="{D42A27DB-BD31-4B8C-83A1-F6EECF244321}">
                <p14:modId xmlns:p14="http://schemas.microsoft.com/office/powerpoint/2010/main" val="2059393449"/>
              </p:ext>
            </p:extLst>
          </p:nvPr>
        </p:nvGraphicFramePr>
        <p:xfrm>
          <a:off x="173251" y="1917341"/>
          <a:ext cx="11602599" cy="4764930"/>
        </p:xfrm>
        <a:graphic>
          <a:graphicData uri="http://schemas.openxmlformats.org/drawingml/2006/table">
            <a:tbl>
              <a:tblPr firstRow="1" bandRow="1">
                <a:tableStyleId>{5940675A-B579-460E-94D1-54222C63F5DA}</a:tableStyleId>
              </a:tblPr>
              <a:tblGrid>
                <a:gridCol w="794937">
                  <a:extLst>
                    <a:ext uri="{9D8B030D-6E8A-4147-A177-3AD203B41FA5}">
                      <a16:colId xmlns:a16="http://schemas.microsoft.com/office/drawing/2014/main" val="698276396"/>
                    </a:ext>
                  </a:extLst>
                </a:gridCol>
                <a:gridCol w="1801277">
                  <a:extLst>
                    <a:ext uri="{9D8B030D-6E8A-4147-A177-3AD203B41FA5}">
                      <a16:colId xmlns:a16="http://schemas.microsoft.com/office/drawing/2014/main" val="1039164095"/>
                    </a:ext>
                  </a:extLst>
                </a:gridCol>
                <a:gridCol w="1801277">
                  <a:extLst>
                    <a:ext uri="{9D8B030D-6E8A-4147-A177-3AD203B41FA5}">
                      <a16:colId xmlns:a16="http://schemas.microsoft.com/office/drawing/2014/main" val="2421390909"/>
                    </a:ext>
                  </a:extLst>
                </a:gridCol>
                <a:gridCol w="1801277">
                  <a:extLst>
                    <a:ext uri="{9D8B030D-6E8A-4147-A177-3AD203B41FA5}">
                      <a16:colId xmlns:a16="http://schemas.microsoft.com/office/drawing/2014/main" val="914411525"/>
                    </a:ext>
                  </a:extLst>
                </a:gridCol>
                <a:gridCol w="1801277">
                  <a:extLst>
                    <a:ext uri="{9D8B030D-6E8A-4147-A177-3AD203B41FA5}">
                      <a16:colId xmlns:a16="http://schemas.microsoft.com/office/drawing/2014/main" val="642693463"/>
                    </a:ext>
                  </a:extLst>
                </a:gridCol>
                <a:gridCol w="1801277">
                  <a:extLst>
                    <a:ext uri="{9D8B030D-6E8A-4147-A177-3AD203B41FA5}">
                      <a16:colId xmlns:a16="http://schemas.microsoft.com/office/drawing/2014/main" val="954389551"/>
                    </a:ext>
                  </a:extLst>
                </a:gridCol>
                <a:gridCol w="1801277">
                  <a:extLst>
                    <a:ext uri="{9D8B030D-6E8A-4147-A177-3AD203B41FA5}">
                      <a16:colId xmlns:a16="http://schemas.microsoft.com/office/drawing/2014/main" val="316939250"/>
                    </a:ext>
                  </a:extLst>
                </a:gridCol>
              </a:tblGrid>
              <a:tr h="527963">
                <a:tc>
                  <a:txBody>
                    <a:bodyPr/>
                    <a:lstStyle/>
                    <a:p>
                      <a:endParaRPr lang="en-GB" dirty="0">
                        <a:latin typeface="Sassoon Primary" pitchFamily="50" charset="0"/>
                      </a:endParaRPr>
                    </a:p>
                  </a:txBody>
                  <a:tcPr/>
                </a:tc>
                <a:tc>
                  <a:txBody>
                    <a:bodyPr/>
                    <a:lstStyle/>
                    <a:p>
                      <a:pPr algn="ctr"/>
                      <a:r>
                        <a:rPr lang="en-GB" sz="1400" dirty="0">
                          <a:latin typeface="Sassoon Primary" pitchFamily="50" charset="0"/>
                        </a:rPr>
                        <a:t>Autumn 1</a:t>
                      </a:r>
                    </a:p>
                    <a:p>
                      <a:pPr algn="ctr"/>
                      <a:endParaRPr lang="en-GB" sz="1000" dirty="0">
                        <a:latin typeface="Sassoon Primary" pitchFamily="50" charset="0"/>
                      </a:endParaRPr>
                    </a:p>
                  </a:txBody>
                  <a:tcPr/>
                </a:tc>
                <a:tc>
                  <a:txBody>
                    <a:bodyPr/>
                    <a:lstStyle/>
                    <a:p>
                      <a:pPr algn="ctr"/>
                      <a:r>
                        <a:rPr lang="en-GB" sz="1400" dirty="0">
                          <a:latin typeface="Sassoon Primary" pitchFamily="50" charset="0"/>
                        </a:rPr>
                        <a:t>Autumn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Spring 2</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1</a:t>
                      </a:r>
                    </a:p>
                    <a:p>
                      <a:pPr algn="ctr"/>
                      <a:endParaRPr lang="en-GB" sz="1400" dirty="0">
                        <a:latin typeface="Sassoon Primary" pitchFamily="50" charset="0"/>
                      </a:endParaRPr>
                    </a:p>
                  </a:txBody>
                  <a:tcPr/>
                </a:tc>
                <a:tc>
                  <a:txBody>
                    <a:bodyPr/>
                    <a:lstStyle/>
                    <a:p>
                      <a:pPr algn="ctr"/>
                      <a:r>
                        <a:rPr lang="en-GB" sz="1400" dirty="0">
                          <a:latin typeface="Sassoon Primary" pitchFamily="50" charset="0"/>
                        </a:rPr>
                        <a:t>Summer 2</a:t>
                      </a:r>
                    </a:p>
                    <a:p>
                      <a:pPr algn="ctr"/>
                      <a:endParaRPr lang="en-GB" sz="1400" dirty="0">
                        <a:latin typeface="Sassoon Primary" pitchFamily="50" charset="0"/>
                      </a:endParaRPr>
                    </a:p>
                  </a:txBody>
                  <a:tcPr/>
                </a:tc>
                <a:extLst>
                  <a:ext uri="{0D108BD9-81ED-4DB2-BD59-A6C34878D82A}">
                    <a16:rowId xmlns:a16="http://schemas.microsoft.com/office/drawing/2014/main" val="3471968257"/>
                  </a:ext>
                </a:extLst>
              </a:tr>
              <a:tr h="527963">
                <a:tc>
                  <a:txBody>
                    <a:bodyPr/>
                    <a:lstStyle/>
                    <a:p>
                      <a:r>
                        <a:rPr lang="en-US" sz="1400" dirty="0">
                          <a:latin typeface="Sassoon Primary" pitchFamily="50" charset="0"/>
                        </a:rPr>
                        <a:t>Y</a:t>
                      </a:r>
                      <a:r>
                        <a:rPr lang="en-GB" sz="1400" dirty="0">
                          <a:latin typeface="Sassoon Primary" pitchFamily="50" charset="0"/>
                        </a:rPr>
                        <a:t>ear 1</a:t>
                      </a:r>
                    </a:p>
                  </a:txBody>
                  <a:tcPr/>
                </a:tc>
                <a:tc>
                  <a:txBody>
                    <a:bodyPr/>
                    <a:lstStyle/>
                    <a:p>
                      <a:pPr algn="ctr"/>
                      <a:r>
                        <a:rPr lang="en-US" sz="1200" dirty="0">
                          <a:latin typeface="Sassoon Primary" pitchFamily="50" charset="0"/>
                        </a:rPr>
                        <a:t>Forces and Space: Seasonal change</a:t>
                      </a:r>
                      <a:endParaRPr lang="en-GB" sz="1200" dirty="0">
                        <a:latin typeface="Sassoon Primary" pitchFamily="50" charset="0"/>
                      </a:endParaRPr>
                    </a:p>
                  </a:txBody>
                  <a:tcPr/>
                </a:tc>
                <a:tc>
                  <a:txBody>
                    <a:bodyPr/>
                    <a:lstStyle/>
                    <a:p>
                      <a:pPr algn="ctr"/>
                      <a:r>
                        <a:rPr lang="en-US" sz="1200" dirty="0">
                          <a:latin typeface="Sassoon Primary" pitchFamily="50" charset="0"/>
                        </a:rPr>
                        <a:t>Materials: Everyday materials</a:t>
                      </a:r>
                      <a:endParaRPr lang="en-GB" sz="1200" dirty="0">
                        <a:latin typeface="Sassoon Primary" pitchFamily="50" charset="0"/>
                      </a:endParaRPr>
                    </a:p>
                  </a:txBody>
                  <a:tcPr/>
                </a:tc>
                <a:tc>
                  <a:txBody>
                    <a:bodyPr/>
                    <a:lstStyle/>
                    <a:p>
                      <a:pPr algn="ctr"/>
                      <a:r>
                        <a:rPr lang="en-US" sz="1200" dirty="0">
                          <a:latin typeface="Sassoon Primary" pitchFamily="50" charset="0"/>
                        </a:rPr>
                        <a:t>Animals: Sensitive bodies</a:t>
                      </a:r>
                      <a:endParaRPr lang="en-GB" sz="1200" dirty="0">
                        <a:latin typeface="Sassoon Primary" pitchFamily="50" charset="0"/>
                      </a:endParaRPr>
                    </a:p>
                  </a:txBody>
                  <a:tcPr/>
                </a:tc>
                <a:tc>
                  <a:txBody>
                    <a:bodyPr/>
                    <a:lstStyle/>
                    <a:p>
                      <a:pPr algn="ctr"/>
                      <a:r>
                        <a:rPr lang="en-US" sz="1200" dirty="0">
                          <a:latin typeface="Sassoon Primary" pitchFamily="50" charset="0"/>
                        </a:rPr>
                        <a:t>Animals: Comparing animals</a:t>
                      </a:r>
                      <a:endParaRPr lang="en-GB" sz="1200" dirty="0">
                        <a:latin typeface="Sassoon Primary" pitchFamily="50" charset="0"/>
                      </a:endParaRPr>
                    </a:p>
                  </a:txBody>
                  <a:tcPr/>
                </a:tc>
                <a:tc>
                  <a:txBody>
                    <a:bodyPr/>
                    <a:lstStyle/>
                    <a:p>
                      <a:pPr algn="ctr"/>
                      <a:r>
                        <a:rPr lang="en-US" sz="1200" dirty="0">
                          <a:latin typeface="Sassoon Primary" pitchFamily="50" charset="0"/>
                        </a:rPr>
                        <a:t>Plants: Introduction to plants</a:t>
                      </a:r>
                      <a:endParaRPr lang="en-GB" sz="1200" dirty="0">
                        <a:latin typeface="Sassoon Primary" pitchFamily="50" charset="0"/>
                      </a:endParaRPr>
                    </a:p>
                  </a:txBody>
                  <a:tcPr/>
                </a:tc>
                <a:tc>
                  <a:txBody>
                    <a:bodyPr/>
                    <a:lstStyle/>
                    <a:p>
                      <a:pPr algn="ctr"/>
                      <a:r>
                        <a:rPr lang="en-US" sz="1200" b="0" i="0" kern="1200" dirty="0">
                          <a:solidFill>
                            <a:schemeClr val="tx1"/>
                          </a:solidFill>
                          <a:effectLst/>
                          <a:latin typeface="Sassoon Primary" pitchFamily="50" charset="0"/>
                          <a:ea typeface="+mn-ea"/>
                          <a:cs typeface="+mn-cs"/>
                        </a:rPr>
                        <a:t>Making connections: Investigating science through stories</a:t>
                      </a:r>
                      <a:endParaRPr lang="en-GB" sz="1200" b="0" dirty="0">
                        <a:latin typeface="Sassoon Primary" pitchFamily="50" charset="0"/>
                      </a:endParaRPr>
                    </a:p>
                  </a:txBody>
                  <a:tcPr/>
                </a:tc>
                <a:extLst>
                  <a:ext uri="{0D108BD9-81ED-4DB2-BD59-A6C34878D82A}">
                    <a16:rowId xmlns:a16="http://schemas.microsoft.com/office/drawing/2014/main" val="2317631749"/>
                  </a:ext>
                </a:extLst>
              </a:tr>
              <a:tr h="893944">
                <a:tc>
                  <a:txBody>
                    <a:bodyPr/>
                    <a:lstStyle/>
                    <a:p>
                      <a:r>
                        <a:rPr lang="en-US" sz="1400" dirty="0">
                          <a:latin typeface="Sassoon Primary" pitchFamily="50" charset="0"/>
                        </a:rPr>
                        <a:t>Year 2</a:t>
                      </a:r>
                      <a:endParaRPr lang="en-GB" sz="1400" dirty="0">
                        <a:latin typeface="Sassoon Primary" pitchFamily="50" charset="0"/>
                      </a:endParaRPr>
                    </a:p>
                  </a:txBody>
                  <a:tcPr/>
                </a:tc>
                <a:tc>
                  <a:txBody>
                    <a:bodyPr/>
                    <a:lstStyle/>
                    <a:p>
                      <a:pPr algn="ctr"/>
                      <a:r>
                        <a:rPr lang="en-US" sz="1200" dirty="0">
                          <a:latin typeface="Sassoon Primary" pitchFamily="50" charset="0"/>
                        </a:rPr>
                        <a:t>Living things: habitats</a:t>
                      </a:r>
                      <a:endParaRPr lang="en-GB" sz="1200" dirty="0">
                        <a:latin typeface="Sassoon Primary" pitchFamily="50" charset="0"/>
                      </a:endParaRPr>
                    </a:p>
                  </a:txBody>
                  <a:tcPr>
                    <a:solidFill>
                      <a:schemeClr val="bg1"/>
                    </a:solidFill>
                  </a:tcPr>
                </a:tc>
                <a:tc>
                  <a:txBody>
                    <a:bodyPr/>
                    <a:lstStyle/>
                    <a:p>
                      <a:pPr algn="ctr"/>
                      <a:r>
                        <a:rPr lang="en-US" sz="1200" dirty="0">
                          <a:latin typeface="Sassoon Primary" pitchFamily="50" charset="0"/>
                          <a:cs typeface="Calibri" panose="020F0502020204030204" pitchFamily="34" charset="0"/>
                        </a:rPr>
                        <a:t>Living things: Microhabitats</a:t>
                      </a:r>
                      <a:endParaRPr lang="en-GB" sz="120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Materials: Use of everyday materials</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Animals: Life cycles and health</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Plants: Plant growth</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dirty="0">
                          <a:latin typeface="Sassoon Primary" pitchFamily="50" charset="0"/>
                          <a:cs typeface="Calibri" panose="020F0502020204030204" pitchFamily="34" charset="0"/>
                        </a:rPr>
                        <a:t>Making connections: Plant based materials</a:t>
                      </a:r>
                      <a:endParaRPr lang="en-GB" sz="1200" dirty="0">
                        <a:latin typeface="Sassoon Primary" pitchFamily="50" charset="0"/>
                        <a:cs typeface="Calibri" panose="020F0502020204030204" pitchFamily="34" charset="0"/>
                      </a:endParaRPr>
                    </a:p>
                  </a:txBody>
                  <a:tcPr>
                    <a:solidFill>
                      <a:schemeClr val="bg1"/>
                    </a:solidFill>
                  </a:tcPr>
                </a:tc>
                <a:extLst>
                  <a:ext uri="{0D108BD9-81ED-4DB2-BD59-A6C34878D82A}">
                    <a16:rowId xmlns:a16="http://schemas.microsoft.com/office/drawing/2014/main" val="2460120749"/>
                  </a:ext>
                </a:extLst>
              </a:tr>
              <a:tr h="813465">
                <a:tc>
                  <a:txBody>
                    <a:bodyPr/>
                    <a:lstStyle/>
                    <a:p>
                      <a:r>
                        <a:rPr lang="en-GB" sz="1400" dirty="0">
                          <a:latin typeface="Sassoon Primary" pitchFamily="50" charset="0"/>
                        </a:rPr>
                        <a:t>Year 3</a:t>
                      </a:r>
                    </a:p>
                  </a:txBody>
                  <a:tcPr/>
                </a:tc>
                <a:tc>
                  <a:txBody>
                    <a:bodyPr/>
                    <a:lstStyle/>
                    <a:p>
                      <a:pPr algn="ctr"/>
                      <a:r>
                        <a:rPr lang="en-GB" sz="1200" b="0" dirty="0">
                          <a:latin typeface="Sassoon Primary" pitchFamily="50" charset="0"/>
                          <a:cs typeface="Calibri" panose="020F0502020204030204" pitchFamily="34" charset="0"/>
                        </a:rPr>
                        <a:t>Forces and Space: Forces and Magnets </a:t>
                      </a: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Materials: Rocks and Soils </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dirty="0">
                          <a:latin typeface="Sassoon Primary" pitchFamily="50" charset="0"/>
                          <a:cs typeface="Calibri" panose="020F0502020204030204" pitchFamily="34" charset="0"/>
                        </a:rPr>
                        <a:t>Animals</a:t>
                      </a:r>
                      <a:r>
                        <a:rPr lang="en-US" sz="1200" b="0" dirty="0">
                          <a:latin typeface="Sassoon Primary" pitchFamily="50" charset="0"/>
                          <a:cs typeface="Calibri" panose="020F0502020204030204" pitchFamily="34" charset="0"/>
                        </a:rPr>
                        <a:t>, including humans</a:t>
                      </a:r>
                      <a:r>
                        <a:rPr lang="en-US" sz="1200" dirty="0">
                          <a:latin typeface="Sassoon Primary" pitchFamily="50" charset="0"/>
                          <a:cs typeface="Calibri" panose="020F0502020204030204" pitchFamily="34" charset="0"/>
                        </a:rPr>
                        <a:t>: Movement and Nutrition </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Plants: Plant reproduction </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dirty="0">
                          <a:latin typeface="Sassoon Primary" pitchFamily="50" charset="0"/>
                          <a:cs typeface="Calibri" panose="020F0502020204030204" pitchFamily="34" charset="0"/>
                        </a:rPr>
                        <a:t>Energy: Light and shadows </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M</a:t>
                      </a:r>
                      <a:r>
                        <a:rPr lang="en-GB" sz="1200" b="0" dirty="0" err="1">
                          <a:latin typeface="Sassoon Primary" pitchFamily="50" charset="0"/>
                          <a:cs typeface="Calibri" panose="020F0502020204030204" pitchFamily="34" charset="0"/>
                        </a:rPr>
                        <a:t>aking</a:t>
                      </a:r>
                      <a:r>
                        <a:rPr lang="en-GB" sz="1200" b="0" dirty="0">
                          <a:latin typeface="Sassoon Primary" pitchFamily="50" charset="0"/>
                          <a:cs typeface="Calibri" panose="020F0502020204030204" pitchFamily="34" charset="0"/>
                        </a:rPr>
                        <a:t> connections: Does hand span affect grip strength?</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latin typeface="Sassoon Primary" pitchFamily="50" charset="0"/>
                        <a:cs typeface="Calibri" panose="020F0502020204030204" pitchFamily="34" charset="0"/>
                      </a:endParaRPr>
                    </a:p>
                  </a:txBody>
                  <a:tcPr>
                    <a:solidFill>
                      <a:schemeClr val="bg1"/>
                    </a:solidFill>
                  </a:tcPr>
                </a:tc>
                <a:extLst>
                  <a:ext uri="{0D108BD9-81ED-4DB2-BD59-A6C34878D82A}">
                    <a16:rowId xmlns:a16="http://schemas.microsoft.com/office/drawing/2014/main" val="3060348903"/>
                  </a:ext>
                </a:extLst>
              </a:tr>
              <a:tr h="813465">
                <a:tc>
                  <a:txBody>
                    <a:bodyPr/>
                    <a:lstStyle/>
                    <a:p>
                      <a:r>
                        <a:rPr lang="en-GB" sz="1400" dirty="0">
                          <a:latin typeface="Sassoon Primary" pitchFamily="50" charset="0"/>
                        </a:rPr>
                        <a:t>Year 4</a:t>
                      </a:r>
                    </a:p>
                  </a:txBody>
                  <a:tcPr/>
                </a:tc>
                <a:tc>
                  <a:txBody>
                    <a:bodyPr/>
                    <a:lstStyle/>
                    <a:p>
                      <a:pPr algn="ctr"/>
                      <a:r>
                        <a:rPr lang="en-US" sz="1200" b="0" dirty="0">
                          <a:latin typeface="Sassoon Primary" pitchFamily="50" charset="0"/>
                          <a:cs typeface="Calibri" panose="020F0502020204030204" pitchFamily="34" charset="0"/>
                        </a:rPr>
                        <a:t>Materials: Rocks and Soils (Year 3)</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Forces and Space: Forces and Magnets (Year 3)</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Energy: Electricity and Circuits (Year 4)</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Plants: Plant reproduction (Year 3)</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Living things: Classification and changing habitats (Year 4)</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M</a:t>
                      </a:r>
                      <a:r>
                        <a:rPr lang="en-GB" sz="1200" b="0" dirty="0" err="1">
                          <a:latin typeface="Sassoon Primary" pitchFamily="50" charset="0"/>
                          <a:cs typeface="Calibri" panose="020F0502020204030204" pitchFamily="34" charset="0"/>
                        </a:rPr>
                        <a:t>aking</a:t>
                      </a:r>
                      <a:r>
                        <a:rPr lang="en-GB" sz="1200" b="0" dirty="0">
                          <a:latin typeface="Sassoon Primary" pitchFamily="50" charset="0"/>
                          <a:cs typeface="Calibri" panose="020F0502020204030204" pitchFamily="34" charset="0"/>
                        </a:rPr>
                        <a:t> connections: Does hand span affect grip strength?</a:t>
                      </a:r>
                    </a:p>
                  </a:txBody>
                  <a:tcPr>
                    <a:solidFill>
                      <a:schemeClr val="bg1"/>
                    </a:solidFill>
                  </a:tcPr>
                </a:tc>
                <a:extLst>
                  <a:ext uri="{0D108BD9-81ED-4DB2-BD59-A6C34878D82A}">
                    <a16:rowId xmlns:a16="http://schemas.microsoft.com/office/drawing/2014/main" val="3533913891"/>
                  </a:ext>
                </a:extLst>
              </a:tr>
              <a:tr h="1057023">
                <a:tc>
                  <a:txBody>
                    <a:bodyPr/>
                    <a:lstStyle/>
                    <a:p>
                      <a:r>
                        <a:rPr lang="en-GB" sz="1400" dirty="0">
                          <a:latin typeface="Sassoon Primary" pitchFamily="50" charset="0"/>
                        </a:rPr>
                        <a:t>Year</a:t>
                      </a:r>
                    </a:p>
                    <a:p>
                      <a:r>
                        <a:rPr lang="en-GB" sz="1400" dirty="0">
                          <a:latin typeface="Sassoon Primary" pitchFamily="50" charset="0"/>
                        </a:rPr>
                        <a:t>5/6</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Energy: Circuits, batteries and switches (Year 6)</a:t>
                      </a:r>
                      <a:endParaRPr lang="en-GB" sz="1200" b="0" dirty="0">
                        <a:latin typeface="Sassoon Primary" pitchFamily="50" charset="0"/>
                        <a:cs typeface="Calibri" panose="020F0502020204030204" pitchFamily="34" charset="0"/>
                      </a:endParaRPr>
                    </a:p>
                    <a:p>
                      <a:pPr algn="ctr"/>
                      <a:endParaRPr lang="en-GB" sz="1200" b="0" dirty="0">
                        <a:latin typeface="Sassoon Primary" pitchFamily="50"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Materials: Mixtures and separation (Year 5)</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Materials: Properties and Change (Year 5)</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algn="ctr"/>
                      <a:r>
                        <a:rPr lang="en-US" sz="1200" b="0" dirty="0">
                          <a:latin typeface="Sassoon Primary" pitchFamily="50" charset="0"/>
                          <a:cs typeface="Calibri" panose="020F0502020204030204" pitchFamily="34" charset="0"/>
                        </a:rPr>
                        <a:t>Forces and Space: Earth and space (Year 5)</a:t>
                      </a: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dirty="0">
                          <a:latin typeface="Sassoon Primary" pitchFamily="50" charset="0"/>
                          <a:cs typeface="Calibri" panose="020F0502020204030204" pitchFamily="34" charset="0"/>
                        </a:rPr>
                        <a:t>Forces and Space: Imbalanced forces (Year 5)</a:t>
                      </a:r>
                      <a:endParaRPr lang="en-GB" sz="1200" b="0" dirty="0">
                        <a:latin typeface="Sassoon Primary" pitchFamily="50" charset="0"/>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0" dirty="0">
                        <a:latin typeface="Sassoon Primary" pitchFamily="50" charset="0"/>
                        <a:cs typeface="Calibri" panose="020F050202020403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Sassoon Primary" pitchFamily="50" charset="0"/>
                          <a:ea typeface="+mn-ea"/>
                          <a:cs typeface="+mn-cs"/>
                        </a:rPr>
                        <a:t>Making connections: Does the size of an asteroid affect the diameter of its impact crater?</a:t>
                      </a:r>
                      <a:endParaRPr lang="en-GB" sz="1200" b="0" dirty="0">
                        <a:latin typeface="Sassoon Primary" pitchFamily="50" charset="0"/>
                        <a:cs typeface="Calibri" panose="020F0502020204030204" pitchFamily="34" charset="0"/>
                      </a:endParaRPr>
                    </a:p>
                  </a:txBody>
                  <a:tcPr>
                    <a:solidFill>
                      <a:schemeClr val="bg1"/>
                    </a:solidFill>
                  </a:tcPr>
                </a:tc>
                <a:extLst>
                  <a:ext uri="{0D108BD9-81ED-4DB2-BD59-A6C34878D82A}">
                    <a16:rowId xmlns:a16="http://schemas.microsoft.com/office/drawing/2014/main" val="3457276113"/>
                  </a:ext>
                </a:extLst>
              </a:tr>
            </a:tbl>
          </a:graphicData>
        </a:graphic>
      </p:graphicFrame>
      <p:sp>
        <p:nvSpPr>
          <p:cNvPr id="26" name="TextBox 25">
            <a:extLst>
              <a:ext uri="{FF2B5EF4-FFF2-40B4-BE49-F238E27FC236}">
                <a16:creationId xmlns:a16="http://schemas.microsoft.com/office/drawing/2014/main" id="{1E4445BD-F4F7-41AC-AF0F-F873FCB51B2B}"/>
              </a:ext>
            </a:extLst>
          </p:cNvPr>
          <p:cNvSpPr txBox="1"/>
          <p:nvPr/>
        </p:nvSpPr>
        <p:spPr>
          <a:xfrm>
            <a:off x="4048217" y="1386581"/>
            <a:ext cx="4296793" cy="381000"/>
          </a:xfrm>
          <a:prstGeom prst="rect">
            <a:avLst/>
          </a:prstGeom>
          <a:noFill/>
        </p:spPr>
        <p:txBody>
          <a:bodyPr wrap="square" rtlCol="0">
            <a:spAutoFit/>
          </a:bodyPr>
          <a:lstStyle/>
          <a:p>
            <a:pPr algn="ctr"/>
            <a:r>
              <a:rPr lang="en-GB" b="1" dirty="0">
                <a:solidFill>
                  <a:schemeClr val="bg1"/>
                </a:solidFill>
                <a:latin typeface="Sassoon Primary" pitchFamily="50" charset="0"/>
              </a:rPr>
              <a:t>Cycle B 26/27</a:t>
            </a:r>
          </a:p>
        </p:txBody>
      </p:sp>
      <p:pic>
        <p:nvPicPr>
          <p:cNvPr id="2" name="Picture 1">
            <a:extLst>
              <a:ext uri="{FF2B5EF4-FFF2-40B4-BE49-F238E27FC236}">
                <a16:creationId xmlns:a16="http://schemas.microsoft.com/office/drawing/2014/main" id="{441341B2-1313-4B82-B5A9-FFD9B2D7E372}"/>
              </a:ext>
            </a:extLst>
          </p:cNvPr>
          <p:cNvPicPr>
            <a:picLocks noChangeAspect="1"/>
          </p:cNvPicPr>
          <p:nvPr/>
        </p:nvPicPr>
        <p:blipFill>
          <a:blip r:embed="rId2"/>
          <a:stretch>
            <a:fillRect/>
          </a:stretch>
        </p:blipFill>
        <p:spPr>
          <a:xfrm>
            <a:off x="432155" y="222719"/>
            <a:ext cx="1761897" cy="1018120"/>
          </a:xfrm>
          <a:prstGeom prst="rect">
            <a:avLst/>
          </a:prstGeom>
        </p:spPr>
      </p:pic>
    </p:spTree>
    <p:extLst>
      <p:ext uri="{BB962C8B-B14F-4D97-AF65-F5344CB8AC3E}">
        <p14:creationId xmlns:p14="http://schemas.microsoft.com/office/powerpoint/2010/main" val="24675261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26FFB51F5E5E04CB202626C82C26492" ma:contentTypeVersion="19" ma:contentTypeDescription="Create a new document." ma:contentTypeScope="" ma:versionID="04e2a45e5253f01b75910761bae4be00">
  <xsd:schema xmlns:xsd="http://www.w3.org/2001/XMLSchema" xmlns:xs="http://www.w3.org/2001/XMLSchema" xmlns:p="http://schemas.microsoft.com/office/2006/metadata/properties" xmlns:ns3="8db6269d-123b-437b-b318-7ee3c9f1f34f" xmlns:ns4="fd1492b6-284a-4da3-9108-7c64edbcbe99" targetNamespace="http://schemas.microsoft.com/office/2006/metadata/properties" ma:root="true" ma:fieldsID="09084bd98a876db2e934e23581654350" ns3:_="" ns4:_="">
    <xsd:import namespace="8db6269d-123b-437b-b318-7ee3c9f1f34f"/>
    <xsd:import namespace="fd1492b6-284a-4da3-9108-7c64edbcbe99"/>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LengthInSeconds" minOccurs="0"/>
                <xsd:element ref="ns3:MediaServiceObjectDetectorVersions" minOccurs="0"/>
                <xsd:element ref="ns3:MediaServiceSearchProperties" minOccurs="0"/>
                <xsd:element ref="ns3:MediaServiceSystemTags" minOccurs="0"/>
                <xsd:element ref="ns3:MediaServiceGenerationTime" minOccurs="0"/>
                <xsd:element ref="ns3:MediaServiceEventHashCode" minOccurs="0"/>
                <xsd:element ref="ns3:MediaServiceLocation" minOccurs="0"/>
                <xsd:element ref="ns3:_activity"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6269d-123b-437b-b318-7ee3c9f1f3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_activity" ma:index="25" nillable="true" ma:displayName="_activity" ma:hidden="true" ma:internalName="_activity">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1492b6-284a-4da3-9108-7c64edbcbe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db6269d-123b-437b-b318-7ee3c9f1f34f" xsi:nil="true"/>
  </documentManagement>
</p:properties>
</file>

<file path=customXml/itemProps1.xml><?xml version="1.0" encoding="utf-8"?>
<ds:datastoreItem xmlns:ds="http://schemas.openxmlformats.org/officeDocument/2006/customXml" ds:itemID="{41A24EBB-2B50-4CC8-8633-C842A856FF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6269d-123b-437b-b318-7ee3c9f1f34f"/>
    <ds:schemaRef ds:uri="fd1492b6-284a-4da3-9108-7c64edbcbe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6ABB772-87B2-4A44-8A31-A879EFBFCBFA}">
  <ds:schemaRefs>
    <ds:schemaRef ds:uri="http://schemas.microsoft.com/sharepoint/v3/contenttype/forms"/>
  </ds:schemaRefs>
</ds:datastoreItem>
</file>

<file path=customXml/itemProps3.xml><?xml version="1.0" encoding="utf-8"?>
<ds:datastoreItem xmlns:ds="http://schemas.openxmlformats.org/officeDocument/2006/customXml" ds:itemID="{44EB91EA-4406-429F-8078-CFB55A703303}">
  <ds:schemaRefs>
    <ds:schemaRef ds:uri="http://schemas.microsoft.com/office/2006/metadata/properties"/>
    <ds:schemaRef ds:uri="fd1492b6-284a-4da3-9108-7c64edbcbe99"/>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http://schemas.openxmlformats.org/package/2006/metadata/core-properties"/>
    <ds:schemaRef ds:uri="8db6269d-123b-437b-b318-7ee3c9f1f34f"/>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TM03090430[[fn=Banded]]</Template>
  <TotalTime>2588</TotalTime>
  <Words>1080</Words>
  <Application>Microsoft Office PowerPoint</Application>
  <PresentationFormat>Widescreen</PresentationFormat>
  <Paragraphs>64</Paragraphs>
  <Slides>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Arial</vt:lpstr>
      <vt:lpstr>Calibri</vt:lpstr>
      <vt:lpstr>Calibri Light</vt:lpstr>
      <vt:lpstr>Comic Sans MS</vt:lpstr>
      <vt:lpstr>Sassoon Primary</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sch8753159@peoversuperior.local</dc:creator>
  <cp:lastModifiedBy>sandbach primary Head</cp:lastModifiedBy>
  <cp:revision>185</cp:revision>
  <cp:lastPrinted>2026-05-22T13:08:04Z</cp:lastPrinted>
  <dcterms:created xsi:type="dcterms:W3CDTF">2022-11-26T10:59:42Z</dcterms:created>
  <dcterms:modified xsi:type="dcterms:W3CDTF">2026-09-09T10:41:52Z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0x010100226FFB51F5E5E04CB202626C82C26492</vt:lpwstr>
  </property>
</Properties>
</file>