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277" r:id="rId5"/>
    <p:sldId id="258" r:id="rId6"/>
    <p:sldId id="260" r:id="rId7"/>
    <p:sldId id="291" r:id="rId8"/>
    <p:sldId id="308" r:id="rId9"/>
    <p:sldId id="313" r:id="rId10"/>
    <p:sldId id="303" r:id="rId11"/>
    <p:sldId id="31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5CAC"/>
    <a:srgbClr val="41AE0A"/>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99" autoAdjust="0"/>
    <p:restoredTop sz="94660"/>
  </p:normalViewPr>
  <p:slideViewPr>
    <p:cSldViewPr snapToGrid="0">
      <p:cViewPr varScale="1">
        <p:scale>
          <a:sx n="85" d="100"/>
          <a:sy n="85" d="100"/>
        </p:scale>
        <p:origin x="101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Design &amp; Technology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17" name="Picture 16">
            <a:extLst>
              <a:ext uri="{FF2B5EF4-FFF2-40B4-BE49-F238E27FC236}">
                <a16:creationId xmlns:a16="http://schemas.microsoft.com/office/drawing/2014/main" id="{7B9C403A-6D5D-4AE0-9C3F-F736B9EE81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9840" y="2656827"/>
            <a:ext cx="6951758" cy="2953860"/>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833973433"/>
              </p:ext>
            </p:extLst>
          </p:nvPr>
        </p:nvGraphicFramePr>
        <p:xfrm>
          <a:off x="168676" y="1940030"/>
          <a:ext cx="11762913" cy="4754880"/>
        </p:xfrm>
        <a:graphic>
          <a:graphicData uri="http://schemas.openxmlformats.org/drawingml/2006/table">
            <a:tbl>
              <a:tblPr firstRow="1" bandRow="1">
                <a:tableStyleId>{5940675A-B579-460E-94D1-54222C63F5DA}</a:tableStyleId>
              </a:tblPr>
              <a:tblGrid>
                <a:gridCol w="3824204">
                  <a:extLst>
                    <a:ext uri="{9D8B030D-6E8A-4147-A177-3AD203B41FA5}">
                      <a16:colId xmlns:a16="http://schemas.microsoft.com/office/drawing/2014/main" val="1039164095"/>
                    </a:ext>
                  </a:extLst>
                </a:gridCol>
                <a:gridCol w="4162257">
                  <a:extLst>
                    <a:ext uri="{9D8B030D-6E8A-4147-A177-3AD203B41FA5}">
                      <a16:colId xmlns:a16="http://schemas.microsoft.com/office/drawing/2014/main" val="914411525"/>
                    </a:ext>
                  </a:extLst>
                </a:gridCol>
                <a:gridCol w="3776452">
                  <a:extLst>
                    <a:ext uri="{9D8B030D-6E8A-4147-A177-3AD203B41FA5}">
                      <a16:colId xmlns:a16="http://schemas.microsoft.com/office/drawing/2014/main" val="954389551"/>
                    </a:ext>
                  </a:extLst>
                </a:gridCol>
              </a:tblGrid>
              <a:tr h="265053">
                <a:tc>
                  <a:txBody>
                    <a:bodyPr/>
                    <a:lstStyle/>
                    <a:p>
                      <a:pPr algn="ctr"/>
                      <a:r>
                        <a:rPr lang="en-GB" sz="1400" dirty="0">
                          <a:latin typeface="Comic Sans MS" panose="030F0702030302020204" pitchFamily="66" charset="0"/>
                        </a:rPr>
                        <a:t>Autumn 2 – Food</a:t>
                      </a:r>
                    </a:p>
                    <a:p>
                      <a:pPr algn="ctr"/>
                      <a:r>
                        <a:rPr lang="en-GB" sz="1400" dirty="0">
                          <a:latin typeface="Comic Sans MS" panose="030F0702030302020204" pitchFamily="66" charset="0"/>
                        </a:rPr>
                        <a:t>(Celebrating culture and seasonality)</a:t>
                      </a:r>
                    </a:p>
                  </a:txBody>
                  <a:tcPr/>
                </a:tc>
                <a:tc>
                  <a:txBody>
                    <a:bodyPr/>
                    <a:lstStyle/>
                    <a:p>
                      <a:pPr algn="ctr"/>
                      <a:r>
                        <a:rPr lang="en-GB" sz="1400" dirty="0">
                          <a:latin typeface="Comic Sans MS" panose="030F0702030302020204" pitchFamily="66" charset="0"/>
                        </a:rPr>
                        <a:t>Spring 2 – Mechanical Systems</a:t>
                      </a:r>
                    </a:p>
                    <a:p>
                      <a:pPr algn="ctr"/>
                      <a:r>
                        <a:rPr lang="en-US" sz="1400" dirty="0">
                          <a:latin typeface="Comic Sans MS" panose="030F0702030302020204" pitchFamily="66" charset="0"/>
                        </a:rPr>
                        <a:t>(</a:t>
                      </a:r>
                      <a:r>
                        <a:rPr lang="en-GB" sz="1400" dirty="0">
                          <a:latin typeface="Comic Sans MS" panose="030F0702030302020204" pitchFamily="66" charset="0"/>
                        </a:rPr>
                        <a:t>Pulleys or gears)</a:t>
                      </a:r>
                    </a:p>
                  </a:txBody>
                  <a:tcPr/>
                </a:tc>
                <a:tc>
                  <a:txBody>
                    <a:bodyPr/>
                    <a:lstStyle/>
                    <a:p>
                      <a:pPr algn="ctr"/>
                      <a:r>
                        <a:rPr lang="en-GB" sz="1400" dirty="0">
                          <a:latin typeface="Comic Sans MS" panose="030F0702030302020204" pitchFamily="66" charset="0"/>
                        </a:rPr>
                        <a:t>Summer 2 – Textiles</a:t>
                      </a:r>
                    </a:p>
                    <a:p>
                      <a:pPr algn="ctr"/>
                      <a:r>
                        <a:rPr lang="en-GB" sz="1400" dirty="0">
                          <a:latin typeface="Comic Sans MS" panose="030F0702030302020204" pitchFamily="66" charset="0"/>
                        </a:rPr>
                        <a:t>(Combining different fabric shapes)</a:t>
                      </a:r>
                    </a:p>
                  </a:txBody>
                  <a:tcPr/>
                </a:tc>
                <a:extLst>
                  <a:ext uri="{0D108BD9-81ED-4DB2-BD59-A6C34878D82A}">
                    <a16:rowId xmlns:a16="http://schemas.microsoft.com/office/drawing/2014/main" val="3471968257"/>
                  </a:ext>
                </a:extLst>
              </a:tr>
              <a:tr h="3127626">
                <a:tc>
                  <a:txBody>
                    <a:bodyPr/>
                    <a:lstStyle/>
                    <a:p>
                      <a:pPr algn="l"/>
                      <a:r>
                        <a:rPr lang="en-GB" sz="850" b="1" dirty="0">
                          <a:latin typeface="Comic Sans MS" panose="030F0702030302020204" pitchFamily="66" charset="0"/>
                        </a:rPr>
                        <a:t>Designing</a:t>
                      </a:r>
                    </a:p>
                    <a:p>
                      <a:pPr algn="l"/>
                      <a:r>
                        <a:rPr lang="en-GB" sz="850" b="0" dirty="0">
                          <a:latin typeface="Comic Sans MS" panose="030F0702030302020204" pitchFamily="66" charset="0"/>
                        </a:rPr>
                        <a:t>• Know how to generate innovative ideas through research and discussion</a:t>
                      </a:r>
                    </a:p>
                    <a:p>
                      <a:pPr algn="l"/>
                      <a:r>
                        <a:rPr lang="en-GB" sz="850" b="0" dirty="0">
                          <a:latin typeface="Comic Sans MS" panose="030F0702030302020204" pitchFamily="66" charset="0"/>
                        </a:rPr>
                        <a:t>with peers and adults to develop a design brief and criteria for a design specification.</a:t>
                      </a:r>
                    </a:p>
                    <a:p>
                      <a:pPr algn="l"/>
                      <a:r>
                        <a:rPr lang="en-GB" sz="850" b="0" dirty="0">
                          <a:latin typeface="Comic Sans MS" panose="030F0702030302020204" pitchFamily="66" charset="0"/>
                        </a:rPr>
                        <a:t>• Know how to explore a range of initial ideas, and make design decisions</a:t>
                      </a:r>
                    </a:p>
                    <a:p>
                      <a:pPr algn="l"/>
                      <a:r>
                        <a:rPr lang="en-GB" sz="850" b="0" dirty="0">
                          <a:latin typeface="Comic Sans MS" panose="030F0702030302020204" pitchFamily="66" charset="0"/>
                        </a:rPr>
                        <a:t>to develop a final product linked to user and purpose.</a:t>
                      </a:r>
                    </a:p>
                    <a:p>
                      <a:pPr algn="l"/>
                      <a:r>
                        <a:rPr lang="en-GB" sz="850" b="0" dirty="0">
                          <a:latin typeface="Comic Sans MS" panose="030F0702030302020204" pitchFamily="66" charset="0"/>
                        </a:rPr>
                        <a:t>• Know how to use words, annotated sketches and information and</a:t>
                      </a:r>
                    </a:p>
                    <a:p>
                      <a:pPr algn="l"/>
                      <a:r>
                        <a:rPr lang="en-GB" sz="850" b="0" dirty="0">
                          <a:latin typeface="Comic Sans MS" panose="030F0702030302020204" pitchFamily="66" charset="0"/>
                        </a:rPr>
                        <a:t>communication technology as appropriate to develop and communicate ideas.</a:t>
                      </a:r>
                    </a:p>
                    <a:p>
                      <a:pPr algn="l"/>
                      <a:r>
                        <a:rPr lang="en-GB" sz="850" b="1" dirty="0">
                          <a:latin typeface="Comic Sans MS" panose="030F0702030302020204" pitchFamily="66" charset="0"/>
                        </a:rPr>
                        <a:t>Making</a:t>
                      </a:r>
                    </a:p>
                    <a:p>
                      <a:pPr algn="l"/>
                      <a:r>
                        <a:rPr lang="en-GB" sz="850" b="0" dirty="0">
                          <a:latin typeface="Comic Sans MS" panose="030F0702030302020204" pitchFamily="66" charset="0"/>
                        </a:rPr>
                        <a:t>•Know how to write a step-by-step recipe, including a list of ingredients,</a:t>
                      </a:r>
                    </a:p>
                    <a:p>
                      <a:pPr algn="l"/>
                      <a:r>
                        <a:rPr lang="en-GB" sz="850" b="0" dirty="0">
                          <a:latin typeface="Comic Sans MS" panose="030F0702030302020204" pitchFamily="66" charset="0"/>
                        </a:rPr>
                        <a:t>equipment and utensils</a:t>
                      </a:r>
                    </a:p>
                    <a:p>
                      <a:pPr algn="l"/>
                      <a:r>
                        <a:rPr lang="en-GB" sz="850" b="0" dirty="0">
                          <a:latin typeface="Comic Sans MS" panose="030F0702030302020204" pitchFamily="66" charset="0"/>
                        </a:rPr>
                        <a:t>•Know how to select and use appropriate utensils and equipment</a:t>
                      </a:r>
                    </a:p>
                    <a:p>
                      <a:pPr algn="l"/>
                      <a:r>
                        <a:rPr lang="en-GB" sz="850" b="0" dirty="0">
                          <a:latin typeface="Comic Sans MS" panose="030F0702030302020204" pitchFamily="66" charset="0"/>
                        </a:rPr>
                        <a:t>accurately to measure and combine appropriate ingredients.</a:t>
                      </a:r>
                    </a:p>
                    <a:p>
                      <a:pPr algn="l"/>
                      <a:r>
                        <a:rPr lang="en-GB" sz="850" b="0" dirty="0">
                          <a:latin typeface="Comic Sans MS" panose="030F0702030302020204" pitchFamily="66" charset="0"/>
                        </a:rPr>
                        <a:t>•Know how to make, decorate and present the food product appropriately for the intended user and purpose.</a:t>
                      </a:r>
                    </a:p>
                    <a:p>
                      <a:pPr algn="l"/>
                      <a:r>
                        <a:rPr lang="en-GB" sz="850" b="1" dirty="0">
                          <a:latin typeface="Comic Sans MS" panose="030F0702030302020204" pitchFamily="66" charset="0"/>
                        </a:rPr>
                        <a:t>Evaluating</a:t>
                      </a:r>
                    </a:p>
                    <a:p>
                      <a:pPr algn="l"/>
                      <a:r>
                        <a:rPr lang="en-GB" sz="850" b="0" dirty="0">
                          <a:latin typeface="Comic Sans MS" panose="030F0702030302020204" pitchFamily="66" charset="0"/>
                        </a:rPr>
                        <a:t>•Know how to carry out sensory evaluations of a range of relevant</a:t>
                      </a:r>
                    </a:p>
                    <a:p>
                      <a:pPr algn="l"/>
                      <a:r>
                        <a:rPr lang="en-GB" sz="850" b="0" dirty="0">
                          <a:latin typeface="Comic Sans MS" panose="030F0702030302020204" pitchFamily="66" charset="0"/>
                        </a:rPr>
                        <a:t>products and ingredients. Record the evaluations using e.g.</a:t>
                      </a:r>
                    </a:p>
                    <a:p>
                      <a:pPr algn="l"/>
                      <a:r>
                        <a:rPr lang="en-GB" sz="850" b="0" dirty="0">
                          <a:latin typeface="Comic Sans MS" panose="030F0702030302020204" pitchFamily="66" charset="0"/>
                        </a:rPr>
                        <a:t>tables/graphs/charts such as star diagrams.</a:t>
                      </a:r>
                    </a:p>
                    <a:p>
                      <a:pPr algn="l"/>
                      <a:r>
                        <a:rPr lang="en-GB" sz="850" b="0" dirty="0">
                          <a:latin typeface="Comic Sans MS" panose="030F0702030302020204" pitchFamily="66" charset="0"/>
                        </a:rPr>
                        <a:t>•Know how to evaluate the final product with reference back to the</a:t>
                      </a:r>
                    </a:p>
                    <a:p>
                      <a:pPr algn="l"/>
                      <a:r>
                        <a:rPr lang="en-GB" sz="850" b="0" dirty="0">
                          <a:latin typeface="Comic Sans MS" panose="030F0702030302020204" pitchFamily="66" charset="0"/>
                        </a:rPr>
                        <a:t>design brief and design specification, taking into account the views of others when identifying improvements.</a:t>
                      </a:r>
                    </a:p>
                    <a:p>
                      <a:pPr algn="l"/>
                      <a:r>
                        <a:rPr lang="en-GB" sz="850" b="0" dirty="0">
                          <a:latin typeface="Comic Sans MS" panose="030F0702030302020204" pitchFamily="66" charset="0"/>
                        </a:rPr>
                        <a:t>• Understand how key chefs have influenced eating habits to</a:t>
                      </a:r>
                    </a:p>
                    <a:p>
                      <a:pPr algn="l"/>
                      <a:r>
                        <a:rPr lang="en-GB" sz="850" b="0" dirty="0">
                          <a:latin typeface="Comic Sans MS" panose="030F0702030302020204" pitchFamily="66" charset="0"/>
                        </a:rPr>
                        <a:t>promote varied and healthy diets.</a:t>
                      </a:r>
                    </a:p>
                    <a:p>
                      <a:pPr algn="l"/>
                      <a:r>
                        <a:rPr lang="en-GB" sz="850" b="1" dirty="0">
                          <a:latin typeface="Comic Sans MS" panose="030F0702030302020204" pitchFamily="66" charset="0"/>
                        </a:rPr>
                        <a:t>Technical knowledge and understanding</a:t>
                      </a:r>
                    </a:p>
                    <a:p>
                      <a:pPr algn="l"/>
                      <a:r>
                        <a:rPr lang="en-GB" sz="850" b="0" dirty="0">
                          <a:latin typeface="Comic Sans MS" panose="030F0702030302020204" pitchFamily="66" charset="0"/>
                        </a:rPr>
                        <a:t>• Know how to use utensils and equipment including heat</a:t>
                      </a:r>
                    </a:p>
                    <a:p>
                      <a:pPr algn="l"/>
                      <a:r>
                        <a:rPr lang="en-GB" sz="850" b="0" dirty="0">
                          <a:latin typeface="Comic Sans MS" panose="030F0702030302020204" pitchFamily="66" charset="0"/>
                        </a:rPr>
                        <a:t>sources to prepare and cook food.</a:t>
                      </a:r>
                    </a:p>
                    <a:p>
                      <a:pPr algn="l"/>
                      <a:r>
                        <a:rPr lang="en-GB" sz="850" b="0" dirty="0">
                          <a:latin typeface="Comic Sans MS" panose="030F0702030302020204" pitchFamily="66" charset="0"/>
                        </a:rPr>
                        <a:t>• Understand about seasonality in relation to food products</a:t>
                      </a:r>
                    </a:p>
                    <a:p>
                      <a:pPr algn="l"/>
                      <a:r>
                        <a:rPr lang="en-GB" sz="850" b="0" dirty="0">
                          <a:latin typeface="Comic Sans MS" panose="030F0702030302020204" pitchFamily="66" charset="0"/>
                        </a:rPr>
                        <a:t>and the source of different food products.</a:t>
                      </a:r>
                    </a:p>
                    <a:p>
                      <a:pPr algn="l"/>
                      <a:r>
                        <a:rPr lang="en-GB" sz="850" b="0" dirty="0">
                          <a:latin typeface="Comic Sans MS" panose="030F0702030302020204" pitchFamily="66" charset="0"/>
                        </a:rPr>
                        <a:t>• Know and use relevant technical and sensory vocabulary.</a:t>
                      </a:r>
                    </a:p>
                  </a:txBody>
                  <a:tcPr/>
                </a:tc>
                <a:tc>
                  <a:txBody>
                    <a:bodyPr/>
                    <a:lstStyle/>
                    <a:p>
                      <a:pPr algn="l"/>
                      <a:r>
                        <a:rPr lang="en-US" sz="850" b="1" dirty="0">
                          <a:latin typeface="Comic Sans MS" panose="030F0702030302020204" pitchFamily="66" charset="0"/>
                        </a:rPr>
                        <a:t>Designing</a:t>
                      </a:r>
                    </a:p>
                    <a:p>
                      <a:pPr algn="l"/>
                      <a:r>
                        <a:rPr lang="en-US" sz="850" b="0" dirty="0">
                          <a:latin typeface="Comic Sans MS" panose="030F0702030302020204" pitchFamily="66" charset="0"/>
                        </a:rPr>
                        <a:t>• Know how to generate innovative ideas by carrying out research using surveys, interviews, questionnaires </a:t>
                      </a:r>
                    </a:p>
                    <a:p>
                      <a:pPr algn="l"/>
                      <a:r>
                        <a:rPr lang="en-US" sz="850" b="0" dirty="0">
                          <a:latin typeface="Comic Sans MS" panose="030F0702030302020204" pitchFamily="66" charset="0"/>
                        </a:rPr>
                        <a:t>and web-based resources.</a:t>
                      </a:r>
                    </a:p>
                    <a:p>
                      <a:pPr algn="l"/>
                      <a:r>
                        <a:rPr lang="en-US" sz="850" b="0" dirty="0">
                          <a:latin typeface="Comic Sans MS" panose="030F0702030302020204" pitchFamily="66" charset="0"/>
                        </a:rPr>
                        <a:t>• Know how to develop a simple design specification to guide </a:t>
                      </a:r>
                    </a:p>
                    <a:p>
                      <a:pPr algn="l"/>
                      <a:r>
                        <a:rPr lang="en-US" sz="850" b="0" dirty="0">
                          <a:latin typeface="Comic Sans MS" panose="030F0702030302020204" pitchFamily="66" charset="0"/>
                        </a:rPr>
                        <a:t>their thinking.</a:t>
                      </a:r>
                    </a:p>
                    <a:p>
                      <a:pPr algn="l"/>
                      <a:r>
                        <a:rPr lang="en-US" sz="850" b="0" dirty="0">
                          <a:latin typeface="Comic Sans MS" panose="030F0702030302020204" pitchFamily="66" charset="0"/>
                        </a:rPr>
                        <a:t>• Know how to develop and communicate ideas through discussion, annotated drawings, exploded drawings and drawings from different views.</a:t>
                      </a:r>
                    </a:p>
                    <a:p>
                      <a:pPr algn="l"/>
                      <a:r>
                        <a:rPr lang="en-US" sz="850" b="1" dirty="0">
                          <a:latin typeface="Comic Sans MS" panose="030F0702030302020204" pitchFamily="66" charset="0"/>
                        </a:rPr>
                        <a:t>Making</a:t>
                      </a:r>
                    </a:p>
                    <a:p>
                      <a:pPr algn="l"/>
                      <a:r>
                        <a:rPr lang="en-US" sz="850" b="0" dirty="0">
                          <a:latin typeface="Comic Sans MS" panose="030F0702030302020204" pitchFamily="66" charset="0"/>
                        </a:rPr>
                        <a:t>• Know how to produce detailed lists of tools, equipment and </a:t>
                      </a:r>
                    </a:p>
                    <a:p>
                      <a:pPr algn="l"/>
                      <a:r>
                        <a:rPr lang="en-US" sz="850" b="0" dirty="0">
                          <a:latin typeface="Comic Sans MS" panose="030F0702030302020204" pitchFamily="66" charset="0"/>
                        </a:rPr>
                        <a:t>materials. Formulate step-by-step plans and, if appropriate, allocate tasks within a team.</a:t>
                      </a:r>
                    </a:p>
                    <a:p>
                      <a:pPr algn="l"/>
                      <a:r>
                        <a:rPr lang="en-US" sz="850" b="0" dirty="0">
                          <a:latin typeface="Comic Sans MS" panose="030F0702030302020204" pitchFamily="66" charset="0"/>
                        </a:rPr>
                        <a:t>•  Know how to select from and use a range of tools and </a:t>
                      </a:r>
                    </a:p>
                    <a:p>
                      <a:pPr algn="l"/>
                      <a:r>
                        <a:rPr lang="en-US" sz="850" b="0" dirty="0">
                          <a:latin typeface="Comic Sans MS" panose="030F0702030302020204" pitchFamily="66" charset="0"/>
                        </a:rPr>
                        <a:t>equipment to make products that that are accurately assembled and well finished. Work within the constraints of time, resources and cost.</a:t>
                      </a:r>
                    </a:p>
                    <a:p>
                      <a:pPr algn="l"/>
                      <a:r>
                        <a:rPr lang="en-US" sz="850" b="1" dirty="0">
                          <a:latin typeface="Comic Sans MS" panose="030F0702030302020204" pitchFamily="66" charset="0"/>
                        </a:rPr>
                        <a:t>Evaluating</a:t>
                      </a:r>
                    </a:p>
                    <a:p>
                      <a:pPr algn="l"/>
                      <a:r>
                        <a:rPr lang="en-US" sz="850" b="0" dirty="0">
                          <a:latin typeface="Comic Sans MS" panose="030F0702030302020204" pitchFamily="66" charset="0"/>
                        </a:rPr>
                        <a:t>• Know how to compare the final product to the original design specification.</a:t>
                      </a:r>
                    </a:p>
                    <a:p>
                      <a:pPr algn="l"/>
                      <a:r>
                        <a:rPr lang="en-US" sz="850" b="0" dirty="0">
                          <a:latin typeface="Comic Sans MS" panose="030F0702030302020204" pitchFamily="66" charset="0"/>
                        </a:rPr>
                        <a:t>•  Know how to test products with intended user and critically </a:t>
                      </a:r>
                    </a:p>
                    <a:p>
                      <a:pPr algn="l"/>
                      <a:r>
                        <a:rPr lang="en-US" sz="850" b="0" dirty="0">
                          <a:latin typeface="Comic Sans MS" panose="030F0702030302020204" pitchFamily="66" charset="0"/>
                        </a:rPr>
                        <a:t>evaluate the quality of the design, manufacture, functionality and fitness for purpose. </a:t>
                      </a:r>
                    </a:p>
                    <a:p>
                      <a:pPr algn="l"/>
                      <a:r>
                        <a:rPr lang="en-US" sz="850" b="0" dirty="0">
                          <a:latin typeface="Comic Sans MS" panose="030F0702030302020204" pitchFamily="66" charset="0"/>
                        </a:rPr>
                        <a:t>• Know how the views of others can be used to improve their work.</a:t>
                      </a:r>
                    </a:p>
                    <a:p>
                      <a:pPr algn="l"/>
                      <a:r>
                        <a:rPr lang="en-US" sz="850" b="0" dirty="0">
                          <a:latin typeface="Comic Sans MS" panose="030F0702030302020204" pitchFamily="66" charset="0"/>
                        </a:rPr>
                        <a:t>• Know and investigate famous manufacturing and engineering companies relevant to the project.</a:t>
                      </a:r>
                    </a:p>
                    <a:p>
                      <a:pPr algn="l"/>
                      <a:r>
                        <a:rPr lang="en-US" sz="850" b="1" dirty="0">
                          <a:latin typeface="Comic Sans MS" panose="030F0702030302020204" pitchFamily="66" charset="0"/>
                        </a:rPr>
                        <a:t>Technical knowledge and understanding</a:t>
                      </a:r>
                    </a:p>
                    <a:p>
                      <a:pPr algn="l"/>
                      <a:r>
                        <a:rPr lang="en-US" sz="850" b="0" dirty="0">
                          <a:latin typeface="Comic Sans MS" panose="030F0702030302020204" pitchFamily="66" charset="0"/>
                        </a:rPr>
                        <a:t>• Know that mechanical and electrical systems have an input, process and an output.</a:t>
                      </a:r>
                    </a:p>
                    <a:p>
                      <a:pPr algn="l"/>
                      <a:r>
                        <a:rPr lang="en-US" sz="850" b="0" dirty="0">
                          <a:latin typeface="Comic Sans MS" panose="030F0702030302020204" pitchFamily="66" charset="0"/>
                        </a:rPr>
                        <a:t>•Know how gears and pulleys can be used to speed up, slow down or change the direction of </a:t>
                      </a:r>
                    </a:p>
                    <a:p>
                      <a:pPr algn="l"/>
                      <a:r>
                        <a:rPr lang="en-US" sz="850" b="0" dirty="0">
                          <a:latin typeface="Comic Sans MS" panose="030F0702030302020204" pitchFamily="66" charset="0"/>
                        </a:rPr>
                        <a:t>movement.</a:t>
                      </a:r>
                    </a:p>
                    <a:p>
                      <a:pPr algn="l"/>
                      <a:r>
                        <a:rPr lang="en-US" sz="850" b="0" dirty="0">
                          <a:latin typeface="Comic Sans MS" panose="030F0702030302020204" pitchFamily="66" charset="0"/>
                        </a:rPr>
                        <a:t>• Know and use technical vocabulary relevant to the </a:t>
                      </a:r>
                    </a:p>
                    <a:p>
                      <a:pPr algn="l"/>
                      <a:r>
                        <a:rPr lang="en-US" sz="850" b="0" dirty="0">
                          <a:latin typeface="Comic Sans MS" panose="030F0702030302020204" pitchFamily="66" charset="0"/>
                        </a:rPr>
                        <a:t>project.</a:t>
                      </a:r>
                    </a:p>
                  </a:txBody>
                  <a:tcPr/>
                </a:tc>
                <a:tc>
                  <a:txBody>
                    <a:bodyPr/>
                    <a:lstStyle/>
                    <a:p>
                      <a:pPr algn="l"/>
                      <a:r>
                        <a:rPr lang="en-US" sz="850" b="1" dirty="0">
                          <a:latin typeface="Comic Sans MS" panose="030F0702030302020204" pitchFamily="66" charset="0"/>
                        </a:rPr>
                        <a:t>Designing</a:t>
                      </a:r>
                    </a:p>
                    <a:p>
                      <a:pPr algn="l"/>
                      <a:r>
                        <a:rPr lang="en-US" sz="850" b="0" dirty="0">
                          <a:latin typeface="Comic Sans MS" panose="030F0702030302020204" pitchFamily="66" charset="0"/>
                        </a:rPr>
                        <a:t>• Know how to generate innovative ideas by carrying out research including surveys, interviews and questionnaires.</a:t>
                      </a:r>
                    </a:p>
                    <a:p>
                      <a:pPr algn="l"/>
                      <a:r>
                        <a:rPr lang="en-US" sz="850" b="0" dirty="0">
                          <a:latin typeface="Comic Sans MS" panose="030F0702030302020204" pitchFamily="66" charset="0"/>
                        </a:rPr>
                        <a:t>• Know how to develop, model and communicate ideas through talking, drawing, templates, mock-ups and prototypes and, where appropriate, </a:t>
                      </a:r>
                      <a:r>
                        <a:rPr lang="en-US" sz="850" b="0" dirty="0" err="1">
                          <a:latin typeface="Comic Sans MS" panose="030F0702030302020204" pitchFamily="66" charset="0"/>
                        </a:rPr>
                        <a:t>computeraided</a:t>
                      </a:r>
                      <a:r>
                        <a:rPr lang="en-US" sz="850" b="0" dirty="0">
                          <a:latin typeface="Comic Sans MS" panose="030F0702030302020204" pitchFamily="66" charset="0"/>
                        </a:rPr>
                        <a:t> design.</a:t>
                      </a:r>
                    </a:p>
                    <a:p>
                      <a:pPr algn="l"/>
                      <a:r>
                        <a:rPr lang="en-US" sz="850" b="0" dirty="0">
                          <a:latin typeface="Comic Sans MS" panose="030F0702030302020204" pitchFamily="66" charset="0"/>
                        </a:rPr>
                        <a:t>• Know how to design purposeful, functional, appealing products </a:t>
                      </a:r>
                    </a:p>
                    <a:p>
                      <a:pPr algn="l"/>
                      <a:r>
                        <a:rPr lang="en-US" sz="850" b="0" dirty="0">
                          <a:latin typeface="Comic Sans MS" panose="030F0702030302020204" pitchFamily="66" charset="0"/>
                        </a:rPr>
                        <a:t>for the intended user that are fit for purpose based on a simple design specification.</a:t>
                      </a:r>
                    </a:p>
                    <a:p>
                      <a:pPr algn="l"/>
                      <a:r>
                        <a:rPr lang="en-US" sz="850" b="1" dirty="0">
                          <a:latin typeface="Comic Sans MS" panose="030F0702030302020204" pitchFamily="66" charset="0"/>
                        </a:rPr>
                        <a:t>Making</a:t>
                      </a:r>
                    </a:p>
                    <a:p>
                      <a:pPr algn="l"/>
                      <a:r>
                        <a:rPr lang="en-US" sz="850" b="0" dirty="0">
                          <a:latin typeface="Comic Sans MS" panose="030F0702030302020204" pitchFamily="66" charset="0"/>
                        </a:rPr>
                        <a:t>• Know how to produce detailed lists of equipment and fabrics </a:t>
                      </a:r>
                    </a:p>
                    <a:p>
                      <a:pPr algn="l"/>
                      <a:r>
                        <a:rPr lang="en-US" sz="850" b="0" dirty="0">
                          <a:latin typeface="Comic Sans MS" panose="030F0702030302020204" pitchFamily="66" charset="0"/>
                        </a:rPr>
                        <a:t>relevant to their tasks.</a:t>
                      </a:r>
                    </a:p>
                    <a:p>
                      <a:pPr algn="l"/>
                      <a:r>
                        <a:rPr lang="en-US" sz="850" b="0" dirty="0">
                          <a:latin typeface="Comic Sans MS" panose="030F0702030302020204" pitchFamily="66" charset="0"/>
                        </a:rPr>
                        <a:t>• Know how to formulate step-by-step plans and, if appropriate,</a:t>
                      </a:r>
                    </a:p>
                    <a:p>
                      <a:pPr algn="l"/>
                      <a:r>
                        <a:rPr lang="en-US" sz="850" b="0" dirty="0">
                          <a:latin typeface="Comic Sans MS" panose="030F0702030302020204" pitchFamily="66" charset="0"/>
                        </a:rPr>
                        <a:t>allocate tasks within a team.</a:t>
                      </a:r>
                    </a:p>
                    <a:p>
                      <a:pPr algn="l"/>
                      <a:r>
                        <a:rPr lang="en-US" sz="850" b="0" dirty="0">
                          <a:latin typeface="Comic Sans MS" panose="030F0702030302020204" pitchFamily="66" charset="0"/>
                        </a:rPr>
                        <a:t>• Know how to select from and use a range of tools and equipment to make products that are accurately assembled and well finished. Work within the constraints of time, resources and cost.</a:t>
                      </a:r>
                    </a:p>
                    <a:p>
                      <a:pPr algn="l"/>
                      <a:r>
                        <a:rPr lang="en-US" sz="850" b="1" dirty="0">
                          <a:latin typeface="Comic Sans MS" panose="030F0702030302020204" pitchFamily="66" charset="0"/>
                        </a:rPr>
                        <a:t>Evaluating</a:t>
                      </a:r>
                    </a:p>
                    <a:p>
                      <a:pPr algn="l"/>
                      <a:r>
                        <a:rPr lang="en-US" sz="850" b="0" dirty="0">
                          <a:latin typeface="Comic Sans MS" panose="030F0702030302020204" pitchFamily="66" charset="0"/>
                        </a:rPr>
                        <a:t>• Know how to investigate and </a:t>
                      </a:r>
                      <a:r>
                        <a:rPr lang="en-US" sz="850" b="0" dirty="0" err="1">
                          <a:latin typeface="Comic Sans MS" panose="030F0702030302020204" pitchFamily="66" charset="0"/>
                        </a:rPr>
                        <a:t>analyse</a:t>
                      </a:r>
                      <a:r>
                        <a:rPr lang="en-US" sz="850" b="0" dirty="0">
                          <a:latin typeface="Comic Sans MS" panose="030F0702030302020204" pitchFamily="66" charset="0"/>
                        </a:rPr>
                        <a:t> textile products linked to </a:t>
                      </a:r>
                    </a:p>
                    <a:p>
                      <a:pPr algn="l"/>
                      <a:r>
                        <a:rPr lang="en-US" sz="850" b="0" dirty="0">
                          <a:latin typeface="Comic Sans MS" panose="030F0702030302020204" pitchFamily="66" charset="0"/>
                        </a:rPr>
                        <a:t>their final product.</a:t>
                      </a:r>
                    </a:p>
                    <a:p>
                      <a:pPr algn="l"/>
                      <a:r>
                        <a:rPr lang="en-US" sz="850" b="0" dirty="0">
                          <a:latin typeface="Comic Sans MS" panose="030F0702030302020204" pitchFamily="66" charset="0"/>
                        </a:rPr>
                        <a:t>• Know how to compare the final product to the original design </a:t>
                      </a:r>
                    </a:p>
                    <a:p>
                      <a:pPr algn="l"/>
                      <a:r>
                        <a:rPr lang="en-US" sz="850" b="0" dirty="0">
                          <a:latin typeface="Comic Sans MS" panose="030F0702030302020204" pitchFamily="66" charset="0"/>
                        </a:rPr>
                        <a:t>specification.</a:t>
                      </a:r>
                    </a:p>
                    <a:p>
                      <a:pPr algn="l"/>
                      <a:r>
                        <a:rPr lang="en-US" sz="850" b="0" dirty="0">
                          <a:latin typeface="Comic Sans MS" panose="030F0702030302020204" pitchFamily="66" charset="0"/>
                        </a:rPr>
                        <a:t>• Know how to test products with intended user and critically evaluate the quality of the design, manufacture, functionality and fitness for purpose.</a:t>
                      </a:r>
                    </a:p>
                    <a:p>
                      <a:pPr algn="l"/>
                      <a:r>
                        <a:rPr lang="en-US" sz="850" b="0" dirty="0">
                          <a:latin typeface="Comic Sans MS" panose="030F0702030302020204" pitchFamily="66" charset="0"/>
                        </a:rPr>
                        <a:t>• Know how to consider the views of others to improve their work.</a:t>
                      </a:r>
                    </a:p>
                    <a:p>
                      <a:pPr algn="l"/>
                      <a:r>
                        <a:rPr lang="en-US" sz="850" b="1" dirty="0">
                          <a:latin typeface="Comic Sans MS" panose="030F0702030302020204" pitchFamily="66" charset="0"/>
                        </a:rPr>
                        <a:t>Technical knowledge and understanding</a:t>
                      </a:r>
                    </a:p>
                    <a:p>
                      <a:pPr algn="l"/>
                      <a:r>
                        <a:rPr lang="en-US" sz="850" b="0" dirty="0">
                          <a:latin typeface="Comic Sans MS" panose="030F0702030302020204" pitchFamily="66" charset="0"/>
                        </a:rPr>
                        <a:t>• Know that a 3-D textile product can be made from a combination of accurately made pattern pieces, fabric shapes and different fabrics.</a:t>
                      </a:r>
                    </a:p>
                    <a:p>
                      <a:pPr algn="l"/>
                      <a:r>
                        <a:rPr lang="en-US" sz="850" b="0" dirty="0">
                          <a:latin typeface="Comic Sans MS" panose="030F0702030302020204" pitchFamily="66" charset="0"/>
                        </a:rPr>
                        <a:t>• Know that fabrics can be strengthened, stiffened and reinforced where appropriate.</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Upper KS2: Cycle 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2926538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5" y="96803"/>
            <a:ext cx="11913833"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5" y="1344671"/>
            <a:ext cx="11913833"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15303827"/>
              </p:ext>
            </p:extLst>
          </p:nvPr>
        </p:nvGraphicFramePr>
        <p:xfrm>
          <a:off x="168675" y="1856099"/>
          <a:ext cx="11913834" cy="4861560"/>
        </p:xfrm>
        <a:graphic>
          <a:graphicData uri="http://schemas.openxmlformats.org/drawingml/2006/table">
            <a:tbl>
              <a:tblPr firstRow="1" bandRow="1">
                <a:tableStyleId>{5940675A-B579-460E-94D1-54222C63F5DA}</a:tableStyleId>
              </a:tblPr>
              <a:tblGrid>
                <a:gridCol w="3687045">
                  <a:extLst>
                    <a:ext uri="{9D8B030D-6E8A-4147-A177-3AD203B41FA5}">
                      <a16:colId xmlns:a16="http://schemas.microsoft.com/office/drawing/2014/main" val="1039164095"/>
                    </a:ext>
                  </a:extLst>
                </a:gridCol>
                <a:gridCol w="4122420">
                  <a:extLst>
                    <a:ext uri="{9D8B030D-6E8A-4147-A177-3AD203B41FA5}">
                      <a16:colId xmlns:a16="http://schemas.microsoft.com/office/drawing/2014/main" val="914411525"/>
                    </a:ext>
                  </a:extLst>
                </a:gridCol>
                <a:gridCol w="4104369">
                  <a:extLst>
                    <a:ext uri="{9D8B030D-6E8A-4147-A177-3AD203B41FA5}">
                      <a16:colId xmlns:a16="http://schemas.microsoft.com/office/drawing/2014/main" val="954389551"/>
                    </a:ext>
                  </a:extLst>
                </a:gridCol>
              </a:tblGrid>
              <a:tr h="265053">
                <a:tc>
                  <a:txBody>
                    <a:bodyPr/>
                    <a:lstStyle/>
                    <a:p>
                      <a:pPr algn="ctr"/>
                      <a:r>
                        <a:rPr lang="en-GB" sz="1400" dirty="0">
                          <a:latin typeface="Comic Sans MS" panose="030F0702030302020204" pitchFamily="66" charset="0"/>
                        </a:rPr>
                        <a:t>Autumn – Electrical systems</a:t>
                      </a:r>
                    </a:p>
                    <a:p>
                      <a:pPr algn="ctr"/>
                      <a:r>
                        <a:rPr lang="en-US" sz="1400" dirty="0">
                          <a:latin typeface="Comic Sans MS" panose="030F0702030302020204" pitchFamily="66" charset="0"/>
                        </a:rPr>
                        <a:t>(M</a:t>
                      </a:r>
                      <a:r>
                        <a:rPr lang="en-GB" sz="1400" dirty="0">
                          <a:latin typeface="Comic Sans MS" panose="030F0702030302020204" pitchFamily="66" charset="0"/>
                        </a:rPr>
                        <a:t>ore complex switches)</a:t>
                      </a:r>
                    </a:p>
                  </a:txBody>
                  <a:tcPr/>
                </a:tc>
                <a:tc>
                  <a:txBody>
                    <a:bodyPr/>
                    <a:lstStyle/>
                    <a:p>
                      <a:pPr algn="ctr"/>
                      <a:r>
                        <a:rPr lang="en-GB" sz="1400" dirty="0">
                          <a:latin typeface="Comic Sans MS" panose="030F0702030302020204" pitchFamily="66" charset="0"/>
                        </a:rPr>
                        <a:t>Spring – Structures</a:t>
                      </a:r>
                    </a:p>
                    <a:p>
                      <a:pPr algn="ctr"/>
                      <a:r>
                        <a:rPr lang="en-GB" sz="1400" dirty="0">
                          <a:latin typeface="Comic Sans MS" panose="030F0702030302020204" pitchFamily="66" charset="0"/>
                        </a:rPr>
                        <a:t>(Frame Structures)</a:t>
                      </a:r>
                    </a:p>
                  </a:txBody>
                  <a:tcPr/>
                </a:tc>
                <a:tc>
                  <a:txBody>
                    <a:bodyPr/>
                    <a:lstStyle/>
                    <a:p>
                      <a:pPr algn="ctr"/>
                      <a:r>
                        <a:rPr lang="en-GB" sz="1400" dirty="0">
                          <a:latin typeface="Comic Sans MS" panose="030F0702030302020204" pitchFamily="66" charset="0"/>
                        </a:rPr>
                        <a:t>Summer – Food</a:t>
                      </a:r>
                    </a:p>
                    <a:p>
                      <a:pPr algn="ctr"/>
                      <a:r>
                        <a:rPr lang="en-GB" sz="1400" dirty="0">
                          <a:latin typeface="Comic Sans MS" panose="030F0702030302020204" pitchFamily="66" charset="0"/>
                        </a:rPr>
                        <a:t>(Celebrating culture and seasonality)</a:t>
                      </a:r>
                    </a:p>
                  </a:txBody>
                  <a:tcPr/>
                </a:tc>
                <a:extLst>
                  <a:ext uri="{0D108BD9-81ED-4DB2-BD59-A6C34878D82A}">
                    <a16:rowId xmlns:a16="http://schemas.microsoft.com/office/drawing/2014/main" val="3471968257"/>
                  </a:ext>
                </a:extLst>
              </a:tr>
              <a:tr h="3127626">
                <a:tc>
                  <a:txBody>
                    <a:bodyPr/>
                    <a:lstStyle/>
                    <a:p>
                      <a:pPr algn="l"/>
                      <a:r>
                        <a:rPr lang="en-GB" sz="900" b="1" dirty="0">
                          <a:latin typeface="Comic Sans MS" panose="030F0702030302020204" pitchFamily="66" charset="0"/>
                        </a:rPr>
                        <a:t>Designing</a:t>
                      </a:r>
                    </a:p>
                    <a:p>
                      <a:pPr algn="l"/>
                      <a:r>
                        <a:rPr lang="en-GB" sz="900" b="0" dirty="0">
                          <a:latin typeface="Comic Sans MS" panose="030F0702030302020204" pitchFamily="66" charset="0"/>
                        </a:rPr>
                        <a:t>•Know how to carry out research into user needs and existing products, using surveys, interviews, questionnaires and web-based resources.</a:t>
                      </a:r>
                    </a:p>
                    <a:p>
                      <a:pPr algn="l"/>
                      <a:r>
                        <a:rPr lang="en-GB" sz="900" b="0" dirty="0">
                          <a:latin typeface="Comic Sans MS" panose="030F0702030302020204" pitchFamily="66" charset="0"/>
                        </a:rPr>
                        <a:t>• Know how to develop a simple design specification to guide the development of their ideas and products, taking account of constraints including time, resources and cost.</a:t>
                      </a:r>
                    </a:p>
                    <a:p>
                      <a:pPr algn="l"/>
                      <a:r>
                        <a:rPr lang="en-GB" sz="900" b="0" dirty="0">
                          <a:latin typeface="Comic Sans MS" panose="030F0702030302020204" pitchFamily="66" charset="0"/>
                        </a:rPr>
                        <a:t>• Know how to generate, develop and model innovative ideas, through discussion, prototypes and annotated sketches.</a:t>
                      </a:r>
                    </a:p>
                    <a:p>
                      <a:pPr algn="l"/>
                      <a:r>
                        <a:rPr lang="en-GB" sz="900" b="1" dirty="0">
                          <a:latin typeface="Comic Sans MS" panose="030F0702030302020204" pitchFamily="66" charset="0"/>
                        </a:rPr>
                        <a:t>Making</a:t>
                      </a:r>
                    </a:p>
                    <a:p>
                      <a:pPr algn="l"/>
                      <a:r>
                        <a:rPr lang="en-GB" sz="900" b="0" dirty="0">
                          <a:latin typeface="Comic Sans MS" panose="030F0702030302020204" pitchFamily="66" charset="0"/>
                        </a:rPr>
                        <a:t>• Know how to formulate a clear plan, including a step-by-step list of what needs to be done and lists of resources to be used.</a:t>
                      </a:r>
                    </a:p>
                    <a:p>
                      <a:pPr algn="l"/>
                      <a:r>
                        <a:rPr lang="en-GB" sz="900" b="0" dirty="0">
                          <a:latin typeface="Comic Sans MS" panose="030F0702030302020204" pitchFamily="66" charset="0"/>
                        </a:rPr>
                        <a:t>• Know how to competently select from and use appropriate tools to accurately measure, mark out, cut, shape and join construction materials to make frameworks.</a:t>
                      </a:r>
                    </a:p>
                    <a:p>
                      <a:pPr algn="l"/>
                      <a:r>
                        <a:rPr lang="en-GB" sz="900" b="0" dirty="0">
                          <a:latin typeface="Comic Sans MS" panose="030F0702030302020204" pitchFamily="66" charset="0"/>
                        </a:rPr>
                        <a:t>• Know how to use finishing and decorative techniques suitable for the product they are designing and making.</a:t>
                      </a:r>
                    </a:p>
                    <a:p>
                      <a:pPr algn="l"/>
                      <a:r>
                        <a:rPr lang="en-GB" sz="900" b="1" dirty="0">
                          <a:latin typeface="Comic Sans MS" panose="030F0702030302020204" pitchFamily="66" charset="0"/>
                        </a:rPr>
                        <a:t>Evaluating</a:t>
                      </a:r>
                    </a:p>
                    <a:p>
                      <a:pPr algn="l"/>
                      <a:r>
                        <a:rPr lang="en-GB" sz="900" b="0" dirty="0">
                          <a:latin typeface="Comic Sans MS" panose="030F0702030302020204" pitchFamily="66" charset="0"/>
                        </a:rPr>
                        <a:t>• Know how to investigate and evaluate a range of existing frame structures.</a:t>
                      </a:r>
                    </a:p>
                    <a:p>
                      <a:pPr algn="l"/>
                      <a:r>
                        <a:rPr lang="en-GB" sz="900" b="0" dirty="0">
                          <a:latin typeface="Comic Sans MS" panose="030F0702030302020204" pitchFamily="66" charset="0"/>
                        </a:rPr>
                        <a:t>• Know how to critically evaluate their products against their design specification, intended user and purpose, identifying strengths and areas for development, and carrying out appropriate tests.</a:t>
                      </a:r>
                    </a:p>
                    <a:p>
                      <a:pPr algn="l"/>
                      <a:r>
                        <a:rPr lang="en-GB" sz="900" b="0" dirty="0">
                          <a:latin typeface="Comic Sans MS" panose="030F0702030302020204" pitchFamily="66" charset="0"/>
                        </a:rPr>
                        <a:t>• Know how to research key events and individuals relevant to frame structures.</a:t>
                      </a:r>
                      <a:endParaRPr lang="en-GB" sz="900" b="1" dirty="0">
                        <a:latin typeface="Comic Sans MS" panose="030F0702030302020204" pitchFamily="66" charset="0"/>
                      </a:endParaRPr>
                    </a:p>
                    <a:p>
                      <a:pPr algn="l"/>
                      <a:r>
                        <a:rPr lang="en-GB" sz="900" b="1" dirty="0">
                          <a:latin typeface="Comic Sans MS" panose="030F0702030302020204" pitchFamily="66" charset="0"/>
                        </a:rPr>
                        <a:t>Technical knowledge and understanding</a:t>
                      </a:r>
                    </a:p>
                    <a:p>
                      <a:pPr algn="l"/>
                      <a:r>
                        <a:rPr lang="en-GB" sz="900" b="0" dirty="0">
                          <a:latin typeface="Comic Sans MS" panose="030F0702030302020204" pitchFamily="66" charset="0"/>
                        </a:rPr>
                        <a:t>• Understand how to strengthen, stiffen and reinforce 3-D frameworks.</a:t>
                      </a:r>
                    </a:p>
                    <a:p>
                      <a:pPr algn="l"/>
                      <a:r>
                        <a:rPr lang="en-GB" sz="900" b="0" dirty="0">
                          <a:latin typeface="Comic Sans MS" panose="030F0702030302020204" pitchFamily="66" charset="0"/>
                        </a:rPr>
                        <a:t>• Know and use technical vocabulary relevant to the project.</a:t>
                      </a:r>
                    </a:p>
                  </a:txBody>
                  <a:tcPr/>
                </a:tc>
                <a:tc>
                  <a:txBody>
                    <a:bodyPr/>
                    <a:lstStyle/>
                    <a:p>
                      <a:pPr algn="l"/>
                      <a:r>
                        <a:rPr lang="en-US" sz="900" b="1" dirty="0">
                          <a:latin typeface="Comic Sans MS" panose="030F0702030302020204" pitchFamily="66" charset="0"/>
                        </a:rPr>
                        <a:t>Designing</a:t>
                      </a:r>
                    </a:p>
                    <a:p>
                      <a:pPr algn="l"/>
                      <a:r>
                        <a:rPr lang="en-US" sz="900" b="0" dirty="0">
                          <a:latin typeface="Comic Sans MS" panose="030F0702030302020204" pitchFamily="66" charset="0"/>
                        </a:rPr>
                        <a:t>• Know how to use research to develop a design specification for a functional product that responds automatically to changes in the environment. Take account of constraints including time, resources and cost. </a:t>
                      </a:r>
                    </a:p>
                    <a:p>
                      <a:pPr algn="l"/>
                      <a:r>
                        <a:rPr lang="en-US" sz="900" b="0" dirty="0">
                          <a:latin typeface="Comic Sans MS" panose="030F0702030302020204" pitchFamily="66" charset="0"/>
                        </a:rPr>
                        <a:t>• Know how to generate and develop innovative ideas and share and clarify these through discussion. </a:t>
                      </a:r>
                    </a:p>
                    <a:p>
                      <a:pPr algn="l"/>
                      <a:r>
                        <a:rPr lang="en-US" sz="900" b="0" dirty="0">
                          <a:latin typeface="Comic Sans MS" panose="030F0702030302020204" pitchFamily="66" charset="0"/>
                        </a:rPr>
                        <a:t>• Know how to communicate ideas through annotated sketches, pictorial representations of electrical circuits or circuit diagrams. </a:t>
                      </a:r>
                    </a:p>
                    <a:p>
                      <a:pPr algn="l"/>
                      <a:r>
                        <a:rPr lang="en-US" sz="900" b="1" dirty="0">
                          <a:latin typeface="Comic Sans MS" panose="030F0702030302020204" pitchFamily="66" charset="0"/>
                        </a:rPr>
                        <a:t>Making</a:t>
                      </a:r>
                    </a:p>
                    <a:p>
                      <a:pPr algn="l"/>
                      <a:r>
                        <a:rPr lang="en-US" sz="900" b="0" dirty="0">
                          <a:latin typeface="Comic Sans MS" panose="030F0702030302020204" pitchFamily="66" charset="0"/>
                        </a:rPr>
                        <a:t>• Know how to formulate a step-by-step plan to guide making, listing tools, equipment, materials and components. </a:t>
                      </a:r>
                    </a:p>
                    <a:p>
                      <a:pPr algn="l"/>
                      <a:r>
                        <a:rPr lang="en-US" sz="900" b="0" dirty="0">
                          <a:latin typeface="Comic Sans MS" panose="030F0702030302020204" pitchFamily="66" charset="0"/>
                        </a:rPr>
                        <a:t>• Know how to competently select and accurately assemble materials, and securely connect electrical components to produce a reliable, functional </a:t>
                      </a:r>
                    </a:p>
                    <a:p>
                      <a:pPr algn="l"/>
                      <a:r>
                        <a:rPr lang="en-US" sz="900" b="0" dirty="0">
                          <a:latin typeface="Comic Sans MS" panose="030F0702030302020204" pitchFamily="66" charset="0"/>
                        </a:rPr>
                        <a:t>product.</a:t>
                      </a:r>
                    </a:p>
                    <a:p>
                      <a:pPr algn="l"/>
                      <a:r>
                        <a:rPr lang="en-US" sz="900" b="0" dirty="0">
                          <a:latin typeface="Comic Sans MS" panose="030F0702030302020204" pitchFamily="66" charset="0"/>
                        </a:rPr>
                        <a:t>• Know how to create and modify a computer control program to enable an electrical product to work automatically in response to changes in the environment.</a:t>
                      </a:r>
                    </a:p>
                    <a:p>
                      <a:pPr algn="l"/>
                      <a:r>
                        <a:rPr lang="en-US" sz="900" b="1" dirty="0">
                          <a:latin typeface="Comic Sans MS" panose="030F0702030302020204" pitchFamily="66" charset="0"/>
                        </a:rPr>
                        <a:t>Evaluating</a:t>
                      </a:r>
                    </a:p>
                    <a:p>
                      <a:pPr algn="l"/>
                      <a:r>
                        <a:rPr lang="en-US" sz="900" b="0" dirty="0">
                          <a:latin typeface="Comic Sans MS" panose="030F0702030302020204" pitchFamily="66" charset="0"/>
                        </a:rPr>
                        <a:t>• Know how to continually evaluate and modify the working features of the product to match the initial design specification. </a:t>
                      </a:r>
                    </a:p>
                    <a:p>
                      <a:pPr algn="l"/>
                      <a:r>
                        <a:rPr lang="en-US" sz="900" b="0" dirty="0">
                          <a:latin typeface="Comic Sans MS" panose="030F0702030302020204" pitchFamily="66" charset="0"/>
                        </a:rPr>
                        <a:t>• Know how to test the system to demonstrate its effectiveness for the intended user and purpose.</a:t>
                      </a:r>
                    </a:p>
                    <a:p>
                      <a:pPr algn="l"/>
                      <a:r>
                        <a:rPr lang="en-US" sz="900" b="0" dirty="0">
                          <a:latin typeface="Comic Sans MS" panose="030F0702030302020204" pitchFamily="66" charset="0"/>
                        </a:rPr>
                        <a:t>• Know how to investigate famous inventors who developed ground-breaking electrical systems and components.</a:t>
                      </a:r>
                    </a:p>
                    <a:p>
                      <a:pPr algn="l"/>
                      <a:r>
                        <a:rPr lang="en-US" sz="900" b="1" dirty="0">
                          <a:latin typeface="Comic Sans MS" panose="030F0702030302020204" pitchFamily="66" charset="0"/>
                        </a:rPr>
                        <a:t>Technical knowledge and understanding</a:t>
                      </a:r>
                    </a:p>
                    <a:p>
                      <a:pPr algn="l"/>
                      <a:r>
                        <a:rPr lang="en-US" sz="900" b="0" dirty="0">
                          <a:latin typeface="Comic Sans MS" panose="030F0702030302020204" pitchFamily="66" charset="0"/>
                        </a:rPr>
                        <a:t>• Know and understand how to use electrical systems in their products.</a:t>
                      </a:r>
                    </a:p>
                    <a:p>
                      <a:pPr algn="l"/>
                      <a:r>
                        <a:rPr lang="en-US" sz="900" b="0" dirty="0">
                          <a:latin typeface="Comic Sans MS" panose="030F0702030302020204" pitchFamily="66" charset="0"/>
                        </a:rPr>
                        <a:t>• Know how to apply their understanding of computing to program, monitor and control their products.</a:t>
                      </a:r>
                    </a:p>
                    <a:p>
                      <a:pPr algn="l"/>
                      <a:r>
                        <a:rPr lang="en-US" sz="900" b="0" dirty="0">
                          <a:latin typeface="Comic Sans MS" panose="030F0702030302020204" pitchFamily="66" charset="0"/>
                        </a:rPr>
                        <a:t>• Know and use technical vocabulary relevant to the </a:t>
                      </a:r>
                    </a:p>
                    <a:p>
                      <a:pPr algn="l"/>
                      <a:r>
                        <a:rPr lang="en-US" sz="900" b="0" dirty="0">
                          <a:latin typeface="Comic Sans MS" panose="030F0702030302020204" pitchFamily="66" charset="0"/>
                        </a:rPr>
                        <a:t>project.</a:t>
                      </a:r>
                      <a:endParaRPr lang="en-GB" sz="900" b="0" dirty="0">
                        <a:latin typeface="Comic Sans MS" panose="030F0702030302020204" pitchFamily="66" charset="0"/>
                      </a:endParaRPr>
                    </a:p>
                  </a:txBody>
                  <a:tcPr/>
                </a:tc>
                <a:tc>
                  <a:txBody>
                    <a:bodyPr/>
                    <a:lstStyle/>
                    <a:p>
                      <a:pPr algn="l"/>
                      <a:r>
                        <a:rPr lang="en-GB" sz="900" b="1" dirty="0">
                          <a:latin typeface="Comic Sans MS" panose="030F0702030302020204" pitchFamily="66" charset="0"/>
                        </a:rPr>
                        <a:t>Designing</a:t>
                      </a:r>
                    </a:p>
                    <a:p>
                      <a:pPr algn="l"/>
                      <a:r>
                        <a:rPr lang="en-GB" sz="900" b="0" dirty="0">
                          <a:latin typeface="Comic Sans MS" panose="030F0702030302020204" pitchFamily="66" charset="0"/>
                        </a:rPr>
                        <a:t>• Know how to generate innovative ideas through research and discussion</a:t>
                      </a:r>
                    </a:p>
                    <a:p>
                      <a:pPr algn="l"/>
                      <a:r>
                        <a:rPr lang="en-GB" sz="900" b="0" dirty="0">
                          <a:latin typeface="Comic Sans MS" panose="030F0702030302020204" pitchFamily="66" charset="0"/>
                        </a:rPr>
                        <a:t>with peers and adults to develop a design brief and criteria for a design specification.</a:t>
                      </a:r>
                    </a:p>
                    <a:p>
                      <a:pPr algn="l"/>
                      <a:r>
                        <a:rPr lang="en-GB" sz="900" b="0" dirty="0">
                          <a:latin typeface="Comic Sans MS" panose="030F0702030302020204" pitchFamily="66" charset="0"/>
                        </a:rPr>
                        <a:t>• Know how to explore a range of initial ideas, and make design decisions</a:t>
                      </a:r>
                    </a:p>
                    <a:p>
                      <a:pPr algn="l"/>
                      <a:r>
                        <a:rPr lang="en-GB" sz="900" b="0" dirty="0">
                          <a:latin typeface="Comic Sans MS" panose="030F0702030302020204" pitchFamily="66" charset="0"/>
                        </a:rPr>
                        <a:t>to develop a final product linked to user and purpose.</a:t>
                      </a:r>
                    </a:p>
                    <a:p>
                      <a:pPr algn="l"/>
                      <a:r>
                        <a:rPr lang="en-GB" sz="900" b="0" dirty="0">
                          <a:latin typeface="Comic Sans MS" panose="030F0702030302020204" pitchFamily="66" charset="0"/>
                        </a:rPr>
                        <a:t>• Know how to use words, annotated sketches and information and</a:t>
                      </a:r>
                    </a:p>
                    <a:p>
                      <a:pPr algn="l"/>
                      <a:r>
                        <a:rPr lang="en-GB" sz="900" b="0" dirty="0">
                          <a:latin typeface="Comic Sans MS" panose="030F0702030302020204" pitchFamily="66" charset="0"/>
                        </a:rPr>
                        <a:t>communication technology as appropriate to develop and communicate ideas.</a:t>
                      </a:r>
                    </a:p>
                    <a:p>
                      <a:pPr algn="l"/>
                      <a:r>
                        <a:rPr lang="en-GB" sz="900" b="1" dirty="0">
                          <a:latin typeface="Comic Sans MS" panose="030F0702030302020204" pitchFamily="66" charset="0"/>
                        </a:rPr>
                        <a:t>Making</a:t>
                      </a:r>
                    </a:p>
                    <a:p>
                      <a:pPr algn="l"/>
                      <a:r>
                        <a:rPr lang="en-GB" sz="900" b="0" dirty="0">
                          <a:latin typeface="Comic Sans MS" panose="030F0702030302020204" pitchFamily="66" charset="0"/>
                        </a:rPr>
                        <a:t>•Know how to write a step-by-step recipe, including a list of ingredients,</a:t>
                      </a:r>
                    </a:p>
                    <a:p>
                      <a:pPr algn="l"/>
                      <a:r>
                        <a:rPr lang="en-GB" sz="900" b="0" dirty="0">
                          <a:latin typeface="Comic Sans MS" panose="030F0702030302020204" pitchFamily="66" charset="0"/>
                        </a:rPr>
                        <a:t>equipment and utensils</a:t>
                      </a:r>
                    </a:p>
                    <a:p>
                      <a:pPr algn="l"/>
                      <a:r>
                        <a:rPr lang="en-GB" sz="900" b="0" dirty="0">
                          <a:latin typeface="Comic Sans MS" panose="030F0702030302020204" pitchFamily="66" charset="0"/>
                        </a:rPr>
                        <a:t>•Know how to select and use appropriate utensils and equipment</a:t>
                      </a:r>
                    </a:p>
                    <a:p>
                      <a:pPr algn="l"/>
                      <a:r>
                        <a:rPr lang="en-GB" sz="900" b="0" dirty="0">
                          <a:latin typeface="Comic Sans MS" panose="030F0702030302020204" pitchFamily="66" charset="0"/>
                        </a:rPr>
                        <a:t>accurately to measure and combine appropriate ingredients.</a:t>
                      </a:r>
                    </a:p>
                    <a:p>
                      <a:pPr algn="l"/>
                      <a:r>
                        <a:rPr lang="en-GB" sz="900" b="0" dirty="0">
                          <a:latin typeface="Comic Sans MS" panose="030F0702030302020204" pitchFamily="66" charset="0"/>
                        </a:rPr>
                        <a:t>•Know how to make, decorate and present the food product appropriately for the intended user and purpose.</a:t>
                      </a:r>
                    </a:p>
                    <a:p>
                      <a:pPr algn="l"/>
                      <a:r>
                        <a:rPr lang="en-GB" sz="900" b="1" dirty="0">
                          <a:latin typeface="Comic Sans MS" panose="030F0702030302020204" pitchFamily="66" charset="0"/>
                        </a:rPr>
                        <a:t>Evaluating</a:t>
                      </a:r>
                    </a:p>
                    <a:p>
                      <a:pPr algn="l"/>
                      <a:r>
                        <a:rPr lang="en-GB" sz="900" b="0" dirty="0">
                          <a:latin typeface="Comic Sans MS" panose="030F0702030302020204" pitchFamily="66" charset="0"/>
                        </a:rPr>
                        <a:t>•Know how to carry out sensory evaluations of a range of relevant</a:t>
                      </a:r>
                    </a:p>
                    <a:p>
                      <a:pPr algn="l"/>
                      <a:r>
                        <a:rPr lang="en-GB" sz="900" b="0" dirty="0">
                          <a:latin typeface="Comic Sans MS" panose="030F0702030302020204" pitchFamily="66" charset="0"/>
                        </a:rPr>
                        <a:t>products and ingredients. Record the evaluations using e.g.</a:t>
                      </a:r>
                    </a:p>
                    <a:p>
                      <a:pPr algn="l"/>
                      <a:r>
                        <a:rPr lang="en-GB" sz="900" b="0" dirty="0">
                          <a:latin typeface="Comic Sans MS" panose="030F0702030302020204" pitchFamily="66" charset="0"/>
                        </a:rPr>
                        <a:t>tables/graphs/charts such as star diagrams.</a:t>
                      </a:r>
                    </a:p>
                    <a:p>
                      <a:pPr algn="l"/>
                      <a:r>
                        <a:rPr lang="en-GB" sz="900" b="0" dirty="0">
                          <a:latin typeface="Comic Sans MS" panose="030F0702030302020204" pitchFamily="66" charset="0"/>
                        </a:rPr>
                        <a:t>•Know how to evaluate the final product with reference back to the</a:t>
                      </a:r>
                    </a:p>
                    <a:p>
                      <a:pPr algn="l"/>
                      <a:r>
                        <a:rPr lang="en-GB" sz="900" b="0" dirty="0">
                          <a:latin typeface="Comic Sans MS" panose="030F0702030302020204" pitchFamily="66" charset="0"/>
                        </a:rPr>
                        <a:t>design brief and design specification, taking into account the views of others when identifying improvements.</a:t>
                      </a:r>
                    </a:p>
                    <a:p>
                      <a:pPr algn="l"/>
                      <a:r>
                        <a:rPr lang="en-GB" sz="900" b="0" dirty="0">
                          <a:latin typeface="Comic Sans MS" panose="030F0702030302020204" pitchFamily="66" charset="0"/>
                        </a:rPr>
                        <a:t>• Understand how key chefs have influenced eating habits to</a:t>
                      </a:r>
                    </a:p>
                    <a:p>
                      <a:pPr algn="l"/>
                      <a:r>
                        <a:rPr lang="en-GB" sz="900" b="0" dirty="0">
                          <a:latin typeface="Comic Sans MS" panose="030F0702030302020204" pitchFamily="66" charset="0"/>
                        </a:rPr>
                        <a:t>promote varied and healthy diets.</a:t>
                      </a:r>
                    </a:p>
                    <a:p>
                      <a:pPr algn="l"/>
                      <a:r>
                        <a:rPr lang="en-GB" sz="900" b="1" dirty="0">
                          <a:latin typeface="Comic Sans MS" panose="030F0702030302020204" pitchFamily="66" charset="0"/>
                        </a:rPr>
                        <a:t>Technical knowledge and understanding</a:t>
                      </a:r>
                    </a:p>
                    <a:p>
                      <a:pPr algn="l"/>
                      <a:r>
                        <a:rPr lang="en-GB" sz="900" b="0" dirty="0">
                          <a:latin typeface="Comic Sans MS" panose="030F0702030302020204" pitchFamily="66" charset="0"/>
                        </a:rPr>
                        <a:t>• Know how to use utensils and equipment including heat</a:t>
                      </a:r>
                    </a:p>
                    <a:p>
                      <a:pPr algn="l"/>
                      <a:r>
                        <a:rPr lang="en-GB" sz="900" b="0" dirty="0">
                          <a:latin typeface="Comic Sans MS" panose="030F0702030302020204" pitchFamily="66" charset="0"/>
                        </a:rPr>
                        <a:t>sources to prepare and cook food.</a:t>
                      </a:r>
                    </a:p>
                    <a:p>
                      <a:pPr algn="l"/>
                      <a:r>
                        <a:rPr lang="en-GB" sz="900" b="0" dirty="0">
                          <a:latin typeface="Comic Sans MS" panose="030F0702030302020204" pitchFamily="66" charset="0"/>
                        </a:rPr>
                        <a:t>• Understand about seasonality in relation to food products</a:t>
                      </a:r>
                    </a:p>
                    <a:p>
                      <a:pPr algn="l"/>
                      <a:r>
                        <a:rPr lang="en-GB" sz="900" b="0" dirty="0">
                          <a:latin typeface="Comic Sans MS" panose="030F0702030302020204" pitchFamily="66" charset="0"/>
                        </a:rPr>
                        <a:t>and the source of different food products.</a:t>
                      </a:r>
                    </a:p>
                    <a:p>
                      <a:pPr algn="l"/>
                      <a:r>
                        <a:rPr lang="en-GB" sz="900" b="0" dirty="0">
                          <a:latin typeface="Comic Sans MS" panose="030F0702030302020204" pitchFamily="66" charset="0"/>
                        </a:rPr>
                        <a:t>• Know and use relevant technical and sensory vocabulary.</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Upper KS2: Cycle B</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2866196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Design &amp; Technology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3946558166"/>
              </p:ext>
            </p:extLst>
          </p:nvPr>
        </p:nvGraphicFramePr>
        <p:xfrm>
          <a:off x="298882" y="2341597"/>
          <a:ext cx="11606074" cy="4419600"/>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1078011">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pPr algn="l">
                        <a:buFont typeface="Arial" panose="020B0604020202020204" pitchFamily="34" charset="0"/>
                        <a:buNone/>
                      </a:pPr>
                      <a:r>
                        <a:rPr lang="en-US" sz="850" b="0" i="0" kern="1200" dirty="0">
                          <a:solidFill>
                            <a:srgbClr val="002060"/>
                          </a:solidFill>
                          <a:effectLst/>
                          <a:latin typeface="Comic Sans MS" panose="030F0702030302020204" pitchFamily="66" charset="0"/>
                          <a:ea typeface="+mn-ea"/>
                          <a:cs typeface="+mn-cs"/>
                        </a:rPr>
                        <a:t>Children receive a design and technology curriculum which inspires and allows them to exercise their creativity practically, through designing, making and evaluating. Design and technology is a motivating, precise and practical subject that encourages children to learn to think and intervene creatively to solve problems imaginatively, both as individuals and as members of a team. Pupils are encouraged to be inventive whilst considering their own and others’ needs, wants and values in order to be resourceful, resilient, problem-solvers.</a:t>
                      </a:r>
                      <a:r>
                        <a:rPr lang="en-US" sz="850" b="0" i="0" dirty="0">
                          <a:solidFill>
                            <a:srgbClr val="002060"/>
                          </a:solidFill>
                          <a:effectLst/>
                          <a:latin typeface="Comic Sans MS" panose="030F0702030302020204" pitchFamily="66" charset="0"/>
                        </a:rPr>
                        <a:t> </a:t>
                      </a:r>
                    </a:p>
                    <a:p>
                      <a:pPr algn="l">
                        <a:buFont typeface="Arial" panose="020B0604020202020204" pitchFamily="34" charset="0"/>
                        <a:buNone/>
                      </a:pPr>
                      <a:r>
                        <a:rPr lang="en-US" sz="850" b="0" i="0" dirty="0">
                          <a:solidFill>
                            <a:srgbClr val="002060"/>
                          </a:solidFill>
                          <a:effectLst/>
                          <a:latin typeface="Comic Sans MS" panose="030F0702030302020204" pitchFamily="66" charset="0"/>
                        </a:rPr>
                        <a:t>Our curriculum allows children to apply the knowledge and skills learned in other subjects, particularly </a:t>
                      </a:r>
                      <a:r>
                        <a:rPr lang="en-US" sz="850" b="0" i="0" dirty="0" err="1">
                          <a:solidFill>
                            <a:srgbClr val="002060"/>
                          </a:solidFill>
                          <a:effectLst/>
                          <a:latin typeface="Comic Sans MS" panose="030F0702030302020204" pitchFamily="66" charset="0"/>
                        </a:rPr>
                        <a:t>Maths</a:t>
                      </a:r>
                      <a:r>
                        <a:rPr lang="en-US" sz="850" b="0" i="0" dirty="0">
                          <a:solidFill>
                            <a:srgbClr val="002060"/>
                          </a:solidFill>
                          <a:effectLst/>
                          <a:latin typeface="Comic Sans MS" panose="030F0702030302020204" pitchFamily="66" charset="0"/>
                        </a:rPr>
                        <a:t>, Science and Art. Children also learn basic cooking skills and design and make dishes themselves. Children’s interests are engaged through theme learning, ensuring that links are made in a cross curricular way and to their own experiences, giving children motivation and meaning behind their learning. We want to equip our pupils with the skills and technical knowledge required within each aspect of the iterative designing and making process. We want to enable children to become successful designers, makers and evaluators. We want to induce curiosity and innovativeness and provide opportunities for the development of problem solving and risk taking through a range of contexts, often linked to daily aspects of life. We encourage children to explore the significance of design and technology in our lives by learning about the designed and made world and how things work within it, also allowing children time to critique, evaluate and test their ideas, proto-types and products, and those of their peers, in a constructive and meaningful way. Lessons provide children with opportunities to explore and understand the key principles of nutrition and healthy eating whilst learning how to cook in a hygienic and safe environment. The also give children the ability to manage risks exceptionally well to manufacture products safely and hygienically. Most importantly, they should instill a passion for designing and creating.</a:t>
                      </a:r>
                    </a:p>
                  </a:txBody>
                  <a:tcPr>
                    <a:solidFill>
                      <a:schemeClr val="accent1">
                        <a:lumMod val="20000"/>
                        <a:lumOff val="80000"/>
                      </a:schemeClr>
                    </a:solidFill>
                  </a:tcPr>
                </a:tc>
                <a:extLst>
                  <a:ext uri="{0D108BD9-81ED-4DB2-BD59-A6C34878D82A}">
                    <a16:rowId xmlns:a16="http://schemas.microsoft.com/office/drawing/2014/main" val="522082441"/>
                  </a:ext>
                </a:extLst>
              </a:tr>
              <a:tr h="552649">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r>
                        <a:rPr lang="en-US" sz="850" b="0" i="0" dirty="0">
                          <a:solidFill>
                            <a:srgbClr val="002060"/>
                          </a:solidFill>
                          <a:effectLst/>
                          <a:latin typeface="Comic Sans MS" panose="030F0702030302020204" pitchFamily="66" charset="0"/>
                        </a:rPr>
                        <a:t>At Sandbach Primary, we teach a rolling program split into Year A and Year B, aligned to Key Stage 1, Lower Key Stage 2 and Upper Key Stage 2 objectives. Teaching of DT follows the design, make and evaluate cycle. The design process is fixed in real life and relevant contexts, to give greater depth to learning. Skills are taught progressively across key stage phases of Key Stage 1, Lower Key Stage 2 and Upper Key Stage 2, to ensure that all children are able to learn and add to their range of skills and progress as they move through the school. </a:t>
                      </a:r>
                      <a:r>
                        <a:rPr lang="en-US" sz="850" dirty="0">
                          <a:solidFill>
                            <a:srgbClr val="002060"/>
                          </a:solidFill>
                          <a:latin typeface="Comic Sans MS" panose="030F0702030302020204" pitchFamily="66" charset="0"/>
                        </a:rPr>
                        <a:t>We implement our curriculum by providing a range of creative and practical activities, through which we teach the knowledge, understanding and skills needed to engage in an interactive process of designing and making: Design – use research and develop design criteria to design for a purpose and communicate their ideas through a range of mediums; Make – use a wider range of tools and equipment with accuracy and use a wider range of materials and components according to their qualities; and Evaluate – evaluate their ideas and products against their own design criteria and consider the views of others to improve their work.</a:t>
                      </a:r>
                      <a:r>
                        <a:rPr lang="en-US" sz="850" b="0" i="0" dirty="0">
                          <a:solidFill>
                            <a:srgbClr val="002060"/>
                          </a:solidFill>
                          <a:effectLst/>
                          <a:latin typeface="Comic Sans MS" panose="030F0702030302020204" pitchFamily="66" charset="0"/>
                        </a:rPr>
                        <a:t> During lessons, children are taught to combine their designing, making and analytical skills with knowledge and understanding in order to design and make a product. The lesson sequence starts with a design brief or problem linked to a cross curricular theme. Children then are taught to research existing solutions before developing their own designs, using annotated sketches. Children produce at least three initial designs and apply their critical thinking skills to choose the most suitable. While making, children are given choice and a range of tools to choose from freely, appropriate to age and expectations. They consider which materials are best fit for purpose and begin by making models and prototypes. Following on from designing and making their products, they evaluate them by </a:t>
                      </a:r>
                      <a:r>
                        <a:rPr lang="en-US" sz="850" b="0" i="0" dirty="0" err="1">
                          <a:solidFill>
                            <a:srgbClr val="002060"/>
                          </a:solidFill>
                          <a:effectLst/>
                          <a:latin typeface="Comic Sans MS" panose="030F0702030302020204" pitchFamily="66" charset="0"/>
                        </a:rPr>
                        <a:t>analysing</a:t>
                      </a:r>
                      <a:r>
                        <a:rPr lang="en-US" sz="850" b="0" i="0" dirty="0">
                          <a:solidFill>
                            <a:srgbClr val="002060"/>
                          </a:solidFill>
                          <a:effectLst/>
                          <a:latin typeface="Comic Sans MS" panose="030F0702030302020204" pitchFamily="66" charset="0"/>
                        </a:rPr>
                        <a:t> and critiquing their own creations, as well as testing and solving any issues, through using their own ideas and collaboratively sharing feedback. To evaluate, children </a:t>
                      </a:r>
                      <a:r>
                        <a:rPr lang="en-US" sz="850" b="0" i="0" dirty="0" err="1">
                          <a:solidFill>
                            <a:srgbClr val="002060"/>
                          </a:solidFill>
                          <a:effectLst/>
                          <a:latin typeface="Comic Sans MS" panose="030F0702030302020204" pitchFamily="66" charset="0"/>
                        </a:rPr>
                        <a:t>analyse</a:t>
                      </a:r>
                      <a:r>
                        <a:rPr lang="en-US" sz="850" b="0" i="0" dirty="0">
                          <a:solidFill>
                            <a:srgbClr val="002060"/>
                          </a:solidFill>
                          <a:effectLst/>
                          <a:latin typeface="Comic Sans MS" panose="030F0702030302020204" pitchFamily="66" charset="0"/>
                        </a:rPr>
                        <a:t> and critique their own and their peers’ products against the design brief.</a:t>
                      </a:r>
                      <a:endParaRPr lang="en-GB" sz="850" dirty="0">
                        <a:solidFill>
                          <a:srgbClr val="002060"/>
                        </a:solidFill>
                        <a:latin typeface="Comic Sans MS" panose="030F0702030302020204" pitchFamily="66" charset="0"/>
                      </a:endParaRPr>
                    </a:p>
                  </a:txBody>
                  <a:tcPr>
                    <a:solidFill>
                      <a:schemeClr val="accent5">
                        <a:lumMod val="40000"/>
                        <a:lumOff val="60000"/>
                      </a:schemeClr>
                    </a:solidFill>
                  </a:tcPr>
                </a:tc>
                <a:extLst>
                  <a:ext uri="{0D108BD9-81ED-4DB2-BD59-A6C34878D82A}">
                    <a16:rowId xmlns:a16="http://schemas.microsoft.com/office/drawing/2014/main" val="1439158557"/>
                  </a:ext>
                </a:extLst>
              </a:tr>
              <a:tr h="552649">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r>
                        <a:rPr lang="en-GB" sz="850" dirty="0">
                          <a:solidFill>
                            <a:srgbClr val="002060"/>
                          </a:solidFill>
                          <a:latin typeface="Comic Sans MS" panose="030F0702030302020204" pitchFamily="66" charset="0"/>
                        </a:rPr>
                        <a:t>The approach to assessment is less formal than in core subject disciplines. In DT, there is ongoing teacher assessment to ensure that the children are keeping up with the pace of the curriculum and achieving our goals. We assess at the end of the Foundation Stage against the Early Learning Goal for Expressive Arts and Design. There is no published data for art and design in KS1 and KS2. The school tracks foundation subjects very broadly to ensure that children are working within the curriculum expectations for their year group.</a:t>
                      </a:r>
                    </a:p>
                    <a:p>
                      <a:endParaRPr lang="en-GB" sz="850" dirty="0">
                        <a:solidFill>
                          <a:srgbClr val="002060"/>
                        </a:solidFill>
                        <a:latin typeface="Comic Sans MS" panose="030F0702030302020204" pitchFamily="66" charset="0"/>
                      </a:endParaRPr>
                    </a:p>
                    <a:p>
                      <a:r>
                        <a:rPr lang="en-GB" sz="850" dirty="0">
                          <a:solidFill>
                            <a:srgbClr val="002060"/>
                          </a:solidFill>
                          <a:latin typeface="Comic Sans MS" panose="030F0702030302020204" pitchFamily="66" charset="0"/>
                        </a:rPr>
                        <a:t>Work books are key to capturing pupil work. Additionally, pupil work is displayed in class or communal areas, as a wider public display of DT work is a critical part in the design process. Talking to pupils is key to the continual refinement and development of the DT curriculum. Regular pupil voice and self-evaluation provide valuable feedback which is used to</a:t>
                      </a:r>
                    </a:p>
                    <a:p>
                      <a:r>
                        <a:rPr lang="en-GB" sz="850" dirty="0">
                          <a:solidFill>
                            <a:srgbClr val="002060"/>
                          </a:solidFill>
                          <a:latin typeface="Comic Sans MS" panose="030F0702030302020204" pitchFamily="66" charset="0"/>
                        </a:rPr>
                        <a:t>assess pupil’s understanding and the success of units of work.</a:t>
                      </a: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523220"/>
          </a:xfrm>
          <a:prstGeom prst="rect">
            <a:avLst/>
          </a:prstGeom>
        </p:spPr>
        <p:txBody>
          <a:bodyPr wrap="square">
            <a:spAutoFit/>
          </a:bodyPr>
          <a:lstStyle/>
          <a:p>
            <a:pPr algn="ctr"/>
            <a:r>
              <a:rPr lang="en-GB" sz="1400" dirty="0">
                <a:latin typeface="Comic Sans MS" panose="030F0702030302020204" pitchFamily="66" charset="0"/>
              </a:rPr>
              <a:t>Our D &amp; T curriculum aims to </a:t>
            </a:r>
            <a:r>
              <a:rPr lang="en-US" sz="1400" dirty="0">
                <a:latin typeface="Comic Sans MS" panose="030F0702030302020204" pitchFamily="66" charset="0"/>
              </a:rPr>
              <a:t>inspire pupils to use their creativity and imagination, to design and make products that solve real and relevant problems within a variety of contexts. </a:t>
            </a:r>
            <a:endParaRPr lang="en-GB" sz="1400" dirty="0">
              <a:latin typeface="Comic Sans MS" panose="030F0702030302020204" pitchFamily="66" charset="0"/>
            </a:endParaRP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EYFS</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EYFS</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
        <p:nvSpPr>
          <p:cNvPr id="5" name="Rectangle 4">
            <a:extLst>
              <a:ext uri="{FF2B5EF4-FFF2-40B4-BE49-F238E27FC236}">
                <a16:creationId xmlns:a16="http://schemas.microsoft.com/office/drawing/2014/main" id="{AF6E3125-20DF-4A2F-AF39-6176E4E02C72}"/>
              </a:ext>
            </a:extLst>
          </p:cNvPr>
          <p:cNvSpPr/>
          <p:nvPr/>
        </p:nvSpPr>
        <p:spPr>
          <a:xfrm>
            <a:off x="905435" y="2306584"/>
            <a:ext cx="10363200" cy="1754326"/>
          </a:xfrm>
          <a:prstGeom prst="rect">
            <a:avLst/>
          </a:prstGeom>
        </p:spPr>
        <p:txBody>
          <a:bodyPr wrap="square">
            <a:spAutoFit/>
          </a:bodyPr>
          <a:lstStyle/>
          <a:p>
            <a:r>
              <a:rPr lang="en-US" dirty="0"/>
              <a:t>Our Year 1 Design Technology curriculum builds directly on the learning undertaken in the EYFS Expressive Arts and Design early learning goal. During their time in early years, children will have used and explored a variety of materials, tools and techniques which allow them to experiment with design, texture, form and function. They will have engaged with designing, making and evaluating in a way that develops their cutting and joining techniques, as well as their ability to modify and adapt their work. These skills, knowledge and experiences underpin the learning that takes place in Year 1 and across the KS1 and KS2 curriculum.</a:t>
            </a:r>
            <a:endParaRPr lang="en-GB" dirty="0"/>
          </a:p>
        </p:txBody>
      </p:sp>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942719784"/>
              </p:ext>
            </p:extLst>
          </p:nvPr>
        </p:nvGraphicFramePr>
        <p:xfrm>
          <a:off x="298881" y="1940029"/>
          <a:ext cx="11594236" cy="4760625"/>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8901">
                  <a:extLst>
                    <a:ext uri="{9D8B030D-6E8A-4147-A177-3AD203B41FA5}">
                      <a16:colId xmlns:a16="http://schemas.microsoft.com/office/drawing/2014/main" val="2421390909"/>
                    </a:ext>
                  </a:extLst>
                </a:gridCol>
                <a:gridCol w="1740024">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Art &amp; Design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Art &amp; Design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txBody>
                  <a:tcPr/>
                </a:tc>
                <a:extLst>
                  <a:ext uri="{0D108BD9-81ED-4DB2-BD59-A6C34878D82A}">
                    <a16:rowId xmlns:a16="http://schemas.microsoft.com/office/drawing/2014/main" val="3471968257"/>
                  </a:ext>
                </a:extLst>
              </a:tr>
              <a:tr h="893944">
                <a:tc>
                  <a:txBody>
                    <a:bodyPr/>
                    <a:lstStyle/>
                    <a:p>
                      <a:r>
                        <a:rPr lang="en-GB" sz="1100" dirty="0">
                          <a:latin typeface="Comic Sans MS" panose="030F0702030302020204" pitchFamily="66" charset="0"/>
                        </a:rPr>
                        <a:t>KS1</a:t>
                      </a:r>
                    </a:p>
                    <a:p>
                      <a:r>
                        <a:rPr lang="en-GB" sz="1100" dirty="0">
                          <a:latin typeface="Comic Sans MS" panose="030F0702030302020204" pitchFamily="66" charset="0"/>
                        </a:rPr>
                        <a:t>Yr1</a:t>
                      </a:r>
                    </a:p>
                    <a:p>
                      <a:endParaRPr lang="en-GB" sz="1100" dirty="0">
                        <a:latin typeface="Comic Sans MS" panose="030F0702030302020204" pitchFamily="66" charset="0"/>
                      </a:endParaRP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Preparing vegetables (</a:t>
                      </a:r>
                      <a:r>
                        <a:rPr lang="en-GB" sz="1100" dirty="0" err="1">
                          <a:latin typeface="Comic Sans MS" panose="030F0702030302020204" pitchFamily="66" charset="0"/>
                        </a:rPr>
                        <a:t>inc.</a:t>
                      </a:r>
                      <a:r>
                        <a:rPr lang="en-GB" sz="1100" dirty="0">
                          <a:latin typeface="Comic Sans MS" panose="030F0702030302020204" pitchFamily="66" charset="0"/>
                        </a:rPr>
                        <a:t> cooking and nutrition requirements for KS1)</a:t>
                      </a:r>
                    </a:p>
                    <a:p>
                      <a:pPr algn="ctr"/>
                      <a:endParaRPr lang="en-GB" sz="110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Textiles</a:t>
                      </a:r>
                    </a:p>
                    <a:p>
                      <a:pPr algn="ctr"/>
                      <a:r>
                        <a:rPr lang="en-US" sz="1100" b="0" dirty="0">
                          <a:latin typeface="Comic Sans MS" panose="030F0702030302020204" pitchFamily="66" charset="0"/>
                        </a:rPr>
                        <a:t>Templates and joining techniques</a:t>
                      </a:r>
                      <a:endParaRPr lang="en-GB" sz="1100" b="0" dirty="0">
                        <a:latin typeface="Comic Sans MS" panose="030F0702030302020204" pitchFamily="66" charset="0"/>
                      </a:endParaRPr>
                    </a:p>
                    <a:p>
                      <a:pPr algn="ctr"/>
                      <a:endParaRPr lang="en-GB" sz="1100" b="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US" sz="1100" b="1" dirty="0">
                          <a:latin typeface="Comic Sans MS" panose="030F0702030302020204" pitchFamily="66" charset="0"/>
                        </a:rPr>
                        <a:t>Mechanisms</a:t>
                      </a:r>
                      <a:endParaRPr lang="en-GB" sz="1100" b="1" dirty="0">
                        <a:latin typeface="Comic Sans MS" panose="030F0702030302020204" pitchFamily="66" charset="0"/>
                      </a:endParaRPr>
                    </a:p>
                    <a:p>
                      <a:pPr algn="ctr"/>
                      <a:r>
                        <a:rPr lang="en-GB" sz="1100" b="0" dirty="0">
                          <a:latin typeface="Comic Sans MS" panose="030F0702030302020204" pitchFamily="66" charset="0"/>
                        </a:rPr>
                        <a:t>Wheels and axles</a:t>
                      </a:r>
                    </a:p>
                    <a:p>
                      <a:pPr algn="ctr"/>
                      <a:endParaRPr lang="en-GB" sz="1100" dirty="0">
                        <a:latin typeface="Comic Sans MS" panose="030F0702030302020204" pitchFamily="66" charset="0"/>
                      </a:endParaRPr>
                    </a:p>
                  </a:txBody>
                  <a:tcPr>
                    <a:noFill/>
                  </a:tcPr>
                </a:tc>
                <a:extLst>
                  <a:ext uri="{0D108BD9-81ED-4DB2-BD59-A6C34878D82A}">
                    <a16:rowId xmlns:a16="http://schemas.microsoft.com/office/drawing/2014/main" val="582857498"/>
                  </a:ext>
                </a:extLst>
              </a:tr>
              <a:tr h="893944">
                <a:tc>
                  <a:txBody>
                    <a:bodyPr/>
                    <a:lstStyle/>
                    <a:p>
                      <a:r>
                        <a:rPr lang="en-GB" dirty="0">
                          <a:latin typeface="Comic Sans MS" panose="030F0702030302020204" pitchFamily="66" charset="0"/>
                        </a:rPr>
                        <a:t>KS1</a:t>
                      </a:r>
                    </a:p>
                    <a:p>
                      <a:r>
                        <a:rPr lang="en-GB" sz="1100" dirty="0">
                          <a:latin typeface="Comic Sans MS" panose="030F0702030302020204" pitchFamily="66" charset="0"/>
                        </a:rPr>
                        <a:t>Yr2</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Preparing fruit (</a:t>
                      </a:r>
                      <a:r>
                        <a:rPr lang="en-GB" sz="1100" dirty="0" err="1">
                          <a:latin typeface="Comic Sans MS" panose="030F0702030302020204" pitchFamily="66" charset="0"/>
                        </a:rPr>
                        <a:t>inc.</a:t>
                      </a:r>
                      <a:r>
                        <a:rPr lang="en-GB" sz="1100" dirty="0">
                          <a:latin typeface="Comic Sans MS" panose="030F0702030302020204" pitchFamily="66" charset="0"/>
                        </a:rPr>
                        <a:t> cooking and nutrition requirements for KS1)</a:t>
                      </a:r>
                    </a:p>
                    <a:p>
                      <a:pPr algn="ctr"/>
                      <a:endParaRPr lang="en-GB" sz="110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Mechanisms</a:t>
                      </a:r>
                    </a:p>
                    <a:p>
                      <a:pPr algn="ctr"/>
                      <a:r>
                        <a:rPr lang="en-GB" sz="1100" dirty="0">
                          <a:latin typeface="Comic Sans MS" panose="030F0702030302020204" pitchFamily="66" charset="0"/>
                        </a:rPr>
                        <a:t>Sliders and levers</a:t>
                      </a:r>
                    </a:p>
                    <a:p>
                      <a:pPr algn="ctr"/>
                      <a:endParaRPr lang="en-GB" sz="1100" b="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Structures</a:t>
                      </a:r>
                    </a:p>
                    <a:p>
                      <a:pPr algn="ctr"/>
                      <a:r>
                        <a:rPr lang="en-US" sz="1100" b="0" dirty="0">
                          <a:latin typeface="Comic Sans MS" panose="030F0702030302020204" pitchFamily="66" charset="0"/>
                        </a:rPr>
                        <a:t>F</a:t>
                      </a:r>
                      <a:r>
                        <a:rPr lang="en-GB" sz="1100" b="0" dirty="0" err="1">
                          <a:latin typeface="Comic Sans MS" panose="030F0702030302020204" pitchFamily="66" charset="0"/>
                        </a:rPr>
                        <a:t>reestanding</a:t>
                      </a:r>
                      <a:r>
                        <a:rPr lang="en-GB" sz="1100" b="0" dirty="0">
                          <a:latin typeface="Comic Sans MS" panose="030F0702030302020204" pitchFamily="66" charset="0"/>
                        </a:rPr>
                        <a:t> structures</a:t>
                      </a:r>
                    </a:p>
                    <a:p>
                      <a:pPr algn="ctr"/>
                      <a:endParaRPr lang="en-GB" sz="1100" dirty="0">
                        <a:latin typeface="Comic Sans MS" panose="030F0702030302020204" pitchFamily="66" charset="0"/>
                      </a:endParaRPr>
                    </a:p>
                  </a:txBody>
                  <a:tcPr>
                    <a:noFill/>
                  </a:tcPr>
                </a:tc>
                <a:extLst>
                  <a:ext uri="{0D108BD9-81ED-4DB2-BD59-A6C34878D82A}">
                    <a16:rowId xmlns:a16="http://schemas.microsoft.com/office/drawing/2014/main" val="2460120749"/>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Healthy and varied diet</a:t>
                      </a:r>
                    </a:p>
                    <a:p>
                      <a:pPr algn="ctr"/>
                      <a:endParaRPr lang="en-GB" sz="110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US" sz="1100" b="1" dirty="0">
                          <a:latin typeface="Comic Sans MS" panose="030F0702030302020204" pitchFamily="66" charset="0"/>
                        </a:rPr>
                        <a:t>Mechanisms</a:t>
                      </a:r>
                    </a:p>
                    <a:p>
                      <a:pPr algn="ctr"/>
                      <a:r>
                        <a:rPr lang="en-US" sz="1100" dirty="0">
                          <a:latin typeface="Comic Sans MS" panose="030F0702030302020204" pitchFamily="66" charset="0"/>
                        </a:rPr>
                        <a:t>Levers</a:t>
                      </a:r>
                      <a:r>
                        <a:rPr lang="en-GB" sz="1100" dirty="0">
                          <a:latin typeface="Comic Sans MS" panose="030F0702030302020204" pitchFamily="66" charset="0"/>
                        </a:rPr>
                        <a:t> and Linkages</a:t>
                      </a:r>
                    </a:p>
                    <a:p>
                      <a:pPr algn="ctr"/>
                      <a:endParaRPr lang="en-GB" sz="110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Textiles</a:t>
                      </a:r>
                    </a:p>
                    <a:p>
                      <a:pPr algn="ctr"/>
                      <a:r>
                        <a:rPr lang="en-US" sz="1100" b="0" dirty="0">
                          <a:latin typeface="Comic Sans MS" panose="030F0702030302020204" pitchFamily="66" charset="0"/>
                        </a:rPr>
                        <a:t>2D shape to 3D product</a:t>
                      </a:r>
                      <a:endParaRPr lang="en-GB" sz="1100" b="0" dirty="0">
                        <a:latin typeface="Comic Sans MS" panose="030F0702030302020204" pitchFamily="66" charset="0"/>
                      </a:endParaRPr>
                    </a:p>
                  </a:txBody>
                  <a:tcPr>
                    <a:no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b="1" dirty="0">
                          <a:latin typeface="Comic Sans MS" panose="030F0702030302020204" pitchFamily="66" charset="0"/>
                        </a:rPr>
                        <a:t>Food</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a:latin typeface="Comic Sans MS" panose="030F0702030302020204" pitchFamily="66" charset="0"/>
                        </a:rPr>
                        <a:t>Celebrating culture and seasonality (</a:t>
                      </a:r>
                      <a:r>
                        <a:rPr lang="en-GB" sz="1100" dirty="0" err="1">
                          <a:latin typeface="Comic Sans MS" panose="030F0702030302020204" pitchFamily="66" charset="0"/>
                        </a:rPr>
                        <a:t>inc.</a:t>
                      </a:r>
                      <a:r>
                        <a:rPr lang="en-GB" sz="1100" dirty="0">
                          <a:latin typeface="Comic Sans MS" panose="030F0702030302020204" pitchFamily="66" charset="0"/>
                        </a:rPr>
                        <a:t> cooking and nutrition requirements for KS2)</a:t>
                      </a:r>
                    </a:p>
                    <a:p>
                      <a:pPr algn="ctr"/>
                      <a:endParaRPr lang="en-GB" sz="1100" b="0" dirty="0">
                        <a:latin typeface="Comic Sans MS" panose="030F0702030302020204" pitchFamily="66" charset="0"/>
                      </a:endParaRPr>
                    </a:p>
                  </a:txBody>
                  <a:tcPr>
                    <a:noFill/>
                  </a:tcPr>
                </a:tc>
                <a:tc>
                  <a:txBody>
                    <a:bodyPr/>
                    <a:lstStyle/>
                    <a:p>
                      <a:pPr algn="ctr"/>
                      <a:endParaRPr lang="en-GB" sz="1100" b="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Mechanical systems</a:t>
                      </a:r>
                    </a:p>
                    <a:p>
                      <a:pPr algn="ctr"/>
                      <a:r>
                        <a:rPr lang="en-US" sz="1100" b="0" dirty="0">
                          <a:latin typeface="Comic Sans MS" panose="030F0702030302020204" pitchFamily="66" charset="0"/>
                        </a:rPr>
                        <a:t>P</a:t>
                      </a:r>
                      <a:r>
                        <a:rPr lang="en-GB" sz="1100" b="0" dirty="0" err="1">
                          <a:latin typeface="Comic Sans MS" panose="030F0702030302020204" pitchFamily="66" charset="0"/>
                        </a:rPr>
                        <a:t>ulleys</a:t>
                      </a:r>
                      <a:r>
                        <a:rPr lang="en-GB" sz="1100" b="0" dirty="0">
                          <a:latin typeface="Comic Sans MS" panose="030F0702030302020204" pitchFamily="66" charset="0"/>
                        </a:rPr>
                        <a:t> or gears</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Textiles</a:t>
                      </a:r>
                    </a:p>
                    <a:p>
                      <a:pPr algn="ctr"/>
                      <a:r>
                        <a:rPr lang="en-US" sz="1100" b="0" dirty="0">
                          <a:latin typeface="Comic Sans MS" panose="030F0702030302020204" pitchFamily="66" charset="0"/>
                        </a:rPr>
                        <a:t>Combining different fabrics</a:t>
                      </a:r>
                      <a:endParaRPr lang="en-GB" sz="1100" b="0" dirty="0">
                        <a:latin typeface="Comic Sans MS" panose="030F0702030302020204" pitchFamily="66" charset="0"/>
                      </a:endParaRPr>
                    </a:p>
                    <a:p>
                      <a:pPr algn="ctr"/>
                      <a:endParaRPr lang="en-GB" sz="1100" dirty="0">
                        <a:latin typeface="Comic Sans MS" panose="030F0702030302020204" pitchFamily="66" charset="0"/>
                      </a:endParaRP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870463203"/>
              </p:ext>
            </p:extLst>
          </p:nvPr>
        </p:nvGraphicFramePr>
        <p:xfrm>
          <a:off x="298881" y="2011051"/>
          <a:ext cx="11594236" cy="4633207"/>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527963">
                <a:tc>
                  <a:txBody>
                    <a:bodyPr/>
                    <a:lstStyle/>
                    <a:p>
                      <a:endParaRPr lang="en-GB" dirty="0"/>
                    </a:p>
                  </a:txBody>
                  <a:tcPr/>
                </a:tc>
                <a:tc>
                  <a:txBody>
                    <a:bodyPr/>
                    <a:lstStyle/>
                    <a:p>
                      <a:pPr algn="ctr"/>
                      <a:r>
                        <a:rPr lang="en-GB" sz="1400" dirty="0">
                          <a:latin typeface="Comic Sans MS" panose="030F0702030302020204" pitchFamily="66" charset="0"/>
                        </a:rPr>
                        <a:t>Autumn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Art &amp; Design Curriculum</a:t>
                      </a:r>
                    </a:p>
                    <a:p>
                      <a:pPr algn="ctr"/>
                      <a:endParaRPr lang="en-GB" sz="10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Art &amp; Design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Art &amp; Design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893944">
                <a:tc>
                  <a:txBody>
                    <a:bodyPr/>
                    <a:lstStyle/>
                    <a:p>
                      <a:r>
                        <a:rPr lang="en-GB" dirty="0">
                          <a:latin typeface="Comic Sans MS" panose="030F0702030302020204" pitchFamily="66" charset="0"/>
                        </a:rPr>
                        <a:t>KS1</a:t>
                      </a:r>
                    </a:p>
                    <a:p>
                      <a:r>
                        <a:rPr lang="en-GB" sz="1100" dirty="0">
                          <a:latin typeface="Comic Sans MS" panose="030F0702030302020204" pitchFamily="66" charset="0"/>
                        </a:rPr>
                        <a:t>Yr1</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Preparing vegetables (</a:t>
                      </a:r>
                      <a:r>
                        <a:rPr lang="en-GB" sz="1100" dirty="0" err="1">
                          <a:latin typeface="Comic Sans MS" panose="030F0702030302020204" pitchFamily="66" charset="0"/>
                        </a:rPr>
                        <a:t>inc.</a:t>
                      </a:r>
                      <a:r>
                        <a:rPr lang="en-GB" sz="1100" dirty="0">
                          <a:latin typeface="Comic Sans MS" panose="030F0702030302020204" pitchFamily="66" charset="0"/>
                        </a:rPr>
                        <a:t> cooking and nutrition requirements for KS1)</a:t>
                      </a: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Textiles</a:t>
                      </a:r>
                    </a:p>
                    <a:p>
                      <a:pPr algn="ctr"/>
                      <a:r>
                        <a:rPr lang="en-US" sz="1100" b="0" dirty="0">
                          <a:latin typeface="Comic Sans MS" panose="030F0702030302020204" pitchFamily="66" charset="0"/>
                        </a:rPr>
                        <a:t>Templates and joining techniques</a:t>
                      </a:r>
                      <a:endParaRPr lang="en-GB" sz="1100" b="0" dirty="0">
                        <a:latin typeface="Comic Sans MS" panose="030F0702030302020204" pitchFamily="66" charset="0"/>
                      </a:endParaRP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US" sz="1100" b="1" dirty="0">
                          <a:latin typeface="Comic Sans MS" panose="030F0702030302020204" pitchFamily="66" charset="0"/>
                        </a:rPr>
                        <a:t>Mechanisms</a:t>
                      </a:r>
                      <a:endParaRPr lang="en-GB" sz="1100" b="1" dirty="0">
                        <a:latin typeface="Comic Sans MS" panose="030F0702030302020204" pitchFamily="66" charset="0"/>
                      </a:endParaRPr>
                    </a:p>
                    <a:p>
                      <a:pPr algn="ctr"/>
                      <a:r>
                        <a:rPr lang="en-GB" sz="1100" b="0" dirty="0">
                          <a:latin typeface="Comic Sans MS" panose="030F0702030302020204" pitchFamily="66" charset="0"/>
                        </a:rPr>
                        <a:t>Wheels and axles</a:t>
                      </a:r>
                    </a:p>
                  </a:txBody>
                  <a:tcPr>
                    <a:noFill/>
                  </a:tcPr>
                </a:tc>
                <a:extLst>
                  <a:ext uri="{0D108BD9-81ED-4DB2-BD59-A6C34878D82A}">
                    <a16:rowId xmlns:a16="http://schemas.microsoft.com/office/drawing/2014/main" val="2460120749"/>
                  </a:ext>
                </a:extLst>
              </a:tr>
              <a:tr h="893944">
                <a:tc>
                  <a:txBody>
                    <a:bodyPr/>
                    <a:lstStyle/>
                    <a:p>
                      <a:r>
                        <a:rPr lang="en-US" sz="1100" dirty="0">
                          <a:latin typeface="Comic Sans MS" panose="030F0702030302020204" pitchFamily="66" charset="0"/>
                        </a:rPr>
                        <a:t>Yr2</a:t>
                      </a:r>
                      <a:endParaRPr lang="en-GB" sz="1100" dirty="0">
                        <a:latin typeface="Comic Sans MS" panose="030F0702030302020204" pitchFamily="66" charset="0"/>
                      </a:endParaRP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Preparing fruit (</a:t>
                      </a:r>
                      <a:r>
                        <a:rPr lang="en-GB" sz="1100" dirty="0" err="1">
                          <a:latin typeface="Comic Sans MS" panose="030F0702030302020204" pitchFamily="66" charset="0"/>
                        </a:rPr>
                        <a:t>inc.</a:t>
                      </a:r>
                      <a:r>
                        <a:rPr lang="en-GB" sz="1100" dirty="0">
                          <a:latin typeface="Comic Sans MS" panose="030F0702030302020204" pitchFamily="66" charset="0"/>
                        </a:rPr>
                        <a:t> cooking and nutrition requirements for KS1)</a:t>
                      </a: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Mechanisms</a:t>
                      </a:r>
                    </a:p>
                    <a:p>
                      <a:pPr algn="ctr"/>
                      <a:r>
                        <a:rPr lang="en-GB" sz="1100" dirty="0">
                          <a:latin typeface="Comic Sans MS" panose="030F0702030302020204" pitchFamily="66" charset="0"/>
                        </a:rPr>
                        <a:t>Sliders and levers</a:t>
                      </a:r>
                    </a:p>
                  </a:txBody>
                  <a:tcPr>
                    <a:noFill/>
                  </a:tcPr>
                </a:tc>
                <a:tc>
                  <a:txBody>
                    <a:bodyPr/>
                    <a:lstStyle/>
                    <a:p>
                      <a:pPr algn="ctr"/>
                      <a:endParaRPr lang="en-GB" sz="110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Structures</a:t>
                      </a:r>
                    </a:p>
                    <a:p>
                      <a:pPr algn="ctr"/>
                      <a:r>
                        <a:rPr lang="en-US" sz="1100" b="0" dirty="0">
                          <a:latin typeface="Comic Sans MS" panose="030F0702030302020204" pitchFamily="66" charset="0"/>
                        </a:rPr>
                        <a:t>F</a:t>
                      </a:r>
                      <a:r>
                        <a:rPr lang="en-GB" sz="1100" b="0" dirty="0" err="1">
                          <a:latin typeface="Comic Sans MS" panose="030F0702030302020204" pitchFamily="66" charset="0"/>
                        </a:rPr>
                        <a:t>reestanding</a:t>
                      </a:r>
                      <a:r>
                        <a:rPr lang="en-GB" sz="1100" b="0" dirty="0">
                          <a:latin typeface="Comic Sans MS" panose="030F0702030302020204" pitchFamily="66" charset="0"/>
                        </a:rPr>
                        <a:t> structures</a:t>
                      </a:r>
                    </a:p>
                  </a:txBody>
                  <a:tcPr>
                    <a:noFill/>
                  </a:tcPr>
                </a:tc>
                <a:extLst>
                  <a:ext uri="{0D108BD9-81ED-4DB2-BD59-A6C34878D82A}">
                    <a16:rowId xmlns:a16="http://schemas.microsoft.com/office/drawing/2014/main" val="52851991"/>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endParaRPr lang="en-GB" sz="1100" b="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Healthy and varied diet</a:t>
                      </a:r>
                    </a:p>
                    <a:p>
                      <a:pPr algn="ctr"/>
                      <a:endParaRPr lang="en-GB" sz="1100" b="1" dirty="0">
                        <a:latin typeface="Comic Sans MS" panose="030F0702030302020204" pitchFamily="66" charset="0"/>
                      </a:endParaRPr>
                    </a:p>
                    <a:p>
                      <a:pPr algn="ctr"/>
                      <a:endParaRPr lang="en-US" sz="1100" dirty="0">
                        <a:latin typeface="Comic Sans MS" panose="030F0702030302020204" pitchFamily="66" charset="0"/>
                      </a:endParaRPr>
                    </a:p>
                    <a:p>
                      <a:pPr algn="ctr"/>
                      <a:endParaRPr lang="en-GB" sz="1100" dirty="0">
                        <a:latin typeface="Comic Sans MS" panose="030F0702030302020204" pitchFamily="66" charset="0"/>
                      </a:endParaRPr>
                    </a:p>
                  </a:txBody>
                  <a:tcPr>
                    <a:noFill/>
                  </a:tcPr>
                </a:tc>
                <a:tc>
                  <a:txBody>
                    <a:bodyPr/>
                    <a:lstStyle/>
                    <a:p>
                      <a:pPr algn="ctr"/>
                      <a:endParaRPr lang="en-GB" sz="1100" b="0" dirty="0">
                        <a:latin typeface="Comic Sans MS" panose="030F0702030302020204" pitchFamily="66" charset="0"/>
                      </a:endParaRPr>
                    </a:p>
                  </a:txBody>
                  <a:tcPr>
                    <a:solidFill>
                      <a:srgbClr val="41AE0A"/>
                    </a:solidFill>
                  </a:tcPr>
                </a:tc>
                <a:tc>
                  <a:txBody>
                    <a:bodyPr/>
                    <a:lstStyle/>
                    <a:p>
                      <a:pPr algn="ctr"/>
                      <a:r>
                        <a:rPr lang="en-US" sz="1100" b="1" dirty="0">
                          <a:latin typeface="Comic Sans MS" panose="030F0702030302020204" pitchFamily="66" charset="0"/>
                        </a:rPr>
                        <a:t>Structures</a:t>
                      </a:r>
                    </a:p>
                    <a:p>
                      <a:pPr algn="ctr"/>
                      <a:r>
                        <a:rPr lang="en-US" sz="1100" b="0" dirty="0">
                          <a:latin typeface="Comic Sans MS" panose="030F0702030302020204" pitchFamily="66" charset="0"/>
                        </a:rPr>
                        <a:t>Shell Structures</a:t>
                      </a:r>
                      <a:endParaRPr lang="en-GB" sz="1100" b="0" dirty="0">
                        <a:latin typeface="Comic Sans MS" panose="030F0702030302020204" pitchFamily="66" charset="0"/>
                      </a:endParaRPr>
                    </a:p>
                  </a:txBody>
                  <a:tcPr>
                    <a:noFill/>
                  </a:tcPr>
                </a:tc>
                <a:tc>
                  <a:txBody>
                    <a:bodyPr/>
                    <a:lstStyle/>
                    <a:p>
                      <a:pPr algn="ctr"/>
                      <a:endParaRPr lang="en-GB" sz="1100" b="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Electrical Systems</a:t>
                      </a:r>
                    </a:p>
                    <a:p>
                      <a:pPr algn="ctr"/>
                      <a:r>
                        <a:rPr lang="en-GB" sz="1100" dirty="0">
                          <a:latin typeface="Comic Sans MS" panose="030F0702030302020204" pitchFamily="66" charset="0"/>
                        </a:rPr>
                        <a:t> Simple circuits and switches</a:t>
                      </a:r>
                    </a:p>
                    <a:p>
                      <a:pPr algn="ctr"/>
                      <a:endParaRPr lang="en-GB" sz="1100" dirty="0">
                        <a:latin typeface="Comic Sans MS" panose="030F0702030302020204" pitchFamily="66" charset="0"/>
                      </a:endParaRPr>
                    </a:p>
                  </a:txBody>
                  <a:tcPr>
                    <a:no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endParaRPr lang="en-GB" sz="1100" b="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Electrical Systems</a:t>
                      </a:r>
                    </a:p>
                    <a:p>
                      <a:pPr algn="ctr"/>
                      <a:r>
                        <a:rPr lang="en-GB" sz="1100" dirty="0">
                          <a:latin typeface="Comic Sans MS" panose="030F0702030302020204" pitchFamily="66" charset="0"/>
                        </a:rPr>
                        <a:t>More complex switches – Electrical systems</a:t>
                      </a:r>
                    </a:p>
                    <a:p>
                      <a:pPr algn="ctr"/>
                      <a:endParaRPr lang="en-GB" sz="1100" dirty="0">
                        <a:latin typeface="Comic Sans MS" panose="030F0702030302020204" pitchFamily="66" charset="0"/>
                      </a:endParaRPr>
                    </a:p>
                  </a:txBody>
                  <a:tcPr>
                    <a:noFill/>
                  </a:tcPr>
                </a:tc>
                <a:tc>
                  <a:txBody>
                    <a:bodyPr/>
                    <a:lstStyle/>
                    <a:p>
                      <a:pPr algn="ctr"/>
                      <a:endParaRPr lang="en-GB" sz="1100" b="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Structures</a:t>
                      </a:r>
                    </a:p>
                    <a:p>
                      <a:pPr algn="ctr"/>
                      <a:r>
                        <a:rPr lang="en-GB" sz="1100" dirty="0">
                          <a:latin typeface="Comic Sans MS" panose="030F0702030302020204" pitchFamily="66" charset="0"/>
                        </a:rPr>
                        <a:t>Frame Structures</a:t>
                      </a:r>
                    </a:p>
                    <a:p>
                      <a:pPr algn="ctr"/>
                      <a:endParaRPr lang="en-GB" sz="1100" dirty="0">
                        <a:latin typeface="Comic Sans MS" panose="030F0702030302020204" pitchFamily="66" charset="0"/>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b="0" dirty="0">
                        <a:latin typeface="Comic Sans MS" panose="030F0702030302020204" pitchFamily="66" charset="0"/>
                      </a:endParaRPr>
                    </a:p>
                  </a:txBody>
                  <a:tcPr>
                    <a:solidFill>
                      <a:srgbClr val="41AE0A"/>
                    </a:solidFill>
                  </a:tcPr>
                </a:tc>
                <a:tc>
                  <a:txBody>
                    <a:bodyPr/>
                    <a:lstStyle/>
                    <a:p>
                      <a:pPr algn="ctr"/>
                      <a:r>
                        <a:rPr lang="en-GB" sz="1100" b="1" dirty="0">
                          <a:latin typeface="Comic Sans MS" panose="030F0702030302020204" pitchFamily="66" charset="0"/>
                        </a:rPr>
                        <a:t>Food</a:t>
                      </a:r>
                    </a:p>
                    <a:p>
                      <a:pPr algn="ctr"/>
                      <a:r>
                        <a:rPr lang="en-GB" sz="1100" dirty="0">
                          <a:latin typeface="Comic Sans MS" panose="030F0702030302020204" pitchFamily="66" charset="0"/>
                        </a:rPr>
                        <a:t>Celebrating culture and seasonality</a:t>
                      </a:r>
                    </a:p>
                    <a:p>
                      <a:pPr algn="ctr"/>
                      <a:endParaRPr lang="en-GB" sz="1100" dirty="0">
                        <a:latin typeface="Comic Sans MS" panose="030F0702030302020204" pitchFamily="66" charset="0"/>
                      </a:endParaRP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441341B2-1313-4B82-B5A9-FFD9B2D7E372}"/>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246752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12756531"/>
              </p:ext>
            </p:extLst>
          </p:nvPr>
        </p:nvGraphicFramePr>
        <p:xfrm>
          <a:off x="298880" y="1940030"/>
          <a:ext cx="11594237" cy="5029200"/>
        </p:xfrm>
        <a:graphic>
          <a:graphicData uri="http://schemas.openxmlformats.org/drawingml/2006/table">
            <a:tbl>
              <a:tblPr firstRow="1" bandRow="1">
                <a:tableStyleId>{5940675A-B579-460E-94D1-54222C63F5DA}</a:tableStyleId>
              </a:tblPr>
              <a:tblGrid>
                <a:gridCol w="3698272">
                  <a:extLst>
                    <a:ext uri="{9D8B030D-6E8A-4147-A177-3AD203B41FA5}">
                      <a16:colId xmlns:a16="http://schemas.microsoft.com/office/drawing/2014/main" val="1039164095"/>
                    </a:ext>
                  </a:extLst>
                </a:gridCol>
                <a:gridCol w="3878443">
                  <a:extLst>
                    <a:ext uri="{9D8B030D-6E8A-4147-A177-3AD203B41FA5}">
                      <a16:colId xmlns:a16="http://schemas.microsoft.com/office/drawing/2014/main" val="914411525"/>
                    </a:ext>
                  </a:extLst>
                </a:gridCol>
                <a:gridCol w="4017522">
                  <a:extLst>
                    <a:ext uri="{9D8B030D-6E8A-4147-A177-3AD203B41FA5}">
                      <a16:colId xmlns:a16="http://schemas.microsoft.com/office/drawing/2014/main" val="954389551"/>
                    </a:ext>
                  </a:extLst>
                </a:gridCol>
              </a:tblGrid>
              <a:tr h="265053">
                <a:tc>
                  <a:txBody>
                    <a:bodyPr/>
                    <a:lstStyle/>
                    <a:p>
                      <a:pPr algn="ctr"/>
                      <a:r>
                        <a:rPr lang="en-GB" sz="1400" dirty="0">
                          <a:latin typeface="Comic Sans MS" panose="030F0702030302020204" pitchFamily="66" charset="0"/>
                        </a:rPr>
                        <a:t>Autumn – Food</a:t>
                      </a:r>
                    </a:p>
                    <a:p>
                      <a:pPr algn="ctr"/>
                      <a:r>
                        <a:rPr lang="en-GB" sz="1400" dirty="0">
                          <a:latin typeface="Comic Sans MS" panose="030F0702030302020204" pitchFamily="66" charset="0"/>
                        </a:rPr>
                        <a:t> (Preparing Veg)</a:t>
                      </a:r>
                    </a:p>
                  </a:txBody>
                  <a:tcPr/>
                </a:tc>
                <a:tc>
                  <a:txBody>
                    <a:bodyPr/>
                    <a:lstStyle/>
                    <a:p>
                      <a:pPr algn="ctr"/>
                      <a:r>
                        <a:rPr lang="en-GB" sz="1400" dirty="0">
                          <a:latin typeface="Comic Sans MS" panose="030F0702030302020204" pitchFamily="66" charset="0"/>
                        </a:rPr>
                        <a:t>Spring  –Textiles </a:t>
                      </a:r>
                    </a:p>
                    <a:p>
                      <a:pPr algn="ctr"/>
                      <a:r>
                        <a:rPr lang="en-GB" sz="1400" dirty="0">
                          <a:latin typeface="Comic Sans MS" panose="030F0702030302020204" pitchFamily="66" charset="0"/>
                        </a:rPr>
                        <a:t>(Templates &amp; Joining Technique) </a:t>
                      </a:r>
                    </a:p>
                  </a:txBody>
                  <a:tcPr/>
                </a:tc>
                <a:tc>
                  <a:txBody>
                    <a:bodyPr/>
                    <a:lstStyle/>
                    <a:p>
                      <a:pPr algn="ctr"/>
                      <a:r>
                        <a:rPr lang="en-GB" sz="1400" dirty="0">
                          <a:latin typeface="Comic Sans MS" panose="030F0702030302020204" pitchFamily="66" charset="0"/>
                        </a:rPr>
                        <a:t>Summer – Mechanisms </a:t>
                      </a:r>
                    </a:p>
                    <a:p>
                      <a:pPr algn="ctr"/>
                      <a:r>
                        <a:rPr lang="en-GB" sz="1400" dirty="0">
                          <a:latin typeface="Comic Sans MS" panose="030F0702030302020204" pitchFamily="66" charset="0"/>
                        </a:rPr>
                        <a:t>(Wheels &amp; Axles)</a:t>
                      </a:r>
                    </a:p>
                  </a:txBody>
                  <a:tcPr/>
                </a:tc>
                <a:extLst>
                  <a:ext uri="{0D108BD9-81ED-4DB2-BD59-A6C34878D82A}">
                    <a16:rowId xmlns:a16="http://schemas.microsoft.com/office/drawing/2014/main" val="3471968257"/>
                  </a:ext>
                </a:extLst>
              </a:tr>
              <a:tr h="31276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Designing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design appealing products for a particular user based on simple design criteria.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generate initial ideas and design criteria through investigating a variety of fruit and vegetables.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communicate these ideas through talk and drawings.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Making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use simple utensils and equipment to e.g. peel, cut, slice,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squeeze, grate and chop safely.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select from a range of fruit and vegetables according to their characteristics e.g. colour, texture and taste to create a chosen product.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Evaluating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taste and evaluate a range of fruit and vegetables to determine the intended user’s preferences.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•Know how to evaluate ideas and finished products against design criteria, including intended user and purpose.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Technical knowledge and understanding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•Understand where a range of fruit and vegetables come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from e.g. farmed or grown at home.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Know how to use basic principles of a healthy and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varied diet to prepare dishes, including how fruit and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vegetables are part of The Eatwell Guide.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 Know and use technical and sensory vocabulary relevant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to the project</a:t>
                      </a:r>
                    </a:p>
                    <a:p>
                      <a:pPr marL="0" indent="0" algn="l">
                        <a:buFont typeface="Arial" panose="020B0604020202020204" pitchFamily="34" charset="0"/>
                        <a:buNone/>
                      </a:pPr>
                      <a:endParaRPr lang="en-GB" sz="1000" b="0" dirty="0">
                        <a:latin typeface="Comic Sans MS" panose="030F0702030302020204" pitchFamily="66" charset="0"/>
                      </a:endParaRPr>
                    </a:p>
                  </a:txBody>
                  <a:tcPr/>
                </a:tc>
                <a:tc>
                  <a:txBody>
                    <a:bodyPr/>
                    <a:lstStyle/>
                    <a:p>
                      <a:pPr algn="l"/>
                      <a:r>
                        <a:rPr lang="en-GB" sz="1000" b="1" dirty="0">
                          <a:latin typeface="Comic Sans MS" panose="030F0702030302020204" pitchFamily="66" charset="0"/>
                        </a:rPr>
                        <a:t>Designing</a:t>
                      </a:r>
                    </a:p>
                    <a:p>
                      <a:pPr algn="l"/>
                      <a:r>
                        <a:rPr lang="en-GB" sz="1000" b="0" dirty="0">
                          <a:latin typeface="Comic Sans MS" panose="030F0702030302020204" pitchFamily="66" charset="0"/>
                        </a:rPr>
                        <a:t>•Know how to design a functional and appealing product for a chosen user and purpose based on simple design criteria.</a:t>
                      </a:r>
                    </a:p>
                    <a:p>
                      <a:pPr algn="l"/>
                      <a:r>
                        <a:rPr lang="en-GB" sz="1000" b="0" dirty="0">
                          <a:latin typeface="Comic Sans MS" panose="030F0702030302020204" pitchFamily="66" charset="0"/>
                        </a:rPr>
                        <a:t>•Know how to generate, develop, model and communicate their ideas as appropriate through talking, drawing, templates, mock-ups and information and communication technology.</a:t>
                      </a:r>
                    </a:p>
                    <a:p>
                      <a:pPr algn="l"/>
                      <a:r>
                        <a:rPr lang="en-GB" sz="1000" b="1" dirty="0">
                          <a:latin typeface="Comic Sans MS" panose="030F0702030302020204" pitchFamily="66" charset="0"/>
                        </a:rPr>
                        <a:t>Making</a:t>
                      </a:r>
                    </a:p>
                    <a:p>
                      <a:pPr algn="l"/>
                      <a:r>
                        <a:rPr lang="en-GB" sz="1000" b="0" dirty="0">
                          <a:latin typeface="Comic Sans MS" panose="030F0702030302020204" pitchFamily="66" charset="0"/>
                        </a:rPr>
                        <a:t>•Know how to select from and use a range of tools and equipment to perform practical tasks such as marking out, cutting, joining and finishing.</a:t>
                      </a:r>
                    </a:p>
                    <a:p>
                      <a:pPr algn="l"/>
                      <a:r>
                        <a:rPr lang="en-GB" sz="1000" b="0" dirty="0">
                          <a:latin typeface="Comic Sans MS" panose="030F0702030302020204" pitchFamily="66" charset="0"/>
                        </a:rPr>
                        <a:t>•Know how to select from and use textiles according to their</a:t>
                      </a:r>
                    </a:p>
                    <a:p>
                      <a:pPr algn="l"/>
                      <a:r>
                        <a:rPr lang="en-GB" sz="1000" b="0" dirty="0">
                          <a:latin typeface="Comic Sans MS" panose="030F0702030302020204" pitchFamily="66" charset="0"/>
                        </a:rPr>
                        <a:t>characteristics.</a:t>
                      </a:r>
                    </a:p>
                    <a:p>
                      <a:pPr algn="l"/>
                      <a:r>
                        <a:rPr lang="en-GB" sz="1000" b="1" dirty="0">
                          <a:latin typeface="Comic Sans MS" panose="030F0702030302020204" pitchFamily="66" charset="0"/>
                        </a:rPr>
                        <a:t>Evaluating</a:t>
                      </a:r>
                    </a:p>
                    <a:p>
                      <a:pPr algn="l"/>
                      <a:r>
                        <a:rPr lang="en-GB" sz="1000" b="0" dirty="0">
                          <a:latin typeface="Comic Sans MS" panose="030F0702030302020204" pitchFamily="66" charset="0"/>
                        </a:rPr>
                        <a:t>•Know how to explore and evaluate a range of existing textile products relevant to the project being undertaken.</a:t>
                      </a:r>
                    </a:p>
                    <a:p>
                      <a:pPr algn="l"/>
                      <a:r>
                        <a:rPr lang="en-GB" sz="1000" b="0" dirty="0">
                          <a:latin typeface="Comic Sans MS" panose="030F0702030302020204" pitchFamily="66" charset="0"/>
                        </a:rPr>
                        <a:t>•Know how to evaluate their ideas throughout and their final products against original design criteria.</a:t>
                      </a:r>
                    </a:p>
                    <a:p>
                      <a:pPr algn="l"/>
                      <a:r>
                        <a:rPr lang="en-GB" sz="1000" b="1" dirty="0">
                          <a:latin typeface="Comic Sans MS" panose="030F0702030302020204" pitchFamily="66" charset="0"/>
                        </a:rPr>
                        <a:t>Technical knowledge and understanding</a:t>
                      </a:r>
                    </a:p>
                    <a:p>
                      <a:pPr algn="l"/>
                      <a:r>
                        <a:rPr lang="en-GB" sz="1000" b="0" dirty="0">
                          <a:latin typeface="Comic Sans MS" panose="030F0702030302020204" pitchFamily="66" charset="0"/>
                        </a:rPr>
                        <a:t>• Understand how simple 3-D textile products are made, using a</a:t>
                      </a:r>
                    </a:p>
                    <a:p>
                      <a:pPr algn="l"/>
                      <a:r>
                        <a:rPr lang="en-GB" sz="1000" b="0" dirty="0">
                          <a:latin typeface="Comic Sans MS" panose="030F0702030302020204" pitchFamily="66" charset="0"/>
                        </a:rPr>
                        <a:t>template to create two identical shapes.</a:t>
                      </a:r>
                    </a:p>
                    <a:p>
                      <a:pPr algn="l"/>
                      <a:r>
                        <a:rPr lang="en-GB" sz="1000" b="0" dirty="0">
                          <a:latin typeface="Comic Sans MS" panose="030F0702030302020204" pitchFamily="66" charset="0"/>
                        </a:rPr>
                        <a:t>• Understand how to join fabrics using different techniques e.g.</a:t>
                      </a:r>
                    </a:p>
                    <a:p>
                      <a:pPr algn="l"/>
                      <a:r>
                        <a:rPr lang="en-GB" sz="1000" b="0" dirty="0">
                          <a:latin typeface="Comic Sans MS" panose="030F0702030302020204" pitchFamily="66" charset="0"/>
                        </a:rPr>
                        <a:t>running stitch, glue, over stitch, stapling.</a:t>
                      </a:r>
                    </a:p>
                    <a:p>
                      <a:pPr algn="l"/>
                      <a:r>
                        <a:rPr lang="en-GB" sz="1000" b="0" dirty="0">
                          <a:latin typeface="Comic Sans MS" panose="030F0702030302020204" pitchFamily="66" charset="0"/>
                        </a:rPr>
                        <a:t>• Know how to explore different finishing techniques e.g. using painting, fabric crayons, stitching, sequins, buttons and ribbons.</a:t>
                      </a:r>
                    </a:p>
                    <a:p>
                      <a:pPr algn="l"/>
                      <a:r>
                        <a:rPr lang="en-GB" sz="1000" b="0" dirty="0">
                          <a:latin typeface="Comic Sans MS" panose="030F0702030302020204" pitchFamily="66" charset="0"/>
                        </a:rPr>
                        <a:t>• Know and use technical vocabulary relevant to the project.</a:t>
                      </a:r>
                    </a:p>
                    <a:p>
                      <a:pPr algn="l"/>
                      <a:endParaRPr lang="en-GB" sz="1000" dirty="0">
                        <a:latin typeface="Comic Sans MS" panose="030F0702030302020204" pitchFamily="66" charset="0"/>
                      </a:endParaRPr>
                    </a:p>
                  </a:txBody>
                  <a:tcPr/>
                </a:tc>
                <a:tc>
                  <a:txBody>
                    <a:bodyPr/>
                    <a:lstStyle/>
                    <a:p>
                      <a:pPr marL="0" indent="0" algn="l">
                        <a:buFont typeface="Arial" panose="020B0604020202020204" pitchFamily="34" charset="0"/>
                        <a:buNone/>
                      </a:pPr>
                      <a:r>
                        <a:rPr lang="en-GB" sz="1000" b="1" dirty="0">
                          <a:latin typeface="Comic Sans MS" panose="030F0702030302020204" pitchFamily="66" charset="0"/>
                        </a:rPr>
                        <a:t>Designing</a:t>
                      </a:r>
                    </a:p>
                    <a:p>
                      <a:pPr marL="0" indent="0" algn="l">
                        <a:buFont typeface="Arial" panose="020B0604020202020204" pitchFamily="34" charset="0"/>
                        <a:buNone/>
                      </a:pPr>
                      <a:r>
                        <a:rPr lang="en-GB" sz="1000" b="0" dirty="0">
                          <a:latin typeface="Comic Sans MS" panose="030F0702030302020204" pitchFamily="66" charset="0"/>
                        </a:rPr>
                        <a:t>• Know how to generate initial ideas and simple design criteria through talking and using own experiences.</a:t>
                      </a:r>
                    </a:p>
                    <a:p>
                      <a:pPr marL="0" indent="0" algn="l">
                        <a:buFont typeface="Arial" panose="020B0604020202020204" pitchFamily="34" charset="0"/>
                        <a:buNone/>
                      </a:pPr>
                      <a:r>
                        <a:rPr lang="en-GB" sz="1000" b="0" dirty="0">
                          <a:latin typeface="Comic Sans MS" panose="030F0702030302020204" pitchFamily="66" charset="0"/>
                        </a:rPr>
                        <a:t>• Know how to develop and communicate ideas through drawings and mock-ups.</a:t>
                      </a:r>
                    </a:p>
                    <a:p>
                      <a:pPr marL="0" indent="0" algn="l">
                        <a:buFont typeface="Arial" panose="020B0604020202020204" pitchFamily="34" charset="0"/>
                        <a:buNone/>
                      </a:pPr>
                      <a:r>
                        <a:rPr lang="en-GB" sz="1000" b="1" dirty="0">
                          <a:latin typeface="Comic Sans MS" panose="030F0702030302020204" pitchFamily="66" charset="0"/>
                        </a:rPr>
                        <a:t>Making</a:t>
                      </a:r>
                    </a:p>
                    <a:p>
                      <a:pPr marL="0" indent="0" algn="l">
                        <a:buFont typeface="Arial" panose="020B0604020202020204" pitchFamily="34" charset="0"/>
                        <a:buNone/>
                      </a:pPr>
                      <a:r>
                        <a:rPr lang="en-GB" sz="1000" b="0" dirty="0">
                          <a:latin typeface="Comic Sans MS" panose="030F0702030302020204" pitchFamily="66" charset="0"/>
                        </a:rPr>
                        <a:t>•Know how to select from and use a range of tools and equipment to perform practical tasks such as cutting and joining to allow movement and finishing.</a:t>
                      </a:r>
                    </a:p>
                    <a:p>
                      <a:pPr marL="0" indent="0" algn="l">
                        <a:buFont typeface="Arial" panose="020B0604020202020204" pitchFamily="34" charset="0"/>
                        <a:buNone/>
                      </a:pPr>
                      <a:r>
                        <a:rPr lang="en-GB" sz="1000" b="0" dirty="0">
                          <a:latin typeface="Comic Sans MS" panose="030F0702030302020204" pitchFamily="66" charset="0"/>
                        </a:rPr>
                        <a:t>•Know how to select from and use a range of materials and</a:t>
                      </a:r>
                    </a:p>
                    <a:p>
                      <a:pPr marL="0" indent="0" algn="l">
                        <a:buFont typeface="Arial" panose="020B0604020202020204" pitchFamily="34" charset="0"/>
                        <a:buNone/>
                      </a:pPr>
                      <a:r>
                        <a:rPr lang="en-GB" sz="1000" b="0" dirty="0">
                          <a:latin typeface="Comic Sans MS" panose="030F0702030302020204" pitchFamily="66" charset="0"/>
                        </a:rPr>
                        <a:t>components such as paper, card, plastic and wood</a:t>
                      </a:r>
                    </a:p>
                    <a:p>
                      <a:pPr marL="0" indent="0" algn="l">
                        <a:buFont typeface="Arial" panose="020B0604020202020204" pitchFamily="34" charset="0"/>
                        <a:buNone/>
                      </a:pPr>
                      <a:r>
                        <a:rPr lang="en-GB" sz="1000" b="0" dirty="0">
                          <a:latin typeface="Comic Sans MS" panose="030F0702030302020204" pitchFamily="66" charset="0"/>
                        </a:rPr>
                        <a:t>according to their characteristics.</a:t>
                      </a:r>
                    </a:p>
                    <a:p>
                      <a:pPr marL="0" indent="0" algn="l">
                        <a:buFont typeface="Arial" panose="020B0604020202020204" pitchFamily="34" charset="0"/>
                        <a:buNone/>
                      </a:pPr>
                      <a:r>
                        <a:rPr lang="en-GB" sz="1000" b="1" dirty="0">
                          <a:latin typeface="Comic Sans MS" panose="030F0702030302020204" pitchFamily="66" charset="0"/>
                        </a:rPr>
                        <a:t>Evaluating</a:t>
                      </a:r>
                    </a:p>
                    <a:p>
                      <a:pPr marL="0" indent="0" algn="l">
                        <a:buFont typeface="Arial" panose="020B0604020202020204" pitchFamily="34" charset="0"/>
                        <a:buNone/>
                      </a:pPr>
                      <a:r>
                        <a:rPr lang="en-GB" sz="1000" b="0" dirty="0">
                          <a:latin typeface="Comic Sans MS" panose="030F0702030302020204" pitchFamily="66" charset="0"/>
                        </a:rPr>
                        <a:t>• Know how to explore and evaluate a range of products with wheels and axles.</a:t>
                      </a:r>
                    </a:p>
                    <a:p>
                      <a:pPr marL="0" indent="0" algn="l">
                        <a:buFont typeface="Arial" panose="020B0604020202020204" pitchFamily="34" charset="0"/>
                        <a:buNone/>
                      </a:pPr>
                      <a:r>
                        <a:rPr lang="en-GB" sz="1000" b="0" dirty="0">
                          <a:latin typeface="Comic Sans MS" panose="030F0702030302020204" pitchFamily="66" charset="0"/>
                        </a:rPr>
                        <a:t>•Know how to evaluate their ideas throughout and their products against original criteria.</a:t>
                      </a:r>
                    </a:p>
                    <a:p>
                      <a:pPr marL="0" indent="0" algn="l">
                        <a:buFont typeface="Arial" panose="020B0604020202020204" pitchFamily="34" charset="0"/>
                        <a:buNone/>
                      </a:pPr>
                      <a:r>
                        <a:rPr lang="en-GB" sz="1000" b="1" dirty="0">
                          <a:latin typeface="Comic Sans MS" panose="030F0702030302020204" pitchFamily="66" charset="0"/>
                        </a:rPr>
                        <a:t>Technical knowledge and understanding</a:t>
                      </a:r>
                    </a:p>
                    <a:p>
                      <a:pPr marL="0" indent="0" algn="l">
                        <a:buFont typeface="Arial" panose="020B0604020202020204" pitchFamily="34" charset="0"/>
                        <a:buNone/>
                      </a:pPr>
                      <a:r>
                        <a:rPr lang="en-GB" sz="1000" b="0" dirty="0">
                          <a:latin typeface="Comic Sans MS" panose="030F0702030302020204" pitchFamily="66" charset="0"/>
                        </a:rPr>
                        <a:t>• Know how to explore and use wheels, axles and axle holders.</a:t>
                      </a:r>
                    </a:p>
                    <a:p>
                      <a:pPr marL="0" indent="0" algn="l">
                        <a:buFont typeface="Arial" panose="020B0604020202020204" pitchFamily="34" charset="0"/>
                        <a:buNone/>
                      </a:pPr>
                      <a:r>
                        <a:rPr lang="en-GB" sz="1000" b="0" dirty="0">
                          <a:latin typeface="Comic Sans MS" panose="030F0702030302020204" pitchFamily="66" charset="0"/>
                        </a:rPr>
                        <a:t>• Know how to distinguish between fixed and freely moving axles.</a:t>
                      </a:r>
                    </a:p>
                    <a:p>
                      <a:pPr marL="0" indent="0" algn="l">
                        <a:buFont typeface="Arial" panose="020B0604020202020204" pitchFamily="34" charset="0"/>
                        <a:buNone/>
                      </a:pPr>
                      <a:r>
                        <a:rPr lang="en-GB" sz="1000" b="0" dirty="0">
                          <a:latin typeface="Comic Sans MS" panose="030F0702030302020204" pitchFamily="66" charset="0"/>
                        </a:rPr>
                        <a:t>• Know and use technical vocabulary relevant to the project.</a:t>
                      </a:r>
                    </a:p>
                    <a:p>
                      <a:pPr algn="l"/>
                      <a:endParaRPr lang="en-GB" sz="1000" b="1"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a:t>
            </a:r>
            <a:r>
              <a:rPr lang="en-GB" dirty="0">
                <a:solidFill>
                  <a:schemeClr val="bg1"/>
                </a:solidFill>
                <a:latin typeface="Comic Sans MS" panose="030F0702030302020204" pitchFamily="66" charset="0"/>
              </a:rPr>
              <a:t>ear 1</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824053059"/>
              </p:ext>
            </p:extLst>
          </p:nvPr>
        </p:nvGraphicFramePr>
        <p:xfrm>
          <a:off x="298880" y="1940030"/>
          <a:ext cx="11594237" cy="4876800"/>
        </p:xfrm>
        <a:graphic>
          <a:graphicData uri="http://schemas.openxmlformats.org/drawingml/2006/table">
            <a:tbl>
              <a:tblPr firstRow="1" bandRow="1">
                <a:tableStyleId>{5940675A-B579-460E-94D1-54222C63F5DA}</a:tableStyleId>
              </a:tblPr>
              <a:tblGrid>
                <a:gridCol w="3698272">
                  <a:extLst>
                    <a:ext uri="{9D8B030D-6E8A-4147-A177-3AD203B41FA5}">
                      <a16:colId xmlns:a16="http://schemas.microsoft.com/office/drawing/2014/main" val="1039164095"/>
                    </a:ext>
                  </a:extLst>
                </a:gridCol>
                <a:gridCol w="3878443">
                  <a:extLst>
                    <a:ext uri="{9D8B030D-6E8A-4147-A177-3AD203B41FA5}">
                      <a16:colId xmlns:a16="http://schemas.microsoft.com/office/drawing/2014/main" val="914411525"/>
                    </a:ext>
                  </a:extLst>
                </a:gridCol>
                <a:gridCol w="4017522">
                  <a:extLst>
                    <a:ext uri="{9D8B030D-6E8A-4147-A177-3AD203B41FA5}">
                      <a16:colId xmlns:a16="http://schemas.microsoft.com/office/drawing/2014/main" val="954389551"/>
                    </a:ext>
                  </a:extLst>
                </a:gridCol>
              </a:tblGrid>
              <a:tr h="265053">
                <a:tc>
                  <a:txBody>
                    <a:bodyPr/>
                    <a:lstStyle/>
                    <a:p>
                      <a:pPr algn="ctr"/>
                      <a:r>
                        <a:rPr lang="en-GB" sz="1400" dirty="0">
                          <a:latin typeface="Comic Sans MS" panose="030F0702030302020204" pitchFamily="66" charset="0"/>
                        </a:rPr>
                        <a:t>Autumn – Food</a:t>
                      </a:r>
                    </a:p>
                    <a:p>
                      <a:pPr algn="ctr"/>
                      <a:r>
                        <a:rPr lang="en-GB" sz="1400" dirty="0">
                          <a:latin typeface="Comic Sans MS" panose="030F0702030302020204" pitchFamily="66" charset="0"/>
                        </a:rPr>
                        <a:t> (Preparing Fruit)</a:t>
                      </a:r>
                    </a:p>
                  </a:txBody>
                  <a:tcPr/>
                </a:tc>
                <a:tc>
                  <a:txBody>
                    <a:bodyPr/>
                    <a:lstStyle/>
                    <a:p>
                      <a:pPr algn="ctr"/>
                      <a:r>
                        <a:rPr lang="en-GB" sz="1400" dirty="0">
                          <a:latin typeface="Comic Sans MS" panose="030F0702030302020204" pitchFamily="66" charset="0"/>
                        </a:rPr>
                        <a:t>Spring – Mechanisms </a:t>
                      </a:r>
                    </a:p>
                    <a:p>
                      <a:pPr algn="ctr"/>
                      <a:r>
                        <a:rPr lang="en-GB" sz="1400" dirty="0">
                          <a:latin typeface="Comic Sans MS" panose="030F0702030302020204" pitchFamily="66" charset="0"/>
                        </a:rPr>
                        <a:t>(Sliders &amp; Leavers)</a:t>
                      </a:r>
                    </a:p>
                  </a:txBody>
                  <a:tcPr/>
                </a:tc>
                <a:tc>
                  <a:txBody>
                    <a:bodyPr/>
                    <a:lstStyle/>
                    <a:p>
                      <a:pPr algn="ctr"/>
                      <a:r>
                        <a:rPr lang="en-GB" sz="1400" dirty="0">
                          <a:latin typeface="Comic Sans MS" panose="030F0702030302020204" pitchFamily="66" charset="0"/>
                        </a:rPr>
                        <a:t>Summer – Structures </a:t>
                      </a:r>
                    </a:p>
                    <a:p>
                      <a:pPr algn="ctr"/>
                      <a:r>
                        <a:rPr lang="en-GB" sz="1400" dirty="0">
                          <a:latin typeface="Comic Sans MS" panose="030F0702030302020204" pitchFamily="66" charset="0"/>
                        </a:rPr>
                        <a:t>(Freestanding)</a:t>
                      </a:r>
                    </a:p>
                  </a:txBody>
                  <a:tcPr/>
                </a:tc>
                <a:extLst>
                  <a:ext uri="{0D108BD9-81ED-4DB2-BD59-A6C34878D82A}">
                    <a16:rowId xmlns:a16="http://schemas.microsoft.com/office/drawing/2014/main" val="3471968257"/>
                  </a:ext>
                </a:extLst>
              </a:tr>
              <a:tr h="2198171">
                <a:tc>
                  <a:txBody>
                    <a:bodyPr/>
                    <a:lstStyle/>
                    <a:p>
                      <a:pPr algn="l"/>
                      <a:r>
                        <a:rPr lang="en-GB" sz="1000" b="1" dirty="0">
                          <a:latin typeface="Comic Sans MS" panose="030F0702030302020204" pitchFamily="66" charset="0"/>
                        </a:rPr>
                        <a:t>Designing</a:t>
                      </a:r>
                    </a:p>
                    <a:p>
                      <a:pPr algn="l"/>
                      <a:r>
                        <a:rPr lang="en-GB" sz="1000" b="0" dirty="0">
                          <a:latin typeface="Comic Sans MS" panose="030F0702030302020204" pitchFamily="66" charset="0"/>
                        </a:rPr>
                        <a:t>•Know how to design appealing products for a particular user based on simple design criteria.</a:t>
                      </a:r>
                    </a:p>
                    <a:p>
                      <a:pPr algn="l"/>
                      <a:r>
                        <a:rPr lang="en-GB" sz="1000" b="0" dirty="0">
                          <a:latin typeface="Comic Sans MS" panose="030F0702030302020204" pitchFamily="66" charset="0"/>
                        </a:rPr>
                        <a:t>•Know how to generate initial ideas and design criteria through investigating a variety of fruit and vegetables.</a:t>
                      </a:r>
                    </a:p>
                    <a:p>
                      <a:pPr algn="l"/>
                      <a:r>
                        <a:rPr lang="en-GB" sz="1000" b="0" dirty="0">
                          <a:latin typeface="Comic Sans MS" panose="030F0702030302020204" pitchFamily="66" charset="0"/>
                        </a:rPr>
                        <a:t>•Know how to communicate these ideas through talk and drawings.</a:t>
                      </a:r>
                    </a:p>
                    <a:p>
                      <a:pPr algn="l"/>
                      <a:r>
                        <a:rPr lang="en-GB" sz="1000" b="1" dirty="0">
                          <a:latin typeface="Comic Sans MS" panose="030F0702030302020204" pitchFamily="66" charset="0"/>
                        </a:rPr>
                        <a:t>Making</a:t>
                      </a:r>
                    </a:p>
                    <a:p>
                      <a:pPr algn="l"/>
                      <a:r>
                        <a:rPr lang="en-GB" sz="1000" b="0" dirty="0">
                          <a:latin typeface="Comic Sans MS" panose="030F0702030302020204" pitchFamily="66" charset="0"/>
                        </a:rPr>
                        <a:t>•Know how to use simple utensils and equipment to e.g. peel, cut, slice,</a:t>
                      </a:r>
                    </a:p>
                    <a:p>
                      <a:pPr algn="l"/>
                      <a:r>
                        <a:rPr lang="en-GB" sz="1000" b="0" dirty="0">
                          <a:latin typeface="Comic Sans MS" panose="030F0702030302020204" pitchFamily="66" charset="0"/>
                        </a:rPr>
                        <a:t>squeeze, grate and chop safely.</a:t>
                      </a:r>
                    </a:p>
                    <a:p>
                      <a:pPr algn="l"/>
                      <a:r>
                        <a:rPr lang="en-GB" sz="1000" b="0" dirty="0">
                          <a:latin typeface="Comic Sans MS" panose="030F0702030302020204" pitchFamily="66" charset="0"/>
                        </a:rPr>
                        <a:t>•Know how to select from a range of fruit and vegetables according to their characteristics e.g. colour, texture and taste to create a chosen product.</a:t>
                      </a:r>
                    </a:p>
                    <a:p>
                      <a:pPr algn="l"/>
                      <a:r>
                        <a:rPr lang="en-GB" sz="1000" b="1" dirty="0">
                          <a:latin typeface="Comic Sans MS" panose="030F0702030302020204" pitchFamily="66" charset="0"/>
                        </a:rPr>
                        <a:t>Evaluating</a:t>
                      </a:r>
                    </a:p>
                    <a:p>
                      <a:pPr algn="l"/>
                      <a:r>
                        <a:rPr lang="en-GB" sz="1000" b="0" dirty="0">
                          <a:latin typeface="Comic Sans MS" panose="030F0702030302020204" pitchFamily="66" charset="0"/>
                        </a:rPr>
                        <a:t>•Know how to taste and evaluate a range of fruit and vegetables to determine the intended user’s preferences.</a:t>
                      </a:r>
                    </a:p>
                    <a:p>
                      <a:pPr algn="l"/>
                      <a:r>
                        <a:rPr lang="en-GB" sz="1000" b="0" dirty="0">
                          <a:latin typeface="Comic Sans MS" panose="030F0702030302020204" pitchFamily="66" charset="0"/>
                        </a:rPr>
                        <a:t>•Know how to evaluate ideas and finished products against design criteria, including intended user and purpose.</a:t>
                      </a:r>
                    </a:p>
                    <a:p>
                      <a:pPr algn="l"/>
                      <a:r>
                        <a:rPr lang="en-GB" sz="1000" b="1" dirty="0">
                          <a:latin typeface="Comic Sans MS" panose="030F0702030302020204" pitchFamily="66" charset="0"/>
                        </a:rPr>
                        <a:t>Technical knowledge and understanding</a:t>
                      </a:r>
                    </a:p>
                    <a:p>
                      <a:pPr algn="l"/>
                      <a:r>
                        <a:rPr lang="en-GB" sz="1000" b="0" dirty="0">
                          <a:latin typeface="Comic Sans MS" panose="030F0702030302020204" pitchFamily="66" charset="0"/>
                        </a:rPr>
                        <a:t>•Understand where a range of fruit and vegetables come</a:t>
                      </a:r>
                    </a:p>
                    <a:p>
                      <a:pPr algn="l"/>
                      <a:r>
                        <a:rPr lang="en-GB" sz="1000" b="0" dirty="0">
                          <a:latin typeface="Comic Sans MS" panose="030F0702030302020204" pitchFamily="66" charset="0"/>
                        </a:rPr>
                        <a:t>from e.g. farmed or grown at home.</a:t>
                      </a:r>
                    </a:p>
                    <a:p>
                      <a:pPr algn="l"/>
                      <a:r>
                        <a:rPr lang="en-GB" sz="1000" b="0" dirty="0">
                          <a:latin typeface="Comic Sans MS" panose="030F0702030302020204" pitchFamily="66" charset="0"/>
                        </a:rPr>
                        <a:t>• Know how to use basic principles of a healthy and</a:t>
                      </a:r>
                    </a:p>
                    <a:p>
                      <a:pPr algn="l"/>
                      <a:r>
                        <a:rPr lang="en-GB" sz="1000" b="0" dirty="0">
                          <a:latin typeface="Comic Sans MS" panose="030F0702030302020204" pitchFamily="66" charset="0"/>
                        </a:rPr>
                        <a:t>varied diet to prepare dishes, including how fruit and</a:t>
                      </a:r>
                    </a:p>
                    <a:p>
                      <a:pPr algn="l"/>
                      <a:r>
                        <a:rPr lang="en-GB" sz="1000" b="0" dirty="0">
                          <a:latin typeface="Comic Sans MS" panose="030F0702030302020204" pitchFamily="66" charset="0"/>
                        </a:rPr>
                        <a:t>vegetables are part of The Eatwell Guide.</a:t>
                      </a:r>
                    </a:p>
                    <a:p>
                      <a:pPr algn="l"/>
                      <a:r>
                        <a:rPr lang="en-GB" sz="1000" b="0" dirty="0">
                          <a:latin typeface="Comic Sans MS" panose="030F0702030302020204" pitchFamily="66" charset="0"/>
                        </a:rPr>
                        <a:t>• Know and use technical and sensory vocabulary relevant</a:t>
                      </a:r>
                    </a:p>
                    <a:p>
                      <a:pPr algn="l"/>
                      <a:r>
                        <a:rPr lang="en-GB" sz="1000" b="0" dirty="0">
                          <a:latin typeface="Comic Sans MS" panose="030F0702030302020204" pitchFamily="66" charset="0"/>
                        </a:rPr>
                        <a:t>to the project</a:t>
                      </a:r>
                    </a:p>
                    <a:p>
                      <a:pPr marL="0" indent="0" algn="l">
                        <a:buFont typeface="Arial" panose="020B0604020202020204" pitchFamily="34" charset="0"/>
                        <a:buNone/>
                      </a:pPr>
                      <a:endParaRPr lang="en-GB" sz="1000" b="0" dirty="0">
                        <a:latin typeface="Comic Sans MS" panose="030F0702030302020204" pitchFamily="66" charset="0"/>
                      </a:endParaRPr>
                    </a:p>
                  </a:txBody>
                  <a:tcPr/>
                </a:tc>
                <a:tc>
                  <a:txBody>
                    <a:bodyPr/>
                    <a:lstStyle/>
                    <a:p>
                      <a:pPr algn="l"/>
                      <a:r>
                        <a:rPr lang="en-GB" sz="1000" b="1" dirty="0">
                          <a:latin typeface="Comic Sans MS" panose="030F0702030302020204" pitchFamily="66" charset="0"/>
                        </a:rPr>
                        <a:t>Designing</a:t>
                      </a:r>
                    </a:p>
                    <a:p>
                      <a:pPr algn="l"/>
                      <a:r>
                        <a:rPr lang="en-GB" sz="1000" dirty="0">
                          <a:latin typeface="Comic Sans MS" panose="030F0702030302020204" pitchFamily="66" charset="0"/>
                        </a:rPr>
                        <a:t>• Know how to generate ideas based on simple design criteria and their own experiences, explaining what they could make.</a:t>
                      </a:r>
                    </a:p>
                    <a:p>
                      <a:pPr algn="l"/>
                      <a:r>
                        <a:rPr lang="en-GB" sz="1000" dirty="0">
                          <a:latin typeface="Comic Sans MS" panose="030F0702030302020204" pitchFamily="66" charset="0"/>
                        </a:rPr>
                        <a:t>• Know how to develop, model and communicate their ideas through drawings and mock-ups with card and paper.</a:t>
                      </a:r>
                    </a:p>
                    <a:p>
                      <a:pPr algn="l"/>
                      <a:r>
                        <a:rPr lang="en-GB" sz="1000" b="1" dirty="0">
                          <a:latin typeface="Comic Sans MS" panose="030F0702030302020204" pitchFamily="66" charset="0"/>
                        </a:rPr>
                        <a:t>Making</a:t>
                      </a:r>
                    </a:p>
                    <a:p>
                      <a:pPr algn="l"/>
                      <a:r>
                        <a:rPr lang="en-GB" sz="1000" dirty="0">
                          <a:latin typeface="Comic Sans MS" panose="030F0702030302020204" pitchFamily="66" charset="0"/>
                        </a:rPr>
                        <a:t>• Know how to plan by suggesting what to do next.</a:t>
                      </a:r>
                    </a:p>
                    <a:p>
                      <a:pPr algn="l"/>
                      <a:r>
                        <a:rPr lang="en-GB" sz="1000" dirty="0">
                          <a:latin typeface="Comic Sans MS" panose="030F0702030302020204" pitchFamily="66" charset="0"/>
                        </a:rPr>
                        <a:t>• Know how to select and use tools, explaining their choices, to cut, shape and join paper and card.</a:t>
                      </a:r>
                    </a:p>
                    <a:p>
                      <a:pPr algn="l"/>
                      <a:r>
                        <a:rPr lang="en-GB" sz="1000" dirty="0">
                          <a:latin typeface="Comic Sans MS" panose="030F0702030302020204" pitchFamily="66" charset="0"/>
                        </a:rPr>
                        <a:t>• Know how to use simple finishing techniques suitable for the product they are creating.</a:t>
                      </a:r>
                    </a:p>
                    <a:p>
                      <a:pPr algn="l"/>
                      <a:r>
                        <a:rPr lang="en-GB" sz="1000" b="1" dirty="0">
                          <a:latin typeface="Comic Sans MS" panose="030F0702030302020204" pitchFamily="66" charset="0"/>
                        </a:rPr>
                        <a:t>Evaluating</a:t>
                      </a:r>
                    </a:p>
                    <a:p>
                      <a:pPr algn="l"/>
                      <a:r>
                        <a:rPr lang="en-GB" sz="1000" dirty="0">
                          <a:latin typeface="Comic Sans MS" panose="030F0702030302020204" pitchFamily="66" charset="0"/>
                        </a:rPr>
                        <a:t>•Know how to explore a range of existing books and everyday products that use simple sliders and levers.</a:t>
                      </a:r>
                    </a:p>
                    <a:p>
                      <a:pPr algn="l"/>
                      <a:r>
                        <a:rPr lang="en-GB" sz="1000" dirty="0">
                          <a:latin typeface="Comic Sans MS" panose="030F0702030302020204" pitchFamily="66" charset="0"/>
                        </a:rPr>
                        <a:t>•Know how to evaluate their product by discussing how well it works in relation to the purpose and the user and whether it meets design criteria.</a:t>
                      </a:r>
                    </a:p>
                    <a:p>
                      <a:pPr algn="l"/>
                      <a:r>
                        <a:rPr lang="en-GB" sz="1000" b="1" dirty="0">
                          <a:latin typeface="Comic Sans MS" panose="030F0702030302020204" pitchFamily="66" charset="0"/>
                        </a:rPr>
                        <a:t>Technical knowledge and understanding</a:t>
                      </a:r>
                    </a:p>
                    <a:p>
                      <a:pPr algn="l"/>
                      <a:r>
                        <a:rPr lang="en-GB" sz="1000" dirty="0">
                          <a:latin typeface="Comic Sans MS" panose="030F0702030302020204" pitchFamily="66" charset="0"/>
                        </a:rPr>
                        <a:t>• Know how to explore and use sliders and levers.</a:t>
                      </a:r>
                    </a:p>
                    <a:p>
                      <a:pPr algn="l"/>
                      <a:r>
                        <a:rPr lang="en-GB" sz="1000" dirty="0">
                          <a:latin typeface="Comic Sans MS" panose="030F0702030302020204" pitchFamily="66" charset="0"/>
                        </a:rPr>
                        <a:t>• Know that different mechanisms produce different</a:t>
                      </a:r>
                    </a:p>
                    <a:p>
                      <a:pPr algn="l"/>
                      <a:r>
                        <a:rPr lang="en-GB" sz="1000" dirty="0">
                          <a:latin typeface="Comic Sans MS" panose="030F0702030302020204" pitchFamily="66" charset="0"/>
                        </a:rPr>
                        <a:t>types of movement.</a:t>
                      </a:r>
                    </a:p>
                    <a:p>
                      <a:pPr algn="l"/>
                      <a:r>
                        <a:rPr lang="en-GB" sz="1000" dirty="0">
                          <a:latin typeface="Comic Sans MS" panose="030F0702030302020204" pitchFamily="66" charset="0"/>
                        </a:rPr>
                        <a:t>• Know and use technical vocabulary relevant to the project.</a:t>
                      </a:r>
                    </a:p>
                    <a:p>
                      <a:pPr algn="l"/>
                      <a:endParaRPr lang="en-GB" sz="1000" b="0" dirty="0">
                        <a:latin typeface="Comic Sans MS" panose="030F0702030302020204" pitchFamily="66" charset="0"/>
                      </a:endParaRPr>
                    </a:p>
                  </a:txBody>
                  <a:tcPr/>
                </a:tc>
                <a:tc>
                  <a:txBody>
                    <a:bodyPr/>
                    <a:lstStyle/>
                    <a:p>
                      <a:pPr marL="0" indent="0" algn="l">
                        <a:buFont typeface="Arial" panose="020B0604020202020204" pitchFamily="34" charset="0"/>
                        <a:buNone/>
                      </a:pPr>
                      <a:r>
                        <a:rPr lang="en-GB" sz="1000" b="1" dirty="0">
                          <a:latin typeface="Comic Sans MS" panose="030F0702030302020204" pitchFamily="66" charset="0"/>
                        </a:rPr>
                        <a:t>Designing</a:t>
                      </a:r>
                    </a:p>
                    <a:p>
                      <a:pPr marL="171450" indent="-171450" algn="l">
                        <a:buFont typeface="Arial" panose="020B0604020202020204" pitchFamily="34" charset="0"/>
                        <a:buChar char="•"/>
                      </a:pPr>
                      <a:r>
                        <a:rPr lang="en-GB" sz="1000" b="0" dirty="0">
                          <a:latin typeface="Comic Sans MS" panose="030F0702030302020204" pitchFamily="66" charset="0"/>
                        </a:rPr>
                        <a:t>Know how to generate ideas based on a simple design criteria and their own experiences.</a:t>
                      </a:r>
                    </a:p>
                    <a:p>
                      <a:pPr marL="171450" indent="-171450" algn="l">
                        <a:buFont typeface="Arial" panose="020B0604020202020204" pitchFamily="34" charset="0"/>
                        <a:buChar char="•"/>
                      </a:pPr>
                      <a:r>
                        <a:rPr lang="en-GB" sz="1000" b="0" dirty="0">
                          <a:latin typeface="Comic Sans MS" panose="030F0702030302020204" pitchFamily="66" charset="0"/>
                        </a:rPr>
                        <a:t>Know how to develop, model and communicate their ideas through talking.</a:t>
                      </a:r>
                    </a:p>
                    <a:p>
                      <a:pPr marL="0" indent="0" algn="l">
                        <a:buFont typeface="Arial" panose="020B0604020202020204" pitchFamily="34" charset="0"/>
                        <a:buNone/>
                      </a:pPr>
                      <a:r>
                        <a:rPr lang="en-GB" sz="1000" b="1" dirty="0">
                          <a:latin typeface="Comic Sans MS" panose="030F0702030302020204" pitchFamily="66" charset="0"/>
                        </a:rPr>
                        <a:t>Making</a:t>
                      </a:r>
                    </a:p>
                    <a:p>
                      <a:pPr marL="171450" indent="-171450" algn="l">
                        <a:buFont typeface="Arial" panose="020B0604020202020204" pitchFamily="34" charset="0"/>
                        <a:buChar char="•"/>
                      </a:pPr>
                      <a:r>
                        <a:rPr lang="en-GB" sz="1000" b="0" dirty="0">
                          <a:latin typeface="Comic Sans MS" panose="030F0702030302020204" pitchFamily="66" charset="0"/>
                        </a:rPr>
                        <a:t>Know how to plan what to do next.</a:t>
                      </a:r>
                    </a:p>
                    <a:p>
                      <a:pPr marL="171450" indent="-171450" algn="l">
                        <a:buFont typeface="Arial" panose="020B0604020202020204" pitchFamily="34" charset="0"/>
                        <a:buChar char="•"/>
                      </a:pPr>
                      <a:r>
                        <a:rPr lang="en-GB" sz="1000" b="0" dirty="0">
                          <a:latin typeface="Comic Sans MS" panose="030F0702030302020204" pitchFamily="66" charset="0"/>
                        </a:rPr>
                        <a:t>Know how to select and use tools, skills and techniques, explaining their choices.</a:t>
                      </a:r>
                    </a:p>
                    <a:p>
                      <a:pPr marL="171450" indent="-171450" algn="l">
                        <a:buFont typeface="Arial" panose="020B0604020202020204" pitchFamily="34" charset="0"/>
                        <a:buChar char="•"/>
                      </a:pPr>
                      <a:r>
                        <a:rPr lang="en-GB" sz="1000" b="0" dirty="0">
                          <a:latin typeface="Comic Sans MS" panose="030F0702030302020204" pitchFamily="66" charset="0"/>
                        </a:rPr>
                        <a:t>Know  how to use construction kits to build their structure.</a:t>
                      </a:r>
                    </a:p>
                    <a:p>
                      <a:pPr marL="171450" indent="-171450" algn="l">
                        <a:buFont typeface="Arial" panose="020B0604020202020204" pitchFamily="34" charset="0"/>
                        <a:buChar char="•"/>
                      </a:pPr>
                      <a:r>
                        <a:rPr lang="en-GB" sz="1000" b="0" dirty="0">
                          <a:latin typeface="Comic Sans MS" panose="030F0702030302020204" pitchFamily="66" charset="0"/>
                        </a:rPr>
                        <a:t>Know how to use simple finishing techniques for the structure they are creating.</a:t>
                      </a:r>
                    </a:p>
                    <a:p>
                      <a:pPr marL="0" indent="0" algn="l">
                        <a:buFont typeface="Arial" panose="020B0604020202020204" pitchFamily="34" charset="0"/>
                        <a:buNone/>
                      </a:pPr>
                      <a:r>
                        <a:rPr lang="en-GB" sz="1000" b="1" dirty="0">
                          <a:latin typeface="Comic Sans MS" panose="030F0702030302020204" pitchFamily="66" charset="0"/>
                        </a:rPr>
                        <a:t>Evaluating</a:t>
                      </a:r>
                    </a:p>
                    <a:p>
                      <a:pPr marL="171450" indent="-171450" algn="l">
                        <a:buFont typeface="Arial" panose="020B0604020202020204" pitchFamily="34" charset="0"/>
                        <a:buChar char="•"/>
                      </a:pPr>
                      <a:r>
                        <a:rPr lang="en-GB" sz="1000" b="0" dirty="0">
                          <a:latin typeface="Comic Sans MS" panose="030F0702030302020204" pitchFamily="66" charset="0"/>
                        </a:rPr>
                        <a:t>Know how to explore a range of existing freestanding structures in school and the local environment.</a:t>
                      </a:r>
                    </a:p>
                    <a:p>
                      <a:pPr marL="171450" indent="-171450" algn="l">
                        <a:buFont typeface="Arial" panose="020B0604020202020204" pitchFamily="34" charset="0"/>
                        <a:buChar char="•"/>
                      </a:pPr>
                      <a:r>
                        <a:rPr lang="en-GB" sz="1000" b="0" dirty="0">
                          <a:latin typeface="Comic Sans MS" panose="030F0702030302020204" pitchFamily="66" charset="0"/>
                        </a:rPr>
                        <a:t>Know how to evaluate their product by discussing how well it works in relation to its purpose, the user and whether it meets the original design criteria.</a:t>
                      </a:r>
                    </a:p>
                    <a:p>
                      <a:pPr marL="0" indent="0" algn="l">
                        <a:buFont typeface="Arial" panose="020B0604020202020204" pitchFamily="34" charset="0"/>
                        <a:buNone/>
                      </a:pPr>
                      <a:r>
                        <a:rPr lang="en-GB" sz="1000" b="1" dirty="0">
                          <a:latin typeface="Comic Sans MS" panose="030F0702030302020204" pitchFamily="66" charset="0"/>
                        </a:rPr>
                        <a:t>Technical knowledge and understanding</a:t>
                      </a:r>
                    </a:p>
                    <a:p>
                      <a:pPr marL="171450" indent="-171450" algn="l">
                        <a:buFont typeface="Arial" panose="020B0604020202020204" pitchFamily="34" charset="0"/>
                        <a:buChar char="•"/>
                      </a:pPr>
                      <a:r>
                        <a:rPr lang="en-GB" sz="1000" b="0" dirty="0">
                          <a:latin typeface="Comic Sans MS" panose="030F0702030302020204" pitchFamily="66" charset="0"/>
                        </a:rPr>
                        <a:t>Know how to make freestanding structures stronger, stiffer and more stable.</a:t>
                      </a:r>
                    </a:p>
                    <a:p>
                      <a:pPr algn="l"/>
                      <a:endParaRPr lang="en-GB" sz="10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Year 2</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4223845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864098106"/>
              </p:ext>
            </p:extLst>
          </p:nvPr>
        </p:nvGraphicFramePr>
        <p:xfrm>
          <a:off x="298880" y="1851401"/>
          <a:ext cx="11594237" cy="4800600"/>
        </p:xfrm>
        <a:graphic>
          <a:graphicData uri="http://schemas.openxmlformats.org/drawingml/2006/table">
            <a:tbl>
              <a:tblPr firstRow="1" bandRow="1">
                <a:tableStyleId>{5940675A-B579-460E-94D1-54222C63F5DA}</a:tableStyleId>
              </a:tblPr>
              <a:tblGrid>
                <a:gridCol w="4042301">
                  <a:extLst>
                    <a:ext uri="{9D8B030D-6E8A-4147-A177-3AD203B41FA5}">
                      <a16:colId xmlns:a16="http://schemas.microsoft.com/office/drawing/2014/main" val="1039164095"/>
                    </a:ext>
                  </a:extLst>
                </a:gridCol>
                <a:gridCol w="3719743">
                  <a:extLst>
                    <a:ext uri="{9D8B030D-6E8A-4147-A177-3AD203B41FA5}">
                      <a16:colId xmlns:a16="http://schemas.microsoft.com/office/drawing/2014/main" val="914411525"/>
                    </a:ext>
                  </a:extLst>
                </a:gridCol>
                <a:gridCol w="3832193">
                  <a:extLst>
                    <a:ext uri="{9D8B030D-6E8A-4147-A177-3AD203B41FA5}">
                      <a16:colId xmlns:a16="http://schemas.microsoft.com/office/drawing/2014/main" val="954389551"/>
                    </a:ext>
                  </a:extLst>
                </a:gridCol>
              </a:tblGrid>
              <a:tr h="265053">
                <a:tc>
                  <a:txBody>
                    <a:bodyPr/>
                    <a:lstStyle/>
                    <a:p>
                      <a:pPr algn="ctr"/>
                      <a:r>
                        <a:rPr lang="en-GB" sz="1400" dirty="0">
                          <a:latin typeface="Comic Sans MS" panose="030F0702030302020204" pitchFamily="66" charset="0"/>
                        </a:rPr>
                        <a:t>Autumn – Food</a:t>
                      </a:r>
                    </a:p>
                    <a:p>
                      <a:pPr algn="ctr"/>
                      <a:r>
                        <a:rPr lang="en-GB" sz="1400" dirty="0">
                          <a:latin typeface="Comic Sans MS" panose="030F0702030302020204" pitchFamily="66" charset="0"/>
                        </a:rPr>
                        <a:t>(Healthy and varied diet)</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 Mechanisms </a:t>
                      </a:r>
                    </a:p>
                    <a:p>
                      <a:pPr algn="ctr"/>
                      <a:r>
                        <a:rPr lang="en-US" sz="1400" dirty="0">
                          <a:latin typeface="Comic Sans MS" panose="030F0702030302020204" pitchFamily="66" charset="0"/>
                        </a:rPr>
                        <a:t>(Levers and Linkages)</a:t>
                      </a:r>
                      <a:endParaRPr lang="en-GB" sz="1400" dirty="0">
                        <a:latin typeface="Comic Sans MS" panose="030F0702030302020204" pitchFamily="66" charset="0"/>
                      </a:endParaRP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 Textiles</a:t>
                      </a:r>
                    </a:p>
                    <a:p>
                      <a:pPr algn="ctr"/>
                      <a:r>
                        <a:rPr lang="en-GB" sz="1400" dirty="0">
                          <a:latin typeface="Comic Sans MS" panose="030F0702030302020204" pitchFamily="66" charset="0"/>
                        </a:rPr>
                        <a:t>(2D shape to 3D product)</a:t>
                      </a:r>
                    </a:p>
                  </a:txBody>
                  <a:tcPr/>
                </a:tc>
                <a:extLst>
                  <a:ext uri="{0D108BD9-81ED-4DB2-BD59-A6C34878D82A}">
                    <a16:rowId xmlns:a16="http://schemas.microsoft.com/office/drawing/2014/main" val="3471968257"/>
                  </a:ext>
                </a:extLst>
              </a:tr>
              <a:tr h="2863442">
                <a:tc>
                  <a:txBody>
                    <a:bodyPr/>
                    <a:lstStyle/>
                    <a:p>
                      <a:pPr algn="l"/>
                      <a:r>
                        <a:rPr lang="en-GB" sz="900" b="1" dirty="0">
                          <a:latin typeface="Comic Sans MS" panose="030F0702030302020204" pitchFamily="66" charset="0"/>
                        </a:rPr>
                        <a:t>Designing</a:t>
                      </a:r>
                    </a:p>
                    <a:p>
                      <a:pPr algn="l"/>
                      <a:r>
                        <a:rPr lang="en-GB" sz="900" b="0" dirty="0">
                          <a:latin typeface="Comic Sans MS" panose="030F0702030302020204" pitchFamily="66" charset="0"/>
                        </a:rPr>
                        <a:t>•Know how to generate and clarify ideas through discussion with peers and adults to develop design criteria including appearance, taste, texture and aroma for an appealing product for a particular user and purpose.</a:t>
                      </a:r>
                    </a:p>
                    <a:p>
                      <a:pPr algn="l"/>
                      <a:r>
                        <a:rPr lang="en-GB" sz="900" b="0" dirty="0">
                          <a:latin typeface="Comic Sans MS" panose="030F0702030302020204" pitchFamily="66" charset="0"/>
                        </a:rPr>
                        <a:t>•Know how to use annotated sketches and appropriate information and communication technology, such as web-based recipes, to develop and communicate ideas.</a:t>
                      </a:r>
                    </a:p>
                    <a:p>
                      <a:pPr algn="l"/>
                      <a:r>
                        <a:rPr lang="en-GB" sz="900" b="1" dirty="0">
                          <a:latin typeface="Comic Sans MS" panose="030F0702030302020204" pitchFamily="66" charset="0"/>
                        </a:rPr>
                        <a:t>Making</a:t>
                      </a:r>
                    </a:p>
                    <a:p>
                      <a:pPr algn="l"/>
                      <a:r>
                        <a:rPr lang="en-GB" sz="900" b="0" dirty="0">
                          <a:latin typeface="Comic Sans MS" panose="030F0702030302020204" pitchFamily="66" charset="0"/>
                        </a:rPr>
                        <a:t>•Know how to plan the main stages of a recipe, listing ingredients, utensils and equipment.</a:t>
                      </a:r>
                    </a:p>
                    <a:p>
                      <a:pPr algn="l"/>
                      <a:r>
                        <a:rPr lang="en-GB" sz="900" b="0" dirty="0">
                          <a:latin typeface="Comic Sans MS" panose="030F0702030302020204" pitchFamily="66" charset="0"/>
                        </a:rPr>
                        <a:t>•Know how to select and use appropriate utensils and equipment to prepare and combine ingredients.</a:t>
                      </a:r>
                    </a:p>
                    <a:p>
                      <a:pPr algn="l"/>
                      <a:r>
                        <a:rPr lang="en-GB" sz="900" b="0" dirty="0">
                          <a:latin typeface="Comic Sans MS" panose="030F0702030302020204" pitchFamily="66" charset="0"/>
                        </a:rPr>
                        <a:t>•Know how to select from a range of ingredients to make appropriate food products, thinking about sensory characteristics.</a:t>
                      </a:r>
                    </a:p>
                    <a:p>
                      <a:pPr algn="l"/>
                      <a:r>
                        <a:rPr lang="en-GB" sz="900" b="1" dirty="0">
                          <a:latin typeface="Comic Sans MS" panose="030F0702030302020204" pitchFamily="66" charset="0"/>
                        </a:rPr>
                        <a:t>Evaluating</a:t>
                      </a:r>
                    </a:p>
                    <a:p>
                      <a:pPr algn="l"/>
                      <a:r>
                        <a:rPr lang="en-GB" sz="900" b="0" dirty="0">
                          <a:latin typeface="Comic Sans MS" panose="030F0702030302020204" pitchFamily="66" charset="0"/>
                        </a:rPr>
                        <a:t>•Know how to carry out sensory evaluations of a variety of ingredients and products. Record the evaluations using e.g. tables and simple graphs.</a:t>
                      </a:r>
                    </a:p>
                    <a:p>
                      <a:pPr algn="l"/>
                      <a:r>
                        <a:rPr lang="en-GB" sz="900" b="0" dirty="0">
                          <a:latin typeface="Comic Sans MS" panose="030F0702030302020204" pitchFamily="66" charset="0"/>
                        </a:rPr>
                        <a:t>•Know how to evaluate the ongoing work and the final product with reference to the design criteria and the views of others.</a:t>
                      </a:r>
                    </a:p>
                    <a:p>
                      <a:pPr algn="l"/>
                      <a:r>
                        <a:rPr lang="en-GB" sz="900" b="1" dirty="0">
                          <a:latin typeface="Comic Sans MS" panose="030F0702030302020204" pitchFamily="66" charset="0"/>
                        </a:rPr>
                        <a:t>Technical knowledge and understanding</a:t>
                      </a:r>
                    </a:p>
                    <a:p>
                      <a:pPr algn="l"/>
                      <a:r>
                        <a:rPr lang="en-GB" sz="900" b="0" dirty="0">
                          <a:latin typeface="Comic Sans MS" panose="030F0702030302020204" pitchFamily="66" charset="0"/>
                        </a:rPr>
                        <a:t>• Know how to use appropriate equipment and utensils to prepare and combine food.</a:t>
                      </a:r>
                    </a:p>
                    <a:p>
                      <a:pPr algn="l"/>
                      <a:r>
                        <a:rPr lang="en-GB" sz="900" b="0" dirty="0">
                          <a:latin typeface="Comic Sans MS" panose="030F0702030302020204" pitchFamily="66" charset="0"/>
                        </a:rPr>
                        <a:t>• Know about a range of fresh and processed ingredients appropriate for their product, and whether they are grown, reared or caught.</a:t>
                      </a:r>
                    </a:p>
                    <a:p>
                      <a:pPr algn="l"/>
                      <a:r>
                        <a:rPr lang="en-GB" sz="900" b="0" dirty="0">
                          <a:latin typeface="Comic Sans MS" panose="030F0702030302020204" pitchFamily="66" charset="0"/>
                        </a:rPr>
                        <a:t>• Know and use relevant technical and sensory vocabulary</a:t>
                      </a:r>
                    </a:p>
                    <a:p>
                      <a:pPr algn="l"/>
                      <a:r>
                        <a:rPr lang="en-GB" sz="900" b="0" dirty="0">
                          <a:latin typeface="Comic Sans MS" panose="030F0702030302020204" pitchFamily="66" charset="0"/>
                        </a:rPr>
                        <a:t>appropriately</a:t>
                      </a:r>
                    </a:p>
                    <a:p>
                      <a:pPr marL="0" indent="0" algn="l">
                        <a:buFont typeface="Arial" panose="020B0604020202020204" pitchFamily="34" charset="0"/>
                        <a:buNone/>
                      </a:pPr>
                      <a:endParaRPr lang="en-GB" sz="900" b="0" dirty="0">
                        <a:latin typeface="Comic Sans MS" panose="030F0702030302020204" pitchFamily="66" charset="0"/>
                      </a:endParaRPr>
                    </a:p>
                  </a:txBody>
                  <a:tcPr/>
                </a:tc>
                <a:tc>
                  <a:txBody>
                    <a:bodyPr/>
                    <a:lstStyle/>
                    <a:p>
                      <a:pPr marL="0" indent="0" algn="l">
                        <a:buFont typeface="Arial" panose="020B0604020202020204" pitchFamily="34" charset="0"/>
                        <a:buNone/>
                      </a:pPr>
                      <a:r>
                        <a:rPr lang="en-US" sz="900" b="1" dirty="0">
                          <a:latin typeface="Comic Sans MS" panose="030F0702030302020204" pitchFamily="66" charset="0"/>
                        </a:rPr>
                        <a:t>Designing</a:t>
                      </a:r>
                    </a:p>
                    <a:p>
                      <a:pPr marL="0" indent="0" algn="l">
                        <a:buFont typeface="Arial" panose="020B0604020202020204" pitchFamily="34" charset="0"/>
                        <a:buNone/>
                      </a:pPr>
                      <a:r>
                        <a:rPr lang="en-US" sz="900" b="0" dirty="0">
                          <a:latin typeface="Comic Sans MS" panose="030F0702030302020204" pitchFamily="66" charset="0"/>
                        </a:rPr>
                        <a:t>• Know how to generate realistic ideas and their own design criteria through discussion, focusing on the needs of the user.</a:t>
                      </a:r>
                    </a:p>
                    <a:p>
                      <a:pPr marL="0" indent="0" algn="l">
                        <a:buFont typeface="Arial" panose="020B0604020202020204" pitchFamily="34" charset="0"/>
                        <a:buNone/>
                      </a:pPr>
                      <a:r>
                        <a:rPr lang="en-US" sz="900" b="0" dirty="0">
                          <a:latin typeface="Comic Sans MS" panose="030F0702030302020204" pitchFamily="66" charset="0"/>
                        </a:rPr>
                        <a:t>• Know how to use annotated sketches and prototypes to develop, model and communicate ideas.</a:t>
                      </a:r>
                    </a:p>
                    <a:p>
                      <a:pPr marL="0" indent="0" algn="l">
                        <a:buFont typeface="Arial" panose="020B0604020202020204" pitchFamily="34" charset="0"/>
                        <a:buNone/>
                      </a:pPr>
                      <a:r>
                        <a:rPr lang="en-US" sz="900" b="1" dirty="0">
                          <a:latin typeface="Comic Sans MS" panose="030F0702030302020204" pitchFamily="66" charset="0"/>
                        </a:rPr>
                        <a:t>Making</a:t>
                      </a:r>
                    </a:p>
                    <a:p>
                      <a:pPr marL="0" indent="0" algn="l">
                        <a:buFont typeface="Arial" panose="020B0604020202020204" pitchFamily="34" charset="0"/>
                        <a:buNone/>
                      </a:pPr>
                      <a:r>
                        <a:rPr lang="en-US" sz="900" b="0" dirty="0">
                          <a:latin typeface="Comic Sans MS" panose="030F0702030302020204" pitchFamily="66" charset="0"/>
                        </a:rPr>
                        <a:t>• Know how to order the main stages of making.</a:t>
                      </a:r>
                    </a:p>
                    <a:p>
                      <a:pPr marL="0" indent="0" algn="l">
                        <a:buFont typeface="Arial" panose="020B0604020202020204" pitchFamily="34" charset="0"/>
                        <a:buNone/>
                      </a:pPr>
                      <a:r>
                        <a:rPr lang="en-US" sz="900" b="0" dirty="0">
                          <a:latin typeface="Comic Sans MS" panose="030F0702030302020204" pitchFamily="66" charset="0"/>
                        </a:rPr>
                        <a:t>• Know how to select from and use appropriate tools with some accuracy to cut, shape and join paper and card.</a:t>
                      </a:r>
                    </a:p>
                    <a:p>
                      <a:pPr marL="0" indent="0" algn="l">
                        <a:buFont typeface="Arial" panose="020B0604020202020204" pitchFamily="34" charset="0"/>
                        <a:buNone/>
                      </a:pPr>
                      <a:r>
                        <a:rPr lang="en-US" sz="900" b="0" dirty="0">
                          <a:latin typeface="Comic Sans MS" panose="030F0702030302020204" pitchFamily="66" charset="0"/>
                        </a:rPr>
                        <a:t>• Know how to select from and use finishing techniques suitable for the product they are creating.</a:t>
                      </a:r>
                    </a:p>
                    <a:p>
                      <a:pPr marL="0" indent="0" algn="l">
                        <a:buFont typeface="Arial" panose="020B0604020202020204" pitchFamily="34" charset="0"/>
                        <a:buNone/>
                      </a:pPr>
                      <a:r>
                        <a:rPr lang="en-US" sz="900" b="1" dirty="0">
                          <a:latin typeface="Comic Sans MS" panose="030F0702030302020204" pitchFamily="66" charset="0"/>
                        </a:rPr>
                        <a:t>Evaluating</a:t>
                      </a:r>
                    </a:p>
                    <a:p>
                      <a:pPr marL="0" indent="0" algn="l">
                        <a:buFont typeface="Arial" panose="020B0604020202020204" pitchFamily="34" charset="0"/>
                        <a:buNone/>
                      </a:pPr>
                      <a:r>
                        <a:rPr lang="en-US" sz="900" b="0" dirty="0">
                          <a:latin typeface="Comic Sans MS" panose="030F0702030302020204" pitchFamily="66" charset="0"/>
                        </a:rPr>
                        <a:t>• Know how to investigate and </a:t>
                      </a:r>
                      <a:r>
                        <a:rPr lang="en-US" sz="900" b="0" dirty="0" err="1">
                          <a:latin typeface="Comic Sans MS" panose="030F0702030302020204" pitchFamily="66" charset="0"/>
                        </a:rPr>
                        <a:t>analyse</a:t>
                      </a:r>
                      <a:r>
                        <a:rPr lang="en-US" sz="900" b="0" dirty="0">
                          <a:latin typeface="Comic Sans MS" panose="030F0702030302020204" pitchFamily="66" charset="0"/>
                        </a:rPr>
                        <a:t> books and, where available, other products with lever and linkage mechanisms.</a:t>
                      </a:r>
                    </a:p>
                    <a:p>
                      <a:pPr marL="0" indent="0" algn="l">
                        <a:buFont typeface="Arial" panose="020B0604020202020204" pitchFamily="34" charset="0"/>
                        <a:buNone/>
                      </a:pPr>
                      <a:r>
                        <a:rPr lang="en-US" sz="900" b="0" dirty="0">
                          <a:latin typeface="Comic Sans MS" panose="030F0702030302020204" pitchFamily="66" charset="0"/>
                        </a:rPr>
                        <a:t>• Know how to evaluate their own products and ideas against criteria and user needs, as they design and make.</a:t>
                      </a:r>
                    </a:p>
                    <a:p>
                      <a:pPr marL="0" indent="0" algn="l">
                        <a:buFont typeface="Arial" panose="020B0604020202020204" pitchFamily="34" charset="0"/>
                        <a:buNone/>
                      </a:pPr>
                      <a:r>
                        <a:rPr lang="en-US" sz="900" b="1" dirty="0">
                          <a:latin typeface="Comic Sans MS" panose="030F0702030302020204" pitchFamily="66" charset="0"/>
                        </a:rPr>
                        <a:t>Technical knowledge and understanding</a:t>
                      </a:r>
                    </a:p>
                    <a:p>
                      <a:pPr marL="0" indent="0" algn="l">
                        <a:buFont typeface="Arial" panose="020B0604020202020204" pitchFamily="34" charset="0"/>
                        <a:buNone/>
                      </a:pPr>
                      <a:r>
                        <a:rPr lang="en-US" sz="900" b="0" dirty="0">
                          <a:latin typeface="Comic Sans MS" panose="030F0702030302020204" pitchFamily="66" charset="0"/>
                        </a:rPr>
                        <a:t>• Know and understand how to use lever and linkage mechanisms.</a:t>
                      </a:r>
                    </a:p>
                    <a:p>
                      <a:pPr marL="0" indent="0" algn="l">
                        <a:buFont typeface="Arial" panose="020B0604020202020204" pitchFamily="34" charset="0"/>
                        <a:buNone/>
                      </a:pPr>
                      <a:r>
                        <a:rPr lang="en-US" sz="900" b="0" dirty="0">
                          <a:latin typeface="Comic Sans MS" panose="030F0702030302020204" pitchFamily="66" charset="0"/>
                        </a:rPr>
                        <a:t>• Know how to distinguish between fixed and loose pivots.</a:t>
                      </a:r>
                    </a:p>
                    <a:p>
                      <a:pPr marL="0" indent="0" algn="l">
                        <a:buFont typeface="Arial" panose="020B0604020202020204" pitchFamily="34" charset="0"/>
                        <a:buNone/>
                      </a:pPr>
                      <a:r>
                        <a:rPr lang="en-US" sz="900" b="0" dirty="0">
                          <a:latin typeface="Comic Sans MS" panose="030F0702030302020204" pitchFamily="66" charset="0"/>
                        </a:rPr>
                        <a:t>• Know and use technical vocabulary relevant to the </a:t>
                      </a:r>
                    </a:p>
                    <a:p>
                      <a:pPr marL="0" indent="0" algn="l">
                        <a:buFont typeface="Arial" panose="020B0604020202020204" pitchFamily="34" charset="0"/>
                        <a:buNone/>
                      </a:pPr>
                      <a:r>
                        <a:rPr lang="en-US" sz="900" b="0" dirty="0">
                          <a:latin typeface="Comic Sans MS" panose="030F0702030302020204" pitchFamily="66" charset="0"/>
                        </a:rPr>
                        <a:t>project.</a:t>
                      </a:r>
                      <a:endParaRPr lang="en-GB" sz="900" b="0" dirty="0">
                        <a:latin typeface="Comic Sans MS" panose="030F0702030302020204" pitchFamily="66" charset="0"/>
                      </a:endParaRPr>
                    </a:p>
                    <a:p>
                      <a:pPr algn="l"/>
                      <a:endParaRPr lang="en-GB" sz="900" b="0" dirty="0">
                        <a:latin typeface="Comic Sans MS" panose="030F0702030302020204" pitchFamily="66" charset="0"/>
                      </a:endParaRPr>
                    </a:p>
                  </a:txBody>
                  <a:tcPr/>
                </a:tc>
                <a:tc>
                  <a:txBody>
                    <a:bodyPr/>
                    <a:lstStyle/>
                    <a:p>
                      <a:pPr marL="0" indent="0" algn="l">
                        <a:buFont typeface="Arial" panose="020B0604020202020204" pitchFamily="34" charset="0"/>
                        <a:buNone/>
                      </a:pPr>
                      <a:r>
                        <a:rPr lang="en-GB" sz="900" b="1" dirty="0">
                          <a:latin typeface="Comic Sans MS" panose="030F0702030302020204" pitchFamily="66" charset="0"/>
                        </a:rPr>
                        <a:t>Designing</a:t>
                      </a:r>
                    </a:p>
                    <a:p>
                      <a:pPr marL="0" indent="0" algn="l">
                        <a:buFont typeface="Arial" panose="020B0604020202020204" pitchFamily="34" charset="0"/>
                        <a:buNone/>
                      </a:pPr>
                      <a:r>
                        <a:rPr lang="en-GB" sz="900" b="0" dirty="0">
                          <a:latin typeface="Comic Sans MS" panose="030F0702030302020204" pitchFamily="66" charset="0"/>
                        </a:rPr>
                        <a:t>• Know how to generate realistic ideas through discussion and design criteria for an appealing, functional product fit for purpose and specific user/s.</a:t>
                      </a:r>
                    </a:p>
                    <a:p>
                      <a:pPr marL="0" indent="0" algn="l">
                        <a:buFont typeface="Arial" panose="020B0604020202020204" pitchFamily="34" charset="0"/>
                        <a:buNone/>
                      </a:pPr>
                      <a:r>
                        <a:rPr lang="en-GB" sz="900" b="0" dirty="0">
                          <a:latin typeface="Comic Sans MS" panose="030F0702030302020204" pitchFamily="66" charset="0"/>
                        </a:rPr>
                        <a:t>•Know how to produce annotated sketches, prototypes, final product sketches and pattern pieces.</a:t>
                      </a:r>
                    </a:p>
                    <a:p>
                      <a:pPr marL="0" indent="0" algn="l">
                        <a:buFont typeface="Arial" panose="020B0604020202020204" pitchFamily="34" charset="0"/>
                        <a:buNone/>
                      </a:pPr>
                      <a:r>
                        <a:rPr lang="en-GB" sz="900" b="1" dirty="0">
                          <a:latin typeface="Comic Sans MS" panose="030F0702030302020204" pitchFamily="66" charset="0"/>
                        </a:rPr>
                        <a:t>Making</a:t>
                      </a:r>
                    </a:p>
                    <a:p>
                      <a:pPr marL="0" indent="0" algn="l">
                        <a:buFont typeface="Arial" panose="020B0604020202020204" pitchFamily="34" charset="0"/>
                        <a:buNone/>
                      </a:pPr>
                      <a:r>
                        <a:rPr lang="en-GB" sz="900" b="0" dirty="0">
                          <a:latin typeface="Comic Sans MS" panose="030F0702030302020204" pitchFamily="66" charset="0"/>
                        </a:rPr>
                        <a:t>•Know how to plan the main stages of making.</a:t>
                      </a:r>
                    </a:p>
                    <a:p>
                      <a:pPr marL="0" indent="0" algn="l">
                        <a:buFont typeface="Arial" panose="020B0604020202020204" pitchFamily="34" charset="0"/>
                        <a:buNone/>
                      </a:pPr>
                      <a:r>
                        <a:rPr lang="en-GB" sz="900" b="0" dirty="0">
                          <a:latin typeface="Comic Sans MS" panose="030F0702030302020204" pitchFamily="66" charset="0"/>
                        </a:rPr>
                        <a:t>•Know how to select and use a range of appropriate tools with some accuracy e.g. cutting, joining and finishing.</a:t>
                      </a:r>
                    </a:p>
                    <a:p>
                      <a:pPr marL="0" indent="0" algn="l">
                        <a:buFont typeface="Arial" panose="020B0604020202020204" pitchFamily="34" charset="0"/>
                        <a:buNone/>
                      </a:pPr>
                      <a:r>
                        <a:rPr lang="en-GB" sz="900" b="0" dirty="0">
                          <a:latin typeface="Comic Sans MS" panose="030F0702030302020204" pitchFamily="66" charset="0"/>
                        </a:rPr>
                        <a:t>•Know how to select fabrics and fastenings according to their functional characteristics e.g. strength, and aesthetic qualities e.g. pattern.</a:t>
                      </a:r>
                    </a:p>
                    <a:p>
                      <a:pPr marL="0" indent="0" algn="l">
                        <a:buFont typeface="Arial" panose="020B0604020202020204" pitchFamily="34" charset="0"/>
                        <a:buNone/>
                      </a:pPr>
                      <a:r>
                        <a:rPr lang="en-GB" sz="900" b="1" dirty="0">
                          <a:latin typeface="Comic Sans MS" panose="030F0702030302020204" pitchFamily="66" charset="0"/>
                        </a:rPr>
                        <a:t>Evaluating</a:t>
                      </a:r>
                    </a:p>
                    <a:p>
                      <a:pPr marL="0" indent="0" algn="l">
                        <a:buFont typeface="Arial" panose="020B0604020202020204" pitchFamily="34" charset="0"/>
                        <a:buNone/>
                      </a:pPr>
                      <a:r>
                        <a:rPr lang="en-GB" sz="900" b="0" dirty="0">
                          <a:latin typeface="Comic Sans MS" panose="030F0702030302020204" pitchFamily="66" charset="0"/>
                        </a:rPr>
                        <a:t>•Know how to investigate a range of 3-D textile products relevant to the project.</a:t>
                      </a:r>
                    </a:p>
                    <a:p>
                      <a:pPr marL="0" indent="0" algn="l">
                        <a:buFont typeface="Arial" panose="020B0604020202020204" pitchFamily="34" charset="0"/>
                        <a:buNone/>
                      </a:pPr>
                      <a:r>
                        <a:rPr lang="en-GB" sz="900" b="0" dirty="0">
                          <a:latin typeface="Comic Sans MS" panose="030F0702030302020204" pitchFamily="66" charset="0"/>
                        </a:rPr>
                        <a:t>•Know how to test their product against the original design criteria and with the intended user.</a:t>
                      </a:r>
                    </a:p>
                    <a:p>
                      <a:pPr marL="0" indent="0" algn="l">
                        <a:buFont typeface="Arial" panose="020B0604020202020204" pitchFamily="34" charset="0"/>
                        <a:buNone/>
                      </a:pPr>
                      <a:r>
                        <a:rPr lang="en-GB" sz="900" b="0" dirty="0">
                          <a:latin typeface="Comic Sans MS" panose="030F0702030302020204" pitchFamily="66" charset="0"/>
                        </a:rPr>
                        <a:t>• Know how to take into account others’ views.</a:t>
                      </a:r>
                    </a:p>
                    <a:p>
                      <a:pPr marL="0" indent="0" algn="l">
                        <a:buFont typeface="Arial" panose="020B0604020202020204" pitchFamily="34" charset="0"/>
                        <a:buNone/>
                      </a:pPr>
                      <a:r>
                        <a:rPr lang="en-GB" sz="900" b="0" dirty="0">
                          <a:latin typeface="Comic Sans MS" panose="030F0702030302020204" pitchFamily="66" charset="0"/>
                        </a:rPr>
                        <a:t>• Understand how a key event/individual has influenced the</a:t>
                      </a:r>
                    </a:p>
                    <a:p>
                      <a:pPr marL="0" indent="0" algn="l">
                        <a:buFont typeface="Arial" panose="020B0604020202020204" pitchFamily="34" charset="0"/>
                        <a:buNone/>
                      </a:pPr>
                      <a:r>
                        <a:rPr lang="en-GB" sz="900" b="0" dirty="0">
                          <a:latin typeface="Comic Sans MS" panose="030F0702030302020204" pitchFamily="66" charset="0"/>
                        </a:rPr>
                        <a:t>development of the chosen product and/or fabric.</a:t>
                      </a:r>
                    </a:p>
                    <a:p>
                      <a:pPr marL="0" indent="0" algn="l">
                        <a:buFont typeface="Arial" panose="020B0604020202020204" pitchFamily="34" charset="0"/>
                        <a:buNone/>
                      </a:pPr>
                      <a:r>
                        <a:rPr lang="en-GB" sz="900" b="1" dirty="0">
                          <a:latin typeface="Comic Sans MS" panose="030F0702030302020204" pitchFamily="66" charset="0"/>
                        </a:rPr>
                        <a:t>Technical knowledge and understanding</a:t>
                      </a:r>
                    </a:p>
                    <a:p>
                      <a:pPr marL="0" indent="0" algn="l">
                        <a:buFont typeface="Arial" panose="020B0604020202020204" pitchFamily="34" charset="0"/>
                        <a:buNone/>
                      </a:pPr>
                      <a:r>
                        <a:rPr lang="en-GB" sz="900" b="0" dirty="0">
                          <a:latin typeface="Comic Sans MS" panose="030F0702030302020204" pitchFamily="66" charset="0"/>
                        </a:rPr>
                        <a:t>• Know how to strengthen, stiffen and reinforce existing</a:t>
                      </a:r>
                    </a:p>
                    <a:p>
                      <a:pPr marL="0" indent="0" algn="l">
                        <a:buFont typeface="Arial" panose="020B0604020202020204" pitchFamily="34" charset="0"/>
                        <a:buNone/>
                      </a:pPr>
                      <a:r>
                        <a:rPr lang="en-GB" sz="900" b="0" dirty="0">
                          <a:latin typeface="Comic Sans MS" panose="030F0702030302020204" pitchFamily="66" charset="0"/>
                        </a:rPr>
                        <a:t>fabrics.</a:t>
                      </a:r>
                    </a:p>
                    <a:p>
                      <a:pPr marL="0" indent="0" algn="l">
                        <a:buFont typeface="Arial" panose="020B0604020202020204" pitchFamily="34" charset="0"/>
                        <a:buNone/>
                      </a:pPr>
                      <a:r>
                        <a:rPr lang="en-GB" sz="900" b="0" dirty="0">
                          <a:latin typeface="Comic Sans MS" panose="030F0702030302020204" pitchFamily="66" charset="0"/>
                        </a:rPr>
                        <a:t>• Understand how to securely join two pieces of fabric</a:t>
                      </a:r>
                    </a:p>
                    <a:p>
                      <a:pPr marL="0" indent="0" algn="l">
                        <a:buFont typeface="Arial" panose="020B0604020202020204" pitchFamily="34" charset="0"/>
                        <a:buNone/>
                      </a:pPr>
                      <a:r>
                        <a:rPr lang="en-GB" sz="900" b="0" dirty="0">
                          <a:latin typeface="Comic Sans MS" panose="030F0702030302020204" pitchFamily="66" charset="0"/>
                        </a:rPr>
                        <a:t>together.</a:t>
                      </a:r>
                    </a:p>
                    <a:p>
                      <a:pPr marL="0" indent="0" algn="l">
                        <a:buFont typeface="Arial" panose="020B0604020202020204" pitchFamily="34" charset="0"/>
                        <a:buNone/>
                      </a:pPr>
                      <a:r>
                        <a:rPr lang="en-GB" sz="900" b="0" dirty="0">
                          <a:latin typeface="Comic Sans MS" panose="030F0702030302020204" pitchFamily="66" charset="0"/>
                        </a:rPr>
                        <a:t>• Understand the need for patterns and seam allowances.</a:t>
                      </a:r>
                    </a:p>
                    <a:p>
                      <a:pPr marL="0" indent="0" algn="l">
                        <a:buFont typeface="Arial" panose="020B0604020202020204" pitchFamily="34" charset="0"/>
                        <a:buNone/>
                      </a:pPr>
                      <a:r>
                        <a:rPr lang="en-GB" sz="900" b="0" dirty="0">
                          <a:latin typeface="Comic Sans MS" panose="030F0702030302020204" pitchFamily="66" charset="0"/>
                        </a:rPr>
                        <a:t>• Know and use technical vocabulary relevant to the project.</a:t>
                      </a:r>
                    </a:p>
                    <a:p>
                      <a:pPr algn="l"/>
                      <a:endParaRPr lang="en-GB" sz="9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Lower KS2: Cycle A</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spTree>
    <p:extLst>
      <p:ext uri="{BB962C8B-B14F-4D97-AF65-F5344CB8AC3E}">
        <p14:creationId xmlns:p14="http://schemas.microsoft.com/office/powerpoint/2010/main" val="3984770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Design &amp; Technology –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717242412"/>
              </p:ext>
            </p:extLst>
          </p:nvPr>
        </p:nvGraphicFramePr>
        <p:xfrm>
          <a:off x="290004" y="1851401"/>
          <a:ext cx="11641585" cy="4587240"/>
        </p:xfrm>
        <a:graphic>
          <a:graphicData uri="http://schemas.openxmlformats.org/drawingml/2006/table">
            <a:tbl>
              <a:tblPr firstRow="1" bandRow="1">
                <a:tableStyleId>{5940675A-B579-460E-94D1-54222C63F5DA}</a:tableStyleId>
              </a:tblPr>
              <a:tblGrid>
                <a:gridCol w="3737908">
                  <a:extLst>
                    <a:ext uri="{9D8B030D-6E8A-4147-A177-3AD203B41FA5}">
                      <a16:colId xmlns:a16="http://schemas.microsoft.com/office/drawing/2014/main" val="1039164095"/>
                    </a:ext>
                  </a:extLst>
                </a:gridCol>
                <a:gridCol w="3935358">
                  <a:extLst>
                    <a:ext uri="{9D8B030D-6E8A-4147-A177-3AD203B41FA5}">
                      <a16:colId xmlns:a16="http://schemas.microsoft.com/office/drawing/2014/main" val="914411525"/>
                    </a:ext>
                  </a:extLst>
                </a:gridCol>
                <a:gridCol w="3968319">
                  <a:extLst>
                    <a:ext uri="{9D8B030D-6E8A-4147-A177-3AD203B41FA5}">
                      <a16:colId xmlns:a16="http://schemas.microsoft.com/office/drawing/2014/main" val="954389551"/>
                    </a:ext>
                  </a:extLst>
                </a:gridCol>
              </a:tblGrid>
              <a:tr h="265053">
                <a:tc>
                  <a:txBody>
                    <a:bodyPr/>
                    <a:lstStyle/>
                    <a:p>
                      <a:pPr algn="ctr"/>
                      <a:r>
                        <a:rPr lang="en-GB" sz="1400" dirty="0">
                          <a:latin typeface="Comic Sans MS" panose="030F0702030302020204" pitchFamily="66" charset="0"/>
                        </a:rPr>
                        <a:t>Autumn – Food</a:t>
                      </a:r>
                    </a:p>
                    <a:p>
                      <a:pPr algn="ctr"/>
                      <a:r>
                        <a:rPr lang="en-GB" sz="1400" dirty="0">
                          <a:latin typeface="Comic Sans MS" panose="030F0702030302020204" pitchFamily="66" charset="0"/>
                        </a:rPr>
                        <a:t>(Healthy and varied diet)</a:t>
                      </a:r>
                    </a:p>
                  </a:txBody>
                  <a:tcPr/>
                </a:tc>
                <a:tc>
                  <a:txBody>
                    <a:bodyPr/>
                    <a:lstStyle/>
                    <a:p>
                      <a:pPr algn="ctr"/>
                      <a:r>
                        <a:rPr lang="en-GB" sz="1400" dirty="0">
                          <a:latin typeface="Comic Sans MS" panose="030F0702030302020204" pitchFamily="66" charset="0"/>
                        </a:rPr>
                        <a:t>Spring – Structures</a:t>
                      </a:r>
                    </a:p>
                    <a:p>
                      <a:pPr algn="ctr"/>
                      <a:r>
                        <a:rPr lang="en-US" sz="1400" dirty="0">
                          <a:latin typeface="Comic Sans MS" panose="030F0702030302020204" pitchFamily="66" charset="0"/>
                        </a:rPr>
                        <a:t>(S</a:t>
                      </a:r>
                      <a:r>
                        <a:rPr lang="en-GB" sz="1400" dirty="0">
                          <a:latin typeface="Comic Sans MS" panose="030F0702030302020204" pitchFamily="66" charset="0"/>
                        </a:rPr>
                        <a:t>hell Structures)</a:t>
                      </a:r>
                    </a:p>
                  </a:txBody>
                  <a:tcPr/>
                </a:tc>
                <a:tc>
                  <a:txBody>
                    <a:bodyPr/>
                    <a:lstStyle/>
                    <a:p>
                      <a:pPr algn="ctr"/>
                      <a:r>
                        <a:rPr lang="en-GB" sz="1400" dirty="0">
                          <a:latin typeface="Comic Sans MS" panose="030F0702030302020204" pitchFamily="66" charset="0"/>
                        </a:rPr>
                        <a:t>Summer – Electrical Systems</a:t>
                      </a:r>
                    </a:p>
                    <a:p>
                      <a:pPr algn="ctr"/>
                      <a:r>
                        <a:rPr lang="en-GB" sz="1400" dirty="0">
                          <a:latin typeface="Comic Sans MS" panose="030F0702030302020204" pitchFamily="66" charset="0"/>
                        </a:rPr>
                        <a:t> (Simple circuits and switches)</a:t>
                      </a:r>
                    </a:p>
                  </a:txBody>
                  <a:tcPr/>
                </a:tc>
                <a:extLst>
                  <a:ext uri="{0D108BD9-81ED-4DB2-BD59-A6C34878D82A}">
                    <a16:rowId xmlns:a16="http://schemas.microsoft.com/office/drawing/2014/main" val="3471968257"/>
                  </a:ext>
                </a:extLst>
              </a:tr>
              <a:tr h="3127626">
                <a:tc>
                  <a:txBody>
                    <a:bodyPr/>
                    <a:lstStyle/>
                    <a:p>
                      <a:pPr algn="l"/>
                      <a:r>
                        <a:rPr lang="en-GB" sz="900" b="1" dirty="0">
                          <a:latin typeface="Comic Sans MS" panose="030F0702030302020204" pitchFamily="66" charset="0"/>
                        </a:rPr>
                        <a:t>Designing</a:t>
                      </a:r>
                    </a:p>
                    <a:p>
                      <a:pPr algn="l"/>
                      <a:r>
                        <a:rPr lang="en-GB" sz="900" b="0" dirty="0">
                          <a:latin typeface="Comic Sans MS" panose="030F0702030302020204" pitchFamily="66" charset="0"/>
                        </a:rPr>
                        <a:t>•Know how to generate and clarify ideas through discussion with peers and adults to develop design criteria including appearance, taste, texture and aroma for an appealing product for a particular user and purpose.</a:t>
                      </a:r>
                    </a:p>
                    <a:p>
                      <a:pPr algn="l"/>
                      <a:r>
                        <a:rPr lang="en-GB" sz="900" b="0" dirty="0">
                          <a:latin typeface="Comic Sans MS" panose="030F0702030302020204" pitchFamily="66" charset="0"/>
                        </a:rPr>
                        <a:t>•Know how to use annotated sketches and appropriate information and communication technology, such as web-based recipes, to develop and communicate ideas.</a:t>
                      </a:r>
                    </a:p>
                    <a:p>
                      <a:pPr algn="l"/>
                      <a:r>
                        <a:rPr lang="en-GB" sz="900" b="1" dirty="0">
                          <a:latin typeface="Comic Sans MS" panose="030F0702030302020204" pitchFamily="66" charset="0"/>
                        </a:rPr>
                        <a:t>Making</a:t>
                      </a:r>
                    </a:p>
                    <a:p>
                      <a:pPr algn="l"/>
                      <a:r>
                        <a:rPr lang="en-GB" sz="900" b="0" dirty="0">
                          <a:latin typeface="Comic Sans MS" panose="030F0702030302020204" pitchFamily="66" charset="0"/>
                        </a:rPr>
                        <a:t>•Know how to plan the main stages of a recipe, listing ingredients, utensils and equipment.</a:t>
                      </a:r>
                    </a:p>
                    <a:p>
                      <a:pPr algn="l"/>
                      <a:r>
                        <a:rPr lang="en-GB" sz="900" b="0" dirty="0">
                          <a:latin typeface="Comic Sans MS" panose="030F0702030302020204" pitchFamily="66" charset="0"/>
                        </a:rPr>
                        <a:t>•Know how to select and use appropriate utensils and equipment to prepare and combine ingredients.</a:t>
                      </a:r>
                    </a:p>
                    <a:p>
                      <a:pPr algn="l"/>
                      <a:r>
                        <a:rPr lang="en-GB" sz="900" b="0" dirty="0">
                          <a:latin typeface="Comic Sans MS" panose="030F0702030302020204" pitchFamily="66" charset="0"/>
                        </a:rPr>
                        <a:t>•Know how to select from a range of ingredients to make appropriate food products, thinking about sensory characteristics.</a:t>
                      </a:r>
                    </a:p>
                    <a:p>
                      <a:pPr algn="l"/>
                      <a:r>
                        <a:rPr lang="en-GB" sz="900" b="1" dirty="0">
                          <a:latin typeface="Comic Sans MS" panose="030F0702030302020204" pitchFamily="66" charset="0"/>
                        </a:rPr>
                        <a:t>Evaluating</a:t>
                      </a:r>
                    </a:p>
                    <a:p>
                      <a:pPr algn="l"/>
                      <a:r>
                        <a:rPr lang="en-GB" sz="900" b="0" dirty="0">
                          <a:latin typeface="Comic Sans MS" panose="030F0702030302020204" pitchFamily="66" charset="0"/>
                        </a:rPr>
                        <a:t>•Know how to carry out sensory evaluations of a variety of ingredients and products. Record the evaluations using e.g. tables and simple graphs.</a:t>
                      </a:r>
                    </a:p>
                    <a:p>
                      <a:pPr algn="l"/>
                      <a:r>
                        <a:rPr lang="en-GB" sz="900" b="0" dirty="0">
                          <a:latin typeface="Comic Sans MS" panose="030F0702030302020204" pitchFamily="66" charset="0"/>
                        </a:rPr>
                        <a:t>•Know how to evaluate the ongoing work and the final product with reference to the design criteria and the views of others.</a:t>
                      </a:r>
                    </a:p>
                    <a:p>
                      <a:pPr algn="l"/>
                      <a:r>
                        <a:rPr lang="en-GB" sz="900" b="1" dirty="0">
                          <a:latin typeface="Comic Sans MS" panose="030F0702030302020204" pitchFamily="66" charset="0"/>
                        </a:rPr>
                        <a:t>Technical knowledge and understanding</a:t>
                      </a:r>
                    </a:p>
                    <a:p>
                      <a:pPr algn="l"/>
                      <a:r>
                        <a:rPr lang="en-GB" sz="900" b="0" dirty="0">
                          <a:latin typeface="Comic Sans MS" panose="030F0702030302020204" pitchFamily="66" charset="0"/>
                        </a:rPr>
                        <a:t>• Know how to use appropriate equipment and utensils to prepare and combine food.</a:t>
                      </a:r>
                    </a:p>
                    <a:p>
                      <a:pPr algn="l"/>
                      <a:r>
                        <a:rPr lang="en-GB" sz="900" b="0" dirty="0">
                          <a:latin typeface="Comic Sans MS" panose="030F0702030302020204" pitchFamily="66" charset="0"/>
                        </a:rPr>
                        <a:t>• Know about a range of fresh and processed ingredients appropriate for their product, and whether they are grown, reared or caught.</a:t>
                      </a:r>
                    </a:p>
                    <a:p>
                      <a:pPr algn="l"/>
                      <a:r>
                        <a:rPr lang="en-GB" sz="900" b="0" dirty="0">
                          <a:latin typeface="Comic Sans MS" panose="030F0702030302020204" pitchFamily="66" charset="0"/>
                        </a:rPr>
                        <a:t>• Know and use relevant technical and sensory vocabulary</a:t>
                      </a:r>
                    </a:p>
                    <a:p>
                      <a:pPr algn="l"/>
                      <a:r>
                        <a:rPr lang="en-GB" sz="900" b="0" dirty="0">
                          <a:latin typeface="Comic Sans MS" panose="030F0702030302020204" pitchFamily="66" charset="0"/>
                        </a:rPr>
                        <a:t>appropriately</a:t>
                      </a:r>
                    </a:p>
                  </a:txBody>
                  <a:tcPr/>
                </a:tc>
                <a:tc>
                  <a:txBody>
                    <a:bodyPr/>
                    <a:lstStyle/>
                    <a:p>
                      <a:pPr algn="l"/>
                      <a:r>
                        <a:rPr lang="en-GB" sz="900" b="1" dirty="0">
                          <a:latin typeface="Comic Sans MS" panose="030F0702030302020204" pitchFamily="66" charset="0"/>
                        </a:rPr>
                        <a:t>Designing</a:t>
                      </a:r>
                    </a:p>
                    <a:p>
                      <a:pPr marL="0" indent="0" algn="l">
                        <a:buFont typeface="Arial" panose="020B0604020202020204" pitchFamily="34" charset="0"/>
                        <a:buNone/>
                      </a:pPr>
                      <a:r>
                        <a:rPr lang="en-GB" sz="900" b="0" dirty="0">
                          <a:latin typeface="Comic Sans MS" panose="030F0702030302020204" pitchFamily="66" charset="0"/>
                        </a:rPr>
                        <a:t>Know how to generate realistic ideas and design criteria collaboratively through discussion, focusing on the needs of the user and the functional and aesthetic purposes of the product.</a:t>
                      </a:r>
                    </a:p>
                    <a:p>
                      <a:pPr algn="l"/>
                      <a:r>
                        <a:rPr lang="en-GB" sz="900" b="0" dirty="0">
                          <a:latin typeface="Comic Sans MS" panose="030F0702030302020204" pitchFamily="66" charset="0"/>
                        </a:rPr>
                        <a:t>•Know how to develop ideas through the analysis of existing shell structures and use computer-aided design to model and communicate ideas.</a:t>
                      </a:r>
                    </a:p>
                    <a:p>
                      <a:pPr algn="l"/>
                      <a:r>
                        <a:rPr lang="en-GB" sz="900" b="1" dirty="0">
                          <a:latin typeface="Comic Sans MS" panose="030F0702030302020204" pitchFamily="66" charset="0"/>
                        </a:rPr>
                        <a:t>Making</a:t>
                      </a:r>
                    </a:p>
                    <a:p>
                      <a:pPr algn="l"/>
                      <a:r>
                        <a:rPr lang="en-GB" sz="900" b="0" dirty="0">
                          <a:latin typeface="Comic Sans MS" panose="030F0702030302020204" pitchFamily="66" charset="0"/>
                        </a:rPr>
                        <a:t>•Know how to plan the order of the main stages of making.</a:t>
                      </a:r>
                    </a:p>
                    <a:p>
                      <a:pPr algn="l"/>
                      <a:r>
                        <a:rPr lang="en-GB" sz="900" b="0" dirty="0">
                          <a:latin typeface="Comic Sans MS" panose="030F0702030302020204" pitchFamily="66" charset="0"/>
                        </a:rPr>
                        <a:t>•Know how to select and use appropriate tools and software to measure, mark out, cut, score, shape and assemble with some accuracy.</a:t>
                      </a:r>
                    </a:p>
                    <a:p>
                      <a:pPr algn="l"/>
                      <a:r>
                        <a:rPr lang="en-GB" sz="900" b="0" dirty="0">
                          <a:latin typeface="Comic Sans MS" panose="030F0702030302020204" pitchFamily="66" charset="0"/>
                        </a:rPr>
                        <a:t>•Know how to explain their choice of materials according to functional properties and aesthetic qualities.</a:t>
                      </a:r>
                    </a:p>
                    <a:p>
                      <a:pPr algn="l"/>
                      <a:r>
                        <a:rPr lang="en-GB" sz="900" b="0" dirty="0">
                          <a:latin typeface="Comic Sans MS" panose="030F0702030302020204" pitchFamily="66" charset="0"/>
                        </a:rPr>
                        <a:t>•Know how to use computer-generated finishing techniques suitable for the product they are creating.</a:t>
                      </a:r>
                    </a:p>
                    <a:p>
                      <a:pPr algn="l"/>
                      <a:r>
                        <a:rPr lang="en-GB" sz="900" b="1" dirty="0">
                          <a:latin typeface="Comic Sans MS" panose="030F0702030302020204" pitchFamily="66" charset="0"/>
                        </a:rPr>
                        <a:t>Evaluating</a:t>
                      </a:r>
                    </a:p>
                    <a:p>
                      <a:pPr algn="l"/>
                      <a:r>
                        <a:rPr lang="en-GB" sz="900" b="0" dirty="0">
                          <a:latin typeface="Comic Sans MS" panose="030F0702030302020204" pitchFamily="66" charset="0"/>
                        </a:rPr>
                        <a:t>•Know how to investigate and evaluate a range of shell structures including the materials, components and techniques that have been used.</a:t>
                      </a:r>
                    </a:p>
                    <a:p>
                      <a:pPr algn="l"/>
                      <a:r>
                        <a:rPr lang="en-GB" sz="900" b="0" dirty="0">
                          <a:latin typeface="Comic Sans MS" panose="030F0702030302020204" pitchFamily="66" charset="0"/>
                        </a:rPr>
                        <a:t>•Know how to test and evaluate their own products against design criteria and the intended user and purpose.</a:t>
                      </a:r>
                    </a:p>
                    <a:p>
                      <a:pPr algn="l"/>
                      <a:r>
                        <a:rPr lang="en-GB" sz="900" b="1" dirty="0">
                          <a:latin typeface="Comic Sans MS" panose="030F0702030302020204" pitchFamily="66" charset="0"/>
                        </a:rPr>
                        <a:t>Technical knowledge and understanding</a:t>
                      </a:r>
                    </a:p>
                    <a:p>
                      <a:pPr algn="l"/>
                      <a:r>
                        <a:rPr lang="en-GB" sz="900" b="0" dirty="0">
                          <a:latin typeface="Comic Sans MS" panose="030F0702030302020204" pitchFamily="66" charset="0"/>
                        </a:rPr>
                        <a:t>• Develop and use knowledge of nets of cubes and cuboids and, where appropriate, more complex 3D shapes.</a:t>
                      </a:r>
                    </a:p>
                    <a:p>
                      <a:pPr algn="l"/>
                      <a:r>
                        <a:rPr lang="en-GB" sz="900" b="0" dirty="0">
                          <a:latin typeface="Comic Sans MS" panose="030F0702030302020204" pitchFamily="66" charset="0"/>
                        </a:rPr>
                        <a:t>• Develop and use knowledge of how to construct strong, stiff shell structures.</a:t>
                      </a:r>
                    </a:p>
                    <a:p>
                      <a:pPr algn="l"/>
                      <a:r>
                        <a:rPr lang="en-GB" sz="900" b="0" dirty="0">
                          <a:latin typeface="Comic Sans MS" panose="030F0702030302020204" pitchFamily="66" charset="0"/>
                        </a:rPr>
                        <a:t>• Know and use technical vocabulary relevant to the project.</a:t>
                      </a:r>
                    </a:p>
                  </a:txBody>
                  <a:tcPr/>
                </a:tc>
                <a:tc>
                  <a:txBody>
                    <a:bodyPr/>
                    <a:lstStyle/>
                    <a:p>
                      <a:pPr algn="l"/>
                      <a:r>
                        <a:rPr lang="en-US" sz="900" b="1" dirty="0">
                          <a:latin typeface="Comic Sans MS" panose="030F0702030302020204" pitchFamily="66" charset="0"/>
                        </a:rPr>
                        <a:t>Designing</a:t>
                      </a:r>
                    </a:p>
                    <a:p>
                      <a:pPr algn="l"/>
                      <a:r>
                        <a:rPr lang="en-US" sz="900" b="0" dirty="0">
                          <a:latin typeface="Comic Sans MS" panose="030F0702030302020204" pitchFamily="66" charset="0"/>
                        </a:rPr>
                        <a:t>• Know how to gather information about needs and wants, and develop design criteria to inform the design of products that are fit for purpose, aimed at particular individuals or groups.</a:t>
                      </a:r>
                    </a:p>
                    <a:p>
                      <a:pPr algn="l"/>
                      <a:r>
                        <a:rPr lang="en-US" sz="900" b="0" dirty="0">
                          <a:latin typeface="Comic Sans MS" panose="030F0702030302020204" pitchFamily="66" charset="0"/>
                        </a:rPr>
                        <a:t>• Know how to generate, develop, model and communicate realistic ideas through discussion and, as appropriate, annotated sketches, cross-sectional and exploded diagrams. </a:t>
                      </a:r>
                    </a:p>
                    <a:p>
                      <a:pPr algn="l"/>
                      <a:r>
                        <a:rPr lang="en-US" sz="900" b="1" dirty="0">
                          <a:latin typeface="Comic Sans MS" panose="030F0702030302020204" pitchFamily="66" charset="0"/>
                        </a:rPr>
                        <a:t>Making</a:t>
                      </a:r>
                    </a:p>
                    <a:p>
                      <a:pPr algn="l"/>
                      <a:r>
                        <a:rPr lang="en-US" sz="900" b="0" dirty="0">
                          <a:latin typeface="Comic Sans MS" panose="030F0702030302020204" pitchFamily="66" charset="0"/>
                        </a:rPr>
                        <a:t>• Know how to order the main stages of making.</a:t>
                      </a:r>
                    </a:p>
                    <a:p>
                      <a:pPr algn="l"/>
                      <a:r>
                        <a:rPr lang="en-US" sz="900" b="0" dirty="0">
                          <a:latin typeface="Comic Sans MS" panose="030F0702030302020204" pitchFamily="66" charset="0"/>
                        </a:rPr>
                        <a:t>• Know how to select from and use tools and equipment to cut, shape, join and finish with some accuracy.</a:t>
                      </a:r>
                    </a:p>
                    <a:p>
                      <a:pPr algn="l"/>
                      <a:r>
                        <a:rPr lang="en-US" sz="900" b="0" dirty="0">
                          <a:latin typeface="Comic Sans MS" panose="030F0702030302020204" pitchFamily="66" charset="0"/>
                        </a:rPr>
                        <a:t>• Know how to select from and use materials and components, including construction materials and electrical components according to their functional properties and aesthetic qualities.</a:t>
                      </a:r>
                    </a:p>
                    <a:p>
                      <a:pPr algn="l"/>
                      <a:r>
                        <a:rPr lang="en-US" sz="900" b="1" dirty="0">
                          <a:latin typeface="Comic Sans MS" panose="030F0702030302020204" pitchFamily="66" charset="0"/>
                        </a:rPr>
                        <a:t>Evaluating</a:t>
                      </a:r>
                    </a:p>
                    <a:p>
                      <a:pPr algn="l"/>
                      <a:r>
                        <a:rPr lang="en-US" sz="900" b="0" dirty="0">
                          <a:latin typeface="Comic Sans MS" panose="030F0702030302020204" pitchFamily="66" charset="0"/>
                        </a:rPr>
                        <a:t>• Know how to investigate and </a:t>
                      </a:r>
                      <a:r>
                        <a:rPr lang="en-US" sz="900" b="0" dirty="0" err="1">
                          <a:latin typeface="Comic Sans MS" panose="030F0702030302020204" pitchFamily="66" charset="0"/>
                        </a:rPr>
                        <a:t>analyse</a:t>
                      </a:r>
                      <a:r>
                        <a:rPr lang="en-US" sz="900" b="0" dirty="0">
                          <a:latin typeface="Comic Sans MS" panose="030F0702030302020204" pitchFamily="66" charset="0"/>
                        </a:rPr>
                        <a:t> a range of existing battery-powered products.</a:t>
                      </a:r>
                    </a:p>
                    <a:p>
                      <a:pPr algn="l"/>
                      <a:r>
                        <a:rPr lang="en-US" sz="900" b="0" dirty="0">
                          <a:latin typeface="Comic Sans MS" panose="030F0702030302020204" pitchFamily="66" charset="0"/>
                        </a:rPr>
                        <a:t>• Know how to evaluate their ideas and products against their own design criteria and identify the strengths and areas for improvement in their work.</a:t>
                      </a:r>
                    </a:p>
                    <a:p>
                      <a:pPr algn="l"/>
                      <a:r>
                        <a:rPr lang="en-US" sz="900" b="1" dirty="0">
                          <a:latin typeface="Comic Sans MS" panose="030F0702030302020204" pitchFamily="66" charset="0"/>
                        </a:rPr>
                        <a:t>Technical knowledge and understanding</a:t>
                      </a:r>
                    </a:p>
                    <a:p>
                      <a:pPr algn="l"/>
                      <a:r>
                        <a:rPr lang="en-US" sz="900" b="0" dirty="0">
                          <a:latin typeface="Comic Sans MS" panose="030F0702030302020204" pitchFamily="66" charset="0"/>
                        </a:rPr>
                        <a:t>• Know and understand how to use electrical systems in their </a:t>
                      </a:r>
                    </a:p>
                    <a:p>
                      <a:pPr algn="l"/>
                      <a:r>
                        <a:rPr lang="en-US" sz="900" b="0" dirty="0">
                          <a:latin typeface="Comic Sans MS" panose="030F0702030302020204" pitchFamily="66" charset="0"/>
                        </a:rPr>
                        <a:t>products, such as series circuits incorporating switches, bulbs and buzzers.</a:t>
                      </a:r>
                    </a:p>
                    <a:p>
                      <a:pPr algn="l"/>
                      <a:r>
                        <a:rPr lang="en-US" sz="900" b="0" dirty="0">
                          <a:latin typeface="Comic Sans MS" panose="030F0702030302020204" pitchFamily="66" charset="0"/>
                        </a:rPr>
                        <a:t>• Know how to apply their understanding of computing to program </a:t>
                      </a:r>
                    </a:p>
                    <a:p>
                      <a:pPr algn="l"/>
                      <a:r>
                        <a:rPr lang="en-US" sz="900" b="0" dirty="0">
                          <a:latin typeface="Comic Sans MS" panose="030F0702030302020204" pitchFamily="66" charset="0"/>
                        </a:rPr>
                        <a:t>and control their products.</a:t>
                      </a:r>
                    </a:p>
                    <a:p>
                      <a:pPr algn="l"/>
                      <a:r>
                        <a:rPr lang="en-US" sz="900" b="0" dirty="0">
                          <a:latin typeface="Comic Sans MS" panose="030F0702030302020204" pitchFamily="66" charset="0"/>
                        </a:rPr>
                        <a:t>• Know and use technical vocabulary relevant to the </a:t>
                      </a:r>
                    </a:p>
                    <a:p>
                      <a:pPr algn="l"/>
                      <a:r>
                        <a:rPr lang="en-US" sz="900" b="0" dirty="0">
                          <a:latin typeface="Comic Sans MS" panose="030F0702030302020204" pitchFamily="66" charset="0"/>
                        </a:rPr>
                        <a:t>project.</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Lower KS2: Cycle B</a:t>
            </a:r>
          </a:p>
        </p:txBody>
      </p:sp>
      <p:pic>
        <p:nvPicPr>
          <p:cNvPr id="2" name="Picture 1">
            <a:extLst>
              <a:ext uri="{FF2B5EF4-FFF2-40B4-BE49-F238E27FC236}">
                <a16:creationId xmlns:a16="http://schemas.microsoft.com/office/drawing/2014/main" id="{5F1B3613-6D69-46ED-8087-B2BD09E3F114}"/>
              </a:ext>
            </a:extLst>
          </p:cNvPr>
          <p:cNvPicPr>
            <a:picLocks noChangeAspect="1"/>
          </p:cNvPicPr>
          <p:nvPr/>
        </p:nvPicPr>
        <p:blipFill>
          <a:blip r:embed="rId2"/>
          <a:stretch>
            <a:fillRect/>
          </a:stretch>
        </p:blipFill>
        <p:spPr>
          <a:xfrm>
            <a:off x="430675" y="242676"/>
            <a:ext cx="1761897" cy="1018120"/>
          </a:xfrm>
          <a:prstGeom prst="rect">
            <a:avLst/>
          </a:prstGeom>
        </p:spPr>
      </p:pic>
    </p:spTree>
    <p:extLst>
      <p:ext uri="{BB962C8B-B14F-4D97-AF65-F5344CB8AC3E}">
        <p14:creationId xmlns:p14="http://schemas.microsoft.com/office/powerpoint/2010/main" val="1693785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1706</TotalTime>
  <Words>5530</Words>
  <Application>Microsoft Office PowerPoint</Application>
  <PresentationFormat>Widescreen</PresentationFormat>
  <Paragraphs>486</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122</cp:revision>
  <dcterms:created xsi:type="dcterms:W3CDTF">2022-11-26T10:59:42Z</dcterms:created>
  <dcterms:modified xsi:type="dcterms:W3CDTF">2024-09-22T07:11:51Z</dcterms:modified>
</cp:coreProperties>
</file>