
<file path=[Content_Types].xml><?xml version="1.0" encoding="utf-8"?>
<Types xmlns="http://schemas.openxmlformats.org/package/2006/content-types">
  <Default Extension="tmp" ContentType="image/png"/>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88" r:id="rId3"/>
    <p:sldId id="257" r:id="rId4"/>
    <p:sldId id="277" r:id="rId5"/>
    <p:sldId id="258" r:id="rId6"/>
    <p:sldId id="260" r:id="rId7"/>
    <p:sldId id="308" r:id="rId8"/>
    <p:sldId id="309" r:id="rId9"/>
    <p:sldId id="295" r:id="rId10"/>
    <p:sldId id="311" r:id="rId11"/>
    <p:sldId id="310" r:id="rId12"/>
    <p:sldId id="312" r:id="rId13"/>
    <p:sldId id="303" r:id="rId14"/>
    <p:sldId id="313" r:id="rId15"/>
    <p:sldId id="307" r:id="rId16"/>
    <p:sldId id="314" r:id="rId1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1AE0A"/>
    <a:srgbClr val="A45CAC"/>
    <a:srgbClr val="AE5AA4"/>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843" autoAdjust="0"/>
    <p:restoredTop sz="93447" autoAdjust="0"/>
  </p:normalViewPr>
  <p:slideViewPr>
    <p:cSldViewPr snapToGrid="0">
      <p:cViewPr>
        <p:scale>
          <a:sx n="75" d="100"/>
          <a:sy n="75" d="100"/>
        </p:scale>
        <p:origin x="984" y="413"/>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58EB62-A221-41E3-A61A-2B5A575201BA}"/>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4FFD2585-DDA0-41E1-A8D1-DCCB4A2413D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9BBEF244-8FA5-41AD-8005-3565548ECC31}"/>
              </a:ext>
            </a:extLst>
          </p:cNvPr>
          <p:cNvSpPr>
            <a:spLocks noGrp="1"/>
          </p:cNvSpPr>
          <p:nvPr>
            <p:ph type="dt" sz="half" idx="10"/>
          </p:nvPr>
        </p:nvSpPr>
        <p:spPr/>
        <p:txBody>
          <a:bodyPr/>
          <a:lstStyle/>
          <a:p>
            <a:fld id="{1B2383D2-BF83-4031-924A-4BFFFED0C394}" type="datetimeFigureOut">
              <a:rPr lang="en-GB" smtClean="0"/>
              <a:t>05/01/2025</a:t>
            </a:fld>
            <a:endParaRPr lang="en-GB"/>
          </a:p>
        </p:txBody>
      </p:sp>
      <p:sp>
        <p:nvSpPr>
          <p:cNvPr id="5" name="Footer Placeholder 4">
            <a:extLst>
              <a:ext uri="{FF2B5EF4-FFF2-40B4-BE49-F238E27FC236}">
                <a16:creationId xmlns:a16="http://schemas.microsoft.com/office/drawing/2014/main" id="{18916FBC-3F6D-4CED-97AC-363D0C2B4AEB}"/>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EAEE9C72-E331-4ABE-924D-0ADC048B37CF}"/>
              </a:ext>
            </a:extLst>
          </p:cNvPr>
          <p:cNvSpPr>
            <a:spLocks noGrp="1"/>
          </p:cNvSpPr>
          <p:nvPr>
            <p:ph type="sldNum" sz="quarter" idx="12"/>
          </p:nvPr>
        </p:nvSpPr>
        <p:spPr/>
        <p:txBody>
          <a:bodyPr/>
          <a:lstStyle/>
          <a:p>
            <a:fld id="{80C24E03-5654-48BE-A6A1-CF9B4F09A12A}" type="slidenum">
              <a:rPr lang="en-GB" smtClean="0"/>
              <a:t>‹#›</a:t>
            </a:fld>
            <a:endParaRPr lang="en-GB"/>
          </a:p>
        </p:txBody>
      </p:sp>
    </p:spTree>
    <p:extLst>
      <p:ext uri="{BB962C8B-B14F-4D97-AF65-F5344CB8AC3E}">
        <p14:creationId xmlns:p14="http://schemas.microsoft.com/office/powerpoint/2010/main" val="97641524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40B684-04D4-4491-91FE-471456DA8E22}"/>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C888CD39-0ECA-4143-89A9-9E056A2B4305}"/>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43B12132-538D-4918-A242-C813966CF56C}"/>
              </a:ext>
            </a:extLst>
          </p:cNvPr>
          <p:cNvSpPr>
            <a:spLocks noGrp="1"/>
          </p:cNvSpPr>
          <p:nvPr>
            <p:ph type="dt" sz="half" idx="10"/>
          </p:nvPr>
        </p:nvSpPr>
        <p:spPr/>
        <p:txBody>
          <a:bodyPr/>
          <a:lstStyle/>
          <a:p>
            <a:fld id="{1B2383D2-BF83-4031-924A-4BFFFED0C394}" type="datetimeFigureOut">
              <a:rPr lang="en-GB" smtClean="0"/>
              <a:t>05/01/2025</a:t>
            </a:fld>
            <a:endParaRPr lang="en-GB"/>
          </a:p>
        </p:txBody>
      </p:sp>
      <p:sp>
        <p:nvSpPr>
          <p:cNvPr id="5" name="Footer Placeholder 4">
            <a:extLst>
              <a:ext uri="{FF2B5EF4-FFF2-40B4-BE49-F238E27FC236}">
                <a16:creationId xmlns:a16="http://schemas.microsoft.com/office/drawing/2014/main" id="{20DB97A5-C2B3-40C6-854A-7C1E77717773}"/>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CD5C0538-76D1-426F-80D5-3C7529C3C6B2}"/>
              </a:ext>
            </a:extLst>
          </p:cNvPr>
          <p:cNvSpPr>
            <a:spLocks noGrp="1"/>
          </p:cNvSpPr>
          <p:nvPr>
            <p:ph type="sldNum" sz="quarter" idx="12"/>
          </p:nvPr>
        </p:nvSpPr>
        <p:spPr/>
        <p:txBody>
          <a:bodyPr/>
          <a:lstStyle/>
          <a:p>
            <a:fld id="{80C24E03-5654-48BE-A6A1-CF9B4F09A12A}" type="slidenum">
              <a:rPr lang="en-GB" smtClean="0"/>
              <a:t>‹#›</a:t>
            </a:fld>
            <a:endParaRPr lang="en-GB"/>
          </a:p>
        </p:txBody>
      </p:sp>
    </p:spTree>
    <p:extLst>
      <p:ext uri="{BB962C8B-B14F-4D97-AF65-F5344CB8AC3E}">
        <p14:creationId xmlns:p14="http://schemas.microsoft.com/office/powerpoint/2010/main" val="392047803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B0620D6-1326-493D-87A1-5FE67102F95A}"/>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46AD0C33-DFD3-4A46-B6A4-202D76C91DDA}"/>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A9A9C5A6-642C-4ADC-95DB-9C33F39530C1}"/>
              </a:ext>
            </a:extLst>
          </p:cNvPr>
          <p:cNvSpPr>
            <a:spLocks noGrp="1"/>
          </p:cNvSpPr>
          <p:nvPr>
            <p:ph type="dt" sz="half" idx="10"/>
          </p:nvPr>
        </p:nvSpPr>
        <p:spPr/>
        <p:txBody>
          <a:bodyPr/>
          <a:lstStyle/>
          <a:p>
            <a:fld id="{1B2383D2-BF83-4031-924A-4BFFFED0C394}" type="datetimeFigureOut">
              <a:rPr lang="en-GB" smtClean="0"/>
              <a:t>05/01/2025</a:t>
            </a:fld>
            <a:endParaRPr lang="en-GB"/>
          </a:p>
        </p:txBody>
      </p:sp>
      <p:sp>
        <p:nvSpPr>
          <p:cNvPr id="5" name="Footer Placeholder 4">
            <a:extLst>
              <a:ext uri="{FF2B5EF4-FFF2-40B4-BE49-F238E27FC236}">
                <a16:creationId xmlns:a16="http://schemas.microsoft.com/office/drawing/2014/main" id="{3EFA4D3A-CD0A-4EA8-9403-48EAB5C6BDBE}"/>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0F74E38D-6B99-46B2-B666-E6C79825B74F}"/>
              </a:ext>
            </a:extLst>
          </p:cNvPr>
          <p:cNvSpPr>
            <a:spLocks noGrp="1"/>
          </p:cNvSpPr>
          <p:nvPr>
            <p:ph type="sldNum" sz="quarter" idx="12"/>
          </p:nvPr>
        </p:nvSpPr>
        <p:spPr/>
        <p:txBody>
          <a:bodyPr/>
          <a:lstStyle/>
          <a:p>
            <a:fld id="{80C24E03-5654-48BE-A6A1-CF9B4F09A12A}" type="slidenum">
              <a:rPr lang="en-GB" smtClean="0"/>
              <a:t>‹#›</a:t>
            </a:fld>
            <a:endParaRPr lang="en-GB"/>
          </a:p>
        </p:txBody>
      </p:sp>
    </p:spTree>
    <p:extLst>
      <p:ext uri="{BB962C8B-B14F-4D97-AF65-F5344CB8AC3E}">
        <p14:creationId xmlns:p14="http://schemas.microsoft.com/office/powerpoint/2010/main" val="41791781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8C25CA-3AA7-46DD-A72C-58B8E6D0EFA7}"/>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61125406-8470-4BA7-938F-2F0DBE612DAD}"/>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A70C7C0E-04A8-47AF-83DA-65821982923A}"/>
              </a:ext>
            </a:extLst>
          </p:cNvPr>
          <p:cNvSpPr>
            <a:spLocks noGrp="1"/>
          </p:cNvSpPr>
          <p:nvPr>
            <p:ph type="dt" sz="half" idx="10"/>
          </p:nvPr>
        </p:nvSpPr>
        <p:spPr/>
        <p:txBody>
          <a:bodyPr/>
          <a:lstStyle/>
          <a:p>
            <a:fld id="{1B2383D2-BF83-4031-924A-4BFFFED0C394}" type="datetimeFigureOut">
              <a:rPr lang="en-GB" smtClean="0"/>
              <a:t>05/01/2025</a:t>
            </a:fld>
            <a:endParaRPr lang="en-GB"/>
          </a:p>
        </p:txBody>
      </p:sp>
      <p:sp>
        <p:nvSpPr>
          <p:cNvPr id="5" name="Footer Placeholder 4">
            <a:extLst>
              <a:ext uri="{FF2B5EF4-FFF2-40B4-BE49-F238E27FC236}">
                <a16:creationId xmlns:a16="http://schemas.microsoft.com/office/drawing/2014/main" id="{723499B3-86E8-4B1C-8CAF-780B8B5D5FD6}"/>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61451300-7548-4B57-8457-9C2453067900}"/>
              </a:ext>
            </a:extLst>
          </p:cNvPr>
          <p:cNvSpPr>
            <a:spLocks noGrp="1"/>
          </p:cNvSpPr>
          <p:nvPr>
            <p:ph type="sldNum" sz="quarter" idx="12"/>
          </p:nvPr>
        </p:nvSpPr>
        <p:spPr/>
        <p:txBody>
          <a:bodyPr/>
          <a:lstStyle/>
          <a:p>
            <a:fld id="{80C24E03-5654-48BE-A6A1-CF9B4F09A12A}" type="slidenum">
              <a:rPr lang="en-GB" smtClean="0"/>
              <a:t>‹#›</a:t>
            </a:fld>
            <a:endParaRPr lang="en-GB"/>
          </a:p>
        </p:txBody>
      </p:sp>
    </p:spTree>
    <p:extLst>
      <p:ext uri="{BB962C8B-B14F-4D97-AF65-F5344CB8AC3E}">
        <p14:creationId xmlns:p14="http://schemas.microsoft.com/office/powerpoint/2010/main" val="48894373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49DBA5-4433-40F4-9D21-53CC9F110964}"/>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9D769DB1-2B73-4BFB-990C-EFCBEF25DF11}"/>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1119B3F4-BA46-40A9-8AD3-0D29FA2C7E8D}"/>
              </a:ext>
            </a:extLst>
          </p:cNvPr>
          <p:cNvSpPr>
            <a:spLocks noGrp="1"/>
          </p:cNvSpPr>
          <p:nvPr>
            <p:ph type="dt" sz="half" idx="10"/>
          </p:nvPr>
        </p:nvSpPr>
        <p:spPr/>
        <p:txBody>
          <a:bodyPr/>
          <a:lstStyle/>
          <a:p>
            <a:fld id="{1B2383D2-BF83-4031-924A-4BFFFED0C394}" type="datetimeFigureOut">
              <a:rPr lang="en-GB" smtClean="0"/>
              <a:t>05/01/2025</a:t>
            </a:fld>
            <a:endParaRPr lang="en-GB"/>
          </a:p>
        </p:txBody>
      </p:sp>
      <p:sp>
        <p:nvSpPr>
          <p:cNvPr id="5" name="Footer Placeholder 4">
            <a:extLst>
              <a:ext uri="{FF2B5EF4-FFF2-40B4-BE49-F238E27FC236}">
                <a16:creationId xmlns:a16="http://schemas.microsoft.com/office/drawing/2014/main" id="{E2AA3E05-146F-4CC0-AE45-3E02077184FB}"/>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380497C1-0D74-44E5-9C43-BE5EEA5776D5}"/>
              </a:ext>
            </a:extLst>
          </p:cNvPr>
          <p:cNvSpPr>
            <a:spLocks noGrp="1"/>
          </p:cNvSpPr>
          <p:nvPr>
            <p:ph type="sldNum" sz="quarter" idx="12"/>
          </p:nvPr>
        </p:nvSpPr>
        <p:spPr/>
        <p:txBody>
          <a:bodyPr/>
          <a:lstStyle/>
          <a:p>
            <a:fld id="{80C24E03-5654-48BE-A6A1-CF9B4F09A12A}" type="slidenum">
              <a:rPr lang="en-GB" smtClean="0"/>
              <a:t>‹#›</a:t>
            </a:fld>
            <a:endParaRPr lang="en-GB"/>
          </a:p>
        </p:txBody>
      </p:sp>
    </p:spTree>
    <p:extLst>
      <p:ext uri="{BB962C8B-B14F-4D97-AF65-F5344CB8AC3E}">
        <p14:creationId xmlns:p14="http://schemas.microsoft.com/office/powerpoint/2010/main" val="349249997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21CAED-C4B3-4DDD-90EA-5C3FE167A74D}"/>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583BD584-CDC7-489D-9227-FBC2CA14C05B}"/>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4FDB6B43-9BC3-4049-B31A-BB1B875C7D63}"/>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79C0A3C6-1BFF-4ECC-A44B-756B3DDDB79C}"/>
              </a:ext>
            </a:extLst>
          </p:cNvPr>
          <p:cNvSpPr>
            <a:spLocks noGrp="1"/>
          </p:cNvSpPr>
          <p:nvPr>
            <p:ph type="dt" sz="half" idx="10"/>
          </p:nvPr>
        </p:nvSpPr>
        <p:spPr/>
        <p:txBody>
          <a:bodyPr/>
          <a:lstStyle/>
          <a:p>
            <a:fld id="{1B2383D2-BF83-4031-924A-4BFFFED0C394}" type="datetimeFigureOut">
              <a:rPr lang="en-GB" smtClean="0"/>
              <a:t>05/01/2025</a:t>
            </a:fld>
            <a:endParaRPr lang="en-GB"/>
          </a:p>
        </p:txBody>
      </p:sp>
      <p:sp>
        <p:nvSpPr>
          <p:cNvPr id="6" name="Footer Placeholder 5">
            <a:extLst>
              <a:ext uri="{FF2B5EF4-FFF2-40B4-BE49-F238E27FC236}">
                <a16:creationId xmlns:a16="http://schemas.microsoft.com/office/drawing/2014/main" id="{E25000D3-1532-47C9-BE7D-F70B8174562C}"/>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61F43F3B-26DF-4C06-A309-4F6CD7598389}"/>
              </a:ext>
            </a:extLst>
          </p:cNvPr>
          <p:cNvSpPr>
            <a:spLocks noGrp="1"/>
          </p:cNvSpPr>
          <p:nvPr>
            <p:ph type="sldNum" sz="quarter" idx="12"/>
          </p:nvPr>
        </p:nvSpPr>
        <p:spPr/>
        <p:txBody>
          <a:bodyPr/>
          <a:lstStyle/>
          <a:p>
            <a:fld id="{80C24E03-5654-48BE-A6A1-CF9B4F09A12A}" type="slidenum">
              <a:rPr lang="en-GB" smtClean="0"/>
              <a:t>‹#›</a:t>
            </a:fld>
            <a:endParaRPr lang="en-GB"/>
          </a:p>
        </p:txBody>
      </p:sp>
    </p:spTree>
    <p:extLst>
      <p:ext uri="{BB962C8B-B14F-4D97-AF65-F5344CB8AC3E}">
        <p14:creationId xmlns:p14="http://schemas.microsoft.com/office/powerpoint/2010/main" val="32681155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DA42B9-5CE5-4467-9C62-92211BE0195B}"/>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352744CB-6790-4BD7-BF4B-41A1EF50703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CF403BFB-F7AA-4CD8-86C7-EDD58052692E}"/>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B8FDCB34-A0C8-46BB-922D-2F89762B640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0F02BF37-C91E-4A4E-88DE-4AED83655B1D}"/>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9DBDFFDC-A7D6-4759-AE6D-AD441C9FA9A9}"/>
              </a:ext>
            </a:extLst>
          </p:cNvPr>
          <p:cNvSpPr>
            <a:spLocks noGrp="1"/>
          </p:cNvSpPr>
          <p:nvPr>
            <p:ph type="dt" sz="half" idx="10"/>
          </p:nvPr>
        </p:nvSpPr>
        <p:spPr/>
        <p:txBody>
          <a:bodyPr/>
          <a:lstStyle/>
          <a:p>
            <a:fld id="{1B2383D2-BF83-4031-924A-4BFFFED0C394}" type="datetimeFigureOut">
              <a:rPr lang="en-GB" smtClean="0"/>
              <a:t>05/01/2025</a:t>
            </a:fld>
            <a:endParaRPr lang="en-GB"/>
          </a:p>
        </p:txBody>
      </p:sp>
      <p:sp>
        <p:nvSpPr>
          <p:cNvPr id="8" name="Footer Placeholder 7">
            <a:extLst>
              <a:ext uri="{FF2B5EF4-FFF2-40B4-BE49-F238E27FC236}">
                <a16:creationId xmlns:a16="http://schemas.microsoft.com/office/drawing/2014/main" id="{341E8409-B83F-40A2-810B-AB0B7AC415A1}"/>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0E7BA801-F218-493A-BBA9-E92DD9F9CFAC}"/>
              </a:ext>
            </a:extLst>
          </p:cNvPr>
          <p:cNvSpPr>
            <a:spLocks noGrp="1"/>
          </p:cNvSpPr>
          <p:nvPr>
            <p:ph type="sldNum" sz="quarter" idx="12"/>
          </p:nvPr>
        </p:nvSpPr>
        <p:spPr/>
        <p:txBody>
          <a:bodyPr/>
          <a:lstStyle/>
          <a:p>
            <a:fld id="{80C24E03-5654-48BE-A6A1-CF9B4F09A12A}" type="slidenum">
              <a:rPr lang="en-GB" smtClean="0"/>
              <a:t>‹#›</a:t>
            </a:fld>
            <a:endParaRPr lang="en-GB"/>
          </a:p>
        </p:txBody>
      </p:sp>
    </p:spTree>
    <p:extLst>
      <p:ext uri="{BB962C8B-B14F-4D97-AF65-F5344CB8AC3E}">
        <p14:creationId xmlns:p14="http://schemas.microsoft.com/office/powerpoint/2010/main" val="394045450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D488CA-66C4-4481-8826-8420A608A559}"/>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5DF60933-AAC1-4C2D-8CFD-1A3FED240B64}"/>
              </a:ext>
            </a:extLst>
          </p:cNvPr>
          <p:cNvSpPr>
            <a:spLocks noGrp="1"/>
          </p:cNvSpPr>
          <p:nvPr>
            <p:ph type="dt" sz="half" idx="10"/>
          </p:nvPr>
        </p:nvSpPr>
        <p:spPr/>
        <p:txBody>
          <a:bodyPr/>
          <a:lstStyle/>
          <a:p>
            <a:fld id="{1B2383D2-BF83-4031-924A-4BFFFED0C394}" type="datetimeFigureOut">
              <a:rPr lang="en-GB" smtClean="0"/>
              <a:t>05/01/2025</a:t>
            </a:fld>
            <a:endParaRPr lang="en-GB"/>
          </a:p>
        </p:txBody>
      </p:sp>
      <p:sp>
        <p:nvSpPr>
          <p:cNvPr id="4" name="Footer Placeholder 3">
            <a:extLst>
              <a:ext uri="{FF2B5EF4-FFF2-40B4-BE49-F238E27FC236}">
                <a16:creationId xmlns:a16="http://schemas.microsoft.com/office/drawing/2014/main" id="{E7801661-A329-440A-8183-75C1DE9C9BBF}"/>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D97D4D95-35AE-4B33-9EFE-CFF2D48C5741}"/>
              </a:ext>
            </a:extLst>
          </p:cNvPr>
          <p:cNvSpPr>
            <a:spLocks noGrp="1"/>
          </p:cNvSpPr>
          <p:nvPr>
            <p:ph type="sldNum" sz="quarter" idx="12"/>
          </p:nvPr>
        </p:nvSpPr>
        <p:spPr/>
        <p:txBody>
          <a:bodyPr/>
          <a:lstStyle/>
          <a:p>
            <a:fld id="{80C24E03-5654-48BE-A6A1-CF9B4F09A12A}" type="slidenum">
              <a:rPr lang="en-GB" smtClean="0"/>
              <a:t>‹#›</a:t>
            </a:fld>
            <a:endParaRPr lang="en-GB"/>
          </a:p>
        </p:txBody>
      </p:sp>
    </p:spTree>
    <p:extLst>
      <p:ext uri="{BB962C8B-B14F-4D97-AF65-F5344CB8AC3E}">
        <p14:creationId xmlns:p14="http://schemas.microsoft.com/office/powerpoint/2010/main" val="13219112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8B7EE01-34B9-40B5-8CB6-561F2974D0B3}"/>
              </a:ext>
            </a:extLst>
          </p:cNvPr>
          <p:cNvSpPr>
            <a:spLocks noGrp="1"/>
          </p:cNvSpPr>
          <p:nvPr>
            <p:ph type="dt" sz="half" idx="10"/>
          </p:nvPr>
        </p:nvSpPr>
        <p:spPr/>
        <p:txBody>
          <a:bodyPr/>
          <a:lstStyle/>
          <a:p>
            <a:fld id="{1B2383D2-BF83-4031-924A-4BFFFED0C394}" type="datetimeFigureOut">
              <a:rPr lang="en-GB" smtClean="0"/>
              <a:t>05/01/2025</a:t>
            </a:fld>
            <a:endParaRPr lang="en-GB"/>
          </a:p>
        </p:txBody>
      </p:sp>
      <p:sp>
        <p:nvSpPr>
          <p:cNvPr id="3" name="Footer Placeholder 2">
            <a:extLst>
              <a:ext uri="{FF2B5EF4-FFF2-40B4-BE49-F238E27FC236}">
                <a16:creationId xmlns:a16="http://schemas.microsoft.com/office/drawing/2014/main" id="{1C5178DC-AC84-4AA9-AB2B-747672A4BE73}"/>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D10845C5-ACB4-4F12-BD89-EF9EF1E5AC8D}"/>
              </a:ext>
            </a:extLst>
          </p:cNvPr>
          <p:cNvSpPr>
            <a:spLocks noGrp="1"/>
          </p:cNvSpPr>
          <p:nvPr>
            <p:ph type="sldNum" sz="quarter" idx="12"/>
          </p:nvPr>
        </p:nvSpPr>
        <p:spPr/>
        <p:txBody>
          <a:bodyPr/>
          <a:lstStyle/>
          <a:p>
            <a:fld id="{80C24E03-5654-48BE-A6A1-CF9B4F09A12A}" type="slidenum">
              <a:rPr lang="en-GB" smtClean="0"/>
              <a:t>‹#›</a:t>
            </a:fld>
            <a:endParaRPr lang="en-GB"/>
          </a:p>
        </p:txBody>
      </p:sp>
    </p:spTree>
    <p:extLst>
      <p:ext uri="{BB962C8B-B14F-4D97-AF65-F5344CB8AC3E}">
        <p14:creationId xmlns:p14="http://schemas.microsoft.com/office/powerpoint/2010/main" val="5644943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A7BF86-D971-4A16-8C83-915E918B3AC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1DCC6A70-D737-44EB-83A4-A00B31DB9D3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A9B4C573-3BCC-4DD6-B6D0-ACECDDAAEB2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419EA57D-39C0-4C0F-9B32-FE1B4E6CEEE4}"/>
              </a:ext>
            </a:extLst>
          </p:cNvPr>
          <p:cNvSpPr>
            <a:spLocks noGrp="1"/>
          </p:cNvSpPr>
          <p:nvPr>
            <p:ph type="dt" sz="half" idx="10"/>
          </p:nvPr>
        </p:nvSpPr>
        <p:spPr/>
        <p:txBody>
          <a:bodyPr/>
          <a:lstStyle/>
          <a:p>
            <a:fld id="{1B2383D2-BF83-4031-924A-4BFFFED0C394}" type="datetimeFigureOut">
              <a:rPr lang="en-GB" smtClean="0"/>
              <a:t>05/01/2025</a:t>
            </a:fld>
            <a:endParaRPr lang="en-GB"/>
          </a:p>
        </p:txBody>
      </p:sp>
      <p:sp>
        <p:nvSpPr>
          <p:cNvPr id="6" name="Footer Placeholder 5">
            <a:extLst>
              <a:ext uri="{FF2B5EF4-FFF2-40B4-BE49-F238E27FC236}">
                <a16:creationId xmlns:a16="http://schemas.microsoft.com/office/drawing/2014/main" id="{BF8FAA8C-C760-4AA5-A3A8-F80F5F95F822}"/>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0F282A9F-6260-4C95-ABBC-BFB176B1CB77}"/>
              </a:ext>
            </a:extLst>
          </p:cNvPr>
          <p:cNvSpPr>
            <a:spLocks noGrp="1"/>
          </p:cNvSpPr>
          <p:nvPr>
            <p:ph type="sldNum" sz="quarter" idx="12"/>
          </p:nvPr>
        </p:nvSpPr>
        <p:spPr/>
        <p:txBody>
          <a:bodyPr/>
          <a:lstStyle/>
          <a:p>
            <a:fld id="{80C24E03-5654-48BE-A6A1-CF9B4F09A12A}" type="slidenum">
              <a:rPr lang="en-GB" smtClean="0"/>
              <a:t>‹#›</a:t>
            </a:fld>
            <a:endParaRPr lang="en-GB"/>
          </a:p>
        </p:txBody>
      </p:sp>
    </p:spTree>
    <p:extLst>
      <p:ext uri="{BB962C8B-B14F-4D97-AF65-F5344CB8AC3E}">
        <p14:creationId xmlns:p14="http://schemas.microsoft.com/office/powerpoint/2010/main" val="69582758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A39C06-47D3-488E-8DD5-1E8DD8C8265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F67DD463-3222-4191-A648-2FB18DAD404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069432AA-40A9-4EC1-93BB-4A1A080221D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18723B24-3890-45E1-98C9-3FE6AFCAD80B}"/>
              </a:ext>
            </a:extLst>
          </p:cNvPr>
          <p:cNvSpPr>
            <a:spLocks noGrp="1"/>
          </p:cNvSpPr>
          <p:nvPr>
            <p:ph type="dt" sz="half" idx="10"/>
          </p:nvPr>
        </p:nvSpPr>
        <p:spPr/>
        <p:txBody>
          <a:bodyPr/>
          <a:lstStyle/>
          <a:p>
            <a:fld id="{1B2383D2-BF83-4031-924A-4BFFFED0C394}" type="datetimeFigureOut">
              <a:rPr lang="en-GB" smtClean="0"/>
              <a:t>05/01/2025</a:t>
            </a:fld>
            <a:endParaRPr lang="en-GB"/>
          </a:p>
        </p:txBody>
      </p:sp>
      <p:sp>
        <p:nvSpPr>
          <p:cNvPr id="6" name="Footer Placeholder 5">
            <a:extLst>
              <a:ext uri="{FF2B5EF4-FFF2-40B4-BE49-F238E27FC236}">
                <a16:creationId xmlns:a16="http://schemas.microsoft.com/office/drawing/2014/main" id="{0B84BEAA-E34B-4E8F-A87B-EF2655EE502A}"/>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2CE5B177-0D71-46E9-B73A-760555F15D64}"/>
              </a:ext>
            </a:extLst>
          </p:cNvPr>
          <p:cNvSpPr>
            <a:spLocks noGrp="1"/>
          </p:cNvSpPr>
          <p:nvPr>
            <p:ph type="sldNum" sz="quarter" idx="12"/>
          </p:nvPr>
        </p:nvSpPr>
        <p:spPr/>
        <p:txBody>
          <a:bodyPr/>
          <a:lstStyle/>
          <a:p>
            <a:fld id="{80C24E03-5654-48BE-A6A1-CF9B4F09A12A}" type="slidenum">
              <a:rPr lang="en-GB" smtClean="0"/>
              <a:t>‹#›</a:t>
            </a:fld>
            <a:endParaRPr lang="en-GB"/>
          </a:p>
        </p:txBody>
      </p:sp>
    </p:spTree>
    <p:extLst>
      <p:ext uri="{BB962C8B-B14F-4D97-AF65-F5344CB8AC3E}">
        <p14:creationId xmlns:p14="http://schemas.microsoft.com/office/powerpoint/2010/main" val="137778008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059FC0E-42F3-4481-95C7-27B622BEFD8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D32EA10A-BBE9-4D5D-8BFB-9F2156128E6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E4E1A013-D11E-40D9-86B1-C2A42C4DB8F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B2383D2-BF83-4031-924A-4BFFFED0C394}" type="datetimeFigureOut">
              <a:rPr lang="en-GB" smtClean="0"/>
              <a:t>05/01/2025</a:t>
            </a:fld>
            <a:endParaRPr lang="en-GB"/>
          </a:p>
        </p:txBody>
      </p:sp>
      <p:sp>
        <p:nvSpPr>
          <p:cNvPr id="5" name="Footer Placeholder 4">
            <a:extLst>
              <a:ext uri="{FF2B5EF4-FFF2-40B4-BE49-F238E27FC236}">
                <a16:creationId xmlns:a16="http://schemas.microsoft.com/office/drawing/2014/main" id="{9945C507-5313-4700-AEC2-822318B13E9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22E6762F-D019-48D0-B9DA-DE6BAF621F8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0C24E03-5654-48BE-A6A1-CF9B4F09A12A}" type="slidenum">
              <a:rPr lang="en-GB" smtClean="0"/>
              <a:t>‹#›</a:t>
            </a:fld>
            <a:endParaRPr lang="en-GB"/>
          </a:p>
        </p:txBody>
      </p:sp>
    </p:spTree>
    <p:extLst>
      <p:ext uri="{BB962C8B-B14F-4D97-AF65-F5344CB8AC3E}">
        <p14:creationId xmlns:p14="http://schemas.microsoft.com/office/powerpoint/2010/main" val="40905332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tmp"/><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794C6FE-B479-4A6B-BE24-97602FA9CC96}"/>
              </a:ext>
            </a:extLst>
          </p:cNvPr>
          <p:cNvSpPr/>
          <p:nvPr/>
        </p:nvSpPr>
        <p:spPr>
          <a:xfrm>
            <a:off x="301840" y="96803"/>
            <a:ext cx="11594237" cy="1394645"/>
          </a:xfrm>
          <a:prstGeom prst="rect">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6" name="Rectangle 5">
            <a:extLst>
              <a:ext uri="{FF2B5EF4-FFF2-40B4-BE49-F238E27FC236}">
                <a16:creationId xmlns:a16="http://schemas.microsoft.com/office/drawing/2014/main" id="{CE9C5A49-72F3-4444-ACCF-0DF54F0F810B}"/>
              </a:ext>
            </a:extLst>
          </p:cNvPr>
          <p:cNvSpPr/>
          <p:nvPr/>
        </p:nvSpPr>
        <p:spPr>
          <a:xfrm>
            <a:off x="298881" y="1344671"/>
            <a:ext cx="11594237" cy="464820"/>
          </a:xfrm>
          <a:prstGeom prst="rect">
            <a:avLst/>
          </a:prstGeom>
          <a:solidFill>
            <a:srgbClr val="A45CAC"/>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0" name="Rectangle 9">
            <a:extLst>
              <a:ext uri="{FF2B5EF4-FFF2-40B4-BE49-F238E27FC236}">
                <a16:creationId xmlns:a16="http://schemas.microsoft.com/office/drawing/2014/main" id="{D8C52891-5734-4892-8441-7D7CFBEBBF79}"/>
              </a:ext>
            </a:extLst>
          </p:cNvPr>
          <p:cNvSpPr/>
          <p:nvPr/>
        </p:nvSpPr>
        <p:spPr>
          <a:xfrm>
            <a:off x="2426234" y="2298983"/>
            <a:ext cx="247212" cy="144780"/>
          </a:xfrm>
          <a:prstGeom prst="rect">
            <a:avLst/>
          </a:prstGeom>
          <a:ln>
            <a:noFill/>
          </a:ln>
        </p:spPr>
        <p:style>
          <a:lnRef idx="2">
            <a:schemeClr val="accent1"/>
          </a:lnRef>
          <a:fillRef idx="1">
            <a:schemeClr val="l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4" name="TextBox 23">
            <a:extLst>
              <a:ext uri="{FF2B5EF4-FFF2-40B4-BE49-F238E27FC236}">
                <a16:creationId xmlns:a16="http://schemas.microsoft.com/office/drawing/2014/main" id="{141EF8DA-1AAC-4721-847D-82503B884892}"/>
              </a:ext>
            </a:extLst>
          </p:cNvPr>
          <p:cNvSpPr txBox="1"/>
          <p:nvPr/>
        </p:nvSpPr>
        <p:spPr>
          <a:xfrm>
            <a:off x="2194052" y="231525"/>
            <a:ext cx="8086290" cy="1077218"/>
          </a:xfrm>
          <a:prstGeom prst="rect">
            <a:avLst/>
          </a:prstGeom>
          <a:noFill/>
        </p:spPr>
        <p:txBody>
          <a:bodyPr wrap="square" rtlCol="0">
            <a:spAutoFit/>
          </a:bodyPr>
          <a:lstStyle/>
          <a:p>
            <a:pPr algn="ctr"/>
            <a:r>
              <a:rPr lang="en-GB" sz="3200" dirty="0">
                <a:solidFill>
                  <a:schemeClr val="bg1"/>
                </a:solidFill>
                <a:latin typeface="Comic Sans MS" panose="030F0702030302020204" pitchFamily="66" charset="0"/>
              </a:rPr>
              <a:t>Curriculum </a:t>
            </a:r>
          </a:p>
          <a:p>
            <a:pPr algn="ctr"/>
            <a:r>
              <a:rPr lang="en-GB" sz="3200" dirty="0">
                <a:solidFill>
                  <a:schemeClr val="bg1"/>
                </a:solidFill>
                <a:latin typeface="Comic Sans MS" panose="030F0702030302020204" pitchFamily="66" charset="0"/>
              </a:rPr>
              <a:t>Religious Education – Whole School</a:t>
            </a:r>
          </a:p>
        </p:txBody>
      </p:sp>
      <p:pic>
        <p:nvPicPr>
          <p:cNvPr id="3" name="Picture 2">
            <a:extLst>
              <a:ext uri="{FF2B5EF4-FFF2-40B4-BE49-F238E27FC236}">
                <a16:creationId xmlns:a16="http://schemas.microsoft.com/office/drawing/2014/main" id="{11083D39-2132-41E8-BCAF-748CE1704B7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33679" y="199634"/>
            <a:ext cx="1760373" cy="1021168"/>
          </a:xfrm>
          <a:prstGeom prst="rect">
            <a:avLst/>
          </a:prstGeom>
        </p:spPr>
      </p:pic>
      <p:pic>
        <p:nvPicPr>
          <p:cNvPr id="1026" name="Picture 2">
            <a:extLst>
              <a:ext uri="{FF2B5EF4-FFF2-40B4-BE49-F238E27FC236}">
                <a16:creationId xmlns:a16="http://schemas.microsoft.com/office/drawing/2014/main" id="{48164998-A071-80D9-1539-3B95F192976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613572" y="2120703"/>
            <a:ext cx="8964853" cy="450577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0199080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794C6FE-B479-4A6B-BE24-97602FA9CC96}"/>
              </a:ext>
            </a:extLst>
          </p:cNvPr>
          <p:cNvSpPr/>
          <p:nvPr/>
        </p:nvSpPr>
        <p:spPr>
          <a:xfrm>
            <a:off x="301840" y="96803"/>
            <a:ext cx="11594237" cy="1394645"/>
          </a:xfrm>
          <a:prstGeom prst="rect">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6" name="Rectangle 5">
            <a:extLst>
              <a:ext uri="{FF2B5EF4-FFF2-40B4-BE49-F238E27FC236}">
                <a16:creationId xmlns:a16="http://schemas.microsoft.com/office/drawing/2014/main" id="{CE9C5A49-72F3-4444-ACCF-0DF54F0F810B}"/>
              </a:ext>
            </a:extLst>
          </p:cNvPr>
          <p:cNvSpPr/>
          <p:nvPr/>
        </p:nvSpPr>
        <p:spPr>
          <a:xfrm>
            <a:off x="298881" y="1344671"/>
            <a:ext cx="11594237" cy="464820"/>
          </a:xfrm>
          <a:prstGeom prst="rect">
            <a:avLst/>
          </a:prstGeom>
          <a:solidFill>
            <a:srgbClr val="A45CAC"/>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0" name="Rectangle 9">
            <a:extLst>
              <a:ext uri="{FF2B5EF4-FFF2-40B4-BE49-F238E27FC236}">
                <a16:creationId xmlns:a16="http://schemas.microsoft.com/office/drawing/2014/main" id="{D8C52891-5734-4892-8441-7D7CFBEBBF79}"/>
              </a:ext>
            </a:extLst>
          </p:cNvPr>
          <p:cNvSpPr/>
          <p:nvPr/>
        </p:nvSpPr>
        <p:spPr>
          <a:xfrm>
            <a:off x="2426234" y="2298983"/>
            <a:ext cx="247212" cy="144780"/>
          </a:xfrm>
          <a:prstGeom prst="rect">
            <a:avLst/>
          </a:prstGeom>
          <a:ln>
            <a:noFill/>
          </a:ln>
        </p:spPr>
        <p:style>
          <a:lnRef idx="2">
            <a:schemeClr val="accent1"/>
          </a:lnRef>
          <a:fillRef idx="1">
            <a:schemeClr val="l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4" name="TextBox 23">
            <a:extLst>
              <a:ext uri="{FF2B5EF4-FFF2-40B4-BE49-F238E27FC236}">
                <a16:creationId xmlns:a16="http://schemas.microsoft.com/office/drawing/2014/main" id="{141EF8DA-1AAC-4721-847D-82503B884892}"/>
              </a:ext>
            </a:extLst>
          </p:cNvPr>
          <p:cNvSpPr txBox="1"/>
          <p:nvPr/>
        </p:nvSpPr>
        <p:spPr>
          <a:xfrm>
            <a:off x="2194052" y="231525"/>
            <a:ext cx="8086290" cy="1077218"/>
          </a:xfrm>
          <a:prstGeom prst="rect">
            <a:avLst/>
          </a:prstGeom>
          <a:noFill/>
        </p:spPr>
        <p:txBody>
          <a:bodyPr wrap="square" rtlCol="0">
            <a:spAutoFit/>
          </a:bodyPr>
          <a:lstStyle/>
          <a:p>
            <a:pPr algn="ctr"/>
            <a:r>
              <a:rPr lang="en-GB" sz="3200" dirty="0">
                <a:solidFill>
                  <a:schemeClr val="bg1"/>
                </a:solidFill>
                <a:latin typeface="Comic Sans MS" panose="030F0702030302020204" pitchFamily="66" charset="0"/>
              </a:rPr>
              <a:t>Curriculum Map</a:t>
            </a:r>
          </a:p>
          <a:p>
            <a:pPr algn="ctr"/>
            <a:r>
              <a:rPr lang="en-GB" sz="3200" dirty="0">
                <a:solidFill>
                  <a:schemeClr val="bg1"/>
                </a:solidFill>
                <a:latin typeface="Comic Sans MS" panose="030F0702030302020204" pitchFamily="66" charset="0"/>
              </a:rPr>
              <a:t>RE – Overview LKS2</a:t>
            </a:r>
          </a:p>
        </p:txBody>
      </p:sp>
      <p:sp>
        <p:nvSpPr>
          <p:cNvPr id="26" name="TextBox 25">
            <a:extLst>
              <a:ext uri="{FF2B5EF4-FFF2-40B4-BE49-F238E27FC236}">
                <a16:creationId xmlns:a16="http://schemas.microsoft.com/office/drawing/2014/main" id="{1E4445BD-F4F7-41AC-AF0F-F873FCB51B2B}"/>
              </a:ext>
            </a:extLst>
          </p:cNvPr>
          <p:cNvSpPr txBox="1"/>
          <p:nvPr/>
        </p:nvSpPr>
        <p:spPr>
          <a:xfrm>
            <a:off x="4048217" y="1386581"/>
            <a:ext cx="4296793" cy="381000"/>
          </a:xfrm>
          <a:prstGeom prst="rect">
            <a:avLst/>
          </a:prstGeom>
          <a:noFill/>
        </p:spPr>
        <p:txBody>
          <a:bodyPr wrap="square" rtlCol="0">
            <a:spAutoFit/>
          </a:bodyPr>
          <a:lstStyle/>
          <a:p>
            <a:pPr algn="ctr"/>
            <a:r>
              <a:rPr lang="en-GB" b="1" dirty="0">
                <a:solidFill>
                  <a:schemeClr val="bg1"/>
                </a:solidFill>
                <a:latin typeface="Comic Sans MS" panose="030F0702030302020204" pitchFamily="66" charset="0"/>
              </a:rPr>
              <a:t>Cycle A continued</a:t>
            </a:r>
          </a:p>
        </p:txBody>
      </p:sp>
      <p:pic>
        <p:nvPicPr>
          <p:cNvPr id="2" name="Picture 1">
            <a:extLst>
              <a:ext uri="{FF2B5EF4-FFF2-40B4-BE49-F238E27FC236}">
                <a16:creationId xmlns:a16="http://schemas.microsoft.com/office/drawing/2014/main" id="{1FD284F6-34BB-40F4-83B4-0B73578C4097}"/>
              </a:ext>
            </a:extLst>
          </p:cNvPr>
          <p:cNvPicPr>
            <a:picLocks noChangeAspect="1"/>
          </p:cNvPicPr>
          <p:nvPr/>
        </p:nvPicPr>
        <p:blipFill>
          <a:blip r:embed="rId2"/>
          <a:stretch>
            <a:fillRect/>
          </a:stretch>
        </p:blipFill>
        <p:spPr>
          <a:xfrm>
            <a:off x="430675" y="201932"/>
            <a:ext cx="1761897" cy="1018120"/>
          </a:xfrm>
          <a:prstGeom prst="rect">
            <a:avLst/>
          </a:prstGeom>
        </p:spPr>
      </p:pic>
      <p:graphicFrame>
        <p:nvGraphicFramePr>
          <p:cNvPr id="11" name="Table 10">
            <a:extLst>
              <a:ext uri="{FF2B5EF4-FFF2-40B4-BE49-F238E27FC236}">
                <a16:creationId xmlns:a16="http://schemas.microsoft.com/office/drawing/2014/main" id="{7DD51DA7-B92C-A14F-B4B8-F2425A6984F8}"/>
              </a:ext>
            </a:extLst>
          </p:cNvPr>
          <p:cNvGraphicFramePr>
            <a:graphicFrameLocks noGrp="1"/>
          </p:cNvGraphicFramePr>
          <p:nvPr>
            <p:extLst>
              <p:ext uri="{D42A27DB-BD31-4B8C-83A1-F6EECF244321}">
                <p14:modId xmlns:p14="http://schemas.microsoft.com/office/powerpoint/2010/main" val="3786234837"/>
              </p:ext>
            </p:extLst>
          </p:nvPr>
        </p:nvGraphicFramePr>
        <p:xfrm>
          <a:off x="298881" y="2026595"/>
          <a:ext cx="11594237" cy="3750818"/>
        </p:xfrm>
        <a:graphic>
          <a:graphicData uri="http://schemas.openxmlformats.org/drawingml/2006/table">
            <a:tbl>
              <a:tblPr firstRow="1" bandRow="1">
                <a:tableStyleId>{5940675A-B579-460E-94D1-54222C63F5DA}</a:tableStyleId>
              </a:tblPr>
              <a:tblGrid>
                <a:gridCol w="4051178">
                  <a:extLst>
                    <a:ext uri="{9D8B030D-6E8A-4147-A177-3AD203B41FA5}">
                      <a16:colId xmlns:a16="http://schemas.microsoft.com/office/drawing/2014/main" val="1039164095"/>
                    </a:ext>
                  </a:extLst>
                </a:gridCol>
                <a:gridCol w="3790765">
                  <a:extLst>
                    <a:ext uri="{9D8B030D-6E8A-4147-A177-3AD203B41FA5}">
                      <a16:colId xmlns:a16="http://schemas.microsoft.com/office/drawing/2014/main" val="914411525"/>
                    </a:ext>
                  </a:extLst>
                </a:gridCol>
                <a:gridCol w="3752294">
                  <a:extLst>
                    <a:ext uri="{9D8B030D-6E8A-4147-A177-3AD203B41FA5}">
                      <a16:colId xmlns:a16="http://schemas.microsoft.com/office/drawing/2014/main" val="954389551"/>
                    </a:ext>
                  </a:extLst>
                </a:gridCol>
              </a:tblGrid>
              <a:tr h="333458">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200" b="1" dirty="0">
                          <a:latin typeface="Comic Sans MS" panose="030F0902030302020204" pitchFamily="66" charset="0"/>
                        </a:rPr>
                        <a:t>Autumn 2 – Is scripture central to religion?</a:t>
                      </a:r>
                      <a:endParaRPr lang="en-GB" sz="1200" b="1" dirty="0">
                        <a:effectLst/>
                        <a:latin typeface="Comic Sans MS" panose="030F0902030302020204" pitchFamily="66" charset="0"/>
                        <a:ea typeface="Calibri" panose="020F0502020204030204" pitchFamily="34" charset="0"/>
                        <a:cs typeface="Times New Roman" panose="02020603050405020304" pitchFamily="18" charset="0"/>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200" b="1" dirty="0">
                          <a:latin typeface="Comic Sans MS" panose="030F0702030302020204" pitchFamily="66" charset="0"/>
                        </a:rPr>
                        <a:t>Spring 2 – Just how important are our beliefs?</a:t>
                      </a:r>
                      <a:endParaRPr lang="en-GB" sz="1200" b="1" dirty="0">
                        <a:effectLst/>
                        <a:latin typeface="Comic Sans MS" panose="030F0702030302020204" pitchFamily="66" charset="0"/>
                        <a:ea typeface="Calibri" panose="020F0502020204030204" pitchFamily="34" charset="0"/>
                        <a:cs typeface="Times New Roman" panose="02020603050405020304" pitchFamily="18" charset="0"/>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200" b="1" dirty="0">
                          <a:latin typeface="Comic Sans MS" panose="030F0702030302020204" pitchFamily="66" charset="0"/>
                        </a:rPr>
                        <a:t>Summer 2 – Does the language of scripture matter?</a:t>
                      </a:r>
                      <a:endParaRPr lang="en-GB" sz="1200" b="1" dirty="0">
                        <a:effectLst/>
                        <a:latin typeface="Comic Sans MS" panose="030F0702030302020204" pitchFamily="66" charset="0"/>
                        <a:ea typeface="Calibri" panose="020F0502020204030204" pitchFamily="34" charset="0"/>
                        <a:cs typeface="Times New Roman" panose="02020603050405020304" pitchFamily="18" charset="0"/>
                      </a:endParaRPr>
                    </a:p>
                  </a:txBody>
                  <a:tcPr/>
                </a:tc>
                <a:extLst>
                  <a:ext uri="{0D108BD9-81ED-4DB2-BD59-A6C34878D82A}">
                    <a16:rowId xmlns:a16="http://schemas.microsoft.com/office/drawing/2014/main" val="3471968257"/>
                  </a:ext>
                </a:extLst>
              </a:tr>
              <a:tr h="1881823">
                <a:tc>
                  <a:txBody>
                    <a:bodyPr/>
                    <a:lstStyle/>
                    <a:p>
                      <a:pPr marL="0" indent="0">
                        <a:buFont typeface="Arial" panose="020B0604020202020204" pitchFamily="34" charset="0"/>
                        <a:buNone/>
                      </a:pPr>
                      <a:r>
                        <a:rPr lang="en-GB" sz="1000" b="0" i="0" kern="1200" dirty="0">
                          <a:solidFill>
                            <a:schemeClr val="tx1"/>
                          </a:solidFill>
                          <a:effectLst/>
                          <a:latin typeface="Comic Sans MS" panose="030F0902030302020204" pitchFamily="66" charset="0"/>
                          <a:ea typeface="+mn-ea"/>
                          <a:cs typeface="+mn-cs"/>
                        </a:rPr>
                        <a:t>To know </a:t>
                      </a:r>
                    </a:p>
                    <a:p>
                      <a:pPr marL="171450" indent="-171450">
                        <a:buFont typeface="Arial" panose="020B0604020202020204" pitchFamily="34" charset="0"/>
                        <a:buChar char="•"/>
                      </a:pPr>
                      <a:r>
                        <a:rPr lang="en-GB" sz="1000" b="0" i="0" kern="1200" dirty="0">
                          <a:solidFill>
                            <a:schemeClr val="tx1"/>
                          </a:solidFill>
                          <a:effectLst/>
                          <a:latin typeface="Comic Sans MS" panose="030F0902030302020204" pitchFamily="66" charset="0"/>
                          <a:ea typeface="+mn-ea"/>
                          <a:cs typeface="+mn-cs"/>
                        </a:rPr>
                        <a:t>That some people believe connection with God to be a spiritual experience.</a:t>
                      </a:r>
                    </a:p>
                    <a:p>
                      <a:pPr marL="171450" indent="-171450">
                        <a:buFont typeface="Arial" panose="020B0604020202020204" pitchFamily="34" charset="0"/>
                        <a:buChar char="•"/>
                      </a:pPr>
                      <a:r>
                        <a:rPr lang="en-GB" sz="1000" b="0" i="0" kern="1200" dirty="0">
                          <a:solidFill>
                            <a:schemeClr val="tx1"/>
                          </a:solidFill>
                          <a:effectLst/>
                          <a:latin typeface="Comic Sans MS" panose="030F0902030302020204" pitchFamily="66" charset="0"/>
                          <a:ea typeface="+mn-ea"/>
                          <a:cs typeface="+mn-cs"/>
                        </a:rPr>
                        <a:t>That religious and non-religious people have ideas about the relationship between God and humans.</a:t>
                      </a:r>
                    </a:p>
                    <a:p>
                      <a:pPr marL="171450" indent="-171450">
                        <a:buFont typeface="Arial" panose="020B0604020202020204" pitchFamily="34" charset="0"/>
                        <a:buChar char="•"/>
                      </a:pPr>
                      <a:r>
                        <a:rPr lang="en-GB" sz="1000" b="0" i="0" kern="1200" dirty="0">
                          <a:solidFill>
                            <a:schemeClr val="tx1"/>
                          </a:solidFill>
                          <a:effectLst/>
                          <a:latin typeface="Comic Sans MS" panose="030F0902030302020204" pitchFamily="66" charset="0"/>
                          <a:ea typeface="+mn-ea"/>
                          <a:cs typeface="+mn-cs"/>
                        </a:rPr>
                        <a:t>That the way scriptures are used and treated reflects beliefs about their importance.</a:t>
                      </a:r>
                    </a:p>
                    <a:p>
                      <a:pPr marL="171450" indent="-171450">
                        <a:buFont typeface="Arial" panose="020B0604020202020204" pitchFamily="34" charset="0"/>
                        <a:buChar char="•"/>
                      </a:pPr>
                      <a:r>
                        <a:rPr lang="en-GB" sz="1000" b="0" i="0" kern="1200" dirty="0">
                          <a:solidFill>
                            <a:schemeClr val="tx1"/>
                          </a:solidFill>
                          <a:effectLst/>
                          <a:latin typeface="Comic Sans MS" panose="030F0902030302020204" pitchFamily="66" charset="0"/>
                          <a:ea typeface="+mn-ea"/>
                          <a:cs typeface="+mn-cs"/>
                        </a:rPr>
                        <a:t>That prayer, meditation and rituals are used to connect spiritually.</a:t>
                      </a:r>
                    </a:p>
                    <a:p>
                      <a:pPr marL="171450" indent="-171450">
                        <a:buFont typeface="Arial" panose="020B0604020202020204" pitchFamily="34" charset="0"/>
                        <a:buChar char="•"/>
                      </a:pPr>
                      <a:r>
                        <a:rPr lang="en-GB" sz="1000" b="0" i="0" kern="1200" dirty="0">
                          <a:solidFill>
                            <a:schemeClr val="tx1"/>
                          </a:solidFill>
                          <a:effectLst/>
                          <a:latin typeface="Comic Sans MS" panose="030F0902030302020204" pitchFamily="66" charset="0"/>
                          <a:ea typeface="+mn-ea"/>
                          <a:cs typeface="+mn-cs"/>
                        </a:rPr>
                        <a:t>That worship can take many forms and often involves symbolism.</a:t>
                      </a:r>
                    </a:p>
                    <a:p>
                      <a:pPr marL="171450" indent="-171450">
                        <a:buFont typeface="Arial" panose="020B0604020202020204" pitchFamily="34" charset="0"/>
                        <a:buChar char="•"/>
                      </a:pPr>
                      <a:r>
                        <a:rPr lang="en-GB" sz="1000" b="0" i="0" kern="1200" dirty="0">
                          <a:solidFill>
                            <a:schemeClr val="tx1"/>
                          </a:solidFill>
                          <a:effectLst/>
                          <a:latin typeface="Comic Sans MS" panose="030F0902030302020204" pitchFamily="66" charset="0"/>
                          <a:ea typeface="+mn-ea"/>
                          <a:cs typeface="+mn-cs"/>
                        </a:rPr>
                        <a:t>That the teachings of a religious or non-religious worldview often link with a follower’s life choices.</a:t>
                      </a:r>
                    </a:p>
                    <a:p>
                      <a:pPr marL="171450" indent="-171450">
                        <a:buFont typeface="Arial" panose="020B0604020202020204" pitchFamily="34" charset="0"/>
                        <a:buChar char="•"/>
                      </a:pPr>
                      <a:r>
                        <a:rPr lang="en-GB" sz="1000" b="0" i="0" kern="1200" dirty="0">
                          <a:solidFill>
                            <a:schemeClr val="tx1"/>
                          </a:solidFill>
                          <a:effectLst/>
                          <a:latin typeface="Comic Sans MS" panose="030F0902030302020204" pitchFamily="66" charset="0"/>
                          <a:ea typeface="+mn-ea"/>
                          <a:cs typeface="+mn-cs"/>
                        </a:rPr>
                        <a:t>To know that all communities have rules and guidance for how to live together.</a:t>
                      </a:r>
                    </a:p>
                    <a:p>
                      <a:pPr marL="0" indent="0">
                        <a:buFont typeface="Arial" panose="020B0604020202020204" pitchFamily="34" charset="0"/>
                        <a:buNone/>
                      </a:pPr>
                      <a:endParaRPr lang="en-GB" sz="1000" b="0" i="0" kern="1200" dirty="0">
                        <a:solidFill>
                          <a:schemeClr val="tx1"/>
                        </a:solidFill>
                        <a:effectLst/>
                        <a:latin typeface="Comic Sans MS" panose="030F0902030302020204" pitchFamily="66" charset="0"/>
                        <a:ea typeface="+mn-ea"/>
                        <a:cs typeface="+mn-cs"/>
                      </a:endParaRPr>
                    </a:p>
                    <a:p>
                      <a:pPr marL="342900" lvl="0" indent="-342900">
                        <a:lnSpc>
                          <a:spcPct val="107000"/>
                        </a:lnSpc>
                        <a:spcAft>
                          <a:spcPts val="0"/>
                        </a:spcAft>
                        <a:buFont typeface="Symbol" panose="05050102010706020507" pitchFamily="18" charset="2"/>
                        <a:buChar char=""/>
                      </a:pPr>
                      <a:endParaRPr lang="en-GB" sz="1000" dirty="0">
                        <a:effectLst/>
                        <a:latin typeface="Comic Sans MS" panose="030F0902030302020204" pitchFamily="66" charset="0"/>
                        <a:ea typeface="Calibri" panose="020F0502020204030204" pitchFamily="34" charset="0"/>
                        <a:cs typeface="Times New Roman" panose="02020603050405020304" pitchFamily="18" charset="0"/>
                      </a:endParaRPr>
                    </a:p>
                  </a:txBody>
                  <a:tcPr/>
                </a:tc>
                <a:tc>
                  <a:txBody>
                    <a:bodyPr/>
                    <a:lstStyle/>
                    <a:p>
                      <a:pPr marL="0" indent="0">
                        <a:buFont typeface="Arial" panose="020B0604020202020204" pitchFamily="34" charset="0"/>
                        <a:buNone/>
                      </a:pPr>
                      <a:r>
                        <a:rPr lang="en-GB" sz="1000" b="0" i="0" kern="1200" dirty="0">
                          <a:solidFill>
                            <a:schemeClr val="tx1"/>
                          </a:solidFill>
                          <a:effectLst/>
                          <a:latin typeface="Comic Sans MS" panose="030F0902030302020204" pitchFamily="66" charset="0"/>
                          <a:ea typeface="+mn-ea"/>
                          <a:cs typeface="+mn-cs"/>
                        </a:rPr>
                        <a:t>To know:</a:t>
                      </a:r>
                    </a:p>
                    <a:p>
                      <a:pPr marL="171450" indent="-171450">
                        <a:buFont typeface="Arial" panose="020B0604020202020204" pitchFamily="34" charset="0"/>
                        <a:buChar char="•"/>
                      </a:pPr>
                      <a:r>
                        <a:rPr lang="en-GB" sz="1000" b="0" i="0" kern="1200" dirty="0">
                          <a:solidFill>
                            <a:schemeClr val="tx1"/>
                          </a:solidFill>
                          <a:effectLst/>
                          <a:latin typeface="Comic Sans MS" panose="030F0902030302020204" pitchFamily="66" charset="0"/>
                          <a:ea typeface="+mn-ea"/>
                          <a:cs typeface="+mn-cs"/>
                        </a:rPr>
                        <a:t>Sacrifice means giving up something valued for the sake of something else.</a:t>
                      </a:r>
                    </a:p>
                    <a:p>
                      <a:pPr marL="171450" indent="-171450">
                        <a:buFont typeface="Arial" panose="020B0604020202020204" pitchFamily="34" charset="0"/>
                        <a:buChar char="•"/>
                      </a:pPr>
                      <a:r>
                        <a:rPr lang="en-GB" sz="1000" b="0" i="0" kern="1200" dirty="0">
                          <a:solidFill>
                            <a:schemeClr val="tx1"/>
                          </a:solidFill>
                          <a:effectLst/>
                          <a:latin typeface="Comic Sans MS" panose="030F0902030302020204" pitchFamily="66" charset="0"/>
                          <a:ea typeface="+mn-ea"/>
                          <a:cs typeface="+mn-cs"/>
                        </a:rPr>
                        <a:t>Holy means divine, sacred or connected to God.</a:t>
                      </a:r>
                    </a:p>
                    <a:p>
                      <a:pPr marL="171450" indent="-171450">
                        <a:buFont typeface="Arial" panose="020B0604020202020204" pitchFamily="34" charset="0"/>
                        <a:buChar char="•"/>
                      </a:pPr>
                      <a:r>
                        <a:rPr lang="en-GB" sz="1000" b="0" i="0" kern="1200" dirty="0">
                          <a:solidFill>
                            <a:schemeClr val="tx1"/>
                          </a:solidFill>
                          <a:effectLst/>
                          <a:latin typeface="Comic Sans MS" panose="030F0902030302020204" pitchFamily="66" charset="0"/>
                          <a:ea typeface="+mn-ea"/>
                          <a:cs typeface="+mn-cs"/>
                        </a:rPr>
                        <a:t>The way scriptures are treated and used reflects beliefs about their meaning and origin.</a:t>
                      </a:r>
                    </a:p>
                    <a:p>
                      <a:pPr marL="171450" indent="-171450">
                        <a:buFont typeface="Arial" panose="020B0604020202020204" pitchFamily="34" charset="0"/>
                        <a:buChar char="•"/>
                      </a:pPr>
                      <a:r>
                        <a:rPr lang="en-GB" sz="1000" b="0" i="0" kern="1200" dirty="0">
                          <a:solidFill>
                            <a:schemeClr val="tx1"/>
                          </a:solidFill>
                          <a:effectLst/>
                          <a:latin typeface="Comic Sans MS" panose="030F0902030302020204" pitchFamily="66" charset="0"/>
                          <a:ea typeface="+mn-ea"/>
                          <a:cs typeface="+mn-cs"/>
                        </a:rPr>
                        <a:t>Rituals and practices can be based on religious and cultural roots and that often these are interconnected.</a:t>
                      </a:r>
                    </a:p>
                    <a:p>
                      <a:pPr marL="171450" indent="-171450">
                        <a:buFont typeface="Arial" panose="020B0604020202020204" pitchFamily="34" charset="0"/>
                        <a:buChar char="•"/>
                      </a:pPr>
                      <a:r>
                        <a:rPr lang="en-GB" sz="1000" b="0" i="0" kern="1200" dirty="0">
                          <a:solidFill>
                            <a:schemeClr val="tx1"/>
                          </a:solidFill>
                          <a:effectLst/>
                          <a:latin typeface="Comic Sans MS" panose="030F0902030302020204" pitchFamily="66" charset="0"/>
                          <a:ea typeface="+mn-ea"/>
                          <a:cs typeface="+mn-cs"/>
                        </a:rPr>
                        <a:t>Being part of a community with similar beliefs is important to some people.</a:t>
                      </a:r>
                    </a:p>
                    <a:p>
                      <a:pPr marL="171450" indent="-171450">
                        <a:buFont typeface="Arial" panose="020B0604020202020204" pitchFamily="34" charset="0"/>
                        <a:buChar char="•"/>
                      </a:pPr>
                      <a:r>
                        <a:rPr lang="en-GB" sz="1000" b="0" i="0" kern="1200" dirty="0">
                          <a:solidFill>
                            <a:schemeClr val="tx1"/>
                          </a:solidFill>
                          <a:effectLst/>
                          <a:latin typeface="Comic Sans MS" panose="030F0902030302020204" pitchFamily="66" charset="0"/>
                          <a:ea typeface="+mn-ea"/>
                          <a:cs typeface="+mn-cs"/>
                        </a:rPr>
                        <a:t>For some people outward expressions of belief are important for a sense of belonging.</a:t>
                      </a:r>
                    </a:p>
                    <a:p>
                      <a:pPr marL="0" indent="0">
                        <a:buFont typeface="Arial" panose="020B0604020202020204" pitchFamily="34" charset="0"/>
                        <a:buNone/>
                      </a:pPr>
                      <a:endParaRPr lang="en-GB" sz="1000" b="0" i="0" kern="1200" dirty="0">
                        <a:solidFill>
                          <a:schemeClr val="tx1"/>
                        </a:solidFill>
                        <a:effectLst/>
                        <a:latin typeface="Comic Sans MS" panose="030F0902030302020204" pitchFamily="66" charset="0"/>
                        <a:ea typeface="+mn-ea"/>
                        <a:cs typeface="+mn-cs"/>
                      </a:endParaRPr>
                    </a:p>
                  </a:txBody>
                  <a:tcPr/>
                </a:tc>
                <a:tc>
                  <a:txBody>
                    <a:bodyPr/>
                    <a:lstStyle/>
                    <a:p>
                      <a:pPr marL="0" indent="0">
                        <a:buFont typeface="Arial" panose="020B0604020202020204" pitchFamily="34" charset="0"/>
                        <a:buNone/>
                      </a:pPr>
                      <a:r>
                        <a:rPr lang="en-GB" sz="1000" b="0" i="0" kern="1200" dirty="0">
                          <a:solidFill>
                            <a:schemeClr val="tx1"/>
                          </a:solidFill>
                          <a:effectLst/>
                          <a:latin typeface="Comic Sans MS" panose="030F0902030302020204" pitchFamily="66" charset="0"/>
                          <a:ea typeface="+mn-ea"/>
                          <a:cs typeface="+mn-cs"/>
                        </a:rPr>
                        <a:t>To know:</a:t>
                      </a:r>
                    </a:p>
                    <a:p>
                      <a:pPr marL="171450" indent="-171450">
                        <a:buFont typeface="Arial" panose="020B0604020202020204" pitchFamily="34" charset="0"/>
                        <a:buChar char="•"/>
                      </a:pPr>
                      <a:r>
                        <a:rPr lang="en-GB" sz="1000" b="0" i="0" kern="1200" dirty="0">
                          <a:solidFill>
                            <a:schemeClr val="tx1"/>
                          </a:solidFill>
                          <a:effectLst/>
                          <a:latin typeface="Comic Sans MS" panose="030F0902030302020204" pitchFamily="66" charset="0"/>
                          <a:ea typeface="+mn-ea"/>
                          <a:cs typeface="+mn-cs"/>
                        </a:rPr>
                        <a:t>Religious and non-religious worldviews change over time for individuals and groups.</a:t>
                      </a:r>
                    </a:p>
                    <a:p>
                      <a:pPr marL="171450" indent="-171450">
                        <a:buFont typeface="Arial" panose="020B0604020202020204" pitchFamily="34" charset="0"/>
                        <a:buChar char="•"/>
                      </a:pPr>
                      <a:r>
                        <a:rPr lang="en-GB" sz="1000" b="0" i="0" kern="1200" dirty="0">
                          <a:solidFill>
                            <a:schemeClr val="tx1"/>
                          </a:solidFill>
                          <a:effectLst/>
                          <a:latin typeface="Comic Sans MS" panose="030F0902030302020204" pitchFamily="66" charset="0"/>
                          <a:ea typeface="+mn-ea"/>
                          <a:cs typeface="+mn-cs"/>
                        </a:rPr>
                        <a:t>Organised and personal religious beliefs change and develop over time.</a:t>
                      </a:r>
                    </a:p>
                    <a:p>
                      <a:pPr marL="171450" indent="-171450">
                        <a:buFont typeface="Arial" panose="020B0604020202020204" pitchFamily="34" charset="0"/>
                        <a:buChar char="•"/>
                      </a:pPr>
                      <a:r>
                        <a:rPr lang="en-GB" sz="1000" b="0" i="0" kern="1200" dirty="0">
                          <a:solidFill>
                            <a:schemeClr val="tx1"/>
                          </a:solidFill>
                          <a:effectLst/>
                          <a:latin typeface="Comic Sans MS" panose="030F0902030302020204" pitchFamily="66" charset="0"/>
                          <a:ea typeface="+mn-ea"/>
                          <a:cs typeface="+mn-cs"/>
                        </a:rPr>
                        <a:t>Holy is often linked to words that also mean divine, sacred or connected to God.</a:t>
                      </a:r>
                    </a:p>
                    <a:p>
                      <a:pPr marL="171450" indent="-171450">
                        <a:buFont typeface="Arial" panose="020B0604020202020204" pitchFamily="34" charset="0"/>
                        <a:buChar char="•"/>
                      </a:pPr>
                      <a:r>
                        <a:rPr lang="en-GB" sz="1000" b="0" i="0" kern="1200" dirty="0">
                          <a:solidFill>
                            <a:schemeClr val="tx1"/>
                          </a:solidFill>
                          <a:effectLst/>
                          <a:latin typeface="Comic Sans MS" panose="030F0902030302020204" pitchFamily="66" charset="0"/>
                          <a:ea typeface="+mn-ea"/>
                          <a:cs typeface="+mn-cs"/>
                        </a:rPr>
                        <a:t>There are historical links and connections between religions.</a:t>
                      </a:r>
                    </a:p>
                    <a:p>
                      <a:pPr marL="171450" indent="-171450">
                        <a:buFont typeface="Arial" panose="020B0604020202020204" pitchFamily="34" charset="0"/>
                        <a:buChar char="•"/>
                      </a:pPr>
                      <a:r>
                        <a:rPr lang="en-GB" sz="1000" b="0" i="0" kern="1200" dirty="0">
                          <a:solidFill>
                            <a:schemeClr val="tx1"/>
                          </a:solidFill>
                          <a:effectLst/>
                          <a:latin typeface="Comic Sans MS" panose="030F0902030302020204" pitchFamily="66" charset="0"/>
                          <a:ea typeface="+mn-ea"/>
                          <a:cs typeface="+mn-cs"/>
                        </a:rPr>
                        <a:t>The way scriptures are treated and used reflects beliefs about their meaning and origin.</a:t>
                      </a:r>
                    </a:p>
                    <a:p>
                      <a:pPr marL="171450" indent="-171450">
                        <a:buFont typeface="Arial" panose="020B0604020202020204" pitchFamily="34" charset="0"/>
                        <a:buChar char="•"/>
                      </a:pPr>
                      <a:r>
                        <a:rPr lang="en-GB" sz="1000" b="0" i="0" kern="1200" dirty="0">
                          <a:solidFill>
                            <a:schemeClr val="tx1"/>
                          </a:solidFill>
                          <a:effectLst/>
                          <a:latin typeface="Comic Sans MS" panose="030F0902030302020204" pitchFamily="66" charset="0"/>
                          <a:ea typeface="+mn-ea"/>
                          <a:cs typeface="+mn-cs"/>
                        </a:rPr>
                        <a:t>The ways scriptures are read and used change over time.</a:t>
                      </a:r>
                    </a:p>
                    <a:p>
                      <a:pPr marL="171450" indent="-171450">
                        <a:buFont typeface="Arial" panose="020B0604020202020204" pitchFamily="34" charset="0"/>
                        <a:buChar char="•"/>
                      </a:pPr>
                      <a:r>
                        <a:rPr lang="en-GB" sz="1000" b="0" i="0" kern="1200" dirty="0">
                          <a:solidFill>
                            <a:schemeClr val="tx1"/>
                          </a:solidFill>
                          <a:effectLst/>
                          <a:latin typeface="Comic Sans MS" panose="030F0902030302020204" pitchFamily="66" charset="0"/>
                          <a:ea typeface="+mn-ea"/>
                          <a:cs typeface="+mn-cs"/>
                        </a:rPr>
                        <a:t>People with similar worldviews may practise in different ways due to historical events.</a:t>
                      </a:r>
                    </a:p>
                    <a:p>
                      <a:pPr marL="171450" indent="-171450">
                        <a:buFont typeface="Arial" panose="020B0604020202020204" pitchFamily="34" charset="0"/>
                        <a:buChar char="•"/>
                      </a:pPr>
                      <a:r>
                        <a:rPr lang="en-GB" sz="1000" b="0" i="0" kern="1200" dirty="0">
                          <a:solidFill>
                            <a:schemeClr val="tx1"/>
                          </a:solidFill>
                          <a:effectLst/>
                          <a:latin typeface="Comic Sans MS" panose="030F0902030302020204" pitchFamily="66" charset="0"/>
                          <a:ea typeface="+mn-ea"/>
                          <a:cs typeface="+mn-cs"/>
                        </a:rPr>
                        <a:t>Practices change over time.</a:t>
                      </a:r>
                    </a:p>
                    <a:p>
                      <a:pPr marL="171450" indent="-171450">
                        <a:buFont typeface="Arial" panose="020B0604020202020204" pitchFamily="34" charset="0"/>
                        <a:buChar char="•"/>
                      </a:pPr>
                      <a:r>
                        <a:rPr lang="en-GB" sz="1000" b="0" i="0" kern="1200" dirty="0">
                          <a:solidFill>
                            <a:schemeClr val="tx1"/>
                          </a:solidFill>
                          <a:effectLst/>
                          <a:latin typeface="Comic Sans MS" panose="030F0902030302020204" pitchFamily="66" charset="0"/>
                          <a:ea typeface="+mn-ea"/>
                          <a:cs typeface="+mn-cs"/>
                        </a:rPr>
                        <a:t>Religious scriptures come from a range of sources and origins.</a:t>
                      </a:r>
                    </a:p>
                    <a:p>
                      <a:pPr marL="171450" indent="-171450">
                        <a:buFont typeface="Arial" panose="020B0604020202020204" pitchFamily="34" charset="0"/>
                        <a:buChar char="•"/>
                      </a:pPr>
                      <a:r>
                        <a:rPr lang="en-GB" sz="1000" b="0" i="0" kern="1200" dirty="0">
                          <a:solidFill>
                            <a:schemeClr val="tx1"/>
                          </a:solidFill>
                          <a:effectLst/>
                          <a:latin typeface="Comic Sans MS" panose="030F0902030302020204" pitchFamily="66" charset="0"/>
                          <a:ea typeface="+mn-ea"/>
                          <a:cs typeface="+mn-cs"/>
                        </a:rPr>
                        <a:t>Religious scriptures are written in different languages and this can affect interpretation.</a:t>
                      </a:r>
                    </a:p>
                    <a:p>
                      <a:pPr marL="171450" indent="-171450">
                        <a:buFont typeface="Arial" panose="020B0604020202020204" pitchFamily="34" charset="0"/>
                        <a:buChar char="•"/>
                      </a:pPr>
                      <a:r>
                        <a:rPr lang="en-GB" sz="1000" b="0" i="0" kern="1200" dirty="0">
                          <a:solidFill>
                            <a:schemeClr val="tx1"/>
                          </a:solidFill>
                          <a:effectLst/>
                          <a:latin typeface="Comic Sans MS" panose="030F0902030302020204" pitchFamily="66" charset="0"/>
                          <a:ea typeface="+mn-ea"/>
                          <a:cs typeface="+mn-cs"/>
                        </a:rPr>
                        <a:t>Disagreement and change happen in communities.</a:t>
                      </a:r>
                    </a:p>
                    <a:p>
                      <a:pPr marL="342900" lvl="0" indent="-342900">
                        <a:lnSpc>
                          <a:spcPct val="107000"/>
                        </a:lnSpc>
                        <a:spcAft>
                          <a:spcPts val="0"/>
                        </a:spcAft>
                        <a:buFont typeface="Symbol" panose="05050102010706020507" pitchFamily="18" charset="2"/>
                        <a:buChar char=""/>
                      </a:pPr>
                      <a:endParaRPr lang="en-GB" sz="1000" dirty="0">
                        <a:effectLst/>
                        <a:latin typeface="Comic Sans MS" panose="030F0902030302020204" pitchFamily="66" charset="0"/>
                        <a:ea typeface="Calibri" panose="020F0502020204030204" pitchFamily="34" charset="0"/>
                        <a:cs typeface="Times New Roman" panose="02020603050405020304" pitchFamily="18" charset="0"/>
                      </a:endParaRPr>
                    </a:p>
                  </a:txBody>
                  <a:tcPr/>
                </a:tc>
                <a:extLst>
                  <a:ext uri="{0D108BD9-81ED-4DB2-BD59-A6C34878D82A}">
                    <a16:rowId xmlns:a16="http://schemas.microsoft.com/office/drawing/2014/main" val="2128729435"/>
                  </a:ext>
                </a:extLst>
              </a:tr>
            </a:tbl>
          </a:graphicData>
        </a:graphic>
      </p:graphicFrame>
    </p:spTree>
    <p:extLst>
      <p:ext uri="{BB962C8B-B14F-4D97-AF65-F5344CB8AC3E}">
        <p14:creationId xmlns:p14="http://schemas.microsoft.com/office/powerpoint/2010/main" val="252157673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794C6FE-B479-4A6B-BE24-97602FA9CC96}"/>
              </a:ext>
            </a:extLst>
          </p:cNvPr>
          <p:cNvSpPr/>
          <p:nvPr/>
        </p:nvSpPr>
        <p:spPr>
          <a:xfrm>
            <a:off x="301840" y="96803"/>
            <a:ext cx="11594237" cy="1394645"/>
          </a:xfrm>
          <a:prstGeom prst="rect">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6" name="Rectangle 5">
            <a:extLst>
              <a:ext uri="{FF2B5EF4-FFF2-40B4-BE49-F238E27FC236}">
                <a16:creationId xmlns:a16="http://schemas.microsoft.com/office/drawing/2014/main" id="{CE9C5A49-72F3-4444-ACCF-0DF54F0F810B}"/>
              </a:ext>
            </a:extLst>
          </p:cNvPr>
          <p:cNvSpPr/>
          <p:nvPr/>
        </p:nvSpPr>
        <p:spPr>
          <a:xfrm>
            <a:off x="298881" y="1344671"/>
            <a:ext cx="11594237" cy="464820"/>
          </a:xfrm>
          <a:prstGeom prst="rect">
            <a:avLst/>
          </a:prstGeom>
          <a:solidFill>
            <a:srgbClr val="A45CAC"/>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0" name="Rectangle 9">
            <a:extLst>
              <a:ext uri="{FF2B5EF4-FFF2-40B4-BE49-F238E27FC236}">
                <a16:creationId xmlns:a16="http://schemas.microsoft.com/office/drawing/2014/main" id="{D8C52891-5734-4892-8441-7D7CFBEBBF79}"/>
              </a:ext>
            </a:extLst>
          </p:cNvPr>
          <p:cNvSpPr/>
          <p:nvPr/>
        </p:nvSpPr>
        <p:spPr>
          <a:xfrm>
            <a:off x="2426234" y="2298983"/>
            <a:ext cx="247212" cy="144780"/>
          </a:xfrm>
          <a:prstGeom prst="rect">
            <a:avLst/>
          </a:prstGeom>
          <a:ln>
            <a:noFill/>
          </a:ln>
        </p:spPr>
        <p:style>
          <a:lnRef idx="2">
            <a:schemeClr val="accent1"/>
          </a:lnRef>
          <a:fillRef idx="1">
            <a:schemeClr val="l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4" name="TextBox 23">
            <a:extLst>
              <a:ext uri="{FF2B5EF4-FFF2-40B4-BE49-F238E27FC236}">
                <a16:creationId xmlns:a16="http://schemas.microsoft.com/office/drawing/2014/main" id="{141EF8DA-1AAC-4721-847D-82503B884892}"/>
              </a:ext>
            </a:extLst>
          </p:cNvPr>
          <p:cNvSpPr txBox="1"/>
          <p:nvPr/>
        </p:nvSpPr>
        <p:spPr>
          <a:xfrm>
            <a:off x="2194052" y="231525"/>
            <a:ext cx="8086290" cy="1077218"/>
          </a:xfrm>
          <a:prstGeom prst="rect">
            <a:avLst/>
          </a:prstGeom>
          <a:noFill/>
        </p:spPr>
        <p:txBody>
          <a:bodyPr wrap="square" rtlCol="0">
            <a:spAutoFit/>
          </a:bodyPr>
          <a:lstStyle/>
          <a:p>
            <a:pPr algn="ctr"/>
            <a:r>
              <a:rPr lang="en-GB" sz="3200" dirty="0">
                <a:solidFill>
                  <a:schemeClr val="bg1"/>
                </a:solidFill>
                <a:latin typeface="Comic Sans MS" panose="030F0702030302020204" pitchFamily="66" charset="0"/>
              </a:rPr>
              <a:t>Curriculum Map</a:t>
            </a:r>
          </a:p>
          <a:p>
            <a:pPr algn="ctr"/>
            <a:r>
              <a:rPr lang="en-GB" sz="3200" dirty="0">
                <a:solidFill>
                  <a:schemeClr val="bg1"/>
                </a:solidFill>
                <a:latin typeface="Comic Sans MS" panose="030F0702030302020204" pitchFamily="66" charset="0"/>
              </a:rPr>
              <a:t>RE – Overview LKS2</a:t>
            </a:r>
          </a:p>
        </p:txBody>
      </p:sp>
      <p:sp>
        <p:nvSpPr>
          <p:cNvPr id="26" name="TextBox 25">
            <a:extLst>
              <a:ext uri="{FF2B5EF4-FFF2-40B4-BE49-F238E27FC236}">
                <a16:creationId xmlns:a16="http://schemas.microsoft.com/office/drawing/2014/main" id="{1E4445BD-F4F7-41AC-AF0F-F873FCB51B2B}"/>
              </a:ext>
            </a:extLst>
          </p:cNvPr>
          <p:cNvSpPr txBox="1"/>
          <p:nvPr/>
        </p:nvSpPr>
        <p:spPr>
          <a:xfrm>
            <a:off x="4048217" y="1386581"/>
            <a:ext cx="4296793" cy="381000"/>
          </a:xfrm>
          <a:prstGeom prst="rect">
            <a:avLst/>
          </a:prstGeom>
          <a:noFill/>
        </p:spPr>
        <p:txBody>
          <a:bodyPr wrap="square" rtlCol="0">
            <a:spAutoFit/>
          </a:bodyPr>
          <a:lstStyle/>
          <a:p>
            <a:pPr algn="ctr"/>
            <a:r>
              <a:rPr lang="en-GB" b="1" dirty="0">
                <a:solidFill>
                  <a:schemeClr val="bg1"/>
                </a:solidFill>
                <a:latin typeface="Comic Sans MS" panose="030F0702030302020204" pitchFamily="66" charset="0"/>
              </a:rPr>
              <a:t>Cycle B</a:t>
            </a:r>
          </a:p>
        </p:txBody>
      </p:sp>
      <p:pic>
        <p:nvPicPr>
          <p:cNvPr id="2" name="Picture 1">
            <a:extLst>
              <a:ext uri="{FF2B5EF4-FFF2-40B4-BE49-F238E27FC236}">
                <a16:creationId xmlns:a16="http://schemas.microsoft.com/office/drawing/2014/main" id="{1FD284F6-34BB-40F4-83B4-0B73578C4097}"/>
              </a:ext>
            </a:extLst>
          </p:cNvPr>
          <p:cNvPicPr>
            <a:picLocks noChangeAspect="1"/>
          </p:cNvPicPr>
          <p:nvPr/>
        </p:nvPicPr>
        <p:blipFill>
          <a:blip r:embed="rId2"/>
          <a:stretch>
            <a:fillRect/>
          </a:stretch>
        </p:blipFill>
        <p:spPr>
          <a:xfrm>
            <a:off x="430675" y="201932"/>
            <a:ext cx="1761897" cy="1018120"/>
          </a:xfrm>
          <a:prstGeom prst="rect">
            <a:avLst/>
          </a:prstGeom>
        </p:spPr>
      </p:pic>
      <p:graphicFrame>
        <p:nvGraphicFramePr>
          <p:cNvPr id="9" name="Table 8">
            <a:extLst>
              <a:ext uri="{FF2B5EF4-FFF2-40B4-BE49-F238E27FC236}">
                <a16:creationId xmlns:a16="http://schemas.microsoft.com/office/drawing/2014/main" id="{31849A6E-70FE-B34A-AB29-D97ED6EB33E4}"/>
              </a:ext>
            </a:extLst>
          </p:cNvPr>
          <p:cNvGraphicFramePr>
            <a:graphicFrameLocks noGrp="1"/>
          </p:cNvGraphicFramePr>
          <p:nvPr>
            <p:extLst>
              <p:ext uri="{D42A27DB-BD31-4B8C-83A1-F6EECF244321}">
                <p14:modId xmlns:p14="http://schemas.microsoft.com/office/powerpoint/2010/main" val="2246499398"/>
              </p:ext>
            </p:extLst>
          </p:nvPr>
        </p:nvGraphicFramePr>
        <p:xfrm>
          <a:off x="298880" y="1940030"/>
          <a:ext cx="11594237" cy="3419820"/>
        </p:xfrm>
        <a:graphic>
          <a:graphicData uri="http://schemas.openxmlformats.org/drawingml/2006/table">
            <a:tbl>
              <a:tblPr firstRow="1" bandRow="1">
                <a:tableStyleId>{5940675A-B579-460E-94D1-54222C63F5DA}</a:tableStyleId>
              </a:tblPr>
              <a:tblGrid>
                <a:gridCol w="4051178">
                  <a:extLst>
                    <a:ext uri="{9D8B030D-6E8A-4147-A177-3AD203B41FA5}">
                      <a16:colId xmlns:a16="http://schemas.microsoft.com/office/drawing/2014/main" val="1039164095"/>
                    </a:ext>
                  </a:extLst>
                </a:gridCol>
                <a:gridCol w="3790765">
                  <a:extLst>
                    <a:ext uri="{9D8B030D-6E8A-4147-A177-3AD203B41FA5}">
                      <a16:colId xmlns:a16="http://schemas.microsoft.com/office/drawing/2014/main" val="914411525"/>
                    </a:ext>
                  </a:extLst>
                </a:gridCol>
                <a:gridCol w="3752294">
                  <a:extLst>
                    <a:ext uri="{9D8B030D-6E8A-4147-A177-3AD203B41FA5}">
                      <a16:colId xmlns:a16="http://schemas.microsoft.com/office/drawing/2014/main" val="954389551"/>
                    </a:ext>
                  </a:extLst>
                </a:gridCol>
              </a:tblGrid>
              <a:tr h="43278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200" b="0" dirty="0">
                          <a:latin typeface="Comic Sans MS" panose="030F0702030302020204" pitchFamily="66" charset="0"/>
                        </a:rPr>
                        <a:t>Autumn 1 – What makes us human?</a:t>
                      </a:r>
                      <a:endParaRPr lang="en-GB" sz="1200" b="0" dirty="0">
                        <a:effectLst/>
                        <a:latin typeface="Comic Sans MS" panose="030F0702030302020204" pitchFamily="66" charset="0"/>
                        <a:ea typeface="Calibri" panose="020F0502020204030204" pitchFamily="34" charset="0"/>
                        <a:cs typeface="Times New Roman" panose="02020603050405020304" pitchFamily="18" charset="0"/>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200" b="0" dirty="0">
                          <a:latin typeface="Comic Sans MS" panose="030F0702030302020204" pitchFamily="66" charset="0"/>
                        </a:rPr>
                        <a:t>Spring 1 – What happens if we do wrong?</a:t>
                      </a:r>
                      <a:endParaRPr lang="en-GB" sz="1200" b="0" dirty="0">
                        <a:effectLst/>
                        <a:latin typeface="Comic Sans MS" panose="030F0702030302020204" pitchFamily="66" charset="0"/>
                        <a:ea typeface="Calibri" panose="020F0502020204030204" pitchFamily="34" charset="0"/>
                        <a:cs typeface="Times New Roman" panose="02020603050405020304" pitchFamily="18" charset="0"/>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200" b="0" dirty="0">
                          <a:latin typeface="Comic Sans MS" panose="030F0702030302020204" pitchFamily="66" charset="0"/>
                        </a:rPr>
                        <a:t>Summer 1 – Why is water symbolic?</a:t>
                      </a:r>
                      <a:endParaRPr lang="en-GB" sz="1200" b="0" dirty="0">
                        <a:effectLst/>
                        <a:latin typeface="Comic Sans MS" panose="030F0702030302020204" pitchFamily="66" charset="0"/>
                        <a:ea typeface="Calibri" panose="020F0502020204030204" pitchFamily="34" charset="0"/>
                        <a:cs typeface="Times New Roman" panose="02020603050405020304" pitchFamily="18" charset="0"/>
                      </a:endParaRPr>
                    </a:p>
                  </a:txBody>
                  <a:tcPr/>
                </a:tc>
                <a:extLst>
                  <a:ext uri="{0D108BD9-81ED-4DB2-BD59-A6C34878D82A}">
                    <a16:rowId xmlns:a16="http://schemas.microsoft.com/office/drawing/2014/main" val="3471968257"/>
                  </a:ext>
                </a:extLst>
              </a:tr>
              <a:tr h="1622904">
                <a:tc>
                  <a:txBody>
                    <a:bodyPr/>
                    <a:lstStyle/>
                    <a:p>
                      <a:pPr marL="0" indent="0" algn="l">
                        <a:buFont typeface="Arial" panose="020B0604020202020204" pitchFamily="34" charset="0"/>
                        <a:buNone/>
                      </a:pPr>
                      <a:r>
                        <a:rPr lang="en-GB" sz="1000" b="0" i="0" kern="1200" dirty="0">
                          <a:solidFill>
                            <a:schemeClr val="tx1"/>
                          </a:solidFill>
                          <a:effectLst/>
                          <a:latin typeface="Comic Sans MS" panose="030F0902030302020204" pitchFamily="66" charset="0"/>
                          <a:ea typeface="+mn-ea"/>
                          <a:cs typeface="+mn-cs"/>
                        </a:rPr>
                        <a:t>To know </a:t>
                      </a:r>
                    </a:p>
                    <a:p>
                      <a:pPr marL="171450" indent="-171450">
                        <a:buFont typeface="Arial" panose="020B0604020202020204" pitchFamily="34" charset="0"/>
                        <a:buChar char="•"/>
                      </a:pPr>
                      <a:r>
                        <a:rPr lang="en-GB" sz="1000" b="0" i="0" kern="1200" dirty="0">
                          <a:solidFill>
                            <a:schemeClr val="tx1"/>
                          </a:solidFill>
                          <a:effectLst/>
                          <a:latin typeface="Comic Sans MS" panose="030F0902030302020204" pitchFamily="66" charset="0"/>
                          <a:ea typeface="+mn-ea"/>
                          <a:cs typeface="+mn-cs"/>
                        </a:rPr>
                        <a:t>That soul means a person’s spiritual and emotional sense of identity.</a:t>
                      </a:r>
                    </a:p>
                    <a:p>
                      <a:pPr marL="171450" indent="-171450">
                        <a:buFont typeface="Arial" panose="020B0604020202020204" pitchFamily="34" charset="0"/>
                        <a:buChar char="•"/>
                      </a:pPr>
                      <a:r>
                        <a:rPr lang="en-GB" sz="1000" b="0" i="0" kern="1200" dirty="0">
                          <a:solidFill>
                            <a:schemeClr val="tx1"/>
                          </a:solidFill>
                          <a:effectLst/>
                          <a:latin typeface="Comic Sans MS" panose="030F0902030302020204" pitchFamily="66" charset="0"/>
                          <a:ea typeface="+mn-ea"/>
                          <a:cs typeface="+mn-cs"/>
                        </a:rPr>
                        <a:t>Some people believe all living things have a soul and that it is immortal.</a:t>
                      </a:r>
                    </a:p>
                    <a:p>
                      <a:pPr marL="171450" indent="-171450">
                        <a:buFont typeface="Arial" panose="020B0604020202020204" pitchFamily="34" charset="0"/>
                        <a:buChar char="•"/>
                      </a:pPr>
                      <a:r>
                        <a:rPr lang="en-GB" sz="1000" b="0" i="0" kern="1200" dirty="0">
                          <a:solidFill>
                            <a:schemeClr val="tx1"/>
                          </a:solidFill>
                          <a:effectLst/>
                          <a:latin typeface="Comic Sans MS" panose="030F0902030302020204" pitchFamily="66" charset="0"/>
                          <a:ea typeface="+mn-ea"/>
                          <a:cs typeface="+mn-cs"/>
                        </a:rPr>
                        <a:t>That spirituality is connecting with the inner self, immaterial things and belief of something beyond oneself.</a:t>
                      </a:r>
                    </a:p>
                    <a:p>
                      <a:pPr marL="171450" indent="-171450">
                        <a:buFont typeface="Arial" panose="020B0604020202020204" pitchFamily="34" charset="0"/>
                        <a:buChar char="•"/>
                      </a:pPr>
                      <a:r>
                        <a:rPr lang="en-GB" sz="1000" b="0" i="0" kern="1200" dirty="0">
                          <a:solidFill>
                            <a:schemeClr val="tx1"/>
                          </a:solidFill>
                          <a:effectLst/>
                          <a:latin typeface="Comic Sans MS" panose="030F0902030302020204" pitchFamily="66" charset="0"/>
                          <a:ea typeface="+mn-ea"/>
                          <a:cs typeface="+mn-cs"/>
                        </a:rPr>
                        <a:t>That some people believe spirituality and the soul are unique to humans.</a:t>
                      </a:r>
                    </a:p>
                    <a:p>
                      <a:pPr marL="171450" indent="-171450">
                        <a:buFont typeface="Arial" panose="020B0604020202020204" pitchFamily="34" charset="0"/>
                        <a:buChar char="•"/>
                      </a:pPr>
                      <a:r>
                        <a:rPr lang="en-GB" sz="1000" b="0" i="0" kern="1200" dirty="0">
                          <a:solidFill>
                            <a:schemeClr val="tx1"/>
                          </a:solidFill>
                          <a:effectLst/>
                          <a:latin typeface="Comic Sans MS" panose="030F0902030302020204" pitchFamily="66" charset="0"/>
                          <a:ea typeface="+mn-ea"/>
                          <a:cs typeface="+mn-cs"/>
                        </a:rPr>
                        <a:t>That some people believe connection with god to be a spiritual experience.</a:t>
                      </a:r>
                    </a:p>
                    <a:p>
                      <a:pPr marL="171450" indent="-171450">
                        <a:buFont typeface="Arial" panose="020B0604020202020204" pitchFamily="34" charset="0"/>
                        <a:buChar char="•"/>
                      </a:pPr>
                      <a:r>
                        <a:rPr lang="en-GB" sz="1000" b="0" i="0" kern="1200" dirty="0">
                          <a:solidFill>
                            <a:schemeClr val="tx1"/>
                          </a:solidFill>
                          <a:effectLst/>
                          <a:latin typeface="Comic Sans MS" panose="030F0902030302020204" pitchFamily="66" charset="0"/>
                          <a:ea typeface="+mn-ea"/>
                          <a:cs typeface="+mn-cs"/>
                        </a:rPr>
                        <a:t>That prayer, meditation and rituals are used to connect spiritually.</a:t>
                      </a:r>
                    </a:p>
                    <a:p>
                      <a:pPr marL="171450" indent="-171450" algn="l">
                        <a:buFont typeface="Arial" panose="020B0604020202020204" pitchFamily="34" charset="0"/>
                        <a:buChar char="•"/>
                      </a:pPr>
                      <a:endParaRPr lang="en-GB" sz="1000" dirty="0">
                        <a:effectLst/>
                        <a:latin typeface="Comic Sans MS" panose="030F0902030302020204" pitchFamily="66" charset="0"/>
                        <a:ea typeface="Calibri" panose="020F0502020204030204" pitchFamily="34" charset="0"/>
                        <a:cs typeface="Times New Roman" panose="02020603050405020304" pitchFamily="18" charset="0"/>
                      </a:endParaRPr>
                    </a:p>
                  </a:txBody>
                  <a:tcPr/>
                </a:tc>
                <a:tc>
                  <a:txBody>
                    <a:bodyPr/>
                    <a:lstStyle/>
                    <a:p>
                      <a:pPr marL="0" indent="0">
                        <a:buFont typeface="Arial" panose="020B0604020202020204" pitchFamily="34" charset="0"/>
                        <a:buNone/>
                      </a:pPr>
                      <a:r>
                        <a:rPr lang="en-GB" sz="1000" b="0" i="0" kern="1200" dirty="0">
                          <a:solidFill>
                            <a:schemeClr val="tx1"/>
                          </a:solidFill>
                          <a:effectLst/>
                          <a:latin typeface="Comic Sans MS" panose="030F0902030302020204" pitchFamily="66" charset="0"/>
                          <a:ea typeface="+mn-ea"/>
                          <a:cs typeface="+mn-cs"/>
                        </a:rPr>
                        <a:t>To know:</a:t>
                      </a:r>
                    </a:p>
                    <a:p>
                      <a:pPr marL="171450" indent="-171450">
                        <a:buFont typeface="Arial" panose="020B0604020202020204" pitchFamily="34" charset="0"/>
                        <a:buChar char="•"/>
                      </a:pPr>
                      <a:r>
                        <a:rPr lang="en-GB" sz="1000" b="0" i="0" kern="1200" dirty="0">
                          <a:solidFill>
                            <a:schemeClr val="tx1"/>
                          </a:solidFill>
                          <a:effectLst/>
                          <a:latin typeface="Comic Sans MS" panose="030F0902030302020204" pitchFamily="66" charset="0"/>
                          <a:ea typeface="+mn-ea"/>
                          <a:cs typeface="+mn-cs"/>
                        </a:rPr>
                        <a:t>Morals are our thinking about what is right and wrong.</a:t>
                      </a:r>
                    </a:p>
                    <a:p>
                      <a:pPr marL="171450" indent="-171450">
                        <a:buFont typeface="Arial" panose="020B0604020202020204" pitchFamily="34" charset="0"/>
                        <a:buChar char="•"/>
                      </a:pPr>
                      <a:r>
                        <a:rPr lang="en-GB" sz="1000" b="0" i="0" kern="1200" dirty="0">
                          <a:solidFill>
                            <a:schemeClr val="tx1"/>
                          </a:solidFill>
                          <a:effectLst/>
                          <a:latin typeface="Comic Sans MS" panose="030F0902030302020204" pitchFamily="66" charset="0"/>
                          <a:ea typeface="+mn-ea"/>
                          <a:cs typeface="+mn-cs"/>
                        </a:rPr>
                        <a:t>Teachings of a religious or non-religious worldview often link with a follower’s life choices.</a:t>
                      </a:r>
                    </a:p>
                    <a:p>
                      <a:pPr marL="171450" indent="-171450">
                        <a:buFont typeface="Arial" panose="020B0604020202020204" pitchFamily="34" charset="0"/>
                        <a:buChar char="•"/>
                      </a:pPr>
                      <a:r>
                        <a:rPr lang="en-GB" sz="1000" b="0" i="0" kern="1200" dirty="0">
                          <a:solidFill>
                            <a:schemeClr val="tx1"/>
                          </a:solidFill>
                          <a:effectLst/>
                          <a:latin typeface="Comic Sans MS" panose="030F0902030302020204" pitchFamily="66" charset="0"/>
                          <a:ea typeface="+mn-ea"/>
                          <a:cs typeface="+mn-cs"/>
                        </a:rPr>
                        <a:t>Actions have consequences and people think differently about what these are.</a:t>
                      </a:r>
                    </a:p>
                    <a:p>
                      <a:pPr marL="171450" indent="-171450">
                        <a:buFont typeface="Arial" panose="020B0604020202020204" pitchFamily="34" charset="0"/>
                        <a:buChar char="•"/>
                      </a:pPr>
                      <a:r>
                        <a:rPr lang="en-GB" sz="1000" b="0" i="0" kern="1200" dirty="0">
                          <a:solidFill>
                            <a:schemeClr val="tx1"/>
                          </a:solidFill>
                          <a:effectLst/>
                          <a:latin typeface="Comic Sans MS" panose="030F0902030302020204" pitchFamily="66" charset="0"/>
                          <a:ea typeface="+mn-ea"/>
                          <a:cs typeface="+mn-cs"/>
                        </a:rPr>
                        <a:t>Forgiveness is cancelling out wrongdoing or removing punishment.</a:t>
                      </a:r>
                    </a:p>
                    <a:p>
                      <a:pPr marL="171450" indent="-171450">
                        <a:buFont typeface="Arial" panose="020B0604020202020204" pitchFamily="34" charset="0"/>
                        <a:buChar char="•"/>
                      </a:pPr>
                      <a:r>
                        <a:rPr lang="en-GB" sz="1000" b="0" i="0" kern="1200" dirty="0">
                          <a:solidFill>
                            <a:schemeClr val="tx1"/>
                          </a:solidFill>
                          <a:effectLst/>
                          <a:latin typeface="Comic Sans MS" panose="030F0902030302020204" pitchFamily="66" charset="0"/>
                          <a:ea typeface="+mn-ea"/>
                          <a:cs typeface="+mn-cs"/>
                        </a:rPr>
                        <a:t>Some people believe all living things have a soul and that it is immortal.</a:t>
                      </a:r>
                    </a:p>
                    <a:p>
                      <a:pPr marL="171450" lvl="0" indent="-171450">
                        <a:lnSpc>
                          <a:spcPct val="107000"/>
                        </a:lnSpc>
                        <a:spcAft>
                          <a:spcPts val="0"/>
                        </a:spcAft>
                        <a:buSzPts val="1100"/>
                        <a:buFont typeface="Arial" panose="020B0604020202020204" pitchFamily="34" charset="0"/>
                        <a:buChar char="•"/>
                      </a:pPr>
                      <a:endParaRPr lang="en-GB" sz="1000" dirty="0">
                        <a:latin typeface="Comic Sans MS" panose="030F0902030302020204" pitchFamily="66" charset="0"/>
                      </a:endParaRPr>
                    </a:p>
                  </a:txBody>
                  <a:tcPr/>
                </a:tc>
                <a:tc>
                  <a:txBody>
                    <a:bodyPr/>
                    <a:lstStyle/>
                    <a:p>
                      <a:pPr marL="0" indent="0">
                        <a:buFont typeface="Arial" panose="020B0604020202020204" pitchFamily="34" charset="0"/>
                        <a:buNone/>
                      </a:pPr>
                      <a:r>
                        <a:rPr lang="en-GB" sz="1000" b="0" i="0" kern="1200" dirty="0">
                          <a:solidFill>
                            <a:schemeClr val="tx1"/>
                          </a:solidFill>
                          <a:effectLst/>
                          <a:latin typeface="Comic Sans MS" panose="030F0902030302020204" pitchFamily="66" charset="0"/>
                          <a:ea typeface="+mn-ea"/>
                          <a:cs typeface="+mn-cs"/>
                        </a:rPr>
                        <a:t>To know:</a:t>
                      </a:r>
                    </a:p>
                    <a:p>
                      <a:pPr marL="171450" indent="-171450">
                        <a:buFont typeface="Arial" panose="020B0604020202020204" pitchFamily="34" charset="0"/>
                        <a:buChar char="•"/>
                      </a:pPr>
                      <a:r>
                        <a:rPr lang="en-GB" sz="1000" b="0" i="0" kern="1200" dirty="0">
                          <a:solidFill>
                            <a:schemeClr val="tx1"/>
                          </a:solidFill>
                          <a:effectLst/>
                          <a:latin typeface="Comic Sans MS" panose="030F0902030302020204" pitchFamily="66" charset="0"/>
                          <a:ea typeface="+mn-ea"/>
                          <a:cs typeface="+mn-cs"/>
                        </a:rPr>
                        <a:t>Rituals are a way of expressing beliefs and ideas about God.</a:t>
                      </a:r>
                    </a:p>
                    <a:p>
                      <a:pPr marL="171450" indent="-171450">
                        <a:buFont typeface="Arial" panose="020B0604020202020204" pitchFamily="34" charset="0"/>
                        <a:buChar char="•"/>
                      </a:pPr>
                      <a:r>
                        <a:rPr lang="en-GB" sz="1000" b="0" i="0" kern="1200" dirty="0">
                          <a:solidFill>
                            <a:schemeClr val="tx1"/>
                          </a:solidFill>
                          <a:effectLst/>
                          <a:latin typeface="Comic Sans MS" panose="030F0902030302020204" pitchFamily="66" charset="0"/>
                          <a:ea typeface="+mn-ea"/>
                          <a:cs typeface="+mn-cs"/>
                        </a:rPr>
                        <a:t>Water is often used in ceremonies and rituals to symbolise cleansing and purity.</a:t>
                      </a:r>
                    </a:p>
                    <a:p>
                      <a:pPr marL="171450" indent="-171450">
                        <a:buFont typeface="Arial" panose="020B0604020202020204" pitchFamily="34" charset="0"/>
                        <a:buChar char="•"/>
                      </a:pPr>
                      <a:r>
                        <a:rPr lang="en-GB" sz="1000" b="0" i="0" kern="1200" dirty="0">
                          <a:solidFill>
                            <a:schemeClr val="tx1"/>
                          </a:solidFill>
                          <a:effectLst/>
                          <a:latin typeface="Comic Sans MS" panose="030F0902030302020204" pitchFamily="66" charset="0"/>
                          <a:ea typeface="+mn-ea"/>
                          <a:cs typeface="+mn-cs"/>
                        </a:rPr>
                        <a:t>Worship can take many forms and often involves symbolism.</a:t>
                      </a:r>
                    </a:p>
                    <a:p>
                      <a:pPr marL="171450" indent="-171450">
                        <a:buFont typeface="Arial" panose="020B0604020202020204" pitchFamily="34" charset="0"/>
                        <a:buChar char="•"/>
                      </a:pPr>
                      <a:r>
                        <a:rPr lang="en-GB" sz="1000" b="0" i="0" kern="1200" dirty="0">
                          <a:solidFill>
                            <a:schemeClr val="tx1"/>
                          </a:solidFill>
                          <a:effectLst/>
                          <a:latin typeface="Comic Sans MS" panose="030F0902030302020204" pitchFamily="66" charset="0"/>
                          <a:ea typeface="+mn-ea"/>
                          <a:cs typeface="+mn-cs"/>
                        </a:rPr>
                        <a:t>Ceremonies involving water and fire are important occasions for some communities.</a:t>
                      </a:r>
                    </a:p>
                    <a:p>
                      <a:pPr marL="171450" indent="-171450">
                        <a:buFont typeface="Arial" panose="020B0604020202020204" pitchFamily="34" charset="0"/>
                        <a:buChar char="•"/>
                      </a:pPr>
                      <a:r>
                        <a:rPr lang="en-GB" sz="1000" b="0" i="0" kern="1200" dirty="0">
                          <a:solidFill>
                            <a:schemeClr val="tx1"/>
                          </a:solidFill>
                          <a:effectLst/>
                          <a:latin typeface="Comic Sans MS" panose="030F0902030302020204" pitchFamily="66" charset="0"/>
                          <a:ea typeface="+mn-ea"/>
                          <a:cs typeface="+mn-cs"/>
                        </a:rPr>
                        <a:t>People who follow the Muslim worldview generally believe that water has a special meaning and purpose.</a:t>
                      </a:r>
                    </a:p>
                    <a:p>
                      <a:pPr marL="171450" indent="-171450">
                        <a:buFont typeface="Arial" panose="020B0604020202020204" pitchFamily="34" charset="0"/>
                        <a:buChar char="•"/>
                      </a:pPr>
                      <a:r>
                        <a:rPr lang="en-GB" sz="1000" b="0" i="0" kern="1200" dirty="0">
                          <a:solidFill>
                            <a:schemeClr val="tx1"/>
                          </a:solidFill>
                          <a:effectLst/>
                          <a:latin typeface="Comic Sans MS" panose="030F0902030302020204" pitchFamily="66" charset="0"/>
                          <a:ea typeface="+mn-ea"/>
                          <a:cs typeface="+mn-cs"/>
                        </a:rPr>
                        <a:t>People who follow the Muslim worldview may use water to perform Wudu before prayer and worship.</a:t>
                      </a:r>
                    </a:p>
                    <a:p>
                      <a:pPr marL="171450" indent="-171450">
                        <a:buFont typeface="Arial" panose="020B0604020202020204" pitchFamily="34" charset="0"/>
                        <a:buChar char="•"/>
                      </a:pPr>
                      <a:r>
                        <a:rPr lang="en-GB" sz="1000" b="0" i="0" kern="1200" dirty="0">
                          <a:solidFill>
                            <a:schemeClr val="tx1"/>
                          </a:solidFill>
                          <a:effectLst/>
                          <a:latin typeface="Comic Sans MS" panose="030F0902030302020204" pitchFamily="66" charset="0"/>
                          <a:ea typeface="+mn-ea"/>
                          <a:cs typeface="+mn-cs"/>
                        </a:rPr>
                        <a:t>People who follow the Christian worldview may use water for baptism, following the example of Jesus in the bible.</a:t>
                      </a:r>
                    </a:p>
                    <a:p>
                      <a:pPr marL="171450" indent="-171450">
                        <a:buFont typeface="Arial" panose="020B0604020202020204" pitchFamily="34" charset="0"/>
                        <a:buChar char="•"/>
                      </a:pPr>
                      <a:r>
                        <a:rPr lang="en-GB" sz="1000" b="0" i="0" kern="1200" dirty="0">
                          <a:solidFill>
                            <a:schemeClr val="tx1"/>
                          </a:solidFill>
                          <a:effectLst/>
                          <a:latin typeface="Comic Sans MS" panose="030F0902030302020204" pitchFamily="66" charset="0"/>
                          <a:ea typeface="+mn-ea"/>
                          <a:cs typeface="+mn-cs"/>
                        </a:rPr>
                        <a:t>People who follow the Christian worldview may take part in baptism ceremonies.</a:t>
                      </a:r>
                    </a:p>
                    <a:p>
                      <a:pPr marL="171450" indent="-171450">
                        <a:buFont typeface="Arial" panose="020B0604020202020204" pitchFamily="34" charset="0"/>
                        <a:buChar char="•"/>
                      </a:pPr>
                      <a:r>
                        <a:rPr lang="en-GB" sz="1000" b="0" i="0" kern="1200" dirty="0">
                          <a:solidFill>
                            <a:schemeClr val="tx1"/>
                          </a:solidFill>
                          <a:effectLst/>
                          <a:latin typeface="Comic Sans MS" panose="030F0902030302020204" pitchFamily="66" charset="0"/>
                          <a:ea typeface="+mn-ea"/>
                          <a:cs typeface="+mn-cs"/>
                        </a:rPr>
                        <a:t>People who follow the Shinto worldview may use water for ritual cleaning and as a symbol of nature.</a:t>
                      </a:r>
                    </a:p>
                  </a:txBody>
                  <a:tcPr/>
                </a:tc>
                <a:extLst>
                  <a:ext uri="{0D108BD9-81ED-4DB2-BD59-A6C34878D82A}">
                    <a16:rowId xmlns:a16="http://schemas.microsoft.com/office/drawing/2014/main" val="2128729435"/>
                  </a:ext>
                </a:extLst>
              </a:tr>
            </a:tbl>
          </a:graphicData>
        </a:graphic>
      </p:graphicFrame>
    </p:spTree>
    <p:extLst>
      <p:ext uri="{BB962C8B-B14F-4D97-AF65-F5344CB8AC3E}">
        <p14:creationId xmlns:p14="http://schemas.microsoft.com/office/powerpoint/2010/main" val="168665642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794C6FE-B479-4A6B-BE24-97602FA9CC96}"/>
              </a:ext>
            </a:extLst>
          </p:cNvPr>
          <p:cNvSpPr/>
          <p:nvPr/>
        </p:nvSpPr>
        <p:spPr>
          <a:xfrm>
            <a:off x="301840" y="96803"/>
            <a:ext cx="11594237" cy="1394645"/>
          </a:xfrm>
          <a:prstGeom prst="rect">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6" name="Rectangle 5">
            <a:extLst>
              <a:ext uri="{FF2B5EF4-FFF2-40B4-BE49-F238E27FC236}">
                <a16:creationId xmlns:a16="http://schemas.microsoft.com/office/drawing/2014/main" id="{CE9C5A49-72F3-4444-ACCF-0DF54F0F810B}"/>
              </a:ext>
            </a:extLst>
          </p:cNvPr>
          <p:cNvSpPr/>
          <p:nvPr/>
        </p:nvSpPr>
        <p:spPr>
          <a:xfrm>
            <a:off x="298881" y="1344671"/>
            <a:ext cx="11594237" cy="464820"/>
          </a:xfrm>
          <a:prstGeom prst="rect">
            <a:avLst/>
          </a:prstGeom>
          <a:solidFill>
            <a:srgbClr val="A45CAC"/>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0" name="Rectangle 9">
            <a:extLst>
              <a:ext uri="{FF2B5EF4-FFF2-40B4-BE49-F238E27FC236}">
                <a16:creationId xmlns:a16="http://schemas.microsoft.com/office/drawing/2014/main" id="{D8C52891-5734-4892-8441-7D7CFBEBBF79}"/>
              </a:ext>
            </a:extLst>
          </p:cNvPr>
          <p:cNvSpPr/>
          <p:nvPr/>
        </p:nvSpPr>
        <p:spPr>
          <a:xfrm>
            <a:off x="2426234" y="2298983"/>
            <a:ext cx="247212" cy="144780"/>
          </a:xfrm>
          <a:prstGeom prst="rect">
            <a:avLst/>
          </a:prstGeom>
          <a:ln>
            <a:noFill/>
          </a:ln>
        </p:spPr>
        <p:style>
          <a:lnRef idx="2">
            <a:schemeClr val="accent1"/>
          </a:lnRef>
          <a:fillRef idx="1">
            <a:schemeClr val="l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4" name="TextBox 23">
            <a:extLst>
              <a:ext uri="{FF2B5EF4-FFF2-40B4-BE49-F238E27FC236}">
                <a16:creationId xmlns:a16="http://schemas.microsoft.com/office/drawing/2014/main" id="{141EF8DA-1AAC-4721-847D-82503B884892}"/>
              </a:ext>
            </a:extLst>
          </p:cNvPr>
          <p:cNvSpPr txBox="1"/>
          <p:nvPr/>
        </p:nvSpPr>
        <p:spPr>
          <a:xfrm>
            <a:off x="2194052" y="231525"/>
            <a:ext cx="8086290" cy="1077218"/>
          </a:xfrm>
          <a:prstGeom prst="rect">
            <a:avLst/>
          </a:prstGeom>
          <a:noFill/>
        </p:spPr>
        <p:txBody>
          <a:bodyPr wrap="square" rtlCol="0">
            <a:spAutoFit/>
          </a:bodyPr>
          <a:lstStyle/>
          <a:p>
            <a:pPr algn="ctr"/>
            <a:r>
              <a:rPr lang="en-GB" sz="3200" dirty="0">
                <a:solidFill>
                  <a:schemeClr val="bg1"/>
                </a:solidFill>
                <a:latin typeface="Comic Sans MS" panose="030F0702030302020204" pitchFamily="66" charset="0"/>
              </a:rPr>
              <a:t>Curriculum Map</a:t>
            </a:r>
          </a:p>
          <a:p>
            <a:pPr algn="ctr"/>
            <a:r>
              <a:rPr lang="en-GB" sz="3200" dirty="0">
                <a:solidFill>
                  <a:schemeClr val="bg1"/>
                </a:solidFill>
                <a:latin typeface="Comic Sans MS" panose="030F0702030302020204" pitchFamily="66" charset="0"/>
              </a:rPr>
              <a:t>RE – Overview LKS2</a:t>
            </a:r>
          </a:p>
        </p:txBody>
      </p:sp>
      <p:sp>
        <p:nvSpPr>
          <p:cNvPr id="26" name="TextBox 25">
            <a:extLst>
              <a:ext uri="{FF2B5EF4-FFF2-40B4-BE49-F238E27FC236}">
                <a16:creationId xmlns:a16="http://schemas.microsoft.com/office/drawing/2014/main" id="{1E4445BD-F4F7-41AC-AF0F-F873FCB51B2B}"/>
              </a:ext>
            </a:extLst>
          </p:cNvPr>
          <p:cNvSpPr txBox="1"/>
          <p:nvPr/>
        </p:nvSpPr>
        <p:spPr>
          <a:xfrm>
            <a:off x="4048217" y="1386581"/>
            <a:ext cx="4296793" cy="381000"/>
          </a:xfrm>
          <a:prstGeom prst="rect">
            <a:avLst/>
          </a:prstGeom>
          <a:noFill/>
        </p:spPr>
        <p:txBody>
          <a:bodyPr wrap="square" rtlCol="0">
            <a:spAutoFit/>
          </a:bodyPr>
          <a:lstStyle/>
          <a:p>
            <a:pPr algn="ctr"/>
            <a:r>
              <a:rPr lang="en-GB" b="1" dirty="0">
                <a:solidFill>
                  <a:schemeClr val="bg1"/>
                </a:solidFill>
                <a:latin typeface="Comic Sans MS" panose="030F0702030302020204" pitchFamily="66" charset="0"/>
              </a:rPr>
              <a:t>Cycle B continued</a:t>
            </a:r>
          </a:p>
        </p:txBody>
      </p:sp>
      <p:pic>
        <p:nvPicPr>
          <p:cNvPr id="2" name="Picture 1">
            <a:extLst>
              <a:ext uri="{FF2B5EF4-FFF2-40B4-BE49-F238E27FC236}">
                <a16:creationId xmlns:a16="http://schemas.microsoft.com/office/drawing/2014/main" id="{1FD284F6-34BB-40F4-83B4-0B73578C4097}"/>
              </a:ext>
            </a:extLst>
          </p:cNvPr>
          <p:cNvPicPr>
            <a:picLocks noChangeAspect="1"/>
          </p:cNvPicPr>
          <p:nvPr/>
        </p:nvPicPr>
        <p:blipFill>
          <a:blip r:embed="rId2"/>
          <a:stretch>
            <a:fillRect/>
          </a:stretch>
        </p:blipFill>
        <p:spPr>
          <a:xfrm>
            <a:off x="430675" y="201932"/>
            <a:ext cx="1761897" cy="1018120"/>
          </a:xfrm>
          <a:prstGeom prst="rect">
            <a:avLst/>
          </a:prstGeom>
        </p:spPr>
      </p:pic>
      <p:graphicFrame>
        <p:nvGraphicFramePr>
          <p:cNvPr id="11" name="Table 10">
            <a:extLst>
              <a:ext uri="{FF2B5EF4-FFF2-40B4-BE49-F238E27FC236}">
                <a16:creationId xmlns:a16="http://schemas.microsoft.com/office/drawing/2014/main" id="{7DD51DA7-B92C-A14F-B4B8-F2425A6984F8}"/>
              </a:ext>
            </a:extLst>
          </p:cNvPr>
          <p:cNvGraphicFramePr>
            <a:graphicFrameLocks noGrp="1"/>
          </p:cNvGraphicFramePr>
          <p:nvPr>
            <p:extLst>
              <p:ext uri="{D42A27DB-BD31-4B8C-83A1-F6EECF244321}">
                <p14:modId xmlns:p14="http://schemas.microsoft.com/office/powerpoint/2010/main" val="347852994"/>
              </p:ext>
            </p:extLst>
          </p:nvPr>
        </p:nvGraphicFramePr>
        <p:xfrm>
          <a:off x="298880" y="1909194"/>
          <a:ext cx="11594237" cy="4539698"/>
        </p:xfrm>
        <a:graphic>
          <a:graphicData uri="http://schemas.openxmlformats.org/drawingml/2006/table">
            <a:tbl>
              <a:tblPr firstRow="1" bandRow="1">
                <a:tableStyleId>{5940675A-B579-460E-94D1-54222C63F5DA}</a:tableStyleId>
              </a:tblPr>
              <a:tblGrid>
                <a:gridCol w="3798558">
                  <a:extLst>
                    <a:ext uri="{9D8B030D-6E8A-4147-A177-3AD203B41FA5}">
                      <a16:colId xmlns:a16="http://schemas.microsoft.com/office/drawing/2014/main" val="1039164095"/>
                    </a:ext>
                  </a:extLst>
                </a:gridCol>
                <a:gridCol w="4043385">
                  <a:extLst>
                    <a:ext uri="{9D8B030D-6E8A-4147-A177-3AD203B41FA5}">
                      <a16:colId xmlns:a16="http://schemas.microsoft.com/office/drawing/2014/main" val="914411525"/>
                    </a:ext>
                  </a:extLst>
                </a:gridCol>
                <a:gridCol w="3752294">
                  <a:extLst>
                    <a:ext uri="{9D8B030D-6E8A-4147-A177-3AD203B41FA5}">
                      <a16:colId xmlns:a16="http://schemas.microsoft.com/office/drawing/2014/main" val="954389551"/>
                    </a:ext>
                  </a:extLst>
                </a:gridCol>
              </a:tblGrid>
              <a:tr h="333458">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200" b="0" dirty="0">
                          <a:latin typeface="Comic Sans MS" panose="030F0902030302020204" pitchFamily="66" charset="0"/>
                        </a:rPr>
                        <a:t>Autumn 2 – Where do our morals come from?</a:t>
                      </a:r>
                      <a:endParaRPr lang="en-GB" sz="1200" b="0" dirty="0">
                        <a:effectLst/>
                        <a:latin typeface="Comic Sans MS" panose="030F0902030302020204" pitchFamily="66" charset="0"/>
                        <a:ea typeface="Calibri" panose="020F0502020204030204" pitchFamily="34" charset="0"/>
                        <a:cs typeface="Times New Roman" panose="02020603050405020304" pitchFamily="18" charset="0"/>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200" b="0" dirty="0">
                          <a:latin typeface="Comic Sans MS" panose="030F0702030302020204" pitchFamily="66" charset="0"/>
                        </a:rPr>
                        <a:t>Spring 2 – Who was Jesus really?</a:t>
                      </a:r>
                      <a:endParaRPr lang="en-GB" sz="1200" b="0" dirty="0">
                        <a:effectLst/>
                        <a:latin typeface="Comic Sans MS" panose="030F0702030302020204" pitchFamily="66" charset="0"/>
                        <a:ea typeface="Calibri" panose="020F0502020204030204" pitchFamily="34" charset="0"/>
                        <a:cs typeface="Times New Roman" panose="02020603050405020304" pitchFamily="18" charset="0"/>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200" b="0" dirty="0">
                          <a:latin typeface="Comic Sans MS" panose="030F0702030302020204" pitchFamily="66" charset="0"/>
                        </a:rPr>
                        <a:t>Summer 2 – Why is fire used ceremonially?</a:t>
                      </a:r>
                      <a:endParaRPr lang="en-GB" sz="1200" b="0" dirty="0">
                        <a:effectLst/>
                        <a:latin typeface="Comic Sans MS" panose="030F0702030302020204" pitchFamily="66" charset="0"/>
                        <a:ea typeface="Calibri" panose="020F0502020204030204" pitchFamily="34" charset="0"/>
                        <a:cs typeface="Times New Roman" panose="02020603050405020304" pitchFamily="18" charset="0"/>
                      </a:endParaRPr>
                    </a:p>
                  </a:txBody>
                  <a:tcPr/>
                </a:tc>
                <a:extLst>
                  <a:ext uri="{0D108BD9-81ED-4DB2-BD59-A6C34878D82A}">
                    <a16:rowId xmlns:a16="http://schemas.microsoft.com/office/drawing/2014/main" val="3471968257"/>
                  </a:ext>
                </a:extLst>
              </a:tr>
              <a:tr h="1881823">
                <a:tc>
                  <a:txBody>
                    <a:bodyPr/>
                    <a:lstStyle/>
                    <a:p>
                      <a:pPr marL="0" indent="0">
                        <a:buFont typeface="Arial" panose="020B0604020202020204" pitchFamily="34" charset="0"/>
                        <a:buNone/>
                      </a:pPr>
                      <a:r>
                        <a:rPr lang="en-GB" sz="1000" b="0" i="0" kern="1200" dirty="0">
                          <a:solidFill>
                            <a:schemeClr val="tx1"/>
                          </a:solidFill>
                          <a:effectLst/>
                          <a:latin typeface="Comic Sans MS" panose="030F0902030302020204" pitchFamily="66" charset="0"/>
                          <a:ea typeface="+mn-ea"/>
                          <a:cs typeface="+mn-cs"/>
                        </a:rPr>
                        <a:t>To know </a:t>
                      </a:r>
                    </a:p>
                    <a:p>
                      <a:pPr marL="171450" indent="-171450">
                        <a:buFont typeface="Arial" panose="020B0604020202020204" pitchFamily="34" charset="0"/>
                        <a:buChar char="•"/>
                      </a:pPr>
                      <a:r>
                        <a:rPr lang="en-GB" sz="1000" b="0" i="0" kern="1200" dirty="0">
                          <a:solidFill>
                            <a:schemeClr val="tx1"/>
                          </a:solidFill>
                          <a:effectLst/>
                          <a:latin typeface="Comic Sans MS" panose="030F0902030302020204" pitchFamily="66" charset="0"/>
                          <a:ea typeface="+mn-ea"/>
                          <a:cs typeface="+mn-cs"/>
                        </a:rPr>
                        <a:t>That actions have consequences and people think differently about what these are.</a:t>
                      </a:r>
                    </a:p>
                    <a:p>
                      <a:pPr marL="171450" indent="-171450">
                        <a:buFont typeface="Arial" panose="020B0604020202020204" pitchFamily="34" charset="0"/>
                        <a:buChar char="•"/>
                      </a:pPr>
                      <a:r>
                        <a:rPr lang="en-GB" sz="1000" b="0" i="0" kern="1200" dirty="0">
                          <a:solidFill>
                            <a:schemeClr val="tx1"/>
                          </a:solidFill>
                          <a:effectLst/>
                          <a:latin typeface="Comic Sans MS" panose="030F0902030302020204" pitchFamily="66" charset="0"/>
                          <a:ea typeface="+mn-ea"/>
                          <a:cs typeface="+mn-cs"/>
                        </a:rPr>
                        <a:t>That some people believe forgiveness from God to be having wrongdoing cancelled or unpunished.</a:t>
                      </a:r>
                    </a:p>
                    <a:p>
                      <a:pPr marL="171450" indent="-171450">
                        <a:buFont typeface="Arial" panose="020B0604020202020204" pitchFamily="34" charset="0"/>
                        <a:buChar char="•"/>
                      </a:pPr>
                      <a:r>
                        <a:rPr lang="en-GB" sz="1000" b="0" i="0" kern="1200" dirty="0">
                          <a:solidFill>
                            <a:schemeClr val="tx1"/>
                          </a:solidFill>
                          <a:effectLst/>
                          <a:latin typeface="Comic Sans MS" panose="030F0902030302020204" pitchFamily="66" charset="0"/>
                          <a:ea typeface="+mn-ea"/>
                          <a:cs typeface="+mn-cs"/>
                        </a:rPr>
                        <a:t>That morals are our thinking about what is right and wrong.</a:t>
                      </a:r>
                    </a:p>
                    <a:p>
                      <a:pPr marL="171450" indent="-171450">
                        <a:buFont typeface="Arial" panose="020B0604020202020204" pitchFamily="34" charset="0"/>
                        <a:buChar char="•"/>
                      </a:pPr>
                      <a:r>
                        <a:rPr lang="en-GB" sz="1000" b="0" i="0" kern="1200" dirty="0">
                          <a:solidFill>
                            <a:schemeClr val="tx1"/>
                          </a:solidFill>
                          <a:effectLst/>
                          <a:latin typeface="Comic Sans MS" panose="030F0902030302020204" pitchFamily="66" charset="0"/>
                          <a:ea typeface="+mn-ea"/>
                          <a:cs typeface="+mn-cs"/>
                        </a:rPr>
                        <a:t>That many religious and non-religious worldviews express the idea of a ‘Golden Rule’ relating to how we treat others.</a:t>
                      </a:r>
                    </a:p>
                    <a:p>
                      <a:pPr marL="171450" indent="-171450">
                        <a:buFont typeface="Arial" panose="020B0604020202020204" pitchFamily="34" charset="0"/>
                        <a:buChar char="•"/>
                      </a:pPr>
                      <a:r>
                        <a:rPr lang="en-GB" sz="1000" b="0" i="0" kern="1200" dirty="0">
                          <a:solidFill>
                            <a:schemeClr val="tx1"/>
                          </a:solidFill>
                          <a:effectLst/>
                          <a:latin typeface="Comic Sans MS" panose="030F0902030302020204" pitchFamily="66" charset="0"/>
                          <a:ea typeface="+mn-ea"/>
                          <a:cs typeface="+mn-cs"/>
                        </a:rPr>
                        <a:t>That the teachings of a religious or non-religious worldview often link with a follower’s life choices.</a:t>
                      </a:r>
                    </a:p>
                    <a:p>
                      <a:pPr marL="171450" indent="-171450">
                        <a:buFont typeface="Arial" panose="020B0604020202020204" pitchFamily="34" charset="0"/>
                        <a:buChar char="•"/>
                      </a:pPr>
                      <a:r>
                        <a:rPr lang="en-GB" sz="1000" b="0" i="0" kern="1200" dirty="0">
                          <a:solidFill>
                            <a:schemeClr val="tx1"/>
                          </a:solidFill>
                          <a:effectLst/>
                          <a:latin typeface="Comic Sans MS" panose="030F0902030302020204" pitchFamily="66" charset="0"/>
                          <a:ea typeface="+mn-ea"/>
                          <a:cs typeface="+mn-cs"/>
                        </a:rPr>
                        <a:t>That people’s views about what is right and wrong change over time and place.</a:t>
                      </a:r>
                    </a:p>
                    <a:p>
                      <a:pPr marL="171450" indent="-171450">
                        <a:buFont typeface="Arial" panose="020B0604020202020204" pitchFamily="34" charset="0"/>
                        <a:buChar char="•"/>
                      </a:pPr>
                      <a:r>
                        <a:rPr lang="en-GB" sz="1000" b="0" i="0" kern="1200" dirty="0">
                          <a:solidFill>
                            <a:schemeClr val="tx1"/>
                          </a:solidFill>
                          <a:effectLst/>
                          <a:latin typeface="Comic Sans MS" panose="030F0902030302020204" pitchFamily="66" charset="0"/>
                          <a:ea typeface="+mn-ea"/>
                          <a:cs typeface="+mn-cs"/>
                        </a:rPr>
                        <a:t>That many factors affect our morals and life choices.</a:t>
                      </a:r>
                    </a:p>
                    <a:p>
                      <a:pPr marL="171450" indent="-171450">
                        <a:buFont typeface="Arial" panose="020B0604020202020204" pitchFamily="34" charset="0"/>
                        <a:buChar char="•"/>
                      </a:pPr>
                      <a:r>
                        <a:rPr lang="en-GB" sz="1000" b="0" i="0" kern="1200" dirty="0">
                          <a:solidFill>
                            <a:schemeClr val="tx1"/>
                          </a:solidFill>
                          <a:effectLst/>
                          <a:latin typeface="Comic Sans MS" panose="030F0902030302020204" pitchFamily="66" charset="0"/>
                          <a:ea typeface="+mn-ea"/>
                          <a:cs typeface="+mn-cs"/>
                        </a:rPr>
                        <a:t>That all communities have rules and guidance for how to live together.</a:t>
                      </a:r>
                    </a:p>
                    <a:p>
                      <a:pPr marL="342900" lvl="0" indent="-342900">
                        <a:lnSpc>
                          <a:spcPct val="107000"/>
                        </a:lnSpc>
                        <a:spcAft>
                          <a:spcPts val="0"/>
                        </a:spcAft>
                        <a:buFont typeface="Symbol" panose="05050102010706020507" pitchFamily="18" charset="2"/>
                        <a:buChar char=""/>
                      </a:pPr>
                      <a:endParaRPr lang="en-GB" sz="1000" dirty="0">
                        <a:effectLst/>
                        <a:latin typeface="Comic Sans MS" panose="030F0902030302020204" pitchFamily="66" charset="0"/>
                        <a:ea typeface="Calibri" panose="020F0502020204030204" pitchFamily="34" charset="0"/>
                        <a:cs typeface="Times New Roman" panose="02020603050405020304" pitchFamily="18" charset="0"/>
                      </a:endParaRPr>
                    </a:p>
                  </a:txBody>
                  <a:tcPr/>
                </a:tc>
                <a:tc>
                  <a:txBody>
                    <a:bodyPr/>
                    <a:lstStyle/>
                    <a:p>
                      <a:pPr marL="0" indent="0">
                        <a:buFont typeface="Arial" panose="020B0604020202020204" pitchFamily="34" charset="0"/>
                        <a:buNone/>
                      </a:pPr>
                      <a:r>
                        <a:rPr lang="en-GB" sz="1000" b="0" i="0" kern="1200" dirty="0">
                          <a:solidFill>
                            <a:schemeClr val="tx1"/>
                          </a:solidFill>
                          <a:effectLst/>
                          <a:latin typeface="Comic Sans MS" panose="030F0902030302020204" pitchFamily="66" charset="0"/>
                          <a:ea typeface="+mn-ea"/>
                          <a:cs typeface="+mn-cs"/>
                        </a:rPr>
                        <a:t>To know:</a:t>
                      </a:r>
                    </a:p>
                    <a:p>
                      <a:pPr marL="171450" indent="-171450">
                        <a:buFont typeface="Arial" panose="020B0604020202020204" pitchFamily="34" charset="0"/>
                        <a:buChar char="•"/>
                      </a:pPr>
                      <a:r>
                        <a:rPr lang="en-GB" sz="1000" b="0" i="0" kern="1200" dirty="0">
                          <a:solidFill>
                            <a:schemeClr val="tx1"/>
                          </a:solidFill>
                          <a:effectLst/>
                          <a:latin typeface="Comic Sans MS" panose="030F0902030302020204" pitchFamily="66" charset="0"/>
                          <a:ea typeface="+mn-ea"/>
                          <a:cs typeface="+mn-cs"/>
                        </a:rPr>
                        <a:t>Religious and non-religious worldviews change over time for individuals and groups.</a:t>
                      </a:r>
                    </a:p>
                    <a:p>
                      <a:pPr marL="171450" indent="-171450">
                        <a:buFont typeface="Arial" panose="020B0604020202020204" pitchFamily="34" charset="0"/>
                        <a:buChar char="•"/>
                      </a:pPr>
                      <a:r>
                        <a:rPr lang="en-GB" sz="1000" b="0" i="0" kern="1200" dirty="0">
                          <a:solidFill>
                            <a:schemeClr val="tx1"/>
                          </a:solidFill>
                          <a:effectLst/>
                          <a:latin typeface="Comic Sans MS" panose="030F0902030302020204" pitchFamily="66" charset="0"/>
                          <a:ea typeface="+mn-ea"/>
                          <a:cs typeface="+mn-cs"/>
                        </a:rPr>
                        <a:t>People from different religions believe some of the same things and there are links and connections between religions.</a:t>
                      </a:r>
                    </a:p>
                    <a:p>
                      <a:pPr marL="171450" indent="-171450">
                        <a:buFont typeface="Arial" panose="020B0604020202020204" pitchFamily="34" charset="0"/>
                        <a:buChar char="•"/>
                      </a:pPr>
                      <a:r>
                        <a:rPr lang="en-GB" sz="1000" b="0" i="0" kern="1200" dirty="0">
                          <a:solidFill>
                            <a:schemeClr val="tx1"/>
                          </a:solidFill>
                          <a:effectLst/>
                          <a:latin typeface="Comic Sans MS" panose="030F0902030302020204" pitchFamily="66" charset="0"/>
                          <a:ea typeface="+mn-ea"/>
                          <a:cs typeface="+mn-cs"/>
                        </a:rPr>
                        <a:t>Jesus was a historical figure and people have different beliefs about his significance.</a:t>
                      </a:r>
                    </a:p>
                    <a:p>
                      <a:pPr marL="171450" indent="-171450">
                        <a:buFont typeface="Arial" panose="020B0604020202020204" pitchFamily="34" charset="0"/>
                        <a:buChar char="•"/>
                      </a:pPr>
                      <a:r>
                        <a:rPr lang="en-GB" sz="1000" b="0" i="0" kern="1200" dirty="0">
                          <a:solidFill>
                            <a:schemeClr val="tx1"/>
                          </a:solidFill>
                          <a:effectLst/>
                          <a:latin typeface="Comic Sans MS" panose="030F0902030302020204" pitchFamily="66" charset="0"/>
                          <a:ea typeface="+mn-ea"/>
                          <a:cs typeface="+mn-cs"/>
                        </a:rPr>
                        <a:t>Some people who follow the Christian worldview generally believe:</a:t>
                      </a:r>
                    </a:p>
                    <a:p>
                      <a:pPr marL="628650" lvl="1" indent="-171450">
                        <a:buFont typeface="Arial" panose="020B0604020202020204" pitchFamily="34" charset="0"/>
                        <a:buChar char="•"/>
                      </a:pPr>
                      <a:r>
                        <a:rPr lang="en-GB" sz="1000" b="0" i="0" kern="1200" dirty="0">
                          <a:solidFill>
                            <a:schemeClr val="tx1"/>
                          </a:solidFill>
                          <a:effectLst/>
                          <a:latin typeface="Comic Sans MS" panose="030F0902030302020204" pitchFamily="66" charset="0"/>
                          <a:ea typeface="+mn-ea"/>
                          <a:cs typeface="+mn-cs"/>
                        </a:rPr>
                        <a:t>God wants to have a relationship with humans which can be achieved through Jesus.</a:t>
                      </a:r>
                    </a:p>
                    <a:p>
                      <a:pPr marL="628650" lvl="1" indent="-171450">
                        <a:buFont typeface="Arial" panose="020B0604020202020204" pitchFamily="34" charset="0"/>
                        <a:buChar char="•"/>
                      </a:pPr>
                      <a:r>
                        <a:rPr lang="en-GB" sz="1000" b="0" i="0" kern="1200" dirty="0">
                          <a:solidFill>
                            <a:schemeClr val="tx1"/>
                          </a:solidFill>
                          <a:effectLst/>
                          <a:latin typeface="Comic Sans MS" panose="030F0902030302020204" pitchFamily="66" charset="0"/>
                          <a:ea typeface="+mn-ea"/>
                          <a:cs typeface="+mn-cs"/>
                        </a:rPr>
                        <a:t>Jesus was resurrected (raised from the dead) after his crucifixion.</a:t>
                      </a:r>
                    </a:p>
                    <a:p>
                      <a:pPr marL="628650" lvl="1" indent="-171450">
                        <a:buFont typeface="Arial" panose="020B0604020202020204" pitchFamily="34" charset="0"/>
                        <a:buChar char="•"/>
                      </a:pPr>
                      <a:r>
                        <a:rPr lang="en-GB" sz="1000" b="0" i="0" kern="1200" dirty="0">
                          <a:solidFill>
                            <a:schemeClr val="tx1"/>
                          </a:solidFill>
                          <a:effectLst/>
                          <a:latin typeface="Comic Sans MS" panose="030F0902030302020204" pitchFamily="66" charset="0"/>
                          <a:ea typeface="+mn-ea"/>
                          <a:cs typeface="+mn-cs"/>
                        </a:rPr>
                        <a:t> Jesus fulfilled prophecies from the Old Testament.</a:t>
                      </a:r>
                    </a:p>
                    <a:p>
                      <a:pPr marL="171450" indent="-171450">
                        <a:buFont typeface="Arial" panose="020B0604020202020204" pitchFamily="34" charset="0"/>
                        <a:buChar char="•"/>
                      </a:pPr>
                      <a:r>
                        <a:rPr lang="en-GB" sz="1000" b="0" i="0" kern="1200" dirty="0">
                          <a:solidFill>
                            <a:schemeClr val="tx1"/>
                          </a:solidFill>
                          <a:effectLst/>
                          <a:latin typeface="Comic Sans MS" panose="030F0902030302020204" pitchFamily="66" charset="0"/>
                          <a:ea typeface="+mn-ea"/>
                          <a:cs typeface="+mn-cs"/>
                        </a:rPr>
                        <a:t> Some people who follow the Jewish worldview generally</a:t>
                      </a:r>
                    </a:p>
                    <a:p>
                      <a:pPr marL="628650" lvl="1" indent="-171450">
                        <a:buFont typeface="Arial" panose="020B0604020202020204" pitchFamily="34" charset="0"/>
                        <a:buChar char="•"/>
                      </a:pPr>
                      <a:r>
                        <a:rPr lang="en-GB" sz="1000" b="0" i="0" kern="1200" dirty="0">
                          <a:solidFill>
                            <a:schemeClr val="tx1"/>
                          </a:solidFill>
                          <a:effectLst/>
                          <a:latin typeface="Comic Sans MS" panose="030F0902030302020204" pitchFamily="66" charset="0"/>
                          <a:ea typeface="+mn-ea"/>
                          <a:cs typeface="+mn-cs"/>
                        </a:rPr>
                        <a:t>May see Jesus as a teacher which is what some people at the time of Jesus may have thought.</a:t>
                      </a:r>
                    </a:p>
                    <a:p>
                      <a:pPr marL="628650" lvl="1" indent="-171450">
                        <a:buFont typeface="Arial" panose="020B0604020202020204" pitchFamily="34" charset="0"/>
                        <a:buChar char="•"/>
                      </a:pPr>
                      <a:r>
                        <a:rPr lang="en-GB" sz="1000" b="0" i="0" kern="1200" dirty="0">
                          <a:solidFill>
                            <a:schemeClr val="tx1"/>
                          </a:solidFill>
                          <a:effectLst/>
                          <a:latin typeface="Comic Sans MS" panose="030F0902030302020204" pitchFamily="66" charset="0"/>
                          <a:ea typeface="+mn-ea"/>
                          <a:cs typeface="+mn-cs"/>
                        </a:rPr>
                        <a:t>Believe that God made a covenant with the Jewish people.</a:t>
                      </a:r>
                    </a:p>
                    <a:p>
                      <a:pPr marL="628650" lvl="1" indent="-171450">
                        <a:buFont typeface="Arial" panose="020B0604020202020204" pitchFamily="34" charset="0"/>
                        <a:buChar char="•"/>
                      </a:pPr>
                      <a:r>
                        <a:rPr lang="en-GB" sz="1000" b="0" i="0" kern="1200" dirty="0">
                          <a:solidFill>
                            <a:schemeClr val="tx1"/>
                          </a:solidFill>
                          <a:effectLst/>
                          <a:latin typeface="Comic Sans MS" panose="030F0902030302020204" pitchFamily="66" charset="0"/>
                          <a:ea typeface="+mn-ea"/>
                          <a:cs typeface="+mn-cs"/>
                        </a:rPr>
                        <a:t>Believe that the prophets told of a messiah which some interpret as a person, but that the Messiah has not yet come.</a:t>
                      </a:r>
                    </a:p>
                    <a:p>
                      <a:pPr marL="171450" indent="-171450">
                        <a:buFont typeface="Arial" panose="020B0604020202020204" pitchFamily="34" charset="0"/>
                        <a:buChar char="•"/>
                      </a:pPr>
                      <a:r>
                        <a:rPr lang="en-GB" sz="1000" b="0" i="0" kern="1200" dirty="0">
                          <a:solidFill>
                            <a:schemeClr val="tx1"/>
                          </a:solidFill>
                          <a:effectLst/>
                          <a:latin typeface="Comic Sans MS" panose="030F0902030302020204" pitchFamily="66" charset="0"/>
                          <a:ea typeface="+mn-ea"/>
                          <a:cs typeface="+mn-cs"/>
                        </a:rPr>
                        <a:t>Many people who follow the Christian worldview may believe that Jesus’ teachings were radical in the historical and geographical context he was living.</a:t>
                      </a:r>
                    </a:p>
                    <a:p>
                      <a:pPr marL="171450" indent="-171450">
                        <a:buFont typeface="Arial" panose="020B0604020202020204" pitchFamily="34" charset="0"/>
                        <a:buChar char="•"/>
                      </a:pPr>
                      <a:r>
                        <a:rPr lang="en-GB" sz="1000" b="0" i="0" kern="1200" dirty="0">
                          <a:solidFill>
                            <a:schemeClr val="tx1"/>
                          </a:solidFill>
                          <a:effectLst/>
                          <a:latin typeface="Comic Sans MS" panose="030F0902030302020204" pitchFamily="66" charset="0"/>
                          <a:ea typeface="+mn-ea"/>
                          <a:cs typeface="+mn-cs"/>
                        </a:rPr>
                        <a:t> Many people who follow the Christian worldview may celebrate Easter remembering Jesus’ death and resurrection.</a:t>
                      </a:r>
                    </a:p>
                  </a:txBody>
                  <a:tcPr/>
                </a:tc>
                <a:tc>
                  <a:txBody>
                    <a:bodyPr/>
                    <a:lstStyle/>
                    <a:p>
                      <a:pPr marL="0" indent="0">
                        <a:buFont typeface="Arial" panose="020B0604020202020204" pitchFamily="34" charset="0"/>
                        <a:buNone/>
                      </a:pPr>
                      <a:r>
                        <a:rPr lang="en-GB" sz="1000" b="0" i="0" kern="1200" dirty="0">
                          <a:solidFill>
                            <a:schemeClr val="tx1"/>
                          </a:solidFill>
                          <a:effectLst/>
                          <a:latin typeface="Comic Sans MS" panose="030F0902030302020204" pitchFamily="66" charset="0"/>
                          <a:ea typeface="+mn-ea"/>
                          <a:cs typeface="+mn-cs"/>
                        </a:rPr>
                        <a:t>To know:</a:t>
                      </a:r>
                    </a:p>
                    <a:p>
                      <a:pPr marL="171450" indent="-171450">
                        <a:buFont typeface="Arial" panose="020B0604020202020204" pitchFamily="34" charset="0"/>
                        <a:buChar char="•"/>
                      </a:pPr>
                      <a:r>
                        <a:rPr lang="en-GB" sz="1000" b="0" i="0" kern="1200" dirty="0">
                          <a:solidFill>
                            <a:schemeClr val="tx1"/>
                          </a:solidFill>
                          <a:effectLst/>
                          <a:latin typeface="Comic Sans MS" panose="030F0902030302020204" pitchFamily="66" charset="0"/>
                          <a:ea typeface="+mn-ea"/>
                          <a:cs typeface="+mn-cs"/>
                        </a:rPr>
                        <a:t>Rituals are a way of expressing beliefs and ideas about God.</a:t>
                      </a:r>
                    </a:p>
                    <a:p>
                      <a:pPr marL="171450" indent="-171450">
                        <a:buFont typeface="Arial" panose="020B0604020202020204" pitchFamily="34" charset="0"/>
                        <a:buChar char="•"/>
                      </a:pPr>
                      <a:r>
                        <a:rPr lang="en-GB" sz="1000" b="0" i="0" kern="1200" dirty="0">
                          <a:solidFill>
                            <a:schemeClr val="tx1"/>
                          </a:solidFill>
                          <a:effectLst/>
                          <a:latin typeface="Comic Sans MS" panose="030F0902030302020204" pitchFamily="66" charset="0"/>
                          <a:ea typeface="+mn-ea"/>
                          <a:cs typeface="+mn-cs"/>
                        </a:rPr>
                        <a:t>Ceremonies involving fire are important occasions for some communities.</a:t>
                      </a:r>
                    </a:p>
                    <a:p>
                      <a:pPr marL="171450" indent="-171450">
                        <a:buFont typeface="Arial" panose="020B0604020202020204" pitchFamily="34" charset="0"/>
                        <a:buChar char="•"/>
                      </a:pPr>
                      <a:r>
                        <a:rPr lang="en-GB" sz="1000" b="0" i="0" kern="1200" dirty="0">
                          <a:solidFill>
                            <a:schemeClr val="tx1"/>
                          </a:solidFill>
                          <a:effectLst/>
                          <a:latin typeface="Comic Sans MS" panose="030F0902030302020204" pitchFamily="66" charset="0"/>
                          <a:ea typeface="+mn-ea"/>
                          <a:cs typeface="+mn-cs"/>
                        </a:rPr>
                        <a:t>Fire is often used in ceremonies and rituals to symbolise purity.</a:t>
                      </a:r>
                    </a:p>
                    <a:p>
                      <a:pPr marL="171450" indent="-171450">
                        <a:buFont typeface="Arial" panose="020B0604020202020204" pitchFamily="34" charset="0"/>
                        <a:buChar char="•"/>
                      </a:pPr>
                      <a:r>
                        <a:rPr lang="en-GB" sz="1000" b="0" i="0" kern="1200" dirty="0">
                          <a:solidFill>
                            <a:schemeClr val="tx1"/>
                          </a:solidFill>
                          <a:effectLst/>
                          <a:latin typeface="Comic Sans MS" panose="030F0902030302020204" pitchFamily="66" charset="0"/>
                          <a:ea typeface="+mn-ea"/>
                          <a:cs typeface="+mn-cs"/>
                        </a:rPr>
                        <a:t> Fire can represent peace and unity in some ancient traditions.</a:t>
                      </a:r>
                    </a:p>
                    <a:p>
                      <a:pPr marL="171450" indent="-171450">
                        <a:buFont typeface="Arial" panose="020B0604020202020204" pitchFamily="34" charset="0"/>
                        <a:buChar char="•"/>
                      </a:pPr>
                      <a:r>
                        <a:rPr lang="en-GB" sz="1000" b="0" i="0" kern="1200" dirty="0">
                          <a:solidFill>
                            <a:schemeClr val="tx1"/>
                          </a:solidFill>
                          <a:effectLst/>
                          <a:latin typeface="Comic Sans MS" panose="030F0902030302020204" pitchFamily="66" charset="0"/>
                          <a:ea typeface="+mn-ea"/>
                          <a:cs typeface="+mn-cs"/>
                        </a:rPr>
                        <a:t>In some ceremonies, fire is used to symbolise protection, good luck and harmony.</a:t>
                      </a:r>
                    </a:p>
                    <a:p>
                      <a:pPr marL="171450" indent="-171450">
                        <a:buFont typeface="Arial" panose="020B0604020202020204" pitchFamily="34" charset="0"/>
                        <a:buChar char="•"/>
                      </a:pPr>
                      <a:r>
                        <a:rPr lang="en-GB" sz="1000" b="0" i="0" kern="1200" dirty="0">
                          <a:solidFill>
                            <a:schemeClr val="tx1"/>
                          </a:solidFill>
                          <a:effectLst/>
                          <a:latin typeface="Comic Sans MS" panose="030F0902030302020204" pitchFamily="66" charset="0"/>
                          <a:ea typeface="+mn-ea"/>
                          <a:cs typeface="+mn-cs"/>
                        </a:rPr>
                        <a:t>Fire is sometimes used as a sign of remembrance.</a:t>
                      </a:r>
                    </a:p>
                    <a:p>
                      <a:pPr marL="171450" indent="-171450">
                        <a:buFont typeface="Arial" panose="020B0604020202020204" pitchFamily="34" charset="0"/>
                        <a:buChar char="•"/>
                      </a:pPr>
                      <a:r>
                        <a:rPr lang="en-GB" sz="1000" b="0" i="0" kern="1200" dirty="0">
                          <a:solidFill>
                            <a:schemeClr val="tx1"/>
                          </a:solidFill>
                          <a:effectLst/>
                          <a:latin typeface="Comic Sans MS" panose="030F0902030302020204" pitchFamily="66" charset="0"/>
                          <a:ea typeface="+mn-ea"/>
                          <a:cs typeface="+mn-cs"/>
                        </a:rPr>
                        <a:t>People who follow the Hindu worldview may use fire symbolically during marriage ceremonies or Puja.</a:t>
                      </a:r>
                    </a:p>
                    <a:p>
                      <a:pPr marL="171450" indent="-171450">
                        <a:buFont typeface="Arial" panose="020B0604020202020204" pitchFamily="34" charset="0"/>
                        <a:buChar char="•"/>
                      </a:pPr>
                      <a:r>
                        <a:rPr lang="en-GB" sz="1000" b="0" i="0" kern="1200" dirty="0">
                          <a:solidFill>
                            <a:schemeClr val="tx1"/>
                          </a:solidFill>
                          <a:effectLst/>
                          <a:latin typeface="Comic Sans MS" panose="030F0902030302020204" pitchFamily="66" charset="0"/>
                          <a:ea typeface="+mn-ea"/>
                          <a:cs typeface="+mn-cs"/>
                        </a:rPr>
                        <a:t>People who follow the Zoroastrian worldview may use fire as a symbol of purity and of the light of God.</a:t>
                      </a:r>
                    </a:p>
                    <a:p>
                      <a:pPr marL="171450" indent="-171450">
                        <a:buFont typeface="Arial" panose="020B0604020202020204" pitchFamily="34" charset="0"/>
                        <a:buChar char="•"/>
                      </a:pPr>
                      <a:r>
                        <a:rPr lang="en-GB" sz="1000" b="0" i="0" kern="1200" dirty="0">
                          <a:solidFill>
                            <a:schemeClr val="tx1"/>
                          </a:solidFill>
                          <a:effectLst/>
                          <a:latin typeface="Comic Sans MS" panose="030F0902030302020204" pitchFamily="66" charset="0"/>
                          <a:ea typeface="+mn-ea"/>
                          <a:cs typeface="+mn-cs"/>
                        </a:rPr>
                        <a:t> People who follow the Sikh worldview may use fire in their community kitchens, known as Langar.</a:t>
                      </a:r>
                    </a:p>
                    <a:p>
                      <a:pPr marL="171450" indent="-171450">
                        <a:buFont typeface="Arial" panose="020B0604020202020204" pitchFamily="34" charset="0"/>
                        <a:buChar char="•"/>
                      </a:pPr>
                      <a:r>
                        <a:rPr lang="en-GB" sz="1000" b="0" i="0" kern="1200" dirty="0">
                          <a:solidFill>
                            <a:schemeClr val="tx1"/>
                          </a:solidFill>
                          <a:effectLst/>
                          <a:latin typeface="Comic Sans MS" panose="030F0902030302020204" pitchFamily="66" charset="0"/>
                          <a:ea typeface="+mn-ea"/>
                          <a:cs typeface="+mn-cs"/>
                        </a:rPr>
                        <a:t> People who follow the Jewish worldview may use an eternal burning flame to symbolise the continuous presence of God in their synagogues.</a:t>
                      </a:r>
                    </a:p>
                  </a:txBody>
                  <a:tcPr/>
                </a:tc>
                <a:extLst>
                  <a:ext uri="{0D108BD9-81ED-4DB2-BD59-A6C34878D82A}">
                    <a16:rowId xmlns:a16="http://schemas.microsoft.com/office/drawing/2014/main" val="2128729435"/>
                  </a:ext>
                </a:extLst>
              </a:tr>
            </a:tbl>
          </a:graphicData>
        </a:graphic>
      </p:graphicFrame>
    </p:spTree>
    <p:extLst>
      <p:ext uri="{BB962C8B-B14F-4D97-AF65-F5344CB8AC3E}">
        <p14:creationId xmlns:p14="http://schemas.microsoft.com/office/powerpoint/2010/main" val="378654960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794C6FE-B479-4A6B-BE24-97602FA9CC96}"/>
              </a:ext>
            </a:extLst>
          </p:cNvPr>
          <p:cNvSpPr/>
          <p:nvPr/>
        </p:nvSpPr>
        <p:spPr>
          <a:xfrm>
            <a:off x="292963" y="96803"/>
            <a:ext cx="11638625" cy="1394645"/>
          </a:xfrm>
          <a:prstGeom prst="rect">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6" name="Rectangle 5">
            <a:extLst>
              <a:ext uri="{FF2B5EF4-FFF2-40B4-BE49-F238E27FC236}">
                <a16:creationId xmlns:a16="http://schemas.microsoft.com/office/drawing/2014/main" id="{CE9C5A49-72F3-4444-ACCF-0DF54F0F810B}"/>
              </a:ext>
            </a:extLst>
          </p:cNvPr>
          <p:cNvSpPr/>
          <p:nvPr/>
        </p:nvSpPr>
        <p:spPr>
          <a:xfrm>
            <a:off x="290004" y="1344671"/>
            <a:ext cx="11641584" cy="464820"/>
          </a:xfrm>
          <a:prstGeom prst="rect">
            <a:avLst/>
          </a:prstGeom>
          <a:solidFill>
            <a:srgbClr val="A45CAC"/>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0" name="Rectangle 9">
            <a:extLst>
              <a:ext uri="{FF2B5EF4-FFF2-40B4-BE49-F238E27FC236}">
                <a16:creationId xmlns:a16="http://schemas.microsoft.com/office/drawing/2014/main" id="{D8C52891-5734-4892-8441-7D7CFBEBBF79}"/>
              </a:ext>
            </a:extLst>
          </p:cNvPr>
          <p:cNvSpPr/>
          <p:nvPr/>
        </p:nvSpPr>
        <p:spPr>
          <a:xfrm>
            <a:off x="2426234" y="2298983"/>
            <a:ext cx="247212" cy="144780"/>
          </a:xfrm>
          <a:prstGeom prst="rect">
            <a:avLst/>
          </a:prstGeom>
          <a:ln>
            <a:noFill/>
          </a:ln>
        </p:spPr>
        <p:style>
          <a:lnRef idx="2">
            <a:schemeClr val="accent1"/>
          </a:lnRef>
          <a:fillRef idx="1">
            <a:schemeClr val="l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4" name="TextBox 23">
            <a:extLst>
              <a:ext uri="{FF2B5EF4-FFF2-40B4-BE49-F238E27FC236}">
                <a16:creationId xmlns:a16="http://schemas.microsoft.com/office/drawing/2014/main" id="{141EF8DA-1AAC-4721-847D-82503B884892}"/>
              </a:ext>
            </a:extLst>
          </p:cNvPr>
          <p:cNvSpPr txBox="1"/>
          <p:nvPr/>
        </p:nvSpPr>
        <p:spPr>
          <a:xfrm>
            <a:off x="2194052" y="231525"/>
            <a:ext cx="8086290" cy="1077218"/>
          </a:xfrm>
          <a:prstGeom prst="rect">
            <a:avLst/>
          </a:prstGeom>
          <a:noFill/>
        </p:spPr>
        <p:txBody>
          <a:bodyPr wrap="square" rtlCol="0">
            <a:spAutoFit/>
          </a:bodyPr>
          <a:lstStyle/>
          <a:p>
            <a:pPr algn="ctr"/>
            <a:r>
              <a:rPr lang="en-GB" sz="3200" dirty="0">
                <a:solidFill>
                  <a:schemeClr val="bg1"/>
                </a:solidFill>
                <a:latin typeface="Comic Sans MS" panose="030F0702030302020204" pitchFamily="66" charset="0"/>
              </a:rPr>
              <a:t>Curriculum Map</a:t>
            </a:r>
          </a:p>
          <a:p>
            <a:pPr algn="ctr"/>
            <a:r>
              <a:rPr lang="en-GB" sz="3200" dirty="0">
                <a:solidFill>
                  <a:schemeClr val="bg1"/>
                </a:solidFill>
                <a:latin typeface="Comic Sans MS" panose="030F0702030302020204" pitchFamily="66" charset="0"/>
              </a:rPr>
              <a:t>RE – Overview UKS2</a:t>
            </a:r>
          </a:p>
        </p:txBody>
      </p:sp>
      <p:graphicFrame>
        <p:nvGraphicFramePr>
          <p:cNvPr id="25" name="Table 24">
            <a:extLst>
              <a:ext uri="{FF2B5EF4-FFF2-40B4-BE49-F238E27FC236}">
                <a16:creationId xmlns:a16="http://schemas.microsoft.com/office/drawing/2014/main" id="{AC7B64D2-1B9F-4487-BF74-023ABE51D6A6}"/>
              </a:ext>
            </a:extLst>
          </p:cNvPr>
          <p:cNvGraphicFramePr>
            <a:graphicFrameLocks noGrp="1"/>
          </p:cNvGraphicFramePr>
          <p:nvPr>
            <p:extLst>
              <p:ext uri="{D42A27DB-BD31-4B8C-83A1-F6EECF244321}">
                <p14:modId xmlns:p14="http://schemas.microsoft.com/office/powerpoint/2010/main" val="4027417687"/>
              </p:ext>
            </p:extLst>
          </p:nvPr>
        </p:nvGraphicFramePr>
        <p:xfrm>
          <a:off x="101600" y="1931836"/>
          <a:ext cx="11812233" cy="4896041"/>
        </p:xfrm>
        <a:graphic>
          <a:graphicData uri="http://schemas.openxmlformats.org/drawingml/2006/table">
            <a:tbl>
              <a:tblPr firstRow="1" bandRow="1">
                <a:tableStyleId>{5940675A-B579-460E-94D1-54222C63F5DA}</a:tableStyleId>
              </a:tblPr>
              <a:tblGrid>
                <a:gridCol w="4723089">
                  <a:extLst>
                    <a:ext uri="{9D8B030D-6E8A-4147-A177-3AD203B41FA5}">
                      <a16:colId xmlns:a16="http://schemas.microsoft.com/office/drawing/2014/main" val="1039164095"/>
                    </a:ext>
                  </a:extLst>
                </a:gridCol>
                <a:gridCol w="3592988">
                  <a:extLst>
                    <a:ext uri="{9D8B030D-6E8A-4147-A177-3AD203B41FA5}">
                      <a16:colId xmlns:a16="http://schemas.microsoft.com/office/drawing/2014/main" val="914411525"/>
                    </a:ext>
                  </a:extLst>
                </a:gridCol>
                <a:gridCol w="3496156">
                  <a:extLst>
                    <a:ext uri="{9D8B030D-6E8A-4147-A177-3AD203B41FA5}">
                      <a16:colId xmlns:a16="http://schemas.microsoft.com/office/drawing/2014/main" val="954389551"/>
                    </a:ext>
                  </a:extLst>
                </a:gridCol>
              </a:tblGrid>
              <a:tr h="484093">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400" b="0" dirty="0">
                          <a:latin typeface="Comic Sans MS" panose="030F0702030302020204" pitchFamily="66" charset="0"/>
                        </a:rPr>
                        <a:t>Autumn 1</a:t>
                      </a:r>
                      <a:r>
                        <a:rPr lang="en-GB" sz="1400" b="0" dirty="0">
                          <a:effectLst/>
                          <a:latin typeface="Comic Sans MS" panose="030F0702030302020204" pitchFamily="66" charset="0"/>
                          <a:cs typeface="Times New Roman" panose="02020603050405020304" pitchFamily="18" charset="0"/>
                        </a:rPr>
                        <a:t> – Who should get to be in charge?</a:t>
                      </a:r>
                      <a:endParaRPr lang="en-GB" sz="1400" b="0" dirty="0">
                        <a:effectLst/>
                        <a:latin typeface="Comic Sans MS" panose="030F0702030302020204" pitchFamily="66" charset="0"/>
                        <a:ea typeface="Calibri" panose="020F0502020204030204" pitchFamily="34" charset="0"/>
                        <a:cs typeface="Times New Roman" panose="02020603050405020304" pitchFamily="18" charset="0"/>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400" b="0" dirty="0">
                          <a:latin typeface="Comic Sans MS" panose="030F0702030302020204" pitchFamily="66" charset="0"/>
                        </a:rPr>
                        <a:t>Spring 1</a:t>
                      </a:r>
                      <a:r>
                        <a:rPr lang="en-GB" sz="1400" b="0" dirty="0">
                          <a:effectLst/>
                          <a:latin typeface="Comic Sans MS" panose="030F0702030302020204" pitchFamily="66" charset="0"/>
                          <a:cs typeface="Times New Roman" panose="02020603050405020304" pitchFamily="18" charset="0"/>
                        </a:rPr>
                        <a:t> – Why is it better to be there in person?</a:t>
                      </a:r>
                      <a:endParaRPr lang="en-GB" sz="1400" b="0" dirty="0">
                        <a:effectLst/>
                        <a:latin typeface="Comic Sans MS" panose="030F0702030302020204" pitchFamily="66" charset="0"/>
                        <a:ea typeface="Calibri" panose="020F0502020204030204" pitchFamily="34" charset="0"/>
                        <a:cs typeface="Times New Roman" panose="02020603050405020304" pitchFamily="18" charset="0"/>
                      </a:endParaRPr>
                    </a:p>
                  </a:txBody>
                  <a:tcPr/>
                </a:tc>
                <a:tc>
                  <a:txBody>
                    <a:bodyPr/>
                    <a:lstStyle/>
                    <a:p>
                      <a:pPr algn="ctr">
                        <a:lnSpc>
                          <a:spcPct val="107000"/>
                        </a:lnSpc>
                        <a:spcAft>
                          <a:spcPts val="800"/>
                        </a:spcAft>
                      </a:pPr>
                      <a:r>
                        <a:rPr lang="en-GB" sz="1400" b="0" dirty="0">
                          <a:latin typeface="Comic Sans MS" panose="030F0702030302020204" pitchFamily="66" charset="0"/>
                        </a:rPr>
                        <a:t>Summer 1 - </a:t>
                      </a:r>
                      <a:r>
                        <a:rPr lang="en-GB" sz="1400" b="0" dirty="0">
                          <a:effectLst/>
                          <a:latin typeface="Comic Sans MS" panose="030F0702030302020204" pitchFamily="66" charset="0"/>
                          <a:ea typeface="Calibri" panose="020F0502020204030204" pitchFamily="34" charset="0"/>
                          <a:cs typeface="Times New Roman" panose="02020603050405020304" pitchFamily="18" charset="0"/>
                        </a:rPr>
                        <a:t>Why is there suffering? (Part 2)</a:t>
                      </a:r>
                    </a:p>
                  </a:txBody>
                  <a:tcPr/>
                </a:tc>
                <a:extLst>
                  <a:ext uri="{0D108BD9-81ED-4DB2-BD59-A6C34878D82A}">
                    <a16:rowId xmlns:a16="http://schemas.microsoft.com/office/drawing/2014/main" val="3471968257"/>
                  </a:ext>
                </a:extLst>
              </a:tr>
              <a:tr h="4237865">
                <a:tc>
                  <a:txBody>
                    <a:bodyPr/>
                    <a:lstStyle/>
                    <a:p>
                      <a:r>
                        <a:rPr lang="en-GB" sz="1000" b="0" i="0" kern="1200" dirty="0">
                          <a:solidFill>
                            <a:schemeClr val="tx1"/>
                          </a:solidFill>
                          <a:effectLst/>
                          <a:latin typeface="Comic Sans MS" panose="030F0902030302020204" pitchFamily="66" charset="0"/>
                          <a:ea typeface="+mn-ea"/>
                          <a:cs typeface="+mn-cs"/>
                        </a:rPr>
                        <a:t>To know:</a:t>
                      </a:r>
                    </a:p>
                    <a:p>
                      <a:pPr marL="171450" indent="-171450">
                        <a:buFont typeface="Arial" panose="020B0604020202020204" pitchFamily="34" charset="0"/>
                        <a:buChar char="•"/>
                      </a:pPr>
                      <a:r>
                        <a:rPr lang="en-GB" sz="1000" b="0" i="0" kern="1200" dirty="0">
                          <a:solidFill>
                            <a:schemeClr val="tx1"/>
                          </a:solidFill>
                          <a:effectLst/>
                          <a:latin typeface="Comic Sans MS" panose="030F0902030302020204" pitchFamily="66" charset="0"/>
                          <a:ea typeface="+mn-ea"/>
                          <a:cs typeface="+mn-cs"/>
                        </a:rPr>
                        <a:t>Leadership and authority can impact people’s worldviews.</a:t>
                      </a:r>
                    </a:p>
                    <a:p>
                      <a:pPr marL="171450" indent="-171450">
                        <a:buFont typeface="Arial" panose="020B0604020202020204" pitchFamily="34" charset="0"/>
                        <a:buChar char="•"/>
                      </a:pPr>
                      <a:r>
                        <a:rPr lang="en-GB" sz="1000" b="0" i="0" kern="1200" dirty="0">
                          <a:solidFill>
                            <a:schemeClr val="tx1"/>
                          </a:solidFill>
                          <a:effectLst/>
                          <a:latin typeface="Comic Sans MS" panose="030F0902030302020204" pitchFamily="66" charset="0"/>
                          <a:ea typeface="+mn-ea"/>
                          <a:cs typeface="+mn-cs"/>
                        </a:rPr>
                        <a:t>Worldviews impact the process of choosing leadership and authority.</a:t>
                      </a:r>
                    </a:p>
                    <a:p>
                      <a:pPr marL="171450" indent="-171450">
                        <a:buFont typeface="Arial" panose="020B0604020202020204" pitchFamily="34" charset="0"/>
                        <a:buChar char="•"/>
                      </a:pPr>
                      <a:r>
                        <a:rPr lang="en-GB" sz="1000" b="0" i="0" kern="1200" dirty="0">
                          <a:solidFill>
                            <a:schemeClr val="tx1"/>
                          </a:solidFill>
                          <a:effectLst/>
                          <a:latin typeface="Comic Sans MS" panose="030F0902030302020204" pitchFamily="66" charset="0"/>
                          <a:ea typeface="+mn-ea"/>
                          <a:cs typeface="+mn-cs"/>
                        </a:rPr>
                        <a:t>There are different ways to decide who becomes a leader or authority (democracy, bloodline) and these are not always agreed upon.</a:t>
                      </a:r>
                    </a:p>
                    <a:p>
                      <a:pPr marL="171450" indent="-171450">
                        <a:buFont typeface="Arial" panose="020B0604020202020204" pitchFamily="34" charset="0"/>
                        <a:buChar char="•"/>
                      </a:pPr>
                      <a:r>
                        <a:rPr lang="en-GB" sz="1000" b="0" i="0" kern="1200" dirty="0">
                          <a:solidFill>
                            <a:schemeClr val="tx1"/>
                          </a:solidFill>
                          <a:effectLst/>
                          <a:latin typeface="Comic Sans MS" panose="030F0902030302020204" pitchFamily="66" charset="0"/>
                          <a:ea typeface="+mn-ea"/>
                          <a:cs typeface="+mn-cs"/>
                        </a:rPr>
                        <a:t>Some people believe leaders are anointed (chosen by God).</a:t>
                      </a:r>
                    </a:p>
                    <a:p>
                      <a:pPr marL="171450" indent="-171450">
                        <a:buFont typeface="Arial" panose="020B0604020202020204" pitchFamily="34" charset="0"/>
                        <a:buChar char="•"/>
                      </a:pPr>
                      <a:r>
                        <a:rPr lang="en-GB" sz="1000" b="0" i="0" kern="1200" dirty="0">
                          <a:solidFill>
                            <a:schemeClr val="tx1"/>
                          </a:solidFill>
                          <a:effectLst/>
                          <a:latin typeface="Comic Sans MS" panose="030F0902030302020204" pitchFamily="66" charset="0"/>
                          <a:ea typeface="+mn-ea"/>
                          <a:cs typeface="+mn-cs"/>
                        </a:rPr>
                        <a:t> People from the same organised worldview often hold the same key beliefs but these may interpret and express them differently.</a:t>
                      </a:r>
                    </a:p>
                    <a:p>
                      <a:pPr marL="171450" indent="-171450">
                        <a:buFont typeface="Arial" panose="020B0604020202020204" pitchFamily="34" charset="0"/>
                        <a:buChar char="•"/>
                      </a:pPr>
                      <a:r>
                        <a:rPr lang="en-GB" sz="1000" b="0" i="0" kern="1200" dirty="0">
                          <a:solidFill>
                            <a:schemeClr val="tx1"/>
                          </a:solidFill>
                          <a:effectLst/>
                          <a:latin typeface="Comic Sans MS" panose="030F0902030302020204" pitchFamily="66" charset="0"/>
                          <a:ea typeface="+mn-ea"/>
                          <a:cs typeface="+mn-cs"/>
                        </a:rPr>
                        <a:t>Wisdom can mean thinking sensibly and taking into account knowledge and experience.</a:t>
                      </a:r>
                    </a:p>
                    <a:p>
                      <a:pPr marL="171450" indent="-171450">
                        <a:buFont typeface="Arial" panose="020B0604020202020204" pitchFamily="34" charset="0"/>
                        <a:buChar char="•"/>
                      </a:pPr>
                      <a:r>
                        <a:rPr lang="en-GB" sz="1000" b="0" i="0" kern="1200" dirty="0">
                          <a:solidFill>
                            <a:schemeClr val="tx1"/>
                          </a:solidFill>
                          <a:effectLst/>
                          <a:latin typeface="Comic Sans MS" panose="030F0902030302020204" pitchFamily="66" charset="0"/>
                          <a:ea typeface="+mn-ea"/>
                          <a:cs typeface="+mn-cs"/>
                        </a:rPr>
                        <a:t>Guidance means advice, information or rules given by someone in authority.</a:t>
                      </a:r>
                    </a:p>
                    <a:p>
                      <a:pPr marL="171450" indent="-171450">
                        <a:buFont typeface="Arial" panose="020B0604020202020204" pitchFamily="34" charset="0"/>
                        <a:buChar char="•"/>
                      </a:pPr>
                      <a:r>
                        <a:rPr lang="en-GB" sz="1000" b="0" i="0" kern="1200" dirty="0">
                          <a:solidFill>
                            <a:schemeClr val="tx1"/>
                          </a:solidFill>
                          <a:effectLst/>
                          <a:latin typeface="Comic Sans MS" panose="030F0902030302020204" pitchFamily="66" charset="0"/>
                          <a:ea typeface="+mn-ea"/>
                          <a:cs typeface="+mn-cs"/>
                        </a:rPr>
                        <a:t>Some believers may read stories from the past about how people became close to God, which may help guide them in becoming closer to God.</a:t>
                      </a:r>
                    </a:p>
                    <a:p>
                      <a:pPr marL="171450" indent="-171450">
                        <a:buFont typeface="Arial" panose="020B0604020202020204" pitchFamily="34" charset="0"/>
                        <a:buChar char="•"/>
                      </a:pPr>
                      <a:r>
                        <a:rPr lang="en-GB" sz="1000" b="0" i="0" kern="1200" dirty="0">
                          <a:solidFill>
                            <a:schemeClr val="tx1"/>
                          </a:solidFill>
                          <a:effectLst/>
                          <a:latin typeface="Comic Sans MS" panose="030F0902030302020204" pitchFamily="66" charset="0"/>
                          <a:ea typeface="+mn-ea"/>
                          <a:cs typeface="+mn-cs"/>
                        </a:rPr>
                        <a:t>Cultural, historical and geographical context can affect how scripture is interpreted.</a:t>
                      </a:r>
                    </a:p>
                    <a:p>
                      <a:pPr marL="171450" indent="-171450">
                        <a:buFont typeface="Arial" panose="020B0604020202020204" pitchFamily="34" charset="0"/>
                        <a:buChar char="•"/>
                      </a:pPr>
                      <a:r>
                        <a:rPr lang="en-GB" sz="1000" b="0" i="0" kern="1200" dirty="0">
                          <a:solidFill>
                            <a:schemeClr val="tx1"/>
                          </a:solidFill>
                          <a:effectLst/>
                          <a:latin typeface="Comic Sans MS" panose="030F0902030302020204" pitchFamily="66" charset="0"/>
                          <a:ea typeface="+mn-ea"/>
                          <a:cs typeface="+mn-cs"/>
                        </a:rPr>
                        <a:t> Religious communities usually have a leader who carries out certain duties with or on behalf of the community.</a:t>
                      </a:r>
                    </a:p>
                    <a:p>
                      <a:pPr marL="171450" indent="-171450">
                        <a:buFont typeface="Arial" panose="020B0604020202020204" pitchFamily="34" charset="0"/>
                        <a:buChar char="•"/>
                      </a:pPr>
                      <a:r>
                        <a:rPr lang="en-GB" sz="1000" b="0" i="0" kern="1200" dirty="0">
                          <a:solidFill>
                            <a:schemeClr val="tx1"/>
                          </a:solidFill>
                          <a:effectLst/>
                          <a:latin typeface="Comic Sans MS" panose="030F0902030302020204" pitchFamily="66" charset="0"/>
                          <a:ea typeface="+mn-ea"/>
                          <a:cs typeface="+mn-cs"/>
                        </a:rPr>
                        <a:t>Some people who follow the Muslim worldview may not agree on who should have succeeded Muhammad in the past.</a:t>
                      </a:r>
                    </a:p>
                    <a:p>
                      <a:pPr marL="171450" indent="-171450">
                        <a:buFont typeface="Arial" panose="020B0604020202020204" pitchFamily="34" charset="0"/>
                        <a:buChar char="•"/>
                      </a:pPr>
                      <a:r>
                        <a:rPr lang="en-GB" sz="1000" b="0" i="0" kern="1200" dirty="0">
                          <a:solidFill>
                            <a:schemeClr val="tx1"/>
                          </a:solidFill>
                          <a:effectLst/>
                          <a:latin typeface="Comic Sans MS" panose="030F0902030302020204" pitchFamily="66" charset="0"/>
                          <a:ea typeface="+mn-ea"/>
                          <a:cs typeface="+mn-cs"/>
                        </a:rPr>
                        <a:t>Some people who follow the Muslim worldview may interpret the Hadith and Sunna (sayings and accounts relating to Muhammad) to guide them in living a life submitting to God.</a:t>
                      </a:r>
                    </a:p>
                    <a:p>
                      <a:pPr marL="171450" indent="-171450">
                        <a:buFont typeface="Arial" panose="020B0604020202020204" pitchFamily="34" charset="0"/>
                        <a:buChar char="•"/>
                      </a:pPr>
                      <a:r>
                        <a:rPr lang="en-GB" sz="1000" b="0" i="0" kern="1200" dirty="0">
                          <a:solidFill>
                            <a:schemeClr val="tx1"/>
                          </a:solidFill>
                          <a:effectLst/>
                          <a:latin typeface="Comic Sans MS" panose="030F0902030302020204" pitchFamily="66" charset="0"/>
                          <a:ea typeface="+mn-ea"/>
                          <a:cs typeface="+mn-cs"/>
                        </a:rPr>
                        <a:t>Some people who follow the Sikh worldview may believe that the succession of Gurus enabled the message of Guru Nanak to be continued.</a:t>
                      </a:r>
                    </a:p>
                    <a:p>
                      <a:pPr marL="171450" indent="-171450">
                        <a:buFont typeface="Arial" panose="020B0604020202020204" pitchFamily="34" charset="0"/>
                        <a:buChar char="•"/>
                      </a:pPr>
                      <a:r>
                        <a:rPr lang="en-GB" sz="1000" b="0" i="0" kern="1200" dirty="0">
                          <a:solidFill>
                            <a:schemeClr val="tx1"/>
                          </a:solidFill>
                          <a:effectLst/>
                          <a:latin typeface="Comic Sans MS" panose="030F0902030302020204" pitchFamily="66" charset="0"/>
                          <a:ea typeface="+mn-ea"/>
                          <a:cs typeface="+mn-cs"/>
                        </a:rPr>
                        <a:t>Some people who follow the Sikh worldview may believe that these Gurus were spiritually liberated from birth.</a:t>
                      </a:r>
                    </a:p>
                    <a:p>
                      <a:pPr marL="342900" lvl="0" indent="-342900">
                        <a:lnSpc>
                          <a:spcPct val="107000"/>
                        </a:lnSpc>
                        <a:spcAft>
                          <a:spcPts val="0"/>
                        </a:spcAft>
                        <a:buSzPts val="1200"/>
                        <a:buFont typeface="Symbol" panose="05050102010706020507" pitchFamily="18" charset="2"/>
                        <a:buChar char=""/>
                      </a:pPr>
                      <a:endParaRPr lang="en-GB" sz="1000" b="0" dirty="0">
                        <a:latin typeface="Comic Sans MS" panose="030F0902030302020204" pitchFamily="66" charset="0"/>
                      </a:endParaRPr>
                    </a:p>
                  </a:txBody>
                  <a:tcPr/>
                </a:tc>
                <a:tc>
                  <a:txBody>
                    <a:bodyPr/>
                    <a:lstStyle/>
                    <a:p>
                      <a:r>
                        <a:rPr lang="en-GB" sz="1000" b="0" i="0" kern="1200" dirty="0">
                          <a:solidFill>
                            <a:schemeClr val="tx1"/>
                          </a:solidFill>
                          <a:effectLst/>
                          <a:latin typeface="Comic Sans MS" panose="030F0902030302020204" pitchFamily="66" charset="0"/>
                          <a:ea typeface="+mn-ea"/>
                          <a:cs typeface="+mn-cs"/>
                        </a:rPr>
                        <a:t>To know:</a:t>
                      </a:r>
                    </a:p>
                    <a:p>
                      <a:pPr marL="171450" indent="-171450">
                        <a:buFont typeface="Arial" panose="020B0604020202020204" pitchFamily="34" charset="0"/>
                        <a:buChar char="•"/>
                      </a:pPr>
                      <a:r>
                        <a:rPr lang="en-GB" sz="1000" b="0" i="0" kern="1200" dirty="0">
                          <a:solidFill>
                            <a:schemeClr val="tx1"/>
                          </a:solidFill>
                          <a:effectLst/>
                          <a:latin typeface="Comic Sans MS" panose="030F0902030302020204" pitchFamily="66" charset="0"/>
                          <a:ea typeface="+mn-ea"/>
                          <a:cs typeface="+mn-cs"/>
                        </a:rPr>
                        <a:t>Experiencing a pilgrimage together can help some people feel a sense of community and belonging.</a:t>
                      </a:r>
                    </a:p>
                    <a:p>
                      <a:pPr marL="171450" indent="-171450">
                        <a:buFont typeface="Arial" panose="020B0604020202020204" pitchFamily="34" charset="0"/>
                        <a:buChar char="•"/>
                      </a:pPr>
                      <a:r>
                        <a:rPr lang="en-GB" sz="1000" b="0" i="0" kern="1200" dirty="0">
                          <a:solidFill>
                            <a:schemeClr val="tx1"/>
                          </a:solidFill>
                          <a:effectLst/>
                          <a:latin typeface="Comic Sans MS" panose="030F0902030302020204" pitchFamily="66" charset="0"/>
                          <a:ea typeface="+mn-ea"/>
                          <a:cs typeface="+mn-cs"/>
                        </a:rPr>
                        <a:t>Some people often feel significant connection to a building or place.</a:t>
                      </a:r>
                    </a:p>
                    <a:p>
                      <a:pPr marL="171450" indent="-171450">
                        <a:buFont typeface="Arial" panose="020B0604020202020204" pitchFamily="34" charset="0"/>
                        <a:buChar char="•"/>
                      </a:pPr>
                      <a:r>
                        <a:rPr lang="en-GB" sz="1000" b="0" i="0" kern="1200" dirty="0">
                          <a:solidFill>
                            <a:schemeClr val="tx1"/>
                          </a:solidFill>
                          <a:effectLst/>
                          <a:latin typeface="Comic Sans MS" panose="030F0902030302020204" pitchFamily="66" charset="0"/>
                          <a:ea typeface="+mn-ea"/>
                          <a:cs typeface="+mn-cs"/>
                        </a:rPr>
                        <a:t>For some, the people in a particular space are more important than the place itself.</a:t>
                      </a:r>
                    </a:p>
                    <a:p>
                      <a:pPr marL="171450" indent="-171450">
                        <a:buFont typeface="Arial" panose="020B0604020202020204" pitchFamily="34" charset="0"/>
                        <a:buChar char="•"/>
                      </a:pPr>
                      <a:r>
                        <a:rPr lang="en-GB" sz="1000" b="0" i="0" kern="1200" dirty="0">
                          <a:solidFill>
                            <a:schemeClr val="tx1"/>
                          </a:solidFill>
                          <a:effectLst/>
                          <a:latin typeface="Comic Sans MS" panose="030F0902030302020204" pitchFamily="66" charset="0"/>
                          <a:ea typeface="+mn-ea"/>
                          <a:cs typeface="+mn-cs"/>
                        </a:rPr>
                        <a:t>Shared practices can be important to give some people a feeling of belonging.</a:t>
                      </a:r>
                    </a:p>
                    <a:p>
                      <a:pPr marL="171450" indent="-171450">
                        <a:buFont typeface="Arial" panose="020B0604020202020204" pitchFamily="34" charset="0"/>
                        <a:buChar char="•"/>
                      </a:pPr>
                      <a:r>
                        <a:rPr lang="en-GB" sz="1000" b="0" i="0" kern="1200" dirty="0">
                          <a:solidFill>
                            <a:schemeClr val="tx1"/>
                          </a:solidFill>
                          <a:effectLst/>
                          <a:latin typeface="Comic Sans MS" panose="030F0902030302020204" pitchFamily="66" charset="0"/>
                          <a:ea typeface="+mn-ea"/>
                          <a:cs typeface="+mn-cs"/>
                        </a:rPr>
                        <a:t>Some practices might demonstrate belonging to a particular community.</a:t>
                      </a:r>
                    </a:p>
                    <a:p>
                      <a:pPr marL="171450" indent="-171450">
                        <a:buFont typeface="Arial" panose="020B0604020202020204" pitchFamily="34" charset="0"/>
                        <a:buChar char="•"/>
                      </a:pPr>
                      <a:r>
                        <a:rPr lang="en-GB" sz="1000" b="0" i="0" kern="1200" dirty="0">
                          <a:solidFill>
                            <a:schemeClr val="tx1"/>
                          </a:solidFill>
                          <a:effectLst/>
                          <a:latin typeface="Comic Sans MS" panose="030F0902030302020204" pitchFamily="66" charset="0"/>
                          <a:ea typeface="+mn-ea"/>
                          <a:cs typeface="+mn-cs"/>
                        </a:rPr>
                        <a:t>Shared challenge can bring people closer together.</a:t>
                      </a:r>
                    </a:p>
                    <a:p>
                      <a:pPr marL="171450" indent="-171450">
                        <a:buFont typeface="Arial" panose="020B0604020202020204" pitchFamily="34" charset="0"/>
                        <a:buChar char="•"/>
                      </a:pPr>
                      <a:r>
                        <a:rPr lang="en-GB" sz="1000" b="0" i="0" kern="1200" dirty="0">
                          <a:solidFill>
                            <a:schemeClr val="tx1"/>
                          </a:solidFill>
                          <a:effectLst/>
                          <a:latin typeface="Comic Sans MS" panose="030F0902030302020204" pitchFamily="66" charset="0"/>
                          <a:ea typeface="+mn-ea"/>
                          <a:cs typeface="+mn-cs"/>
                        </a:rPr>
                        <a:t>A pilgrimage is a journey to a place of religious significance.</a:t>
                      </a:r>
                    </a:p>
                    <a:p>
                      <a:pPr marL="171450" indent="-171450">
                        <a:buFont typeface="Arial" panose="020B0604020202020204" pitchFamily="34" charset="0"/>
                        <a:buChar char="•"/>
                      </a:pPr>
                      <a:r>
                        <a:rPr lang="en-GB" sz="1000" b="0" i="0" kern="1200" dirty="0">
                          <a:solidFill>
                            <a:schemeClr val="tx1"/>
                          </a:solidFill>
                          <a:effectLst/>
                          <a:latin typeface="Comic Sans MS" panose="030F0902030302020204" pitchFamily="66" charset="0"/>
                          <a:ea typeface="+mn-ea"/>
                          <a:cs typeface="+mn-cs"/>
                        </a:rPr>
                        <a:t>Pilgrimages are an important part of some people’s life.</a:t>
                      </a:r>
                    </a:p>
                    <a:p>
                      <a:pPr marL="171450" indent="-171450">
                        <a:buFont typeface="Arial" panose="020B0604020202020204" pitchFamily="34" charset="0"/>
                        <a:buChar char="•"/>
                      </a:pPr>
                      <a:r>
                        <a:rPr lang="en-GB" sz="1000" b="0" i="0" kern="1200" dirty="0">
                          <a:solidFill>
                            <a:schemeClr val="tx1"/>
                          </a:solidFill>
                          <a:effectLst/>
                          <a:latin typeface="Comic Sans MS" panose="030F0902030302020204" pitchFamily="66" charset="0"/>
                          <a:ea typeface="+mn-ea"/>
                          <a:cs typeface="+mn-cs"/>
                        </a:rPr>
                        <a:t>Pilgrimage helps some people to feel close to God.</a:t>
                      </a:r>
                    </a:p>
                    <a:p>
                      <a:pPr marL="171450" indent="-171450">
                        <a:buFont typeface="Arial" panose="020B0604020202020204" pitchFamily="34" charset="0"/>
                        <a:buChar char="•"/>
                      </a:pPr>
                      <a:r>
                        <a:rPr lang="en-GB" sz="1000" b="0" i="0" kern="1200" dirty="0">
                          <a:solidFill>
                            <a:schemeClr val="tx1"/>
                          </a:solidFill>
                          <a:effectLst/>
                          <a:latin typeface="Comic Sans MS" panose="030F0902030302020204" pitchFamily="66" charset="0"/>
                          <a:ea typeface="+mn-ea"/>
                          <a:cs typeface="+mn-cs"/>
                        </a:rPr>
                        <a:t>Visiting a place of personal, religious, cultural or historical significance can have a special meaning for many people.</a:t>
                      </a:r>
                    </a:p>
                    <a:p>
                      <a:pPr marL="171450" indent="-171450">
                        <a:buFont typeface="Arial" panose="020B0604020202020204" pitchFamily="34" charset="0"/>
                        <a:buChar char="•"/>
                      </a:pPr>
                      <a:r>
                        <a:rPr lang="en-GB" sz="1000" b="0" i="0" kern="1200" dirty="0">
                          <a:solidFill>
                            <a:schemeClr val="tx1"/>
                          </a:solidFill>
                          <a:effectLst/>
                          <a:latin typeface="Comic Sans MS" panose="030F0902030302020204" pitchFamily="66" charset="0"/>
                          <a:ea typeface="+mn-ea"/>
                          <a:cs typeface="+mn-cs"/>
                        </a:rPr>
                        <a:t>There are many reasons for some people taking part in religious practices including belief, culture and tradition.</a:t>
                      </a:r>
                    </a:p>
                    <a:p>
                      <a:pPr marL="171450" indent="-171450">
                        <a:buFont typeface="Arial" panose="020B0604020202020204" pitchFamily="34" charset="0"/>
                        <a:buChar char="•"/>
                      </a:pPr>
                      <a:r>
                        <a:rPr lang="en-GB" sz="1000" b="0" i="0" kern="1200" dirty="0">
                          <a:solidFill>
                            <a:schemeClr val="tx1"/>
                          </a:solidFill>
                          <a:effectLst/>
                          <a:latin typeface="Comic Sans MS" panose="030F0902030302020204" pitchFamily="66" charset="0"/>
                          <a:ea typeface="+mn-ea"/>
                          <a:cs typeface="+mn-cs"/>
                        </a:rPr>
                        <a:t>Some people use stories about how others became close to God to guide them in achieving the same aim.</a:t>
                      </a:r>
                    </a:p>
                  </a:txBody>
                  <a:tcPr/>
                </a:tc>
                <a:tc>
                  <a:txBody>
                    <a:bodyPr/>
                    <a:lstStyle/>
                    <a:p>
                      <a:r>
                        <a:rPr lang="en-GB" sz="1000" b="0" i="0" kern="1200" dirty="0">
                          <a:solidFill>
                            <a:schemeClr val="tx1"/>
                          </a:solidFill>
                          <a:effectLst/>
                          <a:latin typeface="Comic Sans MS" panose="030F0902030302020204" pitchFamily="66" charset="0"/>
                          <a:ea typeface="+mn-ea"/>
                          <a:cs typeface="+mn-cs"/>
                        </a:rPr>
                        <a:t>To know:</a:t>
                      </a:r>
                    </a:p>
                    <a:p>
                      <a:pPr marL="171450" indent="-171450">
                        <a:buFont typeface="Arial" panose="020B0604020202020204" pitchFamily="34" charset="0"/>
                        <a:buChar char="•"/>
                      </a:pPr>
                      <a:r>
                        <a:rPr lang="en-GB" sz="1000" b="0" i="0" kern="1200" dirty="0">
                          <a:solidFill>
                            <a:schemeClr val="tx1"/>
                          </a:solidFill>
                          <a:effectLst/>
                          <a:latin typeface="Comic Sans MS" panose="030F0902030302020204" pitchFamily="66" charset="0"/>
                          <a:ea typeface="+mn-ea"/>
                          <a:cs typeface="+mn-cs"/>
                        </a:rPr>
                        <a:t>Free will means a belief that humans can make their own choices and determine their own fate.</a:t>
                      </a:r>
                    </a:p>
                    <a:p>
                      <a:pPr marL="171450" indent="-171450">
                        <a:buFont typeface="Arial" panose="020B0604020202020204" pitchFamily="34" charset="0"/>
                        <a:buChar char="•"/>
                      </a:pPr>
                      <a:r>
                        <a:rPr lang="en-GB" sz="1000" b="0" i="0" kern="1200" dirty="0">
                          <a:solidFill>
                            <a:schemeClr val="tx1"/>
                          </a:solidFill>
                          <a:effectLst/>
                          <a:latin typeface="Comic Sans MS" panose="030F0902030302020204" pitchFamily="66" charset="0"/>
                          <a:ea typeface="+mn-ea"/>
                          <a:cs typeface="+mn-cs"/>
                        </a:rPr>
                        <a:t>Beliefs about the nature of God may impact people’s ideas about and responses to suffering.</a:t>
                      </a:r>
                    </a:p>
                    <a:p>
                      <a:pPr marL="171450" indent="-171450">
                        <a:buFont typeface="Arial" panose="020B0604020202020204" pitchFamily="34" charset="0"/>
                        <a:buChar char="•"/>
                      </a:pPr>
                      <a:r>
                        <a:rPr lang="en-GB" sz="1000" b="0" i="0" kern="1200" dirty="0">
                          <a:solidFill>
                            <a:schemeClr val="tx1"/>
                          </a:solidFill>
                          <a:effectLst/>
                          <a:latin typeface="Comic Sans MS" panose="030F0902030302020204" pitchFamily="66" charset="0"/>
                          <a:ea typeface="+mn-ea"/>
                          <a:cs typeface="+mn-cs"/>
                        </a:rPr>
                        <a:t>Some people may use religious practices (e.g. prayer or worship) to help them in times of suffering.</a:t>
                      </a:r>
                    </a:p>
                    <a:p>
                      <a:pPr marL="171450" indent="-171450">
                        <a:buFont typeface="Arial" panose="020B0604020202020204" pitchFamily="34" charset="0"/>
                        <a:buChar char="•"/>
                      </a:pPr>
                      <a:r>
                        <a:rPr lang="en-GB" sz="1000" b="0" i="0" kern="1200" dirty="0">
                          <a:solidFill>
                            <a:schemeClr val="tx1"/>
                          </a:solidFill>
                          <a:effectLst/>
                          <a:latin typeface="Comic Sans MS" panose="030F0902030302020204" pitchFamily="66" charset="0"/>
                          <a:ea typeface="+mn-ea"/>
                          <a:cs typeface="+mn-cs"/>
                        </a:rPr>
                        <a:t>Within and between religious and non-religious groups, teaching about challenging issues can be contradictory and controversial.</a:t>
                      </a:r>
                    </a:p>
                    <a:p>
                      <a:pPr marL="171450" indent="-171450">
                        <a:buFont typeface="Arial" panose="020B0604020202020204" pitchFamily="34" charset="0"/>
                        <a:buChar char="•"/>
                      </a:pPr>
                      <a:r>
                        <a:rPr lang="en-GB" sz="1000" b="0" i="0" kern="1200" dirty="0">
                          <a:solidFill>
                            <a:schemeClr val="tx1"/>
                          </a:solidFill>
                          <a:effectLst/>
                          <a:latin typeface="Comic Sans MS" panose="030F0902030302020204" pitchFamily="66" charset="0"/>
                          <a:ea typeface="+mn-ea"/>
                          <a:cs typeface="+mn-cs"/>
                        </a:rPr>
                        <a:t>Ideas and beliefs about suffering come from many sources.</a:t>
                      </a:r>
                    </a:p>
                    <a:p>
                      <a:pPr marL="171450" indent="-171450">
                        <a:buFont typeface="Arial" panose="020B0604020202020204" pitchFamily="34" charset="0"/>
                        <a:buChar char="•"/>
                      </a:pPr>
                      <a:r>
                        <a:rPr lang="en-GB" sz="1000" b="0" i="0" kern="1200" dirty="0">
                          <a:solidFill>
                            <a:schemeClr val="tx1"/>
                          </a:solidFill>
                          <a:effectLst/>
                          <a:latin typeface="Comic Sans MS" panose="030F0902030302020204" pitchFamily="66" charset="0"/>
                          <a:ea typeface="+mn-ea"/>
                          <a:cs typeface="+mn-cs"/>
                        </a:rPr>
                        <a:t>People respond in different ways when they see people in their community suffering.</a:t>
                      </a:r>
                    </a:p>
                    <a:p>
                      <a:pPr marL="171450" indent="-171450">
                        <a:buFont typeface="Arial" panose="020B0604020202020204" pitchFamily="34" charset="0"/>
                        <a:buChar char="•"/>
                      </a:pPr>
                      <a:r>
                        <a:rPr lang="en-GB" sz="1000" b="0" i="0" kern="1200" dirty="0">
                          <a:solidFill>
                            <a:schemeClr val="tx1"/>
                          </a:solidFill>
                          <a:effectLst/>
                          <a:latin typeface="Comic Sans MS" panose="030F0902030302020204" pitchFamily="66" charset="0"/>
                          <a:ea typeface="+mn-ea"/>
                          <a:cs typeface="+mn-cs"/>
                        </a:rPr>
                        <a:t>Shared challenges can bring people closer together.</a:t>
                      </a:r>
                    </a:p>
                    <a:p>
                      <a:pPr marL="171450" indent="-171450">
                        <a:buFont typeface="Arial" panose="020B0604020202020204" pitchFamily="34" charset="0"/>
                        <a:buChar char="•"/>
                      </a:pPr>
                      <a:r>
                        <a:rPr lang="en-GB" sz="1000" b="0" i="0" kern="1200" dirty="0">
                          <a:solidFill>
                            <a:schemeClr val="tx1"/>
                          </a:solidFill>
                          <a:effectLst/>
                          <a:latin typeface="Comic Sans MS" panose="030F0902030302020204" pitchFamily="66" charset="0"/>
                          <a:ea typeface="+mn-ea"/>
                          <a:cs typeface="+mn-cs"/>
                        </a:rPr>
                        <a:t>Some practices might demonstrate belonging to a particular community.</a:t>
                      </a:r>
                    </a:p>
                  </a:txBody>
                  <a:tcPr/>
                </a:tc>
                <a:extLst>
                  <a:ext uri="{0D108BD9-81ED-4DB2-BD59-A6C34878D82A}">
                    <a16:rowId xmlns:a16="http://schemas.microsoft.com/office/drawing/2014/main" val="2128729435"/>
                  </a:ext>
                </a:extLst>
              </a:tr>
            </a:tbl>
          </a:graphicData>
        </a:graphic>
      </p:graphicFrame>
      <p:sp>
        <p:nvSpPr>
          <p:cNvPr id="26" name="TextBox 25">
            <a:extLst>
              <a:ext uri="{FF2B5EF4-FFF2-40B4-BE49-F238E27FC236}">
                <a16:creationId xmlns:a16="http://schemas.microsoft.com/office/drawing/2014/main" id="{1E4445BD-F4F7-41AC-AF0F-F873FCB51B2B}"/>
              </a:ext>
            </a:extLst>
          </p:cNvPr>
          <p:cNvSpPr txBox="1"/>
          <p:nvPr/>
        </p:nvSpPr>
        <p:spPr>
          <a:xfrm>
            <a:off x="4048217" y="1386581"/>
            <a:ext cx="4296793" cy="381000"/>
          </a:xfrm>
          <a:prstGeom prst="rect">
            <a:avLst/>
          </a:prstGeom>
          <a:noFill/>
        </p:spPr>
        <p:txBody>
          <a:bodyPr wrap="square" rtlCol="0">
            <a:spAutoFit/>
          </a:bodyPr>
          <a:lstStyle/>
          <a:p>
            <a:pPr algn="ctr"/>
            <a:r>
              <a:rPr lang="en-GB" b="1" dirty="0">
                <a:solidFill>
                  <a:schemeClr val="bg1"/>
                </a:solidFill>
                <a:latin typeface="Comic Sans MS" panose="030F0702030302020204" pitchFamily="66" charset="0"/>
              </a:rPr>
              <a:t>Cycle A</a:t>
            </a:r>
          </a:p>
        </p:txBody>
      </p:sp>
      <p:pic>
        <p:nvPicPr>
          <p:cNvPr id="2" name="Picture 1">
            <a:extLst>
              <a:ext uri="{FF2B5EF4-FFF2-40B4-BE49-F238E27FC236}">
                <a16:creationId xmlns:a16="http://schemas.microsoft.com/office/drawing/2014/main" id="{235DDC85-AF37-44B4-8EC6-3967EDC1AA00}"/>
              </a:ext>
            </a:extLst>
          </p:cNvPr>
          <p:cNvPicPr>
            <a:picLocks noChangeAspect="1"/>
          </p:cNvPicPr>
          <p:nvPr/>
        </p:nvPicPr>
        <p:blipFill>
          <a:blip r:embed="rId2"/>
          <a:stretch>
            <a:fillRect/>
          </a:stretch>
        </p:blipFill>
        <p:spPr>
          <a:xfrm>
            <a:off x="432155" y="204206"/>
            <a:ext cx="1761897" cy="1018120"/>
          </a:xfrm>
          <a:prstGeom prst="rect">
            <a:avLst/>
          </a:prstGeom>
        </p:spPr>
      </p:pic>
    </p:spTree>
    <p:extLst>
      <p:ext uri="{BB962C8B-B14F-4D97-AF65-F5344CB8AC3E}">
        <p14:creationId xmlns:p14="http://schemas.microsoft.com/office/powerpoint/2010/main" val="292653883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794C6FE-B479-4A6B-BE24-97602FA9CC96}"/>
              </a:ext>
            </a:extLst>
          </p:cNvPr>
          <p:cNvSpPr/>
          <p:nvPr/>
        </p:nvSpPr>
        <p:spPr>
          <a:xfrm>
            <a:off x="292963" y="96803"/>
            <a:ext cx="11638625" cy="1394645"/>
          </a:xfrm>
          <a:prstGeom prst="rect">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6" name="Rectangle 5">
            <a:extLst>
              <a:ext uri="{FF2B5EF4-FFF2-40B4-BE49-F238E27FC236}">
                <a16:creationId xmlns:a16="http://schemas.microsoft.com/office/drawing/2014/main" id="{CE9C5A49-72F3-4444-ACCF-0DF54F0F810B}"/>
              </a:ext>
            </a:extLst>
          </p:cNvPr>
          <p:cNvSpPr/>
          <p:nvPr/>
        </p:nvSpPr>
        <p:spPr>
          <a:xfrm>
            <a:off x="290004" y="1344671"/>
            <a:ext cx="11641584" cy="464820"/>
          </a:xfrm>
          <a:prstGeom prst="rect">
            <a:avLst/>
          </a:prstGeom>
          <a:solidFill>
            <a:srgbClr val="A45CAC"/>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0" name="Rectangle 9">
            <a:extLst>
              <a:ext uri="{FF2B5EF4-FFF2-40B4-BE49-F238E27FC236}">
                <a16:creationId xmlns:a16="http://schemas.microsoft.com/office/drawing/2014/main" id="{D8C52891-5734-4892-8441-7D7CFBEBBF79}"/>
              </a:ext>
            </a:extLst>
          </p:cNvPr>
          <p:cNvSpPr/>
          <p:nvPr/>
        </p:nvSpPr>
        <p:spPr>
          <a:xfrm>
            <a:off x="2426234" y="2298983"/>
            <a:ext cx="247212" cy="144780"/>
          </a:xfrm>
          <a:prstGeom prst="rect">
            <a:avLst/>
          </a:prstGeom>
          <a:ln>
            <a:noFill/>
          </a:ln>
        </p:spPr>
        <p:style>
          <a:lnRef idx="2">
            <a:schemeClr val="accent1"/>
          </a:lnRef>
          <a:fillRef idx="1">
            <a:schemeClr val="l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4" name="TextBox 23">
            <a:extLst>
              <a:ext uri="{FF2B5EF4-FFF2-40B4-BE49-F238E27FC236}">
                <a16:creationId xmlns:a16="http://schemas.microsoft.com/office/drawing/2014/main" id="{141EF8DA-1AAC-4721-847D-82503B884892}"/>
              </a:ext>
            </a:extLst>
          </p:cNvPr>
          <p:cNvSpPr txBox="1"/>
          <p:nvPr/>
        </p:nvSpPr>
        <p:spPr>
          <a:xfrm>
            <a:off x="2194052" y="231525"/>
            <a:ext cx="8086290" cy="1077218"/>
          </a:xfrm>
          <a:prstGeom prst="rect">
            <a:avLst/>
          </a:prstGeom>
          <a:noFill/>
        </p:spPr>
        <p:txBody>
          <a:bodyPr wrap="square" rtlCol="0">
            <a:spAutoFit/>
          </a:bodyPr>
          <a:lstStyle/>
          <a:p>
            <a:pPr algn="ctr"/>
            <a:r>
              <a:rPr lang="en-GB" sz="3200" dirty="0">
                <a:solidFill>
                  <a:schemeClr val="bg1"/>
                </a:solidFill>
                <a:latin typeface="Comic Sans MS" panose="030F0702030302020204" pitchFamily="66" charset="0"/>
              </a:rPr>
              <a:t>Curriculum Map</a:t>
            </a:r>
          </a:p>
          <a:p>
            <a:pPr algn="ctr"/>
            <a:r>
              <a:rPr lang="en-GB" sz="3200" dirty="0">
                <a:solidFill>
                  <a:schemeClr val="bg1"/>
                </a:solidFill>
                <a:latin typeface="Comic Sans MS" panose="030F0702030302020204" pitchFamily="66" charset="0"/>
              </a:rPr>
              <a:t>RE – Overview UKS2</a:t>
            </a:r>
          </a:p>
        </p:txBody>
      </p:sp>
      <p:graphicFrame>
        <p:nvGraphicFramePr>
          <p:cNvPr id="25" name="Table 24">
            <a:extLst>
              <a:ext uri="{FF2B5EF4-FFF2-40B4-BE49-F238E27FC236}">
                <a16:creationId xmlns:a16="http://schemas.microsoft.com/office/drawing/2014/main" id="{AC7B64D2-1B9F-4487-BF74-023ABE51D6A6}"/>
              </a:ext>
            </a:extLst>
          </p:cNvPr>
          <p:cNvGraphicFramePr>
            <a:graphicFrameLocks noGrp="1"/>
          </p:cNvGraphicFramePr>
          <p:nvPr>
            <p:extLst>
              <p:ext uri="{D42A27DB-BD31-4B8C-83A1-F6EECF244321}">
                <p14:modId xmlns:p14="http://schemas.microsoft.com/office/powerpoint/2010/main" val="532746276"/>
              </p:ext>
            </p:extLst>
          </p:nvPr>
        </p:nvGraphicFramePr>
        <p:xfrm>
          <a:off x="290004" y="1931836"/>
          <a:ext cx="11623829" cy="4969385"/>
        </p:xfrm>
        <a:graphic>
          <a:graphicData uri="http://schemas.openxmlformats.org/drawingml/2006/table">
            <a:tbl>
              <a:tblPr firstRow="1" bandRow="1">
                <a:tableStyleId>{5940675A-B579-460E-94D1-54222C63F5DA}</a:tableStyleId>
              </a:tblPr>
              <a:tblGrid>
                <a:gridCol w="3734590">
                  <a:extLst>
                    <a:ext uri="{9D8B030D-6E8A-4147-A177-3AD203B41FA5}">
                      <a16:colId xmlns:a16="http://schemas.microsoft.com/office/drawing/2014/main" val="1039164095"/>
                    </a:ext>
                  </a:extLst>
                </a:gridCol>
                <a:gridCol w="3885410">
                  <a:extLst>
                    <a:ext uri="{9D8B030D-6E8A-4147-A177-3AD203B41FA5}">
                      <a16:colId xmlns:a16="http://schemas.microsoft.com/office/drawing/2014/main" val="914411525"/>
                    </a:ext>
                  </a:extLst>
                </a:gridCol>
                <a:gridCol w="4003829">
                  <a:extLst>
                    <a:ext uri="{9D8B030D-6E8A-4147-A177-3AD203B41FA5}">
                      <a16:colId xmlns:a16="http://schemas.microsoft.com/office/drawing/2014/main" val="954389551"/>
                    </a:ext>
                  </a:extLst>
                </a:gridCol>
              </a:tblGrid>
              <a:tr h="484093">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400" b="0" dirty="0">
                          <a:latin typeface="Comic Sans MS" panose="030F0702030302020204" pitchFamily="66" charset="0"/>
                        </a:rPr>
                        <a:t>Autumn 2</a:t>
                      </a:r>
                      <a:r>
                        <a:rPr lang="en-GB" sz="1400" b="0" dirty="0">
                          <a:effectLst/>
                          <a:latin typeface="Comic Sans MS" panose="030F0702030302020204" pitchFamily="66" charset="0"/>
                          <a:cs typeface="Times New Roman" panose="02020603050405020304" pitchFamily="18" charset="0"/>
                        </a:rPr>
                        <a:t> – Why does Christianity not always look the same?</a:t>
                      </a:r>
                      <a:endParaRPr lang="en-GB" sz="1400" b="0" dirty="0">
                        <a:effectLst/>
                        <a:latin typeface="Comic Sans MS" panose="030F0702030302020204" pitchFamily="66" charset="0"/>
                        <a:ea typeface="Calibri" panose="020F0502020204030204" pitchFamily="34" charset="0"/>
                        <a:cs typeface="Times New Roman" panose="02020603050405020304" pitchFamily="18" charset="0"/>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lang="en-GB" sz="1400" b="0" dirty="0">
                        <a:effectLst/>
                        <a:latin typeface="Comic Sans MS" panose="030F0702030302020204" pitchFamily="66" charset="0"/>
                        <a:ea typeface="Calibri" panose="020F0502020204030204" pitchFamily="34" charset="0"/>
                        <a:cs typeface="Times New Roman" panose="02020603050405020304" pitchFamily="18" charset="0"/>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400" b="0" dirty="0">
                          <a:latin typeface="Comic Sans MS" panose="030F0702030302020204" pitchFamily="66" charset="0"/>
                        </a:rPr>
                        <a:t>Spring 2</a:t>
                      </a:r>
                      <a:r>
                        <a:rPr lang="en-GB" sz="1400" b="0" dirty="0">
                          <a:effectLst/>
                          <a:latin typeface="Comic Sans MS" panose="030F0702030302020204" pitchFamily="66" charset="0"/>
                          <a:cs typeface="Times New Roman" panose="02020603050405020304" pitchFamily="18" charset="0"/>
                        </a:rPr>
                        <a:t> – </a:t>
                      </a:r>
                      <a:r>
                        <a:rPr lang="en-GB" sz="1400" b="0" dirty="0">
                          <a:effectLst/>
                          <a:latin typeface="Comic Sans MS" panose="030F0702030302020204" pitchFamily="66" charset="0"/>
                          <a:ea typeface="Calibri" panose="020F0502020204030204" pitchFamily="34" charset="0"/>
                          <a:cs typeface="Times New Roman" panose="02020603050405020304" pitchFamily="18" charset="0"/>
                        </a:rPr>
                        <a:t>Why is there suffering? (Part 1)</a:t>
                      </a:r>
                    </a:p>
                  </a:txBody>
                  <a:tcPr/>
                </a:tc>
                <a:tc>
                  <a:txBody>
                    <a:bodyPr/>
                    <a:lstStyle/>
                    <a:p>
                      <a:pPr algn="ctr">
                        <a:lnSpc>
                          <a:spcPct val="107000"/>
                        </a:lnSpc>
                        <a:spcAft>
                          <a:spcPts val="800"/>
                        </a:spcAft>
                      </a:pPr>
                      <a:r>
                        <a:rPr lang="en-GB" sz="1400" b="0" dirty="0">
                          <a:latin typeface="Comic Sans MS" panose="030F0702030302020204" pitchFamily="66" charset="0"/>
                        </a:rPr>
                        <a:t>Summer 2 –What place does religion have in our world today</a:t>
                      </a:r>
                      <a:r>
                        <a:rPr lang="en-GB" sz="1400" b="0" dirty="0">
                          <a:effectLst/>
                          <a:latin typeface="Comic Sans MS" panose="030F0702030302020204" pitchFamily="66" charset="0"/>
                          <a:ea typeface="Calibri" panose="020F0502020204030204" pitchFamily="34" charset="0"/>
                          <a:cs typeface="Times New Roman" panose="02020603050405020304" pitchFamily="18" charset="0"/>
                        </a:rPr>
                        <a:t>?</a:t>
                      </a:r>
                    </a:p>
                  </a:txBody>
                  <a:tcPr/>
                </a:tc>
                <a:extLst>
                  <a:ext uri="{0D108BD9-81ED-4DB2-BD59-A6C34878D82A}">
                    <a16:rowId xmlns:a16="http://schemas.microsoft.com/office/drawing/2014/main" val="3471968257"/>
                  </a:ext>
                </a:extLst>
              </a:tr>
              <a:tr h="4237865">
                <a:tc>
                  <a:txBody>
                    <a:bodyPr/>
                    <a:lstStyle/>
                    <a:p>
                      <a:r>
                        <a:rPr lang="en-GB" sz="1000" b="0" i="0" kern="1200" dirty="0">
                          <a:solidFill>
                            <a:schemeClr val="tx1"/>
                          </a:solidFill>
                          <a:effectLst/>
                          <a:latin typeface="+mn-lt"/>
                          <a:ea typeface="+mn-ea"/>
                          <a:cs typeface="+mn-cs"/>
                        </a:rPr>
                        <a:t>To know:</a:t>
                      </a:r>
                    </a:p>
                    <a:p>
                      <a:pPr marL="171450" indent="-171450">
                        <a:buFont typeface="Arial" panose="020B0604020202020204" pitchFamily="34" charset="0"/>
                        <a:buChar char="•"/>
                      </a:pPr>
                      <a:r>
                        <a:rPr lang="en-GB" sz="1000" b="0" i="0" kern="1200" dirty="0">
                          <a:solidFill>
                            <a:schemeClr val="tx1"/>
                          </a:solidFill>
                          <a:effectLst/>
                          <a:latin typeface="+mn-lt"/>
                          <a:ea typeface="+mn-ea"/>
                          <a:cs typeface="+mn-cs"/>
                        </a:rPr>
                        <a:t>Some of the ways that history, migration and leadership influence people’s worldviews.</a:t>
                      </a:r>
                    </a:p>
                    <a:p>
                      <a:pPr marL="171450" indent="-171450">
                        <a:buFont typeface="Arial" panose="020B0604020202020204" pitchFamily="34" charset="0"/>
                        <a:buChar char="•"/>
                      </a:pPr>
                      <a:r>
                        <a:rPr lang="en-GB" sz="1000" b="0" i="0" kern="1200" dirty="0">
                          <a:solidFill>
                            <a:schemeClr val="tx1"/>
                          </a:solidFill>
                          <a:effectLst/>
                          <a:latin typeface="+mn-lt"/>
                          <a:ea typeface="+mn-ea"/>
                          <a:cs typeface="+mn-cs"/>
                        </a:rPr>
                        <a:t>That leadership and authority can impact people’s worldviews.</a:t>
                      </a:r>
                    </a:p>
                    <a:p>
                      <a:pPr marL="171450" indent="-171450">
                        <a:buFont typeface="Arial" panose="020B0604020202020204" pitchFamily="34" charset="0"/>
                        <a:buChar char="•"/>
                      </a:pPr>
                      <a:r>
                        <a:rPr lang="en-GB" sz="1000" b="0" i="0" kern="1200" dirty="0">
                          <a:solidFill>
                            <a:schemeClr val="tx1"/>
                          </a:solidFill>
                          <a:effectLst/>
                          <a:latin typeface="+mn-lt"/>
                          <a:ea typeface="+mn-ea"/>
                          <a:cs typeface="+mn-cs"/>
                        </a:rPr>
                        <a:t>That the community or group someone is part of shapes their sense of belonging.</a:t>
                      </a:r>
                    </a:p>
                    <a:p>
                      <a:pPr marL="171450" indent="-171450">
                        <a:buFont typeface="Arial" panose="020B0604020202020204" pitchFamily="34" charset="0"/>
                        <a:buChar char="•"/>
                      </a:pPr>
                      <a:r>
                        <a:rPr lang="en-GB" sz="1000" b="0" i="0" kern="1200" dirty="0">
                          <a:solidFill>
                            <a:schemeClr val="tx1"/>
                          </a:solidFill>
                          <a:effectLst/>
                          <a:latin typeface="+mn-lt"/>
                          <a:ea typeface="+mn-ea"/>
                          <a:cs typeface="+mn-cs"/>
                        </a:rPr>
                        <a:t>That people are inspired and led by others from within and outside their community.</a:t>
                      </a:r>
                    </a:p>
                    <a:p>
                      <a:pPr marL="171450" indent="-171450">
                        <a:buFont typeface="Arial" panose="020B0604020202020204" pitchFamily="34" charset="0"/>
                        <a:buChar char="•"/>
                      </a:pPr>
                      <a:r>
                        <a:rPr lang="en-GB" sz="1000" b="0" i="0" kern="1200" dirty="0">
                          <a:solidFill>
                            <a:schemeClr val="tx1"/>
                          </a:solidFill>
                          <a:effectLst/>
                          <a:latin typeface="+mn-lt"/>
                          <a:ea typeface="+mn-ea"/>
                          <a:cs typeface="+mn-cs"/>
                        </a:rPr>
                        <a:t>That scripture can be interpreted in different ways.</a:t>
                      </a:r>
                    </a:p>
                    <a:p>
                      <a:pPr marL="342900" lvl="0" indent="-342900">
                        <a:lnSpc>
                          <a:spcPct val="107000"/>
                        </a:lnSpc>
                        <a:spcAft>
                          <a:spcPts val="0"/>
                        </a:spcAft>
                        <a:buSzPts val="1200"/>
                        <a:buFont typeface="Symbol" panose="05050102010706020507" pitchFamily="18" charset="2"/>
                        <a:buChar char=""/>
                      </a:pPr>
                      <a:endParaRPr lang="en-GB" sz="1000" b="0" dirty="0">
                        <a:latin typeface="Comic Sans MS" panose="030F0902030302020204" pitchFamily="66" charset="0"/>
                      </a:endParaRPr>
                    </a:p>
                  </a:txBody>
                  <a:tcPr/>
                </a:tc>
                <a:tc>
                  <a:txBody>
                    <a:bodyPr/>
                    <a:lstStyle/>
                    <a:p>
                      <a:r>
                        <a:rPr lang="en-GB" sz="1000" b="0" i="0" kern="1200" dirty="0">
                          <a:solidFill>
                            <a:schemeClr val="tx1"/>
                          </a:solidFill>
                          <a:effectLst/>
                          <a:latin typeface="Comic Sans MS" panose="030F0902030302020204" pitchFamily="66" charset="0"/>
                          <a:ea typeface="+mn-ea"/>
                          <a:cs typeface="+mn-cs"/>
                        </a:rPr>
                        <a:t>To know:</a:t>
                      </a:r>
                    </a:p>
                    <a:p>
                      <a:pPr marL="171450" indent="-171450">
                        <a:buFont typeface="Arial" panose="020B0604020202020204" pitchFamily="34" charset="0"/>
                        <a:buChar char="•"/>
                      </a:pPr>
                      <a:r>
                        <a:rPr lang="en-GB" sz="1000" b="0" i="0" kern="1200" dirty="0">
                          <a:solidFill>
                            <a:schemeClr val="tx1"/>
                          </a:solidFill>
                          <a:effectLst/>
                          <a:latin typeface="Comic Sans MS" panose="030F0902030302020204" pitchFamily="66" charset="0"/>
                          <a:ea typeface="+mn-ea"/>
                          <a:cs typeface="+mn-cs"/>
                        </a:rPr>
                        <a:t>Free will means a belief that humans can make their own choices and determine their own fate.</a:t>
                      </a:r>
                    </a:p>
                    <a:p>
                      <a:pPr marL="171450" indent="-171450">
                        <a:buFont typeface="Arial" panose="020B0604020202020204" pitchFamily="34" charset="0"/>
                        <a:buChar char="•"/>
                      </a:pPr>
                      <a:r>
                        <a:rPr lang="en-GB" sz="1000" b="0" i="0" kern="1200" dirty="0">
                          <a:solidFill>
                            <a:schemeClr val="tx1"/>
                          </a:solidFill>
                          <a:effectLst/>
                          <a:latin typeface="Comic Sans MS" panose="030F0902030302020204" pitchFamily="66" charset="0"/>
                          <a:ea typeface="+mn-ea"/>
                          <a:cs typeface="+mn-cs"/>
                        </a:rPr>
                        <a:t>Beliefs about the nature of God may impact people’s ideas about and responses to suffering.</a:t>
                      </a:r>
                    </a:p>
                    <a:p>
                      <a:pPr marL="171450" indent="-171450">
                        <a:buFont typeface="Arial" panose="020B0604020202020204" pitchFamily="34" charset="0"/>
                        <a:buChar char="•"/>
                      </a:pPr>
                      <a:r>
                        <a:rPr lang="en-GB" sz="1000" b="0" i="0" kern="1200" dirty="0">
                          <a:solidFill>
                            <a:schemeClr val="tx1"/>
                          </a:solidFill>
                          <a:effectLst/>
                          <a:latin typeface="Comic Sans MS" panose="030F0902030302020204" pitchFamily="66" charset="0"/>
                          <a:ea typeface="+mn-ea"/>
                          <a:cs typeface="+mn-cs"/>
                        </a:rPr>
                        <a:t>Some people may use religious practices (</a:t>
                      </a:r>
                      <a:r>
                        <a:rPr lang="en-GB" sz="1000" b="0" i="0" kern="1200" dirty="0" err="1">
                          <a:solidFill>
                            <a:schemeClr val="tx1"/>
                          </a:solidFill>
                          <a:effectLst/>
                          <a:latin typeface="Comic Sans MS" panose="030F0902030302020204" pitchFamily="66" charset="0"/>
                          <a:ea typeface="+mn-ea"/>
                          <a:cs typeface="+mn-cs"/>
                        </a:rPr>
                        <a:t>e.g</a:t>
                      </a:r>
                      <a:r>
                        <a:rPr lang="en-GB" sz="1000" b="0" i="0" kern="1200" dirty="0">
                          <a:solidFill>
                            <a:schemeClr val="tx1"/>
                          </a:solidFill>
                          <a:effectLst/>
                          <a:latin typeface="Comic Sans MS" panose="030F0902030302020204" pitchFamily="66" charset="0"/>
                          <a:ea typeface="+mn-ea"/>
                          <a:cs typeface="+mn-cs"/>
                        </a:rPr>
                        <a:t> prayer, worship) to help them in times of suffering.</a:t>
                      </a:r>
                    </a:p>
                    <a:p>
                      <a:pPr marL="171450" indent="-171450">
                        <a:buFont typeface="Arial" panose="020B0604020202020204" pitchFamily="34" charset="0"/>
                        <a:buChar char="•"/>
                      </a:pPr>
                      <a:r>
                        <a:rPr lang="en-GB" sz="1000" b="0" i="0" kern="1200" dirty="0">
                          <a:solidFill>
                            <a:schemeClr val="tx1"/>
                          </a:solidFill>
                          <a:effectLst/>
                          <a:latin typeface="Comic Sans MS" panose="030F0902030302020204" pitchFamily="66" charset="0"/>
                          <a:ea typeface="+mn-ea"/>
                          <a:cs typeface="+mn-cs"/>
                        </a:rPr>
                        <a:t>Within and between religious and non-religious groups teaching about challenging issues can be contradictory and controversial.</a:t>
                      </a:r>
                    </a:p>
                    <a:p>
                      <a:pPr marL="171450" indent="-171450">
                        <a:buFont typeface="Arial" panose="020B0604020202020204" pitchFamily="34" charset="0"/>
                        <a:buChar char="•"/>
                      </a:pPr>
                      <a:r>
                        <a:rPr lang="en-GB" sz="1000" b="0" i="0" kern="1200" dirty="0">
                          <a:solidFill>
                            <a:schemeClr val="tx1"/>
                          </a:solidFill>
                          <a:effectLst/>
                          <a:latin typeface="Comic Sans MS" panose="030F0902030302020204" pitchFamily="66" charset="0"/>
                          <a:ea typeface="+mn-ea"/>
                          <a:cs typeface="+mn-cs"/>
                        </a:rPr>
                        <a:t>Writings from long ago can give people insight into modern-day issues.</a:t>
                      </a:r>
                    </a:p>
                    <a:p>
                      <a:pPr marL="171450" indent="-171450">
                        <a:buFont typeface="Arial" panose="020B0604020202020204" pitchFamily="34" charset="0"/>
                        <a:buChar char="•"/>
                      </a:pPr>
                      <a:r>
                        <a:rPr lang="en-GB" sz="1000" b="0" i="0" kern="1200" dirty="0">
                          <a:solidFill>
                            <a:schemeClr val="tx1"/>
                          </a:solidFill>
                          <a:effectLst/>
                          <a:latin typeface="Comic Sans MS" panose="030F0902030302020204" pitchFamily="66" charset="0"/>
                          <a:ea typeface="+mn-ea"/>
                          <a:cs typeface="+mn-cs"/>
                        </a:rPr>
                        <a:t>Ideas and beliefs about suffering come from many sources.</a:t>
                      </a:r>
                    </a:p>
                    <a:p>
                      <a:pPr marL="171450" indent="-171450">
                        <a:buFont typeface="Arial" panose="020B0604020202020204" pitchFamily="34" charset="0"/>
                        <a:buChar char="•"/>
                      </a:pPr>
                      <a:r>
                        <a:rPr lang="en-GB" sz="1000" b="0" i="0" kern="1200" dirty="0">
                          <a:solidFill>
                            <a:schemeClr val="tx1"/>
                          </a:solidFill>
                          <a:effectLst/>
                          <a:latin typeface="Comic Sans MS" panose="030F0902030302020204" pitchFamily="66" charset="0"/>
                          <a:ea typeface="+mn-ea"/>
                          <a:cs typeface="+mn-cs"/>
                        </a:rPr>
                        <a:t>People respond in different ways when they see people in their community suffering.</a:t>
                      </a:r>
                    </a:p>
                  </a:txBody>
                  <a:tcPr/>
                </a:tc>
                <a:tc>
                  <a:txBody>
                    <a:bodyPr/>
                    <a:lstStyle/>
                    <a:p>
                      <a:r>
                        <a:rPr lang="en-GB" sz="1000" b="0" i="0" kern="1200" dirty="0">
                          <a:solidFill>
                            <a:schemeClr val="tx1"/>
                          </a:solidFill>
                          <a:effectLst/>
                          <a:latin typeface="Comic Sans MS" panose="030F0902030302020204" pitchFamily="66" charset="0"/>
                          <a:ea typeface="+mn-ea"/>
                          <a:cs typeface="+mn-cs"/>
                        </a:rPr>
                        <a:t>To know:</a:t>
                      </a:r>
                    </a:p>
                    <a:p>
                      <a:pPr marL="171450" indent="-171450">
                        <a:buFont typeface="Arial" panose="020B0604020202020204" pitchFamily="34" charset="0"/>
                        <a:buChar char="•"/>
                      </a:pPr>
                      <a:r>
                        <a:rPr lang="en-GB" sz="1000" b="0" i="0" kern="1200" dirty="0">
                          <a:solidFill>
                            <a:schemeClr val="tx1"/>
                          </a:solidFill>
                          <a:effectLst/>
                          <a:latin typeface="Comic Sans MS" panose="030F0902030302020204" pitchFamily="66" charset="0"/>
                          <a:ea typeface="+mn-ea"/>
                          <a:cs typeface="+mn-cs"/>
                        </a:rPr>
                        <a:t>Some of the ways that culture, history, geography and tradition influence people’s worldviews.</a:t>
                      </a:r>
                    </a:p>
                    <a:p>
                      <a:pPr marL="171450" indent="-171450">
                        <a:buFont typeface="Arial" panose="020B0604020202020204" pitchFamily="34" charset="0"/>
                        <a:buChar char="•"/>
                      </a:pPr>
                      <a:r>
                        <a:rPr lang="en-GB" sz="1000" b="0" i="0" kern="1200" dirty="0">
                          <a:solidFill>
                            <a:schemeClr val="tx1"/>
                          </a:solidFill>
                          <a:effectLst/>
                          <a:latin typeface="Comic Sans MS" panose="030F0902030302020204" pitchFamily="66" charset="0"/>
                          <a:ea typeface="+mn-ea"/>
                          <a:cs typeface="+mn-cs"/>
                        </a:rPr>
                        <a:t>That there are many reasons for some people taking part in religious practices including belief, culture, tradition.</a:t>
                      </a:r>
                    </a:p>
                    <a:p>
                      <a:pPr marL="171450" indent="-171450">
                        <a:buFont typeface="Arial" panose="020B0604020202020204" pitchFamily="34" charset="0"/>
                        <a:buChar char="•"/>
                      </a:pPr>
                      <a:r>
                        <a:rPr lang="en-GB" sz="1000" b="0" i="0" kern="1200" dirty="0">
                          <a:solidFill>
                            <a:schemeClr val="tx1"/>
                          </a:solidFill>
                          <a:effectLst/>
                          <a:latin typeface="Comic Sans MS" panose="030F0902030302020204" pitchFamily="66" charset="0"/>
                          <a:ea typeface="+mn-ea"/>
                          <a:cs typeface="+mn-cs"/>
                        </a:rPr>
                        <a:t>That some people may find religious spaces special even if they are not part of that religion.</a:t>
                      </a:r>
                    </a:p>
                  </a:txBody>
                  <a:tcPr/>
                </a:tc>
                <a:extLst>
                  <a:ext uri="{0D108BD9-81ED-4DB2-BD59-A6C34878D82A}">
                    <a16:rowId xmlns:a16="http://schemas.microsoft.com/office/drawing/2014/main" val="2128729435"/>
                  </a:ext>
                </a:extLst>
              </a:tr>
            </a:tbl>
          </a:graphicData>
        </a:graphic>
      </p:graphicFrame>
      <p:sp>
        <p:nvSpPr>
          <p:cNvPr id="26" name="TextBox 25">
            <a:extLst>
              <a:ext uri="{FF2B5EF4-FFF2-40B4-BE49-F238E27FC236}">
                <a16:creationId xmlns:a16="http://schemas.microsoft.com/office/drawing/2014/main" id="{1E4445BD-F4F7-41AC-AF0F-F873FCB51B2B}"/>
              </a:ext>
            </a:extLst>
          </p:cNvPr>
          <p:cNvSpPr txBox="1"/>
          <p:nvPr/>
        </p:nvSpPr>
        <p:spPr>
          <a:xfrm>
            <a:off x="4048217" y="1386581"/>
            <a:ext cx="4296793" cy="381000"/>
          </a:xfrm>
          <a:prstGeom prst="rect">
            <a:avLst/>
          </a:prstGeom>
          <a:noFill/>
        </p:spPr>
        <p:txBody>
          <a:bodyPr wrap="square" rtlCol="0">
            <a:spAutoFit/>
          </a:bodyPr>
          <a:lstStyle/>
          <a:p>
            <a:pPr algn="ctr"/>
            <a:r>
              <a:rPr lang="en-GB" dirty="0">
                <a:solidFill>
                  <a:schemeClr val="bg1"/>
                </a:solidFill>
                <a:latin typeface="Comic Sans MS" panose="030F0702030302020204" pitchFamily="66" charset="0"/>
              </a:rPr>
              <a:t>Cycle A continued</a:t>
            </a:r>
          </a:p>
        </p:txBody>
      </p:sp>
      <p:pic>
        <p:nvPicPr>
          <p:cNvPr id="2" name="Picture 1">
            <a:extLst>
              <a:ext uri="{FF2B5EF4-FFF2-40B4-BE49-F238E27FC236}">
                <a16:creationId xmlns:a16="http://schemas.microsoft.com/office/drawing/2014/main" id="{235DDC85-AF37-44B4-8EC6-3967EDC1AA00}"/>
              </a:ext>
            </a:extLst>
          </p:cNvPr>
          <p:cNvPicPr>
            <a:picLocks noChangeAspect="1"/>
          </p:cNvPicPr>
          <p:nvPr/>
        </p:nvPicPr>
        <p:blipFill>
          <a:blip r:embed="rId2"/>
          <a:stretch>
            <a:fillRect/>
          </a:stretch>
        </p:blipFill>
        <p:spPr>
          <a:xfrm>
            <a:off x="432155" y="204206"/>
            <a:ext cx="1761897" cy="1018120"/>
          </a:xfrm>
          <a:prstGeom prst="rect">
            <a:avLst/>
          </a:prstGeom>
        </p:spPr>
      </p:pic>
    </p:spTree>
    <p:extLst>
      <p:ext uri="{BB962C8B-B14F-4D97-AF65-F5344CB8AC3E}">
        <p14:creationId xmlns:p14="http://schemas.microsoft.com/office/powerpoint/2010/main" val="150834568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794C6FE-B479-4A6B-BE24-97602FA9CC96}"/>
              </a:ext>
            </a:extLst>
          </p:cNvPr>
          <p:cNvSpPr/>
          <p:nvPr/>
        </p:nvSpPr>
        <p:spPr>
          <a:xfrm>
            <a:off x="168676" y="96803"/>
            <a:ext cx="11789546" cy="1394645"/>
          </a:xfrm>
          <a:prstGeom prst="rect">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6" name="Rectangle 5">
            <a:extLst>
              <a:ext uri="{FF2B5EF4-FFF2-40B4-BE49-F238E27FC236}">
                <a16:creationId xmlns:a16="http://schemas.microsoft.com/office/drawing/2014/main" id="{CE9C5A49-72F3-4444-ACCF-0DF54F0F810B}"/>
              </a:ext>
            </a:extLst>
          </p:cNvPr>
          <p:cNvSpPr/>
          <p:nvPr/>
        </p:nvSpPr>
        <p:spPr>
          <a:xfrm>
            <a:off x="168676" y="1344671"/>
            <a:ext cx="11789546" cy="464820"/>
          </a:xfrm>
          <a:prstGeom prst="rect">
            <a:avLst/>
          </a:prstGeom>
          <a:solidFill>
            <a:srgbClr val="A45CAC"/>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0" name="Rectangle 9">
            <a:extLst>
              <a:ext uri="{FF2B5EF4-FFF2-40B4-BE49-F238E27FC236}">
                <a16:creationId xmlns:a16="http://schemas.microsoft.com/office/drawing/2014/main" id="{D8C52891-5734-4892-8441-7D7CFBEBBF79}"/>
              </a:ext>
            </a:extLst>
          </p:cNvPr>
          <p:cNvSpPr/>
          <p:nvPr/>
        </p:nvSpPr>
        <p:spPr>
          <a:xfrm>
            <a:off x="2426234" y="2298983"/>
            <a:ext cx="247212" cy="144780"/>
          </a:xfrm>
          <a:prstGeom prst="rect">
            <a:avLst/>
          </a:prstGeom>
          <a:ln>
            <a:noFill/>
          </a:ln>
        </p:spPr>
        <p:style>
          <a:lnRef idx="2">
            <a:schemeClr val="accent1"/>
          </a:lnRef>
          <a:fillRef idx="1">
            <a:schemeClr val="l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4" name="TextBox 23">
            <a:extLst>
              <a:ext uri="{FF2B5EF4-FFF2-40B4-BE49-F238E27FC236}">
                <a16:creationId xmlns:a16="http://schemas.microsoft.com/office/drawing/2014/main" id="{141EF8DA-1AAC-4721-847D-82503B884892}"/>
              </a:ext>
            </a:extLst>
          </p:cNvPr>
          <p:cNvSpPr txBox="1"/>
          <p:nvPr/>
        </p:nvSpPr>
        <p:spPr>
          <a:xfrm>
            <a:off x="2194052" y="231525"/>
            <a:ext cx="8086290" cy="1077218"/>
          </a:xfrm>
          <a:prstGeom prst="rect">
            <a:avLst/>
          </a:prstGeom>
          <a:noFill/>
        </p:spPr>
        <p:txBody>
          <a:bodyPr wrap="square" rtlCol="0">
            <a:spAutoFit/>
          </a:bodyPr>
          <a:lstStyle/>
          <a:p>
            <a:pPr algn="ctr"/>
            <a:r>
              <a:rPr lang="en-GB" sz="3200" dirty="0">
                <a:solidFill>
                  <a:schemeClr val="bg1"/>
                </a:solidFill>
                <a:latin typeface="Comic Sans MS" panose="030F0702030302020204" pitchFamily="66" charset="0"/>
              </a:rPr>
              <a:t>Curriculum Map</a:t>
            </a:r>
          </a:p>
          <a:p>
            <a:pPr algn="ctr"/>
            <a:r>
              <a:rPr lang="en-GB" sz="3200" dirty="0">
                <a:solidFill>
                  <a:schemeClr val="bg1"/>
                </a:solidFill>
                <a:latin typeface="Comic Sans MS" panose="030F0702030302020204" pitchFamily="66" charset="0"/>
              </a:rPr>
              <a:t>RE – Overview UKS2</a:t>
            </a:r>
          </a:p>
        </p:txBody>
      </p:sp>
      <p:graphicFrame>
        <p:nvGraphicFramePr>
          <p:cNvPr id="25" name="Table 24">
            <a:extLst>
              <a:ext uri="{FF2B5EF4-FFF2-40B4-BE49-F238E27FC236}">
                <a16:creationId xmlns:a16="http://schemas.microsoft.com/office/drawing/2014/main" id="{AC7B64D2-1B9F-4487-BF74-023ABE51D6A6}"/>
              </a:ext>
            </a:extLst>
          </p:cNvPr>
          <p:cNvGraphicFramePr>
            <a:graphicFrameLocks noGrp="1"/>
          </p:cNvGraphicFramePr>
          <p:nvPr>
            <p:extLst>
              <p:ext uri="{D42A27DB-BD31-4B8C-83A1-F6EECF244321}">
                <p14:modId xmlns:p14="http://schemas.microsoft.com/office/powerpoint/2010/main" val="3363843024"/>
              </p:ext>
            </p:extLst>
          </p:nvPr>
        </p:nvGraphicFramePr>
        <p:xfrm>
          <a:off x="168675" y="1856099"/>
          <a:ext cx="11789546" cy="4437063"/>
        </p:xfrm>
        <a:graphic>
          <a:graphicData uri="http://schemas.openxmlformats.org/drawingml/2006/table">
            <a:tbl>
              <a:tblPr firstRow="1" bandRow="1">
                <a:tableStyleId>{5940675A-B579-460E-94D1-54222C63F5DA}</a:tableStyleId>
              </a:tblPr>
              <a:tblGrid>
                <a:gridCol w="3454201">
                  <a:extLst>
                    <a:ext uri="{9D8B030D-6E8A-4147-A177-3AD203B41FA5}">
                      <a16:colId xmlns:a16="http://schemas.microsoft.com/office/drawing/2014/main" val="1039164095"/>
                    </a:ext>
                  </a:extLst>
                </a:gridCol>
                <a:gridCol w="3761772">
                  <a:extLst>
                    <a:ext uri="{9D8B030D-6E8A-4147-A177-3AD203B41FA5}">
                      <a16:colId xmlns:a16="http://schemas.microsoft.com/office/drawing/2014/main" val="914411525"/>
                    </a:ext>
                  </a:extLst>
                </a:gridCol>
                <a:gridCol w="4573573">
                  <a:extLst>
                    <a:ext uri="{9D8B030D-6E8A-4147-A177-3AD203B41FA5}">
                      <a16:colId xmlns:a16="http://schemas.microsoft.com/office/drawing/2014/main" val="954389551"/>
                    </a:ext>
                  </a:extLst>
                </a:gridCol>
              </a:tblGrid>
              <a:tr h="0">
                <a:tc>
                  <a:txBody>
                    <a:bodyPr/>
                    <a:lstStyle/>
                    <a:p>
                      <a:pPr algn="ctr">
                        <a:lnSpc>
                          <a:spcPct val="107000"/>
                        </a:lnSpc>
                        <a:spcAft>
                          <a:spcPts val="800"/>
                        </a:spcAft>
                      </a:pPr>
                      <a:r>
                        <a:rPr lang="en-GB" sz="1400" b="0" dirty="0">
                          <a:latin typeface="Comic Sans MS" panose="030F0702030302020204" pitchFamily="66" charset="0"/>
                        </a:rPr>
                        <a:t>Autumn 1 – </a:t>
                      </a:r>
                      <a:r>
                        <a:rPr lang="en-GB" sz="1400" b="0" dirty="0">
                          <a:effectLst/>
                          <a:latin typeface="Comic Sans MS" panose="030F0702030302020204" pitchFamily="66" charset="0"/>
                          <a:ea typeface="Calibri" panose="020F0502020204030204" pitchFamily="34" charset="0"/>
                          <a:cs typeface="Times New Roman" panose="02020603050405020304" pitchFamily="18" charset="0"/>
                        </a:rPr>
                        <a:t>Why do people have to stand up for what they believe in?</a:t>
                      </a:r>
                      <a:endParaRPr lang="en-GB" sz="1400" b="0" dirty="0">
                        <a:latin typeface="Comic Sans MS" panose="030F0702030302020204" pitchFamily="66" charset="0"/>
                      </a:endParaRPr>
                    </a:p>
                  </a:txBody>
                  <a:tcPr/>
                </a:tc>
                <a:tc>
                  <a:txBody>
                    <a:bodyPr/>
                    <a:lstStyle/>
                    <a:p>
                      <a:pPr algn="ctr">
                        <a:lnSpc>
                          <a:spcPct val="107000"/>
                        </a:lnSpc>
                        <a:spcAft>
                          <a:spcPts val="800"/>
                        </a:spcAft>
                      </a:pPr>
                      <a:r>
                        <a:rPr lang="en-GB" sz="1400" b="0" dirty="0">
                          <a:latin typeface="Comic Sans MS" panose="030F0702030302020204" pitchFamily="66" charset="0"/>
                        </a:rPr>
                        <a:t>Spring 1 –Why does religion look different around the world? (Part 2)</a:t>
                      </a:r>
                      <a:endParaRPr lang="en-GB" sz="1400" b="0" dirty="0">
                        <a:effectLst/>
                        <a:latin typeface="Comic Sans MS" panose="030F0702030302020204" pitchFamily="66" charset="0"/>
                        <a:ea typeface="Calibri" panose="020F0502020204030204" pitchFamily="34" charset="0"/>
                        <a:cs typeface="Times New Roman" panose="02020603050405020304" pitchFamily="18" charset="0"/>
                      </a:endParaRPr>
                    </a:p>
                  </a:txBody>
                  <a:tcPr/>
                </a:tc>
                <a:tc>
                  <a:txBody>
                    <a:bodyPr/>
                    <a:lstStyle/>
                    <a:p>
                      <a:pPr algn="ctr">
                        <a:lnSpc>
                          <a:spcPct val="107000"/>
                        </a:lnSpc>
                        <a:spcAft>
                          <a:spcPts val="800"/>
                        </a:spcAft>
                      </a:pPr>
                      <a:r>
                        <a:rPr lang="en-GB" sz="1400" b="0" dirty="0">
                          <a:latin typeface="Comic Sans MS" panose="030F0702030302020204" pitchFamily="66" charset="0"/>
                        </a:rPr>
                        <a:t>Summer 1 – </a:t>
                      </a:r>
                      <a:r>
                        <a:rPr lang="en-GB" sz="1400" b="0" dirty="0">
                          <a:effectLst/>
                          <a:latin typeface="Comic Sans MS" panose="030F0702030302020204" pitchFamily="66" charset="0"/>
                          <a:cs typeface="Times New Roman" panose="02020603050405020304" pitchFamily="18" charset="0"/>
                        </a:rPr>
                        <a:t>What happens when we die? (Part 2)</a:t>
                      </a:r>
                      <a:endParaRPr lang="en-GB" sz="1400" b="0" dirty="0">
                        <a:effectLst/>
                        <a:latin typeface="Comic Sans MS" panose="030F0702030302020204" pitchFamily="66" charset="0"/>
                        <a:ea typeface="Calibri" panose="020F0502020204030204" pitchFamily="34" charset="0"/>
                        <a:cs typeface="Times New Roman" panose="02020603050405020304" pitchFamily="18" charset="0"/>
                      </a:endParaRPr>
                    </a:p>
                  </a:txBody>
                  <a:tcPr/>
                </a:tc>
                <a:extLst>
                  <a:ext uri="{0D108BD9-81ED-4DB2-BD59-A6C34878D82A}">
                    <a16:rowId xmlns:a16="http://schemas.microsoft.com/office/drawing/2014/main" val="3471968257"/>
                  </a:ext>
                </a:extLst>
              </a:tr>
              <a:tr h="3127626">
                <a:tc>
                  <a:txBody>
                    <a:bodyPr/>
                    <a:lstStyle/>
                    <a:p>
                      <a:pPr marL="0" lvl="0" indent="0">
                        <a:lnSpc>
                          <a:spcPct val="107000"/>
                        </a:lnSpc>
                        <a:spcAft>
                          <a:spcPts val="0"/>
                        </a:spcAft>
                        <a:buSzPts val="1100"/>
                        <a:buFont typeface="Symbol" panose="05050102010706020507" pitchFamily="18" charset="2"/>
                        <a:buNone/>
                      </a:pPr>
                      <a:r>
                        <a:rPr lang="en-GB" sz="1000" dirty="0">
                          <a:effectLst/>
                          <a:latin typeface="Comic Sans MS" panose="030F0902030302020204" pitchFamily="66" charset="0"/>
                          <a:ea typeface="Calibri" panose="020F0502020204030204" pitchFamily="34" charset="0"/>
                          <a:cs typeface="Times New Roman" panose="02020603050405020304" pitchFamily="18" charset="0"/>
                        </a:rPr>
                        <a:t>To know:</a:t>
                      </a:r>
                    </a:p>
                    <a:p>
                      <a:pPr marL="171450" lvl="0" indent="-171450">
                        <a:lnSpc>
                          <a:spcPct val="107000"/>
                        </a:lnSpc>
                        <a:spcAft>
                          <a:spcPts val="0"/>
                        </a:spcAft>
                        <a:buSzPts val="1100"/>
                        <a:buFont typeface="Arial" panose="020B0604020202020204" pitchFamily="34" charset="0"/>
                        <a:buChar char="•"/>
                      </a:pPr>
                      <a:r>
                        <a:rPr lang="en-GB" sz="1000" b="0" i="0" kern="1200" dirty="0">
                          <a:solidFill>
                            <a:schemeClr val="tx1"/>
                          </a:solidFill>
                          <a:effectLst/>
                          <a:latin typeface="Comic Sans MS" panose="030F0902030302020204" pitchFamily="66" charset="0"/>
                          <a:ea typeface="+mn-ea"/>
                          <a:cs typeface="+mn-cs"/>
                        </a:rPr>
                        <a:t>The meaning of atheist, agnostic and theist.</a:t>
                      </a:r>
                    </a:p>
                    <a:p>
                      <a:pPr marL="171450" indent="-171450">
                        <a:buFont typeface="Arial" panose="020B0604020202020204" pitchFamily="34" charset="0"/>
                        <a:buChar char="•"/>
                      </a:pPr>
                      <a:r>
                        <a:rPr lang="en-GB" sz="1000" b="0" i="0" kern="1200" dirty="0">
                          <a:solidFill>
                            <a:schemeClr val="tx1"/>
                          </a:solidFill>
                          <a:effectLst/>
                          <a:latin typeface="Comic Sans MS" panose="030F0902030302020204" pitchFamily="66" charset="0"/>
                          <a:ea typeface="+mn-ea"/>
                          <a:cs typeface="+mn-cs"/>
                        </a:rPr>
                        <a:t>That in the UK religious beliefs are a protected characteristic.</a:t>
                      </a:r>
                    </a:p>
                    <a:p>
                      <a:pPr marL="171450" indent="-171450">
                        <a:buFont typeface="Arial" panose="020B0604020202020204" pitchFamily="34" charset="0"/>
                        <a:buChar char="•"/>
                      </a:pPr>
                      <a:r>
                        <a:rPr lang="en-GB" sz="1000" b="0" i="0" kern="1200" dirty="0">
                          <a:solidFill>
                            <a:schemeClr val="tx1"/>
                          </a:solidFill>
                          <a:effectLst/>
                          <a:latin typeface="Comic Sans MS" panose="030F0902030302020204" pitchFamily="66" charset="0"/>
                          <a:ea typeface="+mn-ea"/>
                          <a:cs typeface="+mn-cs"/>
                        </a:rPr>
                        <a:t>That in some times and places, people did not or do not have religious freedom.</a:t>
                      </a:r>
                    </a:p>
                    <a:p>
                      <a:pPr marL="171450" indent="-171450">
                        <a:buFont typeface="Arial" panose="020B0604020202020204" pitchFamily="34" charset="0"/>
                        <a:buChar char="•"/>
                      </a:pPr>
                      <a:r>
                        <a:rPr lang="en-GB" sz="1000" b="0" i="0" kern="1200" dirty="0">
                          <a:solidFill>
                            <a:schemeClr val="tx1"/>
                          </a:solidFill>
                          <a:effectLst/>
                          <a:latin typeface="Comic Sans MS" panose="030F0902030302020204" pitchFamily="66" charset="0"/>
                          <a:ea typeface="+mn-ea"/>
                          <a:cs typeface="+mn-cs"/>
                        </a:rPr>
                        <a:t>That throughout history and modern times, people have had to protest or fight for religious freedom.</a:t>
                      </a:r>
                    </a:p>
                    <a:p>
                      <a:pPr marL="171450" indent="-171450">
                        <a:buFont typeface="Arial" panose="020B0604020202020204" pitchFamily="34" charset="0"/>
                        <a:buChar char="•"/>
                      </a:pPr>
                      <a:r>
                        <a:rPr lang="en-GB" sz="1000" b="0" i="0" kern="1200" dirty="0">
                          <a:solidFill>
                            <a:schemeClr val="tx1"/>
                          </a:solidFill>
                          <a:effectLst/>
                          <a:latin typeface="Comic Sans MS" panose="030F0902030302020204" pitchFamily="66" charset="0"/>
                          <a:ea typeface="+mn-ea"/>
                          <a:cs typeface="+mn-cs"/>
                        </a:rPr>
                        <a:t>That some festivals commemorate times when religious freedom has been fought for (e.g. Bonfire night).</a:t>
                      </a:r>
                    </a:p>
                    <a:p>
                      <a:pPr marL="171450" indent="-171450">
                        <a:buFont typeface="Arial" panose="020B0604020202020204" pitchFamily="34" charset="0"/>
                        <a:buChar char="•"/>
                      </a:pPr>
                      <a:r>
                        <a:rPr lang="en-GB" sz="1000" b="0" i="0" kern="1200" dirty="0">
                          <a:solidFill>
                            <a:schemeClr val="tx1"/>
                          </a:solidFill>
                          <a:effectLst/>
                          <a:latin typeface="Comic Sans MS" panose="030F0902030302020204" pitchFamily="66" charset="0"/>
                          <a:ea typeface="+mn-ea"/>
                          <a:cs typeface="+mn-cs"/>
                        </a:rPr>
                        <a:t>That within and between religious and non-religious groups people may disagree about challenging issues.</a:t>
                      </a:r>
                    </a:p>
                    <a:p>
                      <a:pPr marL="171450" indent="-171450">
                        <a:buFont typeface="Arial" panose="020B0604020202020204" pitchFamily="34" charset="0"/>
                        <a:buChar char="•"/>
                      </a:pPr>
                      <a:r>
                        <a:rPr lang="en-GB" sz="1000" b="0" i="0" kern="1200" dirty="0">
                          <a:solidFill>
                            <a:schemeClr val="tx1"/>
                          </a:solidFill>
                          <a:effectLst/>
                          <a:latin typeface="Comic Sans MS" panose="030F0902030302020204" pitchFamily="66" charset="0"/>
                          <a:ea typeface="+mn-ea"/>
                          <a:cs typeface="+mn-cs"/>
                        </a:rPr>
                        <a:t>That people are inspired and led by others from within and outside their community.</a:t>
                      </a:r>
                    </a:p>
                    <a:p>
                      <a:pPr marL="171450" indent="-171450">
                        <a:buFont typeface="Arial" panose="020B0604020202020204" pitchFamily="34" charset="0"/>
                        <a:buChar char="•"/>
                      </a:pPr>
                      <a:r>
                        <a:rPr lang="en-GB" sz="1000" b="0" i="0" kern="1200" dirty="0">
                          <a:solidFill>
                            <a:schemeClr val="tx1"/>
                          </a:solidFill>
                          <a:effectLst/>
                          <a:latin typeface="Comic Sans MS" panose="030F0902030302020204" pitchFamily="66" charset="0"/>
                          <a:ea typeface="+mn-ea"/>
                          <a:cs typeface="+mn-cs"/>
                        </a:rPr>
                        <a:t>That communities sometimes fight or protest for the rights of themselves or others.</a:t>
                      </a:r>
                    </a:p>
                    <a:p>
                      <a:pPr marL="342900" lvl="0" indent="-342900">
                        <a:lnSpc>
                          <a:spcPct val="107000"/>
                        </a:lnSpc>
                        <a:spcAft>
                          <a:spcPts val="0"/>
                        </a:spcAft>
                        <a:buSzPts val="1100"/>
                        <a:buFont typeface="Symbol" panose="05050102010706020507" pitchFamily="18" charset="2"/>
                        <a:buChar char=""/>
                      </a:pPr>
                      <a:endParaRPr lang="en-GB" sz="1000" dirty="0">
                        <a:effectLst/>
                        <a:latin typeface="Comic Sans MS" panose="030F0902030302020204" pitchFamily="66" charset="0"/>
                        <a:ea typeface="Calibri" panose="020F0502020204030204" pitchFamily="34" charset="0"/>
                        <a:cs typeface="Times New Roman" panose="02020603050405020304" pitchFamily="18" charset="0"/>
                      </a:endParaRPr>
                    </a:p>
                    <a:p>
                      <a:pPr algn="l"/>
                      <a:endParaRPr lang="en-GB" sz="1000" b="0" dirty="0">
                        <a:latin typeface="Comic Sans MS" panose="030F0902030302020204" pitchFamily="66" charset="0"/>
                      </a:endParaRPr>
                    </a:p>
                  </a:txBody>
                  <a:tcPr/>
                </a:tc>
                <a:tc>
                  <a:txBody>
                    <a:bodyPr/>
                    <a:lstStyle/>
                    <a:p>
                      <a:r>
                        <a:rPr lang="en-GB" sz="1000" b="0" i="0" kern="1200" dirty="0">
                          <a:solidFill>
                            <a:schemeClr val="tx1"/>
                          </a:solidFill>
                          <a:effectLst/>
                          <a:latin typeface="Comic Sans MS" panose="030F0902030302020204" pitchFamily="66" charset="0"/>
                          <a:ea typeface="+mn-ea"/>
                          <a:cs typeface="+mn-cs"/>
                        </a:rPr>
                        <a:t>To know:</a:t>
                      </a:r>
                    </a:p>
                    <a:p>
                      <a:pPr marL="171450" indent="-171450">
                        <a:buFont typeface="Arial" panose="020B0604020202020204" pitchFamily="34" charset="0"/>
                        <a:buChar char="•"/>
                      </a:pPr>
                      <a:r>
                        <a:rPr lang="en-GB" sz="1000" b="0" i="0" kern="1200" dirty="0">
                          <a:solidFill>
                            <a:schemeClr val="tx1"/>
                          </a:solidFill>
                          <a:effectLst/>
                          <a:latin typeface="Comic Sans MS" panose="030F0902030302020204" pitchFamily="66" charset="0"/>
                          <a:ea typeface="+mn-ea"/>
                          <a:cs typeface="+mn-cs"/>
                        </a:rPr>
                        <a:t>Some of the ways that culture, history, geography and tradition influence people’s worldviews.</a:t>
                      </a:r>
                    </a:p>
                    <a:p>
                      <a:pPr marL="171450" indent="-171450">
                        <a:buFont typeface="Arial" panose="020B0604020202020204" pitchFamily="34" charset="0"/>
                        <a:buChar char="•"/>
                      </a:pPr>
                      <a:r>
                        <a:rPr lang="en-GB" sz="1000" b="0" i="0" kern="1200" dirty="0">
                          <a:solidFill>
                            <a:schemeClr val="tx1"/>
                          </a:solidFill>
                          <a:effectLst/>
                          <a:latin typeface="Comic Sans MS" panose="030F0902030302020204" pitchFamily="66" charset="0"/>
                          <a:ea typeface="+mn-ea"/>
                          <a:cs typeface="+mn-cs"/>
                        </a:rPr>
                        <a:t>People from the same organised worldview often hold the same key beliefs but may interpret and express them differently.</a:t>
                      </a:r>
                    </a:p>
                    <a:p>
                      <a:pPr marL="171450" indent="-171450">
                        <a:buFont typeface="Arial" panose="020B0604020202020204" pitchFamily="34" charset="0"/>
                        <a:buChar char="•"/>
                      </a:pPr>
                      <a:r>
                        <a:rPr lang="en-GB" sz="1000" b="0" i="0" kern="1200" dirty="0">
                          <a:solidFill>
                            <a:schemeClr val="tx1"/>
                          </a:solidFill>
                          <a:effectLst/>
                          <a:latin typeface="Comic Sans MS" panose="030F0902030302020204" pitchFamily="66" charset="0"/>
                          <a:ea typeface="+mn-ea"/>
                          <a:cs typeface="+mn-cs"/>
                        </a:rPr>
                        <a:t>There are many reasons for taking part in religious practices including belief, culture, tradition.</a:t>
                      </a:r>
                    </a:p>
                    <a:p>
                      <a:pPr marL="171450" indent="-171450">
                        <a:buFont typeface="Arial" panose="020B0604020202020204" pitchFamily="34" charset="0"/>
                        <a:buChar char="•"/>
                      </a:pPr>
                      <a:r>
                        <a:rPr lang="en-GB" sz="1000" b="0" i="0" kern="1200" dirty="0">
                          <a:solidFill>
                            <a:schemeClr val="tx1"/>
                          </a:solidFill>
                          <a:effectLst/>
                          <a:latin typeface="Comic Sans MS" panose="030F0902030302020204" pitchFamily="66" charset="0"/>
                          <a:ea typeface="+mn-ea"/>
                          <a:cs typeface="+mn-cs"/>
                        </a:rPr>
                        <a:t>Some of the ways practices are influenced by culture, tradition, geography and history.</a:t>
                      </a:r>
                    </a:p>
                    <a:p>
                      <a:pPr marL="171450" indent="-171450">
                        <a:buFont typeface="Arial" panose="020B0604020202020204" pitchFamily="34" charset="0"/>
                        <a:buChar char="•"/>
                      </a:pPr>
                      <a:r>
                        <a:rPr lang="en-GB" sz="1000" b="0" i="0" kern="1200" dirty="0">
                          <a:solidFill>
                            <a:schemeClr val="tx1"/>
                          </a:solidFill>
                          <a:effectLst/>
                          <a:latin typeface="Comic Sans MS" panose="030F0902030302020204" pitchFamily="66" charset="0"/>
                          <a:ea typeface="+mn-ea"/>
                          <a:cs typeface="+mn-cs"/>
                        </a:rPr>
                        <a:t>Religious people may read stories from the past about how people became close to God to guide them in achieving the same aim.</a:t>
                      </a:r>
                    </a:p>
                    <a:p>
                      <a:pPr marL="171450" indent="-171450">
                        <a:buFont typeface="Arial" panose="020B0604020202020204" pitchFamily="34" charset="0"/>
                        <a:buChar char="•"/>
                      </a:pPr>
                      <a:r>
                        <a:rPr lang="en-GB" sz="1000" b="0" i="0" kern="1200" dirty="0">
                          <a:solidFill>
                            <a:schemeClr val="tx1"/>
                          </a:solidFill>
                          <a:effectLst/>
                          <a:latin typeface="Comic Sans MS" panose="030F0902030302020204" pitchFamily="66" charset="0"/>
                          <a:ea typeface="+mn-ea"/>
                          <a:cs typeface="+mn-cs"/>
                        </a:rPr>
                        <a:t>Cultural, historical and geographical context can affect how scripture is interpreted.</a:t>
                      </a:r>
                    </a:p>
                    <a:p>
                      <a:pPr marL="171450" indent="-171450">
                        <a:buFont typeface="Arial" panose="020B0604020202020204" pitchFamily="34" charset="0"/>
                        <a:buChar char="•"/>
                      </a:pPr>
                      <a:r>
                        <a:rPr lang="en-GB" sz="1000" b="0" i="0" kern="1200" dirty="0">
                          <a:solidFill>
                            <a:schemeClr val="tx1"/>
                          </a:solidFill>
                          <a:effectLst/>
                          <a:latin typeface="Comic Sans MS" panose="030F0902030302020204" pitchFamily="66" charset="0"/>
                          <a:ea typeface="+mn-ea"/>
                          <a:cs typeface="+mn-cs"/>
                        </a:rPr>
                        <a:t>People disagree on whether ancient writings are still relevant to modern life.</a:t>
                      </a:r>
                    </a:p>
                    <a:p>
                      <a:pPr marL="171450" indent="-171450">
                        <a:buFont typeface="Arial" panose="020B0604020202020204" pitchFamily="34" charset="0"/>
                        <a:buChar char="•"/>
                      </a:pPr>
                      <a:r>
                        <a:rPr lang="en-GB" sz="1000" b="0" i="0" kern="1200" dirty="0">
                          <a:solidFill>
                            <a:schemeClr val="tx1"/>
                          </a:solidFill>
                          <a:effectLst/>
                          <a:latin typeface="Comic Sans MS" panose="030F0902030302020204" pitchFamily="66" charset="0"/>
                          <a:ea typeface="+mn-ea"/>
                          <a:cs typeface="+mn-cs"/>
                        </a:rPr>
                        <a:t>Shared practices can be important to give people a feeling of belonging.</a:t>
                      </a:r>
                    </a:p>
                    <a:p>
                      <a:endParaRPr lang="en-GB" sz="1000" b="0" i="0" kern="1200" dirty="0">
                        <a:solidFill>
                          <a:schemeClr val="tx1"/>
                        </a:solidFill>
                        <a:effectLst/>
                        <a:latin typeface="Comic Sans MS" panose="030F0902030302020204" pitchFamily="66" charset="0"/>
                        <a:ea typeface="+mn-ea"/>
                        <a:cs typeface="+mn-cs"/>
                      </a:endParaRPr>
                    </a:p>
                  </a:txBody>
                  <a:tcPr/>
                </a:tc>
                <a:tc>
                  <a:txBody>
                    <a:bodyPr/>
                    <a:lstStyle/>
                    <a:p>
                      <a:r>
                        <a:rPr lang="en-GB" sz="1000" b="0" i="0" kern="1200" dirty="0">
                          <a:solidFill>
                            <a:schemeClr val="tx1"/>
                          </a:solidFill>
                          <a:effectLst/>
                          <a:latin typeface="+mn-lt"/>
                          <a:ea typeface="+mn-ea"/>
                          <a:cs typeface="+mn-cs"/>
                        </a:rPr>
                        <a:t>To know:</a:t>
                      </a:r>
                    </a:p>
                    <a:p>
                      <a:pPr marL="171450" indent="-171450">
                        <a:buFont typeface="Arial" panose="020B0604020202020204" pitchFamily="34" charset="0"/>
                        <a:buChar char="•"/>
                      </a:pPr>
                      <a:r>
                        <a:rPr lang="en-GB" sz="1000" b="0" i="0" kern="1200" dirty="0">
                          <a:solidFill>
                            <a:schemeClr val="tx1"/>
                          </a:solidFill>
                          <a:effectLst/>
                          <a:latin typeface="+mn-lt"/>
                          <a:ea typeface="+mn-ea"/>
                          <a:cs typeface="+mn-cs"/>
                        </a:rPr>
                        <a:t>The meaning of atheist, agnostic and theist.</a:t>
                      </a:r>
                    </a:p>
                    <a:p>
                      <a:pPr marL="171450" indent="-171450">
                        <a:buFont typeface="Arial" panose="020B0604020202020204" pitchFamily="34" charset="0"/>
                        <a:buChar char="•"/>
                      </a:pPr>
                      <a:r>
                        <a:rPr lang="en-GB" sz="1000" b="0" i="0" kern="1200" dirty="0">
                          <a:solidFill>
                            <a:schemeClr val="tx1"/>
                          </a:solidFill>
                          <a:effectLst/>
                          <a:latin typeface="+mn-lt"/>
                          <a:ea typeface="+mn-ea"/>
                          <a:cs typeface="+mn-cs"/>
                        </a:rPr>
                        <a:t>That people have different beliefs about what happens when we die.</a:t>
                      </a:r>
                    </a:p>
                    <a:p>
                      <a:pPr marL="171450" indent="-171450">
                        <a:buFont typeface="Arial" panose="020B0604020202020204" pitchFamily="34" charset="0"/>
                        <a:buChar char="•"/>
                      </a:pPr>
                      <a:r>
                        <a:rPr lang="en-GB" sz="1000" b="0" i="0" kern="1200" dirty="0">
                          <a:solidFill>
                            <a:schemeClr val="tx1"/>
                          </a:solidFill>
                          <a:effectLst/>
                          <a:latin typeface="+mn-lt"/>
                          <a:ea typeface="+mn-ea"/>
                          <a:cs typeface="+mn-cs"/>
                        </a:rPr>
                        <a:t>That some people believe in God, who may judge their actions when they die.</a:t>
                      </a:r>
                    </a:p>
                    <a:p>
                      <a:pPr marL="171450" indent="-171450">
                        <a:buFont typeface="Arial" panose="020B0604020202020204" pitchFamily="34" charset="0"/>
                        <a:buChar char="•"/>
                      </a:pPr>
                      <a:r>
                        <a:rPr lang="en-GB" sz="1000" b="0" i="0" kern="1200" dirty="0">
                          <a:solidFill>
                            <a:schemeClr val="tx1"/>
                          </a:solidFill>
                          <a:effectLst/>
                          <a:latin typeface="+mn-lt"/>
                          <a:ea typeface="+mn-ea"/>
                          <a:cs typeface="+mn-cs"/>
                        </a:rPr>
                        <a:t>That some people believe in life after death and others may believe death is the end of our life in any form.</a:t>
                      </a:r>
                    </a:p>
                    <a:p>
                      <a:pPr marL="171450" indent="-171450">
                        <a:buFont typeface="Arial" panose="020B0604020202020204" pitchFamily="34" charset="0"/>
                        <a:buChar char="•"/>
                      </a:pPr>
                      <a:r>
                        <a:rPr lang="en-GB" sz="1000" b="0" i="0" kern="1200" dirty="0">
                          <a:solidFill>
                            <a:schemeClr val="tx1"/>
                          </a:solidFill>
                          <a:effectLst/>
                          <a:latin typeface="+mn-lt"/>
                          <a:ea typeface="+mn-ea"/>
                          <a:cs typeface="+mn-cs"/>
                        </a:rPr>
                        <a:t>How to correctly use the following vocabulary in relation to death: afterlife, reincarnation, soul, judgement, eternity, finality, heaven and hell.</a:t>
                      </a:r>
                    </a:p>
                    <a:p>
                      <a:pPr marL="171450" indent="-171450">
                        <a:buFont typeface="Arial" panose="020B0604020202020204" pitchFamily="34" charset="0"/>
                        <a:buChar char="•"/>
                      </a:pPr>
                      <a:r>
                        <a:rPr lang="en-GB" sz="1000" b="0" i="0" kern="1200" dirty="0">
                          <a:solidFill>
                            <a:schemeClr val="tx1"/>
                          </a:solidFill>
                          <a:effectLst/>
                          <a:latin typeface="+mn-lt"/>
                          <a:ea typeface="+mn-ea"/>
                          <a:cs typeface="+mn-cs"/>
                        </a:rPr>
                        <a:t>Many people who are not religious believe in some form of afterlife.</a:t>
                      </a:r>
                    </a:p>
                    <a:p>
                      <a:pPr marL="171450" indent="-171450">
                        <a:buFont typeface="Arial" panose="020B0604020202020204" pitchFamily="34" charset="0"/>
                        <a:buChar char="•"/>
                      </a:pPr>
                      <a:r>
                        <a:rPr lang="en-GB" sz="1000" b="0" i="0" kern="1200" dirty="0">
                          <a:solidFill>
                            <a:schemeClr val="tx1"/>
                          </a:solidFill>
                          <a:effectLst/>
                          <a:latin typeface="+mn-lt"/>
                          <a:ea typeface="+mn-ea"/>
                          <a:cs typeface="+mn-cs"/>
                        </a:rPr>
                        <a:t>Funeral practices often reflect beliefs about life after death.</a:t>
                      </a:r>
                    </a:p>
                    <a:p>
                      <a:pPr marL="171450" indent="-171450">
                        <a:buFont typeface="Arial" panose="020B0604020202020204" pitchFamily="34" charset="0"/>
                        <a:buChar char="•"/>
                      </a:pPr>
                      <a:r>
                        <a:rPr lang="en-GB" sz="1000" b="0" i="0" kern="1200" dirty="0">
                          <a:solidFill>
                            <a:schemeClr val="tx1"/>
                          </a:solidFill>
                          <a:effectLst/>
                          <a:latin typeface="+mn-lt"/>
                          <a:ea typeface="+mn-ea"/>
                          <a:cs typeface="+mn-cs"/>
                        </a:rPr>
                        <a:t>Funerals can be important to help people grieve.</a:t>
                      </a:r>
                    </a:p>
                    <a:p>
                      <a:pPr marL="171450" indent="-171450">
                        <a:buFont typeface="Arial" panose="020B0604020202020204" pitchFamily="34" charset="0"/>
                        <a:buChar char="•"/>
                      </a:pPr>
                      <a:r>
                        <a:rPr lang="en-GB" sz="1000" b="0" i="0" kern="1200" dirty="0">
                          <a:solidFill>
                            <a:schemeClr val="tx1"/>
                          </a:solidFill>
                          <a:effectLst/>
                          <a:latin typeface="+mn-lt"/>
                          <a:ea typeface="+mn-ea"/>
                          <a:cs typeface="+mn-cs"/>
                        </a:rPr>
                        <a:t>Some reasons for some people taking part in religious practices including belief, culture, tradition and obligation.</a:t>
                      </a:r>
                    </a:p>
                    <a:p>
                      <a:pPr marL="171450" indent="-171450">
                        <a:buFont typeface="Arial" panose="020B0604020202020204" pitchFamily="34" charset="0"/>
                        <a:buChar char="•"/>
                      </a:pPr>
                      <a:r>
                        <a:rPr lang="en-GB" sz="1000" b="0" i="0" kern="1200" dirty="0">
                          <a:solidFill>
                            <a:schemeClr val="tx1"/>
                          </a:solidFill>
                          <a:effectLst/>
                          <a:latin typeface="+mn-lt"/>
                          <a:ea typeface="+mn-ea"/>
                          <a:cs typeface="+mn-cs"/>
                        </a:rPr>
                        <a:t>Some of the ways practices are influenced by culture, tradition, geography, leadership and history.</a:t>
                      </a:r>
                    </a:p>
                    <a:p>
                      <a:pPr marL="171450" indent="-171450">
                        <a:buFont typeface="Arial" panose="020B0604020202020204" pitchFamily="34" charset="0"/>
                        <a:buChar char="•"/>
                      </a:pPr>
                      <a:r>
                        <a:rPr lang="en-GB" sz="1000" b="0" i="0" kern="1200" dirty="0">
                          <a:solidFill>
                            <a:schemeClr val="tx1"/>
                          </a:solidFill>
                          <a:effectLst/>
                          <a:latin typeface="+mn-lt"/>
                          <a:ea typeface="+mn-ea"/>
                          <a:cs typeface="+mn-cs"/>
                        </a:rPr>
                        <a:t>Ideas about the afterlife come from many sources.</a:t>
                      </a:r>
                    </a:p>
                    <a:p>
                      <a:pPr marL="171450" indent="-171450">
                        <a:buFont typeface="Arial" panose="020B0604020202020204" pitchFamily="34" charset="0"/>
                        <a:buChar char="•"/>
                      </a:pPr>
                      <a:r>
                        <a:rPr lang="en-GB" sz="1000" b="0" i="0" kern="1200" dirty="0">
                          <a:solidFill>
                            <a:schemeClr val="tx1"/>
                          </a:solidFill>
                          <a:effectLst/>
                          <a:latin typeface="+mn-lt"/>
                          <a:ea typeface="+mn-ea"/>
                          <a:cs typeface="+mn-cs"/>
                        </a:rPr>
                        <a:t>Beliefs about life after death can affect how people choose to live their lives.</a:t>
                      </a:r>
                    </a:p>
                    <a:p>
                      <a:pPr marL="171450" indent="-171450">
                        <a:buFont typeface="Arial" panose="020B0604020202020204" pitchFamily="34" charset="0"/>
                        <a:buChar char="•"/>
                      </a:pPr>
                      <a:r>
                        <a:rPr lang="en-GB" sz="1000" b="0" i="0" kern="1200" dirty="0">
                          <a:solidFill>
                            <a:schemeClr val="tx1"/>
                          </a:solidFill>
                          <a:effectLst/>
                          <a:latin typeface="+mn-lt"/>
                          <a:ea typeface="+mn-ea"/>
                          <a:cs typeface="+mn-cs"/>
                        </a:rPr>
                        <a:t>Within and between religious and non-religious groups people may disagree about challenging issues.</a:t>
                      </a:r>
                    </a:p>
                    <a:p>
                      <a:pPr marL="171450" indent="-171450">
                        <a:buFont typeface="Arial" panose="020B0604020202020204" pitchFamily="34" charset="0"/>
                        <a:buChar char="•"/>
                      </a:pPr>
                      <a:r>
                        <a:rPr lang="en-GB" sz="1000" b="0" i="0" kern="1200" dirty="0">
                          <a:solidFill>
                            <a:schemeClr val="tx1"/>
                          </a:solidFill>
                          <a:effectLst/>
                          <a:latin typeface="+mn-lt"/>
                          <a:ea typeface="+mn-ea"/>
                          <a:cs typeface="+mn-cs"/>
                        </a:rPr>
                        <a:t>Funerals can be important times for communities to support one another.</a:t>
                      </a:r>
                    </a:p>
                    <a:p>
                      <a:pPr marL="171450" indent="-171450">
                        <a:buFont typeface="Arial" panose="020B0604020202020204" pitchFamily="34" charset="0"/>
                        <a:buChar char="•"/>
                      </a:pPr>
                      <a:r>
                        <a:rPr lang="en-GB" sz="1000" b="0" i="0" kern="1200" dirty="0">
                          <a:solidFill>
                            <a:schemeClr val="tx1"/>
                          </a:solidFill>
                          <a:effectLst/>
                          <a:latin typeface="+mn-lt"/>
                          <a:ea typeface="+mn-ea"/>
                          <a:cs typeface="+mn-cs"/>
                        </a:rPr>
                        <a:t>Religious communities usually have a leader who carries out certain duties with or on behalf of the community.</a:t>
                      </a:r>
                    </a:p>
                    <a:p>
                      <a:pPr marL="171450" indent="-171450">
                        <a:buFont typeface="Arial" panose="020B0604020202020204" pitchFamily="34" charset="0"/>
                        <a:buChar char="•"/>
                      </a:pPr>
                      <a:r>
                        <a:rPr lang="en-GB" sz="1000" b="0" i="0" kern="1200" dirty="0">
                          <a:solidFill>
                            <a:schemeClr val="tx1"/>
                          </a:solidFill>
                          <a:effectLst/>
                          <a:latin typeface="+mn-lt"/>
                          <a:ea typeface="+mn-ea"/>
                          <a:cs typeface="+mn-cs"/>
                        </a:rPr>
                        <a:t>That some places are of particular significance due to historical, cultural and geographical reasons.</a:t>
                      </a:r>
                    </a:p>
                    <a:p>
                      <a:endParaRPr lang="en-GB" sz="1000" b="0" i="0" kern="1200" dirty="0">
                        <a:solidFill>
                          <a:schemeClr val="tx1"/>
                        </a:solidFill>
                        <a:effectLst/>
                        <a:latin typeface="Comic Sans MS" panose="030F0902030302020204" pitchFamily="66" charset="0"/>
                        <a:ea typeface="+mn-ea"/>
                        <a:cs typeface="+mn-cs"/>
                      </a:endParaRPr>
                    </a:p>
                  </a:txBody>
                  <a:tcPr/>
                </a:tc>
                <a:extLst>
                  <a:ext uri="{0D108BD9-81ED-4DB2-BD59-A6C34878D82A}">
                    <a16:rowId xmlns:a16="http://schemas.microsoft.com/office/drawing/2014/main" val="2128729435"/>
                  </a:ext>
                </a:extLst>
              </a:tr>
            </a:tbl>
          </a:graphicData>
        </a:graphic>
      </p:graphicFrame>
      <p:sp>
        <p:nvSpPr>
          <p:cNvPr id="26" name="TextBox 25">
            <a:extLst>
              <a:ext uri="{FF2B5EF4-FFF2-40B4-BE49-F238E27FC236}">
                <a16:creationId xmlns:a16="http://schemas.microsoft.com/office/drawing/2014/main" id="{1E4445BD-F4F7-41AC-AF0F-F873FCB51B2B}"/>
              </a:ext>
            </a:extLst>
          </p:cNvPr>
          <p:cNvSpPr txBox="1"/>
          <p:nvPr/>
        </p:nvSpPr>
        <p:spPr>
          <a:xfrm>
            <a:off x="4048217" y="1386581"/>
            <a:ext cx="4296793" cy="381000"/>
          </a:xfrm>
          <a:prstGeom prst="rect">
            <a:avLst/>
          </a:prstGeom>
          <a:noFill/>
        </p:spPr>
        <p:txBody>
          <a:bodyPr wrap="square" rtlCol="0">
            <a:spAutoFit/>
          </a:bodyPr>
          <a:lstStyle/>
          <a:p>
            <a:pPr algn="ctr"/>
            <a:r>
              <a:rPr lang="en-GB" b="1" dirty="0">
                <a:solidFill>
                  <a:schemeClr val="bg1"/>
                </a:solidFill>
                <a:latin typeface="Comic Sans MS" panose="030F0702030302020204" pitchFamily="66" charset="0"/>
              </a:rPr>
              <a:t>Cycle B</a:t>
            </a:r>
          </a:p>
        </p:txBody>
      </p:sp>
      <p:pic>
        <p:nvPicPr>
          <p:cNvPr id="2" name="Picture 1">
            <a:extLst>
              <a:ext uri="{FF2B5EF4-FFF2-40B4-BE49-F238E27FC236}">
                <a16:creationId xmlns:a16="http://schemas.microsoft.com/office/drawing/2014/main" id="{DA94FE88-F4C1-46BA-9E57-555DF952F4C9}"/>
              </a:ext>
            </a:extLst>
          </p:cNvPr>
          <p:cNvPicPr>
            <a:picLocks noChangeAspect="1"/>
          </p:cNvPicPr>
          <p:nvPr/>
        </p:nvPicPr>
        <p:blipFill>
          <a:blip r:embed="rId2"/>
          <a:stretch>
            <a:fillRect/>
          </a:stretch>
        </p:blipFill>
        <p:spPr>
          <a:xfrm>
            <a:off x="300415" y="194199"/>
            <a:ext cx="1761897" cy="1018120"/>
          </a:xfrm>
          <a:prstGeom prst="rect">
            <a:avLst/>
          </a:prstGeom>
        </p:spPr>
      </p:pic>
    </p:spTree>
    <p:extLst>
      <p:ext uri="{BB962C8B-B14F-4D97-AF65-F5344CB8AC3E}">
        <p14:creationId xmlns:p14="http://schemas.microsoft.com/office/powerpoint/2010/main" val="335361492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794C6FE-B479-4A6B-BE24-97602FA9CC96}"/>
              </a:ext>
            </a:extLst>
          </p:cNvPr>
          <p:cNvSpPr/>
          <p:nvPr/>
        </p:nvSpPr>
        <p:spPr>
          <a:xfrm>
            <a:off x="168676" y="96803"/>
            <a:ext cx="11789546" cy="1394645"/>
          </a:xfrm>
          <a:prstGeom prst="rect">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6" name="Rectangle 5">
            <a:extLst>
              <a:ext uri="{FF2B5EF4-FFF2-40B4-BE49-F238E27FC236}">
                <a16:creationId xmlns:a16="http://schemas.microsoft.com/office/drawing/2014/main" id="{CE9C5A49-72F3-4444-ACCF-0DF54F0F810B}"/>
              </a:ext>
            </a:extLst>
          </p:cNvPr>
          <p:cNvSpPr/>
          <p:nvPr/>
        </p:nvSpPr>
        <p:spPr>
          <a:xfrm>
            <a:off x="168676" y="1344671"/>
            <a:ext cx="11789546" cy="464820"/>
          </a:xfrm>
          <a:prstGeom prst="rect">
            <a:avLst/>
          </a:prstGeom>
          <a:solidFill>
            <a:srgbClr val="A45CAC"/>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0" name="Rectangle 9">
            <a:extLst>
              <a:ext uri="{FF2B5EF4-FFF2-40B4-BE49-F238E27FC236}">
                <a16:creationId xmlns:a16="http://schemas.microsoft.com/office/drawing/2014/main" id="{D8C52891-5734-4892-8441-7D7CFBEBBF79}"/>
              </a:ext>
            </a:extLst>
          </p:cNvPr>
          <p:cNvSpPr/>
          <p:nvPr/>
        </p:nvSpPr>
        <p:spPr>
          <a:xfrm>
            <a:off x="2426234" y="2298983"/>
            <a:ext cx="247212" cy="144780"/>
          </a:xfrm>
          <a:prstGeom prst="rect">
            <a:avLst/>
          </a:prstGeom>
          <a:ln>
            <a:noFill/>
          </a:ln>
        </p:spPr>
        <p:style>
          <a:lnRef idx="2">
            <a:schemeClr val="accent1"/>
          </a:lnRef>
          <a:fillRef idx="1">
            <a:schemeClr val="l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4" name="TextBox 23">
            <a:extLst>
              <a:ext uri="{FF2B5EF4-FFF2-40B4-BE49-F238E27FC236}">
                <a16:creationId xmlns:a16="http://schemas.microsoft.com/office/drawing/2014/main" id="{141EF8DA-1AAC-4721-847D-82503B884892}"/>
              </a:ext>
            </a:extLst>
          </p:cNvPr>
          <p:cNvSpPr txBox="1"/>
          <p:nvPr/>
        </p:nvSpPr>
        <p:spPr>
          <a:xfrm>
            <a:off x="2194052" y="231525"/>
            <a:ext cx="8086290" cy="1077218"/>
          </a:xfrm>
          <a:prstGeom prst="rect">
            <a:avLst/>
          </a:prstGeom>
          <a:noFill/>
        </p:spPr>
        <p:txBody>
          <a:bodyPr wrap="square" rtlCol="0">
            <a:spAutoFit/>
          </a:bodyPr>
          <a:lstStyle/>
          <a:p>
            <a:pPr algn="ctr"/>
            <a:r>
              <a:rPr lang="en-GB" sz="3200" dirty="0">
                <a:solidFill>
                  <a:schemeClr val="bg1"/>
                </a:solidFill>
                <a:latin typeface="Comic Sans MS" panose="030F0702030302020204" pitchFamily="66" charset="0"/>
              </a:rPr>
              <a:t>Curriculum Map</a:t>
            </a:r>
          </a:p>
          <a:p>
            <a:pPr algn="ctr"/>
            <a:r>
              <a:rPr lang="en-GB" sz="3200" dirty="0">
                <a:solidFill>
                  <a:schemeClr val="bg1"/>
                </a:solidFill>
                <a:latin typeface="Comic Sans MS" panose="030F0702030302020204" pitchFamily="66" charset="0"/>
              </a:rPr>
              <a:t>RE – Overview UKS2</a:t>
            </a:r>
          </a:p>
        </p:txBody>
      </p:sp>
      <p:graphicFrame>
        <p:nvGraphicFramePr>
          <p:cNvPr id="25" name="Table 24">
            <a:extLst>
              <a:ext uri="{FF2B5EF4-FFF2-40B4-BE49-F238E27FC236}">
                <a16:creationId xmlns:a16="http://schemas.microsoft.com/office/drawing/2014/main" id="{AC7B64D2-1B9F-4487-BF74-023ABE51D6A6}"/>
              </a:ext>
            </a:extLst>
          </p:cNvPr>
          <p:cNvGraphicFramePr>
            <a:graphicFrameLocks noGrp="1"/>
          </p:cNvGraphicFramePr>
          <p:nvPr>
            <p:extLst>
              <p:ext uri="{D42A27DB-BD31-4B8C-83A1-F6EECF244321}">
                <p14:modId xmlns:p14="http://schemas.microsoft.com/office/powerpoint/2010/main" val="687451580"/>
              </p:ext>
            </p:extLst>
          </p:nvPr>
        </p:nvGraphicFramePr>
        <p:xfrm>
          <a:off x="168675" y="1856099"/>
          <a:ext cx="11789546" cy="4589463"/>
        </p:xfrm>
        <a:graphic>
          <a:graphicData uri="http://schemas.openxmlformats.org/drawingml/2006/table">
            <a:tbl>
              <a:tblPr firstRow="1" bandRow="1">
                <a:tableStyleId>{5940675A-B579-460E-94D1-54222C63F5DA}</a:tableStyleId>
              </a:tblPr>
              <a:tblGrid>
                <a:gridCol w="3627821">
                  <a:extLst>
                    <a:ext uri="{9D8B030D-6E8A-4147-A177-3AD203B41FA5}">
                      <a16:colId xmlns:a16="http://schemas.microsoft.com/office/drawing/2014/main" val="1039164095"/>
                    </a:ext>
                  </a:extLst>
                </a:gridCol>
                <a:gridCol w="4255603">
                  <a:extLst>
                    <a:ext uri="{9D8B030D-6E8A-4147-A177-3AD203B41FA5}">
                      <a16:colId xmlns:a16="http://schemas.microsoft.com/office/drawing/2014/main" val="914411525"/>
                    </a:ext>
                  </a:extLst>
                </a:gridCol>
                <a:gridCol w="3906122">
                  <a:extLst>
                    <a:ext uri="{9D8B030D-6E8A-4147-A177-3AD203B41FA5}">
                      <a16:colId xmlns:a16="http://schemas.microsoft.com/office/drawing/2014/main" val="954389551"/>
                    </a:ext>
                  </a:extLst>
                </a:gridCol>
              </a:tblGrid>
              <a:tr h="265053">
                <a:tc>
                  <a:txBody>
                    <a:bodyPr/>
                    <a:lstStyle/>
                    <a:p>
                      <a:pPr algn="ctr">
                        <a:lnSpc>
                          <a:spcPct val="107000"/>
                        </a:lnSpc>
                        <a:spcAft>
                          <a:spcPts val="800"/>
                        </a:spcAft>
                      </a:pPr>
                      <a:r>
                        <a:rPr lang="en-GB" sz="1400" b="0" dirty="0">
                          <a:latin typeface="Comic Sans MS" panose="030F0702030302020204" pitchFamily="66" charset="0"/>
                        </a:rPr>
                        <a:t>Autumn 2 – Why does religion look different around the world? (Part 1)</a:t>
                      </a:r>
                    </a:p>
                  </a:txBody>
                  <a:tcPr/>
                </a:tc>
                <a:tc>
                  <a:txBody>
                    <a:bodyPr/>
                    <a:lstStyle/>
                    <a:p>
                      <a:pPr algn="ctr">
                        <a:lnSpc>
                          <a:spcPct val="107000"/>
                        </a:lnSpc>
                        <a:spcAft>
                          <a:spcPts val="800"/>
                        </a:spcAft>
                      </a:pPr>
                      <a:r>
                        <a:rPr lang="en-GB" sz="1400" b="0" dirty="0">
                          <a:latin typeface="Comic Sans MS" panose="030F0702030302020204" pitchFamily="66" charset="0"/>
                        </a:rPr>
                        <a:t>Spring 2 - </a:t>
                      </a:r>
                      <a:r>
                        <a:rPr lang="en-GB" sz="1400" b="0" dirty="0">
                          <a:effectLst/>
                          <a:latin typeface="Comic Sans MS" panose="030F0702030302020204" pitchFamily="66" charset="0"/>
                          <a:ea typeface="Calibri" panose="020F0502020204030204" pitchFamily="34" charset="0"/>
                          <a:cs typeface="Times New Roman" panose="02020603050405020304" pitchFamily="18" charset="0"/>
                        </a:rPr>
                        <a:t>What happens when we die? (Part 1)</a:t>
                      </a:r>
                    </a:p>
                  </a:txBody>
                  <a:tcPr/>
                </a:tc>
                <a:tc>
                  <a:txBody>
                    <a:bodyPr/>
                    <a:lstStyle/>
                    <a:p>
                      <a:pPr algn="ctr">
                        <a:lnSpc>
                          <a:spcPct val="107000"/>
                        </a:lnSpc>
                        <a:spcAft>
                          <a:spcPts val="800"/>
                        </a:spcAft>
                      </a:pPr>
                      <a:r>
                        <a:rPr lang="en-GB" sz="1400" b="0" dirty="0">
                          <a:latin typeface="Comic Sans MS" panose="030F0702030302020204" pitchFamily="66" charset="0"/>
                        </a:rPr>
                        <a:t>Summer 2 – </a:t>
                      </a:r>
                      <a:r>
                        <a:rPr lang="en-GB" sz="1400" b="0" dirty="0">
                          <a:effectLst/>
                          <a:latin typeface="Comic Sans MS" panose="030F0702030302020204" pitchFamily="66" charset="0"/>
                          <a:ea typeface="Calibri" panose="020F0502020204030204" pitchFamily="34" charset="0"/>
                          <a:cs typeface="Times New Roman" panose="02020603050405020304" pitchFamily="18" charset="0"/>
                        </a:rPr>
                        <a:t>Why are some places in the world significant to believers?</a:t>
                      </a:r>
                    </a:p>
                  </a:txBody>
                  <a:tcPr/>
                </a:tc>
                <a:extLst>
                  <a:ext uri="{0D108BD9-81ED-4DB2-BD59-A6C34878D82A}">
                    <a16:rowId xmlns:a16="http://schemas.microsoft.com/office/drawing/2014/main" val="3471968257"/>
                  </a:ext>
                </a:extLst>
              </a:tr>
              <a:tr h="3127626">
                <a:tc>
                  <a:txBody>
                    <a:bodyPr/>
                    <a:lstStyle/>
                    <a:p>
                      <a:r>
                        <a:rPr lang="en-GB" sz="1000" b="0" i="0" kern="1200" dirty="0">
                          <a:solidFill>
                            <a:schemeClr val="tx1"/>
                          </a:solidFill>
                          <a:effectLst/>
                          <a:latin typeface="Comic Sans MS" panose="030F0902030302020204" pitchFamily="66" charset="0"/>
                          <a:ea typeface="+mn-ea"/>
                          <a:cs typeface="+mn-cs"/>
                        </a:rPr>
                        <a:t>To know:</a:t>
                      </a:r>
                    </a:p>
                    <a:p>
                      <a:pPr marL="171450" indent="-171450">
                        <a:buFont typeface="Arial" panose="020B0604020202020204" pitchFamily="34" charset="0"/>
                        <a:buChar char="•"/>
                      </a:pPr>
                      <a:r>
                        <a:rPr lang="en-GB" sz="1000" b="0" i="0" kern="1200" dirty="0">
                          <a:solidFill>
                            <a:schemeClr val="tx1"/>
                          </a:solidFill>
                          <a:effectLst/>
                          <a:latin typeface="Comic Sans MS" panose="030F0902030302020204" pitchFamily="66" charset="0"/>
                          <a:ea typeface="+mn-ea"/>
                          <a:cs typeface="+mn-cs"/>
                        </a:rPr>
                        <a:t>The meaning of omnipotent (all-powerful), omniscient (all-knowing) and omnipresent (everywhere at all times).</a:t>
                      </a:r>
                    </a:p>
                    <a:p>
                      <a:pPr marL="171450" indent="-171450">
                        <a:buFont typeface="Arial" panose="020B0604020202020204" pitchFamily="34" charset="0"/>
                        <a:buChar char="•"/>
                      </a:pPr>
                      <a:r>
                        <a:rPr lang="en-GB" sz="1000" b="0" i="0" kern="1200" dirty="0">
                          <a:solidFill>
                            <a:schemeClr val="tx1"/>
                          </a:solidFill>
                          <a:effectLst/>
                          <a:latin typeface="Comic Sans MS" panose="030F0902030302020204" pitchFamily="66" charset="0"/>
                          <a:ea typeface="+mn-ea"/>
                          <a:cs typeface="+mn-cs"/>
                        </a:rPr>
                        <a:t>Some of the ways that culture, history, migration and tradition influence people’s worldviews.</a:t>
                      </a:r>
                    </a:p>
                    <a:p>
                      <a:pPr marL="171450" indent="-171450">
                        <a:buFont typeface="Arial" panose="020B0604020202020204" pitchFamily="34" charset="0"/>
                        <a:buChar char="•"/>
                      </a:pPr>
                      <a:r>
                        <a:rPr lang="en-GB" sz="1000" b="0" i="0" kern="1200" dirty="0">
                          <a:solidFill>
                            <a:schemeClr val="tx1"/>
                          </a:solidFill>
                          <a:effectLst/>
                          <a:latin typeface="Comic Sans MS" panose="030F0902030302020204" pitchFamily="66" charset="0"/>
                          <a:ea typeface="+mn-ea"/>
                          <a:cs typeface="+mn-cs"/>
                        </a:rPr>
                        <a:t>People from the same organised worldview often hold the same key beliefs but may interpret and express them differently.</a:t>
                      </a:r>
                    </a:p>
                    <a:p>
                      <a:pPr marL="171450" indent="-171450">
                        <a:buFont typeface="Arial" panose="020B0604020202020204" pitchFamily="34" charset="0"/>
                        <a:buChar char="•"/>
                      </a:pPr>
                      <a:r>
                        <a:rPr lang="en-GB" sz="1000" b="0" i="0" kern="1200" dirty="0">
                          <a:solidFill>
                            <a:schemeClr val="tx1"/>
                          </a:solidFill>
                          <a:effectLst/>
                          <a:latin typeface="Comic Sans MS" panose="030F0902030302020204" pitchFamily="66" charset="0"/>
                          <a:ea typeface="+mn-ea"/>
                          <a:cs typeface="+mn-cs"/>
                        </a:rPr>
                        <a:t>There are many reasons for taking part in religious practices including belief, culture, tradition and obligation.</a:t>
                      </a:r>
                    </a:p>
                    <a:p>
                      <a:pPr marL="171450" indent="-171450">
                        <a:buFont typeface="Arial" panose="020B0604020202020204" pitchFamily="34" charset="0"/>
                        <a:buChar char="•"/>
                      </a:pPr>
                      <a:r>
                        <a:rPr lang="en-GB" sz="1000" b="0" i="0" kern="1200" dirty="0">
                          <a:solidFill>
                            <a:schemeClr val="tx1"/>
                          </a:solidFill>
                          <a:effectLst/>
                          <a:latin typeface="Comic Sans MS" panose="030F0902030302020204" pitchFamily="66" charset="0"/>
                          <a:ea typeface="+mn-ea"/>
                          <a:cs typeface="+mn-cs"/>
                        </a:rPr>
                        <a:t>Some of the ways practices are influenced by culture, tradition, migration and history.</a:t>
                      </a:r>
                    </a:p>
                    <a:p>
                      <a:pPr marL="171450" indent="-171450">
                        <a:buFont typeface="Arial" panose="020B0604020202020204" pitchFamily="34" charset="0"/>
                        <a:buChar char="•"/>
                      </a:pPr>
                      <a:r>
                        <a:rPr lang="en-GB" sz="1000" b="0" i="0" kern="1200" dirty="0">
                          <a:solidFill>
                            <a:schemeClr val="tx1"/>
                          </a:solidFill>
                          <a:effectLst/>
                          <a:latin typeface="Comic Sans MS" panose="030F0902030302020204" pitchFamily="66" charset="0"/>
                          <a:ea typeface="+mn-ea"/>
                          <a:cs typeface="+mn-cs"/>
                        </a:rPr>
                        <a:t>Some places are of particular significance due to historical, cultural and geographical reasons.</a:t>
                      </a:r>
                    </a:p>
                    <a:p>
                      <a:pPr marL="171450" indent="-171450">
                        <a:buFont typeface="Arial" panose="020B0604020202020204" pitchFamily="34" charset="0"/>
                        <a:buChar char="•"/>
                      </a:pPr>
                      <a:r>
                        <a:rPr lang="en-GB" sz="1000" b="0" i="0" kern="1200" dirty="0">
                          <a:solidFill>
                            <a:schemeClr val="tx1"/>
                          </a:solidFill>
                          <a:effectLst/>
                          <a:latin typeface="Comic Sans MS" panose="030F0902030302020204" pitchFamily="66" charset="0"/>
                          <a:ea typeface="+mn-ea"/>
                          <a:cs typeface="+mn-cs"/>
                        </a:rPr>
                        <a:t>Representation is important to give people a feeling of belonging.</a:t>
                      </a:r>
                    </a:p>
                    <a:p>
                      <a:pPr marL="171450" indent="-171450">
                        <a:buFont typeface="Arial" panose="020B0604020202020204" pitchFamily="34" charset="0"/>
                        <a:buChar char="•"/>
                      </a:pPr>
                      <a:r>
                        <a:rPr lang="en-GB" sz="1000" b="0" i="0" kern="1200" dirty="0">
                          <a:solidFill>
                            <a:schemeClr val="tx1"/>
                          </a:solidFill>
                          <a:effectLst/>
                          <a:latin typeface="Comic Sans MS" panose="030F0902030302020204" pitchFamily="66" charset="0"/>
                          <a:ea typeface="+mn-ea"/>
                          <a:cs typeface="+mn-cs"/>
                        </a:rPr>
                        <a:t>Religious people may read stories from the past about how people became close to god to guide them in achieving the same aim.</a:t>
                      </a:r>
                    </a:p>
                    <a:p>
                      <a:pPr marL="171450" indent="-171450">
                        <a:buFont typeface="Arial" panose="020B0604020202020204" pitchFamily="34" charset="0"/>
                        <a:buChar char="•"/>
                      </a:pPr>
                      <a:r>
                        <a:rPr lang="en-GB" sz="1000" b="0" i="0" kern="1200" dirty="0">
                          <a:solidFill>
                            <a:schemeClr val="tx1"/>
                          </a:solidFill>
                          <a:effectLst/>
                          <a:latin typeface="Comic Sans MS" panose="030F0902030302020204" pitchFamily="66" charset="0"/>
                          <a:ea typeface="+mn-ea"/>
                          <a:cs typeface="+mn-cs"/>
                        </a:rPr>
                        <a:t>Cultural, historical and geographical context affect how scripture is interpreted.</a:t>
                      </a:r>
                    </a:p>
                    <a:p>
                      <a:pPr marL="171450" indent="-171450">
                        <a:buFont typeface="Arial" panose="020B0604020202020204" pitchFamily="34" charset="0"/>
                        <a:buChar char="•"/>
                      </a:pPr>
                      <a:r>
                        <a:rPr lang="en-GB" sz="1000" b="0" i="0" kern="1200" dirty="0">
                          <a:solidFill>
                            <a:schemeClr val="tx1"/>
                          </a:solidFill>
                          <a:effectLst/>
                          <a:latin typeface="Comic Sans MS" panose="030F0902030302020204" pitchFamily="66" charset="0"/>
                          <a:ea typeface="+mn-ea"/>
                          <a:cs typeface="+mn-cs"/>
                        </a:rPr>
                        <a:t>People disagree on whether ancient writings are still relevant to modern life.</a:t>
                      </a:r>
                    </a:p>
                    <a:p>
                      <a:pPr algn="l"/>
                      <a:endParaRPr lang="en-GB" sz="1000" b="0" dirty="0">
                        <a:latin typeface="Comic Sans MS" panose="030F0702030302020204" pitchFamily="66" charset="0"/>
                      </a:endParaRPr>
                    </a:p>
                  </a:txBody>
                  <a:tcPr/>
                </a:tc>
                <a:tc>
                  <a:txBody>
                    <a:bodyPr/>
                    <a:lstStyle/>
                    <a:p>
                      <a:r>
                        <a:rPr lang="en-GB" sz="1000" b="0" i="0" kern="1200" dirty="0">
                          <a:solidFill>
                            <a:schemeClr val="tx1"/>
                          </a:solidFill>
                          <a:effectLst/>
                          <a:latin typeface="Comic Sans MS" panose="030F0902030302020204" pitchFamily="66" charset="0"/>
                          <a:ea typeface="+mn-ea"/>
                          <a:cs typeface="+mn-cs"/>
                        </a:rPr>
                        <a:t>To know:</a:t>
                      </a:r>
                    </a:p>
                    <a:p>
                      <a:pPr marL="171450" indent="-171450">
                        <a:buFont typeface="Arial" panose="020B0604020202020204" pitchFamily="34" charset="0"/>
                        <a:buChar char="•"/>
                      </a:pPr>
                      <a:r>
                        <a:rPr lang="en-GB" sz="1000" b="0" i="0" kern="1200" dirty="0">
                          <a:solidFill>
                            <a:schemeClr val="tx1"/>
                          </a:solidFill>
                          <a:effectLst/>
                          <a:latin typeface="Comic Sans MS" panose="030F0902030302020204" pitchFamily="66" charset="0"/>
                          <a:ea typeface="+mn-ea"/>
                          <a:cs typeface="+mn-cs"/>
                        </a:rPr>
                        <a:t>People have different beliefs about what happens when we die.</a:t>
                      </a:r>
                    </a:p>
                    <a:p>
                      <a:pPr marL="171450" indent="-171450">
                        <a:buFont typeface="Arial" panose="020B0604020202020204" pitchFamily="34" charset="0"/>
                        <a:buChar char="•"/>
                      </a:pPr>
                      <a:r>
                        <a:rPr lang="en-GB" sz="1000" b="0" i="0" kern="1200" dirty="0">
                          <a:solidFill>
                            <a:schemeClr val="tx1"/>
                          </a:solidFill>
                          <a:effectLst/>
                          <a:latin typeface="Comic Sans MS" panose="030F0902030302020204" pitchFamily="66" charset="0"/>
                          <a:ea typeface="+mn-ea"/>
                          <a:cs typeface="+mn-cs"/>
                        </a:rPr>
                        <a:t>Some people believe in God, who may judge their actions when they die.</a:t>
                      </a:r>
                    </a:p>
                    <a:p>
                      <a:pPr marL="171450" indent="-171450">
                        <a:buFont typeface="Arial" panose="020B0604020202020204" pitchFamily="34" charset="0"/>
                        <a:buChar char="•"/>
                      </a:pPr>
                      <a:r>
                        <a:rPr lang="en-GB" sz="1000" b="0" i="0" kern="1200" dirty="0">
                          <a:solidFill>
                            <a:schemeClr val="tx1"/>
                          </a:solidFill>
                          <a:effectLst/>
                          <a:latin typeface="Comic Sans MS" panose="030F0902030302020204" pitchFamily="66" charset="0"/>
                          <a:ea typeface="+mn-ea"/>
                          <a:cs typeface="+mn-cs"/>
                        </a:rPr>
                        <a:t>Some people believe in life after death and others may believe death is the end of our life in any form.</a:t>
                      </a:r>
                    </a:p>
                    <a:p>
                      <a:pPr marL="171450" indent="-171450">
                        <a:buFont typeface="Arial" panose="020B0604020202020204" pitchFamily="34" charset="0"/>
                        <a:buChar char="•"/>
                      </a:pPr>
                      <a:r>
                        <a:rPr lang="en-GB" sz="1000" b="0" i="0" kern="1200" dirty="0">
                          <a:solidFill>
                            <a:schemeClr val="tx1"/>
                          </a:solidFill>
                          <a:effectLst/>
                          <a:latin typeface="Comic Sans MS" panose="030F0902030302020204" pitchFamily="66" charset="0"/>
                          <a:ea typeface="+mn-ea"/>
                          <a:cs typeface="+mn-cs"/>
                        </a:rPr>
                        <a:t>The following vocabulary in relation to death: afterlife, soul, judgement, eternity, heaven and hell.</a:t>
                      </a:r>
                    </a:p>
                    <a:p>
                      <a:pPr marL="171450" indent="-171450">
                        <a:buFont typeface="Arial" panose="020B0604020202020204" pitchFamily="34" charset="0"/>
                        <a:buChar char="•"/>
                      </a:pPr>
                      <a:r>
                        <a:rPr lang="en-GB" sz="1000" b="0" i="0" kern="1200" dirty="0">
                          <a:solidFill>
                            <a:schemeClr val="tx1"/>
                          </a:solidFill>
                          <a:effectLst/>
                          <a:latin typeface="Comic Sans MS" panose="030F0902030302020204" pitchFamily="66" charset="0"/>
                          <a:ea typeface="+mn-ea"/>
                          <a:cs typeface="+mn-cs"/>
                        </a:rPr>
                        <a:t>Many people who are not religious believe in some form of afterlife.</a:t>
                      </a:r>
                    </a:p>
                    <a:p>
                      <a:pPr marL="171450" indent="-171450">
                        <a:buFont typeface="Arial" panose="020B0604020202020204" pitchFamily="34" charset="0"/>
                        <a:buChar char="•"/>
                      </a:pPr>
                      <a:r>
                        <a:rPr lang="en-GB" sz="1000" b="0" i="0" kern="1200" dirty="0">
                          <a:solidFill>
                            <a:schemeClr val="tx1"/>
                          </a:solidFill>
                          <a:effectLst/>
                          <a:latin typeface="Comic Sans MS" panose="030F0902030302020204" pitchFamily="66" charset="0"/>
                          <a:ea typeface="+mn-ea"/>
                          <a:cs typeface="+mn-cs"/>
                        </a:rPr>
                        <a:t>Funeral practices often reflect beliefs about life after death.</a:t>
                      </a:r>
                    </a:p>
                    <a:p>
                      <a:pPr marL="171450" indent="-171450">
                        <a:buFont typeface="Arial" panose="020B0604020202020204" pitchFamily="34" charset="0"/>
                        <a:buChar char="•"/>
                      </a:pPr>
                      <a:r>
                        <a:rPr lang="en-GB" sz="1000" b="0" i="0" kern="1200" dirty="0">
                          <a:solidFill>
                            <a:schemeClr val="tx1"/>
                          </a:solidFill>
                          <a:effectLst/>
                          <a:latin typeface="Comic Sans MS" panose="030F0902030302020204" pitchFamily="66" charset="0"/>
                          <a:ea typeface="+mn-ea"/>
                          <a:cs typeface="+mn-cs"/>
                        </a:rPr>
                        <a:t>Funerals can be important to help people grieve.</a:t>
                      </a:r>
                    </a:p>
                    <a:p>
                      <a:pPr marL="171450" indent="-171450">
                        <a:buFont typeface="Arial" panose="020B0604020202020204" pitchFamily="34" charset="0"/>
                        <a:buChar char="•"/>
                      </a:pPr>
                      <a:r>
                        <a:rPr lang="en-GB" sz="1000" b="0" i="0" kern="1200" dirty="0">
                          <a:solidFill>
                            <a:schemeClr val="tx1"/>
                          </a:solidFill>
                          <a:effectLst/>
                          <a:latin typeface="Comic Sans MS" panose="030F0902030302020204" pitchFamily="66" charset="0"/>
                          <a:ea typeface="+mn-ea"/>
                          <a:cs typeface="+mn-cs"/>
                        </a:rPr>
                        <a:t>Reasons for some people taking part in religious practices including belief, culture, tradition and obligation.</a:t>
                      </a:r>
                    </a:p>
                    <a:p>
                      <a:pPr marL="171450" indent="-171450">
                        <a:buFont typeface="Arial" panose="020B0604020202020204" pitchFamily="34" charset="0"/>
                        <a:buChar char="•"/>
                      </a:pPr>
                      <a:r>
                        <a:rPr lang="en-GB" sz="1000" b="0" i="0" kern="1200" dirty="0">
                          <a:solidFill>
                            <a:schemeClr val="tx1"/>
                          </a:solidFill>
                          <a:effectLst/>
                          <a:latin typeface="Comic Sans MS" panose="030F0902030302020204" pitchFamily="66" charset="0"/>
                          <a:ea typeface="+mn-ea"/>
                          <a:cs typeface="+mn-cs"/>
                        </a:rPr>
                        <a:t>Some of the ways practices are influenced by culture, tradition, geography, leadership and history.</a:t>
                      </a:r>
                    </a:p>
                    <a:p>
                      <a:pPr marL="171450" indent="-171450">
                        <a:buFont typeface="Arial" panose="020B0604020202020204" pitchFamily="34" charset="0"/>
                        <a:buChar char="•"/>
                      </a:pPr>
                      <a:r>
                        <a:rPr lang="en-GB" sz="1000" b="0" i="0" kern="1200" dirty="0">
                          <a:solidFill>
                            <a:schemeClr val="tx1"/>
                          </a:solidFill>
                          <a:effectLst/>
                          <a:latin typeface="Comic Sans MS" panose="030F0902030302020204" pitchFamily="66" charset="0"/>
                          <a:ea typeface="+mn-ea"/>
                          <a:cs typeface="+mn-cs"/>
                        </a:rPr>
                        <a:t>Ideas about the afterlife come from many sources.</a:t>
                      </a:r>
                    </a:p>
                    <a:p>
                      <a:pPr marL="171450" indent="-171450">
                        <a:buFont typeface="Arial" panose="020B0604020202020204" pitchFamily="34" charset="0"/>
                        <a:buChar char="•"/>
                      </a:pPr>
                      <a:r>
                        <a:rPr lang="en-GB" sz="1000" b="0" i="0" kern="1200" dirty="0">
                          <a:solidFill>
                            <a:schemeClr val="tx1"/>
                          </a:solidFill>
                          <a:effectLst/>
                          <a:latin typeface="Comic Sans MS" panose="030F0902030302020204" pitchFamily="66" charset="0"/>
                          <a:ea typeface="+mn-ea"/>
                          <a:cs typeface="+mn-cs"/>
                        </a:rPr>
                        <a:t>Beliefs about life after death can affect how people choose to live their lives.</a:t>
                      </a:r>
                    </a:p>
                    <a:p>
                      <a:pPr marL="171450" indent="-171450">
                        <a:buFont typeface="Arial" panose="020B0604020202020204" pitchFamily="34" charset="0"/>
                        <a:buChar char="•"/>
                      </a:pPr>
                      <a:r>
                        <a:rPr lang="en-GB" sz="1000" b="0" i="0" kern="1200" dirty="0">
                          <a:solidFill>
                            <a:schemeClr val="tx1"/>
                          </a:solidFill>
                          <a:effectLst/>
                          <a:latin typeface="Comic Sans MS" panose="030F0902030302020204" pitchFamily="66" charset="0"/>
                          <a:ea typeface="+mn-ea"/>
                          <a:cs typeface="+mn-cs"/>
                        </a:rPr>
                        <a:t>Within and between religious and non-religious groups people may disagree about challenging issues.</a:t>
                      </a:r>
                    </a:p>
                    <a:p>
                      <a:pPr marL="171450" indent="-171450">
                        <a:buFont typeface="Arial" panose="020B0604020202020204" pitchFamily="34" charset="0"/>
                        <a:buChar char="•"/>
                      </a:pPr>
                      <a:r>
                        <a:rPr lang="en-GB" sz="1000" b="0" i="0" kern="1200" dirty="0">
                          <a:solidFill>
                            <a:schemeClr val="tx1"/>
                          </a:solidFill>
                          <a:effectLst/>
                          <a:latin typeface="Comic Sans MS" panose="030F0902030302020204" pitchFamily="66" charset="0"/>
                          <a:ea typeface="+mn-ea"/>
                          <a:cs typeface="+mn-cs"/>
                        </a:rPr>
                        <a:t>Funerals can be important times for communities to support one another.</a:t>
                      </a:r>
                    </a:p>
                    <a:p>
                      <a:pPr marL="171450" indent="-171450">
                        <a:buFont typeface="Arial" panose="020B0604020202020204" pitchFamily="34" charset="0"/>
                        <a:buChar char="•"/>
                      </a:pPr>
                      <a:r>
                        <a:rPr lang="en-GB" sz="1000" b="0" i="0" kern="1200" dirty="0">
                          <a:solidFill>
                            <a:schemeClr val="tx1"/>
                          </a:solidFill>
                          <a:effectLst/>
                          <a:latin typeface="Comic Sans MS" panose="030F0902030302020204" pitchFamily="66" charset="0"/>
                          <a:ea typeface="+mn-ea"/>
                          <a:cs typeface="+mn-cs"/>
                        </a:rPr>
                        <a:t>Religious communities usually have a leader who carries out certain duties with or on behalf of the community.</a:t>
                      </a:r>
                    </a:p>
                    <a:p>
                      <a:endParaRPr lang="en-GB" sz="1000" b="0" i="0" kern="1200" dirty="0">
                        <a:solidFill>
                          <a:schemeClr val="tx1"/>
                        </a:solidFill>
                        <a:effectLst/>
                        <a:latin typeface="+mn-lt"/>
                        <a:ea typeface="+mn-ea"/>
                        <a:cs typeface="+mn-cs"/>
                      </a:endParaRPr>
                    </a:p>
                  </a:txBody>
                  <a:tcPr/>
                </a:tc>
                <a:tc>
                  <a:txBody>
                    <a:bodyPr/>
                    <a:lstStyle/>
                    <a:p>
                      <a:r>
                        <a:rPr lang="en-GB" sz="1000" b="0" i="0" kern="1200" dirty="0">
                          <a:solidFill>
                            <a:schemeClr val="tx1"/>
                          </a:solidFill>
                          <a:effectLst/>
                          <a:latin typeface="+mn-lt"/>
                          <a:ea typeface="+mn-ea"/>
                          <a:cs typeface="+mn-cs"/>
                        </a:rPr>
                        <a:t>To know:</a:t>
                      </a:r>
                    </a:p>
                    <a:p>
                      <a:pPr marL="171450" indent="-171450">
                        <a:buFont typeface="Arial" panose="020B0604020202020204" pitchFamily="34" charset="0"/>
                        <a:buChar char="•"/>
                      </a:pPr>
                      <a:r>
                        <a:rPr lang="en-GB" sz="1000" b="0" i="0" kern="1200" dirty="0">
                          <a:solidFill>
                            <a:schemeClr val="tx1"/>
                          </a:solidFill>
                          <a:effectLst/>
                          <a:latin typeface="+mn-lt"/>
                          <a:ea typeface="+mn-ea"/>
                          <a:cs typeface="+mn-cs"/>
                        </a:rPr>
                        <a:t>Some of the ways that history, geography and leadership influence people’s worldviews.</a:t>
                      </a:r>
                    </a:p>
                    <a:p>
                      <a:pPr marL="171450" indent="-171450">
                        <a:buFont typeface="Arial" panose="020B0604020202020204" pitchFamily="34" charset="0"/>
                        <a:buChar char="•"/>
                      </a:pPr>
                      <a:r>
                        <a:rPr lang="en-GB" sz="1000" b="0" i="0" kern="1200" dirty="0">
                          <a:solidFill>
                            <a:schemeClr val="tx1"/>
                          </a:solidFill>
                          <a:effectLst/>
                          <a:latin typeface="+mn-lt"/>
                          <a:ea typeface="+mn-ea"/>
                          <a:cs typeface="+mn-cs"/>
                        </a:rPr>
                        <a:t>Leadership and authority can impact people’s worldviews.</a:t>
                      </a:r>
                    </a:p>
                    <a:p>
                      <a:pPr marL="171450" indent="-171450">
                        <a:buFont typeface="Arial" panose="020B0604020202020204" pitchFamily="34" charset="0"/>
                        <a:buChar char="•"/>
                      </a:pPr>
                      <a:r>
                        <a:rPr lang="en-GB" sz="1000" b="0" i="0" kern="1200" dirty="0">
                          <a:solidFill>
                            <a:schemeClr val="tx1"/>
                          </a:solidFill>
                          <a:effectLst/>
                          <a:latin typeface="+mn-lt"/>
                          <a:ea typeface="+mn-ea"/>
                          <a:cs typeface="+mn-cs"/>
                        </a:rPr>
                        <a:t>Some people believe leaders are anointed (chosen by God).</a:t>
                      </a:r>
                    </a:p>
                    <a:p>
                      <a:pPr marL="171450" indent="-171450">
                        <a:buFont typeface="Arial" panose="020B0604020202020204" pitchFamily="34" charset="0"/>
                        <a:buChar char="•"/>
                      </a:pPr>
                      <a:r>
                        <a:rPr lang="en-GB" sz="1000" b="0" i="0" kern="1200" dirty="0">
                          <a:solidFill>
                            <a:schemeClr val="tx1"/>
                          </a:solidFill>
                          <a:effectLst/>
                          <a:latin typeface="+mn-lt"/>
                          <a:ea typeface="+mn-ea"/>
                          <a:cs typeface="+mn-cs"/>
                        </a:rPr>
                        <a:t>Reasons for some people taking part in religious practices including belief, culture, tradition and obligation.</a:t>
                      </a:r>
                    </a:p>
                    <a:p>
                      <a:pPr marL="171450" indent="-171450">
                        <a:buFont typeface="Arial" panose="020B0604020202020204" pitchFamily="34" charset="0"/>
                        <a:buChar char="•"/>
                      </a:pPr>
                      <a:r>
                        <a:rPr lang="en-GB" sz="1000" b="0" i="0" kern="1200" dirty="0">
                          <a:solidFill>
                            <a:schemeClr val="tx1"/>
                          </a:solidFill>
                          <a:effectLst/>
                          <a:latin typeface="+mn-lt"/>
                          <a:ea typeface="+mn-ea"/>
                          <a:cs typeface="+mn-cs"/>
                        </a:rPr>
                        <a:t> Some of the ways practices are influenced by culture, tradition, geography, leadership and history.</a:t>
                      </a:r>
                    </a:p>
                    <a:p>
                      <a:pPr marL="171450" indent="-171450">
                        <a:buFont typeface="Arial" panose="020B0604020202020204" pitchFamily="34" charset="0"/>
                        <a:buChar char="•"/>
                      </a:pPr>
                      <a:r>
                        <a:rPr lang="en-GB" sz="1000" b="0" i="0" kern="1200" dirty="0">
                          <a:solidFill>
                            <a:schemeClr val="tx1"/>
                          </a:solidFill>
                          <a:effectLst/>
                          <a:latin typeface="+mn-lt"/>
                          <a:ea typeface="+mn-ea"/>
                          <a:cs typeface="+mn-cs"/>
                        </a:rPr>
                        <a:t> he community or group someone is part of shapes their sense of belonging. </a:t>
                      </a:r>
                    </a:p>
                    <a:p>
                      <a:pPr marL="171450" indent="-171450">
                        <a:buFont typeface="Arial" panose="020B0604020202020204" pitchFamily="34" charset="0"/>
                        <a:buChar char="•"/>
                      </a:pPr>
                      <a:r>
                        <a:rPr lang="en-GB" sz="1000" b="0" i="0" kern="1200" dirty="0">
                          <a:solidFill>
                            <a:schemeClr val="tx1"/>
                          </a:solidFill>
                          <a:effectLst/>
                          <a:latin typeface="+mn-lt"/>
                          <a:ea typeface="+mn-ea"/>
                          <a:cs typeface="+mn-cs"/>
                        </a:rPr>
                        <a:t> Some places are of particular significance due to historical, cultural and geographical reasons.</a:t>
                      </a:r>
                    </a:p>
                  </a:txBody>
                  <a:tcPr/>
                </a:tc>
                <a:extLst>
                  <a:ext uri="{0D108BD9-81ED-4DB2-BD59-A6C34878D82A}">
                    <a16:rowId xmlns:a16="http://schemas.microsoft.com/office/drawing/2014/main" val="2128729435"/>
                  </a:ext>
                </a:extLst>
              </a:tr>
            </a:tbl>
          </a:graphicData>
        </a:graphic>
      </p:graphicFrame>
      <p:sp>
        <p:nvSpPr>
          <p:cNvPr id="26" name="TextBox 25">
            <a:extLst>
              <a:ext uri="{FF2B5EF4-FFF2-40B4-BE49-F238E27FC236}">
                <a16:creationId xmlns:a16="http://schemas.microsoft.com/office/drawing/2014/main" id="{1E4445BD-F4F7-41AC-AF0F-F873FCB51B2B}"/>
              </a:ext>
            </a:extLst>
          </p:cNvPr>
          <p:cNvSpPr txBox="1"/>
          <p:nvPr/>
        </p:nvSpPr>
        <p:spPr>
          <a:xfrm>
            <a:off x="4048217" y="1386581"/>
            <a:ext cx="4296793" cy="381000"/>
          </a:xfrm>
          <a:prstGeom prst="rect">
            <a:avLst/>
          </a:prstGeom>
          <a:noFill/>
        </p:spPr>
        <p:txBody>
          <a:bodyPr wrap="square" rtlCol="0">
            <a:spAutoFit/>
          </a:bodyPr>
          <a:lstStyle/>
          <a:p>
            <a:pPr algn="ctr"/>
            <a:r>
              <a:rPr lang="en-GB" b="1" dirty="0">
                <a:solidFill>
                  <a:schemeClr val="bg1"/>
                </a:solidFill>
                <a:latin typeface="Comic Sans MS" panose="030F0702030302020204" pitchFamily="66" charset="0"/>
              </a:rPr>
              <a:t>Cycle B continued</a:t>
            </a:r>
          </a:p>
        </p:txBody>
      </p:sp>
      <p:pic>
        <p:nvPicPr>
          <p:cNvPr id="2" name="Picture 1">
            <a:extLst>
              <a:ext uri="{FF2B5EF4-FFF2-40B4-BE49-F238E27FC236}">
                <a16:creationId xmlns:a16="http://schemas.microsoft.com/office/drawing/2014/main" id="{DA94FE88-F4C1-46BA-9E57-555DF952F4C9}"/>
              </a:ext>
            </a:extLst>
          </p:cNvPr>
          <p:cNvPicPr>
            <a:picLocks noChangeAspect="1"/>
          </p:cNvPicPr>
          <p:nvPr/>
        </p:nvPicPr>
        <p:blipFill>
          <a:blip r:embed="rId2"/>
          <a:stretch>
            <a:fillRect/>
          </a:stretch>
        </p:blipFill>
        <p:spPr>
          <a:xfrm>
            <a:off x="300415" y="194199"/>
            <a:ext cx="1761897" cy="1018120"/>
          </a:xfrm>
          <a:prstGeom prst="rect">
            <a:avLst/>
          </a:prstGeom>
        </p:spPr>
      </p:pic>
    </p:spTree>
    <p:extLst>
      <p:ext uri="{BB962C8B-B14F-4D97-AF65-F5344CB8AC3E}">
        <p14:creationId xmlns:p14="http://schemas.microsoft.com/office/powerpoint/2010/main" val="214940567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794C6FE-B479-4A6B-BE24-97602FA9CC96}"/>
              </a:ext>
            </a:extLst>
          </p:cNvPr>
          <p:cNvSpPr/>
          <p:nvPr/>
        </p:nvSpPr>
        <p:spPr>
          <a:xfrm>
            <a:off x="301840" y="96803"/>
            <a:ext cx="11594237" cy="1394645"/>
          </a:xfrm>
          <a:prstGeom prst="rect">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6" name="Rectangle 5">
            <a:extLst>
              <a:ext uri="{FF2B5EF4-FFF2-40B4-BE49-F238E27FC236}">
                <a16:creationId xmlns:a16="http://schemas.microsoft.com/office/drawing/2014/main" id="{CE9C5A49-72F3-4444-ACCF-0DF54F0F810B}"/>
              </a:ext>
            </a:extLst>
          </p:cNvPr>
          <p:cNvSpPr/>
          <p:nvPr/>
        </p:nvSpPr>
        <p:spPr>
          <a:xfrm>
            <a:off x="298881" y="1344671"/>
            <a:ext cx="11594237" cy="464820"/>
          </a:xfrm>
          <a:prstGeom prst="rect">
            <a:avLst/>
          </a:prstGeom>
          <a:solidFill>
            <a:srgbClr val="A45CAC"/>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0" name="Rectangle 9">
            <a:extLst>
              <a:ext uri="{FF2B5EF4-FFF2-40B4-BE49-F238E27FC236}">
                <a16:creationId xmlns:a16="http://schemas.microsoft.com/office/drawing/2014/main" id="{D8C52891-5734-4892-8441-7D7CFBEBBF79}"/>
              </a:ext>
            </a:extLst>
          </p:cNvPr>
          <p:cNvSpPr/>
          <p:nvPr/>
        </p:nvSpPr>
        <p:spPr>
          <a:xfrm>
            <a:off x="2426234" y="2298983"/>
            <a:ext cx="247212" cy="144780"/>
          </a:xfrm>
          <a:prstGeom prst="rect">
            <a:avLst/>
          </a:prstGeom>
          <a:ln>
            <a:noFill/>
          </a:ln>
        </p:spPr>
        <p:style>
          <a:lnRef idx="2">
            <a:schemeClr val="accent1"/>
          </a:lnRef>
          <a:fillRef idx="1">
            <a:schemeClr val="l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4" name="TextBox 23">
            <a:extLst>
              <a:ext uri="{FF2B5EF4-FFF2-40B4-BE49-F238E27FC236}">
                <a16:creationId xmlns:a16="http://schemas.microsoft.com/office/drawing/2014/main" id="{141EF8DA-1AAC-4721-847D-82503B884892}"/>
              </a:ext>
            </a:extLst>
          </p:cNvPr>
          <p:cNvSpPr txBox="1"/>
          <p:nvPr/>
        </p:nvSpPr>
        <p:spPr>
          <a:xfrm>
            <a:off x="2194052" y="231525"/>
            <a:ext cx="8086290" cy="1077218"/>
          </a:xfrm>
          <a:prstGeom prst="rect">
            <a:avLst/>
          </a:prstGeom>
          <a:noFill/>
        </p:spPr>
        <p:txBody>
          <a:bodyPr wrap="square" rtlCol="0">
            <a:spAutoFit/>
          </a:bodyPr>
          <a:lstStyle/>
          <a:p>
            <a:pPr algn="ctr"/>
            <a:r>
              <a:rPr lang="en-GB" sz="3200" dirty="0">
                <a:solidFill>
                  <a:schemeClr val="bg1"/>
                </a:solidFill>
                <a:latin typeface="Comic Sans MS" panose="030F0702030302020204" pitchFamily="66" charset="0"/>
              </a:rPr>
              <a:t>Curriculum </a:t>
            </a:r>
          </a:p>
          <a:p>
            <a:pPr algn="ctr"/>
            <a:r>
              <a:rPr lang="en-GB" sz="3200" dirty="0">
                <a:solidFill>
                  <a:schemeClr val="bg1"/>
                </a:solidFill>
                <a:latin typeface="Comic Sans MS" panose="030F0702030302020204" pitchFamily="66" charset="0"/>
              </a:rPr>
              <a:t>Religious Education Rationale</a:t>
            </a:r>
          </a:p>
        </p:txBody>
      </p:sp>
      <p:sp>
        <p:nvSpPr>
          <p:cNvPr id="26" name="TextBox 25">
            <a:extLst>
              <a:ext uri="{FF2B5EF4-FFF2-40B4-BE49-F238E27FC236}">
                <a16:creationId xmlns:a16="http://schemas.microsoft.com/office/drawing/2014/main" id="{1E4445BD-F4F7-41AC-AF0F-F873FCB51B2B}"/>
              </a:ext>
            </a:extLst>
          </p:cNvPr>
          <p:cNvSpPr txBox="1"/>
          <p:nvPr/>
        </p:nvSpPr>
        <p:spPr>
          <a:xfrm>
            <a:off x="4048217" y="1386581"/>
            <a:ext cx="4296793" cy="381000"/>
          </a:xfrm>
          <a:prstGeom prst="rect">
            <a:avLst/>
          </a:prstGeom>
          <a:noFill/>
        </p:spPr>
        <p:txBody>
          <a:bodyPr wrap="square" rtlCol="0">
            <a:spAutoFit/>
          </a:bodyPr>
          <a:lstStyle/>
          <a:p>
            <a:pPr algn="ctr"/>
            <a:endParaRPr lang="en-GB" b="1" dirty="0">
              <a:solidFill>
                <a:schemeClr val="bg1"/>
              </a:solidFill>
              <a:latin typeface="Comic Sans MS" panose="030F0702030302020204" pitchFamily="66" charset="0"/>
            </a:endParaRPr>
          </a:p>
        </p:txBody>
      </p:sp>
      <p:sp>
        <p:nvSpPr>
          <p:cNvPr id="2" name="Rectangle 1">
            <a:extLst>
              <a:ext uri="{FF2B5EF4-FFF2-40B4-BE49-F238E27FC236}">
                <a16:creationId xmlns:a16="http://schemas.microsoft.com/office/drawing/2014/main" id="{8233528D-CA00-49AF-91B5-C1226253FE5B}"/>
              </a:ext>
            </a:extLst>
          </p:cNvPr>
          <p:cNvSpPr/>
          <p:nvPr/>
        </p:nvSpPr>
        <p:spPr>
          <a:xfrm>
            <a:off x="1879541" y="3448072"/>
            <a:ext cx="9880847" cy="307777"/>
          </a:xfrm>
          <a:prstGeom prst="rect">
            <a:avLst/>
          </a:prstGeom>
        </p:spPr>
        <p:txBody>
          <a:bodyPr wrap="square">
            <a:spAutoFit/>
          </a:bodyPr>
          <a:lstStyle/>
          <a:p>
            <a:endParaRPr lang="en-GB" sz="1400" dirty="0">
              <a:latin typeface="Comic Sans MS" panose="030F0702030302020204" pitchFamily="66" charset="0"/>
            </a:endParaRPr>
          </a:p>
        </p:txBody>
      </p:sp>
      <p:graphicFrame>
        <p:nvGraphicFramePr>
          <p:cNvPr id="3" name="Table 2">
            <a:extLst>
              <a:ext uri="{FF2B5EF4-FFF2-40B4-BE49-F238E27FC236}">
                <a16:creationId xmlns:a16="http://schemas.microsoft.com/office/drawing/2014/main" id="{9670B808-55D6-495F-8725-6EE06B86D031}"/>
              </a:ext>
            </a:extLst>
          </p:cNvPr>
          <p:cNvGraphicFramePr>
            <a:graphicFrameLocks noGrp="1"/>
          </p:cNvGraphicFramePr>
          <p:nvPr>
            <p:extLst>
              <p:ext uri="{D42A27DB-BD31-4B8C-83A1-F6EECF244321}">
                <p14:modId xmlns:p14="http://schemas.microsoft.com/office/powerpoint/2010/main" val="2920100332"/>
              </p:ext>
            </p:extLst>
          </p:nvPr>
        </p:nvGraphicFramePr>
        <p:xfrm>
          <a:off x="287044" y="2498417"/>
          <a:ext cx="11606074" cy="4179112"/>
        </p:xfrm>
        <a:graphic>
          <a:graphicData uri="http://schemas.openxmlformats.org/drawingml/2006/table">
            <a:tbl>
              <a:tblPr firstRow="1" bandRow="1">
                <a:tableStyleId>{5940675A-B579-460E-94D1-54222C63F5DA}</a:tableStyleId>
              </a:tblPr>
              <a:tblGrid>
                <a:gridCol w="1553331">
                  <a:extLst>
                    <a:ext uri="{9D8B030D-6E8A-4147-A177-3AD203B41FA5}">
                      <a16:colId xmlns:a16="http://schemas.microsoft.com/office/drawing/2014/main" val="3062780578"/>
                    </a:ext>
                  </a:extLst>
                </a:gridCol>
                <a:gridCol w="10052743">
                  <a:extLst>
                    <a:ext uri="{9D8B030D-6E8A-4147-A177-3AD203B41FA5}">
                      <a16:colId xmlns:a16="http://schemas.microsoft.com/office/drawing/2014/main" val="1274868415"/>
                    </a:ext>
                  </a:extLst>
                </a:gridCol>
              </a:tblGrid>
              <a:tr h="1664452">
                <a:tc>
                  <a:txBody>
                    <a:bodyPr/>
                    <a:lstStyle/>
                    <a:p>
                      <a:r>
                        <a:rPr lang="en-GB" sz="1400" dirty="0">
                          <a:latin typeface="Comic Sans MS" panose="030F0702030302020204" pitchFamily="66" charset="0"/>
                        </a:rPr>
                        <a:t>Intent:</a:t>
                      </a:r>
                      <a:endParaRPr lang="en-GB" sz="1400" b="0" dirty="0">
                        <a:latin typeface="Comic Sans MS" panose="030F0702030302020204" pitchFamily="66" charset="0"/>
                      </a:endParaRPr>
                    </a:p>
                  </a:txBody>
                  <a:tcPr>
                    <a:solidFill>
                      <a:schemeClr val="accent1">
                        <a:lumMod val="20000"/>
                        <a:lumOff val="80000"/>
                      </a:schemeClr>
                    </a:solidFill>
                  </a:tcPr>
                </a:tc>
                <a:tc>
                  <a:txBody>
                    <a:bodyPr/>
                    <a:lstStyle/>
                    <a:p>
                      <a:r>
                        <a:rPr lang="en-GB" sz="800" b="0" i="0" kern="1200" dirty="0">
                          <a:solidFill>
                            <a:schemeClr val="tx1"/>
                          </a:solidFill>
                          <a:effectLst/>
                          <a:latin typeface="Comic Sans MS" panose="030F0902030302020204" pitchFamily="66" charset="0"/>
                          <a:ea typeface="+mn-ea"/>
                          <a:cs typeface="+mn-cs"/>
                        </a:rPr>
                        <a:t>The curriculum intends to allow RE to be delivered in a meaningful way, within which learners can explore beliefs, ethics and lifestyles that Religious Education includes. We all live in a multi- cultural society and a good understanding of different cultures is crucial to young people’s personal development. Our RE curriculum aims to support pupils in engaging with the challenges of the many spiritual, moral, social and cultural questions that modern life throws at them and creates opportunities for them to develop their own beliefs. At Sandbach Primary Academy we provide challenging questions about meaning and purpose in life, beliefs about God, ultimate reality, issues of life and death and issues of right and wrong and what it means to be human. In RE they learn about and from religious and non-religious world views in local, national and global contexts, to discover, explore and consider different answers to these questions. They learn to weigh up the value of wisdom from different sources, to develop and express their insights in response, and to agree or disagree respectfully. Religious Education helps pupils understand the religious experience of others and the ways in which it gives people a sense of purpose and meaning in their lives.</a:t>
                      </a:r>
                    </a:p>
                    <a:p>
                      <a:r>
                        <a:rPr lang="en-GB" sz="800" b="0" i="0" kern="1200" dirty="0">
                          <a:solidFill>
                            <a:schemeClr val="tx1"/>
                          </a:solidFill>
                          <a:effectLst/>
                          <a:latin typeface="Comic Sans MS" panose="030F0902030302020204" pitchFamily="66" charset="0"/>
                          <a:ea typeface="+mn-ea"/>
                          <a:cs typeface="+mn-cs"/>
                        </a:rPr>
                        <a:t>At Sandbach Primary Academy pupils are encouraged to be active learners. During lessons, pupils are provided with a range of opportunities to: enquire; question; develop their own responses; and formulate their own views to these fundamental questions as they encounter and respond to religion. Pupils are encouraged to show enthusiasm, curiosity, reflection, respect and tolerance. They will be encouraged to engage with Religious Education in a number of different ways through - reading; multi-sensory experiences; exploring religious art and decoration; visiting places of religious significance; handling religious artefacts; drama and dance; meeting people from faith communities; stories; stillness and reflection; research; discussion; pictures, observing rituals; music; conducting interviews and reading.</a:t>
                      </a:r>
                    </a:p>
                    <a:p>
                      <a:r>
                        <a:rPr lang="en-GB" sz="800" b="0" i="0" kern="1200" dirty="0">
                          <a:solidFill>
                            <a:schemeClr val="tx1"/>
                          </a:solidFill>
                          <a:effectLst/>
                          <a:latin typeface="Comic Sans MS" panose="030F0902030302020204" pitchFamily="66" charset="0"/>
                          <a:ea typeface="+mn-ea"/>
                          <a:cs typeface="+mn-cs"/>
                        </a:rPr>
                        <a:t>By the time our pupils leave Sandbach Primary Academy, we want them to have developed an understanding of a range of religions in society and the important beliefs and values that make up the world as it is today.</a:t>
                      </a:r>
                    </a:p>
                  </a:txBody>
                  <a:tcPr>
                    <a:solidFill>
                      <a:schemeClr val="accent1">
                        <a:lumMod val="20000"/>
                        <a:lumOff val="80000"/>
                      </a:schemeClr>
                    </a:solidFill>
                  </a:tcPr>
                </a:tc>
                <a:extLst>
                  <a:ext uri="{0D108BD9-81ED-4DB2-BD59-A6C34878D82A}">
                    <a16:rowId xmlns:a16="http://schemas.microsoft.com/office/drawing/2014/main" val="522082441"/>
                  </a:ext>
                </a:extLst>
              </a:tr>
              <a:tr h="1498044">
                <a:tc>
                  <a:txBody>
                    <a:bodyPr/>
                    <a:lstStyle/>
                    <a:p>
                      <a:r>
                        <a:rPr lang="en-GB" sz="1400" dirty="0">
                          <a:latin typeface="Comic Sans MS" panose="030F0702030302020204" pitchFamily="66" charset="0"/>
                        </a:rPr>
                        <a:t>Implementation:</a:t>
                      </a:r>
                    </a:p>
                  </a:txBody>
                  <a:tcPr>
                    <a:solidFill>
                      <a:schemeClr val="accent5">
                        <a:lumMod val="40000"/>
                        <a:lumOff val="60000"/>
                      </a:schemeClr>
                    </a:solidFill>
                  </a:tcPr>
                </a:tc>
                <a:tc>
                  <a:txBody>
                    <a:bodyPr/>
                    <a:lstStyle/>
                    <a:p>
                      <a:pPr algn="l"/>
                      <a:r>
                        <a:rPr lang="en-GB" sz="800" b="0" i="0" dirty="0">
                          <a:solidFill>
                            <a:schemeClr val="tx1"/>
                          </a:solidFill>
                          <a:effectLst/>
                          <a:latin typeface="Comic Sans MS" panose="030F0702030302020204" pitchFamily="66" charset="0"/>
                        </a:rPr>
                        <a:t>Our curriculum is designed to:</a:t>
                      </a:r>
                    </a:p>
                    <a:p>
                      <a:pPr algn="l">
                        <a:buFont typeface="Arial" panose="020B0604020202020204" pitchFamily="34" charset="0"/>
                        <a:buChar char="•"/>
                      </a:pPr>
                      <a:r>
                        <a:rPr lang="en-GB" sz="800" b="0" i="0" dirty="0">
                          <a:solidFill>
                            <a:schemeClr val="tx1"/>
                          </a:solidFill>
                          <a:effectLst/>
                          <a:latin typeface="Comic Sans MS" panose="030F0702030302020204" pitchFamily="66" charset="0"/>
                        </a:rPr>
                        <a:t>Support pupils in their own search for meaning and purpose in life</a:t>
                      </a:r>
                    </a:p>
                    <a:p>
                      <a:pPr algn="l">
                        <a:buFont typeface="Arial" panose="020B0604020202020204" pitchFamily="34" charset="0"/>
                        <a:buChar char="•"/>
                      </a:pPr>
                      <a:r>
                        <a:rPr lang="en-GB" sz="800" b="0" i="0" dirty="0">
                          <a:solidFill>
                            <a:schemeClr val="tx1"/>
                          </a:solidFill>
                          <a:effectLst/>
                          <a:latin typeface="Comic Sans MS" panose="030F0702030302020204" pitchFamily="66" charset="0"/>
                        </a:rPr>
                        <a:t>Develop children’s own beliefs, values and ideals</a:t>
                      </a:r>
                    </a:p>
                    <a:p>
                      <a:pPr algn="l">
                        <a:buFont typeface="Arial" panose="020B0604020202020204" pitchFamily="34" charset="0"/>
                        <a:buChar char="•"/>
                      </a:pPr>
                      <a:r>
                        <a:rPr lang="en-GB" sz="800" b="0" i="0" dirty="0">
                          <a:solidFill>
                            <a:schemeClr val="tx1"/>
                          </a:solidFill>
                          <a:effectLst/>
                          <a:latin typeface="Comic Sans MS" panose="030F0702030302020204" pitchFamily="66" charset="0"/>
                        </a:rPr>
                        <a:t>Provide a safe and secure environment for pupils to recognise and challenge prejudices and misconceptions</a:t>
                      </a:r>
                    </a:p>
                    <a:p>
                      <a:pPr algn="l">
                        <a:buFont typeface="Arial" panose="020B0604020202020204" pitchFamily="34" charset="0"/>
                        <a:buChar char="•"/>
                      </a:pPr>
                      <a:r>
                        <a:rPr lang="en-GB" sz="800" b="0" i="0" dirty="0">
                          <a:solidFill>
                            <a:schemeClr val="tx1"/>
                          </a:solidFill>
                          <a:effectLst/>
                          <a:latin typeface="Comic Sans MS" panose="030F0702030302020204" pitchFamily="66" charset="0"/>
                        </a:rPr>
                        <a:t>Encourage tolerance and respect for themselves and for other people</a:t>
                      </a:r>
                    </a:p>
                    <a:p>
                      <a:pPr algn="l">
                        <a:buFont typeface="Arial" panose="020B0604020202020204" pitchFamily="34" charset="0"/>
                        <a:buChar char="•"/>
                      </a:pPr>
                      <a:r>
                        <a:rPr lang="en-GB" sz="800" b="0" i="0" dirty="0">
                          <a:solidFill>
                            <a:schemeClr val="tx1"/>
                          </a:solidFill>
                          <a:effectLst/>
                          <a:latin typeface="Comic Sans MS" panose="030F0702030302020204" pitchFamily="66" charset="0"/>
                        </a:rPr>
                        <a:t>Enable pupils to be discerning so that they can make informed choices about systems of belief whether faith based or secular</a:t>
                      </a:r>
                    </a:p>
                    <a:p>
                      <a:pPr algn="l">
                        <a:buFont typeface="Arial" panose="020B0604020202020204" pitchFamily="34" charset="0"/>
                        <a:buChar char="•"/>
                      </a:pPr>
                      <a:r>
                        <a:rPr lang="en-GB" sz="800" b="0" i="0" dirty="0">
                          <a:solidFill>
                            <a:schemeClr val="tx1"/>
                          </a:solidFill>
                          <a:effectLst/>
                          <a:latin typeface="Comic Sans MS" panose="030F0702030302020204" pitchFamily="66" charset="0"/>
                        </a:rPr>
                        <a:t>Encourage pupils to recognise and celebrate diversity in society</a:t>
                      </a:r>
                    </a:p>
                    <a:p>
                      <a:pPr algn="l">
                        <a:buFont typeface="Arial" panose="020B0604020202020204" pitchFamily="34" charset="0"/>
                        <a:buChar char="•"/>
                      </a:pPr>
                      <a:r>
                        <a:rPr lang="en-GB" sz="800" b="0" i="0" dirty="0">
                          <a:solidFill>
                            <a:schemeClr val="tx1"/>
                          </a:solidFill>
                          <a:effectLst/>
                          <a:latin typeface="Comic Sans MS" panose="030F0702030302020204" pitchFamily="66" charset="0"/>
                        </a:rPr>
                        <a:t>Enhance pupils’ understanding of history, art, music, literature and the media</a:t>
                      </a:r>
                    </a:p>
                    <a:p>
                      <a:pPr algn="l">
                        <a:buFont typeface="Arial" panose="020B0604020202020204" pitchFamily="34" charset="0"/>
                        <a:buChar char="•"/>
                      </a:pPr>
                      <a:r>
                        <a:rPr lang="en-GB" sz="800" b="0" i="0" dirty="0">
                          <a:solidFill>
                            <a:schemeClr val="tx1"/>
                          </a:solidFill>
                          <a:effectLst/>
                          <a:latin typeface="Comic Sans MS" panose="030F0702030302020204" pitchFamily="66" charset="0"/>
                        </a:rPr>
                        <a:t>Develop respectful relationships with others and value differences</a:t>
                      </a:r>
                    </a:p>
                    <a:p>
                      <a:pPr algn="l">
                        <a:buFont typeface="Arial" panose="020B0604020202020204" pitchFamily="34" charset="0"/>
                        <a:buChar char="•"/>
                      </a:pPr>
                      <a:r>
                        <a:rPr lang="en-GB" sz="800" b="0" i="0" dirty="0">
                          <a:solidFill>
                            <a:schemeClr val="tx1"/>
                          </a:solidFill>
                          <a:effectLst/>
                          <a:latin typeface="Comic Sans MS" panose="030F0702030302020204" pitchFamily="66" charset="0"/>
                        </a:rPr>
                        <a:t>Engage pupils in an open and sensitive exploration to religion</a:t>
                      </a:r>
                    </a:p>
                    <a:p>
                      <a:pPr algn="l">
                        <a:buFont typeface="Arial" panose="020B0604020202020204" pitchFamily="34" charset="0"/>
                        <a:buChar char="•"/>
                      </a:pPr>
                      <a:r>
                        <a:rPr lang="en-GB" sz="800" b="0" i="0" dirty="0">
                          <a:solidFill>
                            <a:schemeClr val="tx1"/>
                          </a:solidFill>
                          <a:effectLst/>
                          <a:latin typeface="Comic Sans MS" panose="030F0702030302020204" pitchFamily="66" charset="0"/>
                        </a:rPr>
                        <a:t>Develop an understanding of the influence of religious beliefs, practices and values on individuals, communities, societies and cultures.</a:t>
                      </a:r>
                    </a:p>
                    <a:p>
                      <a:pPr algn="l">
                        <a:buFont typeface="Arial" panose="020B0604020202020204" pitchFamily="34" charset="0"/>
                        <a:buChar char="•"/>
                      </a:pPr>
                      <a:r>
                        <a:rPr lang="en-GB" sz="800" b="0" i="0" dirty="0">
                          <a:solidFill>
                            <a:schemeClr val="tx1"/>
                          </a:solidFill>
                          <a:effectLst/>
                          <a:latin typeface="Comic Sans MS" panose="030F0702030302020204" pitchFamily="66" charset="0"/>
                        </a:rPr>
                        <a:t>Use the skills of interpretation, analysis and explanation.</a:t>
                      </a:r>
                    </a:p>
                  </a:txBody>
                  <a:tcPr>
                    <a:solidFill>
                      <a:schemeClr val="accent5">
                        <a:lumMod val="40000"/>
                        <a:lumOff val="60000"/>
                      </a:schemeClr>
                    </a:solidFill>
                  </a:tcPr>
                </a:tc>
                <a:extLst>
                  <a:ext uri="{0D108BD9-81ED-4DB2-BD59-A6C34878D82A}">
                    <a16:rowId xmlns:a16="http://schemas.microsoft.com/office/drawing/2014/main" val="1439158557"/>
                  </a:ext>
                </a:extLst>
              </a:tr>
              <a:tr h="948232">
                <a:tc>
                  <a:txBody>
                    <a:bodyPr/>
                    <a:lstStyle/>
                    <a:p>
                      <a:r>
                        <a:rPr lang="en-GB" sz="1400" dirty="0">
                          <a:latin typeface="Comic Sans MS" panose="030F0702030302020204" pitchFamily="66" charset="0"/>
                        </a:rPr>
                        <a:t>Impact:</a:t>
                      </a:r>
                    </a:p>
                  </a:txBody>
                  <a:tcPr>
                    <a:solidFill>
                      <a:schemeClr val="accent1">
                        <a:lumMod val="60000"/>
                        <a:lumOff val="40000"/>
                      </a:schemeClr>
                    </a:solidFill>
                  </a:tcPr>
                </a:tc>
                <a:tc>
                  <a:txBody>
                    <a:bodyPr/>
                    <a:lstStyle/>
                    <a:p>
                      <a:r>
                        <a:rPr lang="en-GB" sz="800" dirty="0">
                          <a:latin typeface="Comic Sans MS" panose="030F0702030302020204" pitchFamily="66" charset="0"/>
                        </a:rPr>
                        <a:t>The approach to assessment is less formal than in core subject disciplines. </a:t>
                      </a:r>
                      <a:r>
                        <a:rPr lang="en-US" sz="800" dirty="0">
                          <a:latin typeface="Comic Sans MS" panose="030F0702030302020204" pitchFamily="66" charset="0"/>
                        </a:rPr>
                        <a:t>Formative assessment is essential in the implementation of the RE curriculum to ensure that all children are developing the core knowledge and skills and for any misconceptions to be addressed. </a:t>
                      </a:r>
                      <a:r>
                        <a:rPr lang="en-GB" sz="800" dirty="0">
                          <a:latin typeface="Comic Sans MS" panose="030F0702030302020204" pitchFamily="66" charset="0"/>
                        </a:rPr>
                        <a:t>This ensures that the children are keeping up with the pace of the curriculum and achieving our goals. We assess at the end of the Foundation Stage against the Early Learning Goals. There is no published data for RE in KS1 and KS2. The school tracks foundation subjects very broadly to ensure that children are working within the curriculum expectations for their year group.</a:t>
                      </a:r>
                    </a:p>
                    <a:p>
                      <a:r>
                        <a:rPr lang="en-GB" sz="800" dirty="0">
                          <a:latin typeface="Comic Sans MS" panose="030F0702030302020204" pitchFamily="66" charset="0"/>
                        </a:rPr>
                        <a:t>RE books are key to capturing pupil work and ongoing assessment questions. Talking to pupils is key to the continual refinement and development of the RE curriculum. Regular pupil voice conferences provide valuable feedback which is used to assess pupil’s understanding and the success of units of work.</a:t>
                      </a:r>
                    </a:p>
                  </a:txBody>
                  <a:tcPr>
                    <a:solidFill>
                      <a:schemeClr val="accent1">
                        <a:lumMod val="60000"/>
                        <a:lumOff val="40000"/>
                      </a:schemeClr>
                    </a:solidFill>
                  </a:tcPr>
                </a:tc>
                <a:extLst>
                  <a:ext uri="{0D108BD9-81ED-4DB2-BD59-A6C34878D82A}">
                    <a16:rowId xmlns:a16="http://schemas.microsoft.com/office/drawing/2014/main" val="2911200450"/>
                  </a:ext>
                </a:extLst>
              </a:tr>
            </a:tbl>
          </a:graphicData>
        </a:graphic>
      </p:graphicFrame>
      <p:sp>
        <p:nvSpPr>
          <p:cNvPr id="7" name="Rectangle 6">
            <a:extLst>
              <a:ext uri="{FF2B5EF4-FFF2-40B4-BE49-F238E27FC236}">
                <a16:creationId xmlns:a16="http://schemas.microsoft.com/office/drawing/2014/main" id="{323588FE-4D70-444D-996C-28C85DA30ACA}"/>
              </a:ext>
            </a:extLst>
          </p:cNvPr>
          <p:cNvSpPr/>
          <p:nvPr/>
        </p:nvSpPr>
        <p:spPr>
          <a:xfrm>
            <a:off x="287044" y="1842671"/>
            <a:ext cx="11606074" cy="523220"/>
          </a:xfrm>
          <a:prstGeom prst="rect">
            <a:avLst/>
          </a:prstGeom>
        </p:spPr>
        <p:txBody>
          <a:bodyPr wrap="square">
            <a:spAutoFit/>
          </a:bodyPr>
          <a:lstStyle/>
          <a:p>
            <a:r>
              <a:rPr lang="en-GB" sz="1400" dirty="0"/>
              <a:t>Our RE curriculum aims to support pupils in engaging with the challenges of the many spiritual, moral, social and cultural questions that modern life throws at them and creates opportunities for them to develop their own beliefs. </a:t>
            </a:r>
            <a:endParaRPr lang="en-GB" sz="1400" i="1" dirty="0">
              <a:latin typeface="Comic Sans MS" panose="030F0702030302020204" pitchFamily="66" charset="0"/>
            </a:endParaRPr>
          </a:p>
        </p:txBody>
      </p:sp>
      <p:pic>
        <p:nvPicPr>
          <p:cNvPr id="8" name="Picture 7">
            <a:extLst>
              <a:ext uri="{FF2B5EF4-FFF2-40B4-BE49-F238E27FC236}">
                <a16:creationId xmlns:a16="http://schemas.microsoft.com/office/drawing/2014/main" id="{BE76729F-DC2B-455E-89F6-C08BDCA9F3B4}"/>
              </a:ext>
            </a:extLst>
          </p:cNvPr>
          <p:cNvPicPr>
            <a:picLocks noChangeAspect="1"/>
          </p:cNvPicPr>
          <p:nvPr/>
        </p:nvPicPr>
        <p:blipFill>
          <a:blip r:embed="rId2"/>
          <a:stretch>
            <a:fillRect/>
          </a:stretch>
        </p:blipFill>
        <p:spPr>
          <a:xfrm>
            <a:off x="432155" y="232428"/>
            <a:ext cx="1761897" cy="1018120"/>
          </a:xfrm>
          <a:prstGeom prst="rect">
            <a:avLst/>
          </a:prstGeom>
        </p:spPr>
      </p:pic>
    </p:spTree>
    <p:extLst>
      <p:ext uri="{BB962C8B-B14F-4D97-AF65-F5344CB8AC3E}">
        <p14:creationId xmlns:p14="http://schemas.microsoft.com/office/powerpoint/2010/main" val="44244628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794C6FE-B479-4A6B-BE24-97602FA9CC96}"/>
              </a:ext>
            </a:extLst>
          </p:cNvPr>
          <p:cNvSpPr/>
          <p:nvPr/>
        </p:nvSpPr>
        <p:spPr>
          <a:xfrm>
            <a:off x="301840" y="96803"/>
            <a:ext cx="11594237" cy="1394645"/>
          </a:xfrm>
          <a:prstGeom prst="rect">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6" name="Rectangle 5">
            <a:extLst>
              <a:ext uri="{FF2B5EF4-FFF2-40B4-BE49-F238E27FC236}">
                <a16:creationId xmlns:a16="http://schemas.microsoft.com/office/drawing/2014/main" id="{CE9C5A49-72F3-4444-ACCF-0DF54F0F810B}"/>
              </a:ext>
            </a:extLst>
          </p:cNvPr>
          <p:cNvSpPr/>
          <p:nvPr/>
        </p:nvSpPr>
        <p:spPr>
          <a:xfrm>
            <a:off x="298881" y="1344671"/>
            <a:ext cx="11594237" cy="464820"/>
          </a:xfrm>
          <a:prstGeom prst="rect">
            <a:avLst/>
          </a:prstGeom>
          <a:solidFill>
            <a:srgbClr val="A45CAC"/>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0" name="Rectangle 9">
            <a:extLst>
              <a:ext uri="{FF2B5EF4-FFF2-40B4-BE49-F238E27FC236}">
                <a16:creationId xmlns:a16="http://schemas.microsoft.com/office/drawing/2014/main" id="{D8C52891-5734-4892-8441-7D7CFBEBBF79}"/>
              </a:ext>
            </a:extLst>
          </p:cNvPr>
          <p:cNvSpPr/>
          <p:nvPr/>
        </p:nvSpPr>
        <p:spPr>
          <a:xfrm>
            <a:off x="2426234" y="2298983"/>
            <a:ext cx="247212" cy="144780"/>
          </a:xfrm>
          <a:prstGeom prst="rect">
            <a:avLst/>
          </a:prstGeom>
          <a:ln>
            <a:noFill/>
          </a:ln>
        </p:spPr>
        <p:style>
          <a:lnRef idx="2">
            <a:schemeClr val="accent1"/>
          </a:lnRef>
          <a:fillRef idx="1">
            <a:schemeClr val="l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4" name="TextBox 23">
            <a:extLst>
              <a:ext uri="{FF2B5EF4-FFF2-40B4-BE49-F238E27FC236}">
                <a16:creationId xmlns:a16="http://schemas.microsoft.com/office/drawing/2014/main" id="{141EF8DA-1AAC-4721-847D-82503B884892}"/>
              </a:ext>
            </a:extLst>
          </p:cNvPr>
          <p:cNvSpPr txBox="1"/>
          <p:nvPr/>
        </p:nvSpPr>
        <p:spPr>
          <a:xfrm>
            <a:off x="2194052" y="231525"/>
            <a:ext cx="8086290" cy="1077218"/>
          </a:xfrm>
          <a:prstGeom prst="rect">
            <a:avLst/>
          </a:prstGeom>
          <a:noFill/>
        </p:spPr>
        <p:txBody>
          <a:bodyPr wrap="square" rtlCol="0">
            <a:spAutoFit/>
          </a:bodyPr>
          <a:lstStyle/>
          <a:p>
            <a:pPr algn="ctr"/>
            <a:r>
              <a:rPr lang="en-GB" sz="3200" dirty="0">
                <a:solidFill>
                  <a:schemeClr val="bg1"/>
                </a:solidFill>
                <a:latin typeface="Comic Sans MS" panose="030F0702030302020204" pitchFamily="66" charset="0"/>
              </a:rPr>
              <a:t>Curriculum Map</a:t>
            </a:r>
          </a:p>
          <a:p>
            <a:pPr algn="ctr"/>
            <a:r>
              <a:rPr lang="en-GB" sz="3200" dirty="0">
                <a:solidFill>
                  <a:schemeClr val="bg1"/>
                </a:solidFill>
                <a:latin typeface="Comic Sans MS" panose="030F0702030302020204" pitchFamily="66" charset="0"/>
              </a:rPr>
              <a:t>RE – EYFS</a:t>
            </a:r>
          </a:p>
        </p:txBody>
      </p:sp>
      <p:graphicFrame>
        <p:nvGraphicFramePr>
          <p:cNvPr id="25" name="Table 24">
            <a:extLst>
              <a:ext uri="{FF2B5EF4-FFF2-40B4-BE49-F238E27FC236}">
                <a16:creationId xmlns:a16="http://schemas.microsoft.com/office/drawing/2014/main" id="{AC7B64D2-1B9F-4487-BF74-023ABE51D6A6}"/>
              </a:ext>
            </a:extLst>
          </p:cNvPr>
          <p:cNvGraphicFramePr>
            <a:graphicFrameLocks noGrp="1"/>
          </p:cNvGraphicFramePr>
          <p:nvPr>
            <p:extLst>
              <p:ext uri="{D42A27DB-BD31-4B8C-83A1-F6EECF244321}">
                <p14:modId xmlns:p14="http://schemas.microsoft.com/office/powerpoint/2010/main" val="3597918287"/>
              </p:ext>
            </p:extLst>
          </p:nvPr>
        </p:nvGraphicFramePr>
        <p:xfrm>
          <a:off x="298881" y="2067351"/>
          <a:ext cx="11594236" cy="3179723"/>
        </p:xfrm>
        <a:graphic>
          <a:graphicData uri="http://schemas.openxmlformats.org/drawingml/2006/table">
            <a:tbl>
              <a:tblPr firstRow="1" bandRow="1">
                <a:tableStyleId>{5940675A-B579-460E-94D1-54222C63F5DA}</a:tableStyleId>
              </a:tblPr>
              <a:tblGrid>
                <a:gridCol w="739806">
                  <a:extLst>
                    <a:ext uri="{9D8B030D-6E8A-4147-A177-3AD203B41FA5}">
                      <a16:colId xmlns:a16="http://schemas.microsoft.com/office/drawing/2014/main" val="698276396"/>
                    </a:ext>
                  </a:extLst>
                </a:gridCol>
                <a:gridCol w="1686758">
                  <a:extLst>
                    <a:ext uri="{9D8B030D-6E8A-4147-A177-3AD203B41FA5}">
                      <a16:colId xmlns:a16="http://schemas.microsoft.com/office/drawing/2014/main" val="1039164095"/>
                    </a:ext>
                  </a:extLst>
                </a:gridCol>
                <a:gridCol w="1775534">
                  <a:extLst>
                    <a:ext uri="{9D8B030D-6E8A-4147-A177-3AD203B41FA5}">
                      <a16:colId xmlns:a16="http://schemas.microsoft.com/office/drawing/2014/main" val="2421390909"/>
                    </a:ext>
                  </a:extLst>
                </a:gridCol>
                <a:gridCol w="1748901">
                  <a:extLst>
                    <a:ext uri="{9D8B030D-6E8A-4147-A177-3AD203B41FA5}">
                      <a16:colId xmlns:a16="http://schemas.microsoft.com/office/drawing/2014/main" val="914411525"/>
                    </a:ext>
                  </a:extLst>
                </a:gridCol>
                <a:gridCol w="1882066">
                  <a:extLst>
                    <a:ext uri="{9D8B030D-6E8A-4147-A177-3AD203B41FA5}">
                      <a16:colId xmlns:a16="http://schemas.microsoft.com/office/drawing/2014/main" val="642693463"/>
                    </a:ext>
                  </a:extLst>
                </a:gridCol>
                <a:gridCol w="1882066">
                  <a:extLst>
                    <a:ext uri="{9D8B030D-6E8A-4147-A177-3AD203B41FA5}">
                      <a16:colId xmlns:a16="http://schemas.microsoft.com/office/drawing/2014/main" val="954389551"/>
                    </a:ext>
                  </a:extLst>
                </a:gridCol>
                <a:gridCol w="1879105">
                  <a:extLst>
                    <a:ext uri="{9D8B030D-6E8A-4147-A177-3AD203B41FA5}">
                      <a16:colId xmlns:a16="http://schemas.microsoft.com/office/drawing/2014/main" val="316939250"/>
                    </a:ext>
                  </a:extLst>
                </a:gridCol>
              </a:tblGrid>
              <a:tr h="527963">
                <a:tc>
                  <a:txBody>
                    <a:bodyPr/>
                    <a:lstStyle/>
                    <a:p>
                      <a:endParaRPr lang="en-GB" dirty="0"/>
                    </a:p>
                  </a:txBody>
                  <a:tcPr/>
                </a:tc>
                <a:tc>
                  <a:txBody>
                    <a:bodyPr/>
                    <a:lstStyle/>
                    <a:p>
                      <a:pPr algn="ctr"/>
                      <a:r>
                        <a:rPr lang="en-GB" sz="1400" b="1" dirty="0">
                          <a:latin typeface="Comic Sans MS" panose="030F0702030302020204" pitchFamily="66" charset="0"/>
                        </a:rPr>
                        <a:t>Autumn 1</a:t>
                      </a:r>
                    </a:p>
                  </a:txBody>
                  <a:tcPr/>
                </a:tc>
                <a:tc>
                  <a:txBody>
                    <a:bodyPr/>
                    <a:lstStyle/>
                    <a:p>
                      <a:pPr algn="ctr"/>
                      <a:r>
                        <a:rPr lang="en-GB" sz="1400" b="1" dirty="0">
                          <a:latin typeface="Comic Sans MS" panose="030F0702030302020204" pitchFamily="66" charset="0"/>
                        </a:rPr>
                        <a:t>Autumn 2</a:t>
                      </a:r>
                    </a:p>
                  </a:txBody>
                  <a:tcPr/>
                </a:tc>
                <a:tc>
                  <a:txBody>
                    <a:bodyPr/>
                    <a:lstStyle/>
                    <a:p>
                      <a:pPr algn="ctr"/>
                      <a:r>
                        <a:rPr lang="en-GB" sz="1400" b="1" dirty="0">
                          <a:latin typeface="Comic Sans MS" panose="030F0702030302020204" pitchFamily="66" charset="0"/>
                        </a:rPr>
                        <a:t>Spring 1</a:t>
                      </a:r>
                    </a:p>
                    <a:p>
                      <a:pPr algn="ctr"/>
                      <a:endParaRPr lang="en-GB" sz="1400" b="1" dirty="0">
                        <a:latin typeface="Comic Sans MS" panose="030F0702030302020204" pitchFamily="66" charset="0"/>
                      </a:endParaRPr>
                    </a:p>
                  </a:txBody>
                  <a:tcPr/>
                </a:tc>
                <a:tc>
                  <a:txBody>
                    <a:bodyPr/>
                    <a:lstStyle/>
                    <a:p>
                      <a:pPr algn="ctr"/>
                      <a:r>
                        <a:rPr lang="en-GB" sz="1400" b="1" dirty="0">
                          <a:latin typeface="Comic Sans MS" panose="030F0702030302020204" pitchFamily="66" charset="0"/>
                        </a:rPr>
                        <a:t>Spring 2</a:t>
                      </a:r>
                    </a:p>
                  </a:txBody>
                  <a:tcPr/>
                </a:tc>
                <a:tc>
                  <a:txBody>
                    <a:bodyPr/>
                    <a:lstStyle/>
                    <a:p>
                      <a:pPr algn="ctr"/>
                      <a:r>
                        <a:rPr lang="en-GB" sz="1400" b="1" dirty="0">
                          <a:latin typeface="Comic Sans MS" panose="030F0702030302020204" pitchFamily="66" charset="0"/>
                        </a:rPr>
                        <a:t>Summer 1</a:t>
                      </a:r>
                    </a:p>
                    <a:p>
                      <a:pPr algn="ctr"/>
                      <a:endParaRPr lang="en-GB" sz="1400" b="1" dirty="0">
                        <a:latin typeface="Comic Sans MS" panose="030F0702030302020204" pitchFamily="66" charset="0"/>
                      </a:endParaRPr>
                    </a:p>
                  </a:txBody>
                  <a:tcPr/>
                </a:tc>
                <a:tc>
                  <a:txBody>
                    <a:bodyPr/>
                    <a:lstStyle/>
                    <a:p>
                      <a:pPr algn="ctr"/>
                      <a:r>
                        <a:rPr lang="en-GB" sz="1400" b="1" dirty="0">
                          <a:latin typeface="Comic Sans MS" panose="030F0702030302020204" pitchFamily="66" charset="0"/>
                        </a:rPr>
                        <a:t>Summer 2</a:t>
                      </a:r>
                    </a:p>
                  </a:txBody>
                  <a:tcPr/>
                </a:tc>
                <a:extLst>
                  <a:ext uri="{0D108BD9-81ED-4DB2-BD59-A6C34878D82A}">
                    <a16:rowId xmlns:a16="http://schemas.microsoft.com/office/drawing/2014/main" val="3471968257"/>
                  </a:ext>
                </a:extLst>
              </a:tr>
              <a:tr h="1057023">
                <a:tc>
                  <a:txBody>
                    <a:bodyPr/>
                    <a:lstStyle/>
                    <a:p>
                      <a:r>
                        <a:rPr lang="en-GB" b="1" dirty="0"/>
                        <a:t>EYFS</a:t>
                      </a:r>
                    </a:p>
                  </a:txBody>
                  <a:tcPr/>
                </a:tc>
                <a:tc>
                  <a:txBody>
                    <a:bodyPr/>
                    <a:lstStyle/>
                    <a:p>
                      <a:pPr algn="ctr"/>
                      <a:r>
                        <a:rPr lang="en-GB" sz="1200" b="1" kern="1200" dirty="0">
                          <a:solidFill>
                            <a:schemeClr val="tx1"/>
                          </a:solidFill>
                          <a:effectLst/>
                          <a:latin typeface="Comic Sans MS" panose="030F0902030302020204" pitchFamily="66" charset="0"/>
                          <a:ea typeface="+mn-ea"/>
                          <a:cs typeface="+mn-cs"/>
                        </a:rPr>
                        <a:t>How do we welcome new arrivals?</a:t>
                      </a:r>
                    </a:p>
                    <a:p>
                      <a:pPr algn="ctr"/>
                      <a:endParaRPr lang="en-GB" sz="1200" kern="1200" dirty="0">
                        <a:solidFill>
                          <a:schemeClr val="tx1"/>
                        </a:solidFill>
                        <a:effectLst/>
                        <a:latin typeface="Comic Sans MS" panose="030F0902030302020204" pitchFamily="66" charset="0"/>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lang="en-GB" sz="1200" kern="1200" dirty="0">
                          <a:solidFill>
                            <a:schemeClr val="tx1"/>
                          </a:solidFill>
                          <a:effectLst/>
                          <a:latin typeface="Comic Sans MS" panose="030F0902030302020204" pitchFamily="66" charset="0"/>
                          <a:ea typeface="+mn-ea"/>
                          <a:cs typeface="+mn-cs"/>
                        </a:rPr>
                        <a:t>Consider how I have been welcomed into school. </a:t>
                      </a:r>
                    </a:p>
                    <a:p>
                      <a:pPr marL="0" marR="0" lvl="0" indent="0" algn="ctr" defTabSz="914400" rtl="0" eaLnBrk="1" fontAlgn="auto" latinLnBrk="0" hangingPunct="1">
                        <a:lnSpc>
                          <a:spcPct val="100000"/>
                        </a:lnSpc>
                        <a:spcBef>
                          <a:spcPts val="0"/>
                        </a:spcBef>
                        <a:spcAft>
                          <a:spcPts val="0"/>
                        </a:spcAft>
                        <a:buClrTx/>
                        <a:buSzTx/>
                        <a:buFontTx/>
                        <a:buNone/>
                        <a:tabLst/>
                        <a:defRPr/>
                      </a:pPr>
                      <a:r>
                        <a:rPr lang="en-GB" sz="1200" kern="1200" dirty="0">
                          <a:solidFill>
                            <a:schemeClr val="tx1"/>
                          </a:solidFill>
                          <a:effectLst/>
                          <a:latin typeface="Comic Sans MS" panose="030F0902030302020204" pitchFamily="66" charset="0"/>
                          <a:ea typeface="+mn-ea"/>
                          <a:cs typeface="+mn-cs"/>
                        </a:rPr>
                        <a:t>Talk about how there are different ways people welcome a new baby. </a:t>
                      </a:r>
                    </a:p>
                  </a:txBody>
                  <a:tcPr/>
                </a:tc>
                <a:tc>
                  <a:txBody>
                    <a:bodyPr/>
                    <a:lstStyle/>
                    <a:p>
                      <a:r>
                        <a:rPr lang="en-GB" sz="1200" b="1" kern="1200" dirty="0">
                          <a:solidFill>
                            <a:schemeClr val="tx1"/>
                          </a:solidFill>
                          <a:effectLst/>
                          <a:latin typeface="Comic Sans MS" panose="030F0902030302020204" pitchFamily="66" charset="0"/>
                          <a:ea typeface="+mn-ea"/>
                          <a:cs typeface="+mn-cs"/>
                        </a:rPr>
                        <a:t>What do religious people learn from stories?</a:t>
                      </a:r>
                      <a:r>
                        <a:rPr lang="en-GB" sz="1200" dirty="0">
                          <a:effectLst/>
                          <a:latin typeface="Comic Sans MS" panose="030F0902030302020204" pitchFamily="66" charset="0"/>
                        </a:rPr>
                        <a:t> </a:t>
                      </a:r>
                    </a:p>
                    <a:p>
                      <a:endParaRPr lang="en-GB" sz="1200" kern="1200" dirty="0">
                        <a:solidFill>
                          <a:schemeClr val="tx1"/>
                        </a:solidFill>
                        <a:effectLst/>
                        <a:latin typeface="Comic Sans MS" panose="030F0902030302020204" pitchFamily="66" charset="0"/>
                        <a:ea typeface="+mn-ea"/>
                        <a:cs typeface="+mn-cs"/>
                      </a:endParaRPr>
                    </a:p>
                    <a:p>
                      <a:r>
                        <a:rPr lang="en-GB" sz="1200" kern="1200" dirty="0">
                          <a:solidFill>
                            <a:schemeClr val="tx1"/>
                          </a:solidFill>
                          <a:effectLst/>
                          <a:latin typeface="Comic Sans MS" panose="030F0902030302020204" pitchFamily="66" charset="0"/>
                          <a:ea typeface="+mn-ea"/>
                          <a:cs typeface="+mn-cs"/>
                        </a:rPr>
                        <a:t>Learn key elements of the Christmas story.  Identify reasons why Christians perform nativity plays at Christmas. </a:t>
                      </a:r>
                    </a:p>
                    <a:p>
                      <a:r>
                        <a:rPr lang="en-GB" sz="1200" kern="1200" dirty="0">
                          <a:solidFill>
                            <a:schemeClr val="tx1"/>
                          </a:solidFill>
                          <a:effectLst/>
                          <a:latin typeface="Comic Sans MS" panose="030F0902030302020204" pitchFamily="66" charset="0"/>
                          <a:ea typeface="+mn-ea"/>
                          <a:cs typeface="+mn-cs"/>
                        </a:rPr>
                        <a:t> </a:t>
                      </a:r>
                    </a:p>
                    <a:p>
                      <a:r>
                        <a:rPr lang="en-GB" sz="1200" kern="1200" dirty="0">
                          <a:solidFill>
                            <a:schemeClr val="tx1"/>
                          </a:solidFill>
                          <a:effectLst/>
                          <a:latin typeface="Comic Sans MS" panose="030F0902030302020204" pitchFamily="66" charset="0"/>
                          <a:ea typeface="+mn-ea"/>
                          <a:cs typeface="+mn-cs"/>
                        </a:rPr>
                        <a:t>Understand Jesus is a special kind of king to Christians.</a:t>
                      </a:r>
                      <a:r>
                        <a:rPr lang="en-GB" sz="1200" dirty="0">
                          <a:effectLst/>
                          <a:latin typeface="Comic Sans MS" panose="030F0902030302020204" pitchFamily="66" charset="0"/>
                        </a:rPr>
                        <a:t> </a:t>
                      </a:r>
                      <a:endParaRPr lang="en-GB" sz="1200" dirty="0">
                        <a:latin typeface="Comic Sans MS" panose="030F0902030302020204" pitchFamily="66" charset="0"/>
                      </a:endParaRPr>
                    </a:p>
                  </a:txBody>
                  <a:tcPr/>
                </a:tc>
                <a:tc>
                  <a:txBody>
                    <a:bodyPr/>
                    <a:lstStyle/>
                    <a:p>
                      <a:pPr algn="ctr"/>
                      <a:r>
                        <a:rPr lang="en-GB" sz="1200" b="1" dirty="0">
                          <a:latin typeface="Comic Sans MS" panose="030F0902030302020204" pitchFamily="66" charset="0"/>
                        </a:rPr>
                        <a:t>How do people describe God?</a:t>
                      </a:r>
                    </a:p>
                    <a:p>
                      <a:pPr algn="ctr"/>
                      <a:endParaRPr lang="en-GB" sz="1200" dirty="0">
                        <a:latin typeface="Comic Sans MS" panose="030F0902030302020204" pitchFamily="66" charset="0"/>
                      </a:endParaRPr>
                    </a:p>
                    <a:p>
                      <a:r>
                        <a:rPr lang="en-GB" sz="1200" kern="1200" dirty="0">
                          <a:solidFill>
                            <a:schemeClr val="tx1"/>
                          </a:solidFill>
                          <a:effectLst/>
                          <a:latin typeface="Comic Sans MS" panose="030F0902030302020204" pitchFamily="66" charset="0"/>
                          <a:ea typeface="+mn-ea"/>
                          <a:cs typeface="+mn-cs"/>
                        </a:rPr>
                        <a:t>Simple understanding of what God is like for many people</a:t>
                      </a:r>
                    </a:p>
                    <a:p>
                      <a:r>
                        <a:rPr lang="en-GB" sz="1200" kern="1200" dirty="0">
                          <a:solidFill>
                            <a:schemeClr val="tx1"/>
                          </a:solidFill>
                          <a:effectLst/>
                          <a:latin typeface="Comic Sans MS" panose="030F0902030302020204" pitchFamily="66" charset="0"/>
                          <a:ea typeface="+mn-ea"/>
                          <a:cs typeface="+mn-cs"/>
                        </a:rPr>
                        <a:t> </a:t>
                      </a:r>
                    </a:p>
                    <a:p>
                      <a:r>
                        <a:rPr lang="en-GB" sz="1200" kern="1200" dirty="0">
                          <a:solidFill>
                            <a:schemeClr val="tx1"/>
                          </a:solidFill>
                          <a:effectLst/>
                          <a:latin typeface="Comic Sans MS" panose="030F0902030302020204" pitchFamily="66" charset="0"/>
                          <a:ea typeface="+mn-ea"/>
                          <a:cs typeface="+mn-cs"/>
                        </a:rPr>
                        <a:t>Talk about some believe in God some do not </a:t>
                      </a:r>
                    </a:p>
                    <a:p>
                      <a:pPr algn="ctr"/>
                      <a:endParaRPr lang="en-GB" sz="1200" dirty="0">
                        <a:latin typeface="Comic Sans MS" panose="030F0902030302020204" pitchFamily="66" charset="0"/>
                      </a:endParaRPr>
                    </a:p>
                  </a:txBody>
                  <a:tcPr/>
                </a:tc>
                <a:tc>
                  <a:txBody>
                    <a:bodyPr/>
                    <a:lstStyle/>
                    <a:p>
                      <a:r>
                        <a:rPr lang="en-GB" sz="1200" b="1" kern="1200" dirty="0">
                          <a:solidFill>
                            <a:schemeClr val="tx1"/>
                          </a:solidFill>
                          <a:effectLst/>
                          <a:latin typeface="Comic Sans MS" panose="030F0902030302020204" pitchFamily="66" charset="0"/>
                          <a:ea typeface="+mn-ea"/>
                          <a:cs typeface="+mn-cs"/>
                        </a:rPr>
                        <a:t>How do Christians celebrate?</a:t>
                      </a:r>
                    </a:p>
                    <a:p>
                      <a:endParaRPr lang="en-GB" sz="1200" kern="1200" dirty="0">
                        <a:solidFill>
                          <a:schemeClr val="tx1"/>
                        </a:solidFill>
                        <a:effectLst/>
                        <a:latin typeface="Comic Sans MS" panose="030F0902030302020204" pitchFamily="66" charset="0"/>
                        <a:ea typeface="+mn-ea"/>
                        <a:cs typeface="+mn-cs"/>
                      </a:endParaRPr>
                    </a:p>
                    <a:p>
                      <a:r>
                        <a:rPr lang="en-GB" sz="1200" kern="1200" dirty="0">
                          <a:solidFill>
                            <a:schemeClr val="tx1"/>
                          </a:solidFill>
                          <a:effectLst/>
                          <a:latin typeface="Comic Sans MS" panose="030F0902030302020204" pitchFamily="66" charset="0"/>
                          <a:ea typeface="+mn-ea"/>
                          <a:cs typeface="+mn-cs"/>
                        </a:rPr>
                        <a:t>Talk about how Christians celebrate. (Easter theme compare with Christmas)</a:t>
                      </a:r>
                    </a:p>
                    <a:p>
                      <a:r>
                        <a:rPr lang="en-GB" sz="1200" kern="1200" dirty="0">
                          <a:solidFill>
                            <a:schemeClr val="tx1"/>
                          </a:solidFill>
                          <a:effectLst/>
                          <a:latin typeface="Comic Sans MS" panose="030F0902030302020204" pitchFamily="66" charset="0"/>
                          <a:ea typeface="+mn-ea"/>
                          <a:cs typeface="+mn-cs"/>
                        </a:rPr>
                        <a:t> </a:t>
                      </a:r>
                    </a:p>
                    <a:p>
                      <a:r>
                        <a:rPr lang="en-GB" sz="1200" kern="1200" dirty="0">
                          <a:solidFill>
                            <a:schemeClr val="tx1"/>
                          </a:solidFill>
                          <a:effectLst/>
                          <a:latin typeface="Comic Sans MS" panose="030F0902030302020204" pitchFamily="66" charset="0"/>
                          <a:ea typeface="+mn-ea"/>
                          <a:cs typeface="+mn-cs"/>
                        </a:rPr>
                        <a:t>Discuss how I celebrate a special event.</a:t>
                      </a:r>
                      <a:endParaRPr lang="en-GB" sz="1200" dirty="0">
                        <a:latin typeface="Comic Sans MS" panose="030F0902030302020204" pitchFamily="66" charset="0"/>
                      </a:endParaRPr>
                    </a:p>
                  </a:txBody>
                  <a:tcPr/>
                </a:tc>
                <a:tc>
                  <a:txBody>
                    <a:bodyPr/>
                    <a:lstStyle/>
                    <a:p>
                      <a:r>
                        <a:rPr lang="en-GB" sz="1200" b="1" kern="1200" dirty="0">
                          <a:solidFill>
                            <a:schemeClr val="tx1"/>
                          </a:solidFill>
                          <a:effectLst/>
                          <a:latin typeface="Comic Sans MS" panose="030F0902030302020204" pitchFamily="66" charset="0"/>
                          <a:ea typeface="+mn-ea"/>
                          <a:cs typeface="+mn-cs"/>
                        </a:rPr>
                        <a:t>How are celebrations similar?</a:t>
                      </a:r>
                    </a:p>
                    <a:p>
                      <a:endParaRPr lang="en-GB" sz="1200" kern="1200" dirty="0">
                        <a:solidFill>
                          <a:schemeClr val="tx1"/>
                        </a:solidFill>
                        <a:effectLst/>
                        <a:latin typeface="Comic Sans MS" panose="030F0902030302020204" pitchFamily="66" charset="0"/>
                        <a:ea typeface="+mn-ea"/>
                        <a:cs typeface="+mn-cs"/>
                      </a:endParaRPr>
                    </a:p>
                    <a:p>
                      <a:r>
                        <a:rPr lang="en-GB" sz="1200" kern="1200" dirty="0">
                          <a:solidFill>
                            <a:schemeClr val="tx1"/>
                          </a:solidFill>
                          <a:effectLst/>
                          <a:latin typeface="Comic Sans MS" panose="030F0902030302020204" pitchFamily="66" charset="0"/>
                          <a:ea typeface="+mn-ea"/>
                          <a:cs typeface="+mn-cs"/>
                        </a:rPr>
                        <a:t>Talk about how Muslims celebrate. (Eid theme)</a:t>
                      </a:r>
                    </a:p>
                    <a:p>
                      <a:r>
                        <a:rPr lang="en-GB" sz="1200" kern="1200" dirty="0">
                          <a:solidFill>
                            <a:schemeClr val="tx1"/>
                          </a:solidFill>
                          <a:effectLst/>
                          <a:latin typeface="Comic Sans MS" panose="030F0902030302020204" pitchFamily="66" charset="0"/>
                          <a:ea typeface="+mn-ea"/>
                          <a:cs typeface="+mn-cs"/>
                        </a:rPr>
                        <a:t> </a:t>
                      </a:r>
                    </a:p>
                    <a:p>
                      <a:r>
                        <a:rPr lang="en-GB" sz="1200" kern="1200" dirty="0">
                          <a:solidFill>
                            <a:schemeClr val="tx1"/>
                          </a:solidFill>
                          <a:effectLst/>
                          <a:latin typeface="Comic Sans MS" panose="030F0902030302020204" pitchFamily="66" charset="0"/>
                          <a:ea typeface="+mn-ea"/>
                          <a:cs typeface="+mn-cs"/>
                        </a:rPr>
                        <a:t>Discuss how I celebrate special events and compare with Eid celebrations.</a:t>
                      </a:r>
                      <a:endParaRPr lang="en-GB" sz="1200" dirty="0">
                        <a:latin typeface="Comic Sans MS" panose="030F0902030302020204" pitchFamily="66" charset="0"/>
                      </a:endParaRPr>
                    </a:p>
                    <a:p>
                      <a:pPr algn="ctr"/>
                      <a:endParaRPr lang="en-GB" sz="1200" b="0" dirty="0">
                        <a:latin typeface="Comic Sans MS" panose="030F0902030302020204" pitchFamily="66" charset="0"/>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200" b="1" dirty="0">
                          <a:latin typeface="Comic Sans MS" panose="030F0902030302020204" pitchFamily="66" charset="0"/>
                        </a:rPr>
                        <a:t>Why do Christians go to church?</a:t>
                      </a:r>
                    </a:p>
                    <a:p>
                      <a:pPr marL="0" marR="0" lvl="0" indent="0" algn="ctr" defTabSz="914400" rtl="0" eaLnBrk="1" fontAlgn="auto" latinLnBrk="0" hangingPunct="1">
                        <a:lnSpc>
                          <a:spcPct val="100000"/>
                        </a:lnSpc>
                        <a:spcBef>
                          <a:spcPts val="0"/>
                        </a:spcBef>
                        <a:spcAft>
                          <a:spcPts val="0"/>
                        </a:spcAft>
                        <a:buClrTx/>
                        <a:buSzTx/>
                        <a:buFontTx/>
                        <a:buNone/>
                        <a:tabLst/>
                        <a:defRPr/>
                      </a:pPr>
                      <a:endParaRPr lang="en-GB" sz="1200" dirty="0">
                        <a:latin typeface="Comic Sans MS" panose="030F0902030302020204" pitchFamily="66" charset="0"/>
                      </a:endParaRPr>
                    </a:p>
                    <a:p>
                      <a:r>
                        <a:rPr lang="en-GB" sz="1200" kern="1200" dirty="0">
                          <a:solidFill>
                            <a:schemeClr val="tx1"/>
                          </a:solidFill>
                          <a:effectLst/>
                          <a:latin typeface="Comic Sans MS" panose="030F0902030302020204" pitchFamily="66" charset="0"/>
                          <a:ea typeface="+mn-ea"/>
                          <a:cs typeface="+mn-cs"/>
                        </a:rPr>
                        <a:t>Talk about how Christians meet in a special place called a church. </a:t>
                      </a:r>
                    </a:p>
                    <a:p>
                      <a:r>
                        <a:rPr lang="en-GB" sz="1200" kern="1200" dirty="0">
                          <a:solidFill>
                            <a:schemeClr val="tx1"/>
                          </a:solidFill>
                          <a:effectLst/>
                          <a:latin typeface="Comic Sans MS" panose="030F0902030302020204" pitchFamily="66" charset="0"/>
                          <a:ea typeface="+mn-ea"/>
                          <a:cs typeface="+mn-cs"/>
                        </a:rPr>
                        <a:t> </a:t>
                      </a:r>
                    </a:p>
                    <a:p>
                      <a:r>
                        <a:rPr lang="en-GB" sz="1200" kern="1200" dirty="0">
                          <a:solidFill>
                            <a:schemeClr val="tx1"/>
                          </a:solidFill>
                          <a:effectLst/>
                          <a:latin typeface="Comic Sans MS" panose="030F0902030302020204" pitchFamily="66" charset="0"/>
                          <a:ea typeface="+mn-ea"/>
                          <a:cs typeface="+mn-cs"/>
                        </a:rPr>
                        <a:t>Discuss what happens in different churches &amp; in other places of worship.</a:t>
                      </a:r>
                      <a:r>
                        <a:rPr lang="en-GB" sz="1200" dirty="0">
                          <a:effectLst/>
                          <a:latin typeface="Comic Sans MS" panose="030F0902030302020204" pitchFamily="66" charset="0"/>
                        </a:rPr>
                        <a:t> </a:t>
                      </a:r>
                      <a:endParaRPr lang="en-GB" sz="1200" dirty="0">
                        <a:latin typeface="Comic Sans MS" panose="030F0902030302020204" pitchFamily="66" charset="0"/>
                      </a:endParaRPr>
                    </a:p>
                  </a:txBody>
                  <a:tcPr/>
                </a:tc>
                <a:extLst>
                  <a:ext uri="{0D108BD9-81ED-4DB2-BD59-A6C34878D82A}">
                    <a16:rowId xmlns:a16="http://schemas.microsoft.com/office/drawing/2014/main" val="2128729435"/>
                  </a:ext>
                </a:extLst>
              </a:tr>
            </a:tbl>
          </a:graphicData>
        </a:graphic>
      </p:graphicFrame>
      <p:sp>
        <p:nvSpPr>
          <p:cNvPr id="26" name="TextBox 25">
            <a:extLst>
              <a:ext uri="{FF2B5EF4-FFF2-40B4-BE49-F238E27FC236}">
                <a16:creationId xmlns:a16="http://schemas.microsoft.com/office/drawing/2014/main" id="{1E4445BD-F4F7-41AC-AF0F-F873FCB51B2B}"/>
              </a:ext>
            </a:extLst>
          </p:cNvPr>
          <p:cNvSpPr txBox="1"/>
          <p:nvPr/>
        </p:nvSpPr>
        <p:spPr>
          <a:xfrm>
            <a:off x="4048217" y="1386581"/>
            <a:ext cx="4296793" cy="381000"/>
          </a:xfrm>
          <a:prstGeom prst="rect">
            <a:avLst/>
          </a:prstGeom>
          <a:noFill/>
        </p:spPr>
        <p:txBody>
          <a:bodyPr wrap="square" rtlCol="0">
            <a:spAutoFit/>
          </a:bodyPr>
          <a:lstStyle/>
          <a:p>
            <a:pPr algn="ctr"/>
            <a:r>
              <a:rPr lang="en-GB" dirty="0">
                <a:solidFill>
                  <a:schemeClr val="bg1"/>
                </a:solidFill>
                <a:latin typeface="Comic Sans MS" panose="030F0702030302020204" pitchFamily="66" charset="0"/>
              </a:rPr>
              <a:t>EYFS</a:t>
            </a:r>
          </a:p>
        </p:txBody>
      </p:sp>
      <p:pic>
        <p:nvPicPr>
          <p:cNvPr id="2" name="Picture 1">
            <a:extLst>
              <a:ext uri="{FF2B5EF4-FFF2-40B4-BE49-F238E27FC236}">
                <a16:creationId xmlns:a16="http://schemas.microsoft.com/office/drawing/2014/main" id="{CB7239A0-D8BA-4D4C-B39C-941BC8ACEF87}"/>
              </a:ext>
            </a:extLst>
          </p:cNvPr>
          <p:cNvPicPr>
            <a:picLocks noChangeAspect="1"/>
          </p:cNvPicPr>
          <p:nvPr/>
        </p:nvPicPr>
        <p:blipFill>
          <a:blip r:embed="rId2"/>
          <a:stretch>
            <a:fillRect/>
          </a:stretch>
        </p:blipFill>
        <p:spPr>
          <a:xfrm>
            <a:off x="432155" y="204206"/>
            <a:ext cx="1761897" cy="1018120"/>
          </a:xfrm>
          <a:prstGeom prst="rect">
            <a:avLst/>
          </a:prstGeom>
        </p:spPr>
      </p:pic>
    </p:spTree>
    <p:extLst>
      <p:ext uri="{BB962C8B-B14F-4D97-AF65-F5344CB8AC3E}">
        <p14:creationId xmlns:p14="http://schemas.microsoft.com/office/powerpoint/2010/main" val="305436338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794C6FE-B479-4A6B-BE24-97602FA9CC96}"/>
              </a:ext>
            </a:extLst>
          </p:cNvPr>
          <p:cNvSpPr/>
          <p:nvPr/>
        </p:nvSpPr>
        <p:spPr>
          <a:xfrm>
            <a:off x="301840" y="96803"/>
            <a:ext cx="11594237" cy="1394645"/>
          </a:xfrm>
          <a:prstGeom prst="rect">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6" name="Rectangle 5">
            <a:extLst>
              <a:ext uri="{FF2B5EF4-FFF2-40B4-BE49-F238E27FC236}">
                <a16:creationId xmlns:a16="http://schemas.microsoft.com/office/drawing/2014/main" id="{CE9C5A49-72F3-4444-ACCF-0DF54F0F810B}"/>
              </a:ext>
            </a:extLst>
          </p:cNvPr>
          <p:cNvSpPr/>
          <p:nvPr/>
        </p:nvSpPr>
        <p:spPr>
          <a:xfrm>
            <a:off x="298881" y="1344671"/>
            <a:ext cx="11594237" cy="464820"/>
          </a:xfrm>
          <a:prstGeom prst="rect">
            <a:avLst/>
          </a:prstGeom>
          <a:solidFill>
            <a:srgbClr val="A45CAC"/>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0" name="Rectangle 9">
            <a:extLst>
              <a:ext uri="{FF2B5EF4-FFF2-40B4-BE49-F238E27FC236}">
                <a16:creationId xmlns:a16="http://schemas.microsoft.com/office/drawing/2014/main" id="{D8C52891-5734-4892-8441-7D7CFBEBBF79}"/>
              </a:ext>
            </a:extLst>
          </p:cNvPr>
          <p:cNvSpPr/>
          <p:nvPr/>
        </p:nvSpPr>
        <p:spPr>
          <a:xfrm>
            <a:off x="2426234" y="2298983"/>
            <a:ext cx="247212" cy="144780"/>
          </a:xfrm>
          <a:prstGeom prst="rect">
            <a:avLst/>
          </a:prstGeom>
          <a:ln>
            <a:noFill/>
          </a:ln>
        </p:spPr>
        <p:style>
          <a:lnRef idx="2">
            <a:schemeClr val="accent1"/>
          </a:lnRef>
          <a:fillRef idx="1">
            <a:schemeClr val="l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4" name="TextBox 23">
            <a:extLst>
              <a:ext uri="{FF2B5EF4-FFF2-40B4-BE49-F238E27FC236}">
                <a16:creationId xmlns:a16="http://schemas.microsoft.com/office/drawing/2014/main" id="{141EF8DA-1AAC-4721-847D-82503B884892}"/>
              </a:ext>
            </a:extLst>
          </p:cNvPr>
          <p:cNvSpPr txBox="1"/>
          <p:nvPr/>
        </p:nvSpPr>
        <p:spPr>
          <a:xfrm>
            <a:off x="2194052" y="231525"/>
            <a:ext cx="8086290" cy="1077218"/>
          </a:xfrm>
          <a:prstGeom prst="rect">
            <a:avLst/>
          </a:prstGeom>
          <a:noFill/>
        </p:spPr>
        <p:txBody>
          <a:bodyPr wrap="square" rtlCol="0">
            <a:spAutoFit/>
          </a:bodyPr>
          <a:lstStyle/>
          <a:p>
            <a:pPr algn="ctr"/>
            <a:r>
              <a:rPr lang="en-GB" sz="3200" dirty="0">
                <a:solidFill>
                  <a:schemeClr val="bg1"/>
                </a:solidFill>
                <a:latin typeface="Comic Sans MS" panose="030F0702030302020204" pitchFamily="66" charset="0"/>
              </a:rPr>
              <a:t>Curriculum Map</a:t>
            </a:r>
          </a:p>
          <a:p>
            <a:pPr algn="ctr"/>
            <a:r>
              <a:rPr lang="en-GB" sz="3200" dirty="0">
                <a:solidFill>
                  <a:prstClr val="white"/>
                </a:solidFill>
                <a:latin typeface="Comic Sans MS" panose="030F0702030302020204" pitchFamily="66" charset="0"/>
              </a:rPr>
              <a:t>RE </a:t>
            </a:r>
            <a:r>
              <a:rPr lang="en-GB" sz="3200" dirty="0">
                <a:solidFill>
                  <a:schemeClr val="bg1"/>
                </a:solidFill>
                <a:latin typeface="Comic Sans MS" panose="030F0702030302020204" pitchFamily="66" charset="0"/>
              </a:rPr>
              <a:t>– Whole School</a:t>
            </a:r>
          </a:p>
        </p:txBody>
      </p:sp>
      <p:graphicFrame>
        <p:nvGraphicFramePr>
          <p:cNvPr id="25" name="Table 24">
            <a:extLst>
              <a:ext uri="{FF2B5EF4-FFF2-40B4-BE49-F238E27FC236}">
                <a16:creationId xmlns:a16="http://schemas.microsoft.com/office/drawing/2014/main" id="{AC7B64D2-1B9F-4487-BF74-023ABE51D6A6}"/>
              </a:ext>
            </a:extLst>
          </p:cNvPr>
          <p:cNvGraphicFramePr>
            <a:graphicFrameLocks noGrp="1"/>
          </p:cNvGraphicFramePr>
          <p:nvPr>
            <p:extLst>
              <p:ext uri="{D42A27DB-BD31-4B8C-83A1-F6EECF244321}">
                <p14:modId xmlns:p14="http://schemas.microsoft.com/office/powerpoint/2010/main" val="3190542451"/>
              </p:ext>
            </p:extLst>
          </p:nvPr>
        </p:nvGraphicFramePr>
        <p:xfrm>
          <a:off x="274320" y="1940029"/>
          <a:ext cx="11618797" cy="4176536"/>
        </p:xfrm>
        <a:graphic>
          <a:graphicData uri="http://schemas.openxmlformats.org/drawingml/2006/table">
            <a:tbl>
              <a:tblPr firstRow="1" bandRow="1">
                <a:tableStyleId>{5940675A-B579-460E-94D1-54222C63F5DA}</a:tableStyleId>
              </a:tblPr>
              <a:tblGrid>
                <a:gridCol w="950798">
                  <a:extLst>
                    <a:ext uri="{9D8B030D-6E8A-4147-A177-3AD203B41FA5}">
                      <a16:colId xmlns:a16="http://schemas.microsoft.com/office/drawing/2014/main" val="698276396"/>
                    </a:ext>
                  </a:extLst>
                </a:gridCol>
                <a:gridCol w="1535837">
                  <a:extLst>
                    <a:ext uri="{9D8B030D-6E8A-4147-A177-3AD203B41FA5}">
                      <a16:colId xmlns:a16="http://schemas.microsoft.com/office/drawing/2014/main" val="1039164095"/>
                    </a:ext>
                  </a:extLst>
                </a:gridCol>
                <a:gridCol w="1740024">
                  <a:extLst>
                    <a:ext uri="{9D8B030D-6E8A-4147-A177-3AD203B41FA5}">
                      <a16:colId xmlns:a16="http://schemas.microsoft.com/office/drawing/2014/main" val="2421390909"/>
                    </a:ext>
                  </a:extLst>
                </a:gridCol>
                <a:gridCol w="1748901">
                  <a:extLst>
                    <a:ext uri="{9D8B030D-6E8A-4147-A177-3AD203B41FA5}">
                      <a16:colId xmlns:a16="http://schemas.microsoft.com/office/drawing/2014/main" val="914411525"/>
                    </a:ext>
                  </a:extLst>
                </a:gridCol>
                <a:gridCol w="1882066">
                  <a:extLst>
                    <a:ext uri="{9D8B030D-6E8A-4147-A177-3AD203B41FA5}">
                      <a16:colId xmlns:a16="http://schemas.microsoft.com/office/drawing/2014/main" val="642693463"/>
                    </a:ext>
                  </a:extLst>
                </a:gridCol>
                <a:gridCol w="1882066">
                  <a:extLst>
                    <a:ext uri="{9D8B030D-6E8A-4147-A177-3AD203B41FA5}">
                      <a16:colId xmlns:a16="http://schemas.microsoft.com/office/drawing/2014/main" val="954389551"/>
                    </a:ext>
                  </a:extLst>
                </a:gridCol>
                <a:gridCol w="1879105">
                  <a:extLst>
                    <a:ext uri="{9D8B030D-6E8A-4147-A177-3AD203B41FA5}">
                      <a16:colId xmlns:a16="http://schemas.microsoft.com/office/drawing/2014/main" val="316939250"/>
                    </a:ext>
                  </a:extLst>
                </a:gridCol>
              </a:tblGrid>
              <a:tr h="348376">
                <a:tc>
                  <a:txBody>
                    <a:bodyPr/>
                    <a:lstStyle/>
                    <a:p>
                      <a:endParaRPr lang="en-GB" dirty="0"/>
                    </a:p>
                  </a:txBody>
                  <a:tcPr/>
                </a:tc>
                <a:tc>
                  <a:txBody>
                    <a:bodyPr/>
                    <a:lstStyle/>
                    <a:p>
                      <a:pPr algn="ctr"/>
                      <a:r>
                        <a:rPr lang="en-GB" sz="1400" b="1" dirty="0">
                          <a:latin typeface="Comic Sans MS" panose="030F0702030302020204" pitchFamily="66" charset="0"/>
                        </a:rPr>
                        <a:t>Autumn 1</a:t>
                      </a:r>
                    </a:p>
                    <a:p>
                      <a:pPr algn="ctr"/>
                      <a:endParaRPr lang="en-GB" sz="1400" b="1" dirty="0">
                        <a:latin typeface="Comic Sans MS" panose="030F0702030302020204" pitchFamily="66" charset="0"/>
                      </a:endParaRPr>
                    </a:p>
                  </a:txBody>
                  <a:tcPr/>
                </a:tc>
                <a:tc>
                  <a:txBody>
                    <a:bodyPr/>
                    <a:lstStyle/>
                    <a:p>
                      <a:pPr algn="ctr"/>
                      <a:r>
                        <a:rPr lang="en-GB" sz="1400" b="1" dirty="0">
                          <a:latin typeface="Comic Sans MS" panose="030F0702030302020204" pitchFamily="66" charset="0"/>
                        </a:rPr>
                        <a:t>Autumn 2</a:t>
                      </a:r>
                    </a:p>
                    <a:p>
                      <a:pPr algn="ctr"/>
                      <a:endParaRPr lang="en-GB" sz="1400" b="1" dirty="0">
                        <a:latin typeface="Comic Sans MS" panose="030F0702030302020204" pitchFamily="66" charset="0"/>
                      </a:endParaRPr>
                    </a:p>
                  </a:txBody>
                  <a:tcPr/>
                </a:tc>
                <a:tc>
                  <a:txBody>
                    <a:bodyPr/>
                    <a:lstStyle/>
                    <a:p>
                      <a:pPr algn="ctr"/>
                      <a:r>
                        <a:rPr lang="en-GB" sz="1400" b="1" dirty="0">
                          <a:latin typeface="Comic Sans MS" panose="030F0702030302020204" pitchFamily="66" charset="0"/>
                        </a:rPr>
                        <a:t>Spring 1</a:t>
                      </a:r>
                    </a:p>
                    <a:p>
                      <a:pPr algn="ctr"/>
                      <a:endParaRPr lang="en-GB" sz="1400" b="1" dirty="0">
                        <a:latin typeface="Comic Sans MS" panose="030F0702030302020204" pitchFamily="66" charset="0"/>
                      </a:endParaRPr>
                    </a:p>
                  </a:txBody>
                  <a:tcPr/>
                </a:tc>
                <a:tc>
                  <a:txBody>
                    <a:bodyPr/>
                    <a:lstStyle/>
                    <a:p>
                      <a:pPr algn="ctr"/>
                      <a:r>
                        <a:rPr lang="en-GB" sz="1400" b="1" dirty="0">
                          <a:latin typeface="Comic Sans MS" panose="030F0702030302020204" pitchFamily="66" charset="0"/>
                        </a:rPr>
                        <a:t>Spring 2</a:t>
                      </a:r>
                    </a:p>
                    <a:p>
                      <a:pPr algn="ctr"/>
                      <a:endParaRPr lang="en-GB" sz="1400" b="1" dirty="0">
                        <a:latin typeface="Comic Sans MS" panose="030F0702030302020204" pitchFamily="66" charset="0"/>
                      </a:endParaRPr>
                    </a:p>
                  </a:txBody>
                  <a:tcPr/>
                </a:tc>
                <a:tc>
                  <a:txBody>
                    <a:bodyPr/>
                    <a:lstStyle/>
                    <a:p>
                      <a:pPr algn="ctr"/>
                      <a:r>
                        <a:rPr lang="en-GB" sz="1400" b="1" dirty="0">
                          <a:latin typeface="Comic Sans MS" panose="030F0702030302020204" pitchFamily="66" charset="0"/>
                        </a:rPr>
                        <a:t>Summer 1</a:t>
                      </a:r>
                    </a:p>
                    <a:p>
                      <a:pPr algn="ctr"/>
                      <a:endParaRPr lang="en-GB" sz="1400" b="1" dirty="0">
                        <a:latin typeface="Comic Sans MS" panose="030F0702030302020204" pitchFamily="66" charset="0"/>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400" b="1" dirty="0">
                          <a:latin typeface="Comic Sans MS" panose="030F0702030302020204" pitchFamily="66" charset="0"/>
                        </a:rPr>
                        <a:t>Summer 2</a:t>
                      </a:r>
                    </a:p>
                    <a:p>
                      <a:pPr algn="ctr"/>
                      <a:endParaRPr lang="en-GB" sz="1400" b="1" dirty="0">
                        <a:latin typeface="Comic Sans MS" panose="030F0702030302020204" pitchFamily="66" charset="0"/>
                      </a:endParaRPr>
                    </a:p>
                  </a:txBody>
                  <a:tcPr/>
                </a:tc>
                <a:extLst>
                  <a:ext uri="{0D108BD9-81ED-4DB2-BD59-A6C34878D82A}">
                    <a16:rowId xmlns:a16="http://schemas.microsoft.com/office/drawing/2014/main" val="3471968257"/>
                  </a:ext>
                </a:extLst>
              </a:tr>
              <a:tr h="893944">
                <a:tc>
                  <a:txBody>
                    <a:bodyPr/>
                    <a:lstStyle/>
                    <a:p>
                      <a:r>
                        <a:rPr lang="en-GB" b="1" dirty="0">
                          <a:latin typeface="Comic Sans MS" panose="030F0702030302020204" pitchFamily="66" charset="0"/>
                        </a:rPr>
                        <a:t>KS1</a:t>
                      </a:r>
                    </a:p>
                    <a:p>
                      <a:r>
                        <a:rPr lang="en-GB" sz="1100" b="1" dirty="0">
                          <a:latin typeface="Comic Sans MS" panose="030F0702030302020204" pitchFamily="66" charset="0"/>
                        </a:rPr>
                        <a:t>Yr1</a:t>
                      </a:r>
                    </a:p>
                  </a:txBody>
                  <a:tcPr/>
                </a:tc>
                <a:tc>
                  <a:txBody>
                    <a:bodyPr/>
                    <a:lstStyle/>
                    <a:p>
                      <a:pPr algn="ctr"/>
                      <a:r>
                        <a:rPr lang="en-GB" sz="1200" dirty="0">
                          <a:latin typeface="Comic Sans MS" panose="030F0702030302020204" pitchFamily="66" charset="0"/>
                        </a:rPr>
                        <a:t>How did the world begin?</a:t>
                      </a:r>
                    </a:p>
                  </a:txBody>
                  <a:tcPr>
                    <a:noFill/>
                  </a:tcPr>
                </a:tc>
                <a:tc>
                  <a:txBody>
                    <a:bodyPr/>
                    <a:lstStyle/>
                    <a:p>
                      <a:pPr algn="ctr"/>
                      <a:r>
                        <a:rPr lang="en-GB" sz="1200" b="0" dirty="0">
                          <a:latin typeface="Comic Sans MS" panose="030F0702030302020204" pitchFamily="66" charset="0"/>
                        </a:rPr>
                        <a:t>What do some people believe god looks like?</a:t>
                      </a:r>
                    </a:p>
                  </a:txBody>
                  <a:tcPr>
                    <a:noFill/>
                  </a:tcPr>
                </a:tc>
                <a:tc>
                  <a:txBody>
                    <a:bodyPr/>
                    <a:lstStyle/>
                    <a:p>
                      <a:pPr algn="ctr"/>
                      <a:r>
                        <a:rPr lang="en-GB" sz="1200" b="0" dirty="0">
                          <a:latin typeface="Comic Sans MS" panose="030F0702030302020204" pitchFamily="66" charset="0"/>
                        </a:rPr>
                        <a:t>What is God’s job?</a:t>
                      </a:r>
                    </a:p>
                  </a:txBody>
                  <a:tcPr>
                    <a:noFill/>
                  </a:tcPr>
                </a:tc>
                <a:tc>
                  <a:txBody>
                    <a:bodyPr/>
                    <a:lstStyle/>
                    <a:p>
                      <a:pPr algn="ctr"/>
                      <a:r>
                        <a:rPr lang="en-GB" sz="1200" b="0" dirty="0">
                          <a:latin typeface="Comic Sans MS" panose="030F0702030302020204" pitchFamily="66" charset="0"/>
                        </a:rPr>
                        <a:t>Why should we care for the world?</a:t>
                      </a:r>
                    </a:p>
                  </a:txBody>
                  <a:tcPr>
                    <a:noFill/>
                  </a:tcPr>
                </a:tc>
                <a:tc>
                  <a:txBody>
                    <a:bodyPr/>
                    <a:lstStyle/>
                    <a:p>
                      <a:pPr algn="ctr"/>
                      <a:r>
                        <a:rPr lang="en-GB" sz="1200" b="0" dirty="0">
                          <a:latin typeface="Comic Sans MS" panose="030F0702030302020204" pitchFamily="66" charset="0"/>
                        </a:rPr>
                        <a:t>How do we know babies are special?</a:t>
                      </a:r>
                    </a:p>
                  </a:txBody>
                  <a:tcPr>
                    <a:noFill/>
                  </a:tcPr>
                </a:tc>
                <a:tc>
                  <a:txBody>
                    <a:bodyPr/>
                    <a:lstStyle/>
                    <a:p>
                      <a:pPr algn="ctr"/>
                      <a:r>
                        <a:rPr lang="en-GB" sz="1100" b="0" dirty="0">
                          <a:latin typeface="Comic Sans MS" panose="030F0702030302020204" pitchFamily="66" charset="0"/>
                        </a:rPr>
                        <a:t>Why should we care for others?</a:t>
                      </a:r>
                    </a:p>
                  </a:txBody>
                  <a:tcPr>
                    <a:noFill/>
                  </a:tcPr>
                </a:tc>
                <a:extLst>
                  <a:ext uri="{0D108BD9-81ED-4DB2-BD59-A6C34878D82A}">
                    <a16:rowId xmlns:a16="http://schemas.microsoft.com/office/drawing/2014/main" val="2460120749"/>
                  </a:ext>
                </a:extLst>
              </a:tr>
              <a:tr h="893944">
                <a:tc>
                  <a:txBody>
                    <a:bodyPr/>
                    <a:lstStyle/>
                    <a:p>
                      <a:r>
                        <a:rPr lang="en-GB" sz="1800" b="1" dirty="0">
                          <a:latin typeface="Comic Sans MS" panose="030F0702030302020204" pitchFamily="66" charset="0"/>
                        </a:rPr>
                        <a:t>KS1</a:t>
                      </a:r>
                    </a:p>
                    <a:p>
                      <a:r>
                        <a:rPr lang="en-GB" sz="1100" b="1" dirty="0">
                          <a:latin typeface="Comic Sans MS" panose="030F0702030302020204" pitchFamily="66" charset="0"/>
                        </a:rPr>
                        <a:t>Yr2</a:t>
                      </a:r>
                    </a:p>
                  </a:txBody>
                  <a:tcPr/>
                </a:tc>
                <a:tc>
                  <a:txBody>
                    <a:bodyPr/>
                    <a:lstStyle/>
                    <a:p>
                      <a:pPr algn="ctr"/>
                      <a:r>
                        <a:rPr lang="en-GB" sz="1200" dirty="0">
                          <a:latin typeface="Comic Sans MS" panose="030F0702030302020204" pitchFamily="66" charset="0"/>
                        </a:rPr>
                        <a:t>Why do we need to give thanks?</a:t>
                      </a:r>
                    </a:p>
                  </a:txBody>
                  <a:tcPr>
                    <a:noFill/>
                  </a:tcPr>
                </a:tc>
                <a:tc>
                  <a:txBody>
                    <a:bodyPr/>
                    <a:lstStyle/>
                    <a:p>
                      <a:pPr algn="ctr"/>
                      <a:r>
                        <a:rPr lang="en-GB" sz="1200" b="0" dirty="0">
                          <a:latin typeface="Comic Sans MS" panose="030F0702030302020204" pitchFamily="66" charset="0"/>
                        </a:rPr>
                        <a:t>What do candles mean to people?</a:t>
                      </a:r>
                    </a:p>
                  </a:txBody>
                  <a:tcPr>
                    <a:noFill/>
                  </a:tcPr>
                </a:tc>
                <a:tc>
                  <a:txBody>
                    <a:bodyPr/>
                    <a:lstStyle/>
                    <a:p>
                      <a:pPr algn="ctr"/>
                      <a:r>
                        <a:rPr lang="en-GB" sz="1200" b="0" dirty="0">
                          <a:latin typeface="Comic Sans MS" panose="030F0702030302020204" pitchFamily="66" charset="0"/>
                        </a:rPr>
                        <a:t>How do we know some people have a special connection to god?</a:t>
                      </a:r>
                    </a:p>
                  </a:txBody>
                  <a:tcPr>
                    <a:noFill/>
                  </a:tcPr>
                </a:tc>
                <a:tc>
                  <a:txBody>
                    <a:bodyPr/>
                    <a:lstStyle/>
                    <a:p>
                      <a:pPr algn="ctr"/>
                      <a:r>
                        <a:rPr lang="en-GB" sz="1200" b="0" dirty="0">
                          <a:latin typeface="Comic Sans MS" panose="030F0702030302020204" pitchFamily="66" charset="0"/>
                        </a:rPr>
                        <a:t>What is a prophet?</a:t>
                      </a:r>
                    </a:p>
                  </a:txBody>
                  <a:tcPr>
                    <a:noFill/>
                  </a:tcPr>
                </a:tc>
                <a:tc>
                  <a:txBody>
                    <a:bodyPr/>
                    <a:lstStyle/>
                    <a:p>
                      <a:pPr algn="ctr"/>
                      <a:r>
                        <a:rPr lang="en-GB" sz="1200" b="0" dirty="0">
                          <a:latin typeface="Comic Sans MS" panose="030F0702030302020204" pitchFamily="66" charset="0"/>
                        </a:rPr>
                        <a:t>How do some people talk to God?</a:t>
                      </a:r>
                    </a:p>
                  </a:txBody>
                  <a:tcPr>
                    <a:noFill/>
                  </a:tcPr>
                </a:tc>
                <a:tc>
                  <a:txBody>
                    <a:bodyPr/>
                    <a:lstStyle/>
                    <a:p>
                      <a:pPr algn="ctr"/>
                      <a:r>
                        <a:rPr lang="en-GB" sz="1100" b="0" dirty="0">
                          <a:latin typeface="Comic Sans MS" panose="030F0702030302020204" pitchFamily="66" charset="0"/>
                        </a:rPr>
                        <a:t>Where do some people talk to God?</a:t>
                      </a:r>
                    </a:p>
                  </a:txBody>
                  <a:tcPr>
                    <a:noFill/>
                  </a:tcPr>
                </a:tc>
                <a:extLst>
                  <a:ext uri="{0D108BD9-81ED-4DB2-BD59-A6C34878D82A}">
                    <a16:rowId xmlns:a16="http://schemas.microsoft.com/office/drawing/2014/main" val="1084821714"/>
                  </a:ext>
                </a:extLst>
              </a:tr>
              <a:tr h="813465">
                <a:tc>
                  <a:txBody>
                    <a:bodyPr/>
                    <a:lstStyle/>
                    <a:p>
                      <a:r>
                        <a:rPr lang="en-GB" b="1" dirty="0">
                          <a:latin typeface="Comic Sans MS" panose="030F0702030302020204" pitchFamily="66" charset="0"/>
                        </a:rPr>
                        <a:t>LKS2</a:t>
                      </a:r>
                    </a:p>
                    <a:p>
                      <a:r>
                        <a:rPr lang="en-GB" sz="1200" b="1" dirty="0">
                          <a:latin typeface="Comic Sans MS" panose="030F0702030302020204" pitchFamily="66" charset="0"/>
                        </a:rPr>
                        <a:t>Yr3/4</a:t>
                      </a:r>
                    </a:p>
                  </a:txBody>
                  <a:tcPr/>
                </a:tc>
                <a:tc>
                  <a:txBody>
                    <a:bodyPr/>
                    <a:lstStyle/>
                    <a:p>
                      <a:pPr algn="ctr"/>
                      <a:r>
                        <a:rPr lang="en-GB" sz="1200" dirty="0">
                          <a:latin typeface="Comic Sans MS" panose="030F0702030302020204" pitchFamily="66" charset="0"/>
                        </a:rPr>
                        <a:t>Are all religions equal?</a:t>
                      </a:r>
                    </a:p>
                  </a:txBody>
                  <a:tcPr>
                    <a:noFill/>
                  </a:tcPr>
                </a:tc>
                <a:tc>
                  <a:txBody>
                    <a:bodyPr/>
                    <a:lstStyle/>
                    <a:p>
                      <a:pPr algn="ctr"/>
                      <a:r>
                        <a:rPr lang="en-GB" sz="1200" b="0" dirty="0">
                          <a:latin typeface="Comic Sans MS" panose="030F0702030302020204" pitchFamily="66" charset="0"/>
                        </a:rPr>
                        <a:t>Is scripture central to religion?</a:t>
                      </a:r>
                    </a:p>
                  </a:txBody>
                  <a:tcPr>
                    <a:noFill/>
                  </a:tcPr>
                </a:tc>
                <a:tc>
                  <a:txBody>
                    <a:bodyPr/>
                    <a:lstStyle/>
                    <a:p>
                      <a:pPr algn="ctr"/>
                      <a:r>
                        <a:rPr lang="en-GB" sz="1200" b="0" dirty="0">
                          <a:latin typeface="Comic Sans MS" panose="030F0702030302020204" pitchFamily="66" charset="0"/>
                        </a:rPr>
                        <a:t>What makes some texts sacred?</a:t>
                      </a:r>
                    </a:p>
                  </a:txBody>
                  <a:tcPr>
                    <a:noFill/>
                  </a:tcPr>
                </a:tc>
                <a:tc>
                  <a:txBody>
                    <a:bodyPr/>
                    <a:lstStyle/>
                    <a:p>
                      <a:pPr algn="ctr"/>
                      <a:r>
                        <a:rPr lang="en-GB" sz="1200" b="0" dirty="0">
                          <a:latin typeface="Comic Sans MS" panose="030F0702030302020204" pitchFamily="66" charset="0"/>
                        </a:rPr>
                        <a:t>Just how important are our beliefs?</a:t>
                      </a:r>
                    </a:p>
                  </a:txBody>
                  <a:tcPr>
                    <a:noFill/>
                  </a:tcPr>
                </a:tc>
                <a:tc>
                  <a:txBody>
                    <a:bodyPr/>
                    <a:lstStyle/>
                    <a:p>
                      <a:pPr algn="ctr"/>
                      <a:r>
                        <a:rPr lang="en-GB" sz="1200" b="0" dirty="0">
                          <a:latin typeface="Comic Sans MS" panose="030F0702030302020204" pitchFamily="66" charset="0"/>
                        </a:rPr>
                        <a:t>Why is the Bible the best selling book of all time?</a:t>
                      </a:r>
                    </a:p>
                  </a:txBody>
                  <a:tcPr>
                    <a:noFill/>
                  </a:tcPr>
                </a:tc>
                <a:tc>
                  <a:txBody>
                    <a:bodyPr/>
                    <a:lstStyle/>
                    <a:p>
                      <a:pPr algn="ctr"/>
                      <a:r>
                        <a:rPr lang="en-GB" sz="1100" b="0" dirty="0">
                          <a:latin typeface="Comic Sans MS" panose="030F0702030302020204" pitchFamily="66" charset="0"/>
                        </a:rPr>
                        <a:t>Does the language of scripture matter?</a:t>
                      </a:r>
                    </a:p>
                  </a:txBody>
                  <a:tcPr>
                    <a:noFill/>
                  </a:tcPr>
                </a:tc>
                <a:extLst>
                  <a:ext uri="{0D108BD9-81ED-4DB2-BD59-A6C34878D82A}">
                    <a16:rowId xmlns:a16="http://schemas.microsoft.com/office/drawing/2014/main" val="3533913891"/>
                  </a:ext>
                </a:extLst>
              </a:tr>
              <a:tr h="1057023">
                <a:tc>
                  <a:txBody>
                    <a:bodyPr/>
                    <a:lstStyle/>
                    <a:p>
                      <a:r>
                        <a:rPr lang="en-GB" b="1" dirty="0">
                          <a:latin typeface="Comic Sans MS" panose="030F0702030302020204" pitchFamily="66" charset="0"/>
                        </a:rPr>
                        <a:t>UKS2</a:t>
                      </a:r>
                    </a:p>
                    <a:p>
                      <a:r>
                        <a:rPr lang="en-GB" sz="1200" b="1" dirty="0">
                          <a:latin typeface="Comic Sans MS" panose="030F0702030302020204" pitchFamily="66" charset="0"/>
                        </a:rPr>
                        <a:t>Yr5/6</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200" b="0" dirty="0">
                          <a:latin typeface="Comic Sans MS" panose="030F0702030302020204" pitchFamily="66" charset="0"/>
                        </a:rPr>
                        <a:t>Who should get to be in charge?</a:t>
                      </a:r>
                    </a:p>
                    <a:p>
                      <a:pPr algn="ctr"/>
                      <a:endParaRPr lang="en-GB" sz="1200" dirty="0">
                        <a:latin typeface="Comic Sans MS" panose="030F0702030302020204" pitchFamily="66" charset="0"/>
                      </a:endParaRPr>
                    </a:p>
                  </a:txBody>
                  <a:tcPr>
                    <a:noFill/>
                  </a:tcPr>
                </a:tc>
                <a:tc>
                  <a:txBody>
                    <a:bodyPr/>
                    <a:lstStyle/>
                    <a:p>
                      <a:pPr algn="ctr"/>
                      <a:r>
                        <a:rPr lang="en-US" sz="1200" b="0" dirty="0">
                          <a:latin typeface="Comic Sans MS" panose="030F0702030302020204" pitchFamily="66" charset="0"/>
                        </a:rPr>
                        <a:t>Why does Christianity not always look the same?</a:t>
                      </a:r>
                      <a:endParaRPr lang="en-GB" sz="1200" b="0" dirty="0">
                        <a:latin typeface="Comic Sans MS" panose="030F0702030302020204" pitchFamily="66" charset="0"/>
                      </a:endParaRPr>
                    </a:p>
                  </a:txBody>
                  <a:tcPr>
                    <a:noFill/>
                  </a:tcPr>
                </a:tc>
                <a:tc>
                  <a:txBody>
                    <a:bodyPr/>
                    <a:lstStyle/>
                    <a:p>
                      <a:pPr algn="ctr"/>
                      <a:r>
                        <a:rPr lang="en-GB" sz="1200" b="0" dirty="0">
                          <a:latin typeface="Comic Sans MS" panose="030F0702030302020204" pitchFamily="66" charset="0"/>
                        </a:rPr>
                        <a:t>Why is it better to be there in person?</a:t>
                      </a:r>
                    </a:p>
                  </a:txBody>
                  <a:tcPr>
                    <a:noFill/>
                  </a:tcPr>
                </a:tc>
                <a:tc>
                  <a:txBody>
                    <a:bodyPr/>
                    <a:lstStyle/>
                    <a:p>
                      <a:pPr algn="ctr"/>
                      <a:r>
                        <a:rPr lang="en-GB" sz="1200" b="0" dirty="0">
                          <a:latin typeface="Comic Sans MS" panose="030F0702030302020204" pitchFamily="66" charset="0"/>
                        </a:rPr>
                        <a:t>Why is there suffering? (Part 1) </a:t>
                      </a:r>
                    </a:p>
                  </a:txBody>
                  <a:tcP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200" b="0" dirty="0">
                          <a:latin typeface="Comic Sans MS" panose="030F0702030302020204" pitchFamily="66" charset="0"/>
                        </a:rPr>
                        <a:t>Why is there suffering? (Part 2) </a:t>
                      </a:r>
                    </a:p>
                    <a:p>
                      <a:pPr marL="0" marR="0" lvl="0" indent="0" algn="ctr" defTabSz="914400" rtl="0" eaLnBrk="1" fontAlgn="auto" latinLnBrk="0" hangingPunct="1">
                        <a:lnSpc>
                          <a:spcPct val="100000"/>
                        </a:lnSpc>
                        <a:spcBef>
                          <a:spcPts val="0"/>
                        </a:spcBef>
                        <a:spcAft>
                          <a:spcPts val="0"/>
                        </a:spcAft>
                        <a:buClrTx/>
                        <a:buSzTx/>
                        <a:buFontTx/>
                        <a:buNone/>
                        <a:tabLst/>
                        <a:defRPr/>
                      </a:pPr>
                      <a:endParaRPr lang="en-GB" sz="1200" b="0" dirty="0">
                        <a:latin typeface="Comic Sans MS" panose="030F0702030302020204" pitchFamily="66" charset="0"/>
                      </a:endParaRPr>
                    </a:p>
                  </a:txBody>
                  <a:tcPr>
                    <a:noFill/>
                  </a:tcPr>
                </a:tc>
                <a:tc>
                  <a:txBody>
                    <a:bodyPr/>
                    <a:lstStyle/>
                    <a:p>
                      <a:pPr algn="ctr"/>
                      <a:r>
                        <a:rPr lang="en-GB" sz="1100" b="0" dirty="0">
                          <a:latin typeface="Comic Sans MS" panose="030F0702030302020204" pitchFamily="66" charset="0"/>
                        </a:rPr>
                        <a:t>What place does religion have in our world today?</a:t>
                      </a:r>
                    </a:p>
                  </a:txBody>
                  <a:tcPr>
                    <a:noFill/>
                  </a:tcPr>
                </a:tc>
                <a:extLst>
                  <a:ext uri="{0D108BD9-81ED-4DB2-BD59-A6C34878D82A}">
                    <a16:rowId xmlns:a16="http://schemas.microsoft.com/office/drawing/2014/main" val="3457276113"/>
                  </a:ext>
                </a:extLst>
              </a:tr>
            </a:tbl>
          </a:graphicData>
        </a:graphic>
      </p:graphicFrame>
      <p:sp>
        <p:nvSpPr>
          <p:cNvPr id="26" name="TextBox 25">
            <a:extLst>
              <a:ext uri="{FF2B5EF4-FFF2-40B4-BE49-F238E27FC236}">
                <a16:creationId xmlns:a16="http://schemas.microsoft.com/office/drawing/2014/main" id="{1E4445BD-F4F7-41AC-AF0F-F873FCB51B2B}"/>
              </a:ext>
            </a:extLst>
          </p:cNvPr>
          <p:cNvSpPr txBox="1"/>
          <p:nvPr/>
        </p:nvSpPr>
        <p:spPr>
          <a:xfrm>
            <a:off x="4048217" y="1386581"/>
            <a:ext cx="4296793" cy="381000"/>
          </a:xfrm>
          <a:prstGeom prst="rect">
            <a:avLst/>
          </a:prstGeom>
          <a:noFill/>
        </p:spPr>
        <p:txBody>
          <a:bodyPr wrap="square" rtlCol="0">
            <a:spAutoFit/>
          </a:bodyPr>
          <a:lstStyle/>
          <a:p>
            <a:pPr algn="ctr"/>
            <a:r>
              <a:rPr lang="en-GB" b="1" dirty="0">
                <a:solidFill>
                  <a:schemeClr val="bg1"/>
                </a:solidFill>
                <a:latin typeface="Comic Sans MS" panose="030F0702030302020204" pitchFamily="66" charset="0"/>
              </a:rPr>
              <a:t>Cycle A</a:t>
            </a:r>
          </a:p>
        </p:txBody>
      </p:sp>
      <p:pic>
        <p:nvPicPr>
          <p:cNvPr id="2" name="Picture 1">
            <a:extLst>
              <a:ext uri="{FF2B5EF4-FFF2-40B4-BE49-F238E27FC236}">
                <a16:creationId xmlns:a16="http://schemas.microsoft.com/office/drawing/2014/main" id="{EA73502E-D767-4BF0-B571-0ADA75090F42}"/>
              </a:ext>
            </a:extLst>
          </p:cNvPr>
          <p:cNvPicPr>
            <a:picLocks noChangeAspect="1"/>
          </p:cNvPicPr>
          <p:nvPr/>
        </p:nvPicPr>
        <p:blipFill>
          <a:blip r:embed="rId2"/>
          <a:stretch>
            <a:fillRect/>
          </a:stretch>
        </p:blipFill>
        <p:spPr>
          <a:xfrm>
            <a:off x="430675" y="233281"/>
            <a:ext cx="1761897" cy="1018120"/>
          </a:xfrm>
          <a:prstGeom prst="rect">
            <a:avLst/>
          </a:prstGeom>
        </p:spPr>
      </p:pic>
    </p:spTree>
    <p:extLst>
      <p:ext uri="{BB962C8B-B14F-4D97-AF65-F5344CB8AC3E}">
        <p14:creationId xmlns:p14="http://schemas.microsoft.com/office/powerpoint/2010/main" val="401105230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794C6FE-B479-4A6B-BE24-97602FA9CC96}"/>
              </a:ext>
            </a:extLst>
          </p:cNvPr>
          <p:cNvSpPr/>
          <p:nvPr/>
        </p:nvSpPr>
        <p:spPr>
          <a:xfrm>
            <a:off x="301840" y="96803"/>
            <a:ext cx="11594237" cy="1394645"/>
          </a:xfrm>
          <a:prstGeom prst="rect">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6" name="Rectangle 5">
            <a:extLst>
              <a:ext uri="{FF2B5EF4-FFF2-40B4-BE49-F238E27FC236}">
                <a16:creationId xmlns:a16="http://schemas.microsoft.com/office/drawing/2014/main" id="{CE9C5A49-72F3-4444-ACCF-0DF54F0F810B}"/>
              </a:ext>
            </a:extLst>
          </p:cNvPr>
          <p:cNvSpPr/>
          <p:nvPr/>
        </p:nvSpPr>
        <p:spPr>
          <a:xfrm>
            <a:off x="298881" y="1344671"/>
            <a:ext cx="11594237" cy="464820"/>
          </a:xfrm>
          <a:prstGeom prst="rect">
            <a:avLst/>
          </a:prstGeom>
          <a:solidFill>
            <a:srgbClr val="A45CAC"/>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0" name="Rectangle 9">
            <a:extLst>
              <a:ext uri="{FF2B5EF4-FFF2-40B4-BE49-F238E27FC236}">
                <a16:creationId xmlns:a16="http://schemas.microsoft.com/office/drawing/2014/main" id="{D8C52891-5734-4892-8441-7D7CFBEBBF79}"/>
              </a:ext>
            </a:extLst>
          </p:cNvPr>
          <p:cNvSpPr/>
          <p:nvPr/>
        </p:nvSpPr>
        <p:spPr>
          <a:xfrm>
            <a:off x="2426234" y="2298983"/>
            <a:ext cx="247212" cy="144780"/>
          </a:xfrm>
          <a:prstGeom prst="rect">
            <a:avLst/>
          </a:prstGeom>
          <a:ln>
            <a:noFill/>
          </a:ln>
        </p:spPr>
        <p:style>
          <a:lnRef idx="2">
            <a:schemeClr val="accent1"/>
          </a:lnRef>
          <a:fillRef idx="1">
            <a:schemeClr val="l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4" name="TextBox 23">
            <a:extLst>
              <a:ext uri="{FF2B5EF4-FFF2-40B4-BE49-F238E27FC236}">
                <a16:creationId xmlns:a16="http://schemas.microsoft.com/office/drawing/2014/main" id="{141EF8DA-1AAC-4721-847D-82503B884892}"/>
              </a:ext>
            </a:extLst>
          </p:cNvPr>
          <p:cNvSpPr txBox="1"/>
          <p:nvPr/>
        </p:nvSpPr>
        <p:spPr>
          <a:xfrm>
            <a:off x="2194052" y="231525"/>
            <a:ext cx="8086290" cy="1077218"/>
          </a:xfrm>
          <a:prstGeom prst="rect">
            <a:avLst/>
          </a:prstGeom>
          <a:noFill/>
        </p:spPr>
        <p:txBody>
          <a:bodyPr wrap="square" rtlCol="0">
            <a:spAutoFit/>
          </a:bodyPr>
          <a:lstStyle/>
          <a:p>
            <a:pPr algn="ctr"/>
            <a:r>
              <a:rPr lang="en-GB" sz="3200" dirty="0">
                <a:solidFill>
                  <a:schemeClr val="bg1"/>
                </a:solidFill>
                <a:latin typeface="Comic Sans MS" panose="030F0702030302020204" pitchFamily="66" charset="0"/>
              </a:rPr>
              <a:t>Curriculum Map</a:t>
            </a:r>
          </a:p>
          <a:p>
            <a:pPr algn="ctr"/>
            <a:r>
              <a:rPr lang="en-GB" sz="3200" dirty="0">
                <a:solidFill>
                  <a:schemeClr val="bg1"/>
                </a:solidFill>
                <a:latin typeface="Comic Sans MS" panose="030F0702030302020204" pitchFamily="66" charset="0"/>
              </a:rPr>
              <a:t>RE – Whole School</a:t>
            </a:r>
          </a:p>
        </p:txBody>
      </p:sp>
      <p:graphicFrame>
        <p:nvGraphicFramePr>
          <p:cNvPr id="25" name="Table 24">
            <a:extLst>
              <a:ext uri="{FF2B5EF4-FFF2-40B4-BE49-F238E27FC236}">
                <a16:creationId xmlns:a16="http://schemas.microsoft.com/office/drawing/2014/main" id="{AC7B64D2-1B9F-4487-BF74-023ABE51D6A6}"/>
              </a:ext>
            </a:extLst>
          </p:cNvPr>
          <p:cNvGraphicFramePr>
            <a:graphicFrameLocks noGrp="1"/>
          </p:cNvGraphicFramePr>
          <p:nvPr>
            <p:extLst>
              <p:ext uri="{D42A27DB-BD31-4B8C-83A1-F6EECF244321}">
                <p14:modId xmlns:p14="http://schemas.microsoft.com/office/powerpoint/2010/main" val="1710584145"/>
              </p:ext>
            </p:extLst>
          </p:nvPr>
        </p:nvGraphicFramePr>
        <p:xfrm>
          <a:off x="298881" y="2002173"/>
          <a:ext cx="11594236" cy="4186339"/>
        </p:xfrm>
        <a:graphic>
          <a:graphicData uri="http://schemas.openxmlformats.org/drawingml/2006/table">
            <a:tbl>
              <a:tblPr firstRow="1" bandRow="1">
                <a:tableStyleId>{5940675A-B579-460E-94D1-54222C63F5DA}</a:tableStyleId>
              </a:tblPr>
              <a:tblGrid>
                <a:gridCol w="926237">
                  <a:extLst>
                    <a:ext uri="{9D8B030D-6E8A-4147-A177-3AD203B41FA5}">
                      <a16:colId xmlns:a16="http://schemas.microsoft.com/office/drawing/2014/main" val="698276396"/>
                    </a:ext>
                  </a:extLst>
                </a:gridCol>
                <a:gridCol w="1535837">
                  <a:extLst>
                    <a:ext uri="{9D8B030D-6E8A-4147-A177-3AD203B41FA5}">
                      <a16:colId xmlns:a16="http://schemas.microsoft.com/office/drawing/2014/main" val="1039164095"/>
                    </a:ext>
                  </a:extLst>
                </a:gridCol>
                <a:gridCol w="1740024">
                  <a:extLst>
                    <a:ext uri="{9D8B030D-6E8A-4147-A177-3AD203B41FA5}">
                      <a16:colId xmlns:a16="http://schemas.microsoft.com/office/drawing/2014/main" val="2421390909"/>
                    </a:ext>
                  </a:extLst>
                </a:gridCol>
                <a:gridCol w="1748901">
                  <a:extLst>
                    <a:ext uri="{9D8B030D-6E8A-4147-A177-3AD203B41FA5}">
                      <a16:colId xmlns:a16="http://schemas.microsoft.com/office/drawing/2014/main" val="914411525"/>
                    </a:ext>
                  </a:extLst>
                </a:gridCol>
                <a:gridCol w="1882066">
                  <a:extLst>
                    <a:ext uri="{9D8B030D-6E8A-4147-A177-3AD203B41FA5}">
                      <a16:colId xmlns:a16="http://schemas.microsoft.com/office/drawing/2014/main" val="642693463"/>
                    </a:ext>
                  </a:extLst>
                </a:gridCol>
                <a:gridCol w="1882066">
                  <a:extLst>
                    <a:ext uri="{9D8B030D-6E8A-4147-A177-3AD203B41FA5}">
                      <a16:colId xmlns:a16="http://schemas.microsoft.com/office/drawing/2014/main" val="954389551"/>
                    </a:ext>
                  </a:extLst>
                </a:gridCol>
                <a:gridCol w="1879105">
                  <a:extLst>
                    <a:ext uri="{9D8B030D-6E8A-4147-A177-3AD203B41FA5}">
                      <a16:colId xmlns:a16="http://schemas.microsoft.com/office/drawing/2014/main" val="316939250"/>
                    </a:ext>
                  </a:extLst>
                </a:gridCol>
              </a:tblGrid>
              <a:tr h="527963">
                <a:tc>
                  <a:txBody>
                    <a:bodyPr/>
                    <a:lstStyle/>
                    <a:p>
                      <a:endParaRPr lang="en-GB" dirty="0"/>
                    </a:p>
                  </a:txBody>
                  <a:tcPr/>
                </a:tc>
                <a:tc>
                  <a:txBody>
                    <a:bodyPr/>
                    <a:lstStyle/>
                    <a:p>
                      <a:pPr algn="ctr"/>
                      <a:r>
                        <a:rPr lang="en-GB" sz="1400" b="1" dirty="0">
                          <a:latin typeface="Comic Sans MS" panose="030F0702030302020204" pitchFamily="66" charset="0"/>
                        </a:rPr>
                        <a:t>Autumn 1</a:t>
                      </a:r>
                    </a:p>
                  </a:txBody>
                  <a:tcPr/>
                </a:tc>
                <a:tc>
                  <a:txBody>
                    <a:bodyPr/>
                    <a:lstStyle/>
                    <a:p>
                      <a:pPr algn="ctr"/>
                      <a:r>
                        <a:rPr lang="en-GB" sz="1400" b="1" dirty="0">
                          <a:latin typeface="Comic Sans MS" panose="030F0702030302020204" pitchFamily="66" charset="0"/>
                        </a:rPr>
                        <a:t>Autumn 2</a:t>
                      </a:r>
                    </a:p>
                  </a:txBody>
                  <a:tcPr/>
                </a:tc>
                <a:tc>
                  <a:txBody>
                    <a:bodyPr/>
                    <a:lstStyle/>
                    <a:p>
                      <a:pPr algn="ctr"/>
                      <a:r>
                        <a:rPr lang="en-GB" sz="1400" b="1" dirty="0">
                          <a:latin typeface="Comic Sans MS" panose="030F0702030302020204" pitchFamily="66" charset="0"/>
                        </a:rPr>
                        <a:t>Spring 1</a:t>
                      </a:r>
                    </a:p>
                  </a:txBody>
                  <a:tcPr/>
                </a:tc>
                <a:tc>
                  <a:txBody>
                    <a:bodyPr/>
                    <a:lstStyle/>
                    <a:p>
                      <a:pPr algn="ctr"/>
                      <a:r>
                        <a:rPr lang="en-GB" sz="1400" b="1" dirty="0">
                          <a:latin typeface="Comic Sans MS" panose="030F0702030302020204" pitchFamily="66" charset="0"/>
                        </a:rPr>
                        <a:t>Spring 2</a:t>
                      </a:r>
                    </a:p>
                  </a:txBody>
                  <a:tcPr/>
                </a:tc>
                <a:tc>
                  <a:txBody>
                    <a:bodyPr/>
                    <a:lstStyle/>
                    <a:p>
                      <a:pPr algn="ctr"/>
                      <a:r>
                        <a:rPr lang="en-GB" sz="1400" b="1" dirty="0">
                          <a:latin typeface="Comic Sans MS" panose="030F0702030302020204" pitchFamily="66" charset="0"/>
                        </a:rPr>
                        <a:t>Summer 1</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400" b="1" dirty="0">
                          <a:latin typeface="Comic Sans MS" panose="030F0702030302020204" pitchFamily="66" charset="0"/>
                        </a:rPr>
                        <a:t>Summer 2</a:t>
                      </a:r>
                    </a:p>
                  </a:txBody>
                  <a:tcPr/>
                </a:tc>
                <a:extLst>
                  <a:ext uri="{0D108BD9-81ED-4DB2-BD59-A6C34878D82A}">
                    <a16:rowId xmlns:a16="http://schemas.microsoft.com/office/drawing/2014/main" val="3471968257"/>
                  </a:ext>
                </a:extLst>
              </a:tr>
              <a:tr h="893944">
                <a:tc>
                  <a:txBody>
                    <a:bodyPr/>
                    <a:lstStyle/>
                    <a:p>
                      <a:r>
                        <a:rPr lang="en-GB" b="1" dirty="0">
                          <a:latin typeface="Comic Sans MS" panose="030F0702030302020204" pitchFamily="66" charset="0"/>
                        </a:rPr>
                        <a:t>KS1</a:t>
                      </a:r>
                    </a:p>
                    <a:p>
                      <a:r>
                        <a:rPr lang="en-GB" sz="1100" b="1" dirty="0">
                          <a:latin typeface="Comic Sans MS" panose="030F0702030302020204" pitchFamily="66" charset="0"/>
                        </a:rPr>
                        <a:t>Yr1</a:t>
                      </a:r>
                    </a:p>
                  </a:txBody>
                  <a:tcPr/>
                </a:tc>
                <a:tc>
                  <a:txBody>
                    <a:bodyPr/>
                    <a:lstStyle/>
                    <a:p>
                      <a:pPr algn="ctr"/>
                      <a:r>
                        <a:rPr lang="en-GB" sz="1200" dirty="0">
                          <a:latin typeface="Comic Sans MS" panose="030F0702030302020204" pitchFamily="66" charset="0"/>
                        </a:rPr>
                        <a:t>How did the world begin?</a:t>
                      </a:r>
                    </a:p>
                  </a:txBody>
                  <a:tcPr>
                    <a:noFill/>
                  </a:tcPr>
                </a:tc>
                <a:tc>
                  <a:txBody>
                    <a:bodyPr/>
                    <a:lstStyle/>
                    <a:p>
                      <a:pPr algn="ctr"/>
                      <a:r>
                        <a:rPr lang="en-GB" sz="1200" b="0" dirty="0">
                          <a:latin typeface="Comic Sans MS" panose="030F0702030302020204" pitchFamily="66" charset="0"/>
                        </a:rPr>
                        <a:t>What do some people believe god looks like?</a:t>
                      </a:r>
                    </a:p>
                  </a:txBody>
                  <a:tcPr>
                    <a:noFill/>
                  </a:tcPr>
                </a:tc>
                <a:tc>
                  <a:txBody>
                    <a:bodyPr/>
                    <a:lstStyle/>
                    <a:p>
                      <a:pPr algn="ctr"/>
                      <a:r>
                        <a:rPr lang="en-GB" sz="1200" b="0" dirty="0">
                          <a:latin typeface="Comic Sans MS" panose="030F0702030302020204" pitchFamily="66" charset="0"/>
                        </a:rPr>
                        <a:t>What is God’s job?</a:t>
                      </a:r>
                    </a:p>
                  </a:txBody>
                  <a:tcPr>
                    <a:noFill/>
                  </a:tcPr>
                </a:tc>
                <a:tc>
                  <a:txBody>
                    <a:bodyPr/>
                    <a:lstStyle/>
                    <a:p>
                      <a:pPr algn="ctr"/>
                      <a:r>
                        <a:rPr lang="en-GB" sz="1200" b="0" dirty="0">
                          <a:latin typeface="Comic Sans MS" panose="030F0702030302020204" pitchFamily="66" charset="0"/>
                        </a:rPr>
                        <a:t>Why should we care for the world?</a:t>
                      </a:r>
                    </a:p>
                  </a:txBody>
                  <a:tcPr>
                    <a:noFill/>
                  </a:tcPr>
                </a:tc>
                <a:tc>
                  <a:txBody>
                    <a:bodyPr/>
                    <a:lstStyle/>
                    <a:p>
                      <a:pPr algn="ctr"/>
                      <a:r>
                        <a:rPr lang="en-GB" sz="1200" b="0" dirty="0">
                          <a:latin typeface="Comic Sans MS" panose="030F0702030302020204" pitchFamily="66" charset="0"/>
                        </a:rPr>
                        <a:t>How do we know babies are special?</a:t>
                      </a:r>
                    </a:p>
                  </a:txBody>
                  <a:tcPr>
                    <a:noFill/>
                  </a:tcPr>
                </a:tc>
                <a:tc>
                  <a:txBody>
                    <a:bodyPr/>
                    <a:lstStyle/>
                    <a:p>
                      <a:pPr algn="ctr"/>
                      <a:r>
                        <a:rPr lang="en-GB" sz="1100" b="0" dirty="0">
                          <a:latin typeface="Comic Sans MS" panose="030F0702030302020204" pitchFamily="66" charset="0"/>
                        </a:rPr>
                        <a:t>Why should we care for others?</a:t>
                      </a:r>
                    </a:p>
                  </a:txBody>
                  <a:tcPr>
                    <a:noFill/>
                  </a:tcPr>
                </a:tc>
                <a:extLst>
                  <a:ext uri="{0D108BD9-81ED-4DB2-BD59-A6C34878D82A}">
                    <a16:rowId xmlns:a16="http://schemas.microsoft.com/office/drawing/2014/main" val="2460120749"/>
                  </a:ext>
                </a:extLst>
              </a:tr>
              <a:tr h="893944">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800" b="1" i="0" u="none" strike="noStrike" kern="1200" cap="none" spc="0" normalizeH="0" baseline="0" noProof="0" dirty="0">
                          <a:ln>
                            <a:noFill/>
                          </a:ln>
                          <a:solidFill>
                            <a:prstClr val="black"/>
                          </a:solidFill>
                          <a:effectLst/>
                          <a:uLnTx/>
                          <a:uFillTx/>
                          <a:latin typeface="Comic Sans MS" panose="030F0702030302020204" pitchFamily="66" charset="0"/>
                          <a:ea typeface="+mn-ea"/>
                          <a:cs typeface="+mn-cs"/>
                        </a:rPr>
                        <a:t>KS1</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100" b="1" i="0" u="none" strike="noStrike" kern="1200" cap="none" spc="0" normalizeH="0" baseline="0" noProof="0" dirty="0">
                          <a:ln>
                            <a:noFill/>
                          </a:ln>
                          <a:solidFill>
                            <a:prstClr val="black"/>
                          </a:solidFill>
                          <a:effectLst/>
                          <a:uLnTx/>
                          <a:uFillTx/>
                          <a:latin typeface="Comic Sans MS" panose="030F0702030302020204" pitchFamily="66" charset="0"/>
                          <a:ea typeface="+mn-ea"/>
                          <a:cs typeface="+mn-cs"/>
                        </a:rPr>
                        <a:t>Yr2</a:t>
                      </a:r>
                    </a:p>
                    <a:p>
                      <a:endParaRPr lang="en-GB" sz="1100" b="1" dirty="0">
                        <a:latin typeface="Comic Sans MS" panose="030F0702030302020204" pitchFamily="66" charset="0"/>
                      </a:endParaRPr>
                    </a:p>
                  </a:txBody>
                  <a:tcPr/>
                </a:tc>
                <a:tc>
                  <a:txBody>
                    <a:bodyPr/>
                    <a:lstStyle/>
                    <a:p>
                      <a:pPr algn="ctr"/>
                      <a:r>
                        <a:rPr lang="en-GB" sz="1200" dirty="0">
                          <a:latin typeface="Comic Sans MS" panose="030F0702030302020204" pitchFamily="66" charset="0"/>
                        </a:rPr>
                        <a:t>Why do we need to give thanks?</a:t>
                      </a:r>
                    </a:p>
                  </a:txBody>
                  <a:tcPr>
                    <a:noFill/>
                  </a:tcPr>
                </a:tc>
                <a:tc>
                  <a:txBody>
                    <a:bodyPr/>
                    <a:lstStyle/>
                    <a:p>
                      <a:pPr algn="ctr"/>
                      <a:r>
                        <a:rPr lang="en-GB" sz="1200" b="0" dirty="0">
                          <a:latin typeface="Comic Sans MS" panose="030F0702030302020204" pitchFamily="66" charset="0"/>
                        </a:rPr>
                        <a:t>What do candles mean to people?</a:t>
                      </a:r>
                    </a:p>
                  </a:txBody>
                  <a:tcPr>
                    <a:noFill/>
                  </a:tcPr>
                </a:tc>
                <a:tc>
                  <a:txBody>
                    <a:bodyPr/>
                    <a:lstStyle/>
                    <a:p>
                      <a:pPr algn="ctr"/>
                      <a:r>
                        <a:rPr lang="en-GB" sz="1200" b="0" dirty="0">
                          <a:latin typeface="Comic Sans MS" panose="030F0702030302020204" pitchFamily="66" charset="0"/>
                        </a:rPr>
                        <a:t>How do we know some people have a special connection to god?</a:t>
                      </a:r>
                    </a:p>
                  </a:txBody>
                  <a:tcPr>
                    <a:noFill/>
                  </a:tcPr>
                </a:tc>
                <a:tc>
                  <a:txBody>
                    <a:bodyPr/>
                    <a:lstStyle/>
                    <a:p>
                      <a:pPr algn="ctr"/>
                      <a:r>
                        <a:rPr lang="en-GB" sz="1200" b="0" dirty="0">
                          <a:latin typeface="Comic Sans MS" panose="030F0702030302020204" pitchFamily="66" charset="0"/>
                        </a:rPr>
                        <a:t>What is a prophet?</a:t>
                      </a:r>
                    </a:p>
                  </a:txBody>
                  <a:tcPr>
                    <a:noFill/>
                  </a:tcPr>
                </a:tc>
                <a:tc>
                  <a:txBody>
                    <a:bodyPr/>
                    <a:lstStyle/>
                    <a:p>
                      <a:pPr algn="ctr"/>
                      <a:r>
                        <a:rPr lang="en-GB" sz="1200" b="0" dirty="0">
                          <a:latin typeface="Comic Sans MS" panose="030F0702030302020204" pitchFamily="66" charset="0"/>
                        </a:rPr>
                        <a:t>How do some people talk to God?</a:t>
                      </a:r>
                    </a:p>
                  </a:txBody>
                  <a:tcPr>
                    <a:noFill/>
                  </a:tcPr>
                </a:tc>
                <a:tc>
                  <a:txBody>
                    <a:bodyPr/>
                    <a:lstStyle/>
                    <a:p>
                      <a:pPr algn="ctr"/>
                      <a:r>
                        <a:rPr lang="en-GB" sz="1100" b="0" dirty="0">
                          <a:latin typeface="Comic Sans MS" panose="030F0702030302020204" pitchFamily="66" charset="0"/>
                        </a:rPr>
                        <a:t>Where do some people talk to God?</a:t>
                      </a:r>
                    </a:p>
                  </a:txBody>
                  <a:tcPr>
                    <a:noFill/>
                  </a:tcPr>
                </a:tc>
                <a:extLst>
                  <a:ext uri="{0D108BD9-81ED-4DB2-BD59-A6C34878D82A}">
                    <a16:rowId xmlns:a16="http://schemas.microsoft.com/office/drawing/2014/main" val="4089855437"/>
                  </a:ext>
                </a:extLst>
              </a:tr>
              <a:tr h="813465">
                <a:tc>
                  <a:txBody>
                    <a:bodyPr/>
                    <a:lstStyle/>
                    <a:p>
                      <a:r>
                        <a:rPr lang="en-GB" b="1" dirty="0">
                          <a:latin typeface="Comic Sans MS" panose="030F0702030302020204" pitchFamily="66" charset="0"/>
                        </a:rPr>
                        <a:t>LKS2</a:t>
                      </a:r>
                    </a:p>
                    <a:p>
                      <a:r>
                        <a:rPr lang="en-GB" sz="1200" b="1" dirty="0">
                          <a:latin typeface="Comic Sans MS" panose="030F0702030302020204" pitchFamily="66" charset="0"/>
                        </a:rPr>
                        <a:t>Yr3/4</a:t>
                      </a:r>
                    </a:p>
                  </a:txBody>
                  <a:tcPr/>
                </a:tc>
                <a:tc>
                  <a:txBody>
                    <a:bodyPr/>
                    <a:lstStyle/>
                    <a:p>
                      <a:pPr algn="ctr"/>
                      <a:r>
                        <a:rPr lang="en-US" sz="1200" b="0" dirty="0">
                          <a:latin typeface="Comic Sans MS" panose="030F0702030302020204" pitchFamily="66" charset="0"/>
                        </a:rPr>
                        <a:t>What makes us human?</a:t>
                      </a:r>
                    </a:p>
                  </a:txBody>
                  <a:tcPr>
                    <a:noFill/>
                  </a:tcPr>
                </a:tc>
                <a:tc>
                  <a:txBody>
                    <a:bodyPr/>
                    <a:lstStyle/>
                    <a:p>
                      <a:pPr algn="ctr"/>
                      <a:r>
                        <a:rPr lang="en-GB" sz="1200" b="0" dirty="0">
                          <a:latin typeface="Comic Sans MS" panose="030F0702030302020204" pitchFamily="66" charset="0"/>
                        </a:rPr>
                        <a:t>Where do our morals come from?</a:t>
                      </a:r>
                    </a:p>
                  </a:txBody>
                  <a:tcPr>
                    <a:noFill/>
                  </a:tcPr>
                </a:tc>
                <a:tc>
                  <a:txBody>
                    <a:bodyPr/>
                    <a:lstStyle/>
                    <a:p>
                      <a:pPr algn="ctr"/>
                      <a:r>
                        <a:rPr lang="en-GB" sz="1200" b="0" dirty="0">
                          <a:latin typeface="Comic Sans MS" panose="030F0702030302020204" pitchFamily="66" charset="0"/>
                        </a:rPr>
                        <a:t>What happens if we do wrong?</a:t>
                      </a:r>
                    </a:p>
                  </a:txBody>
                  <a:tcPr>
                    <a:noFill/>
                  </a:tcPr>
                </a:tc>
                <a:tc>
                  <a:txBody>
                    <a:bodyPr/>
                    <a:lstStyle/>
                    <a:p>
                      <a:pPr algn="ctr"/>
                      <a:r>
                        <a:rPr lang="en-GB" sz="1200" b="0" dirty="0">
                          <a:latin typeface="Comic Sans MS" panose="030F0702030302020204" pitchFamily="66" charset="0"/>
                        </a:rPr>
                        <a:t>Who was Jesus really?</a:t>
                      </a:r>
                    </a:p>
                  </a:txBody>
                  <a:tcPr>
                    <a:noFill/>
                  </a:tcPr>
                </a:tc>
                <a:tc>
                  <a:txBody>
                    <a:bodyPr/>
                    <a:lstStyle/>
                    <a:p>
                      <a:pPr algn="ctr"/>
                      <a:r>
                        <a:rPr lang="en-GB" sz="1200" b="0" dirty="0">
                          <a:latin typeface="Comic Sans MS" panose="030F0702030302020204" pitchFamily="66" charset="0"/>
                        </a:rPr>
                        <a:t>Why is water symbolic?</a:t>
                      </a:r>
                    </a:p>
                  </a:txBody>
                  <a:tcPr>
                    <a:noFill/>
                  </a:tcPr>
                </a:tc>
                <a:tc>
                  <a:txBody>
                    <a:bodyPr/>
                    <a:lstStyle/>
                    <a:p>
                      <a:pPr algn="ctr"/>
                      <a:r>
                        <a:rPr lang="en-GB" sz="1100" b="0" dirty="0">
                          <a:latin typeface="Comic Sans MS" panose="030F0702030302020204" pitchFamily="66" charset="0"/>
                        </a:rPr>
                        <a:t>Why is fire used ceremonially?</a:t>
                      </a:r>
                    </a:p>
                  </a:txBody>
                  <a:tcPr>
                    <a:noFill/>
                  </a:tcPr>
                </a:tc>
                <a:extLst>
                  <a:ext uri="{0D108BD9-81ED-4DB2-BD59-A6C34878D82A}">
                    <a16:rowId xmlns:a16="http://schemas.microsoft.com/office/drawing/2014/main" val="3533913891"/>
                  </a:ext>
                </a:extLst>
              </a:tr>
              <a:tr h="1057023">
                <a:tc>
                  <a:txBody>
                    <a:bodyPr/>
                    <a:lstStyle/>
                    <a:p>
                      <a:r>
                        <a:rPr lang="en-GB" b="1" dirty="0">
                          <a:latin typeface="Comic Sans MS" panose="030F0702030302020204" pitchFamily="66" charset="0"/>
                        </a:rPr>
                        <a:t>UKS2</a:t>
                      </a:r>
                    </a:p>
                    <a:p>
                      <a:r>
                        <a:rPr lang="en-GB" sz="1200" b="1" dirty="0">
                          <a:latin typeface="Comic Sans MS" panose="030F0702030302020204" pitchFamily="66" charset="0"/>
                        </a:rPr>
                        <a:t>Yr5/6</a:t>
                      </a:r>
                    </a:p>
                  </a:txBody>
                  <a:tcPr/>
                </a:tc>
                <a:tc>
                  <a:txBody>
                    <a:bodyPr/>
                    <a:lstStyle/>
                    <a:p>
                      <a:pPr algn="ctr">
                        <a:lnSpc>
                          <a:spcPct val="107000"/>
                        </a:lnSpc>
                        <a:spcAft>
                          <a:spcPts val="0"/>
                        </a:spcAft>
                      </a:pPr>
                      <a:r>
                        <a:rPr lang="en-GB" sz="1200" dirty="0">
                          <a:effectLst/>
                          <a:latin typeface="Comic Sans MS" panose="030F0702030302020204" pitchFamily="66" charset="0"/>
                          <a:ea typeface="Calibri" panose="020F0502020204030204" pitchFamily="34" charset="0"/>
                          <a:cs typeface="Times New Roman" panose="02020603050405020304" pitchFamily="18" charset="0"/>
                        </a:rPr>
                        <a:t>Why do people have to stand up for what they believe in?</a:t>
                      </a:r>
                    </a:p>
                  </a:txBody>
                  <a:tcPr marL="68580" marR="68580" marT="0" marB="0">
                    <a:noFill/>
                  </a:tcPr>
                </a:tc>
                <a:tc>
                  <a:txBody>
                    <a:bodyPr/>
                    <a:lstStyle/>
                    <a:p>
                      <a:pPr algn="ctr"/>
                      <a:r>
                        <a:rPr lang="en-GB" sz="1200" dirty="0">
                          <a:latin typeface="Comic Sans MS" panose="030F0702030302020204" pitchFamily="66" charset="0"/>
                        </a:rPr>
                        <a:t>Why does religion look different around the world? (Part 1) </a:t>
                      </a:r>
                    </a:p>
                  </a:txBody>
                  <a:tcP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200" dirty="0">
                          <a:latin typeface="Comic Sans MS" panose="030F0702030302020204" pitchFamily="66" charset="0"/>
                        </a:rPr>
                        <a:t>Why does religion look different around the world? (Part 2) </a:t>
                      </a:r>
                    </a:p>
                  </a:txBody>
                  <a:tcPr>
                    <a:noFill/>
                  </a:tcPr>
                </a:tc>
                <a:tc>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lang="en-GB" sz="1200" dirty="0">
                          <a:effectLst/>
                          <a:latin typeface="Comic Sans MS" panose="030F0702030302020204" pitchFamily="66" charset="0"/>
                          <a:ea typeface="Calibri" panose="020F0502020204030204" pitchFamily="34" charset="0"/>
                          <a:cs typeface="Times New Roman" panose="02020603050405020304" pitchFamily="18" charset="0"/>
                        </a:rPr>
                        <a:t>What happens when we die? (Part1)</a:t>
                      </a:r>
                    </a:p>
                  </a:txBody>
                  <a:tcPr marL="68580" marR="68580" marT="0" marB="0">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200" dirty="0">
                          <a:effectLst/>
                          <a:latin typeface="Comic Sans MS" panose="030F0702030302020204" pitchFamily="66" charset="0"/>
                          <a:ea typeface="Calibri" panose="020F0502020204030204" pitchFamily="34" charset="0"/>
                          <a:cs typeface="Times New Roman" panose="02020603050405020304" pitchFamily="18" charset="0"/>
                        </a:rPr>
                        <a:t>What happens when we die? (Part2)</a:t>
                      </a:r>
                    </a:p>
                    <a:p>
                      <a:pPr algn="ctr"/>
                      <a:endParaRPr lang="en-GB" sz="1200" b="0" dirty="0">
                        <a:latin typeface="Comic Sans MS" panose="030F0702030302020204" pitchFamily="66" charset="0"/>
                      </a:endParaRPr>
                    </a:p>
                  </a:txBody>
                  <a:tcPr>
                    <a:noFill/>
                  </a:tcPr>
                </a:tc>
                <a:tc>
                  <a:txBody>
                    <a:bodyPr/>
                    <a:lstStyle/>
                    <a:p>
                      <a:pPr marL="0" algn="ctr" defTabSz="914400" rtl="0" eaLnBrk="1" latinLnBrk="0" hangingPunct="1"/>
                      <a:r>
                        <a:rPr lang="en-GB" sz="1200" b="0" kern="1200" dirty="0">
                          <a:solidFill>
                            <a:schemeClr val="tx1"/>
                          </a:solidFill>
                          <a:latin typeface="Comic Sans MS" panose="030F0702030302020204" pitchFamily="66" charset="0"/>
                          <a:ea typeface="+mn-ea"/>
                          <a:cs typeface="+mn-cs"/>
                        </a:rPr>
                        <a:t>Why are some places in the world significant to believers?</a:t>
                      </a:r>
                    </a:p>
                  </a:txBody>
                  <a:tcPr>
                    <a:noFill/>
                  </a:tcPr>
                </a:tc>
                <a:extLst>
                  <a:ext uri="{0D108BD9-81ED-4DB2-BD59-A6C34878D82A}">
                    <a16:rowId xmlns:a16="http://schemas.microsoft.com/office/drawing/2014/main" val="3457276113"/>
                  </a:ext>
                </a:extLst>
              </a:tr>
            </a:tbl>
          </a:graphicData>
        </a:graphic>
      </p:graphicFrame>
      <p:sp>
        <p:nvSpPr>
          <p:cNvPr id="26" name="TextBox 25">
            <a:extLst>
              <a:ext uri="{FF2B5EF4-FFF2-40B4-BE49-F238E27FC236}">
                <a16:creationId xmlns:a16="http://schemas.microsoft.com/office/drawing/2014/main" id="{1E4445BD-F4F7-41AC-AF0F-F873FCB51B2B}"/>
              </a:ext>
            </a:extLst>
          </p:cNvPr>
          <p:cNvSpPr txBox="1"/>
          <p:nvPr/>
        </p:nvSpPr>
        <p:spPr>
          <a:xfrm>
            <a:off x="4048217" y="1386581"/>
            <a:ext cx="4296793" cy="381000"/>
          </a:xfrm>
          <a:prstGeom prst="rect">
            <a:avLst/>
          </a:prstGeom>
          <a:noFill/>
        </p:spPr>
        <p:txBody>
          <a:bodyPr wrap="square" rtlCol="0">
            <a:spAutoFit/>
          </a:bodyPr>
          <a:lstStyle/>
          <a:p>
            <a:pPr algn="ctr"/>
            <a:r>
              <a:rPr lang="en-GB" b="1" dirty="0">
                <a:solidFill>
                  <a:schemeClr val="bg1"/>
                </a:solidFill>
                <a:latin typeface="Comic Sans MS" panose="030F0702030302020204" pitchFamily="66" charset="0"/>
              </a:rPr>
              <a:t>Cycle B</a:t>
            </a:r>
          </a:p>
        </p:txBody>
      </p:sp>
      <p:pic>
        <p:nvPicPr>
          <p:cNvPr id="2" name="Picture 1">
            <a:extLst>
              <a:ext uri="{FF2B5EF4-FFF2-40B4-BE49-F238E27FC236}">
                <a16:creationId xmlns:a16="http://schemas.microsoft.com/office/drawing/2014/main" id="{441341B2-1313-4B82-B5A9-FFD9B2D7E372}"/>
              </a:ext>
            </a:extLst>
          </p:cNvPr>
          <p:cNvPicPr>
            <a:picLocks noChangeAspect="1"/>
          </p:cNvPicPr>
          <p:nvPr/>
        </p:nvPicPr>
        <p:blipFill>
          <a:blip r:embed="rId2"/>
          <a:stretch>
            <a:fillRect/>
          </a:stretch>
        </p:blipFill>
        <p:spPr>
          <a:xfrm>
            <a:off x="432155" y="222719"/>
            <a:ext cx="1761897" cy="1018120"/>
          </a:xfrm>
          <a:prstGeom prst="rect">
            <a:avLst/>
          </a:prstGeom>
        </p:spPr>
      </p:pic>
    </p:spTree>
    <p:extLst>
      <p:ext uri="{BB962C8B-B14F-4D97-AF65-F5344CB8AC3E}">
        <p14:creationId xmlns:p14="http://schemas.microsoft.com/office/powerpoint/2010/main" val="246752617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794C6FE-B479-4A6B-BE24-97602FA9CC96}"/>
              </a:ext>
            </a:extLst>
          </p:cNvPr>
          <p:cNvSpPr/>
          <p:nvPr/>
        </p:nvSpPr>
        <p:spPr>
          <a:xfrm>
            <a:off x="301840" y="96803"/>
            <a:ext cx="11594237" cy="1394645"/>
          </a:xfrm>
          <a:prstGeom prst="rect">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6" name="Rectangle 5">
            <a:extLst>
              <a:ext uri="{FF2B5EF4-FFF2-40B4-BE49-F238E27FC236}">
                <a16:creationId xmlns:a16="http://schemas.microsoft.com/office/drawing/2014/main" id="{CE9C5A49-72F3-4444-ACCF-0DF54F0F810B}"/>
              </a:ext>
            </a:extLst>
          </p:cNvPr>
          <p:cNvSpPr/>
          <p:nvPr/>
        </p:nvSpPr>
        <p:spPr>
          <a:xfrm>
            <a:off x="298881" y="1344671"/>
            <a:ext cx="11594237" cy="464820"/>
          </a:xfrm>
          <a:prstGeom prst="rect">
            <a:avLst/>
          </a:prstGeom>
          <a:solidFill>
            <a:srgbClr val="A45CAC"/>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0" name="Rectangle 9">
            <a:extLst>
              <a:ext uri="{FF2B5EF4-FFF2-40B4-BE49-F238E27FC236}">
                <a16:creationId xmlns:a16="http://schemas.microsoft.com/office/drawing/2014/main" id="{D8C52891-5734-4892-8441-7D7CFBEBBF79}"/>
              </a:ext>
            </a:extLst>
          </p:cNvPr>
          <p:cNvSpPr/>
          <p:nvPr/>
        </p:nvSpPr>
        <p:spPr>
          <a:xfrm>
            <a:off x="2426234" y="2298983"/>
            <a:ext cx="247212" cy="144780"/>
          </a:xfrm>
          <a:prstGeom prst="rect">
            <a:avLst/>
          </a:prstGeom>
          <a:ln>
            <a:noFill/>
          </a:ln>
        </p:spPr>
        <p:style>
          <a:lnRef idx="2">
            <a:schemeClr val="accent1"/>
          </a:lnRef>
          <a:fillRef idx="1">
            <a:schemeClr val="l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4" name="TextBox 23">
            <a:extLst>
              <a:ext uri="{FF2B5EF4-FFF2-40B4-BE49-F238E27FC236}">
                <a16:creationId xmlns:a16="http://schemas.microsoft.com/office/drawing/2014/main" id="{141EF8DA-1AAC-4721-847D-82503B884892}"/>
              </a:ext>
            </a:extLst>
          </p:cNvPr>
          <p:cNvSpPr txBox="1"/>
          <p:nvPr/>
        </p:nvSpPr>
        <p:spPr>
          <a:xfrm>
            <a:off x="2194052" y="231525"/>
            <a:ext cx="8086290" cy="1077218"/>
          </a:xfrm>
          <a:prstGeom prst="rect">
            <a:avLst/>
          </a:prstGeom>
          <a:noFill/>
        </p:spPr>
        <p:txBody>
          <a:bodyPr wrap="square" rtlCol="0">
            <a:spAutoFit/>
          </a:bodyPr>
          <a:lstStyle/>
          <a:p>
            <a:pPr algn="ctr"/>
            <a:r>
              <a:rPr lang="en-GB" sz="3200" dirty="0">
                <a:solidFill>
                  <a:schemeClr val="bg1"/>
                </a:solidFill>
                <a:latin typeface="Comic Sans MS" panose="030F0702030302020204" pitchFamily="66" charset="0"/>
              </a:rPr>
              <a:t>Curriculum Map</a:t>
            </a:r>
          </a:p>
          <a:p>
            <a:pPr algn="ctr"/>
            <a:r>
              <a:rPr lang="en-GB" sz="3200" dirty="0">
                <a:solidFill>
                  <a:schemeClr val="bg1"/>
                </a:solidFill>
                <a:latin typeface="Comic Sans MS" panose="030F0702030302020204" pitchFamily="66" charset="0"/>
              </a:rPr>
              <a:t>RE – Overview KS1</a:t>
            </a:r>
          </a:p>
        </p:txBody>
      </p:sp>
      <p:graphicFrame>
        <p:nvGraphicFramePr>
          <p:cNvPr id="25" name="Table 24">
            <a:extLst>
              <a:ext uri="{FF2B5EF4-FFF2-40B4-BE49-F238E27FC236}">
                <a16:creationId xmlns:a16="http://schemas.microsoft.com/office/drawing/2014/main" id="{AC7B64D2-1B9F-4487-BF74-023ABE51D6A6}"/>
              </a:ext>
            </a:extLst>
          </p:cNvPr>
          <p:cNvGraphicFramePr>
            <a:graphicFrameLocks noGrp="1"/>
          </p:cNvGraphicFramePr>
          <p:nvPr>
            <p:extLst>
              <p:ext uri="{D42A27DB-BD31-4B8C-83A1-F6EECF244321}">
                <p14:modId xmlns:p14="http://schemas.microsoft.com/office/powerpoint/2010/main" val="1757562138"/>
              </p:ext>
            </p:extLst>
          </p:nvPr>
        </p:nvGraphicFramePr>
        <p:xfrm>
          <a:off x="298880" y="1940030"/>
          <a:ext cx="11594237" cy="2226818"/>
        </p:xfrm>
        <a:graphic>
          <a:graphicData uri="http://schemas.openxmlformats.org/drawingml/2006/table">
            <a:tbl>
              <a:tblPr firstRow="1" bandRow="1">
                <a:tableStyleId>{5940675A-B579-460E-94D1-54222C63F5DA}</a:tableStyleId>
              </a:tblPr>
              <a:tblGrid>
                <a:gridCol w="4051178">
                  <a:extLst>
                    <a:ext uri="{9D8B030D-6E8A-4147-A177-3AD203B41FA5}">
                      <a16:colId xmlns:a16="http://schemas.microsoft.com/office/drawing/2014/main" val="1039164095"/>
                    </a:ext>
                  </a:extLst>
                </a:gridCol>
                <a:gridCol w="3790765">
                  <a:extLst>
                    <a:ext uri="{9D8B030D-6E8A-4147-A177-3AD203B41FA5}">
                      <a16:colId xmlns:a16="http://schemas.microsoft.com/office/drawing/2014/main" val="914411525"/>
                    </a:ext>
                  </a:extLst>
                </a:gridCol>
                <a:gridCol w="3752294">
                  <a:extLst>
                    <a:ext uri="{9D8B030D-6E8A-4147-A177-3AD203B41FA5}">
                      <a16:colId xmlns:a16="http://schemas.microsoft.com/office/drawing/2014/main" val="954389551"/>
                    </a:ext>
                  </a:extLst>
                </a:gridCol>
              </a:tblGrid>
              <a:tr h="43278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200" b="1" dirty="0">
                          <a:latin typeface="Comic Sans MS" panose="030F0702030302020204" pitchFamily="66" charset="0"/>
                        </a:rPr>
                        <a:t>Autumn 1 – How did the world begin?</a:t>
                      </a:r>
                      <a:endParaRPr lang="en-GB" sz="1200" b="1" dirty="0">
                        <a:effectLst/>
                        <a:latin typeface="Comic Sans MS" panose="030F0702030302020204" pitchFamily="66" charset="0"/>
                        <a:ea typeface="Calibri" panose="020F0502020204030204" pitchFamily="34" charset="0"/>
                        <a:cs typeface="Times New Roman" panose="02020603050405020304" pitchFamily="18" charset="0"/>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200" b="1" dirty="0">
                          <a:latin typeface="Comic Sans MS" panose="030F0702030302020204" pitchFamily="66" charset="0"/>
                        </a:rPr>
                        <a:t>Spring 1 – What is God’s job?</a:t>
                      </a:r>
                      <a:endParaRPr lang="en-GB" sz="1200" b="1" dirty="0">
                        <a:effectLst/>
                        <a:latin typeface="Comic Sans MS" panose="030F0702030302020204" pitchFamily="66" charset="0"/>
                        <a:ea typeface="Calibri" panose="020F0502020204030204" pitchFamily="34" charset="0"/>
                        <a:cs typeface="Times New Roman" panose="02020603050405020304" pitchFamily="18" charset="0"/>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200" b="1" dirty="0">
                          <a:latin typeface="Comic Sans MS" panose="030F0702030302020204" pitchFamily="66" charset="0"/>
                        </a:rPr>
                        <a:t>Summer 1 – How do we know that babies are special?</a:t>
                      </a:r>
                      <a:endParaRPr lang="en-GB" sz="1200" b="1" dirty="0">
                        <a:effectLst/>
                        <a:latin typeface="Comic Sans MS" panose="030F0702030302020204" pitchFamily="66" charset="0"/>
                        <a:ea typeface="Calibri" panose="020F0502020204030204" pitchFamily="34" charset="0"/>
                        <a:cs typeface="Times New Roman" panose="02020603050405020304" pitchFamily="18" charset="0"/>
                      </a:endParaRPr>
                    </a:p>
                  </a:txBody>
                  <a:tcPr/>
                </a:tc>
                <a:extLst>
                  <a:ext uri="{0D108BD9-81ED-4DB2-BD59-A6C34878D82A}">
                    <a16:rowId xmlns:a16="http://schemas.microsoft.com/office/drawing/2014/main" val="3471968257"/>
                  </a:ext>
                </a:extLst>
              </a:tr>
              <a:tr h="1622904">
                <a:tc>
                  <a:txBody>
                    <a:bodyPr/>
                    <a:lstStyle/>
                    <a:p>
                      <a:pPr marL="0" indent="0" algn="l">
                        <a:buFont typeface="Arial" panose="020B0604020202020204" pitchFamily="34" charset="0"/>
                        <a:buNone/>
                      </a:pPr>
                      <a:r>
                        <a:rPr lang="en-GB" sz="1000" b="0" i="0" kern="1200" dirty="0">
                          <a:solidFill>
                            <a:schemeClr val="tx1"/>
                          </a:solidFill>
                          <a:effectLst/>
                          <a:latin typeface="Comic Sans MS" panose="030F0902030302020204" pitchFamily="66" charset="0"/>
                          <a:ea typeface="+mn-ea"/>
                          <a:cs typeface="+mn-cs"/>
                        </a:rPr>
                        <a:t>To know </a:t>
                      </a:r>
                    </a:p>
                    <a:p>
                      <a:pPr marL="171450" indent="-171450" algn="l">
                        <a:buFont typeface="Arial" panose="020B0604020202020204" pitchFamily="34" charset="0"/>
                        <a:buChar char="•"/>
                      </a:pPr>
                      <a:r>
                        <a:rPr lang="en-GB" sz="1000" b="0" i="0" kern="1200" dirty="0">
                          <a:solidFill>
                            <a:schemeClr val="tx1"/>
                          </a:solidFill>
                          <a:effectLst/>
                          <a:latin typeface="Comic Sans MS" panose="030F0902030302020204" pitchFamily="66" charset="0"/>
                          <a:ea typeface="+mn-ea"/>
                          <a:cs typeface="+mn-cs"/>
                        </a:rPr>
                        <a:t>That to believe is when we accept something is true, especially when we do so without proof.</a:t>
                      </a:r>
                    </a:p>
                    <a:p>
                      <a:pPr marL="171450" indent="-171450" algn="l">
                        <a:buFont typeface="Arial" panose="020B0604020202020204" pitchFamily="34" charset="0"/>
                        <a:buChar char="•"/>
                      </a:pPr>
                      <a:r>
                        <a:rPr lang="en-GB" sz="1000" b="0" i="0" kern="1200" dirty="0">
                          <a:solidFill>
                            <a:schemeClr val="tx1"/>
                          </a:solidFill>
                          <a:effectLst/>
                          <a:latin typeface="Comic Sans MS" panose="030F0902030302020204" pitchFamily="66" charset="0"/>
                          <a:ea typeface="+mn-ea"/>
                          <a:cs typeface="+mn-cs"/>
                        </a:rPr>
                        <a:t> Some people believe god exists as a powerful, non-human being.</a:t>
                      </a:r>
                    </a:p>
                    <a:p>
                      <a:pPr marL="171450" indent="-171450" algn="l">
                        <a:buFont typeface="Arial" panose="020B0604020202020204" pitchFamily="34" charset="0"/>
                        <a:buChar char="•"/>
                      </a:pPr>
                      <a:r>
                        <a:rPr lang="en-GB" sz="1000" b="0" i="0" kern="1200" dirty="0">
                          <a:solidFill>
                            <a:schemeClr val="tx1"/>
                          </a:solidFill>
                          <a:effectLst/>
                          <a:latin typeface="Comic Sans MS" panose="030F0902030302020204" pitchFamily="66" charset="0"/>
                          <a:ea typeface="+mn-ea"/>
                          <a:cs typeface="+mn-cs"/>
                        </a:rPr>
                        <a:t>In some religions, followers believe in one supreme being or god who is loving.</a:t>
                      </a:r>
                    </a:p>
                    <a:p>
                      <a:pPr marL="171450" indent="-171450" algn="l">
                        <a:buFont typeface="Arial" panose="020B0604020202020204" pitchFamily="34" charset="0"/>
                        <a:buChar char="•"/>
                      </a:pPr>
                      <a:r>
                        <a:rPr lang="en-GB" sz="1000" b="0" i="0" kern="1200" dirty="0">
                          <a:solidFill>
                            <a:schemeClr val="tx1"/>
                          </a:solidFill>
                          <a:effectLst/>
                          <a:latin typeface="Comic Sans MS" panose="030F0902030302020204" pitchFamily="66" charset="0"/>
                          <a:ea typeface="+mn-ea"/>
                          <a:cs typeface="+mn-cs"/>
                        </a:rPr>
                        <a:t> There are different names for god.</a:t>
                      </a:r>
                    </a:p>
                    <a:p>
                      <a:pPr marL="171450" indent="-171450" algn="l">
                        <a:buFont typeface="Arial" panose="020B0604020202020204" pitchFamily="34" charset="0"/>
                        <a:buChar char="•"/>
                      </a:pPr>
                      <a:r>
                        <a:rPr lang="en-GB" sz="1000" b="0" i="0" kern="1200" dirty="0">
                          <a:solidFill>
                            <a:schemeClr val="tx1"/>
                          </a:solidFill>
                          <a:effectLst/>
                          <a:latin typeface="Comic Sans MS" panose="030F0902030302020204" pitchFamily="66" charset="0"/>
                          <a:ea typeface="+mn-ea"/>
                          <a:cs typeface="+mn-cs"/>
                        </a:rPr>
                        <a:t> That creation stories provide people with possible answers as to why we are here.</a:t>
                      </a:r>
                    </a:p>
                    <a:p>
                      <a:pPr marL="171450" indent="-171450" algn="l">
                        <a:buFont typeface="Arial" panose="020B0604020202020204" pitchFamily="34" charset="0"/>
                        <a:buChar char="•"/>
                      </a:pPr>
                      <a:r>
                        <a:rPr lang="en-GB" sz="1000" b="0" i="0" kern="1200" dirty="0">
                          <a:solidFill>
                            <a:schemeClr val="tx1"/>
                          </a:solidFill>
                          <a:effectLst/>
                          <a:latin typeface="Comic Sans MS" panose="030F0902030302020204" pitchFamily="66" charset="0"/>
                          <a:ea typeface="+mn-ea"/>
                          <a:cs typeface="+mn-cs"/>
                        </a:rPr>
                        <a:t> Followers often read religious stories.</a:t>
                      </a:r>
                      <a:endParaRPr lang="en-GB" sz="1200" dirty="0">
                        <a:effectLst/>
                        <a:latin typeface="Comic Sans MS" panose="030F0702030302020204" pitchFamily="66" charset="0"/>
                        <a:ea typeface="Calibri" panose="020F0502020204030204" pitchFamily="34" charset="0"/>
                        <a:cs typeface="Times New Roman" panose="02020603050405020304" pitchFamily="18" charset="0"/>
                      </a:endParaRPr>
                    </a:p>
                  </a:txBody>
                  <a:tcPr/>
                </a:tc>
                <a:tc>
                  <a:txBody>
                    <a:bodyPr/>
                    <a:lstStyle/>
                    <a:p>
                      <a:pPr marL="0" indent="0">
                        <a:buFont typeface="Arial" panose="020B0604020202020204" pitchFamily="34" charset="0"/>
                        <a:buNone/>
                      </a:pPr>
                      <a:r>
                        <a:rPr lang="en-GB" sz="1000" b="0" i="0" kern="1200" dirty="0">
                          <a:solidFill>
                            <a:schemeClr val="tx1"/>
                          </a:solidFill>
                          <a:effectLst/>
                          <a:latin typeface="Comic Sans MS" panose="030F0902030302020204" pitchFamily="66" charset="0"/>
                          <a:ea typeface="+mn-ea"/>
                          <a:cs typeface="+mn-cs"/>
                        </a:rPr>
                        <a:t>To know:</a:t>
                      </a:r>
                    </a:p>
                    <a:p>
                      <a:pPr marL="171450" indent="-171450">
                        <a:buFont typeface="Arial" panose="020B0604020202020204" pitchFamily="34" charset="0"/>
                        <a:buChar char="•"/>
                      </a:pPr>
                      <a:r>
                        <a:rPr lang="en-GB" sz="1000" b="0" i="0" kern="1200" dirty="0">
                          <a:solidFill>
                            <a:schemeClr val="tx1"/>
                          </a:solidFill>
                          <a:effectLst/>
                          <a:latin typeface="Comic Sans MS" panose="030F0902030302020204" pitchFamily="66" charset="0"/>
                          <a:ea typeface="+mn-ea"/>
                          <a:cs typeface="+mn-cs"/>
                        </a:rPr>
                        <a:t>In some religions, followers believe in one supreme being or God who is loving.</a:t>
                      </a:r>
                    </a:p>
                    <a:p>
                      <a:pPr marL="171450" indent="-171450">
                        <a:buFont typeface="Arial" panose="020B0604020202020204" pitchFamily="34" charset="0"/>
                        <a:buChar char="•"/>
                      </a:pPr>
                      <a:r>
                        <a:rPr lang="en-GB" sz="1000" b="0" i="0" kern="1200" dirty="0">
                          <a:solidFill>
                            <a:schemeClr val="tx1"/>
                          </a:solidFill>
                          <a:effectLst/>
                          <a:latin typeface="Comic Sans MS" panose="030F0902030302020204" pitchFamily="66" charset="0"/>
                          <a:ea typeface="+mn-ea"/>
                          <a:cs typeface="+mn-cs"/>
                        </a:rPr>
                        <a:t> People have different ways of understanding God on Earth (incarnation).</a:t>
                      </a:r>
                    </a:p>
                    <a:p>
                      <a:pPr marL="171450" indent="-171450">
                        <a:buFont typeface="Arial" panose="020B0604020202020204" pitchFamily="34" charset="0"/>
                        <a:buChar char="•"/>
                      </a:pPr>
                      <a:r>
                        <a:rPr lang="en-GB" sz="1000" b="0" i="0" kern="1200" dirty="0">
                          <a:solidFill>
                            <a:schemeClr val="tx1"/>
                          </a:solidFill>
                          <a:effectLst/>
                          <a:latin typeface="Comic Sans MS" panose="030F0902030302020204" pitchFamily="66" charset="0"/>
                          <a:ea typeface="+mn-ea"/>
                          <a:cs typeface="+mn-cs"/>
                        </a:rPr>
                        <a:t> Some people believe that humans have a special relationship with God.</a:t>
                      </a:r>
                    </a:p>
                    <a:p>
                      <a:pPr marL="171450" indent="-171450">
                        <a:buFont typeface="Arial" panose="020B0604020202020204" pitchFamily="34" charset="0"/>
                        <a:buChar char="•"/>
                      </a:pPr>
                      <a:r>
                        <a:rPr lang="en-GB" sz="1000" b="0" i="0" kern="1200" dirty="0">
                          <a:solidFill>
                            <a:schemeClr val="tx1"/>
                          </a:solidFill>
                          <a:effectLst/>
                          <a:latin typeface="Comic Sans MS" panose="030F0902030302020204" pitchFamily="66" charset="0"/>
                          <a:ea typeface="+mn-ea"/>
                          <a:cs typeface="+mn-cs"/>
                        </a:rPr>
                        <a:t> There are different names for God.</a:t>
                      </a:r>
                    </a:p>
                    <a:p>
                      <a:pPr marL="171450" indent="-171450">
                        <a:buFont typeface="Arial" panose="020B0604020202020204" pitchFamily="34" charset="0"/>
                        <a:buChar char="•"/>
                      </a:pPr>
                      <a:r>
                        <a:rPr lang="en-GB" sz="1000" b="0" i="0" kern="1200" dirty="0">
                          <a:solidFill>
                            <a:schemeClr val="tx1"/>
                          </a:solidFill>
                          <a:effectLst/>
                          <a:latin typeface="Comic Sans MS" panose="030F0902030302020204" pitchFamily="66" charset="0"/>
                          <a:ea typeface="+mn-ea"/>
                          <a:cs typeface="+mn-cs"/>
                        </a:rPr>
                        <a:t> There are different ways to refer to and represent God.</a:t>
                      </a:r>
                    </a:p>
                    <a:p>
                      <a:pPr marL="171450" indent="-171450">
                        <a:buFont typeface="Arial" panose="020B0604020202020204" pitchFamily="34" charset="0"/>
                        <a:buChar char="•"/>
                      </a:pPr>
                      <a:r>
                        <a:rPr lang="en-GB" sz="1000" b="0" i="0" kern="1200" dirty="0">
                          <a:solidFill>
                            <a:schemeClr val="tx1"/>
                          </a:solidFill>
                          <a:effectLst/>
                          <a:latin typeface="Comic Sans MS" panose="030F0902030302020204" pitchFamily="66" charset="0"/>
                          <a:ea typeface="+mn-ea"/>
                          <a:cs typeface="+mn-cs"/>
                        </a:rPr>
                        <a:t> People have different ideas about the role of God</a:t>
                      </a:r>
                    </a:p>
                    <a:p>
                      <a:pPr marL="171450" lvl="0" indent="-171450">
                        <a:lnSpc>
                          <a:spcPct val="107000"/>
                        </a:lnSpc>
                        <a:spcAft>
                          <a:spcPts val="0"/>
                        </a:spcAft>
                        <a:buSzPts val="1100"/>
                        <a:buFont typeface="Arial" panose="020B0604020202020204" pitchFamily="34" charset="0"/>
                        <a:buChar char="•"/>
                      </a:pPr>
                      <a:endParaRPr lang="en-GB" sz="1000" dirty="0">
                        <a:latin typeface="Comic Sans MS" panose="030F0902030302020204" pitchFamily="66" charset="0"/>
                      </a:endParaRPr>
                    </a:p>
                  </a:txBody>
                  <a:tcPr/>
                </a:tc>
                <a:tc>
                  <a:txBody>
                    <a:bodyPr/>
                    <a:lstStyle/>
                    <a:p>
                      <a:pPr marL="0" indent="0">
                        <a:buFont typeface="Arial" panose="020B0604020202020204" pitchFamily="34" charset="0"/>
                        <a:buNone/>
                      </a:pPr>
                      <a:r>
                        <a:rPr lang="en-GB" sz="1000" b="0" i="0" kern="1200" dirty="0">
                          <a:solidFill>
                            <a:schemeClr val="tx1"/>
                          </a:solidFill>
                          <a:effectLst/>
                          <a:latin typeface="Comic Sans MS" panose="030F0902030302020204" pitchFamily="66" charset="0"/>
                          <a:ea typeface="+mn-ea"/>
                          <a:cs typeface="+mn-cs"/>
                        </a:rPr>
                        <a:t>To know:</a:t>
                      </a:r>
                    </a:p>
                    <a:p>
                      <a:pPr marL="285750" indent="-285750">
                        <a:buFont typeface="Arial" panose="020B0604020202020204" pitchFamily="34" charset="0"/>
                        <a:buChar char="•"/>
                      </a:pPr>
                      <a:r>
                        <a:rPr lang="en-GB" sz="1000" b="0" i="0" kern="1200" dirty="0">
                          <a:solidFill>
                            <a:schemeClr val="tx1"/>
                          </a:solidFill>
                          <a:effectLst/>
                          <a:latin typeface="Comic Sans MS" panose="030F0902030302020204" pitchFamily="66" charset="0"/>
                          <a:ea typeface="+mn-ea"/>
                          <a:cs typeface="+mn-cs"/>
                        </a:rPr>
                        <a:t>Some people believe that humans have a special relationship with God.</a:t>
                      </a:r>
                    </a:p>
                    <a:p>
                      <a:pPr marL="285750" indent="-285750">
                        <a:buFont typeface="Arial" panose="020B0604020202020204" pitchFamily="34" charset="0"/>
                        <a:buChar char="•"/>
                      </a:pPr>
                      <a:r>
                        <a:rPr lang="en-GB" sz="1000" b="0" i="0" kern="1200" dirty="0">
                          <a:solidFill>
                            <a:schemeClr val="tx1"/>
                          </a:solidFill>
                          <a:effectLst/>
                          <a:latin typeface="Comic Sans MS" panose="030F0902030302020204" pitchFamily="66" charset="0"/>
                          <a:ea typeface="+mn-ea"/>
                          <a:cs typeface="+mn-cs"/>
                        </a:rPr>
                        <a:t>Many people have special ceremonies when babies are born.</a:t>
                      </a:r>
                    </a:p>
                    <a:p>
                      <a:pPr marL="285750" indent="-285750">
                        <a:buFont typeface="Arial" panose="020B0604020202020204" pitchFamily="34" charset="0"/>
                        <a:buChar char="•"/>
                      </a:pPr>
                      <a:r>
                        <a:rPr lang="en-GB" sz="1000" b="0" i="0" kern="1200" dirty="0">
                          <a:solidFill>
                            <a:schemeClr val="tx1"/>
                          </a:solidFill>
                          <a:effectLst/>
                          <a:latin typeface="Comic Sans MS" panose="030F0902030302020204" pitchFamily="66" charset="0"/>
                          <a:ea typeface="+mn-ea"/>
                          <a:cs typeface="+mn-cs"/>
                        </a:rPr>
                        <a:t>Some religious and non-religious people carry out ceremonies when babies are born to welcome them into their community.</a:t>
                      </a:r>
                    </a:p>
                    <a:p>
                      <a:pPr marL="285750" indent="-285750">
                        <a:buFont typeface="Arial" panose="020B0604020202020204" pitchFamily="34" charset="0"/>
                        <a:buChar char="•"/>
                      </a:pPr>
                      <a:r>
                        <a:rPr lang="en-GB" sz="1000" b="0" i="0" kern="1200" dirty="0">
                          <a:solidFill>
                            <a:schemeClr val="tx1"/>
                          </a:solidFill>
                          <a:effectLst/>
                          <a:latin typeface="Comic Sans MS" panose="030F0902030302020204" pitchFamily="66" charset="0"/>
                          <a:ea typeface="+mn-ea"/>
                          <a:cs typeface="+mn-cs"/>
                        </a:rPr>
                        <a:t>Religious baby welcoming ceremonies often include symbols and actions to show the baby’s relationship with God.</a:t>
                      </a:r>
                      <a:endParaRPr lang="en-GB" sz="1000" dirty="0">
                        <a:effectLst/>
                        <a:latin typeface="Comic Sans MS" panose="030F0902030302020204" pitchFamily="66" charset="0"/>
                        <a:ea typeface="Calibri" panose="020F0502020204030204" pitchFamily="34" charset="0"/>
                        <a:cs typeface="Times New Roman" panose="02020603050405020304" pitchFamily="18" charset="0"/>
                      </a:endParaRPr>
                    </a:p>
                  </a:txBody>
                  <a:tcPr/>
                </a:tc>
                <a:extLst>
                  <a:ext uri="{0D108BD9-81ED-4DB2-BD59-A6C34878D82A}">
                    <a16:rowId xmlns:a16="http://schemas.microsoft.com/office/drawing/2014/main" val="2128729435"/>
                  </a:ext>
                </a:extLst>
              </a:tr>
            </a:tbl>
          </a:graphicData>
        </a:graphic>
      </p:graphicFrame>
      <p:sp>
        <p:nvSpPr>
          <p:cNvPr id="26" name="TextBox 25">
            <a:extLst>
              <a:ext uri="{FF2B5EF4-FFF2-40B4-BE49-F238E27FC236}">
                <a16:creationId xmlns:a16="http://schemas.microsoft.com/office/drawing/2014/main" id="{1E4445BD-F4F7-41AC-AF0F-F873FCB51B2B}"/>
              </a:ext>
            </a:extLst>
          </p:cNvPr>
          <p:cNvSpPr txBox="1"/>
          <p:nvPr/>
        </p:nvSpPr>
        <p:spPr>
          <a:xfrm>
            <a:off x="4048217" y="1386581"/>
            <a:ext cx="4296793" cy="381000"/>
          </a:xfrm>
          <a:prstGeom prst="rect">
            <a:avLst/>
          </a:prstGeom>
          <a:noFill/>
        </p:spPr>
        <p:txBody>
          <a:bodyPr wrap="square" rtlCol="0">
            <a:spAutoFit/>
          </a:bodyPr>
          <a:lstStyle/>
          <a:p>
            <a:pPr algn="ctr"/>
            <a:r>
              <a:rPr lang="en-GB" b="1" dirty="0">
                <a:solidFill>
                  <a:schemeClr val="bg1"/>
                </a:solidFill>
                <a:latin typeface="Comic Sans MS" panose="030F0702030302020204" pitchFamily="66" charset="0"/>
              </a:rPr>
              <a:t>Cycle A -Year 1</a:t>
            </a:r>
          </a:p>
        </p:txBody>
      </p:sp>
      <p:pic>
        <p:nvPicPr>
          <p:cNvPr id="2" name="Picture 1">
            <a:extLst>
              <a:ext uri="{FF2B5EF4-FFF2-40B4-BE49-F238E27FC236}">
                <a16:creationId xmlns:a16="http://schemas.microsoft.com/office/drawing/2014/main" id="{003BF4E9-B1D5-4855-93F0-B6DEC5345E30}"/>
              </a:ext>
            </a:extLst>
          </p:cNvPr>
          <p:cNvPicPr>
            <a:picLocks noChangeAspect="1"/>
          </p:cNvPicPr>
          <p:nvPr/>
        </p:nvPicPr>
        <p:blipFill>
          <a:blip r:embed="rId2"/>
          <a:stretch>
            <a:fillRect/>
          </a:stretch>
        </p:blipFill>
        <p:spPr>
          <a:xfrm>
            <a:off x="432155" y="211677"/>
            <a:ext cx="1761897" cy="1018120"/>
          </a:xfrm>
          <a:prstGeom prst="rect">
            <a:avLst/>
          </a:prstGeom>
        </p:spPr>
      </p:pic>
      <p:graphicFrame>
        <p:nvGraphicFramePr>
          <p:cNvPr id="9" name="Table 8">
            <a:extLst>
              <a:ext uri="{FF2B5EF4-FFF2-40B4-BE49-F238E27FC236}">
                <a16:creationId xmlns:a16="http://schemas.microsoft.com/office/drawing/2014/main" id="{60F85B4C-49AE-2A48-9F03-926107BDACC7}"/>
              </a:ext>
            </a:extLst>
          </p:cNvPr>
          <p:cNvGraphicFramePr>
            <a:graphicFrameLocks noGrp="1"/>
          </p:cNvGraphicFramePr>
          <p:nvPr>
            <p:extLst>
              <p:ext uri="{D42A27DB-BD31-4B8C-83A1-F6EECF244321}">
                <p14:modId xmlns:p14="http://schemas.microsoft.com/office/powerpoint/2010/main" val="1742389616"/>
              </p:ext>
            </p:extLst>
          </p:nvPr>
        </p:nvGraphicFramePr>
        <p:xfrm>
          <a:off x="298880" y="4170027"/>
          <a:ext cx="11594237" cy="2531618"/>
        </p:xfrm>
        <a:graphic>
          <a:graphicData uri="http://schemas.openxmlformats.org/drawingml/2006/table">
            <a:tbl>
              <a:tblPr firstRow="1" bandRow="1">
                <a:tableStyleId>{5940675A-B579-460E-94D1-54222C63F5DA}</a:tableStyleId>
              </a:tblPr>
              <a:tblGrid>
                <a:gridCol w="4051178">
                  <a:extLst>
                    <a:ext uri="{9D8B030D-6E8A-4147-A177-3AD203B41FA5}">
                      <a16:colId xmlns:a16="http://schemas.microsoft.com/office/drawing/2014/main" val="1039164095"/>
                    </a:ext>
                  </a:extLst>
                </a:gridCol>
                <a:gridCol w="3790765">
                  <a:extLst>
                    <a:ext uri="{9D8B030D-6E8A-4147-A177-3AD203B41FA5}">
                      <a16:colId xmlns:a16="http://schemas.microsoft.com/office/drawing/2014/main" val="914411525"/>
                    </a:ext>
                  </a:extLst>
                </a:gridCol>
                <a:gridCol w="3752294">
                  <a:extLst>
                    <a:ext uri="{9D8B030D-6E8A-4147-A177-3AD203B41FA5}">
                      <a16:colId xmlns:a16="http://schemas.microsoft.com/office/drawing/2014/main" val="954389551"/>
                    </a:ext>
                  </a:extLst>
                </a:gridCol>
              </a:tblGrid>
              <a:tr h="333458">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200" b="1" dirty="0">
                          <a:latin typeface="Comic Sans MS" panose="030F0902030302020204" pitchFamily="66" charset="0"/>
                        </a:rPr>
                        <a:t>Autumn 2 – What do some people believe God looks like?</a:t>
                      </a:r>
                      <a:endParaRPr lang="en-GB" sz="1200" b="1" dirty="0">
                        <a:effectLst/>
                        <a:latin typeface="Comic Sans MS" panose="030F0902030302020204" pitchFamily="66" charset="0"/>
                        <a:ea typeface="Calibri" panose="020F0502020204030204" pitchFamily="34" charset="0"/>
                        <a:cs typeface="Times New Roman" panose="02020603050405020304" pitchFamily="18" charset="0"/>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200" b="1" dirty="0">
                          <a:latin typeface="Comic Sans MS" panose="030F0702030302020204" pitchFamily="66" charset="0"/>
                        </a:rPr>
                        <a:t>Spring 2 – Why should we care for the world?</a:t>
                      </a:r>
                      <a:endParaRPr lang="en-GB" sz="1200" b="1" dirty="0">
                        <a:effectLst/>
                        <a:latin typeface="Comic Sans MS" panose="030F0702030302020204" pitchFamily="66" charset="0"/>
                        <a:ea typeface="Calibri" panose="020F0502020204030204" pitchFamily="34" charset="0"/>
                        <a:cs typeface="Times New Roman" panose="02020603050405020304" pitchFamily="18" charset="0"/>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200" b="1" dirty="0">
                          <a:latin typeface="Comic Sans MS" panose="030F0702030302020204" pitchFamily="66" charset="0"/>
                        </a:rPr>
                        <a:t>Summer 2 – Why should we care for others?</a:t>
                      </a:r>
                      <a:endParaRPr lang="en-GB" sz="1200" b="1" dirty="0">
                        <a:effectLst/>
                        <a:latin typeface="Comic Sans MS" panose="030F0702030302020204" pitchFamily="66" charset="0"/>
                        <a:ea typeface="Calibri" panose="020F0502020204030204" pitchFamily="34" charset="0"/>
                        <a:cs typeface="Times New Roman" panose="02020603050405020304" pitchFamily="18" charset="0"/>
                      </a:endParaRPr>
                    </a:p>
                  </a:txBody>
                  <a:tcPr/>
                </a:tc>
                <a:extLst>
                  <a:ext uri="{0D108BD9-81ED-4DB2-BD59-A6C34878D82A}">
                    <a16:rowId xmlns:a16="http://schemas.microsoft.com/office/drawing/2014/main" val="3471968257"/>
                  </a:ext>
                </a:extLst>
              </a:tr>
              <a:tr h="1881823">
                <a:tc>
                  <a:txBody>
                    <a:bodyPr/>
                    <a:lstStyle/>
                    <a:p>
                      <a:pPr marL="0" indent="0">
                        <a:buFont typeface="Arial" panose="020B0604020202020204" pitchFamily="34" charset="0"/>
                        <a:buNone/>
                      </a:pPr>
                      <a:r>
                        <a:rPr lang="en-GB" sz="1000" b="0" i="0" kern="1200" dirty="0">
                          <a:solidFill>
                            <a:schemeClr val="tx1"/>
                          </a:solidFill>
                          <a:effectLst/>
                          <a:latin typeface="Comic Sans MS" panose="030F0902030302020204" pitchFamily="66" charset="0"/>
                          <a:ea typeface="+mn-ea"/>
                          <a:cs typeface="+mn-cs"/>
                        </a:rPr>
                        <a:t>To know </a:t>
                      </a:r>
                    </a:p>
                    <a:p>
                      <a:pPr marL="171450" indent="-171450">
                        <a:buFont typeface="Arial" panose="020B0604020202020204" pitchFamily="34" charset="0"/>
                        <a:buChar char="•"/>
                      </a:pPr>
                      <a:r>
                        <a:rPr lang="en-GB" sz="1000" b="0" i="0" kern="1200" dirty="0">
                          <a:solidFill>
                            <a:schemeClr val="tx1"/>
                          </a:solidFill>
                          <a:effectLst/>
                          <a:latin typeface="Comic Sans MS" panose="030F0902030302020204" pitchFamily="66" charset="0"/>
                          <a:ea typeface="+mn-ea"/>
                          <a:cs typeface="+mn-cs"/>
                        </a:rPr>
                        <a:t>Some people believe God exists as a powerful, non-human being.</a:t>
                      </a:r>
                    </a:p>
                    <a:p>
                      <a:pPr marL="171450" indent="-171450">
                        <a:buFont typeface="Arial" panose="020B0604020202020204" pitchFamily="34" charset="0"/>
                        <a:buChar char="•"/>
                      </a:pPr>
                      <a:r>
                        <a:rPr lang="en-GB" sz="1000" b="0" i="0" kern="1200" dirty="0">
                          <a:solidFill>
                            <a:schemeClr val="tx1"/>
                          </a:solidFill>
                          <a:effectLst/>
                          <a:latin typeface="Comic Sans MS" panose="030F0902030302020204" pitchFamily="66" charset="0"/>
                          <a:ea typeface="+mn-ea"/>
                          <a:cs typeface="+mn-cs"/>
                        </a:rPr>
                        <a:t> In some religions, followers believe in one supreme being or God who is loving.</a:t>
                      </a:r>
                    </a:p>
                    <a:p>
                      <a:pPr marL="171450" indent="-171450">
                        <a:buFont typeface="Arial" panose="020B0604020202020204" pitchFamily="34" charset="0"/>
                        <a:buChar char="•"/>
                      </a:pPr>
                      <a:r>
                        <a:rPr lang="en-GB" sz="1000" b="0" i="0" kern="1200" dirty="0">
                          <a:solidFill>
                            <a:schemeClr val="tx1"/>
                          </a:solidFill>
                          <a:effectLst/>
                          <a:latin typeface="Comic Sans MS" panose="030F0902030302020204" pitchFamily="66" charset="0"/>
                          <a:ea typeface="+mn-ea"/>
                          <a:cs typeface="+mn-cs"/>
                        </a:rPr>
                        <a:t> People have different ways of understanding God on Earth (incarnation).</a:t>
                      </a:r>
                    </a:p>
                    <a:p>
                      <a:pPr marL="171450" indent="-171450">
                        <a:buFont typeface="Arial" panose="020B0604020202020204" pitchFamily="34" charset="0"/>
                        <a:buChar char="•"/>
                      </a:pPr>
                      <a:r>
                        <a:rPr lang="en-GB" sz="1000" b="0" i="0" kern="1200" dirty="0">
                          <a:solidFill>
                            <a:schemeClr val="tx1"/>
                          </a:solidFill>
                          <a:effectLst/>
                          <a:latin typeface="Comic Sans MS" panose="030F0902030302020204" pitchFamily="66" charset="0"/>
                          <a:ea typeface="+mn-ea"/>
                          <a:cs typeface="+mn-cs"/>
                        </a:rPr>
                        <a:t>There are different names for God.</a:t>
                      </a:r>
                    </a:p>
                    <a:p>
                      <a:pPr marL="171450" indent="-171450">
                        <a:buFont typeface="Arial" panose="020B0604020202020204" pitchFamily="34" charset="0"/>
                        <a:buChar char="•"/>
                      </a:pPr>
                      <a:r>
                        <a:rPr lang="en-GB" sz="1000" b="0" i="0" kern="1200" dirty="0">
                          <a:solidFill>
                            <a:schemeClr val="tx1"/>
                          </a:solidFill>
                          <a:effectLst/>
                          <a:latin typeface="Comic Sans MS" panose="030F0902030302020204" pitchFamily="66" charset="0"/>
                          <a:ea typeface="+mn-ea"/>
                          <a:cs typeface="+mn-cs"/>
                        </a:rPr>
                        <a:t> There are different ways to refer to and represent God.</a:t>
                      </a:r>
                    </a:p>
                    <a:p>
                      <a:pPr marL="171450" indent="-171450">
                        <a:buFont typeface="Arial" panose="020B0604020202020204" pitchFamily="34" charset="0"/>
                        <a:buChar char="•"/>
                      </a:pPr>
                      <a:r>
                        <a:rPr lang="en-GB" sz="1000" b="0" i="0" kern="1200" dirty="0">
                          <a:solidFill>
                            <a:schemeClr val="tx1"/>
                          </a:solidFill>
                          <a:effectLst/>
                          <a:latin typeface="Comic Sans MS" panose="030F0902030302020204" pitchFamily="66" charset="0"/>
                          <a:ea typeface="+mn-ea"/>
                          <a:cs typeface="+mn-cs"/>
                        </a:rPr>
                        <a:t> Some religious people use art, objects and special times to represent and remember incarnation (God on Earth).</a:t>
                      </a:r>
                    </a:p>
                    <a:p>
                      <a:pPr marL="342900" lvl="0" indent="-342900">
                        <a:lnSpc>
                          <a:spcPct val="107000"/>
                        </a:lnSpc>
                        <a:spcAft>
                          <a:spcPts val="0"/>
                        </a:spcAft>
                        <a:buFont typeface="Symbol" panose="05050102010706020507" pitchFamily="18" charset="2"/>
                        <a:buChar char=""/>
                      </a:pPr>
                      <a:endParaRPr lang="en-GB" sz="1000" dirty="0">
                        <a:effectLst/>
                        <a:latin typeface="Comic Sans MS" panose="030F0902030302020204" pitchFamily="66" charset="0"/>
                        <a:ea typeface="Calibri" panose="020F0502020204030204" pitchFamily="34" charset="0"/>
                        <a:cs typeface="Times New Roman" panose="02020603050405020304" pitchFamily="18" charset="0"/>
                      </a:endParaRPr>
                    </a:p>
                  </a:txBody>
                  <a:tcPr/>
                </a:tc>
                <a:tc>
                  <a:txBody>
                    <a:bodyPr/>
                    <a:lstStyle/>
                    <a:p>
                      <a:pPr marL="0" indent="0">
                        <a:buFont typeface="Arial" panose="020B0604020202020204" pitchFamily="34" charset="0"/>
                        <a:buNone/>
                      </a:pPr>
                      <a:r>
                        <a:rPr lang="en-GB" sz="1000" b="0" i="0" kern="1200" dirty="0">
                          <a:solidFill>
                            <a:schemeClr val="tx1"/>
                          </a:solidFill>
                          <a:effectLst/>
                          <a:latin typeface="Comic Sans MS" panose="030F0902030302020204" pitchFamily="66" charset="0"/>
                          <a:ea typeface="+mn-ea"/>
                          <a:cs typeface="+mn-cs"/>
                        </a:rPr>
                        <a:t>To know:</a:t>
                      </a:r>
                    </a:p>
                    <a:p>
                      <a:pPr marL="171450" indent="-171450">
                        <a:buFont typeface="Arial" panose="020B0604020202020204" pitchFamily="34" charset="0"/>
                        <a:buChar char="•"/>
                      </a:pPr>
                      <a:r>
                        <a:rPr lang="en-GB" sz="1000" b="0" i="0" kern="1200" dirty="0">
                          <a:solidFill>
                            <a:schemeClr val="tx1"/>
                          </a:solidFill>
                          <a:effectLst/>
                          <a:latin typeface="Comic Sans MS" panose="030F0902030302020204" pitchFamily="66" charset="0"/>
                          <a:ea typeface="+mn-ea"/>
                          <a:cs typeface="+mn-cs"/>
                        </a:rPr>
                        <a:t>Some people believe that humans have a special relationship with God.</a:t>
                      </a:r>
                    </a:p>
                    <a:p>
                      <a:pPr marL="171450" indent="-171450">
                        <a:buFont typeface="Arial" panose="020B0604020202020204" pitchFamily="34" charset="0"/>
                        <a:buChar char="•"/>
                      </a:pPr>
                      <a:r>
                        <a:rPr lang="en-GB" sz="1000" b="0" i="0" kern="1200" dirty="0">
                          <a:solidFill>
                            <a:schemeClr val="tx1"/>
                          </a:solidFill>
                          <a:effectLst/>
                          <a:latin typeface="Comic Sans MS" panose="030F0902030302020204" pitchFamily="66" charset="0"/>
                          <a:ea typeface="+mn-ea"/>
                          <a:cs typeface="+mn-cs"/>
                        </a:rPr>
                        <a:t> Creation stories provide people with possible answers as to why we are here.</a:t>
                      </a:r>
                    </a:p>
                    <a:p>
                      <a:pPr marL="171450" indent="-171450">
                        <a:buFont typeface="Arial" panose="020B0604020202020204" pitchFamily="34" charset="0"/>
                        <a:buChar char="•"/>
                      </a:pPr>
                      <a:r>
                        <a:rPr lang="en-GB" sz="1000" b="0" i="0" kern="1200" dirty="0">
                          <a:solidFill>
                            <a:schemeClr val="tx1"/>
                          </a:solidFill>
                          <a:effectLst/>
                          <a:latin typeface="Comic Sans MS" panose="030F0902030302020204" pitchFamily="66" charset="0"/>
                          <a:ea typeface="+mn-ea"/>
                          <a:cs typeface="+mn-cs"/>
                        </a:rPr>
                        <a:t> Followers often read religious stories.</a:t>
                      </a:r>
                    </a:p>
                    <a:p>
                      <a:pPr marL="171450" indent="-171450">
                        <a:buFont typeface="Arial" panose="020B0604020202020204" pitchFamily="34" charset="0"/>
                        <a:buChar char="•"/>
                      </a:pPr>
                      <a:r>
                        <a:rPr lang="en-GB" sz="1000" b="0" i="0" kern="1200" dirty="0">
                          <a:solidFill>
                            <a:schemeClr val="tx1"/>
                          </a:solidFill>
                          <a:effectLst/>
                          <a:latin typeface="Comic Sans MS" panose="030F0902030302020204" pitchFamily="66" charset="0"/>
                          <a:ea typeface="+mn-ea"/>
                          <a:cs typeface="+mn-cs"/>
                        </a:rPr>
                        <a:t> Some religious stories may guide people to care for animals and the planet.</a:t>
                      </a:r>
                    </a:p>
                    <a:p>
                      <a:pPr marL="171450" indent="-171450">
                        <a:buFont typeface="Arial" panose="020B0604020202020204" pitchFamily="34" charset="0"/>
                        <a:buChar char="•"/>
                      </a:pPr>
                      <a:r>
                        <a:rPr lang="en-GB" sz="1000" b="0" i="0" kern="1200" dirty="0">
                          <a:solidFill>
                            <a:schemeClr val="tx1"/>
                          </a:solidFill>
                          <a:effectLst/>
                          <a:latin typeface="Comic Sans MS" panose="030F0902030302020204" pitchFamily="66" charset="0"/>
                          <a:ea typeface="+mn-ea"/>
                          <a:cs typeface="+mn-cs"/>
                        </a:rPr>
                        <a:t> Religious teachings often encourage gratitude for what God created (e.g. others and the planet) and a responsibility to look after it.</a:t>
                      </a:r>
                    </a:p>
                    <a:p>
                      <a:pPr marL="171450" indent="-171450">
                        <a:buFont typeface="Arial" panose="020B0604020202020204" pitchFamily="34" charset="0"/>
                        <a:buChar char="•"/>
                      </a:pPr>
                      <a:r>
                        <a:rPr lang="en-GB" sz="1000" b="0" i="0" kern="1200" dirty="0">
                          <a:solidFill>
                            <a:schemeClr val="tx1"/>
                          </a:solidFill>
                          <a:effectLst/>
                          <a:latin typeface="Comic Sans MS" panose="030F0902030302020204" pitchFamily="66" charset="0"/>
                          <a:ea typeface="+mn-ea"/>
                          <a:cs typeface="+mn-cs"/>
                        </a:rPr>
                        <a:t> People with similar worldviews often work together to care for the world and for others.</a:t>
                      </a:r>
                      <a:endParaRPr lang="en-GB" sz="1000" dirty="0">
                        <a:latin typeface="Comic Sans MS" panose="030F0902030302020204" pitchFamily="66" charset="0"/>
                      </a:endParaRPr>
                    </a:p>
                  </a:txBody>
                  <a:tcPr/>
                </a:tc>
                <a:tc>
                  <a:txBody>
                    <a:bodyPr/>
                    <a:lstStyle/>
                    <a:p>
                      <a:pPr marL="0" indent="0">
                        <a:buFont typeface="Arial" panose="020B0604020202020204" pitchFamily="34" charset="0"/>
                        <a:buNone/>
                      </a:pPr>
                      <a:r>
                        <a:rPr lang="en-GB" sz="1000" b="0" i="0" kern="1200" dirty="0">
                          <a:solidFill>
                            <a:schemeClr val="tx1"/>
                          </a:solidFill>
                          <a:effectLst/>
                          <a:latin typeface="Comic Sans MS" panose="030F0902030302020204" pitchFamily="66" charset="0"/>
                          <a:ea typeface="+mn-ea"/>
                          <a:cs typeface="+mn-cs"/>
                        </a:rPr>
                        <a:t>To know:</a:t>
                      </a:r>
                    </a:p>
                    <a:p>
                      <a:pPr marL="171450" indent="-171450">
                        <a:buFont typeface="Arial" panose="020B0604020202020204" pitchFamily="34" charset="0"/>
                        <a:buChar char="•"/>
                      </a:pPr>
                      <a:r>
                        <a:rPr lang="en-GB" sz="1000" b="0" i="0" kern="1200" dirty="0">
                          <a:solidFill>
                            <a:schemeClr val="tx1"/>
                          </a:solidFill>
                          <a:effectLst/>
                          <a:latin typeface="Comic Sans MS" panose="030F0902030302020204" pitchFamily="66" charset="0"/>
                          <a:ea typeface="+mn-ea"/>
                          <a:cs typeface="+mn-cs"/>
                        </a:rPr>
                        <a:t>Some people believe that humans have a special relationship with God.</a:t>
                      </a:r>
                    </a:p>
                    <a:p>
                      <a:pPr marL="171450" indent="-171450">
                        <a:buFont typeface="Arial" panose="020B0604020202020204" pitchFamily="34" charset="0"/>
                        <a:buChar char="•"/>
                      </a:pPr>
                      <a:r>
                        <a:rPr lang="en-GB" sz="1000" b="0" i="0" kern="1200" dirty="0">
                          <a:solidFill>
                            <a:schemeClr val="tx1"/>
                          </a:solidFill>
                          <a:effectLst/>
                          <a:latin typeface="Comic Sans MS" panose="030F0902030302020204" pitchFamily="66" charset="0"/>
                          <a:ea typeface="+mn-ea"/>
                          <a:cs typeface="+mn-cs"/>
                        </a:rPr>
                        <a:t> Many people give money, time or donations to charity as a way of showing that caring for others is important.</a:t>
                      </a:r>
                    </a:p>
                    <a:p>
                      <a:pPr marL="171450" indent="-171450">
                        <a:buFont typeface="Arial" panose="020B0604020202020204" pitchFamily="34" charset="0"/>
                        <a:buChar char="•"/>
                      </a:pPr>
                      <a:r>
                        <a:rPr lang="en-GB" sz="1000" b="0" i="0" kern="1200" dirty="0">
                          <a:solidFill>
                            <a:schemeClr val="tx1"/>
                          </a:solidFill>
                          <a:effectLst/>
                          <a:latin typeface="Comic Sans MS" panose="030F0902030302020204" pitchFamily="66" charset="0"/>
                          <a:ea typeface="+mn-ea"/>
                          <a:cs typeface="+mn-cs"/>
                        </a:rPr>
                        <a:t> That followers often read religious stories.</a:t>
                      </a:r>
                    </a:p>
                    <a:p>
                      <a:pPr marL="171450" indent="-171450">
                        <a:buFont typeface="Arial" panose="020B0604020202020204" pitchFamily="34" charset="0"/>
                        <a:buChar char="•"/>
                      </a:pPr>
                      <a:r>
                        <a:rPr lang="en-GB" sz="1000" b="0" i="0" kern="1200" dirty="0">
                          <a:solidFill>
                            <a:schemeClr val="tx1"/>
                          </a:solidFill>
                          <a:effectLst/>
                          <a:latin typeface="Comic Sans MS" panose="030F0902030302020204" pitchFamily="66" charset="0"/>
                          <a:ea typeface="+mn-ea"/>
                          <a:cs typeface="+mn-cs"/>
                        </a:rPr>
                        <a:t> Some stories may guide people to care for others.</a:t>
                      </a:r>
                    </a:p>
                    <a:p>
                      <a:pPr marL="171450" indent="-171450">
                        <a:buFont typeface="Arial" panose="020B0604020202020204" pitchFamily="34" charset="0"/>
                        <a:buChar char="•"/>
                      </a:pPr>
                      <a:r>
                        <a:rPr lang="en-GB" sz="1000" b="0" i="0" kern="1200" dirty="0">
                          <a:solidFill>
                            <a:schemeClr val="tx1"/>
                          </a:solidFill>
                          <a:effectLst/>
                          <a:latin typeface="Comic Sans MS" panose="030F0902030302020204" pitchFamily="66" charset="0"/>
                          <a:ea typeface="+mn-ea"/>
                          <a:cs typeface="+mn-cs"/>
                        </a:rPr>
                        <a:t> Religious (and non-religious) groups often provide support and care to their local and worldwide communities.</a:t>
                      </a:r>
                    </a:p>
                    <a:p>
                      <a:pPr marL="171450" indent="-171450">
                        <a:buFont typeface="Arial" panose="020B0604020202020204" pitchFamily="34" charset="0"/>
                        <a:buChar char="•"/>
                      </a:pPr>
                      <a:r>
                        <a:rPr lang="en-GB" sz="1000" b="0" i="0" kern="1200" dirty="0">
                          <a:solidFill>
                            <a:schemeClr val="tx1"/>
                          </a:solidFill>
                          <a:effectLst/>
                          <a:latin typeface="Comic Sans MS" panose="030F0902030302020204" pitchFamily="66" charset="0"/>
                          <a:ea typeface="+mn-ea"/>
                          <a:cs typeface="+mn-cs"/>
                        </a:rPr>
                        <a:t> People with similar worldviews often work together to care for the world and others.</a:t>
                      </a:r>
                    </a:p>
                    <a:p>
                      <a:pPr marL="342900" lvl="0" indent="-342900">
                        <a:lnSpc>
                          <a:spcPct val="107000"/>
                        </a:lnSpc>
                        <a:spcAft>
                          <a:spcPts val="0"/>
                        </a:spcAft>
                        <a:buFont typeface="Symbol" panose="05050102010706020507" pitchFamily="18" charset="2"/>
                        <a:buChar char=""/>
                      </a:pPr>
                      <a:endParaRPr lang="en-GB" sz="1000" dirty="0">
                        <a:effectLst/>
                        <a:latin typeface="Comic Sans MS" panose="030F0902030302020204" pitchFamily="66" charset="0"/>
                        <a:ea typeface="Calibri" panose="020F0502020204030204" pitchFamily="34" charset="0"/>
                        <a:cs typeface="Times New Roman" panose="02020603050405020304" pitchFamily="18" charset="0"/>
                      </a:endParaRPr>
                    </a:p>
                  </a:txBody>
                  <a:tcPr/>
                </a:tc>
                <a:extLst>
                  <a:ext uri="{0D108BD9-81ED-4DB2-BD59-A6C34878D82A}">
                    <a16:rowId xmlns:a16="http://schemas.microsoft.com/office/drawing/2014/main" val="2128729435"/>
                  </a:ext>
                </a:extLst>
              </a:tr>
            </a:tbl>
          </a:graphicData>
        </a:graphic>
      </p:graphicFrame>
    </p:spTree>
    <p:extLst>
      <p:ext uri="{BB962C8B-B14F-4D97-AF65-F5344CB8AC3E}">
        <p14:creationId xmlns:p14="http://schemas.microsoft.com/office/powerpoint/2010/main" val="213365047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794C6FE-B479-4A6B-BE24-97602FA9CC96}"/>
              </a:ext>
            </a:extLst>
          </p:cNvPr>
          <p:cNvSpPr/>
          <p:nvPr/>
        </p:nvSpPr>
        <p:spPr>
          <a:xfrm>
            <a:off x="301840" y="96803"/>
            <a:ext cx="11594237" cy="1394645"/>
          </a:xfrm>
          <a:prstGeom prst="rect">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6" name="Rectangle 5">
            <a:extLst>
              <a:ext uri="{FF2B5EF4-FFF2-40B4-BE49-F238E27FC236}">
                <a16:creationId xmlns:a16="http://schemas.microsoft.com/office/drawing/2014/main" id="{CE9C5A49-72F3-4444-ACCF-0DF54F0F810B}"/>
              </a:ext>
            </a:extLst>
          </p:cNvPr>
          <p:cNvSpPr/>
          <p:nvPr/>
        </p:nvSpPr>
        <p:spPr>
          <a:xfrm>
            <a:off x="298881" y="1344671"/>
            <a:ext cx="11594237" cy="464820"/>
          </a:xfrm>
          <a:prstGeom prst="rect">
            <a:avLst/>
          </a:prstGeom>
          <a:solidFill>
            <a:srgbClr val="A45CAC"/>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0" name="Rectangle 9">
            <a:extLst>
              <a:ext uri="{FF2B5EF4-FFF2-40B4-BE49-F238E27FC236}">
                <a16:creationId xmlns:a16="http://schemas.microsoft.com/office/drawing/2014/main" id="{D8C52891-5734-4892-8441-7D7CFBEBBF79}"/>
              </a:ext>
            </a:extLst>
          </p:cNvPr>
          <p:cNvSpPr/>
          <p:nvPr/>
        </p:nvSpPr>
        <p:spPr>
          <a:xfrm>
            <a:off x="2426234" y="2298983"/>
            <a:ext cx="247212" cy="144780"/>
          </a:xfrm>
          <a:prstGeom prst="rect">
            <a:avLst/>
          </a:prstGeom>
          <a:ln>
            <a:noFill/>
          </a:ln>
        </p:spPr>
        <p:style>
          <a:lnRef idx="2">
            <a:schemeClr val="accent1"/>
          </a:lnRef>
          <a:fillRef idx="1">
            <a:schemeClr val="l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4" name="TextBox 23">
            <a:extLst>
              <a:ext uri="{FF2B5EF4-FFF2-40B4-BE49-F238E27FC236}">
                <a16:creationId xmlns:a16="http://schemas.microsoft.com/office/drawing/2014/main" id="{141EF8DA-1AAC-4721-847D-82503B884892}"/>
              </a:ext>
            </a:extLst>
          </p:cNvPr>
          <p:cNvSpPr txBox="1"/>
          <p:nvPr/>
        </p:nvSpPr>
        <p:spPr>
          <a:xfrm>
            <a:off x="2194052" y="231525"/>
            <a:ext cx="8086290" cy="1077218"/>
          </a:xfrm>
          <a:prstGeom prst="rect">
            <a:avLst/>
          </a:prstGeom>
          <a:noFill/>
        </p:spPr>
        <p:txBody>
          <a:bodyPr wrap="square" rtlCol="0">
            <a:spAutoFit/>
          </a:bodyPr>
          <a:lstStyle/>
          <a:p>
            <a:pPr algn="ctr"/>
            <a:r>
              <a:rPr lang="en-GB" sz="3200" dirty="0">
                <a:solidFill>
                  <a:schemeClr val="bg1"/>
                </a:solidFill>
                <a:latin typeface="Comic Sans MS" panose="030F0702030302020204" pitchFamily="66" charset="0"/>
              </a:rPr>
              <a:t>Curriculum Map</a:t>
            </a:r>
          </a:p>
          <a:p>
            <a:pPr algn="ctr"/>
            <a:r>
              <a:rPr lang="en-GB" sz="3200" dirty="0">
                <a:solidFill>
                  <a:schemeClr val="bg1"/>
                </a:solidFill>
                <a:latin typeface="Comic Sans MS" panose="030F0702030302020204" pitchFamily="66" charset="0"/>
              </a:rPr>
              <a:t>RE – Overview KS1</a:t>
            </a:r>
          </a:p>
        </p:txBody>
      </p:sp>
      <p:graphicFrame>
        <p:nvGraphicFramePr>
          <p:cNvPr id="25" name="Table 24">
            <a:extLst>
              <a:ext uri="{FF2B5EF4-FFF2-40B4-BE49-F238E27FC236}">
                <a16:creationId xmlns:a16="http://schemas.microsoft.com/office/drawing/2014/main" id="{AC7B64D2-1B9F-4487-BF74-023ABE51D6A6}"/>
              </a:ext>
            </a:extLst>
          </p:cNvPr>
          <p:cNvGraphicFramePr>
            <a:graphicFrameLocks noGrp="1"/>
          </p:cNvGraphicFramePr>
          <p:nvPr>
            <p:extLst>
              <p:ext uri="{D42A27DB-BD31-4B8C-83A1-F6EECF244321}">
                <p14:modId xmlns:p14="http://schemas.microsoft.com/office/powerpoint/2010/main" val="3277120969"/>
              </p:ext>
            </p:extLst>
          </p:nvPr>
        </p:nvGraphicFramePr>
        <p:xfrm>
          <a:off x="298880" y="1900703"/>
          <a:ext cx="11594237" cy="3901440"/>
        </p:xfrm>
        <a:graphic>
          <a:graphicData uri="http://schemas.openxmlformats.org/drawingml/2006/table">
            <a:tbl>
              <a:tblPr firstRow="1" bandRow="1">
                <a:tableStyleId>{5940675A-B579-460E-94D1-54222C63F5DA}</a:tableStyleId>
              </a:tblPr>
              <a:tblGrid>
                <a:gridCol w="4051178">
                  <a:extLst>
                    <a:ext uri="{9D8B030D-6E8A-4147-A177-3AD203B41FA5}">
                      <a16:colId xmlns:a16="http://schemas.microsoft.com/office/drawing/2014/main" val="1039164095"/>
                    </a:ext>
                  </a:extLst>
                </a:gridCol>
                <a:gridCol w="3790765">
                  <a:extLst>
                    <a:ext uri="{9D8B030D-6E8A-4147-A177-3AD203B41FA5}">
                      <a16:colId xmlns:a16="http://schemas.microsoft.com/office/drawing/2014/main" val="914411525"/>
                    </a:ext>
                  </a:extLst>
                </a:gridCol>
                <a:gridCol w="3752294">
                  <a:extLst>
                    <a:ext uri="{9D8B030D-6E8A-4147-A177-3AD203B41FA5}">
                      <a16:colId xmlns:a16="http://schemas.microsoft.com/office/drawing/2014/main" val="954389551"/>
                    </a:ext>
                  </a:extLst>
                </a:gridCol>
              </a:tblGrid>
              <a:tr h="306766">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200" b="1" dirty="0">
                          <a:latin typeface="Comic Sans MS" panose="030F0702030302020204" pitchFamily="66" charset="0"/>
                        </a:rPr>
                        <a:t>Autumn 1 – Why do we need to give thanks?</a:t>
                      </a:r>
                      <a:endParaRPr lang="en-GB" sz="1200" b="1" dirty="0">
                        <a:effectLst/>
                        <a:latin typeface="Comic Sans MS" panose="030F0702030302020204" pitchFamily="66" charset="0"/>
                        <a:ea typeface="Calibri" panose="020F0502020204030204" pitchFamily="34" charset="0"/>
                        <a:cs typeface="Times New Roman" panose="02020603050405020304" pitchFamily="18" charset="0"/>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200" b="1" dirty="0">
                          <a:latin typeface="Comic Sans MS" panose="030F0702030302020204" pitchFamily="66" charset="0"/>
                        </a:rPr>
                        <a:t>Spring 1 – How do we know some people have a special connection to God?</a:t>
                      </a:r>
                      <a:endParaRPr lang="en-GB" sz="1200" b="1" dirty="0">
                        <a:effectLst/>
                        <a:latin typeface="Comic Sans MS" panose="030F0702030302020204" pitchFamily="66" charset="0"/>
                        <a:ea typeface="Calibri" panose="020F0502020204030204" pitchFamily="34" charset="0"/>
                        <a:cs typeface="Times New Roman" panose="02020603050405020304" pitchFamily="18" charset="0"/>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200" b="1" dirty="0">
                          <a:latin typeface="Comic Sans MS" panose="030F0702030302020204" pitchFamily="66" charset="0"/>
                        </a:rPr>
                        <a:t>Summer 1 – How do some people talk to God?</a:t>
                      </a:r>
                      <a:endParaRPr lang="en-GB" sz="1200" b="1" dirty="0">
                        <a:effectLst/>
                        <a:latin typeface="Comic Sans MS" panose="030F0702030302020204" pitchFamily="66" charset="0"/>
                        <a:ea typeface="Calibri" panose="020F0502020204030204" pitchFamily="34" charset="0"/>
                        <a:cs typeface="Times New Roman" panose="02020603050405020304" pitchFamily="18" charset="0"/>
                      </a:endParaRPr>
                    </a:p>
                  </a:txBody>
                  <a:tcPr/>
                </a:tc>
                <a:extLst>
                  <a:ext uri="{0D108BD9-81ED-4DB2-BD59-A6C34878D82A}">
                    <a16:rowId xmlns:a16="http://schemas.microsoft.com/office/drawing/2014/main" val="3471968257"/>
                  </a:ext>
                </a:extLst>
              </a:tr>
              <a:tr h="2017453">
                <a:tc>
                  <a:txBody>
                    <a:bodyPr/>
                    <a:lstStyle/>
                    <a:p>
                      <a:r>
                        <a:rPr lang="en-GB" sz="1000" b="0" i="0" kern="1200" dirty="0">
                          <a:solidFill>
                            <a:schemeClr val="tx1"/>
                          </a:solidFill>
                          <a:effectLst/>
                          <a:latin typeface="Comic Sans MS" panose="030F0902030302020204" pitchFamily="66" charset="0"/>
                          <a:ea typeface="+mn-ea"/>
                          <a:cs typeface="+mn-cs"/>
                        </a:rPr>
                        <a:t>To know:</a:t>
                      </a:r>
                    </a:p>
                    <a:p>
                      <a:pPr marL="171450" indent="-171450">
                        <a:buFont typeface="Arial" panose="020B0604020202020204" pitchFamily="34" charset="0"/>
                        <a:buChar char="•"/>
                      </a:pPr>
                      <a:r>
                        <a:rPr lang="en-GB" sz="1000" b="0" i="0" kern="1200" dirty="0">
                          <a:solidFill>
                            <a:schemeClr val="tx1"/>
                          </a:solidFill>
                          <a:effectLst/>
                          <a:latin typeface="Comic Sans MS" panose="030F0902030302020204" pitchFamily="66" charset="0"/>
                          <a:ea typeface="+mn-ea"/>
                          <a:cs typeface="+mn-cs"/>
                        </a:rPr>
                        <a:t>Some people believe god performed miracles in the past.</a:t>
                      </a:r>
                    </a:p>
                    <a:p>
                      <a:pPr marL="171450" indent="-171450">
                        <a:buFont typeface="Arial" panose="020B0604020202020204" pitchFamily="34" charset="0"/>
                        <a:buChar char="•"/>
                      </a:pPr>
                      <a:r>
                        <a:rPr lang="en-GB" sz="1000" b="0" i="0" kern="1200" dirty="0">
                          <a:solidFill>
                            <a:schemeClr val="tx1"/>
                          </a:solidFill>
                          <a:effectLst/>
                          <a:latin typeface="Comic Sans MS" panose="030F0902030302020204" pitchFamily="66" charset="0"/>
                          <a:ea typeface="+mn-ea"/>
                          <a:cs typeface="+mn-cs"/>
                        </a:rPr>
                        <a:t> Pray means communicating with god.</a:t>
                      </a:r>
                    </a:p>
                    <a:p>
                      <a:pPr marL="171450" indent="-171450">
                        <a:buFont typeface="Arial" panose="020B0604020202020204" pitchFamily="34" charset="0"/>
                        <a:buChar char="•"/>
                      </a:pPr>
                      <a:r>
                        <a:rPr lang="en-GB" sz="1000" b="0" i="0" kern="1200" dirty="0">
                          <a:solidFill>
                            <a:schemeClr val="tx1"/>
                          </a:solidFill>
                          <a:effectLst/>
                          <a:latin typeface="Comic Sans MS" panose="030F0902030302020204" pitchFamily="66" charset="0"/>
                          <a:ea typeface="+mn-ea"/>
                          <a:cs typeface="+mn-cs"/>
                        </a:rPr>
                        <a:t> Some festivals which are celebrated by religious and non-religious people.</a:t>
                      </a:r>
                    </a:p>
                    <a:p>
                      <a:pPr marL="171450" indent="-171450">
                        <a:buFont typeface="Arial" panose="020B0604020202020204" pitchFamily="34" charset="0"/>
                        <a:buChar char="•"/>
                      </a:pPr>
                      <a:r>
                        <a:rPr lang="en-GB" sz="1000" b="0" i="0" kern="1200" dirty="0">
                          <a:solidFill>
                            <a:schemeClr val="tx1"/>
                          </a:solidFill>
                          <a:effectLst/>
                          <a:latin typeface="Comic Sans MS" panose="030F0902030302020204" pitchFamily="66" charset="0"/>
                          <a:ea typeface="+mn-ea"/>
                          <a:cs typeface="+mn-cs"/>
                        </a:rPr>
                        <a:t>Festivals usually celebrate a special or miraculous event from the past.</a:t>
                      </a:r>
                    </a:p>
                    <a:p>
                      <a:pPr marL="171450" indent="-171450">
                        <a:buFont typeface="Arial" panose="020B0604020202020204" pitchFamily="34" charset="0"/>
                        <a:buChar char="•"/>
                      </a:pPr>
                      <a:r>
                        <a:rPr lang="en-GB" sz="1000" b="0" i="0" kern="1200" dirty="0">
                          <a:solidFill>
                            <a:schemeClr val="tx1"/>
                          </a:solidFill>
                          <a:effectLst/>
                          <a:latin typeface="Comic Sans MS" panose="030F0902030302020204" pitchFamily="66" charset="0"/>
                          <a:ea typeface="+mn-ea"/>
                          <a:cs typeface="+mn-cs"/>
                        </a:rPr>
                        <a:t>Worship means to honour and adore.</a:t>
                      </a:r>
                    </a:p>
                    <a:p>
                      <a:pPr marL="171450" indent="-171450">
                        <a:buFont typeface="Arial" panose="020B0604020202020204" pitchFamily="34" charset="0"/>
                        <a:buChar char="•"/>
                      </a:pPr>
                      <a:r>
                        <a:rPr lang="en-GB" sz="1000" b="0" i="0" kern="1200" dirty="0">
                          <a:solidFill>
                            <a:schemeClr val="tx1"/>
                          </a:solidFill>
                          <a:effectLst/>
                          <a:latin typeface="Comic Sans MS" panose="030F0902030302020204" pitchFamily="66" charset="0"/>
                          <a:ea typeface="+mn-ea"/>
                          <a:cs typeface="+mn-cs"/>
                        </a:rPr>
                        <a:t>Some objects that are special to followers of religious traditions.</a:t>
                      </a:r>
                    </a:p>
                    <a:p>
                      <a:pPr marL="171450" indent="-171450">
                        <a:buFont typeface="Arial" panose="020B0604020202020204" pitchFamily="34" charset="0"/>
                        <a:buChar char="•"/>
                      </a:pPr>
                      <a:r>
                        <a:rPr lang="en-GB" sz="1000" b="0" i="0" kern="1200" dirty="0">
                          <a:solidFill>
                            <a:schemeClr val="tx1"/>
                          </a:solidFill>
                          <a:effectLst/>
                          <a:latin typeface="Comic Sans MS" panose="030F0902030302020204" pitchFamily="66" charset="0"/>
                          <a:ea typeface="+mn-ea"/>
                          <a:cs typeface="+mn-cs"/>
                        </a:rPr>
                        <a:t>One reason religious followers worship is to show gratitude, say ‘thank you’, to god.</a:t>
                      </a:r>
                    </a:p>
                    <a:p>
                      <a:pPr marL="171450" indent="-171450">
                        <a:buFont typeface="Arial" panose="020B0604020202020204" pitchFamily="34" charset="0"/>
                        <a:buChar char="•"/>
                      </a:pPr>
                      <a:r>
                        <a:rPr lang="en-GB" sz="1000" b="0" i="0" kern="1200" dirty="0">
                          <a:solidFill>
                            <a:schemeClr val="tx1"/>
                          </a:solidFill>
                          <a:effectLst/>
                          <a:latin typeface="Comic Sans MS" panose="030F0902030302020204" pitchFamily="66" charset="0"/>
                          <a:ea typeface="+mn-ea"/>
                          <a:cs typeface="+mn-cs"/>
                        </a:rPr>
                        <a:t>A festival is celebrated by many people and happens regularly.</a:t>
                      </a:r>
                    </a:p>
                    <a:p>
                      <a:pPr marL="171450" indent="-171450">
                        <a:buFont typeface="Arial" panose="020B0604020202020204" pitchFamily="34" charset="0"/>
                        <a:buChar char="•"/>
                      </a:pPr>
                      <a:r>
                        <a:rPr lang="en-GB" sz="1000" b="0" i="0" kern="1200" dirty="0">
                          <a:solidFill>
                            <a:schemeClr val="tx1"/>
                          </a:solidFill>
                          <a:effectLst/>
                          <a:latin typeface="Comic Sans MS" panose="030F0902030302020204" pitchFamily="66" charset="0"/>
                          <a:ea typeface="+mn-ea"/>
                          <a:cs typeface="+mn-cs"/>
                        </a:rPr>
                        <a:t>Objects, words and actions can represent an idea of belief.</a:t>
                      </a:r>
                    </a:p>
                    <a:p>
                      <a:pPr marL="171450" indent="-171450">
                        <a:buFont typeface="Arial" panose="020B0604020202020204" pitchFamily="34" charset="0"/>
                        <a:buChar char="•"/>
                      </a:pPr>
                      <a:r>
                        <a:rPr lang="en-GB" sz="1000" b="0" i="0" kern="1200" dirty="0">
                          <a:solidFill>
                            <a:schemeClr val="tx1"/>
                          </a:solidFill>
                          <a:effectLst/>
                          <a:latin typeface="Comic Sans MS" panose="030F0902030302020204" pitchFamily="66" charset="0"/>
                          <a:ea typeface="+mn-ea"/>
                          <a:cs typeface="+mn-cs"/>
                        </a:rPr>
                        <a:t>Religious stories can help us to understand religious beliefs.</a:t>
                      </a:r>
                    </a:p>
                    <a:p>
                      <a:pPr marL="171450" indent="-171450">
                        <a:buFont typeface="Arial" panose="020B0604020202020204" pitchFamily="34" charset="0"/>
                        <a:buChar char="•"/>
                      </a:pPr>
                      <a:r>
                        <a:rPr lang="en-GB" sz="1000" b="0" i="0" kern="1200" dirty="0">
                          <a:solidFill>
                            <a:schemeClr val="tx1"/>
                          </a:solidFill>
                          <a:effectLst/>
                          <a:latin typeface="Comic Sans MS" panose="030F0902030302020204" pitchFamily="66" charset="0"/>
                          <a:ea typeface="+mn-ea"/>
                          <a:cs typeface="+mn-cs"/>
                        </a:rPr>
                        <a:t>Stories from long ago can be applied to modern life.</a:t>
                      </a:r>
                    </a:p>
                    <a:p>
                      <a:pPr marL="171450" indent="-171450">
                        <a:buFont typeface="Arial" panose="020B0604020202020204" pitchFamily="34" charset="0"/>
                        <a:buChar char="•"/>
                      </a:pPr>
                      <a:r>
                        <a:rPr lang="en-GB" sz="1000" b="0" i="0" kern="1200" dirty="0">
                          <a:solidFill>
                            <a:schemeClr val="tx1"/>
                          </a:solidFill>
                          <a:effectLst/>
                          <a:latin typeface="Comic Sans MS" panose="030F0902030302020204" pitchFamily="66" charset="0"/>
                          <a:ea typeface="+mn-ea"/>
                          <a:cs typeface="+mn-cs"/>
                        </a:rPr>
                        <a:t>Many festivals  are often celebrated as a community.</a:t>
                      </a:r>
                    </a:p>
                    <a:p>
                      <a:pPr marL="171450" indent="-171450">
                        <a:buFont typeface="Arial" panose="020B0604020202020204" pitchFamily="34" charset="0"/>
                        <a:buChar char="•"/>
                      </a:pPr>
                      <a:r>
                        <a:rPr lang="en-GB" sz="1000" b="0" i="0" kern="1200" dirty="0">
                          <a:solidFill>
                            <a:schemeClr val="tx1"/>
                          </a:solidFill>
                          <a:effectLst/>
                          <a:latin typeface="Comic Sans MS" panose="030F0902030302020204" pitchFamily="66" charset="0"/>
                          <a:ea typeface="+mn-ea"/>
                          <a:cs typeface="+mn-cs"/>
                        </a:rPr>
                        <a:t>Offerings used to express gratitude may be used to help a person’s local or national community.</a:t>
                      </a:r>
                      <a:endParaRPr lang="en-GB" sz="1000" dirty="0">
                        <a:effectLst/>
                        <a:latin typeface="Comic Sans MS" panose="030F0702030302020204" pitchFamily="66" charset="0"/>
                        <a:ea typeface="Calibri" panose="020F0502020204030204" pitchFamily="34" charset="0"/>
                        <a:cs typeface="Times New Roman" panose="02020603050405020304" pitchFamily="18" charset="0"/>
                      </a:endParaRPr>
                    </a:p>
                  </a:txBody>
                  <a:tcPr/>
                </a:tc>
                <a:tc>
                  <a:txBody>
                    <a:bodyPr/>
                    <a:lstStyle/>
                    <a:p>
                      <a:r>
                        <a:rPr lang="en-GB" sz="1000" b="0" i="0" kern="1200" dirty="0">
                          <a:solidFill>
                            <a:schemeClr val="tx1"/>
                          </a:solidFill>
                          <a:effectLst/>
                          <a:latin typeface="Comic Sans MS" panose="030F0902030302020204" pitchFamily="66" charset="0"/>
                          <a:ea typeface="+mn-ea"/>
                          <a:cs typeface="+mn-cs"/>
                        </a:rPr>
                        <a:t>To know:</a:t>
                      </a:r>
                    </a:p>
                    <a:p>
                      <a:pPr marL="171450" indent="-171450">
                        <a:buFont typeface="Arial" panose="020B0604020202020204" pitchFamily="34" charset="0"/>
                        <a:buChar char="•"/>
                      </a:pPr>
                      <a:r>
                        <a:rPr lang="en-GB" sz="1000" b="0" i="0" kern="1200" dirty="0">
                          <a:solidFill>
                            <a:schemeClr val="tx1"/>
                          </a:solidFill>
                          <a:effectLst/>
                          <a:latin typeface="Comic Sans MS" panose="030F0902030302020204" pitchFamily="66" charset="0"/>
                          <a:ea typeface="+mn-ea"/>
                          <a:cs typeface="+mn-cs"/>
                        </a:rPr>
                        <a:t>Some people believe God performed miracles in the past.</a:t>
                      </a:r>
                    </a:p>
                    <a:p>
                      <a:pPr marL="171450" indent="-171450">
                        <a:buFont typeface="Arial" panose="020B0604020202020204" pitchFamily="34" charset="0"/>
                        <a:buChar char="•"/>
                      </a:pPr>
                      <a:r>
                        <a:rPr lang="en-GB" sz="1000" b="0" i="0" kern="1200" dirty="0">
                          <a:solidFill>
                            <a:schemeClr val="tx1"/>
                          </a:solidFill>
                          <a:effectLst/>
                          <a:latin typeface="Comic Sans MS" panose="030F0902030302020204" pitchFamily="66" charset="0"/>
                          <a:ea typeface="+mn-ea"/>
                          <a:cs typeface="+mn-cs"/>
                        </a:rPr>
                        <a:t>Some people believe there are people who are chosen for a special purpose by God.</a:t>
                      </a:r>
                    </a:p>
                    <a:p>
                      <a:pPr marL="171450" indent="-171450">
                        <a:buFont typeface="Arial" panose="020B0604020202020204" pitchFamily="34" charset="0"/>
                        <a:buChar char="•"/>
                      </a:pPr>
                      <a:r>
                        <a:rPr lang="en-GB" sz="1000" b="0" i="0" kern="1200" dirty="0">
                          <a:solidFill>
                            <a:schemeClr val="tx1"/>
                          </a:solidFill>
                          <a:effectLst/>
                          <a:latin typeface="Comic Sans MS" panose="030F0902030302020204" pitchFamily="66" charset="0"/>
                          <a:ea typeface="+mn-ea"/>
                          <a:cs typeface="+mn-cs"/>
                        </a:rPr>
                        <a:t>Religious stories can help us to understand religious beliefs.</a:t>
                      </a:r>
                    </a:p>
                    <a:p>
                      <a:pPr marL="171450" lvl="0" indent="-171450">
                        <a:lnSpc>
                          <a:spcPct val="107000"/>
                        </a:lnSpc>
                        <a:spcAft>
                          <a:spcPts val="0"/>
                        </a:spcAft>
                        <a:buSzPts val="1100"/>
                        <a:buFont typeface="Arial" panose="020B0604020202020204" pitchFamily="34" charset="0"/>
                        <a:buChar char="•"/>
                      </a:pPr>
                      <a:endParaRPr lang="en-GB" sz="1000" dirty="0">
                        <a:latin typeface="Comic Sans MS" panose="030F0702030302020204" pitchFamily="66" charset="0"/>
                      </a:endParaRPr>
                    </a:p>
                  </a:txBody>
                  <a:tcPr/>
                </a:tc>
                <a:tc>
                  <a:txBody>
                    <a:bodyPr/>
                    <a:lstStyle/>
                    <a:p>
                      <a:r>
                        <a:rPr lang="en-GB" sz="1000" b="0" i="0" kern="1200" dirty="0">
                          <a:solidFill>
                            <a:schemeClr val="tx1"/>
                          </a:solidFill>
                          <a:effectLst/>
                          <a:latin typeface="Comic Sans MS" panose="030F0902030302020204" pitchFamily="66" charset="0"/>
                          <a:ea typeface="+mn-ea"/>
                          <a:cs typeface="+mn-cs"/>
                        </a:rPr>
                        <a:t>To know: </a:t>
                      </a:r>
                    </a:p>
                    <a:p>
                      <a:pPr marL="171450" indent="-171450">
                        <a:buFont typeface="Arial" panose="020B0604020202020204" pitchFamily="34" charset="0"/>
                        <a:buChar char="•"/>
                      </a:pPr>
                      <a:r>
                        <a:rPr lang="en-GB" sz="1000" b="0" i="0" kern="1200" dirty="0">
                          <a:solidFill>
                            <a:schemeClr val="tx1"/>
                          </a:solidFill>
                          <a:effectLst/>
                          <a:latin typeface="Comic Sans MS" panose="030F0902030302020204" pitchFamily="66" charset="0"/>
                          <a:ea typeface="+mn-ea"/>
                          <a:cs typeface="+mn-cs"/>
                        </a:rPr>
                        <a:t>Some people who follow the Hindu worldview believe that they can communicate with God through prayer.</a:t>
                      </a:r>
                    </a:p>
                    <a:p>
                      <a:pPr marL="171450" indent="-171450">
                        <a:buFont typeface="Arial" panose="020B0604020202020204" pitchFamily="34" charset="0"/>
                        <a:buChar char="•"/>
                      </a:pPr>
                      <a:r>
                        <a:rPr lang="en-GB" sz="1000" b="0" i="0" kern="1200" dirty="0">
                          <a:solidFill>
                            <a:schemeClr val="tx1"/>
                          </a:solidFill>
                          <a:effectLst/>
                          <a:latin typeface="Comic Sans MS" panose="030F0902030302020204" pitchFamily="66" charset="0"/>
                          <a:ea typeface="+mn-ea"/>
                          <a:cs typeface="+mn-cs"/>
                        </a:rPr>
                        <a:t>People pray in different ways in different places.</a:t>
                      </a:r>
                    </a:p>
                    <a:p>
                      <a:pPr marL="171450" indent="-171450">
                        <a:buFont typeface="Arial" panose="020B0604020202020204" pitchFamily="34" charset="0"/>
                        <a:buChar char="•"/>
                      </a:pPr>
                      <a:r>
                        <a:rPr lang="en-GB" sz="1000" b="0" i="0" kern="1200" dirty="0">
                          <a:solidFill>
                            <a:schemeClr val="tx1"/>
                          </a:solidFill>
                          <a:effectLst/>
                          <a:latin typeface="Comic Sans MS" panose="030F0902030302020204" pitchFamily="66" charset="0"/>
                          <a:ea typeface="+mn-ea"/>
                          <a:cs typeface="+mn-cs"/>
                        </a:rPr>
                        <a:t>Objects, words and actions can represent an idea of belief.</a:t>
                      </a:r>
                    </a:p>
                    <a:p>
                      <a:pPr marL="171450" indent="-171450">
                        <a:buFont typeface="Arial" panose="020B0604020202020204" pitchFamily="34" charset="0"/>
                        <a:buChar char="•"/>
                      </a:pPr>
                      <a:r>
                        <a:rPr lang="en-GB" sz="1000" b="0" i="0" kern="1200" dirty="0">
                          <a:solidFill>
                            <a:schemeClr val="tx1"/>
                          </a:solidFill>
                          <a:effectLst/>
                          <a:latin typeface="Comic Sans MS" panose="030F0902030302020204" pitchFamily="66" charset="0"/>
                          <a:ea typeface="+mn-ea"/>
                          <a:cs typeface="+mn-cs"/>
                        </a:rPr>
                        <a:t>When some people talk to god they might use their body to show respect.</a:t>
                      </a:r>
                    </a:p>
                    <a:p>
                      <a:pPr marL="171450" indent="-171450">
                        <a:buFont typeface="Arial" panose="020B0604020202020204" pitchFamily="34" charset="0"/>
                        <a:buChar char="•"/>
                      </a:pPr>
                      <a:r>
                        <a:rPr lang="en-GB" sz="1000" b="0" i="0" kern="1200" dirty="0">
                          <a:solidFill>
                            <a:schemeClr val="tx1"/>
                          </a:solidFill>
                          <a:effectLst/>
                          <a:latin typeface="Comic Sans MS" panose="030F0902030302020204" pitchFamily="66" charset="0"/>
                          <a:ea typeface="+mn-ea"/>
                          <a:cs typeface="+mn-cs"/>
                        </a:rPr>
                        <a:t>Some people talk to god in different ways and for different reasons.</a:t>
                      </a:r>
                    </a:p>
                    <a:p>
                      <a:pPr marL="171450" indent="-171450">
                        <a:buFont typeface="Arial" panose="020B0604020202020204" pitchFamily="34" charset="0"/>
                        <a:buChar char="•"/>
                      </a:pPr>
                      <a:r>
                        <a:rPr lang="en-GB" sz="1000" b="0" i="0" kern="1200" dirty="0">
                          <a:solidFill>
                            <a:schemeClr val="tx1"/>
                          </a:solidFill>
                          <a:effectLst/>
                          <a:latin typeface="Comic Sans MS" panose="030F0902030302020204" pitchFamily="66" charset="0"/>
                          <a:ea typeface="+mn-ea"/>
                          <a:cs typeface="+mn-cs"/>
                        </a:rPr>
                        <a:t>Some people who follow the Muslim worldview carry out Wudu before prayer.</a:t>
                      </a:r>
                    </a:p>
                    <a:p>
                      <a:pPr marL="171450" indent="-171450">
                        <a:buFont typeface="Arial" panose="020B0604020202020204" pitchFamily="34" charset="0"/>
                        <a:buChar char="•"/>
                      </a:pPr>
                      <a:r>
                        <a:rPr lang="en-GB" sz="1000" b="0" i="0" kern="1200" dirty="0">
                          <a:solidFill>
                            <a:schemeClr val="tx1"/>
                          </a:solidFill>
                          <a:effectLst/>
                          <a:latin typeface="Comic Sans MS" panose="030F0902030302020204" pitchFamily="66" charset="0"/>
                          <a:ea typeface="+mn-ea"/>
                          <a:cs typeface="+mn-cs"/>
                        </a:rPr>
                        <a:t>Some people who follow the Muslim worldview use special positions and actions during prayer called </a:t>
                      </a:r>
                      <a:r>
                        <a:rPr lang="en-GB" sz="1000" b="0" i="0" kern="1200" dirty="0" err="1">
                          <a:solidFill>
                            <a:schemeClr val="tx1"/>
                          </a:solidFill>
                          <a:effectLst/>
                          <a:latin typeface="Comic Sans MS" panose="030F0902030302020204" pitchFamily="66" charset="0"/>
                          <a:ea typeface="+mn-ea"/>
                          <a:cs typeface="+mn-cs"/>
                        </a:rPr>
                        <a:t>Rakat</a:t>
                      </a:r>
                      <a:r>
                        <a:rPr lang="en-GB" sz="1000" b="0" i="0" kern="1200" dirty="0">
                          <a:solidFill>
                            <a:schemeClr val="tx1"/>
                          </a:solidFill>
                          <a:effectLst/>
                          <a:latin typeface="Comic Sans MS" panose="030F0902030302020204" pitchFamily="66" charset="0"/>
                          <a:ea typeface="+mn-ea"/>
                          <a:cs typeface="+mn-cs"/>
                        </a:rPr>
                        <a:t>. </a:t>
                      </a:r>
                    </a:p>
                    <a:p>
                      <a:pPr marL="171450" indent="-171450">
                        <a:buFont typeface="Arial" panose="020B0604020202020204" pitchFamily="34" charset="0"/>
                        <a:buChar char="•"/>
                      </a:pPr>
                      <a:r>
                        <a:rPr lang="en-GB" sz="1000" b="0" i="0" kern="1200" dirty="0">
                          <a:solidFill>
                            <a:schemeClr val="tx1"/>
                          </a:solidFill>
                          <a:effectLst/>
                          <a:latin typeface="Comic Sans MS" panose="030F0902030302020204" pitchFamily="66" charset="0"/>
                          <a:ea typeface="+mn-ea"/>
                          <a:cs typeface="+mn-cs"/>
                        </a:rPr>
                        <a:t>Within a community people have different values, ideas and beliefs.</a:t>
                      </a:r>
                    </a:p>
                    <a:p>
                      <a:pPr marL="171450" indent="-171450">
                        <a:buFont typeface="Arial" panose="020B0604020202020204" pitchFamily="34" charset="0"/>
                        <a:buChar char="•"/>
                      </a:pPr>
                      <a:r>
                        <a:rPr lang="en-GB" sz="1000" b="0" i="0" kern="1200" dirty="0">
                          <a:solidFill>
                            <a:schemeClr val="tx1"/>
                          </a:solidFill>
                          <a:effectLst/>
                          <a:latin typeface="Comic Sans MS" panose="030F0902030302020204" pitchFamily="66" charset="0"/>
                          <a:ea typeface="+mn-ea"/>
                          <a:cs typeface="+mn-cs"/>
                        </a:rPr>
                        <a:t>Some people who follow the Hindu worldview visit the mandir to worship and pray with members of their community.</a:t>
                      </a:r>
                    </a:p>
                    <a:p>
                      <a:pPr marL="171450" indent="-171450">
                        <a:buFont typeface="Arial" panose="020B0604020202020204" pitchFamily="34" charset="0"/>
                        <a:buChar char="•"/>
                      </a:pPr>
                      <a:r>
                        <a:rPr lang="en-GB" sz="1000" b="0" i="0" kern="1200" dirty="0">
                          <a:solidFill>
                            <a:schemeClr val="tx1"/>
                          </a:solidFill>
                          <a:effectLst/>
                          <a:latin typeface="Comic Sans MS" panose="030F0902030302020204" pitchFamily="66" charset="0"/>
                          <a:ea typeface="+mn-ea"/>
                          <a:cs typeface="+mn-cs"/>
                        </a:rPr>
                        <a:t>Some people who follow the Muslim worldview visit the mosque to worship and pray with members of their community.</a:t>
                      </a:r>
                      <a:endParaRPr lang="en-GB" sz="1000" dirty="0">
                        <a:effectLst/>
                        <a:latin typeface="Comic Sans MS" panose="030F0702030302020204" pitchFamily="66" charset="0"/>
                        <a:ea typeface="Calibri" panose="020F0502020204030204" pitchFamily="34" charset="0"/>
                        <a:cs typeface="Times New Roman" panose="02020603050405020304" pitchFamily="18" charset="0"/>
                      </a:endParaRPr>
                    </a:p>
                  </a:txBody>
                  <a:tcPr/>
                </a:tc>
                <a:extLst>
                  <a:ext uri="{0D108BD9-81ED-4DB2-BD59-A6C34878D82A}">
                    <a16:rowId xmlns:a16="http://schemas.microsoft.com/office/drawing/2014/main" val="2128729435"/>
                  </a:ext>
                </a:extLst>
              </a:tr>
            </a:tbl>
          </a:graphicData>
        </a:graphic>
      </p:graphicFrame>
      <p:sp>
        <p:nvSpPr>
          <p:cNvPr id="26" name="TextBox 25">
            <a:extLst>
              <a:ext uri="{FF2B5EF4-FFF2-40B4-BE49-F238E27FC236}">
                <a16:creationId xmlns:a16="http://schemas.microsoft.com/office/drawing/2014/main" id="{1E4445BD-F4F7-41AC-AF0F-F873FCB51B2B}"/>
              </a:ext>
            </a:extLst>
          </p:cNvPr>
          <p:cNvSpPr txBox="1"/>
          <p:nvPr/>
        </p:nvSpPr>
        <p:spPr>
          <a:xfrm>
            <a:off x="4048217" y="1386581"/>
            <a:ext cx="4296793" cy="381000"/>
          </a:xfrm>
          <a:prstGeom prst="rect">
            <a:avLst/>
          </a:prstGeom>
          <a:noFill/>
        </p:spPr>
        <p:txBody>
          <a:bodyPr wrap="square" rtlCol="0">
            <a:spAutoFit/>
          </a:bodyPr>
          <a:lstStyle/>
          <a:p>
            <a:pPr algn="ctr"/>
            <a:r>
              <a:rPr lang="en-GB" b="1" dirty="0">
                <a:solidFill>
                  <a:schemeClr val="bg1"/>
                </a:solidFill>
                <a:latin typeface="Comic Sans MS" panose="030F0702030302020204" pitchFamily="66" charset="0"/>
              </a:rPr>
              <a:t>Cycle A -Year 2</a:t>
            </a:r>
          </a:p>
        </p:txBody>
      </p:sp>
      <p:pic>
        <p:nvPicPr>
          <p:cNvPr id="2" name="Picture 1">
            <a:extLst>
              <a:ext uri="{FF2B5EF4-FFF2-40B4-BE49-F238E27FC236}">
                <a16:creationId xmlns:a16="http://schemas.microsoft.com/office/drawing/2014/main" id="{003BF4E9-B1D5-4855-93F0-B6DEC5345E30}"/>
              </a:ext>
            </a:extLst>
          </p:cNvPr>
          <p:cNvPicPr>
            <a:picLocks noChangeAspect="1"/>
          </p:cNvPicPr>
          <p:nvPr/>
        </p:nvPicPr>
        <p:blipFill>
          <a:blip r:embed="rId2"/>
          <a:stretch>
            <a:fillRect/>
          </a:stretch>
        </p:blipFill>
        <p:spPr>
          <a:xfrm>
            <a:off x="432155" y="211677"/>
            <a:ext cx="1761897" cy="1018120"/>
          </a:xfrm>
          <a:prstGeom prst="rect">
            <a:avLst/>
          </a:prstGeom>
        </p:spPr>
      </p:pic>
    </p:spTree>
    <p:extLst>
      <p:ext uri="{BB962C8B-B14F-4D97-AF65-F5344CB8AC3E}">
        <p14:creationId xmlns:p14="http://schemas.microsoft.com/office/powerpoint/2010/main" val="274462656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794C6FE-B479-4A6B-BE24-97602FA9CC96}"/>
              </a:ext>
            </a:extLst>
          </p:cNvPr>
          <p:cNvSpPr/>
          <p:nvPr/>
        </p:nvSpPr>
        <p:spPr>
          <a:xfrm>
            <a:off x="301840" y="96803"/>
            <a:ext cx="11594237" cy="1394645"/>
          </a:xfrm>
          <a:prstGeom prst="rect">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6" name="Rectangle 5">
            <a:extLst>
              <a:ext uri="{FF2B5EF4-FFF2-40B4-BE49-F238E27FC236}">
                <a16:creationId xmlns:a16="http://schemas.microsoft.com/office/drawing/2014/main" id="{CE9C5A49-72F3-4444-ACCF-0DF54F0F810B}"/>
              </a:ext>
            </a:extLst>
          </p:cNvPr>
          <p:cNvSpPr/>
          <p:nvPr/>
        </p:nvSpPr>
        <p:spPr>
          <a:xfrm>
            <a:off x="298881" y="1344671"/>
            <a:ext cx="11594237" cy="464820"/>
          </a:xfrm>
          <a:prstGeom prst="rect">
            <a:avLst/>
          </a:prstGeom>
          <a:solidFill>
            <a:srgbClr val="A45CAC"/>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0" name="Rectangle 9">
            <a:extLst>
              <a:ext uri="{FF2B5EF4-FFF2-40B4-BE49-F238E27FC236}">
                <a16:creationId xmlns:a16="http://schemas.microsoft.com/office/drawing/2014/main" id="{D8C52891-5734-4892-8441-7D7CFBEBBF79}"/>
              </a:ext>
            </a:extLst>
          </p:cNvPr>
          <p:cNvSpPr/>
          <p:nvPr/>
        </p:nvSpPr>
        <p:spPr>
          <a:xfrm>
            <a:off x="2426234" y="2298983"/>
            <a:ext cx="247212" cy="144780"/>
          </a:xfrm>
          <a:prstGeom prst="rect">
            <a:avLst/>
          </a:prstGeom>
          <a:ln>
            <a:noFill/>
          </a:ln>
        </p:spPr>
        <p:style>
          <a:lnRef idx="2">
            <a:schemeClr val="accent1"/>
          </a:lnRef>
          <a:fillRef idx="1">
            <a:schemeClr val="l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4" name="TextBox 23">
            <a:extLst>
              <a:ext uri="{FF2B5EF4-FFF2-40B4-BE49-F238E27FC236}">
                <a16:creationId xmlns:a16="http://schemas.microsoft.com/office/drawing/2014/main" id="{141EF8DA-1AAC-4721-847D-82503B884892}"/>
              </a:ext>
            </a:extLst>
          </p:cNvPr>
          <p:cNvSpPr txBox="1"/>
          <p:nvPr/>
        </p:nvSpPr>
        <p:spPr>
          <a:xfrm>
            <a:off x="2194052" y="231525"/>
            <a:ext cx="8086290" cy="1077218"/>
          </a:xfrm>
          <a:prstGeom prst="rect">
            <a:avLst/>
          </a:prstGeom>
          <a:noFill/>
        </p:spPr>
        <p:txBody>
          <a:bodyPr wrap="square" rtlCol="0">
            <a:spAutoFit/>
          </a:bodyPr>
          <a:lstStyle/>
          <a:p>
            <a:pPr algn="ctr"/>
            <a:r>
              <a:rPr lang="en-GB" sz="3200" dirty="0">
                <a:solidFill>
                  <a:schemeClr val="bg1"/>
                </a:solidFill>
                <a:latin typeface="Comic Sans MS" panose="030F0702030302020204" pitchFamily="66" charset="0"/>
              </a:rPr>
              <a:t>Curriculum Map</a:t>
            </a:r>
          </a:p>
          <a:p>
            <a:pPr algn="ctr"/>
            <a:r>
              <a:rPr lang="en-GB" sz="3200" dirty="0">
                <a:solidFill>
                  <a:schemeClr val="bg1"/>
                </a:solidFill>
                <a:latin typeface="Comic Sans MS" panose="030F0702030302020204" pitchFamily="66" charset="0"/>
              </a:rPr>
              <a:t>RE – Overview KS1</a:t>
            </a:r>
          </a:p>
        </p:txBody>
      </p:sp>
      <p:sp>
        <p:nvSpPr>
          <p:cNvPr id="26" name="TextBox 25">
            <a:extLst>
              <a:ext uri="{FF2B5EF4-FFF2-40B4-BE49-F238E27FC236}">
                <a16:creationId xmlns:a16="http://schemas.microsoft.com/office/drawing/2014/main" id="{1E4445BD-F4F7-41AC-AF0F-F873FCB51B2B}"/>
              </a:ext>
            </a:extLst>
          </p:cNvPr>
          <p:cNvSpPr txBox="1"/>
          <p:nvPr/>
        </p:nvSpPr>
        <p:spPr>
          <a:xfrm>
            <a:off x="4048217" y="1386581"/>
            <a:ext cx="4296793" cy="381000"/>
          </a:xfrm>
          <a:prstGeom prst="rect">
            <a:avLst/>
          </a:prstGeom>
          <a:noFill/>
        </p:spPr>
        <p:txBody>
          <a:bodyPr wrap="square" rtlCol="0">
            <a:spAutoFit/>
          </a:bodyPr>
          <a:lstStyle/>
          <a:p>
            <a:pPr algn="ctr"/>
            <a:r>
              <a:rPr lang="en-GB" b="1" dirty="0">
                <a:solidFill>
                  <a:schemeClr val="bg1"/>
                </a:solidFill>
                <a:latin typeface="Comic Sans MS" panose="030F0702030302020204" pitchFamily="66" charset="0"/>
              </a:rPr>
              <a:t>Cycle A - Year 2 continued</a:t>
            </a:r>
          </a:p>
        </p:txBody>
      </p:sp>
      <p:pic>
        <p:nvPicPr>
          <p:cNvPr id="2" name="Picture 1">
            <a:extLst>
              <a:ext uri="{FF2B5EF4-FFF2-40B4-BE49-F238E27FC236}">
                <a16:creationId xmlns:a16="http://schemas.microsoft.com/office/drawing/2014/main" id="{003BF4E9-B1D5-4855-93F0-B6DEC5345E30}"/>
              </a:ext>
            </a:extLst>
          </p:cNvPr>
          <p:cNvPicPr>
            <a:picLocks noChangeAspect="1"/>
          </p:cNvPicPr>
          <p:nvPr/>
        </p:nvPicPr>
        <p:blipFill>
          <a:blip r:embed="rId2"/>
          <a:stretch>
            <a:fillRect/>
          </a:stretch>
        </p:blipFill>
        <p:spPr>
          <a:xfrm>
            <a:off x="432155" y="211677"/>
            <a:ext cx="1761897" cy="1018120"/>
          </a:xfrm>
          <a:prstGeom prst="rect">
            <a:avLst/>
          </a:prstGeom>
        </p:spPr>
      </p:pic>
      <p:graphicFrame>
        <p:nvGraphicFramePr>
          <p:cNvPr id="9" name="Table 8">
            <a:extLst>
              <a:ext uri="{FF2B5EF4-FFF2-40B4-BE49-F238E27FC236}">
                <a16:creationId xmlns:a16="http://schemas.microsoft.com/office/drawing/2014/main" id="{60F85B4C-49AE-2A48-9F03-926107BDACC7}"/>
              </a:ext>
            </a:extLst>
          </p:cNvPr>
          <p:cNvGraphicFramePr>
            <a:graphicFrameLocks noGrp="1"/>
          </p:cNvGraphicFramePr>
          <p:nvPr>
            <p:extLst>
              <p:ext uri="{D42A27DB-BD31-4B8C-83A1-F6EECF244321}">
                <p14:modId xmlns:p14="http://schemas.microsoft.com/office/powerpoint/2010/main" val="1605490971"/>
              </p:ext>
            </p:extLst>
          </p:nvPr>
        </p:nvGraphicFramePr>
        <p:xfrm>
          <a:off x="298881" y="1924365"/>
          <a:ext cx="11594237" cy="4817618"/>
        </p:xfrm>
        <a:graphic>
          <a:graphicData uri="http://schemas.openxmlformats.org/drawingml/2006/table">
            <a:tbl>
              <a:tblPr firstRow="1" bandRow="1">
                <a:tableStyleId>{5940675A-B579-460E-94D1-54222C63F5DA}</a:tableStyleId>
              </a:tblPr>
              <a:tblGrid>
                <a:gridCol w="4051178">
                  <a:extLst>
                    <a:ext uri="{9D8B030D-6E8A-4147-A177-3AD203B41FA5}">
                      <a16:colId xmlns:a16="http://schemas.microsoft.com/office/drawing/2014/main" val="1039164095"/>
                    </a:ext>
                  </a:extLst>
                </a:gridCol>
                <a:gridCol w="3790765">
                  <a:extLst>
                    <a:ext uri="{9D8B030D-6E8A-4147-A177-3AD203B41FA5}">
                      <a16:colId xmlns:a16="http://schemas.microsoft.com/office/drawing/2014/main" val="914411525"/>
                    </a:ext>
                  </a:extLst>
                </a:gridCol>
                <a:gridCol w="3752294">
                  <a:extLst>
                    <a:ext uri="{9D8B030D-6E8A-4147-A177-3AD203B41FA5}">
                      <a16:colId xmlns:a16="http://schemas.microsoft.com/office/drawing/2014/main" val="954389551"/>
                    </a:ext>
                  </a:extLst>
                </a:gridCol>
              </a:tblGrid>
              <a:tr h="262394">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200" b="1" dirty="0">
                          <a:latin typeface="Comic Sans MS" panose="030F0702030302020204" pitchFamily="66" charset="0"/>
                        </a:rPr>
                        <a:t>Autumn 2 – What do candles mean to people?</a:t>
                      </a:r>
                      <a:endParaRPr lang="en-GB" sz="1200" b="1" dirty="0">
                        <a:effectLst/>
                        <a:latin typeface="Comic Sans MS" panose="030F0702030302020204" pitchFamily="66" charset="0"/>
                        <a:ea typeface="Calibri" panose="020F0502020204030204" pitchFamily="34" charset="0"/>
                        <a:cs typeface="Times New Roman" panose="02020603050405020304" pitchFamily="18" charset="0"/>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200" b="1" dirty="0">
                          <a:latin typeface="Comic Sans MS" panose="030F0702030302020204" pitchFamily="66" charset="0"/>
                        </a:rPr>
                        <a:t>Spring 2 – What is a prophet?</a:t>
                      </a:r>
                      <a:endParaRPr lang="en-GB" sz="1200" b="1" dirty="0">
                        <a:effectLst/>
                        <a:latin typeface="Comic Sans MS" panose="030F0702030302020204" pitchFamily="66" charset="0"/>
                        <a:ea typeface="Calibri" panose="020F0502020204030204" pitchFamily="34" charset="0"/>
                        <a:cs typeface="Times New Roman" panose="02020603050405020304" pitchFamily="18" charset="0"/>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200" b="1" dirty="0">
                          <a:latin typeface="Comic Sans MS" panose="030F0702030302020204" pitchFamily="66" charset="0"/>
                        </a:rPr>
                        <a:t>Summer 2 – Where do some people talk to God?</a:t>
                      </a:r>
                      <a:endParaRPr lang="en-GB" sz="1200" b="1" dirty="0">
                        <a:effectLst/>
                        <a:latin typeface="Comic Sans MS" panose="030F0702030302020204" pitchFamily="66" charset="0"/>
                        <a:ea typeface="Calibri" panose="020F0502020204030204" pitchFamily="34" charset="0"/>
                        <a:cs typeface="Times New Roman" panose="02020603050405020304" pitchFamily="18" charset="0"/>
                      </a:endParaRPr>
                    </a:p>
                  </a:txBody>
                  <a:tcPr/>
                </a:tc>
                <a:extLst>
                  <a:ext uri="{0D108BD9-81ED-4DB2-BD59-A6C34878D82A}">
                    <a16:rowId xmlns:a16="http://schemas.microsoft.com/office/drawing/2014/main" val="3471968257"/>
                  </a:ext>
                </a:extLst>
              </a:tr>
              <a:tr h="1881823">
                <a:tc>
                  <a:txBody>
                    <a:bodyPr/>
                    <a:lstStyle/>
                    <a:p>
                      <a:r>
                        <a:rPr lang="en-GB" sz="1000" b="0" i="0" kern="1200" dirty="0">
                          <a:solidFill>
                            <a:schemeClr val="tx1"/>
                          </a:solidFill>
                          <a:effectLst/>
                          <a:latin typeface="Comic Sans MS" panose="030F0902030302020204" pitchFamily="66" charset="0"/>
                          <a:ea typeface="+mn-ea"/>
                          <a:cs typeface="+mn-cs"/>
                        </a:rPr>
                        <a:t>To know:</a:t>
                      </a:r>
                    </a:p>
                    <a:p>
                      <a:pPr marL="171450" indent="-171450">
                        <a:buFont typeface="Arial" panose="020B0604020202020204" pitchFamily="34" charset="0"/>
                        <a:buChar char="•"/>
                      </a:pPr>
                      <a:r>
                        <a:rPr lang="en-GB" sz="1000" b="0" i="0" kern="1200" dirty="0">
                          <a:solidFill>
                            <a:schemeClr val="tx1"/>
                          </a:solidFill>
                          <a:effectLst/>
                          <a:latin typeface="Comic Sans MS" panose="030F0902030302020204" pitchFamily="66" charset="0"/>
                          <a:ea typeface="+mn-ea"/>
                          <a:cs typeface="+mn-cs"/>
                        </a:rPr>
                        <a:t>That some people believe God performed miracles in the past.</a:t>
                      </a:r>
                    </a:p>
                    <a:p>
                      <a:pPr marL="171450" indent="-171450">
                        <a:buFont typeface="Arial" panose="020B0604020202020204" pitchFamily="34" charset="0"/>
                        <a:buChar char="•"/>
                      </a:pPr>
                      <a:r>
                        <a:rPr lang="en-GB" sz="1000" b="0" i="0" kern="1200" dirty="0">
                          <a:solidFill>
                            <a:schemeClr val="tx1"/>
                          </a:solidFill>
                          <a:effectLst/>
                          <a:latin typeface="Comic Sans MS" panose="030F0902030302020204" pitchFamily="66" charset="0"/>
                          <a:ea typeface="+mn-ea"/>
                          <a:cs typeface="+mn-cs"/>
                        </a:rPr>
                        <a:t>There are some festivals which are celebrated by religious and non-religious people.</a:t>
                      </a:r>
                    </a:p>
                    <a:p>
                      <a:pPr marL="171450" indent="-171450">
                        <a:buFont typeface="Arial" panose="020B0604020202020204" pitchFamily="34" charset="0"/>
                        <a:buChar char="•"/>
                      </a:pPr>
                      <a:r>
                        <a:rPr lang="en-GB" sz="1000" b="0" i="0" kern="1200" dirty="0">
                          <a:solidFill>
                            <a:schemeClr val="tx1"/>
                          </a:solidFill>
                          <a:effectLst/>
                          <a:latin typeface="Comic Sans MS" panose="030F0902030302020204" pitchFamily="66" charset="0"/>
                          <a:ea typeface="+mn-ea"/>
                          <a:cs typeface="+mn-cs"/>
                        </a:rPr>
                        <a:t>That festivals usually celebrate a special or miraculous event from the past.</a:t>
                      </a:r>
                    </a:p>
                    <a:p>
                      <a:pPr marL="171450" indent="-171450">
                        <a:buFont typeface="Arial" panose="020B0604020202020204" pitchFamily="34" charset="0"/>
                        <a:buChar char="•"/>
                      </a:pPr>
                      <a:r>
                        <a:rPr lang="en-GB" sz="1000" b="0" i="0" kern="1200" dirty="0">
                          <a:solidFill>
                            <a:schemeClr val="tx1"/>
                          </a:solidFill>
                          <a:effectLst/>
                          <a:latin typeface="Comic Sans MS" panose="030F0902030302020204" pitchFamily="66" charset="0"/>
                          <a:ea typeface="+mn-ea"/>
                          <a:cs typeface="+mn-cs"/>
                        </a:rPr>
                        <a:t>That festivals often use light symbolically as part of celebrations.</a:t>
                      </a:r>
                    </a:p>
                    <a:p>
                      <a:pPr marL="171450" indent="-171450">
                        <a:buFont typeface="Arial" panose="020B0604020202020204" pitchFamily="34" charset="0"/>
                        <a:buChar char="•"/>
                      </a:pPr>
                      <a:r>
                        <a:rPr lang="en-GB" sz="1000" b="0" i="0" kern="1200" dirty="0">
                          <a:solidFill>
                            <a:schemeClr val="tx1"/>
                          </a:solidFill>
                          <a:effectLst/>
                          <a:latin typeface="Comic Sans MS" panose="030F0902030302020204" pitchFamily="66" charset="0"/>
                          <a:ea typeface="+mn-ea"/>
                          <a:cs typeface="+mn-cs"/>
                        </a:rPr>
                        <a:t>There are some objects that are special to followers of religious traditions.</a:t>
                      </a:r>
                    </a:p>
                    <a:p>
                      <a:pPr marL="171450" indent="-171450">
                        <a:buFont typeface="Arial" panose="020B0604020202020204" pitchFamily="34" charset="0"/>
                        <a:buChar char="•"/>
                      </a:pPr>
                      <a:r>
                        <a:rPr lang="en-GB" sz="1000" b="0" i="0" kern="1200" dirty="0">
                          <a:solidFill>
                            <a:schemeClr val="tx1"/>
                          </a:solidFill>
                          <a:effectLst/>
                          <a:latin typeface="Comic Sans MS" panose="030F0902030302020204" pitchFamily="66" charset="0"/>
                          <a:ea typeface="+mn-ea"/>
                          <a:cs typeface="+mn-cs"/>
                        </a:rPr>
                        <a:t>That festivals are celebrated by many people and happen regularly.</a:t>
                      </a:r>
                    </a:p>
                    <a:p>
                      <a:pPr marL="171450" indent="-171450">
                        <a:buFont typeface="Arial" panose="020B0604020202020204" pitchFamily="34" charset="0"/>
                        <a:buChar char="•"/>
                      </a:pPr>
                      <a:r>
                        <a:rPr lang="en-GB" sz="1000" b="0" i="0" kern="1200" dirty="0">
                          <a:solidFill>
                            <a:schemeClr val="tx1"/>
                          </a:solidFill>
                          <a:effectLst/>
                          <a:latin typeface="Comic Sans MS" panose="030F0902030302020204" pitchFamily="66" charset="0"/>
                          <a:ea typeface="+mn-ea"/>
                          <a:cs typeface="+mn-cs"/>
                        </a:rPr>
                        <a:t>That practices associated with festivals have special meanings.</a:t>
                      </a:r>
                    </a:p>
                    <a:p>
                      <a:pPr marL="171450" indent="-171450">
                        <a:buFont typeface="Arial" panose="020B0604020202020204" pitchFamily="34" charset="0"/>
                        <a:buChar char="•"/>
                      </a:pPr>
                      <a:r>
                        <a:rPr lang="en-GB" sz="1000" b="0" i="0" kern="1200" dirty="0">
                          <a:solidFill>
                            <a:schemeClr val="tx1"/>
                          </a:solidFill>
                          <a:effectLst/>
                          <a:latin typeface="Comic Sans MS" panose="030F0902030302020204" pitchFamily="66" charset="0"/>
                          <a:ea typeface="+mn-ea"/>
                          <a:cs typeface="+mn-cs"/>
                        </a:rPr>
                        <a:t>That people from the same faith may celebrate a festival differently.</a:t>
                      </a:r>
                    </a:p>
                    <a:p>
                      <a:pPr marL="171450" indent="-171450">
                        <a:buFont typeface="Arial" panose="020B0604020202020204" pitchFamily="34" charset="0"/>
                        <a:buChar char="•"/>
                      </a:pPr>
                      <a:r>
                        <a:rPr lang="en-GB" sz="1000" b="0" i="0" kern="1200" dirty="0">
                          <a:solidFill>
                            <a:schemeClr val="tx1"/>
                          </a:solidFill>
                          <a:effectLst/>
                          <a:latin typeface="Comic Sans MS" panose="030F0902030302020204" pitchFamily="66" charset="0"/>
                          <a:ea typeface="+mn-ea"/>
                          <a:cs typeface="+mn-cs"/>
                        </a:rPr>
                        <a:t>That objects, words and actions can represent an idea or belief.</a:t>
                      </a:r>
                    </a:p>
                    <a:p>
                      <a:pPr marL="171450" indent="-171450">
                        <a:buFont typeface="Arial" panose="020B0604020202020204" pitchFamily="34" charset="0"/>
                        <a:buChar char="•"/>
                      </a:pPr>
                      <a:r>
                        <a:rPr lang="en-GB" sz="1000" b="0" i="0" kern="1200" dirty="0">
                          <a:solidFill>
                            <a:schemeClr val="tx1"/>
                          </a:solidFill>
                          <a:effectLst/>
                          <a:latin typeface="Comic Sans MS" panose="030F0902030302020204" pitchFamily="66" charset="0"/>
                          <a:ea typeface="+mn-ea"/>
                          <a:cs typeface="+mn-cs"/>
                        </a:rPr>
                        <a:t>That many festivals are often celebrated as a community.</a:t>
                      </a:r>
                    </a:p>
                    <a:p>
                      <a:pPr marL="171450" indent="-171450">
                        <a:buFont typeface="Arial" panose="020B0604020202020204" pitchFamily="34" charset="0"/>
                        <a:buChar char="•"/>
                      </a:pPr>
                      <a:r>
                        <a:rPr lang="en-GB" sz="1000" b="0" i="0" kern="1200" dirty="0">
                          <a:solidFill>
                            <a:schemeClr val="tx1"/>
                          </a:solidFill>
                          <a:effectLst/>
                          <a:latin typeface="Comic Sans MS" panose="030F0902030302020204" pitchFamily="66" charset="0"/>
                          <a:ea typeface="+mn-ea"/>
                          <a:cs typeface="+mn-cs"/>
                        </a:rPr>
                        <a:t>That members of the same community may have similar or different ways of life.</a:t>
                      </a:r>
                    </a:p>
                    <a:p>
                      <a:pPr marL="342900" lvl="0" indent="-342900">
                        <a:lnSpc>
                          <a:spcPct val="107000"/>
                        </a:lnSpc>
                        <a:spcAft>
                          <a:spcPts val="0"/>
                        </a:spcAft>
                        <a:buFont typeface="Symbol" panose="05050102010706020507" pitchFamily="18" charset="2"/>
                        <a:buChar char=""/>
                      </a:pPr>
                      <a:endParaRPr lang="en-GB" sz="1000" dirty="0">
                        <a:effectLst/>
                        <a:latin typeface="Comic Sans MS" panose="030F0902030302020204" pitchFamily="66" charset="0"/>
                        <a:ea typeface="Calibri" panose="020F0502020204030204" pitchFamily="34" charset="0"/>
                        <a:cs typeface="Times New Roman" panose="02020603050405020304" pitchFamily="18" charset="0"/>
                      </a:endParaRPr>
                    </a:p>
                  </a:txBody>
                  <a:tcPr/>
                </a:tc>
                <a:tc>
                  <a:txBody>
                    <a:bodyPr/>
                    <a:lstStyle/>
                    <a:p>
                      <a:r>
                        <a:rPr lang="en-GB" sz="1000" b="0" i="0" kern="1200" dirty="0">
                          <a:solidFill>
                            <a:schemeClr val="tx1"/>
                          </a:solidFill>
                          <a:effectLst/>
                          <a:latin typeface="Comic Sans MS" panose="030F0902030302020204" pitchFamily="66" charset="0"/>
                          <a:ea typeface="+mn-ea"/>
                          <a:cs typeface="+mn-cs"/>
                        </a:rPr>
                        <a:t>To know:</a:t>
                      </a:r>
                    </a:p>
                    <a:p>
                      <a:pPr marL="171450" indent="-171450">
                        <a:buFont typeface="Arial" panose="020B0604020202020204" pitchFamily="34" charset="0"/>
                        <a:buChar char="•"/>
                      </a:pPr>
                      <a:r>
                        <a:rPr lang="en-GB" sz="1000" b="0" i="0" kern="1200" dirty="0">
                          <a:solidFill>
                            <a:schemeClr val="tx1"/>
                          </a:solidFill>
                          <a:effectLst/>
                          <a:latin typeface="Comic Sans MS" panose="030F0902030302020204" pitchFamily="66" charset="0"/>
                          <a:ea typeface="+mn-ea"/>
                          <a:cs typeface="+mn-cs"/>
                        </a:rPr>
                        <a:t>A prophet is someone who is believed to talk about God’s plan or will. </a:t>
                      </a:r>
                    </a:p>
                    <a:p>
                      <a:pPr marL="171450" indent="-171450">
                        <a:buFont typeface="Arial" panose="020B0604020202020204" pitchFamily="34" charset="0"/>
                        <a:buChar char="•"/>
                      </a:pPr>
                      <a:r>
                        <a:rPr lang="en-GB" sz="1000" b="0" i="0" kern="1200" dirty="0">
                          <a:solidFill>
                            <a:schemeClr val="tx1"/>
                          </a:solidFill>
                          <a:effectLst/>
                          <a:latin typeface="Comic Sans MS" panose="030F0902030302020204" pitchFamily="66" charset="0"/>
                          <a:ea typeface="+mn-ea"/>
                          <a:cs typeface="+mn-cs"/>
                        </a:rPr>
                        <a:t>Some people believe there is a  God who has made a promise with people. </a:t>
                      </a:r>
                    </a:p>
                    <a:p>
                      <a:pPr marL="171450" indent="-171450">
                        <a:buFont typeface="Arial" panose="020B0604020202020204" pitchFamily="34" charset="0"/>
                        <a:buChar char="•"/>
                      </a:pPr>
                      <a:r>
                        <a:rPr lang="en-GB" sz="1000" b="0" i="0" kern="1200" dirty="0">
                          <a:solidFill>
                            <a:schemeClr val="tx1"/>
                          </a:solidFill>
                          <a:effectLst/>
                          <a:latin typeface="Comic Sans MS" panose="030F0902030302020204" pitchFamily="66" charset="0"/>
                          <a:ea typeface="+mn-ea"/>
                          <a:cs typeface="+mn-cs"/>
                        </a:rPr>
                        <a:t>Books and stories can have different meanings to different people.</a:t>
                      </a:r>
                    </a:p>
                    <a:p>
                      <a:pPr marL="171450" indent="-171450">
                        <a:buFont typeface="Arial" panose="020B0604020202020204" pitchFamily="34" charset="0"/>
                        <a:buChar char="•"/>
                      </a:pPr>
                      <a:r>
                        <a:rPr lang="en-GB" sz="1000" b="0" i="0" kern="1200" dirty="0">
                          <a:solidFill>
                            <a:schemeClr val="tx1"/>
                          </a:solidFill>
                          <a:effectLst/>
                          <a:latin typeface="Comic Sans MS" panose="030F0902030302020204" pitchFamily="66" charset="0"/>
                          <a:ea typeface="+mn-ea"/>
                          <a:cs typeface="+mn-cs"/>
                        </a:rPr>
                        <a:t>Religious stories can help us to understand religious beliefs.</a:t>
                      </a:r>
                    </a:p>
                    <a:p>
                      <a:pPr marL="171450" indent="-171450">
                        <a:buFont typeface="Arial" panose="020B0604020202020204" pitchFamily="34" charset="0"/>
                        <a:buChar char="•"/>
                      </a:pPr>
                      <a:r>
                        <a:rPr lang="en-GB" sz="1000" b="0" i="0" kern="1200" dirty="0">
                          <a:solidFill>
                            <a:schemeClr val="tx1"/>
                          </a:solidFill>
                          <a:effectLst/>
                          <a:latin typeface="Comic Sans MS" panose="030F0902030302020204" pitchFamily="66" charset="0"/>
                          <a:ea typeface="+mn-ea"/>
                          <a:cs typeface="+mn-cs"/>
                        </a:rPr>
                        <a:t>Stories from long ago can be applied to modern life.</a:t>
                      </a:r>
                    </a:p>
                    <a:p>
                      <a:pPr marL="171450" indent="-171450">
                        <a:buFont typeface="Arial" panose="020B0604020202020204" pitchFamily="34" charset="0"/>
                        <a:buChar char="•"/>
                      </a:pPr>
                      <a:r>
                        <a:rPr lang="en-GB" sz="1000" b="0" i="0" kern="1200" dirty="0">
                          <a:solidFill>
                            <a:schemeClr val="tx1"/>
                          </a:solidFill>
                          <a:effectLst/>
                          <a:latin typeface="Comic Sans MS" panose="030F0902030302020204" pitchFamily="66" charset="0"/>
                          <a:ea typeface="+mn-ea"/>
                          <a:cs typeface="+mn-cs"/>
                        </a:rPr>
                        <a:t>A saviour is someone who is sent to save a group of people.</a:t>
                      </a:r>
                    </a:p>
                    <a:p>
                      <a:pPr marL="171450" lvl="0" indent="-171450">
                        <a:lnSpc>
                          <a:spcPct val="107000"/>
                        </a:lnSpc>
                        <a:spcAft>
                          <a:spcPts val="0"/>
                        </a:spcAft>
                        <a:buSzPts val="1100"/>
                        <a:buFont typeface="Arial" panose="020B0604020202020204" pitchFamily="34" charset="0"/>
                        <a:buChar char="•"/>
                      </a:pPr>
                      <a:endParaRPr lang="en-GB" sz="1000" dirty="0">
                        <a:latin typeface="Comic Sans MS" panose="030F0902030302020204" pitchFamily="66" charset="0"/>
                      </a:endParaRPr>
                    </a:p>
                  </a:txBody>
                  <a:tcPr/>
                </a:tc>
                <a:tc>
                  <a:txBody>
                    <a:bodyPr/>
                    <a:lstStyle/>
                    <a:p>
                      <a:r>
                        <a:rPr lang="en-GB" sz="1000" b="0" i="0" kern="1200" dirty="0">
                          <a:solidFill>
                            <a:schemeClr val="tx1"/>
                          </a:solidFill>
                          <a:effectLst/>
                          <a:latin typeface="Comic Sans MS" panose="030F0902030302020204" pitchFamily="66" charset="0"/>
                          <a:ea typeface="+mn-ea"/>
                          <a:cs typeface="+mn-cs"/>
                        </a:rPr>
                        <a:t>To know:</a:t>
                      </a:r>
                    </a:p>
                    <a:p>
                      <a:pPr marL="171450" indent="-171450">
                        <a:buFont typeface="Arial" panose="020B0604020202020204" pitchFamily="34" charset="0"/>
                        <a:buChar char="•"/>
                      </a:pPr>
                      <a:r>
                        <a:rPr lang="en-GB" sz="1000" b="0" i="0" kern="1200" dirty="0">
                          <a:solidFill>
                            <a:schemeClr val="tx1"/>
                          </a:solidFill>
                          <a:effectLst/>
                          <a:latin typeface="Comic Sans MS" panose="030F0902030302020204" pitchFamily="66" charset="0"/>
                          <a:ea typeface="+mn-ea"/>
                          <a:cs typeface="+mn-cs"/>
                        </a:rPr>
                        <a:t>That some people find praying or worshipping as part of a community helpful.</a:t>
                      </a:r>
                    </a:p>
                    <a:p>
                      <a:pPr marL="171450" indent="-171450">
                        <a:buFont typeface="Arial" panose="020B0604020202020204" pitchFamily="34" charset="0"/>
                        <a:buChar char="•"/>
                      </a:pPr>
                      <a:r>
                        <a:rPr lang="en-GB" sz="1000" b="0" i="0" kern="1200" dirty="0">
                          <a:solidFill>
                            <a:schemeClr val="tx1"/>
                          </a:solidFill>
                          <a:effectLst/>
                          <a:latin typeface="Comic Sans MS" panose="030F0902030302020204" pitchFamily="66" charset="0"/>
                          <a:ea typeface="+mn-ea"/>
                          <a:cs typeface="+mn-cs"/>
                        </a:rPr>
                        <a:t>That members of the same community may have similar or different ways of life.</a:t>
                      </a:r>
                    </a:p>
                    <a:p>
                      <a:pPr marL="171450" indent="-171450">
                        <a:buFont typeface="Arial" panose="020B0604020202020204" pitchFamily="34" charset="0"/>
                        <a:buChar char="•"/>
                      </a:pPr>
                      <a:r>
                        <a:rPr lang="en-GB" sz="1000" b="0" i="0" kern="1200" dirty="0">
                          <a:solidFill>
                            <a:schemeClr val="tx1"/>
                          </a:solidFill>
                          <a:effectLst/>
                          <a:latin typeface="Comic Sans MS" panose="030F0902030302020204" pitchFamily="66" charset="0"/>
                          <a:ea typeface="+mn-ea"/>
                          <a:cs typeface="+mn-cs"/>
                        </a:rPr>
                        <a:t>That within a community people have different values, ideas and beliefs.</a:t>
                      </a:r>
                    </a:p>
                    <a:p>
                      <a:pPr marL="171450" indent="-171450">
                        <a:buFont typeface="Arial" panose="020B0604020202020204" pitchFamily="34" charset="0"/>
                        <a:buChar char="•"/>
                      </a:pPr>
                      <a:r>
                        <a:rPr lang="en-GB" sz="1000" b="0" i="0" kern="1200" dirty="0">
                          <a:solidFill>
                            <a:schemeClr val="tx1"/>
                          </a:solidFill>
                          <a:effectLst/>
                          <a:latin typeface="Comic Sans MS" panose="030F0902030302020204" pitchFamily="66" charset="0"/>
                          <a:ea typeface="+mn-ea"/>
                          <a:cs typeface="+mn-cs"/>
                        </a:rPr>
                        <a:t>That some people who follow the Jewish worldview believe God communicated with humans through the Torah.</a:t>
                      </a:r>
                    </a:p>
                    <a:p>
                      <a:pPr marL="171450" indent="-171450">
                        <a:buFont typeface="Arial" panose="020B0604020202020204" pitchFamily="34" charset="0"/>
                        <a:buChar char="•"/>
                      </a:pPr>
                      <a:r>
                        <a:rPr lang="en-GB" sz="1000" b="0" i="0" kern="1200" dirty="0">
                          <a:solidFill>
                            <a:schemeClr val="tx1"/>
                          </a:solidFill>
                          <a:effectLst/>
                          <a:latin typeface="Comic Sans MS" panose="030F0902030302020204" pitchFamily="66" charset="0"/>
                          <a:ea typeface="+mn-ea"/>
                          <a:cs typeface="+mn-cs"/>
                        </a:rPr>
                        <a:t>That some people who follow the Christian worldview visit a church to worship and pray with members of their community.</a:t>
                      </a:r>
                    </a:p>
                    <a:p>
                      <a:pPr marL="171450" indent="-171450">
                        <a:buFont typeface="Arial" panose="020B0604020202020204" pitchFamily="34" charset="0"/>
                        <a:buChar char="•"/>
                      </a:pPr>
                      <a:r>
                        <a:rPr lang="en-GB" sz="1000" b="0" i="0" kern="1200" dirty="0">
                          <a:solidFill>
                            <a:schemeClr val="tx1"/>
                          </a:solidFill>
                          <a:effectLst/>
                          <a:latin typeface="Comic Sans MS" panose="030F0902030302020204" pitchFamily="66" charset="0"/>
                          <a:ea typeface="+mn-ea"/>
                          <a:cs typeface="+mn-cs"/>
                        </a:rPr>
                        <a:t>That some people who follow the Jewish worldview visit a synagogue to worship and pray with members of their community.</a:t>
                      </a:r>
                    </a:p>
                    <a:p>
                      <a:pPr marL="171450" indent="-171450">
                        <a:buFont typeface="Arial" panose="020B0604020202020204" pitchFamily="34" charset="0"/>
                        <a:buChar char="•"/>
                      </a:pPr>
                      <a:r>
                        <a:rPr lang="en-GB" sz="1000" b="0" i="0" kern="1200" dirty="0">
                          <a:solidFill>
                            <a:schemeClr val="tx1"/>
                          </a:solidFill>
                          <a:effectLst/>
                          <a:latin typeface="Comic Sans MS" panose="030F0902030302020204" pitchFamily="66" charset="0"/>
                          <a:ea typeface="+mn-ea"/>
                          <a:cs typeface="+mn-cs"/>
                        </a:rPr>
                        <a:t>That some people who follow the Muslim worldview visit a mosque to worship and pray with members of their community.</a:t>
                      </a:r>
                    </a:p>
                    <a:p>
                      <a:pPr marL="171450" indent="-171450">
                        <a:buFont typeface="Arial" panose="020B0604020202020204" pitchFamily="34" charset="0"/>
                        <a:buChar char="•"/>
                      </a:pPr>
                      <a:r>
                        <a:rPr lang="en-GB" sz="1000" b="0" i="0" kern="1200" dirty="0">
                          <a:solidFill>
                            <a:schemeClr val="tx1"/>
                          </a:solidFill>
                          <a:effectLst/>
                          <a:latin typeface="Comic Sans MS" panose="030F0902030302020204" pitchFamily="66" charset="0"/>
                          <a:ea typeface="+mn-ea"/>
                          <a:cs typeface="+mn-cs"/>
                        </a:rPr>
                        <a:t>That some people who follow the Muslim worldview visit a mosque and some of the features help them to pray.</a:t>
                      </a:r>
                    </a:p>
                    <a:p>
                      <a:pPr marL="171450" indent="-171450">
                        <a:buFont typeface="Arial" panose="020B0604020202020204" pitchFamily="34" charset="0"/>
                        <a:buChar char="•"/>
                      </a:pPr>
                      <a:r>
                        <a:rPr lang="en-GB" sz="1000" b="0" i="0" kern="1200" dirty="0">
                          <a:solidFill>
                            <a:schemeClr val="tx1"/>
                          </a:solidFill>
                          <a:effectLst/>
                          <a:latin typeface="Comic Sans MS" panose="030F0902030302020204" pitchFamily="66" charset="0"/>
                          <a:ea typeface="+mn-ea"/>
                          <a:cs typeface="+mn-cs"/>
                        </a:rPr>
                        <a:t>That some people who follow the Sikh worldview visit a gurudwara and some of the features help them to pray.</a:t>
                      </a:r>
                    </a:p>
                    <a:p>
                      <a:pPr marL="171450" indent="-171450">
                        <a:buFont typeface="Arial" panose="020B0604020202020204" pitchFamily="34" charset="0"/>
                        <a:buChar char="•"/>
                      </a:pPr>
                      <a:r>
                        <a:rPr lang="en-GB" sz="1000" b="0" i="0" kern="1200" dirty="0">
                          <a:solidFill>
                            <a:schemeClr val="tx1"/>
                          </a:solidFill>
                          <a:effectLst/>
                          <a:latin typeface="Comic Sans MS" panose="030F0902030302020204" pitchFamily="66" charset="0"/>
                          <a:ea typeface="+mn-ea"/>
                          <a:cs typeface="+mn-cs"/>
                        </a:rPr>
                        <a:t>That some people who follow the Alevi worldview believe that they can communicate with God through prayer.</a:t>
                      </a:r>
                    </a:p>
                    <a:p>
                      <a:pPr marL="171450" indent="-171450">
                        <a:buFont typeface="Arial" panose="020B0604020202020204" pitchFamily="34" charset="0"/>
                        <a:buChar char="•"/>
                      </a:pPr>
                      <a:r>
                        <a:rPr lang="en-GB" sz="1000" b="0" i="0" kern="1200" dirty="0">
                          <a:solidFill>
                            <a:schemeClr val="tx1"/>
                          </a:solidFill>
                          <a:effectLst/>
                          <a:latin typeface="Comic Sans MS" panose="030F0902030302020204" pitchFamily="66" charset="0"/>
                          <a:ea typeface="+mn-ea"/>
                          <a:cs typeface="+mn-cs"/>
                        </a:rPr>
                        <a:t>That some people who follow the Alevi worldview visit a </a:t>
                      </a:r>
                      <a:r>
                        <a:rPr lang="en-GB" sz="1000" b="0" i="0" kern="1200" dirty="0" err="1">
                          <a:solidFill>
                            <a:schemeClr val="tx1"/>
                          </a:solidFill>
                          <a:effectLst/>
                          <a:latin typeface="Comic Sans MS" panose="030F0902030302020204" pitchFamily="66" charset="0"/>
                          <a:ea typeface="+mn-ea"/>
                          <a:cs typeface="+mn-cs"/>
                        </a:rPr>
                        <a:t>cemevi</a:t>
                      </a:r>
                      <a:r>
                        <a:rPr lang="en-GB" sz="1000" b="0" i="0" kern="1200" dirty="0">
                          <a:solidFill>
                            <a:schemeClr val="tx1"/>
                          </a:solidFill>
                          <a:effectLst/>
                          <a:latin typeface="Comic Sans MS" panose="030F0902030302020204" pitchFamily="66" charset="0"/>
                          <a:ea typeface="+mn-ea"/>
                          <a:cs typeface="+mn-cs"/>
                        </a:rPr>
                        <a:t> and some of the features help them to pray.</a:t>
                      </a:r>
                    </a:p>
                    <a:p>
                      <a:pPr marL="342900" lvl="0" indent="-342900">
                        <a:lnSpc>
                          <a:spcPct val="107000"/>
                        </a:lnSpc>
                        <a:spcAft>
                          <a:spcPts val="0"/>
                        </a:spcAft>
                        <a:buFont typeface="Symbol" panose="05050102010706020507" pitchFamily="18" charset="2"/>
                        <a:buChar char=""/>
                      </a:pPr>
                      <a:endParaRPr lang="en-GB" sz="1000" dirty="0">
                        <a:effectLst/>
                        <a:latin typeface="Comic Sans MS" panose="030F0902030302020204" pitchFamily="66" charset="0"/>
                        <a:ea typeface="Calibri" panose="020F0502020204030204" pitchFamily="34" charset="0"/>
                        <a:cs typeface="Times New Roman" panose="02020603050405020304" pitchFamily="18" charset="0"/>
                      </a:endParaRPr>
                    </a:p>
                  </a:txBody>
                  <a:tcPr/>
                </a:tc>
                <a:extLst>
                  <a:ext uri="{0D108BD9-81ED-4DB2-BD59-A6C34878D82A}">
                    <a16:rowId xmlns:a16="http://schemas.microsoft.com/office/drawing/2014/main" val="2128729435"/>
                  </a:ext>
                </a:extLst>
              </a:tr>
            </a:tbl>
          </a:graphicData>
        </a:graphic>
      </p:graphicFrame>
    </p:spTree>
    <p:extLst>
      <p:ext uri="{BB962C8B-B14F-4D97-AF65-F5344CB8AC3E}">
        <p14:creationId xmlns:p14="http://schemas.microsoft.com/office/powerpoint/2010/main" val="255746809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794C6FE-B479-4A6B-BE24-97602FA9CC96}"/>
              </a:ext>
            </a:extLst>
          </p:cNvPr>
          <p:cNvSpPr/>
          <p:nvPr/>
        </p:nvSpPr>
        <p:spPr>
          <a:xfrm>
            <a:off x="301840" y="96803"/>
            <a:ext cx="11594237" cy="1394645"/>
          </a:xfrm>
          <a:prstGeom prst="rect">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6" name="Rectangle 5">
            <a:extLst>
              <a:ext uri="{FF2B5EF4-FFF2-40B4-BE49-F238E27FC236}">
                <a16:creationId xmlns:a16="http://schemas.microsoft.com/office/drawing/2014/main" id="{CE9C5A49-72F3-4444-ACCF-0DF54F0F810B}"/>
              </a:ext>
            </a:extLst>
          </p:cNvPr>
          <p:cNvSpPr/>
          <p:nvPr/>
        </p:nvSpPr>
        <p:spPr>
          <a:xfrm>
            <a:off x="298881" y="1344671"/>
            <a:ext cx="11594237" cy="464820"/>
          </a:xfrm>
          <a:prstGeom prst="rect">
            <a:avLst/>
          </a:prstGeom>
          <a:solidFill>
            <a:srgbClr val="A45CAC"/>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0" name="Rectangle 9">
            <a:extLst>
              <a:ext uri="{FF2B5EF4-FFF2-40B4-BE49-F238E27FC236}">
                <a16:creationId xmlns:a16="http://schemas.microsoft.com/office/drawing/2014/main" id="{D8C52891-5734-4892-8441-7D7CFBEBBF79}"/>
              </a:ext>
            </a:extLst>
          </p:cNvPr>
          <p:cNvSpPr/>
          <p:nvPr/>
        </p:nvSpPr>
        <p:spPr>
          <a:xfrm>
            <a:off x="2426234" y="2298983"/>
            <a:ext cx="247212" cy="144780"/>
          </a:xfrm>
          <a:prstGeom prst="rect">
            <a:avLst/>
          </a:prstGeom>
          <a:ln>
            <a:noFill/>
          </a:ln>
        </p:spPr>
        <p:style>
          <a:lnRef idx="2">
            <a:schemeClr val="accent1"/>
          </a:lnRef>
          <a:fillRef idx="1">
            <a:schemeClr val="l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4" name="TextBox 23">
            <a:extLst>
              <a:ext uri="{FF2B5EF4-FFF2-40B4-BE49-F238E27FC236}">
                <a16:creationId xmlns:a16="http://schemas.microsoft.com/office/drawing/2014/main" id="{141EF8DA-1AAC-4721-847D-82503B884892}"/>
              </a:ext>
            </a:extLst>
          </p:cNvPr>
          <p:cNvSpPr txBox="1"/>
          <p:nvPr/>
        </p:nvSpPr>
        <p:spPr>
          <a:xfrm>
            <a:off x="2194052" y="231525"/>
            <a:ext cx="8086290" cy="1077218"/>
          </a:xfrm>
          <a:prstGeom prst="rect">
            <a:avLst/>
          </a:prstGeom>
          <a:noFill/>
        </p:spPr>
        <p:txBody>
          <a:bodyPr wrap="square" rtlCol="0">
            <a:spAutoFit/>
          </a:bodyPr>
          <a:lstStyle/>
          <a:p>
            <a:pPr algn="ctr"/>
            <a:r>
              <a:rPr lang="en-GB" sz="3200" dirty="0">
                <a:solidFill>
                  <a:schemeClr val="bg1"/>
                </a:solidFill>
                <a:latin typeface="Comic Sans MS" panose="030F0702030302020204" pitchFamily="66" charset="0"/>
              </a:rPr>
              <a:t>Curriculum Map</a:t>
            </a:r>
          </a:p>
          <a:p>
            <a:pPr algn="ctr"/>
            <a:r>
              <a:rPr lang="en-GB" sz="3200" dirty="0">
                <a:solidFill>
                  <a:schemeClr val="bg1"/>
                </a:solidFill>
                <a:latin typeface="Comic Sans MS" panose="030F0702030302020204" pitchFamily="66" charset="0"/>
              </a:rPr>
              <a:t>RE – Overview LKS2</a:t>
            </a:r>
          </a:p>
        </p:txBody>
      </p:sp>
      <p:sp>
        <p:nvSpPr>
          <p:cNvPr id="26" name="TextBox 25">
            <a:extLst>
              <a:ext uri="{FF2B5EF4-FFF2-40B4-BE49-F238E27FC236}">
                <a16:creationId xmlns:a16="http://schemas.microsoft.com/office/drawing/2014/main" id="{1E4445BD-F4F7-41AC-AF0F-F873FCB51B2B}"/>
              </a:ext>
            </a:extLst>
          </p:cNvPr>
          <p:cNvSpPr txBox="1"/>
          <p:nvPr/>
        </p:nvSpPr>
        <p:spPr>
          <a:xfrm>
            <a:off x="4048217" y="1386581"/>
            <a:ext cx="4296793" cy="381000"/>
          </a:xfrm>
          <a:prstGeom prst="rect">
            <a:avLst/>
          </a:prstGeom>
          <a:noFill/>
        </p:spPr>
        <p:txBody>
          <a:bodyPr wrap="square" rtlCol="0">
            <a:spAutoFit/>
          </a:bodyPr>
          <a:lstStyle/>
          <a:p>
            <a:pPr algn="ctr"/>
            <a:r>
              <a:rPr lang="en-GB" b="1" dirty="0">
                <a:solidFill>
                  <a:schemeClr val="bg1"/>
                </a:solidFill>
                <a:latin typeface="Comic Sans MS" panose="030F0702030302020204" pitchFamily="66" charset="0"/>
              </a:rPr>
              <a:t>Cycle A</a:t>
            </a:r>
          </a:p>
        </p:txBody>
      </p:sp>
      <p:pic>
        <p:nvPicPr>
          <p:cNvPr id="2" name="Picture 1">
            <a:extLst>
              <a:ext uri="{FF2B5EF4-FFF2-40B4-BE49-F238E27FC236}">
                <a16:creationId xmlns:a16="http://schemas.microsoft.com/office/drawing/2014/main" id="{1FD284F6-34BB-40F4-83B4-0B73578C4097}"/>
              </a:ext>
            </a:extLst>
          </p:cNvPr>
          <p:cNvPicPr>
            <a:picLocks noChangeAspect="1"/>
          </p:cNvPicPr>
          <p:nvPr/>
        </p:nvPicPr>
        <p:blipFill>
          <a:blip r:embed="rId2"/>
          <a:stretch>
            <a:fillRect/>
          </a:stretch>
        </p:blipFill>
        <p:spPr>
          <a:xfrm>
            <a:off x="430675" y="201932"/>
            <a:ext cx="1761897" cy="1018120"/>
          </a:xfrm>
          <a:prstGeom prst="rect">
            <a:avLst/>
          </a:prstGeom>
        </p:spPr>
      </p:pic>
      <p:graphicFrame>
        <p:nvGraphicFramePr>
          <p:cNvPr id="9" name="Table 8">
            <a:extLst>
              <a:ext uri="{FF2B5EF4-FFF2-40B4-BE49-F238E27FC236}">
                <a16:creationId xmlns:a16="http://schemas.microsoft.com/office/drawing/2014/main" id="{31849A6E-70FE-B34A-AB29-D97ED6EB33E4}"/>
              </a:ext>
            </a:extLst>
          </p:cNvPr>
          <p:cNvGraphicFramePr>
            <a:graphicFrameLocks noGrp="1"/>
          </p:cNvGraphicFramePr>
          <p:nvPr>
            <p:extLst>
              <p:ext uri="{D42A27DB-BD31-4B8C-83A1-F6EECF244321}">
                <p14:modId xmlns:p14="http://schemas.microsoft.com/office/powerpoint/2010/main" val="1654649583"/>
              </p:ext>
            </p:extLst>
          </p:nvPr>
        </p:nvGraphicFramePr>
        <p:xfrm>
          <a:off x="298880" y="1940030"/>
          <a:ext cx="11594237" cy="3749040"/>
        </p:xfrm>
        <a:graphic>
          <a:graphicData uri="http://schemas.openxmlformats.org/drawingml/2006/table">
            <a:tbl>
              <a:tblPr firstRow="1" bandRow="1">
                <a:tableStyleId>{5940675A-B579-460E-94D1-54222C63F5DA}</a:tableStyleId>
              </a:tblPr>
              <a:tblGrid>
                <a:gridCol w="4051178">
                  <a:extLst>
                    <a:ext uri="{9D8B030D-6E8A-4147-A177-3AD203B41FA5}">
                      <a16:colId xmlns:a16="http://schemas.microsoft.com/office/drawing/2014/main" val="1039164095"/>
                    </a:ext>
                  </a:extLst>
                </a:gridCol>
                <a:gridCol w="3790765">
                  <a:extLst>
                    <a:ext uri="{9D8B030D-6E8A-4147-A177-3AD203B41FA5}">
                      <a16:colId xmlns:a16="http://schemas.microsoft.com/office/drawing/2014/main" val="914411525"/>
                    </a:ext>
                  </a:extLst>
                </a:gridCol>
                <a:gridCol w="3752294">
                  <a:extLst>
                    <a:ext uri="{9D8B030D-6E8A-4147-A177-3AD203B41FA5}">
                      <a16:colId xmlns:a16="http://schemas.microsoft.com/office/drawing/2014/main" val="954389551"/>
                    </a:ext>
                  </a:extLst>
                </a:gridCol>
              </a:tblGrid>
              <a:tr h="43278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200" b="1" dirty="0">
                          <a:latin typeface="Comic Sans MS" panose="030F0702030302020204" pitchFamily="66" charset="0"/>
                        </a:rPr>
                        <a:t>Autumn 1 – Are all religions equal?</a:t>
                      </a:r>
                      <a:endParaRPr lang="en-GB" sz="1200" b="1" dirty="0">
                        <a:effectLst/>
                        <a:latin typeface="Comic Sans MS" panose="030F0702030302020204" pitchFamily="66" charset="0"/>
                        <a:ea typeface="Calibri" panose="020F0502020204030204" pitchFamily="34" charset="0"/>
                        <a:cs typeface="Times New Roman" panose="02020603050405020304" pitchFamily="18" charset="0"/>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200" b="1" dirty="0">
                          <a:latin typeface="Comic Sans MS" panose="030F0702030302020204" pitchFamily="66" charset="0"/>
                        </a:rPr>
                        <a:t>Spring 1 – What make some texts sacred?</a:t>
                      </a:r>
                      <a:endParaRPr lang="en-GB" sz="1200" b="1" dirty="0">
                        <a:effectLst/>
                        <a:latin typeface="Comic Sans MS" panose="030F0702030302020204" pitchFamily="66" charset="0"/>
                        <a:ea typeface="Calibri" panose="020F0502020204030204" pitchFamily="34" charset="0"/>
                        <a:cs typeface="Times New Roman" panose="02020603050405020304" pitchFamily="18" charset="0"/>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200" b="1" dirty="0">
                          <a:latin typeface="Comic Sans MS" panose="030F0702030302020204" pitchFamily="66" charset="0"/>
                        </a:rPr>
                        <a:t>Summer 1 – Why is the Bible </a:t>
                      </a:r>
                      <a:r>
                        <a:rPr lang="en-GB" sz="1200" b="1">
                          <a:latin typeface="Comic Sans MS" panose="030F0702030302020204" pitchFamily="66" charset="0"/>
                        </a:rPr>
                        <a:t>the bestselling </a:t>
                      </a:r>
                      <a:r>
                        <a:rPr lang="en-GB" sz="1200" b="1" dirty="0">
                          <a:latin typeface="Comic Sans MS" panose="030F0702030302020204" pitchFamily="66" charset="0"/>
                        </a:rPr>
                        <a:t>book of all time?</a:t>
                      </a:r>
                      <a:endParaRPr lang="en-GB" sz="1200" b="1" dirty="0">
                        <a:effectLst/>
                        <a:latin typeface="Comic Sans MS" panose="030F0702030302020204" pitchFamily="66" charset="0"/>
                        <a:ea typeface="Calibri" panose="020F0502020204030204" pitchFamily="34" charset="0"/>
                        <a:cs typeface="Times New Roman" panose="02020603050405020304" pitchFamily="18" charset="0"/>
                      </a:endParaRPr>
                    </a:p>
                  </a:txBody>
                  <a:tcPr/>
                </a:tc>
                <a:extLst>
                  <a:ext uri="{0D108BD9-81ED-4DB2-BD59-A6C34878D82A}">
                    <a16:rowId xmlns:a16="http://schemas.microsoft.com/office/drawing/2014/main" val="3471968257"/>
                  </a:ext>
                </a:extLst>
              </a:tr>
              <a:tr h="1622904">
                <a:tc>
                  <a:txBody>
                    <a:bodyPr/>
                    <a:lstStyle/>
                    <a:p>
                      <a:pPr marL="0" indent="0" algn="l">
                        <a:buFont typeface="Arial" panose="020B0604020202020204" pitchFamily="34" charset="0"/>
                        <a:buNone/>
                      </a:pPr>
                      <a:r>
                        <a:rPr lang="en-GB" sz="1000" b="0" i="0" kern="1200" dirty="0">
                          <a:solidFill>
                            <a:schemeClr val="tx1"/>
                          </a:solidFill>
                          <a:effectLst/>
                          <a:latin typeface="Comic Sans MS" panose="030F0902030302020204" pitchFamily="66" charset="0"/>
                          <a:ea typeface="+mn-ea"/>
                          <a:cs typeface="+mn-cs"/>
                        </a:rPr>
                        <a:t>To know:</a:t>
                      </a:r>
                    </a:p>
                    <a:p>
                      <a:pPr marL="171450" indent="-171450">
                        <a:buFont typeface="Arial" panose="020B0604020202020204" pitchFamily="34" charset="0"/>
                        <a:buChar char="•"/>
                      </a:pPr>
                      <a:r>
                        <a:rPr lang="en-GB" sz="1000" b="0" i="0" kern="1200" dirty="0">
                          <a:solidFill>
                            <a:schemeClr val="tx1"/>
                          </a:solidFill>
                          <a:effectLst/>
                          <a:latin typeface="Comic Sans MS" panose="030F0902030302020204" pitchFamily="66" charset="0"/>
                          <a:ea typeface="+mn-ea"/>
                          <a:cs typeface="+mn-cs"/>
                        </a:rPr>
                        <a:t>People from different religions believe some of the same things.</a:t>
                      </a:r>
                    </a:p>
                    <a:p>
                      <a:pPr marL="171450" indent="-171450">
                        <a:buFont typeface="Arial" panose="020B0604020202020204" pitchFamily="34" charset="0"/>
                        <a:buChar char="•"/>
                      </a:pPr>
                      <a:r>
                        <a:rPr lang="en-GB" sz="1000" b="0" i="0" kern="1200" dirty="0">
                          <a:solidFill>
                            <a:schemeClr val="tx1"/>
                          </a:solidFill>
                          <a:effectLst/>
                          <a:latin typeface="Comic Sans MS" panose="030F0902030302020204" pitchFamily="66" charset="0"/>
                          <a:ea typeface="+mn-ea"/>
                          <a:cs typeface="+mn-cs"/>
                        </a:rPr>
                        <a:t>There are historical links and connections between religions.</a:t>
                      </a:r>
                    </a:p>
                    <a:p>
                      <a:pPr marL="171450" indent="-171450">
                        <a:buFont typeface="Arial" panose="020B0604020202020204" pitchFamily="34" charset="0"/>
                        <a:buChar char="•"/>
                      </a:pPr>
                      <a:r>
                        <a:rPr lang="en-GB" sz="1000" b="0" i="0" kern="1200" dirty="0">
                          <a:solidFill>
                            <a:schemeClr val="tx1"/>
                          </a:solidFill>
                          <a:effectLst/>
                          <a:latin typeface="Comic Sans MS" panose="030F0902030302020204" pitchFamily="66" charset="0"/>
                          <a:ea typeface="+mn-ea"/>
                          <a:cs typeface="+mn-cs"/>
                        </a:rPr>
                        <a:t>Stories and scriptures give insights about how to live.</a:t>
                      </a:r>
                    </a:p>
                    <a:p>
                      <a:pPr marL="171450" indent="-171450">
                        <a:buFont typeface="Arial" panose="020B0604020202020204" pitchFamily="34" charset="0"/>
                        <a:buChar char="•"/>
                      </a:pPr>
                      <a:r>
                        <a:rPr lang="en-GB" sz="1000" b="0" i="0" kern="1200" dirty="0">
                          <a:solidFill>
                            <a:schemeClr val="tx1"/>
                          </a:solidFill>
                          <a:effectLst/>
                          <a:latin typeface="Comic Sans MS" panose="030F0902030302020204" pitchFamily="66" charset="0"/>
                          <a:ea typeface="+mn-ea"/>
                          <a:cs typeface="+mn-cs"/>
                        </a:rPr>
                        <a:t>The history of religion affects how people see their own and others’ communities.</a:t>
                      </a:r>
                    </a:p>
                    <a:p>
                      <a:pPr marL="0" indent="0" algn="l">
                        <a:buFont typeface="Arial" panose="020B0604020202020204" pitchFamily="34" charset="0"/>
                        <a:buNone/>
                      </a:pPr>
                      <a:endParaRPr lang="en-GB" sz="1000" b="0" i="0" kern="1200" dirty="0">
                        <a:solidFill>
                          <a:schemeClr val="tx1"/>
                        </a:solidFill>
                        <a:effectLst/>
                        <a:latin typeface="Comic Sans MS" panose="030F0902030302020204" pitchFamily="66" charset="0"/>
                        <a:ea typeface="+mn-ea"/>
                        <a:cs typeface="+mn-cs"/>
                      </a:endParaRPr>
                    </a:p>
                  </a:txBody>
                  <a:tcPr/>
                </a:tc>
                <a:tc>
                  <a:txBody>
                    <a:bodyPr/>
                    <a:lstStyle/>
                    <a:p>
                      <a:pPr marL="0" indent="0">
                        <a:buFont typeface="Arial" panose="020B0604020202020204" pitchFamily="34" charset="0"/>
                        <a:buNone/>
                      </a:pPr>
                      <a:r>
                        <a:rPr lang="en-GB" sz="1000" b="0" i="0" kern="1200" dirty="0">
                          <a:solidFill>
                            <a:schemeClr val="tx1"/>
                          </a:solidFill>
                          <a:effectLst/>
                          <a:latin typeface="Comic Sans MS" panose="030F0902030302020204" pitchFamily="66" charset="0"/>
                          <a:ea typeface="+mn-ea"/>
                          <a:cs typeface="+mn-cs"/>
                        </a:rPr>
                        <a:t>To know:</a:t>
                      </a:r>
                    </a:p>
                    <a:p>
                      <a:pPr marL="171450" indent="-171450">
                        <a:buFont typeface="Arial" panose="020B0604020202020204" pitchFamily="34" charset="0"/>
                        <a:buChar char="•"/>
                      </a:pPr>
                      <a:r>
                        <a:rPr lang="en-GB" sz="1000" b="0" i="0" kern="1200" dirty="0">
                          <a:solidFill>
                            <a:schemeClr val="tx1"/>
                          </a:solidFill>
                          <a:effectLst/>
                          <a:latin typeface="Comic Sans MS" panose="030F0902030302020204" pitchFamily="66" charset="0"/>
                          <a:ea typeface="+mn-ea"/>
                          <a:cs typeface="+mn-cs"/>
                        </a:rPr>
                        <a:t>Holy means divine, sacred or connected to God.</a:t>
                      </a:r>
                    </a:p>
                    <a:p>
                      <a:pPr marL="171450" indent="-171450">
                        <a:buFont typeface="Arial" panose="020B0604020202020204" pitchFamily="34" charset="0"/>
                        <a:buChar char="•"/>
                      </a:pPr>
                      <a:r>
                        <a:rPr lang="en-GB" sz="1000" b="0" i="0" kern="1200" dirty="0">
                          <a:solidFill>
                            <a:schemeClr val="tx1"/>
                          </a:solidFill>
                          <a:effectLst/>
                          <a:latin typeface="Comic Sans MS" panose="030F0902030302020204" pitchFamily="66" charset="0"/>
                          <a:ea typeface="+mn-ea"/>
                          <a:cs typeface="+mn-cs"/>
                        </a:rPr>
                        <a:t>The way scriptures are treated and used reflects beliefs about their meaning and origin.</a:t>
                      </a:r>
                    </a:p>
                    <a:p>
                      <a:pPr marL="171450" indent="-171450">
                        <a:buFont typeface="Arial" panose="020B0604020202020204" pitchFamily="34" charset="0"/>
                        <a:buChar char="•"/>
                      </a:pPr>
                      <a:r>
                        <a:rPr lang="en-GB" sz="1000" b="0" i="0" kern="1200" dirty="0">
                          <a:solidFill>
                            <a:schemeClr val="tx1"/>
                          </a:solidFill>
                          <a:effectLst/>
                          <a:latin typeface="Comic Sans MS" panose="030F0902030302020204" pitchFamily="66" charset="0"/>
                          <a:ea typeface="+mn-ea"/>
                          <a:cs typeface="+mn-cs"/>
                        </a:rPr>
                        <a:t>The ways scriptures are read and used change over time.</a:t>
                      </a:r>
                    </a:p>
                    <a:p>
                      <a:pPr marL="171450" indent="-171450">
                        <a:buFont typeface="Arial" panose="020B0604020202020204" pitchFamily="34" charset="0"/>
                        <a:buChar char="•"/>
                      </a:pPr>
                      <a:r>
                        <a:rPr lang="en-GB" sz="1000" b="0" i="0" kern="1200" dirty="0">
                          <a:solidFill>
                            <a:schemeClr val="tx1"/>
                          </a:solidFill>
                          <a:effectLst/>
                          <a:latin typeface="Comic Sans MS" panose="030F0902030302020204" pitchFamily="66" charset="0"/>
                          <a:ea typeface="+mn-ea"/>
                          <a:cs typeface="+mn-cs"/>
                        </a:rPr>
                        <a:t>Stories and scriptures give insights about how to live.</a:t>
                      </a:r>
                    </a:p>
                    <a:p>
                      <a:pPr marL="171450" indent="-171450">
                        <a:buFont typeface="Arial" panose="020B0604020202020204" pitchFamily="34" charset="0"/>
                        <a:buChar char="•"/>
                      </a:pPr>
                      <a:r>
                        <a:rPr lang="en-GB" sz="1000" b="0" i="0" kern="1200" dirty="0">
                          <a:solidFill>
                            <a:schemeClr val="tx1"/>
                          </a:solidFill>
                          <a:effectLst/>
                          <a:latin typeface="Comic Sans MS" panose="030F0902030302020204" pitchFamily="66" charset="0"/>
                          <a:ea typeface="+mn-ea"/>
                          <a:cs typeface="+mn-cs"/>
                        </a:rPr>
                        <a:t>Religious texts contain different types of writings.</a:t>
                      </a:r>
                    </a:p>
                    <a:p>
                      <a:pPr marL="171450" indent="-171450">
                        <a:buFont typeface="Arial" panose="020B0604020202020204" pitchFamily="34" charset="0"/>
                        <a:buChar char="•"/>
                      </a:pPr>
                      <a:r>
                        <a:rPr lang="en-GB" sz="1000" b="0" i="0" kern="1200" dirty="0">
                          <a:solidFill>
                            <a:schemeClr val="tx1"/>
                          </a:solidFill>
                          <a:effectLst/>
                          <a:latin typeface="Comic Sans MS" panose="030F0902030302020204" pitchFamily="66" charset="0"/>
                          <a:ea typeface="+mn-ea"/>
                          <a:cs typeface="+mn-cs"/>
                        </a:rPr>
                        <a:t>Religious scriptures come from a range of sources and origins.</a:t>
                      </a:r>
                    </a:p>
                    <a:p>
                      <a:pPr marL="171450" indent="-171450">
                        <a:buFont typeface="Arial" panose="020B0604020202020204" pitchFamily="34" charset="0"/>
                        <a:buChar char="•"/>
                      </a:pPr>
                      <a:r>
                        <a:rPr lang="en-GB" sz="1000" b="0" i="0" kern="1200" dirty="0">
                          <a:solidFill>
                            <a:schemeClr val="tx1"/>
                          </a:solidFill>
                          <a:effectLst/>
                          <a:latin typeface="Comic Sans MS" panose="030F0902030302020204" pitchFamily="66" charset="0"/>
                          <a:ea typeface="+mn-ea"/>
                          <a:cs typeface="+mn-cs"/>
                        </a:rPr>
                        <a:t>Religious scriptures are written in different languages and this can affect interpretation.</a:t>
                      </a:r>
                    </a:p>
                    <a:p>
                      <a:pPr marL="0" indent="0">
                        <a:buFont typeface="Arial" panose="020B0604020202020204" pitchFamily="34" charset="0"/>
                        <a:buNone/>
                      </a:pPr>
                      <a:endParaRPr lang="en-GB" sz="1000" b="0" i="0" kern="1200" dirty="0">
                        <a:solidFill>
                          <a:schemeClr val="tx1"/>
                        </a:solidFill>
                        <a:effectLst/>
                        <a:latin typeface="Comic Sans MS" panose="030F0902030302020204" pitchFamily="66" charset="0"/>
                        <a:ea typeface="+mn-ea"/>
                        <a:cs typeface="+mn-cs"/>
                      </a:endParaRPr>
                    </a:p>
                    <a:p>
                      <a:pPr marL="171450" lvl="0" indent="-171450">
                        <a:lnSpc>
                          <a:spcPct val="107000"/>
                        </a:lnSpc>
                        <a:spcAft>
                          <a:spcPts val="0"/>
                        </a:spcAft>
                        <a:buSzPts val="1100"/>
                        <a:buFont typeface="Arial" panose="020B0604020202020204" pitchFamily="34" charset="0"/>
                        <a:buChar char="•"/>
                      </a:pPr>
                      <a:endParaRPr lang="en-GB" sz="1000" dirty="0">
                        <a:latin typeface="Comic Sans MS" panose="030F0902030302020204" pitchFamily="66" charset="0"/>
                      </a:endParaRPr>
                    </a:p>
                  </a:txBody>
                  <a:tcPr/>
                </a:tc>
                <a:tc>
                  <a:txBody>
                    <a:bodyPr/>
                    <a:lstStyle/>
                    <a:p>
                      <a:pPr marL="0" indent="0">
                        <a:buFont typeface="Arial" panose="020B0604020202020204" pitchFamily="34" charset="0"/>
                        <a:buNone/>
                      </a:pPr>
                      <a:r>
                        <a:rPr lang="en-GB" sz="1000" b="0" i="0" kern="1200" dirty="0">
                          <a:solidFill>
                            <a:schemeClr val="tx1"/>
                          </a:solidFill>
                          <a:effectLst/>
                          <a:latin typeface="Comic Sans MS" panose="030F0902030302020204" pitchFamily="66" charset="0"/>
                          <a:ea typeface="+mn-ea"/>
                          <a:cs typeface="+mn-cs"/>
                        </a:rPr>
                        <a:t>To know:</a:t>
                      </a:r>
                    </a:p>
                    <a:p>
                      <a:pPr marL="171450" indent="-171450">
                        <a:buFont typeface="Arial" panose="020B0604020202020204" pitchFamily="34" charset="0"/>
                        <a:buChar char="•"/>
                      </a:pPr>
                      <a:r>
                        <a:rPr lang="en-GB" sz="1000" b="0" i="0" kern="1200" dirty="0">
                          <a:solidFill>
                            <a:schemeClr val="tx1"/>
                          </a:solidFill>
                          <a:effectLst/>
                          <a:latin typeface="Comic Sans MS" panose="030F0902030302020204" pitchFamily="66" charset="0"/>
                          <a:ea typeface="+mn-ea"/>
                          <a:cs typeface="+mn-cs"/>
                        </a:rPr>
                        <a:t>Religious and non-religious worldviews change over time for individuals and groups.</a:t>
                      </a:r>
                    </a:p>
                    <a:p>
                      <a:pPr marL="171450" indent="-171450">
                        <a:buFont typeface="Arial" panose="020B0604020202020204" pitchFamily="34" charset="0"/>
                        <a:buChar char="•"/>
                      </a:pPr>
                      <a:r>
                        <a:rPr lang="en-GB" sz="1000" b="0" i="0" kern="1200" dirty="0">
                          <a:solidFill>
                            <a:schemeClr val="tx1"/>
                          </a:solidFill>
                          <a:effectLst/>
                          <a:latin typeface="Comic Sans MS" panose="030F0902030302020204" pitchFamily="66" charset="0"/>
                          <a:ea typeface="+mn-ea"/>
                          <a:cs typeface="+mn-cs"/>
                        </a:rPr>
                        <a:t>Organised and personal religious beliefs change and develop over time.</a:t>
                      </a:r>
                    </a:p>
                    <a:p>
                      <a:pPr marL="171450" indent="-171450">
                        <a:buFont typeface="Arial" panose="020B0604020202020204" pitchFamily="34" charset="0"/>
                        <a:buChar char="•"/>
                      </a:pPr>
                      <a:r>
                        <a:rPr lang="en-GB" sz="1000" b="0" i="0" kern="1200" dirty="0">
                          <a:solidFill>
                            <a:schemeClr val="tx1"/>
                          </a:solidFill>
                          <a:effectLst/>
                          <a:latin typeface="Comic Sans MS" panose="030F0902030302020204" pitchFamily="66" charset="0"/>
                          <a:ea typeface="+mn-ea"/>
                          <a:cs typeface="+mn-cs"/>
                        </a:rPr>
                        <a:t>There are historical links and connections between religions.</a:t>
                      </a:r>
                    </a:p>
                    <a:p>
                      <a:pPr marL="171450" indent="-171450">
                        <a:buFont typeface="Arial" panose="020B0604020202020204" pitchFamily="34" charset="0"/>
                        <a:buChar char="•"/>
                      </a:pPr>
                      <a:r>
                        <a:rPr lang="en-GB" sz="1000" b="0" i="0" kern="1200" dirty="0">
                          <a:solidFill>
                            <a:schemeClr val="tx1"/>
                          </a:solidFill>
                          <a:effectLst/>
                          <a:latin typeface="Comic Sans MS" panose="030F0902030302020204" pitchFamily="66" charset="0"/>
                          <a:ea typeface="+mn-ea"/>
                          <a:cs typeface="+mn-cs"/>
                        </a:rPr>
                        <a:t>The way scriptures are treated and used reflects beliefs about their meaning and origin.</a:t>
                      </a:r>
                    </a:p>
                    <a:p>
                      <a:pPr marL="171450" indent="-171450">
                        <a:buFont typeface="Arial" panose="020B0604020202020204" pitchFamily="34" charset="0"/>
                        <a:buChar char="•"/>
                      </a:pPr>
                      <a:r>
                        <a:rPr lang="en-GB" sz="1000" b="0" i="0" kern="1200" dirty="0">
                          <a:solidFill>
                            <a:schemeClr val="tx1"/>
                          </a:solidFill>
                          <a:effectLst/>
                          <a:latin typeface="Comic Sans MS" panose="030F0902030302020204" pitchFamily="66" charset="0"/>
                          <a:ea typeface="+mn-ea"/>
                          <a:cs typeface="+mn-cs"/>
                        </a:rPr>
                        <a:t>The ways scriptures are read and used change over time.</a:t>
                      </a:r>
                    </a:p>
                    <a:p>
                      <a:pPr marL="171450" indent="-171450">
                        <a:buFont typeface="Arial" panose="020B0604020202020204" pitchFamily="34" charset="0"/>
                        <a:buChar char="•"/>
                      </a:pPr>
                      <a:r>
                        <a:rPr lang="en-GB" sz="1000" b="0" i="0" kern="1200" dirty="0">
                          <a:solidFill>
                            <a:schemeClr val="tx1"/>
                          </a:solidFill>
                          <a:effectLst/>
                          <a:latin typeface="Comic Sans MS" panose="030F0902030302020204" pitchFamily="66" charset="0"/>
                          <a:ea typeface="+mn-ea"/>
                          <a:cs typeface="+mn-cs"/>
                        </a:rPr>
                        <a:t>People with similar worldviews may practice in different ways due to historical events.</a:t>
                      </a:r>
                    </a:p>
                    <a:p>
                      <a:pPr marL="171450" indent="-171450">
                        <a:buFont typeface="Arial" panose="020B0604020202020204" pitchFamily="34" charset="0"/>
                        <a:buChar char="•"/>
                      </a:pPr>
                      <a:r>
                        <a:rPr lang="en-GB" sz="1000" b="0" i="0" kern="1200" dirty="0">
                          <a:solidFill>
                            <a:schemeClr val="tx1"/>
                          </a:solidFill>
                          <a:effectLst/>
                          <a:latin typeface="Comic Sans MS" panose="030F0902030302020204" pitchFamily="66" charset="0"/>
                          <a:ea typeface="+mn-ea"/>
                          <a:cs typeface="+mn-cs"/>
                        </a:rPr>
                        <a:t>Practices change over time.</a:t>
                      </a:r>
                    </a:p>
                    <a:p>
                      <a:pPr marL="171450" indent="-171450">
                        <a:buFont typeface="Arial" panose="020B0604020202020204" pitchFamily="34" charset="0"/>
                        <a:buChar char="•"/>
                      </a:pPr>
                      <a:r>
                        <a:rPr lang="en-GB" sz="1000" b="0" i="0" kern="1200" dirty="0">
                          <a:solidFill>
                            <a:schemeClr val="tx1"/>
                          </a:solidFill>
                          <a:effectLst/>
                          <a:latin typeface="Comic Sans MS" panose="030F0902030302020204" pitchFamily="66" charset="0"/>
                          <a:ea typeface="+mn-ea"/>
                          <a:cs typeface="+mn-cs"/>
                        </a:rPr>
                        <a:t>Why the Christian Bible has a significant role in public life in many countries, including the UK.</a:t>
                      </a:r>
                    </a:p>
                    <a:p>
                      <a:pPr marL="171450" indent="-171450">
                        <a:buFont typeface="Arial" panose="020B0604020202020204" pitchFamily="34" charset="0"/>
                        <a:buChar char="•"/>
                      </a:pPr>
                      <a:r>
                        <a:rPr lang="en-GB" sz="1000" b="0" i="0" kern="1200" dirty="0">
                          <a:solidFill>
                            <a:schemeClr val="tx1"/>
                          </a:solidFill>
                          <a:effectLst/>
                          <a:latin typeface="Comic Sans MS" panose="030F0902030302020204" pitchFamily="66" charset="0"/>
                          <a:ea typeface="+mn-ea"/>
                          <a:cs typeface="+mn-cs"/>
                        </a:rPr>
                        <a:t>Religious scriptures come from a range of sources and origins.</a:t>
                      </a:r>
                    </a:p>
                    <a:p>
                      <a:pPr marL="171450" indent="-171450">
                        <a:buFont typeface="Arial" panose="020B0604020202020204" pitchFamily="34" charset="0"/>
                        <a:buChar char="•"/>
                      </a:pPr>
                      <a:r>
                        <a:rPr lang="en-GB" sz="1000" b="0" i="0" kern="1200" dirty="0">
                          <a:solidFill>
                            <a:schemeClr val="tx1"/>
                          </a:solidFill>
                          <a:effectLst/>
                          <a:latin typeface="Comic Sans MS" panose="030F0902030302020204" pitchFamily="66" charset="0"/>
                          <a:ea typeface="+mn-ea"/>
                          <a:cs typeface="+mn-cs"/>
                        </a:rPr>
                        <a:t>Religious scriptures are written in different languages and this can affect interpretation.</a:t>
                      </a:r>
                    </a:p>
                    <a:p>
                      <a:pPr marL="171450" indent="-171450">
                        <a:buFont typeface="Arial" panose="020B0604020202020204" pitchFamily="34" charset="0"/>
                        <a:buChar char="•"/>
                      </a:pPr>
                      <a:r>
                        <a:rPr lang="en-GB" sz="1000" b="0" i="0" kern="1200" dirty="0">
                          <a:solidFill>
                            <a:schemeClr val="tx1"/>
                          </a:solidFill>
                          <a:effectLst/>
                          <a:latin typeface="Comic Sans MS" panose="030F0902030302020204" pitchFamily="66" charset="0"/>
                          <a:ea typeface="+mn-ea"/>
                          <a:cs typeface="+mn-cs"/>
                        </a:rPr>
                        <a:t>Disagreement and change happen in communities.</a:t>
                      </a:r>
                    </a:p>
                    <a:p>
                      <a:pPr marL="0" indent="0">
                        <a:buFont typeface="Arial" panose="020B0604020202020204" pitchFamily="34" charset="0"/>
                        <a:buNone/>
                      </a:pPr>
                      <a:endParaRPr lang="en-GB" sz="1000" b="0" i="0" kern="1200" dirty="0">
                        <a:solidFill>
                          <a:schemeClr val="tx1"/>
                        </a:solidFill>
                        <a:effectLst/>
                        <a:latin typeface="Comic Sans MS" panose="030F0902030302020204" pitchFamily="66" charset="0"/>
                        <a:ea typeface="+mn-ea"/>
                        <a:cs typeface="+mn-cs"/>
                      </a:endParaRPr>
                    </a:p>
                  </a:txBody>
                  <a:tcPr/>
                </a:tc>
                <a:extLst>
                  <a:ext uri="{0D108BD9-81ED-4DB2-BD59-A6C34878D82A}">
                    <a16:rowId xmlns:a16="http://schemas.microsoft.com/office/drawing/2014/main" val="2128729435"/>
                  </a:ext>
                </a:extLst>
              </a:tr>
            </a:tbl>
          </a:graphicData>
        </a:graphic>
      </p:graphicFrame>
      <p:graphicFrame>
        <p:nvGraphicFramePr>
          <p:cNvPr id="11" name="Table 10">
            <a:extLst>
              <a:ext uri="{FF2B5EF4-FFF2-40B4-BE49-F238E27FC236}">
                <a16:creationId xmlns:a16="http://schemas.microsoft.com/office/drawing/2014/main" id="{7DD51DA7-B92C-A14F-B4B8-F2425A6984F8}"/>
              </a:ext>
            </a:extLst>
          </p:cNvPr>
          <p:cNvGraphicFramePr>
            <a:graphicFrameLocks noGrp="1"/>
          </p:cNvGraphicFramePr>
          <p:nvPr>
            <p:extLst>
              <p:ext uri="{D42A27DB-BD31-4B8C-83A1-F6EECF244321}">
                <p14:modId xmlns:p14="http://schemas.microsoft.com/office/powerpoint/2010/main" val="3619154713"/>
              </p:ext>
            </p:extLst>
          </p:nvPr>
        </p:nvGraphicFramePr>
        <p:xfrm>
          <a:off x="440078" y="10472505"/>
          <a:ext cx="11594237" cy="7987538"/>
        </p:xfrm>
        <a:graphic>
          <a:graphicData uri="http://schemas.openxmlformats.org/drawingml/2006/table">
            <a:tbl>
              <a:tblPr firstRow="1" bandRow="1">
                <a:tableStyleId>{5940675A-B579-460E-94D1-54222C63F5DA}</a:tableStyleId>
              </a:tblPr>
              <a:tblGrid>
                <a:gridCol w="4051178">
                  <a:extLst>
                    <a:ext uri="{9D8B030D-6E8A-4147-A177-3AD203B41FA5}">
                      <a16:colId xmlns:a16="http://schemas.microsoft.com/office/drawing/2014/main" val="1039164095"/>
                    </a:ext>
                  </a:extLst>
                </a:gridCol>
                <a:gridCol w="3790765">
                  <a:extLst>
                    <a:ext uri="{9D8B030D-6E8A-4147-A177-3AD203B41FA5}">
                      <a16:colId xmlns:a16="http://schemas.microsoft.com/office/drawing/2014/main" val="914411525"/>
                    </a:ext>
                  </a:extLst>
                </a:gridCol>
                <a:gridCol w="3752294">
                  <a:extLst>
                    <a:ext uri="{9D8B030D-6E8A-4147-A177-3AD203B41FA5}">
                      <a16:colId xmlns:a16="http://schemas.microsoft.com/office/drawing/2014/main" val="954389551"/>
                    </a:ext>
                  </a:extLst>
                </a:gridCol>
              </a:tblGrid>
              <a:tr h="333458">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200" b="0" dirty="0">
                          <a:latin typeface="Comic Sans MS" panose="030F0902030302020204" pitchFamily="66" charset="0"/>
                        </a:rPr>
                        <a:t>Autumn 2 – Is scripture central to religion?</a:t>
                      </a:r>
                      <a:endParaRPr lang="en-GB" sz="1200" b="0" dirty="0">
                        <a:effectLst/>
                        <a:latin typeface="Comic Sans MS" panose="030F0902030302020204" pitchFamily="66" charset="0"/>
                        <a:ea typeface="Calibri" panose="020F0502020204030204" pitchFamily="34" charset="0"/>
                        <a:cs typeface="Times New Roman" panose="02020603050405020304" pitchFamily="18" charset="0"/>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200" b="0" dirty="0">
                          <a:latin typeface="Comic Sans MS" panose="030F0702030302020204" pitchFamily="66" charset="0"/>
                        </a:rPr>
                        <a:t>Spring 2 – Just how important are our beliefs?</a:t>
                      </a:r>
                      <a:endParaRPr lang="en-GB" sz="1200" b="0" dirty="0">
                        <a:effectLst/>
                        <a:latin typeface="Comic Sans MS" panose="030F0702030302020204" pitchFamily="66" charset="0"/>
                        <a:ea typeface="Calibri" panose="020F0502020204030204" pitchFamily="34" charset="0"/>
                        <a:cs typeface="Times New Roman" panose="02020603050405020304" pitchFamily="18" charset="0"/>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200" b="0" dirty="0">
                          <a:latin typeface="Comic Sans MS" panose="030F0702030302020204" pitchFamily="66" charset="0"/>
                        </a:rPr>
                        <a:t>Summer 2 – Does the language of scripture matter?</a:t>
                      </a:r>
                      <a:endParaRPr lang="en-GB" sz="1200" b="0" dirty="0">
                        <a:effectLst/>
                        <a:latin typeface="Comic Sans MS" panose="030F0702030302020204" pitchFamily="66" charset="0"/>
                        <a:ea typeface="Calibri" panose="020F0502020204030204" pitchFamily="34" charset="0"/>
                        <a:cs typeface="Times New Roman" panose="02020603050405020304" pitchFamily="18" charset="0"/>
                      </a:endParaRPr>
                    </a:p>
                  </a:txBody>
                  <a:tcPr/>
                </a:tc>
                <a:extLst>
                  <a:ext uri="{0D108BD9-81ED-4DB2-BD59-A6C34878D82A}">
                    <a16:rowId xmlns:a16="http://schemas.microsoft.com/office/drawing/2014/main" val="3471968257"/>
                  </a:ext>
                </a:extLst>
              </a:tr>
              <a:tr h="1881823">
                <a:tc>
                  <a:txBody>
                    <a:bodyPr/>
                    <a:lstStyle/>
                    <a:p>
                      <a:pPr marL="0" indent="0">
                        <a:buFont typeface="Arial" panose="020B0604020202020204" pitchFamily="34" charset="0"/>
                        <a:buNone/>
                      </a:pPr>
                      <a:r>
                        <a:rPr lang="en-GB" sz="1000" b="0" i="0" kern="1200" dirty="0">
                          <a:solidFill>
                            <a:schemeClr val="tx1"/>
                          </a:solidFill>
                          <a:effectLst/>
                          <a:latin typeface="Comic Sans MS" panose="030F0902030302020204" pitchFamily="66" charset="0"/>
                          <a:ea typeface="+mn-ea"/>
                          <a:cs typeface="+mn-cs"/>
                        </a:rPr>
                        <a:t>To know </a:t>
                      </a:r>
                    </a:p>
                    <a:p>
                      <a:r>
                        <a:rPr lang="en-GB" sz="1800" b="0" i="0" kern="1200" dirty="0">
                          <a:solidFill>
                            <a:schemeClr val="tx1"/>
                          </a:solidFill>
                          <a:effectLst/>
                          <a:latin typeface="+mn-lt"/>
                          <a:ea typeface="+mn-ea"/>
                          <a:cs typeface="+mn-cs"/>
                        </a:rPr>
                        <a:t>That some people believe connection with God to be a spiritual experience.</a:t>
                      </a:r>
                    </a:p>
                    <a:p>
                      <a:r>
                        <a:rPr lang="en-GB" sz="1800" b="0" i="0" kern="1200" dirty="0">
                          <a:solidFill>
                            <a:schemeClr val="tx1"/>
                          </a:solidFill>
                          <a:effectLst/>
                          <a:latin typeface="+mn-lt"/>
                          <a:ea typeface="+mn-ea"/>
                          <a:cs typeface="+mn-cs"/>
                        </a:rPr>
                        <a:t> That religious and non-religious people have ideas about the relationship between God and humans.</a:t>
                      </a:r>
                    </a:p>
                    <a:p>
                      <a:r>
                        <a:rPr lang="en-GB" sz="1800" b="0" i="0" kern="1200" dirty="0">
                          <a:solidFill>
                            <a:schemeClr val="tx1"/>
                          </a:solidFill>
                          <a:effectLst/>
                          <a:latin typeface="+mn-lt"/>
                          <a:ea typeface="+mn-ea"/>
                          <a:cs typeface="+mn-cs"/>
                        </a:rPr>
                        <a:t> That the way scriptures are used and treated reflects beliefs about their importance.</a:t>
                      </a:r>
                    </a:p>
                    <a:p>
                      <a:r>
                        <a:rPr lang="en-GB" sz="1800" b="0" i="0" kern="1200" dirty="0">
                          <a:solidFill>
                            <a:schemeClr val="tx1"/>
                          </a:solidFill>
                          <a:effectLst/>
                          <a:latin typeface="+mn-lt"/>
                          <a:ea typeface="+mn-ea"/>
                          <a:cs typeface="+mn-cs"/>
                        </a:rPr>
                        <a:t> That prayer, meditation and rituals are used to connect spiritually.</a:t>
                      </a:r>
                    </a:p>
                    <a:p>
                      <a:r>
                        <a:rPr lang="en-GB" sz="1800" b="0" i="0" kern="1200" dirty="0">
                          <a:solidFill>
                            <a:schemeClr val="tx1"/>
                          </a:solidFill>
                          <a:effectLst/>
                          <a:latin typeface="+mn-lt"/>
                          <a:ea typeface="+mn-ea"/>
                          <a:cs typeface="+mn-cs"/>
                        </a:rPr>
                        <a:t> That worship can take many forms and often involves symbolism.</a:t>
                      </a:r>
                    </a:p>
                    <a:p>
                      <a:r>
                        <a:rPr lang="en-GB" sz="1800" b="0" i="0" kern="1200" dirty="0">
                          <a:solidFill>
                            <a:schemeClr val="tx1"/>
                          </a:solidFill>
                          <a:effectLst/>
                          <a:latin typeface="+mn-lt"/>
                          <a:ea typeface="+mn-ea"/>
                          <a:cs typeface="+mn-cs"/>
                        </a:rPr>
                        <a:t> That the teachings of a religious or non-religious worldview often link with a follower’s life choices.</a:t>
                      </a:r>
                    </a:p>
                    <a:p>
                      <a:r>
                        <a:rPr lang="en-GB" sz="1800" b="0" i="0" kern="1200" dirty="0">
                          <a:solidFill>
                            <a:schemeClr val="tx1"/>
                          </a:solidFill>
                          <a:effectLst/>
                          <a:latin typeface="+mn-lt"/>
                          <a:ea typeface="+mn-ea"/>
                          <a:cs typeface="+mn-cs"/>
                        </a:rPr>
                        <a:t> To know that all communities have rules and guidance for how to live together.</a:t>
                      </a:r>
                    </a:p>
                    <a:p>
                      <a:pPr marL="0" indent="0">
                        <a:buFont typeface="Arial" panose="020B0604020202020204" pitchFamily="34" charset="0"/>
                        <a:buNone/>
                      </a:pPr>
                      <a:endParaRPr lang="en-GB" sz="1000" b="0" i="0" kern="1200" dirty="0">
                        <a:solidFill>
                          <a:schemeClr val="tx1"/>
                        </a:solidFill>
                        <a:effectLst/>
                        <a:latin typeface="Comic Sans MS" panose="030F0902030302020204" pitchFamily="66" charset="0"/>
                        <a:ea typeface="+mn-ea"/>
                        <a:cs typeface="+mn-cs"/>
                      </a:endParaRPr>
                    </a:p>
                    <a:p>
                      <a:pPr marL="342900" lvl="0" indent="-342900">
                        <a:lnSpc>
                          <a:spcPct val="107000"/>
                        </a:lnSpc>
                        <a:spcAft>
                          <a:spcPts val="0"/>
                        </a:spcAft>
                        <a:buFont typeface="Symbol" panose="05050102010706020507" pitchFamily="18" charset="2"/>
                        <a:buChar char=""/>
                      </a:pPr>
                      <a:endParaRPr lang="en-GB" sz="1000" dirty="0">
                        <a:effectLst/>
                        <a:latin typeface="Comic Sans MS" panose="030F0902030302020204" pitchFamily="66" charset="0"/>
                        <a:ea typeface="Calibri" panose="020F0502020204030204" pitchFamily="34" charset="0"/>
                        <a:cs typeface="Times New Roman" panose="02020603050405020304" pitchFamily="18" charset="0"/>
                      </a:endParaRPr>
                    </a:p>
                  </a:txBody>
                  <a:tcPr/>
                </a:tc>
                <a:tc>
                  <a:txBody>
                    <a:bodyPr/>
                    <a:lstStyle/>
                    <a:p>
                      <a:pPr marL="0" indent="0">
                        <a:buFont typeface="Arial" panose="020B0604020202020204" pitchFamily="34" charset="0"/>
                        <a:buNone/>
                      </a:pPr>
                      <a:r>
                        <a:rPr lang="en-GB" sz="1000" b="0" i="0" kern="1200" dirty="0">
                          <a:solidFill>
                            <a:schemeClr val="tx1"/>
                          </a:solidFill>
                          <a:effectLst/>
                          <a:latin typeface="Comic Sans MS" panose="030F0902030302020204" pitchFamily="66" charset="0"/>
                          <a:ea typeface="+mn-ea"/>
                          <a:cs typeface="+mn-cs"/>
                        </a:rPr>
                        <a:t>To know:</a:t>
                      </a:r>
                    </a:p>
                    <a:p>
                      <a:r>
                        <a:rPr lang="en-GB" sz="1800" b="0" i="0" kern="1200" dirty="0">
                          <a:solidFill>
                            <a:schemeClr val="tx1"/>
                          </a:solidFill>
                          <a:effectLst/>
                          <a:latin typeface="+mn-lt"/>
                          <a:ea typeface="+mn-ea"/>
                          <a:cs typeface="+mn-cs"/>
                        </a:rPr>
                        <a:t>Sacrifice means giving up something valued for the sake of something else.</a:t>
                      </a:r>
                    </a:p>
                    <a:p>
                      <a:r>
                        <a:rPr lang="en-GB" sz="1800" b="0" i="0" kern="1200" dirty="0">
                          <a:solidFill>
                            <a:schemeClr val="tx1"/>
                          </a:solidFill>
                          <a:effectLst/>
                          <a:latin typeface="+mn-lt"/>
                          <a:ea typeface="+mn-ea"/>
                          <a:cs typeface="+mn-cs"/>
                        </a:rPr>
                        <a:t> Holy means divine, sacred or connected to God.</a:t>
                      </a:r>
                    </a:p>
                    <a:p>
                      <a:r>
                        <a:rPr lang="en-GB" sz="1800" b="0" i="0" kern="1200" dirty="0">
                          <a:solidFill>
                            <a:schemeClr val="tx1"/>
                          </a:solidFill>
                          <a:effectLst/>
                          <a:latin typeface="+mn-lt"/>
                          <a:ea typeface="+mn-ea"/>
                          <a:cs typeface="+mn-cs"/>
                        </a:rPr>
                        <a:t> The way scriptures are treated and used reflects beliefs about their meaning and origin.</a:t>
                      </a:r>
                    </a:p>
                    <a:p>
                      <a:r>
                        <a:rPr lang="en-GB" sz="1800" b="0" i="0" kern="1200" dirty="0">
                          <a:solidFill>
                            <a:schemeClr val="tx1"/>
                          </a:solidFill>
                          <a:effectLst/>
                          <a:latin typeface="+mn-lt"/>
                          <a:ea typeface="+mn-ea"/>
                          <a:cs typeface="+mn-cs"/>
                        </a:rPr>
                        <a:t> Rituals and practices can be based on religious and cultural roots and that often these are interconnected.</a:t>
                      </a:r>
                    </a:p>
                    <a:p>
                      <a:r>
                        <a:rPr lang="en-GB" sz="1800" b="0" i="0" kern="1200" dirty="0">
                          <a:solidFill>
                            <a:schemeClr val="tx1"/>
                          </a:solidFill>
                          <a:effectLst/>
                          <a:latin typeface="+mn-lt"/>
                          <a:ea typeface="+mn-ea"/>
                          <a:cs typeface="+mn-cs"/>
                        </a:rPr>
                        <a:t> Being part of a community with similar beliefs is important to some people.</a:t>
                      </a:r>
                    </a:p>
                    <a:p>
                      <a:r>
                        <a:rPr lang="en-GB" sz="1800" b="0" i="0" kern="1200" dirty="0">
                          <a:solidFill>
                            <a:schemeClr val="tx1"/>
                          </a:solidFill>
                          <a:effectLst/>
                          <a:latin typeface="+mn-lt"/>
                          <a:ea typeface="+mn-ea"/>
                          <a:cs typeface="+mn-cs"/>
                        </a:rPr>
                        <a:t> For some people outward expressions of belief are important for a sense of belonging.</a:t>
                      </a:r>
                    </a:p>
                    <a:p>
                      <a:pPr marL="0" indent="0">
                        <a:buFont typeface="Arial" panose="020B0604020202020204" pitchFamily="34" charset="0"/>
                        <a:buNone/>
                      </a:pPr>
                      <a:endParaRPr lang="en-GB" sz="1000" b="0" i="0" kern="1200" dirty="0">
                        <a:solidFill>
                          <a:schemeClr val="tx1"/>
                        </a:solidFill>
                        <a:effectLst/>
                        <a:latin typeface="Comic Sans MS" panose="030F0902030302020204" pitchFamily="66" charset="0"/>
                        <a:ea typeface="+mn-ea"/>
                        <a:cs typeface="+mn-cs"/>
                      </a:endParaRPr>
                    </a:p>
                  </a:txBody>
                  <a:tcPr/>
                </a:tc>
                <a:tc>
                  <a:txBody>
                    <a:bodyPr/>
                    <a:lstStyle/>
                    <a:p>
                      <a:pPr marL="0" indent="0">
                        <a:buFont typeface="Arial" panose="020B0604020202020204" pitchFamily="34" charset="0"/>
                        <a:buNone/>
                      </a:pPr>
                      <a:r>
                        <a:rPr lang="en-GB" sz="1000" b="0" i="0" kern="1200" dirty="0">
                          <a:solidFill>
                            <a:schemeClr val="tx1"/>
                          </a:solidFill>
                          <a:effectLst/>
                          <a:latin typeface="Comic Sans MS" panose="030F0902030302020204" pitchFamily="66" charset="0"/>
                          <a:ea typeface="+mn-ea"/>
                          <a:cs typeface="+mn-cs"/>
                        </a:rPr>
                        <a:t>To know:</a:t>
                      </a:r>
                    </a:p>
                    <a:p>
                      <a:r>
                        <a:rPr lang="en-GB" sz="1800" b="0" i="0" kern="1200" dirty="0">
                          <a:solidFill>
                            <a:schemeClr val="tx1"/>
                          </a:solidFill>
                          <a:effectLst/>
                          <a:latin typeface="+mn-lt"/>
                          <a:ea typeface="+mn-ea"/>
                          <a:cs typeface="+mn-cs"/>
                        </a:rPr>
                        <a:t>Religious and non-religious worldviews change over time for individuals and groups.</a:t>
                      </a:r>
                    </a:p>
                    <a:p>
                      <a:r>
                        <a:rPr lang="en-GB" sz="1800" b="0" i="0" kern="1200" dirty="0">
                          <a:solidFill>
                            <a:schemeClr val="tx1"/>
                          </a:solidFill>
                          <a:effectLst/>
                          <a:latin typeface="+mn-lt"/>
                          <a:ea typeface="+mn-ea"/>
                          <a:cs typeface="+mn-cs"/>
                        </a:rPr>
                        <a:t> Organised and personal religious beliefs change and develop over time.</a:t>
                      </a:r>
                    </a:p>
                    <a:p>
                      <a:r>
                        <a:rPr lang="en-GB" sz="1800" b="0" i="0" kern="1200" dirty="0">
                          <a:solidFill>
                            <a:schemeClr val="tx1"/>
                          </a:solidFill>
                          <a:effectLst/>
                          <a:latin typeface="+mn-lt"/>
                          <a:ea typeface="+mn-ea"/>
                          <a:cs typeface="+mn-cs"/>
                        </a:rPr>
                        <a:t> Holy is often linked to words that also mean divine, sacred or connected to God.</a:t>
                      </a:r>
                    </a:p>
                    <a:p>
                      <a:r>
                        <a:rPr lang="en-GB" sz="1800" b="0" i="0" kern="1200" dirty="0">
                          <a:solidFill>
                            <a:schemeClr val="tx1"/>
                          </a:solidFill>
                          <a:effectLst/>
                          <a:latin typeface="+mn-lt"/>
                          <a:ea typeface="+mn-ea"/>
                          <a:cs typeface="+mn-cs"/>
                        </a:rPr>
                        <a:t> There are historical links and connections between religions.</a:t>
                      </a:r>
                    </a:p>
                    <a:p>
                      <a:r>
                        <a:rPr lang="en-GB" sz="1800" b="0" i="0" kern="1200" dirty="0">
                          <a:solidFill>
                            <a:schemeClr val="tx1"/>
                          </a:solidFill>
                          <a:effectLst/>
                          <a:latin typeface="+mn-lt"/>
                          <a:ea typeface="+mn-ea"/>
                          <a:cs typeface="+mn-cs"/>
                        </a:rPr>
                        <a:t> The way scriptures are treated and used reflects beliefs about their meaning and origin.</a:t>
                      </a:r>
                    </a:p>
                    <a:p>
                      <a:r>
                        <a:rPr lang="en-GB" sz="1800" b="0" i="0" kern="1200" dirty="0">
                          <a:solidFill>
                            <a:schemeClr val="tx1"/>
                          </a:solidFill>
                          <a:effectLst/>
                          <a:latin typeface="+mn-lt"/>
                          <a:ea typeface="+mn-ea"/>
                          <a:cs typeface="+mn-cs"/>
                        </a:rPr>
                        <a:t> The ways scriptures are read and used change over time.</a:t>
                      </a:r>
                    </a:p>
                    <a:p>
                      <a:r>
                        <a:rPr lang="en-GB" sz="1800" b="0" i="0" kern="1200" dirty="0">
                          <a:solidFill>
                            <a:schemeClr val="tx1"/>
                          </a:solidFill>
                          <a:effectLst/>
                          <a:latin typeface="+mn-lt"/>
                          <a:ea typeface="+mn-ea"/>
                          <a:cs typeface="+mn-cs"/>
                        </a:rPr>
                        <a:t> People with similar worldviews may practise in different ways due to historical events.</a:t>
                      </a:r>
                    </a:p>
                    <a:p>
                      <a:r>
                        <a:rPr lang="en-GB" sz="1800" b="0" i="0" kern="1200" dirty="0">
                          <a:solidFill>
                            <a:schemeClr val="tx1"/>
                          </a:solidFill>
                          <a:effectLst/>
                          <a:latin typeface="+mn-lt"/>
                          <a:ea typeface="+mn-ea"/>
                          <a:cs typeface="+mn-cs"/>
                        </a:rPr>
                        <a:t> Practices change over time.</a:t>
                      </a:r>
                    </a:p>
                    <a:p>
                      <a:r>
                        <a:rPr lang="en-GB" sz="1800" b="0" i="0" kern="1200" dirty="0">
                          <a:solidFill>
                            <a:schemeClr val="tx1"/>
                          </a:solidFill>
                          <a:effectLst/>
                          <a:latin typeface="+mn-lt"/>
                          <a:ea typeface="+mn-ea"/>
                          <a:cs typeface="+mn-cs"/>
                        </a:rPr>
                        <a:t> Religious scriptures come from a range of sources and origins.</a:t>
                      </a:r>
                    </a:p>
                    <a:p>
                      <a:r>
                        <a:rPr lang="en-GB" sz="1800" b="0" i="0" kern="1200" dirty="0">
                          <a:solidFill>
                            <a:schemeClr val="tx1"/>
                          </a:solidFill>
                          <a:effectLst/>
                          <a:latin typeface="+mn-lt"/>
                          <a:ea typeface="+mn-ea"/>
                          <a:cs typeface="+mn-cs"/>
                        </a:rPr>
                        <a:t> Religious scriptures are written in different languages and this can affect interpretation.</a:t>
                      </a:r>
                    </a:p>
                    <a:p>
                      <a:r>
                        <a:rPr lang="en-GB" sz="1800" b="0" i="0" kern="1200" dirty="0">
                          <a:solidFill>
                            <a:schemeClr val="tx1"/>
                          </a:solidFill>
                          <a:effectLst/>
                          <a:latin typeface="+mn-lt"/>
                          <a:ea typeface="+mn-ea"/>
                          <a:cs typeface="+mn-cs"/>
                        </a:rPr>
                        <a:t> Disagreement and change happen in communities.</a:t>
                      </a:r>
                    </a:p>
                    <a:p>
                      <a:pPr marL="342900" lvl="0" indent="-342900">
                        <a:lnSpc>
                          <a:spcPct val="107000"/>
                        </a:lnSpc>
                        <a:spcAft>
                          <a:spcPts val="0"/>
                        </a:spcAft>
                        <a:buFont typeface="Symbol" panose="05050102010706020507" pitchFamily="18" charset="2"/>
                        <a:buChar char=""/>
                      </a:pPr>
                      <a:endParaRPr lang="en-GB" sz="1000" dirty="0">
                        <a:effectLst/>
                        <a:latin typeface="Comic Sans MS" panose="030F0902030302020204" pitchFamily="66" charset="0"/>
                        <a:ea typeface="Calibri" panose="020F0502020204030204" pitchFamily="34" charset="0"/>
                        <a:cs typeface="Times New Roman" panose="02020603050405020304" pitchFamily="18" charset="0"/>
                      </a:endParaRPr>
                    </a:p>
                  </a:txBody>
                  <a:tcPr/>
                </a:tc>
                <a:extLst>
                  <a:ext uri="{0D108BD9-81ED-4DB2-BD59-A6C34878D82A}">
                    <a16:rowId xmlns:a16="http://schemas.microsoft.com/office/drawing/2014/main" val="2128729435"/>
                  </a:ext>
                </a:extLst>
              </a:tr>
            </a:tbl>
          </a:graphicData>
        </a:graphic>
      </p:graphicFrame>
    </p:spTree>
    <p:extLst>
      <p:ext uri="{BB962C8B-B14F-4D97-AF65-F5344CB8AC3E}">
        <p14:creationId xmlns:p14="http://schemas.microsoft.com/office/powerpoint/2010/main" val="214509356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TM03090430[[fn=Banded]]</Template>
  <TotalTime>3789</TotalTime>
  <Words>6655</Words>
  <Application>Microsoft Office PowerPoint</Application>
  <PresentationFormat>Widescreen</PresentationFormat>
  <Paragraphs>578</Paragraphs>
  <Slides>16</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16</vt:i4>
      </vt:variant>
    </vt:vector>
  </HeadingPairs>
  <TitlesOfParts>
    <vt:vector size="23" baseType="lpstr">
      <vt:lpstr>Arial</vt:lpstr>
      <vt:lpstr>Calibri</vt:lpstr>
      <vt:lpstr>Calibri Light</vt:lpstr>
      <vt:lpstr>Comic Sans MS</vt:lpstr>
      <vt:lpstr>Symbol</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sch8753159@peoversuperior.local</dc:creator>
  <cp:lastModifiedBy>sch8752167</cp:lastModifiedBy>
  <cp:revision>160</cp:revision>
  <cp:lastPrinted>2024-06-01T09:02:43Z</cp:lastPrinted>
  <dcterms:created xsi:type="dcterms:W3CDTF">2022-11-26T10:59:42Z</dcterms:created>
  <dcterms:modified xsi:type="dcterms:W3CDTF">2025-01-05T16:52:09Z</dcterms:modified>
</cp:coreProperties>
</file>