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57" r:id="rId4"/>
    <p:sldId id="277" r:id="rId5"/>
    <p:sldId id="258" r:id="rId6"/>
    <p:sldId id="260" r:id="rId7"/>
    <p:sldId id="309" r:id="rId8"/>
    <p:sldId id="314" r:id="rId9"/>
    <p:sldId id="310" r:id="rId10"/>
    <p:sldId id="311" r:id="rId11"/>
    <p:sldId id="315" r:id="rId12"/>
    <p:sldId id="312" r:id="rId13"/>
    <p:sldId id="313" r:id="rId14"/>
    <p:sldId id="31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5CAC"/>
    <a:srgbClr val="41AE0A"/>
    <a:srgbClr val="AE5A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974"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12/08/2024</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12/08/2024</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12/08/2024</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12/08/2024</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12/08/2024</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12/08/2024</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12/08/2024</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12/08/2024</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12/08/2024</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12/08/2024</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12/08/2024</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12/08/2024</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Science– Whole School</a:t>
            </a:r>
          </a:p>
        </p:txBody>
      </p:sp>
      <p:pic>
        <p:nvPicPr>
          <p:cNvPr id="3" name="Picture 2">
            <a:extLst>
              <a:ext uri="{FF2B5EF4-FFF2-40B4-BE49-F238E27FC236}">
                <a16:creationId xmlns:a16="http://schemas.microsoft.com/office/drawing/2014/main" id="{11083D39-2132-41E8-BCAF-748CE1704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679" y="199634"/>
            <a:ext cx="1760373" cy="1021168"/>
          </a:xfrm>
          <a:prstGeom prst="rect">
            <a:avLst/>
          </a:prstGeom>
        </p:spPr>
      </p:pic>
      <p:pic>
        <p:nvPicPr>
          <p:cNvPr id="2" name="Picture 1">
            <a:extLst>
              <a:ext uri="{FF2B5EF4-FFF2-40B4-BE49-F238E27FC236}">
                <a16:creationId xmlns:a16="http://schemas.microsoft.com/office/drawing/2014/main" id="{3ED07BD3-F52E-4266-A86B-F30DA9D7C020}"/>
              </a:ext>
            </a:extLst>
          </p:cNvPr>
          <p:cNvPicPr>
            <a:picLocks noChangeAspect="1"/>
          </p:cNvPicPr>
          <p:nvPr/>
        </p:nvPicPr>
        <p:blipFill>
          <a:blip r:embed="rId3"/>
          <a:stretch>
            <a:fillRect/>
          </a:stretch>
        </p:blipFill>
        <p:spPr>
          <a:xfrm>
            <a:off x="3030137" y="2639082"/>
            <a:ext cx="5883150" cy="3177815"/>
          </a:xfrm>
          <a:prstGeom prst="rect">
            <a:avLst/>
          </a:prstGeom>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789819"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07599"/>
            <a:ext cx="11789819" cy="38100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Science– Overview LKS2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88800" y="1314668"/>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graphicFrame>
        <p:nvGraphicFramePr>
          <p:cNvPr id="9" name="Table 8">
            <a:extLst>
              <a:ext uri="{FF2B5EF4-FFF2-40B4-BE49-F238E27FC236}">
                <a16:creationId xmlns:a16="http://schemas.microsoft.com/office/drawing/2014/main" id="{65F32AB9-94A3-42D5-A544-9616EBA29371}"/>
              </a:ext>
            </a:extLst>
          </p:cNvPr>
          <p:cNvGraphicFramePr>
            <a:graphicFrameLocks noGrp="1"/>
          </p:cNvGraphicFramePr>
          <p:nvPr>
            <p:extLst>
              <p:ext uri="{D42A27DB-BD31-4B8C-83A1-F6EECF244321}">
                <p14:modId xmlns:p14="http://schemas.microsoft.com/office/powerpoint/2010/main" val="1473776090"/>
              </p:ext>
            </p:extLst>
          </p:nvPr>
        </p:nvGraphicFramePr>
        <p:xfrm>
          <a:off x="298881" y="1766401"/>
          <a:ext cx="11594238" cy="5105400"/>
        </p:xfrm>
        <a:graphic>
          <a:graphicData uri="http://schemas.openxmlformats.org/drawingml/2006/table">
            <a:tbl>
              <a:tblPr firstRow="1" bandRow="1">
                <a:tableStyleId>{5C22544A-7EE6-4342-B048-85BDC9FD1C3A}</a:tableStyleId>
              </a:tblPr>
              <a:tblGrid>
                <a:gridCol w="2129359">
                  <a:extLst>
                    <a:ext uri="{9D8B030D-6E8A-4147-A177-3AD203B41FA5}">
                      <a16:colId xmlns:a16="http://schemas.microsoft.com/office/drawing/2014/main" val="718312862"/>
                    </a:ext>
                  </a:extLst>
                </a:gridCol>
                <a:gridCol w="1981200">
                  <a:extLst>
                    <a:ext uri="{9D8B030D-6E8A-4147-A177-3AD203B41FA5}">
                      <a16:colId xmlns:a16="http://schemas.microsoft.com/office/drawing/2014/main" val="2779095161"/>
                    </a:ext>
                  </a:extLst>
                </a:gridCol>
                <a:gridCol w="2824480">
                  <a:extLst>
                    <a:ext uri="{9D8B030D-6E8A-4147-A177-3AD203B41FA5}">
                      <a16:colId xmlns:a16="http://schemas.microsoft.com/office/drawing/2014/main" val="2361852527"/>
                    </a:ext>
                  </a:extLst>
                </a:gridCol>
                <a:gridCol w="1635760">
                  <a:extLst>
                    <a:ext uri="{9D8B030D-6E8A-4147-A177-3AD203B41FA5}">
                      <a16:colId xmlns:a16="http://schemas.microsoft.com/office/drawing/2014/main" val="200254320"/>
                    </a:ext>
                  </a:extLst>
                </a:gridCol>
                <a:gridCol w="1564640">
                  <a:extLst>
                    <a:ext uri="{9D8B030D-6E8A-4147-A177-3AD203B41FA5}">
                      <a16:colId xmlns:a16="http://schemas.microsoft.com/office/drawing/2014/main" val="2401740347"/>
                    </a:ext>
                  </a:extLst>
                </a:gridCol>
                <a:gridCol w="1458799">
                  <a:extLst>
                    <a:ext uri="{9D8B030D-6E8A-4147-A177-3AD203B41FA5}">
                      <a16:colId xmlns:a16="http://schemas.microsoft.com/office/drawing/2014/main" val="3032186064"/>
                    </a:ext>
                  </a:extLst>
                </a:gridCol>
              </a:tblGrid>
              <a:tr h="489862">
                <a:tc>
                  <a:txBody>
                    <a:bodyPr/>
                    <a:lstStyle/>
                    <a:p>
                      <a:pPr algn="ctr"/>
                      <a:r>
                        <a:rPr lang="en-US" sz="900" b="1" dirty="0">
                          <a:solidFill>
                            <a:schemeClr val="tx1"/>
                          </a:solidFill>
                          <a:latin typeface="Calibri" panose="020F0502020204030204" pitchFamily="34" charset="0"/>
                          <a:cs typeface="Calibri" panose="020F0502020204030204" pitchFamily="34" charset="0"/>
                        </a:rPr>
                        <a:t>Materials: Rocks and Soils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b="1" dirty="0">
                          <a:solidFill>
                            <a:schemeClr val="tx1"/>
                          </a:solidFill>
                          <a:latin typeface="Calibri" panose="020F0502020204030204" pitchFamily="34" charset="0"/>
                          <a:cs typeface="Calibri" panose="020F0502020204030204" pitchFamily="34" charset="0"/>
                        </a:rPr>
                        <a:t>Forces and Space: Forces and Magnets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b="1" dirty="0">
                          <a:solidFill>
                            <a:schemeClr val="tx1"/>
                          </a:solidFill>
                          <a:latin typeface="Calibri" panose="020F0502020204030204" pitchFamily="34" charset="0"/>
                          <a:cs typeface="Calibri" panose="020F0502020204030204" pitchFamily="34" charset="0"/>
                        </a:rPr>
                        <a:t>Energy: Electricity and Circuits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b="1" dirty="0">
                          <a:solidFill>
                            <a:schemeClr val="tx1"/>
                          </a:solidFill>
                          <a:latin typeface="Calibri" panose="020F0502020204030204" pitchFamily="34" charset="0"/>
                          <a:cs typeface="Calibri" panose="020F0502020204030204" pitchFamily="34" charset="0"/>
                        </a:rPr>
                        <a:t>Plants: Plant reproduction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b="1" dirty="0">
                          <a:solidFill>
                            <a:schemeClr val="tx1"/>
                          </a:solidFill>
                          <a:latin typeface="Calibri" panose="020F0502020204030204" pitchFamily="34" charset="0"/>
                          <a:cs typeface="Calibri" panose="020F0502020204030204" pitchFamily="34" charset="0"/>
                        </a:rPr>
                        <a:t>Living things: Classification and changing habitats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dirty="0">
                          <a:solidFill>
                            <a:schemeClr val="tx1"/>
                          </a:solidFill>
                          <a:latin typeface="Calibri" panose="020F0502020204030204" pitchFamily="34" charset="0"/>
                          <a:cs typeface="Calibri" panose="020F0502020204030204" pitchFamily="34" charset="0"/>
                        </a:rPr>
                        <a:t>M</a:t>
                      </a:r>
                      <a:r>
                        <a:rPr lang="en-GB" sz="900" b="1" dirty="0" err="1">
                          <a:solidFill>
                            <a:schemeClr val="tx1"/>
                          </a:solidFill>
                          <a:latin typeface="Calibri" panose="020F0502020204030204" pitchFamily="34" charset="0"/>
                          <a:cs typeface="Calibri" panose="020F0502020204030204" pitchFamily="34" charset="0"/>
                        </a:rPr>
                        <a:t>aking</a:t>
                      </a:r>
                      <a:r>
                        <a:rPr lang="en-GB" sz="900" b="1" dirty="0">
                          <a:solidFill>
                            <a:schemeClr val="tx1"/>
                          </a:solidFill>
                          <a:latin typeface="Calibri" panose="020F0502020204030204" pitchFamily="34" charset="0"/>
                          <a:cs typeface="Calibri" panose="020F0502020204030204" pitchFamily="34" charset="0"/>
                        </a:rPr>
                        <a:t> connections: Does hand span affect grip strength?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0215560"/>
                  </a:ext>
                </a:extLst>
              </a:tr>
              <a:tr h="4601737">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the term ‘rock’.</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appearance of different rocks; identifying both crystals and grains.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Group rocks by their absorbency, hardness and reaction to acid rain (vinegar).</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List the different factors that break down rocks.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fossil formation and identify fossils in rocks.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work of a </a:t>
                      </a:r>
                      <a:r>
                        <a:rPr lang="en-US" sz="800" b="0" i="0" kern="1200" dirty="0" err="1">
                          <a:solidFill>
                            <a:schemeClr val="dk1"/>
                          </a:solidFill>
                          <a:effectLst/>
                          <a:latin typeface="+mn-lt"/>
                          <a:ea typeface="+mn-ea"/>
                          <a:cs typeface="+mn-cs"/>
                        </a:rPr>
                        <a:t>palaeontologist</a:t>
                      </a:r>
                      <a:r>
                        <a:rPr lang="en-US" sz="800" b="0" i="0" kern="1200" dirty="0">
                          <a:solidFill>
                            <a:schemeClr val="dk1"/>
                          </a:solidFill>
                          <a:effectLst/>
                          <a:latin typeface="+mn-lt"/>
                          <a:ea typeface="+mn-ea"/>
                          <a:cs typeface="+mn-cs"/>
                        </a:rPr>
                        <a: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Name, describe and compare some different categories of soil.</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List some of the benefits of earthworms to the soil.</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and describe the comparative size and weight of the layers in a sedimentation jar.</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a magnifying glass correctly to observe the appearance of a rock in detail.</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results to choose the appropriate rock type for a specific use, suggest a better choice of rock for a specific use and to predict how a rock will be affected by the weather.</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Research and present information on fossil formation using a single source.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a model of the fossil record to determine the relative age of a fossil, to suggest how a living thing has changed over time and to suggest what living things were around in a certain era.</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Draw and label the bars on a bar chart.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Accurately draw and label the layers of sediment in a sedimentation jar.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examples of pushes, pulls and twists.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a force, including describing, naming and classifying contact and non-contact forces.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relationship between friction and the roughness of a surface.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examples of friction being useful or not.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Predict attraction and repulsion between like and opposite poles.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examples of magnetic and non-magnetic materials.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Name some examples of types of magnets and compare their strengths.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some examples of the uses of magnets. </a:t>
                      </a:r>
                    </a:p>
                    <a:p>
                      <a:pPr marL="0" indent="0">
                        <a:buFont typeface="Arial" panose="020B0604020202020204" pitchFamily="34" charset="0"/>
                        <a:buNone/>
                      </a:pPr>
                      <a:endParaRPr lang="en-US" sz="800" b="0" i="0" kern="1200" dirty="0">
                        <a:solidFill>
                          <a:schemeClr val="dk1"/>
                        </a:solidFill>
                        <a:effectLst/>
                        <a:latin typeface="+mn-lt"/>
                        <a:ea typeface="+mn-ea"/>
                        <a:cs typeface="+mn-cs"/>
                      </a:endParaRPr>
                    </a:p>
                    <a:p>
                      <a:pPr marL="0" indent="0">
                        <a:buFont typeface="Arial" panose="020B0604020202020204" pitchFamily="34" charset="0"/>
                        <a:buNone/>
                      </a:pPr>
                      <a:r>
                        <a:rPr lang="en-US" sz="800" b="0" i="0" kern="1200" dirty="0">
                          <a:solidFill>
                            <a:schemeClr val="dk1"/>
                          </a:solidFill>
                          <a:effectLst/>
                          <a:latin typeface="+mn-lt"/>
                          <a:ea typeface="+mn-ea"/>
                          <a:cs typeface="+mn-cs"/>
                        </a:rPr>
                        <a:t>Working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arrows and scientific vocabulary to show the direction of a contact force.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evidence to support conclusions.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the variables to change, measure and control.</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Write a method to explain how to use a magnet to sort and classify materials as magnetic or non-magnetic.</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Label the axes of a bar chart.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Draw bars on a chart accurately.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key information from a source.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more than one source to research a question.</a:t>
                      </a:r>
                    </a:p>
                    <a:p>
                      <a:pPr marL="0" indent="0">
                        <a:buFont typeface="Arial" panose="020B0604020202020204" pitchFamily="34" charset="0"/>
                        <a:buNone/>
                      </a:pPr>
                      <a:endParaRPr lang="en-US" sz="800" b="0" i="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a range of electrical appliances and classify them as mains or battery-powered.</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why something is either mains or battery-powered.</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how to test if a circuit works and identify when simple electric circuits will work.</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symbols for open and closed switches.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Predict whether a circuit will work based on whether the switch is open or closed and explain that it works by breaking and completing a circuit.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Give examples of how switches are useful.</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that a material is a good electrical conductor when it is added to an electric circuit and the bulb lights.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that a material is a good electrical insulator when it is added to an electric circuit and the bulb does not light.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that metals, for example, are good electrical conductors and plastics, for example, are good electrical insulators.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that the more bulbs added to a series circuit, the dimmer the bulbs will be.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that the bulbs will be dimmer when more are added to a circuit, as less energy is transferred to each of them.</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precautions for working safely with electricity.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some precautions using knowledge of circuit diagrams, electrical components, conductors or insulators.</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Draw a results table and record a range of appliances under the correct headings ‘Mains’ or ‘Batteries’.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and draw simplified electric circuit symbols and use these to draw a simplified circuit diagram.</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Write a method for the investigation that considers appropriate equipment, ordering clearly written steps and considering safety.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Pose questions relating to bulbs in an electrical circuit.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why a selected question is testable.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Suggest that new inventions will change safety advice.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what plants need to grow healthily.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structure and function of the parts of flowering plants.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Investigate how plants transport water.</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life cycle of a flowering plant.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seed dispersal methods.</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Pose relevant questions.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Design and record in results tables.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Plan a simple enquiry.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Complete, read and interpret data in a bar chart.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and suggest changes to an enquiry.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results to draw conclusions.</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Group animals in various ways, including vertebrates (mammals, birds, reptiles, amphibians, fish) and invertebrates.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Group plants in various ways, including flowering and non-flowering plants.</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and describe different habitats and their inhabitants.</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the impact humans can have on habitats.</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the impact of natural disasters on habitats.</a:t>
                      </a:r>
                    </a:p>
                    <a:p>
                      <a:pPr marL="0" indent="0">
                        <a:buFont typeface="Arial" panose="020B0604020202020204" pitchFamily="34" charset="0"/>
                        <a:buNone/>
                      </a:pPr>
                      <a:endParaRPr lang="en-US" sz="800" b="0" i="0" kern="1200" dirty="0">
                        <a:solidFill>
                          <a:schemeClr val="dk1"/>
                        </a:solidFill>
                        <a:effectLst/>
                        <a:latin typeface="+mn-lt"/>
                        <a:ea typeface="+mn-ea"/>
                        <a:cs typeface="+mn-cs"/>
                      </a:endParaRPr>
                    </a:p>
                    <a:p>
                      <a:pPr marL="0" indent="0">
                        <a:buFont typeface="Arial" panose="020B0604020202020204" pitchFamily="34" charset="0"/>
                        <a:buNone/>
                      </a:pPr>
                      <a:r>
                        <a:rPr lang="en-US" sz="800" b="0" i="0" kern="1200" dirty="0">
                          <a:solidFill>
                            <a:schemeClr val="dk1"/>
                          </a:solidFill>
                          <a:effectLst/>
                          <a:latin typeface="+mn-lt"/>
                          <a:ea typeface="+mn-ea"/>
                          <a:cs typeface="+mn-cs"/>
                        </a:rPr>
                        <a:t>Working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Record data in different ways.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Apply and create classification keys.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Make careful observations.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Make and use classification keys.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Present information in different ways.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Research using an information sheet.</a:t>
                      </a:r>
                    </a:p>
                    <a:p>
                      <a:pPr marL="0" indent="0">
                        <a:buFont typeface="Arial" panose="020B0604020202020204" pitchFamily="34" charset="0"/>
                        <a:buNone/>
                      </a:pPr>
                      <a:endParaRPr lang="en-US" sz="800" b="0" i="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key knowledge from previous units.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Apply knowledge in new contexts.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0" i="0" kern="1200" dirty="0">
                          <a:solidFill>
                            <a:schemeClr val="dk1"/>
                          </a:solidFill>
                          <a:effectLst/>
                          <a:latin typeface="+mn-lt"/>
                          <a:ea typeface="+mn-ea"/>
                          <a:cs typeface="+mn-cs"/>
                        </a:rPr>
                        <a:t>Carry out a full scientific enquiry.</a:t>
                      </a:r>
                    </a:p>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5049617"/>
                  </a:ext>
                </a:extLst>
              </a:tr>
            </a:tbl>
          </a:graphicData>
        </a:graphic>
      </p:graphicFrame>
    </p:spTree>
    <p:extLst>
      <p:ext uri="{BB962C8B-B14F-4D97-AF65-F5344CB8AC3E}">
        <p14:creationId xmlns:p14="http://schemas.microsoft.com/office/powerpoint/2010/main" val="2936638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E9C5A49-72F3-4444-ACCF-0DF54F0F810B}"/>
              </a:ext>
            </a:extLst>
          </p:cNvPr>
          <p:cNvSpPr/>
          <p:nvPr/>
        </p:nvSpPr>
        <p:spPr>
          <a:xfrm>
            <a:off x="168676" y="1279993"/>
            <a:ext cx="11789546" cy="40975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Curriculum Map</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dirty="0">
                <a:solidFill>
                  <a:prstClr val="white"/>
                </a:solidFill>
                <a:latin typeface="Comic Sans MS" panose="030F0702030302020204" pitchFamily="66" charset="0"/>
              </a:rPr>
              <a:t>Science </a:t>
            </a: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 Thinking Scientifically</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328762535"/>
              </p:ext>
            </p:extLst>
          </p:nvPr>
        </p:nvGraphicFramePr>
        <p:xfrm>
          <a:off x="121328" y="1718493"/>
          <a:ext cx="11949343" cy="4875276"/>
        </p:xfrm>
        <a:graphic>
          <a:graphicData uri="http://schemas.openxmlformats.org/drawingml/2006/table">
            <a:tbl>
              <a:tblPr firstRow="1" bandRow="1">
                <a:tableStyleId>{5940675A-B579-460E-94D1-54222C63F5DA}</a:tableStyleId>
              </a:tblPr>
              <a:tblGrid>
                <a:gridCol w="506028">
                  <a:extLst>
                    <a:ext uri="{9D8B030D-6E8A-4147-A177-3AD203B41FA5}">
                      <a16:colId xmlns:a16="http://schemas.microsoft.com/office/drawing/2014/main" val="852710593"/>
                    </a:ext>
                  </a:extLst>
                </a:gridCol>
                <a:gridCol w="2210539">
                  <a:extLst>
                    <a:ext uri="{9D8B030D-6E8A-4147-A177-3AD203B41FA5}">
                      <a16:colId xmlns:a16="http://schemas.microsoft.com/office/drawing/2014/main" val="1039164095"/>
                    </a:ext>
                  </a:extLst>
                </a:gridCol>
                <a:gridCol w="2281561">
                  <a:extLst>
                    <a:ext uri="{9D8B030D-6E8A-4147-A177-3AD203B41FA5}">
                      <a16:colId xmlns:a16="http://schemas.microsoft.com/office/drawing/2014/main" val="2704453762"/>
                    </a:ext>
                  </a:extLst>
                </a:gridCol>
                <a:gridCol w="2325949">
                  <a:extLst>
                    <a:ext uri="{9D8B030D-6E8A-4147-A177-3AD203B41FA5}">
                      <a16:colId xmlns:a16="http://schemas.microsoft.com/office/drawing/2014/main" val="4288589505"/>
                    </a:ext>
                  </a:extLst>
                </a:gridCol>
                <a:gridCol w="2237173">
                  <a:extLst>
                    <a:ext uri="{9D8B030D-6E8A-4147-A177-3AD203B41FA5}">
                      <a16:colId xmlns:a16="http://schemas.microsoft.com/office/drawing/2014/main" val="3781812662"/>
                    </a:ext>
                  </a:extLst>
                </a:gridCol>
                <a:gridCol w="2388093">
                  <a:extLst>
                    <a:ext uri="{9D8B030D-6E8A-4147-A177-3AD203B41FA5}">
                      <a16:colId xmlns:a16="http://schemas.microsoft.com/office/drawing/2014/main" val="3789398880"/>
                    </a:ext>
                  </a:extLst>
                </a:gridCol>
              </a:tblGrid>
              <a:tr h="0">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Times New Roman" panose="02020603050405020304" pitchFamily="18" charset="0"/>
                        </a:rPr>
                        <a:t>Year group</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dirty="0">
                          <a:effectLst/>
                          <a:latin typeface="Comic Sans MS" panose="030F0702030302020204" pitchFamily="66" charset="0"/>
                          <a:ea typeface="Calibri" panose="020F0502020204030204" pitchFamily="34" charset="0"/>
                          <a:cs typeface="Calibri" panose="020F0502020204030204" pitchFamily="34" charset="0"/>
                        </a:rPr>
                        <a:t>Questioning</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Calibri" panose="020F0502020204030204" pitchFamily="34" charset="0"/>
                        </a:rPr>
                        <a:t>I</a:t>
                      </a:r>
                      <a:r>
                        <a:rPr lang="en-GB" sz="1100" dirty="0" err="1">
                          <a:effectLst/>
                          <a:latin typeface="Comic Sans MS" panose="030F0702030302020204" pitchFamily="66" charset="0"/>
                          <a:ea typeface="Calibri" panose="020F0502020204030204" pitchFamily="34" charset="0"/>
                          <a:cs typeface="Calibri" panose="020F0502020204030204" pitchFamily="34" charset="0"/>
                        </a:rPr>
                        <a:t>nvestigating</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Calibri" panose="020F0502020204030204" pitchFamily="34" charset="0"/>
                        </a:rPr>
                        <a:t>D</a:t>
                      </a:r>
                      <a:r>
                        <a:rPr lang="en-GB" sz="1100" dirty="0" err="1">
                          <a:effectLst/>
                          <a:latin typeface="Comic Sans MS" panose="030F0702030302020204" pitchFamily="66" charset="0"/>
                          <a:ea typeface="Calibri" panose="020F0502020204030204" pitchFamily="34" charset="0"/>
                          <a:cs typeface="Calibri" panose="020F0502020204030204" pitchFamily="34" charset="0"/>
                        </a:rPr>
                        <a:t>rawing</a:t>
                      </a:r>
                      <a:r>
                        <a:rPr lang="en-GB" sz="1100" dirty="0">
                          <a:effectLst/>
                          <a:latin typeface="Comic Sans MS" panose="030F0702030302020204" pitchFamily="66" charset="0"/>
                          <a:ea typeface="Calibri" panose="020F0502020204030204" pitchFamily="34" charset="0"/>
                          <a:cs typeface="Calibri" panose="020F0502020204030204" pitchFamily="34" charset="0"/>
                        </a:rPr>
                        <a:t> Conclusions</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Calibri" panose="020F0502020204030204" pitchFamily="34" charset="0"/>
                        </a:rPr>
                        <a:t>I</a:t>
                      </a:r>
                      <a:r>
                        <a:rPr lang="en-GB" sz="1100" dirty="0" err="1">
                          <a:effectLst/>
                          <a:latin typeface="Comic Sans MS" panose="030F0702030302020204" pitchFamily="66" charset="0"/>
                          <a:ea typeface="Calibri" panose="020F0502020204030204" pitchFamily="34" charset="0"/>
                          <a:cs typeface="Calibri" panose="020F0502020204030204" pitchFamily="34" charset="0"/>
                        </a:rPr>
                        <a:t>dentifying</a:t>
                      </a:r>
                      <a:r>
                        <a:rPr lang="en-GB" sz="1100" dirty="0">
                          <a:effectLst/>
                          <a:latin typeface="Comic Sans MS" panose="030F0702030302020204" pitchFamily="66" charset="0"/>
                          <a:ea typeface="Calibri" panose="020F0502020204030204" pitchFamily="34" charset="0"/>
                          <a:cs typeface="Calibri" panose="020F0502020204030204" pitchFamily="34" charset="0"/>
                        </a:rPr>
                        <a:t> and Classifying</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100" dirty="0">
                          <a:effectLst/>
                          <a:latin typeface="Comic Sans MS" panose="030F0702030302020204" pitchFamily="66" charset="0"/>
                          <a:ea typeface="Calibri" panose="020F0502020204030204" pitchFamily="34" charset="0"/>
                          <a:cs typeface="Calibri" panose="020F0502020204030204" pitchFamily="34" charset="0"/>
                        </a:rPr>
                        <a:t>Recording and Presenting</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968257"/>
                  </a:ext>
                </a:extLst>
              </a:tr>
              <a:tr h="1607469">
                <a:tc>
                  <a:txBody>
                    <a:bodyPr/>
                    <a:lstStyle/>
                    <a:p>
                      <a:pPr marL="0" lvl="0" indent="0">
                        <a:lnSpc>
                          <a:spcPct val="107000"/>
                        </a:lnSpc>
                        <a:spcAft>
                          <a:spcPts val="0"/>
                        </a:spcAft>
                        <a:buFont typeface="Arial" panose="020B0604020202020204" pitchFamily="34" charset="0"/>
                        <a:buNone/>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3</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900" b="1" kern="1200" dirty="0">
                          <a:solidFill>
                            <a:schemeClr val="tx1"/>
                          </a:solidFill>
                          <a:effectLst/>
                          <a:latin typeface="+mn-lt"/>
                          <a:ea typeface="+mn-ea"/>
                          <a:cs typeface="+mn-cs"/>
                        </a:rPr>
                        <a:t>Begin to ask some relevant questions using scientific language.</a:t>
                      </a:r>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Begin to make some decisions about which type of enquiry will be the best way of answering questions including: observing over time; pattern seeking; identifying, classifying and grouping; comparative and fair testing (controlled investigations); and researching using secondary sources.</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GB" sz="900" b="1" dirty="0">
                          <a:effectLst/>
                          <a:latin typeface="+mn-lt"/>
                          <a:ea typeface="Calibri" panose="020F0502020204030204" pitchFamily="34" charset="0"/>
                          <a:cs typeface="Calibri" panose="020F0502020204030204" pitchFamily="34" charset="0"/>
                        </a:rPr>
                        <a:t>Begin to set up simple practical enquiries, comparative and fair tests</a:t>
                      </a:r>
                      <a:endParaRPr lang="en-GB" sz="900" dirty="0">
                        <a:effectLst/>
                        <a:latin typeface="+mn-lt"/>
                        <a:ea typeface="Calibri" panose="020F0502020204030204" pitchFamily="34" charset="0"/>
                      </a:endParaRPr>
                    </a:p>
                    <a:p>
                      <a:pPr algn="l">
                        <a:lnSpc>
                          <a:spcPct val="107000"/>
                        </a:lnSpc>
                        <a:spcAft>
                          <a:spcPts val="800"/>
                        </a:spcAft>
                      </a:pPr>
                      <a:r>
                        <a:rPr lang="en-GB" sz="900" dirty="0">
                          <a:effectLst/>
                          <a:latin typeface="+mn-lt"/>
                          <a:ea typeface="Calibri" panose="020F0502020204030204" pitchFamily="34" charset="0"/>
                          <a:cs typeface="Calibri" panose="020F0502020204030204" pitchFamily="34" charset="0"/>
                        </a:rPr>
                        <a:t>Begin to select practical resources to gather evidence to answer questions generated by themselves or given to them.</a:t>
                      </a:r>
                      <a:endParaRPr lang="en-GB" sz="900" kern="1200" dirty="0">
                        <a:solidFill>
                          <a:schemeClr val="tx1"/>
                        </a:solidFill>
                        <a:effectLst/>
                        <a:latin typeface="+mn-lt"/>
                        <a:ea typeface="Calibri" panose="020F0502020204030204" pitchFamily="34" charset="0"/>
                        <a:cs typeface="+mn-cs"/>
                      </a:endParaRPr>
                    </a:p>
                    <a:p>
                      <a:pPr algn="l">
                        <a:lnSpc>
                          <a:spcPct val="107000"/>
                        </a:lnSpc>
                        <a:spcAft>
                          <a:spcPts val="800"/>
                        </a:spcAft>
                      </a:pPr>
                      <a:r>
                        <a:rPr lang="en-GB" sz="900" kern="1200" dirty="0">
                          <a:solidFill>
                            <a:schemeClr val="tx1"/>
                          </a:solidFill>
                          <a:effectLst/>
                          <a:latin typeface="+mn-lt"/>
                          <a:ea typeface="+mn-ea"/>
                          <a:cs typeface="+mn-cs"/>
                        </a:rPr>
                        <a:t>With support, they follow their plan to carry out: observations and tests to classify; comparative and simple fair tests; observations over time; and pattern seeking.</a:t>
                      </a:r>
                      <a:endParaRPr lang="en-GB" sz="900" dirty="0">
                        <a:effectLst/>
                        <a:latin typeface="+mn-lt"/>
                        <a:ea typeface="Calibri" panose="020F0502020204030204" pitchFamily="34" charset="0"/>
                      </a:endParaRPr>
                    </a:p>
                  </a:txBody>
                  <a:tcPr marL="114300" marR="114300" marT="0" marB="0"/>
                </a:tc>
                <a:tc>
                  <a:txBody>
                    <a:bodyPr/>
                    <a:lstStyle/>
                    <a:p>
                      <a:r>
                        <a:rPr lang="en-GB" sz="900" b="1" kern="1200" dirty="0">
                          <a:solidFill>
                            <a:schemeClr val="tx1"/>
                          </a:solidFill>
                          <a:effectLst/>
                          <a:latin typeface="+mn-lt"/>
                          <a:ea typeface="+mn-ea"/>
                          <a:cs typeface="+mn-cs"/>
                        </a:rPr>
                        <a:t>Draw simple conclusions and raise further questions </a:t>
                      </a:r>
                      <a:endParaRPr lang="en-GB" sz="900" kern="1200" dirty="0">
                        <a:solidFill>
                          <a:schemeClr val="tx1"/>
                        </a:solidFill>
                        <a:effectLst/>
                        <a:latin typeface="+mn-lt"/>
                        <a:ea typeface="+mn-ea"/>
                        <a:cs typeface="+mn-cs"/>
                      </a:endParaRP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Begin to use straightforward scientific</a:t>
                      </a:r>
                    </a:p>
                    <a:p>
                      <a:r>
                        <a:rPr lang="en-GB" sz="900" kern="1200" dirty="0">
                          <a:solidFill>
                            <a:schemeClr val="tx1"/>
                          </a:solidFill>
                          <a:effectLst/>
                          <a:latin typeface="+mn-lt"/>
                          <a:ea typeface="+mn-ea"/>
                          <a:cs typeface="+mn-cs"/>
                        </a:rPr>
                        <a:t>evidence to answer questions or to support their findings using age-appropriate scientific language.</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With support, begin to look for changes, patterns, similarities and differences in their results in order to draw simple conclusions </a:t>
                      </a:r>
                    </a:p>
                    <a:p>
                      <a:r>
                        <a:rPr lang="en-GB" sz="900" kern="1200" dirty="0">
                          <a:solidFill>
                            <a:schemeClr val="tx1"/>
                          </a:solidFill>
                          <a:effectLst/>
                          <a:latin typeface="+mn-lt"/>
                          <a:ea typeface="+mn-ea"/>
                          <a:cs typeface="+mn-cs"/>
                        </a:rPr>
                        <a:t>using age-appropriate scientific language.</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With support, begin to identify new questions arising from the results and make new predictions.</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900" b="1" kern="1200" dirty="0">
                          <a:solidFill>
                            <a:schemeClr val="tx1"/>
                          </a:solidFill>
                          <a:effectLst/>
                          <a:latin typeface="+mn-lt"/>
                          <a:ea typeface="+mn-ea"/>
                          <a:cs typeface="+mn-cs"/>
                        </a:rPr>
                        <a:t>Identify and classify in different ways.</a:t>
                      </a:r>
                      <a:endParaRPr lang="en-GB" sz="900" kern="1200" dirty="0">
                        <a:solidFill>
                          <a:schemeClr val="tx1"/>
                        </a:solidFill>
                        <a:effectLst/>
                        <a:latin typeface="+mn-lt"/>
                        <a:ea typeface="+mn-ea"/>
                        <a:cs typeface="+mn-cs"/>
                      </a:endParaRP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Record classifications using Venn diagrams, Carroll diagrams, tables etc.</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Compare, classify and group items using Scientific criteria (e.g. magnetic, not magnetic).</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Independently, classify and group in different ways.</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900" b="1" kern="1200" dirty="0">
                          <a:solidFill>
                            <a:schemeClr val="tx1"/>
                          </a:solidFill>
                          <a:effectLst/>
                          <a:latin typeface="+mn-lt"/>
                          <a:ea typeface="+mn-ea"/>
                          <a:cs typeface="+mn-cs"/>
                        </a:rPr>
                        <a:t>With support, record and present results and ideas</a:t>
                      </a:r>
                      <a:endParaRPr lang="en-GB" sz="900" kern="1200" dirty="0">
                        <a:solidFill>
                          <a:schemeClr val="tx1"/>
                        </a:solidFill>
                        <a:effectLst/>
                        <a:latin typeface="+mn-lt"/>
                        <a:ea typeface="+mn-ea"/>
                        <a:cs typeface="+mn-cs"/>
                      </a:endParaRP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To produce detailed labelled diagrams using observations, including over a period of time</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To begin to present results by creating or completing Venn and Carroll diagrams, tally, columned tables and simple bar charts, using scales</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To present results orally, visually or in written form with support, using simple scientific language</a:t>
                      </a:r>
                    </a:p>
                    <a:p>
                      <a:pPr>
                        <a:lnSpc>
                          <a:spcPct val="107000"/>
                        </a:lnSpc>
                        <a:spcAft>
                          <a:spcPts val="0"/>
                        </a:spcAft>
                      </a:pP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r h="1455938">
                <a:tc>
                  <a:txBody>
                    <a:bodyPr/>
                    <a:lstStyle/>
                    <a:p>
                      <a:pPr marL="0" lvl="0" indent="0">
                        <a:lnSpc>
                          <a:spcPct val="107000"/>
                        </a:lnSpc>
                        <a:spcAft>
                          <a:spcPts val="0"/>
                        </a:spcAft>
                        <a:buFont typeface="Arial" panose="020B0604020202020204" pitchFamily="34" charset="0"/>
                        <a:buNone/>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4</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900" b="1" kern="1200" dirty="0">
                          <a:solidFill>
                            <a:schemeClr val="tx1"/>
                          </a:solidFill>
                          <a:effectLst/>
                          <a:latin typeface="+mn-lt"/>
                          <a:ea typeface="+mn-ea"/>
                          <a:cs typeface="+mn-cs"/>
                        </a:rPr>
                        <a:t>Ask a range of relevant questions using scientific language.</a:t>
                      </a:r>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Make some decisions about which type of enquiry will be the best way of answering questions including: observing over time; pattern seeking; identifying, classifying and grouping; comparative and fair testing (controlled investigations); and researching using secondary sources.</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GB" sz="900" b="1" dirty="0">
                          <a:effectLst/>
                          <a:latin typeface="+mn-lt"/>
                          <a:ea typeface="Calibri" panose="020F0502020204030204" pitchFamily="34" charset="0"/>
                          <a:cs typeface="Calibri" panose="020F0502020204030204" pitchFamily="34" charset="0"/>
                        </a:rPr>
                        <a:t>Set up simple practical enquiries, comparative and fair tests</a:t>
                      </a:r>
                      <a:endParaRPr lang="en-GB" sz="900" dirty="0">
                        <a:effectLst/>
                        <a:latin typeface="+mn-lt"/>
                        <a:ea typeface="Calibri" panose="020F0502020204030204" pitchFamily="34" charset="0"/>
                      </a:endParaRPr>
                    </a:p>
                    <a:p>
                      <a:pPr algn="l">
                        <a:lnSpc>
                          <a:spcPct val="107000"/>
                        </a:lnSpc>
                        <a:spcAft>
                          <a:spcPts val="800"/>
                        </a:spcAft>
                      </a:pPr>
                      <a:r>
                        <a:rPr lang="en-GB" sz="900" dirty="0">
                          <a:effectLst/>
                          <a:latin typeface="+mn-lt"/>
                          <a:ea typeface="Calibri" panose="020F0502020204030204" pitchFamily="34" charset="0"/>
                          <a:cs typeface="Calibri" panose="020F0502020204030204" pitchFamily="34" charset="0"/>
                        </a:rPr>
                        <a:t>Select from a range of practical resources to gather evidence to answer questions generated by themselves or given to them.</a:t>
                      </a:r>
                      <a:endParaRPr lang="en-GB" sz="900" dirty="0">
                        <a:effectLst/>
                        <a:latin typeface="+mn-lt"/>
                        <a:ea typeface="Calibri" panose="020F0502020204030204" pitchFamily="34" charset="0"/>
                      </a:endParaRPr>
                    </a:p>
                    <a:p>
                      <a:pPr algn="l">
                        <a:lnSpc>
                          <a:spcPct val="107000"/>
                        </a:lnSpc>
                        <a:spcAft>
                          <a:spcPts val="800"/>
                        </a:spcAft>
                      </a:pPr>
                      <a:r>
                        <a:rPr lang="en-GB" sz="900" dirty="0">
                          <a:effectLst/>
                          <a:latin typeface="+mn-lt"/>
                          <a:ea typeface="Calibri" panose="020F0502020204030204" pitchFamily="34" charset="0"/>
                          <a:cs typeface="Calibri" panose="020F0502020204030204" pitchFamily="34" charset="0"/>
                        </a:rPr>
                        <a:t> </a:t>
                      </a:r>
                      <a:r>
                        <a:rPr lang="en-GB" sz="900" kern="1200" dirty="0">
                          <a:solidFill>
                            <a:schemeClr val="tx1"/>
                          </a:solidFill>
                          <a:effectLst/>
                          <a:latin typeface="+mn-lt"/>
                          <a:ea typeface="+mn-ea"/>
                          <a:cs typeface="+mn-cs"/>
                        </a:rPr>
                        <a:t>They follow their plan to carry out: observations and tests to classify; comparative and simple fair tests; observations over time; and pattern seeking.</a:t>
                      </a:r>
                      <a:endParaRPr lang="en-GB" sz="900" dirty="0">
                        <a:effectLst/>
                        <a:latin typeface="Calibri" panose="020F0502020204030204" pitchFamily="34" charset="0"/>
                        <a:ea typeface="Calibri" panose="020F0502020204030204" pitchFamily="34" charset="0"/>
                      </a:endParaRPr>
                    </a:p>
                  </a:txBody>
                  <a:tcPr marL="114300" marR="114300" marT="0" marB="0"/>
                </a:tc>
                <a:tc>
                  <a:txBody>
                    <a:bodyPr/>
                    <a:lstStyle/>
                    <a:p>
                      <a:r>
                        <a:rPr lang="en-GB" sz="900" b="1" kern="1200" dirty="0">
                          <a:solidFill>
                            <a:schemeClr val="tx1"/>
                          </a:solidFill>
                          <a:effectLst/>
                          <a:latin typeface="+mn-lt"/>
                          <a:ea typeface="+mn-ea"/>
                          <a:cs typeface="+mn-cs"/>
                        </a:rPr>
                        <a:t>Use results to draw simple conclusions, suggest improvements and raise further questions </a:t>
                      </a:r>
                      <a:endParaRPr lang="en-GB" sz="900" kern="1200" dirty="0">
                        <a:solidFill>
                          <a:schemeClr val="tx1"/>
                        </a:solidFill>
                        <a:effectLst/>
                        <a:latin typeface="+mn-lt"/>
                        <a:ea typeface="+mn-ea"/>
                        <a:cs typeface="+mn-cs"/>
                      </a:endParaRP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Use straightforward scientific evidence to answer questions or to support their findings using age-appropriate scientific language.</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See patterns in results; begin to say what has been found out, linking cause and effect to develop simple conclusions. using age-appropriate scientific language. </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With support, begin to identify new questions arising from the results, make new predictions and suggest ways of improving what they have already done.</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900" b="1" kern="1200" dirty="0">
                          <a:solidFill>
                            <a:schemeClr val="tx1"/>
                          </a:solidFill>
                          <a:effectLst/>
                          <a:latin typeface="+mn-lt"/>
                          <a:ea typeface="+mn-ea"/>
                          <a:cs typeface="+mn-cs"/>
                        </a:rPr>
                        <a:t>With support, use similarities and differences in order to group and identify.</a:t>
                      </a:r>
                      <a:endParaRPr lang="en-GB" sz="900" kern="1200" dirty="0">
                        <a:solidFill>
                          <a:schemeClr val="tx1"/>
                        </a:solidFill>
                        <a:effectLst/>
                        <a:latin typeface="+mn-lt"/>
                        <a:ea typeface="+mn-ea"/>
                        <a:cs typeface="+mn-cs"/>
                      </a:endParaRP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Begin to identify similarities/ differences/ changes when talking about scientific processes.</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Use and begin to create simple keys.</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900" b="1" kern="1200" dirty="0">
                          <a:solidFill>
                            <a:schemeClr val="tx1"/>
                          </a:solidFill>
                          <a:effectLst/>
                          <a:latin typeface="+mn-lt"/>
                          <a:ea typeface="+mn-ea"/>
                          <a:cs typeface="+mn-cs"/>
                        </a:rPr>
                        <a:t>Record and present results and ideas</a:t>
                      </a:r>
                      <a:endParaRPr lang="en-GB" sz="900" kern="1200" dirty="0">
                        <a:solidFill>
                          <a:schemeClr val="tx1"/>
                        </a:solidFill>
                        <a:effectLst/>
                        <a:latin typeface="+mn-lt"/>
                        <a:ea typeface="+mn-ea"/>
                        <a:cs typeface="+mn-cs"/>
                      </a:endParaRP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To produce detailed labelled diagrams using observations, including over a period of time</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To present results by creating or completing Venn and Carroll diagrams, simple keys, tally, columned tables and simple bar charts, using scales</a:t>
                      </a:r>
                    </a:p>
                    <a:p>
                      <a:r>
                        <a:rPr lang="en-GB" sz="900" kern="1200" dirty="0">
                          <a:solidFill>
                            <a:schemeClr val="tx1"/>
                          </a:solidFill>
                          <a:effectLst/>
                          <a:latin typeface="+mn-lt"/>
                          <a:ea typeface="+mn-ea"/>
                          <a:cs typeface="+mn-cs"/>
                        </a:rPr>
                        <a:t> </a:t>
                      </a:r>
                    </a:p>
                    <a:p>
                      <a:r>
                        <a:rPr lang="en-GB" sz="900" kern="1200" dirty="0">
                          <a:solidFill>
                            <a:schemeClr val="tx1"/>
                          </a:solidFill>
                          <a:effectLst/>
                          <a:latin typeface="+mn-lt"/>
                          <a:ea typeface="+mn-ea"/>
                          <a:cs typeface="+mn-cs"/>
                        </a:rPr>
                        <a:t>To present results orally, visually or in written form, using key vocabulary and scientific language</a:t>
                      </a:r>
                    </a:p>
                    <a:p>
                      <a:pPr>
                        <a:lnSpc>
                          <a:spcPct val="107000"/>
                        </a:lnSpc>
                        <a:spcAft>
                          <a:spcPts val="0"/>
                        </a:spcAft>
                      </a:pP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785164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88800" y="1308743"/>
            <a:ext cx="4296793" cy="3810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LKS2</a:t>
            </a:r>
            <a:endParaRPr kumimoji="0" lang="en-GB"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endParaRP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2273479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789819"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07599"/>
            <a:ext cx="11789819" cy="38100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Science– Overview UKS2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88800" y="1314668"/>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graphicFrame>
        <p:nvGraphicFramePr>
          <p:cNvPr id="9" name="Table 8">
            <a:extLst>
              <a:ext uri="{FF2B5EF4-FFF2-40B4-BE49-F238E27FC236}">
                <a16:creationId xmlns:a16="http://schemas.microsoft.com/office/drawing/2014/main" id="{079A9E43-8968-4C15-B56F-8D24F516B9B8}"/>
              </a:ext>
            </a:extLst>
          </p:cNvPr>
          <p:cNvGraphicFramePr>
            <a:graphicFrameLocks noGrp="1"/>
          </p:cNvGraphicFramePr>
          <p:nvPr>
            <p:extLst>
              <p:ext uri="{D42A27DB-BD31-4B8C-83A1-F6EECF244321}">
                <p14:modId xmlns:p14="http://schemas.microsoft.com/office/powerpoint/2010/main" val="1144880289"/>
              </p:ext>
            </p:extLst>
          </p:nvPr>
        </p:nvGraphicFramePr>
        <p:xfrm>
          <a:off x="142241" y="1737360"/>
          <a:ext cx="11946458" cy="5090160"/>
        </p:xfrm>
        <a:graphic>
          <a:graphicData uri="http://schemas.openxmlformats.org/drawingml/2006/table">
            <a:tbl>
              <a:tblPr firstRow="1" bandRow="1">
                <a:tableStyleId>{5C22544A-7EE6-4342-B048-85BDC9FD1C3A}</a:tableStyleId>
              </a:tblPr>
              <a:tblGrid>
                <a:gridCol w="1387962">
                  <a:extLst>
                    <a:ext uri="{9D8B030D-6E8A-4147-A177-3AD203B41FA5}">
                      <a16:colId xmlns:a16="http://schemas.microsoft.com/office/drawing/2014/main" val="718312862"/>
                    </a:ext>
                  </a:extLst>
                </a:gridCol>
                <a:gridCol w="2742786">
                  <a:extLst>
                    <a:ext uri="{9D8B030D-6E8A-4147-A177-3AD203B41FA5}">
                      <a16:colId xmlns:a16="http://schemas.microsoft.com/office/drawing/2014/main" val="2779095161"/>
                    </a:ext>
                  </a:extLst>
                </a:gridCol>
                <a:gridCol w="1674984">
                  <a:extLst>
                    <a:ext uri="{9D8B030D-6E8A-4147-A177-3AD203B41FA5}">
                      <a16:colId xmlns:a16="http://schemas.microsoft.com/office/drawing/2014/main" val="2361852527"/>
                    </a:ext>
                  </a:extLst>
                </a:gridCol>
                <a:gridCol w="2324040">
                  <a:extLst>
                    <a:ext uri="{9D8B030D-6E8A-4147-A177-3AD203B41FA5}">
                      <a16:colId xmlns:a16="http://schemas.microsoft.com/office/drawing/2014/main" val="200254320"/>
                    </a:ext>
                  </a:extLst>
                </a:gridCol>
                <a:gridCol w="2208885">
                  <a:extLst>
                    <a:ext uri="{9D8B030D-6E8A-4147-A177-3AD203B41FA5}">
                      <a16:colId xmlns:a16="http://schemas.microsoft.com/office/drawing/2014/main" val="2401740347"/>
                    </a:ext>
                  </a:extLst>
                </a:gridCol>
                <a:gridCol w="1607801">
                  <a:extLst>
                    <a:ext uri="{9D8B030D-6E8A-4147-A177-3AD203B41FA5}">
                      <a16:colId xmlns:a16="http://schemas.microsoft.com/office/drawing/2014/main" val="3032186064"/>
                    </a:ext>
                  </a:extLst>
                </a:gridCol>
              </a:tblGrid>
              <a:tr h="29940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Calibri" panose="020F0502020204030204" pitchFamily="34" charset="0"/>
                          <a:cs typeface="Calibri" panose="020F0502020204030204" pitchFamily="34" charset="0"/>
                        </a:rPr>
                        <a:t>Living things: Life cycles and reproduction </a:t>
                      </a:r>
                      <a:endParaRPr lang="en-GB"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dirty="0">
                          <a:solidFill>
                            <a:schemeClr val="tx1"/>
                          </a:solidFill>
                          <a:latin typeface="Calibri" panose="020F0502020204030204" pitchFamily="34" charset="0"/>
                          <a:cs typeface="Calibri" panose="020F0502020204030204" pitchFamily="34" charset="0"/>
                        </a:rPr>
                        <a:t>Animals: Circulation and health </a:t>
                      </a:r>
                      <a:endParaRPr lang="en-GB"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Calibri" panose="020F0502020204030204" pitchFamily="34" charset="0"/>
                          <a:cs typeface="Calibri" panose="020F0502020204030204" pitchFamily="34" charset="0"/>
                        </a:rPr>
                        <a:t>Living things: Classifying big and small </a:t>
                      </a:r>
                      <a:endParaRPr lang="en-GB"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b="1" dirty="0">
                          <a:solidFill>
                            <a:schemeClr val="tx1"/>
                          </a:solidFill>
                          <a:latin typeface="Calibri" panose="020F0502020204030204" pitchFamily="34" charset="0"/>
                          <a:cs typeface="Calibri" panose="020F0502020204030204" pitchFamily="34" charset="0"/>
                        </a:rPr>
                        <a:t>Energy: Light and reflection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dirty="0">
                          <a:solidFill>
                            <a:schemeClr val="tx1"/>
                          </a:solidFill>
                          <a:latin typeface="Calibri" panose="020F0502020204030204" pitchFamily="34" charset="0"/>
                          <a:cs typeface="Calibri" panose="020F0502020204030204" pitchFamily="34" charset="0"/>
                        </a:rPr>
                        <a:t>Living things: Evolution and inheritance </a:t>
                      </a:r>
                      <a:endParaRPr lang="en-GB"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Calibri" panose="020F0502020204030204" pitchFamily="34" charset="0"/>
                          <a:cs typeface="Calibri" panose="020F0502020204030204" pitchFamily="34" charset="0"/>
                        </a:rPr>
                        <a:t>Animals: human timeline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0215560"/>
                  </a:ext>
                </a:extLst>
              </a:tr>
              <a:tr h="370840">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life cycle of a plant, including the reproductive stage.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life cycle of a mammal.</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life cycle of a bird and compare it with that of a mammal.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life cycle of an amphibian.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life cycle of an insect and compare it with that of an amphibian.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asexual reproduction in plants.</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Observe and compare equivalent parts in different flowers.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Research the life cycles of different mammals.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Pose questions to compare the life cycles of different birds.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Suggest how one temperature may affect egg hatching.</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data to describe a relationship and make predictions.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Represent root growth over time on a line graph.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factors that improve someone’s health and those that impact health negatively and suggest improvements to someone’s health.</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circulatory system as the heart and blood vessels transporting blood around the body and recall that the heart is a pump that pushes blood through the circulatory system.</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pathway of blood through the circulatory system, including passing through the heart twice in a complete circuit through the body.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some of the functions of blood, including transporting substances like oxygen, water and nutrients around the body.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what is meant by heart rate and research using multiple websites to find reliable animal masses.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the pattern between animals’ size and heart rate and quote values as evidence.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how different exercises affect heart rate and explain why heart rate changes during exercise.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what happens to heart rate during and after exercise and compare two sets of heart data to identify a link between heart rate and fitness.</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Evaluate the trustworthiness of secondary sources that provide health advice.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Evaluate the model blood by considering a strength and a weakness when representing blood and suggesting improvements.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Compare class values and </a:t>
                      </a: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when they do not match.</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identified patterns to predict new values.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Write a method for an enquiry with consideration of equipment, the different versions of the changed variable and how to complete the measured variable.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Choose a suitable title and axis labels with units for the line graph and plot points on the line graph.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the term ‘organism’ and name the seven life processes of all living things.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work of Carl Linnaeus.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the term ‘vertebrate’ and name the vertebrate groups.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characteristics of fish, amphibians, reptiles, birds and mammals.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Compare the characteristics of the vertebrate groups.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the term ‘invertebrate’.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characteristics of worms, snails, spiders and insects.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Compare the characteristics of the invertebrate groups.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Name the plant groups.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characteristics of flowering plants, ferns, mosses and conifers.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the term ‘micro-organism’ and name some examples.</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a classification key to group and identify organisms.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Make a simple classification key.</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Compare sources of light and explain how the eye is protected from light.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how light travels and how we see luminous and non-luminous objects.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factors that affect the size of a shadow and describe how the distance between an object and the surface its shadow is cast on affects the size of the shadow.</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ray diagrams to explain why shadows change size and why the shape of a shadow matches the object that cast it.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what happens to light when it reaches a smooth mirror surface.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the incoming and reflected rays and describe the relationship between their angles.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mirrors to make a working periscope and explain how a periscope works using ray diagrams.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a range of uses of mirrors and reflection and describe how a mirror reflects light in different situations.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how light is reflected using knowledge of light and reflection.</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Make observations about the properties of light.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my observations as evidence to support conclusions about light.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Draw ray diagrams.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Pose testable questions in response to observations.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Record my measurements as a line graph.</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my line graph to extrapolate data and make predictions about missing values.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various jobs or inventions that use mirrors and reflection.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and identify variation in organisms and recall that it is caused by inherited and environmental factors.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that living things produce offspring of the same kind but are not normally identical to their parents.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patterns of inheritance from parent to offspring in a given example or family tree.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what an adaptation is; it cannot be chosen and is usually inherited.</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key characteristics that would help an organism to survive and explain how an adaptation helps the organism to survive.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how variation may affect survival within a population and recall what natural selection means.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what evolution is, identify differences between a living thing and its ancestor and describe key steps in the evolution of a species.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different types of evidence that can be used to explain evolution and describe methods that make scientists’ results or conclusions more trustworthy.</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Sort variation as environmental, inherited or a mixture of both.</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Evaluate a method by recalling variables that were effectively kept the same and those that were harder to control.</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Comment on the reliability of the results and the degree of trust.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Consider how evidence is used to form theories and the degree of trust the evidence offers.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Order the stages in growth and development from birth to old age.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physical and developmental changes from a baby through to old age.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changes that occur in males and females during puberty.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Suggest ways to manage the changes that occur during puberty.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what is meant by a gestation period.</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how gestation varies across animals and compare this to humans.</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data to describe growth from baby to adult.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where on the graph the rate of growth changes.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a line graph to make predictions about height.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Choose a suitable title and axes labels for the scatter graph and plot data on the scatter graph.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5049617"/>
                  </a:ext>
                </a:extLst>
              </a:tr>
            </a:tbl>
          </a:graphicData>
        </a:graphic>
      </p:graphicFrame>
    </p:spTree>
    <p:extLst>
      <p:ext uri="{BB962C8B-B14F-4D97-AF65-F5344CB8AC3E}">
        <p14:creationId xmlns:p14="http://schemas.microsoft.com/office/powerpoint/2010/main" val="1301738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789819"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07599"/>
            <a:ext cx="11789819" cy="38100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Science– Overview UKS2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88800" y="1314668"/>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graphicFrame>
        <p:nvGraphicFramePr>
          <p:cNvPr id="9" name="Table 8">
            <a:extLst>
              <a:ext uri="{FF2B5EF4-FFF2-40B4-BE49-F238E27FC236}">
                <a16:creationId xmlns:a16="http://schemas.microsoft.com/office/drawing/2014/main" id="{7ABEF00D-E7A4-4749-810D-283F01523CE7}"/>
              </a:ext>
            </a:extLst>
          </p:cNvPr>
          <p:cNvGraphicFramePr>
            <a:graphicFrameLocks noGrp="1"/>
          </p:cNvGraphicFramePr>
          <p:nvPr>
            <p:extLst>
              <p:ext uri="{D42A27DB-BD31-4B8C-83A1-F6EECF244321}">
                <p14:modId xmlns:p14="http://schemas.microsoft.com/office/powerpoint/2010/main" val="4224158372"/>
              </p:ext>
            </p:extLst>
          </p:nvPr>
        </p:nvGraphicFramePr>
        <p:xfrm>
          <a:off x="103298" y="1737360"/>
          <a:ext cx="11985402" cy="5105400"/>
        </p:xfrm>
        <a:graphic>
          <a:graphicData uri="http://schemas.openxmlformats.org/drawingml/2006/table">
            <a:tbl>
              <a:tblPr firstRow="1" bandRow="1">
                <a:tableStyleId>{5C22544A-7EE6-4342-B048-85BDC9FD1C3A}</a:tableStyleId>
              </a:tblPr>
              <a:tblGrid>
                <a:gridCol w="2243662">
                  <a:extLst>
                    <a:ext uri="{9D8B030D-6E8A-4147-A177-3AD203B41FA5}">
                      <a16:colId xmlns:a16="http://schemas.microsoft.com/office/drawing/2014/main" val="718312862"/>
                    </a:ext>
                  </a:extLst>
                </a:gridCol>
                <a:gridCol w="2133600">
                  <a:extLst>
                    <a:ext uri="{9D8B030D-6E8A-4147-A177-3AD203B41FA5}">
                      <a16:colId xmlns:a16="http://schemas.microsoft.com/office/drawing/2014/main" val="2779095161"/>
                    </a:ext>
                  </a:extLst>
                </a:gridCol>
                <a:gridCol w="1920240">
                  <a:extLst>
                    <a:ext uri="{9D8B030D-6E8A-4147-A177-3AD203B41FA5}">
                      <a16:colId xmlns:a16="http://schemas.microsoft.com/office/drawing/2014/main" val="2361852527"/>
                    </a:ext>
                  </a:extLst>
                </a:gridCol>
                <a:gridCol w="2021840">
                  <a:extLst>
                    <a:ext uri="{9D8B030D-6E8A-4147-A177-3AD203B41FA5}">
                      <a16:colId xmlns:a16="http://schemas.microsoft.com/office/drawing/2014/main" val="200254320"/>
                    </a:ext>
                  </a:extLst>
                </a:gridCol>
                <a:gridCol w="1960880">
                  <a:extLst>
                    <a:ext uri="{9D8B030D-6E8A-4147-A177-3AD203B41FA5}">
                      <a16:colId xmlns:a16="http://schemas.microsoft.com/office/drawing/2014/main" val="2401740347"/>
                    </a:ext>
                  </a:extLst>
                </a:gridCol>
                <a:gridCol w="1705180">
                  <a:extLst>
                    <a:ext uri="{9D8B030D-6E8A-4147-A177-3AD203B41FA5}">
                      <a16:colId xmlns:a16="http://schemas.microsoft.com/office/drawing/2014/main" val="3032186064"/>
                    </a:ext>
                  </a:extLst>
                </a:gridCol>
              </a:tblGrid>
              <a:tr h="29940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dirty="0">
                          <a:solidFill>
                            <a:schemeClr val="tx1"/>
                          </a:solidFill>
                          <a:latin typeface="Calibri" panose="020F0502020204030204" pitchFamily="34" charset="0"/>
                          <a:cs typeface="Calibri" panose="020F0502020204030204" pitchFamily="34" charset="0"/>
                        </a:rPr>
                        <a:t>Energy: Circuits, batteries and switches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dirty="0">
                          <a:solidFill>
                            <a:schemeClr val="tx1"/>
                          </a:solidFill>
                          <a:latin typeface="Calibri" panose="020F0502020204030204" pitchFamily="34" charset="0"/>
                          <a:cs typeface="Calibri" panose="020F0502020204030204" pitchFamily="34" charset="0"/>
                        </a:rPr>
                        <a:t>Materials: Mixtures and separation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b="1" dirty="0">
                          <a:solidFill>
                            <a:schemeClr val="tx1"/>
                          </a:solidFill>
                          <a:latin typeface="Calibri" panose="020F0502020204030204" pitchFamily="34" charset="0"/>
                          <a:cs typeface="Calibri" panose="020F0502020204030204" pitchFamily="34" charset="0"/>
                        </a:rPr>
                        <a:t>Materials: Properties and Change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b="1" dirty="0">
                          <a:solidFill>
                            <a:schemeClr val="tx1"/>
                          </a:solidFill>
                          <a:latin typeface="Calibri" panose="020F0502020204030204" pitchFamily="34" charset="0"/>
                          <a:cs typeface="Calibri" panose="020F0502020204030204" pitchFamily="34" charset="0"/>
                        </a:rPr>
                        <a:t>Forces and Space: Earth and space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dirty="0">
                          <a:solidFill>
                            <a:schemeClr val="tx1"/>
                          </a:solidFill>
                          <a:latin typeface="Calibri" panose="020F0502020204030204" pitchFamily="34" charset="0"/>
                          <a:cs typeface="Calibri" panose="020F0502020204030204" pitchFamily="34" charset="0"/>
                        </a:rPr>
                        <a:t>Forces and Space: Imbalanced forces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i="0" kern="1200" dirty="0">
                          <a:solidFill>
                            <a:schemeClr val="tx1"/>
                          </a:solidFill>
                          <a:effectLst/>
                          <a:latin typeface="+mn-lt"/>
                          <a:ea typeface="+mn-ea"/>
                          <a:cs typeface="+mn-cs"/>
                        </a:rPr>
                        <a:t>Making connections: Does the size of an asteroid affect the diameter of its impact crater?</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0215560"/>
                  </a:ext>
                </a:extLst>
              </a:tr>
              <a:tr h="370840">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function of key electrical components and explain how the models used in the lesson represent these.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Correctly predict if an electrical circuit will work or not, explaining why using their knowledge of complete loops, power sources and presence of components.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relationship between the number of bulbs in a circuit, the bulb brightness and the amount of resistance.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that increasing the number of components increases the resistance, affecting the flow of current and energy transferred.</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that batteries are a voltage source; they come in different voltages, affecting bulb brightness.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that voltage can be changed using different numbers of cells in a circuit and that more cells or a higher voltage causes brighter bulbs.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the relationship between voltage and bulbs to predict what will happen with buzzers and motors.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Build an electrical circuit with a switch to control its function, explain how the switch and the electrical circuit solve the problem and recall different examples of problems that can be solved using an electrical circuit.</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Draw circuit diagrams with straight lines and using standard circuit symbols.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Design a results table with an appropriate number of columns and headings with units.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the changed, measured and control variables in an enquiry to plan a method.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the term </a:t>
                      </a:r>
                      <a:r>
                        <a:rPr lang="en-US" sz="800" b="1" i="0" kern="1200" dirty="0">
                          <a:solidFill>
                            <a:schemeClr val="dk1"/>
                          </a:solidFill>
                          <a:effectLst/>
                          <a:latin typeface="+mn-lt"/>
                          <a:ea typeface="+mn-ea"/>
                          <a:cs typeface="+mn-cs"/>
                        </a:rPr>
                        <a:t>mixture </a:t>
                      </a:r>
                      <a:r>
                        <a:rPr lang="en-US" sz="800" b="0" i="0" kern="1200" dirty="0">
                          <a:solidFill>
                            <a:schemeClr val="dk1"/>
                          </a:solidFill>
                          <a:effectLst/>
                          <a:latin typeface="+mn-lt"/>
                          <a:ea typeface="+mn-ea"/>
                          <a:cs typeface="+mn-cs"/>
                        </a:rPr>
                        <a:t>and name some common examples.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the term </a:t>
                      </a:r>
                      <a:r>
                        <a:rPr lang="en-US" sz="800" b="1" i="0" kern="1200" dirty="0">
                          <a:solidFill>
                            <a:schemeClr val="dk1"/>
                          </a:solidFill>
                          <a:effectLst/>
                          <a:latin typeface="+mn-lt"/>
                          <a:ea typeface="+mn-ea"/>
                          <a:cs typeface="+mn-cs"/>
                        </a:rPr>
                        <a:t>sieving</a:t>
                      </a:r>
                      <a:r>
                        <a:rPr lang="en-US" sz="800" b="0" i="0" kern="1200" dirty="0">
                          <a:solidFill>
                            <a:schemeClr val="dk1"/>
                          </a:solidFill>
                          <a:effectLst/>
                          <a:latin typeface="+mn-lt"/>
                          <a:ea typeface="+mn-ea"/>
                          <a:cs typeface="+mn-cs"/>
                        </a:rPr>
                        <a:t> and explain how sieving separates mixtures.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the term </a:t>
                      </a:r>
                      <a:r>
                        <a:rPr lang="en-US" sz="800" b="1" i="0" kern="1200" dirty="0">
                          <a:solidFill>
                            <a:schemeClr val="dk1"/>
                          </a:solidFill>
                          <a:effectLst/>
                          <a:latin typeface="+mn-lt"/>
                          <a:ea typeface="+mn-ea"/>
                          <a:cs typeface="+mn-cs"/>
                        </a:rPr>
                        <a:t>filtering</a:t>
                      </a:r>
                      <a:r>
                        <a:rPr lang="en-US" sz="800" b="0" i="0" kern="1200" dirty="0">
                          <a:solidFill>
                            <a:schemeClr val="dk1"/>
                          </a:solidFill>
                          <a:effectLst/>
                          <a:latin typeface="+mn-lt"/>
                          <a:ea typeface="+mn-ea"/>
                          <a:cs typeface="+mn-cs"/>
                        </a:rPr>
                        <a:t> and explain how filtering separates mixtures.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the terms </a:t>
                      </a:r>
                      <a:r>
                        <a:rPr lang="en-US" sz="800" b="1" i="0" kern="1200" dirty="0">
                          <a:solidFill>
                            <a:schemeClr val="dk1"/>
                          </a:solidFill>
                          <a:effectLst/>
                          <a:latin typeface="+mn-lt"/>
                          <a:ea typeface="+mn-ea"/>
                          <a:cs typeface="+mn-cs"/>
                        </a:rPr>
                        <a:t>solution</a:t>
                      </a:r>
                      <a:r>
                        <a:rPr lang="en-US" sz="800" b="0" i="0" kern="1200" dirty="0">
                          <a:solidFill>
                            <a:schemeClr val="dk1"/>
                          </a:solidFill>
                          <a:effectLst/>
                          <a:latin typeface="+mn-lt"/>
                          <a:ea typeface="+mn-ea"/>
                          <a:cs typeface="+mn-cs"/>
                        </a:rPr>
                        <a:t> and </a:t>
                      </a:r>
                      <a:r>
                        <a:rPr lang="en-US" sz="800" b="1" i="0" kern="1200" dirty="0">
                          <a:solidFill>
                            <a:schemeClr val="dk1"/>
                          </a:solidFill>
                          <a:effectLst/>
                          <a:latin typeface="+mn-lt"/>
                          <a:ea typeface="+mn-ea"/>
                          <a:cs typeface="+mn-cs"/>
                        </a:rPr>
                        <a:t>dissolve</a:t>
                      </a:r>
                      <a:r>
                        <a:rPr lang="en-US" sz="800" b="0" i="0" kern="1200" dirty="0">
                          <a:solidFill>
                            <a:schemeClr val="dk1"/>
                          </a:solidFill>
                          <a:effectLst/>
                          <a:latin typeface="+mn-lt"/>
                          <a:ea typeface="+mn-ea"/>
                          <a:cs typeface="+mn-cs"/>
                        </a:rPr>
                        <a:t> and name some common examples of solutions.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some factors that affect the time taken to dissolve.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effect of temperature on the time taken to dissolve.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the term </a:t>
                      </a:r>
                      <a:r>
                        <a:rPr lang="en-US" sz="800" b="1" i="0" kern="1200" dirty="0">
                          <a:solidFill>
                            <a:schemeClr val="dk1"/>
                          </a:solidFill>
                          <a:effectLst/>
                          <a:latin typeface="+mn-lt"/>
                          <a:ea typeface="+mn-ea"/>
                          <a:cs typeface="+mn-cs"/>
                        </a:rPr>
                        <a:t>evaporating</a:t>
                      </a:r>
                      <a:r>
                        <a:rPr lang="en-US" sz="800" b="0" i="0" kern="1200" dirty="0">
                          <a:solidFill>
                            <a:schemeClr val="dk1"/>
                          </a:solidFill>
                          <a:effectLst/>
                          <a:latin typeface="+mn-lt"/>
                          <a:ea typeface="+mn-ea"/>
                          <a:cs typeface="+mn-cs"/>
                        </a:rPr>
                        <a:t> and explain how evaporating separates solutions.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when sieving, filtering and evaporating should be used.</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Research a mixture to find out what substances it is made from.</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Draw and annotate a diagram to explain how sieving separates a solid-solid mixture.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and justify which type of enquiry to use to answer my testable question.</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solutions by observing and describing their appearance.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Suggest which variables to change, measure and control when investigating how temperature affects the time taken to dissolve.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Choose which measurements to take and how long to take them for.</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Determine the hardness of different materials and link this to their uses.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Determine the transparency of different materials and link this to their uses.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Determine the thermal and electrical conductivity of different materials and link this to their uses.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Demonstrate, identify and describe reversible and irreversible changes.</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Evaluate the hardness test to determine the degree of trust in the results.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Plan and draw a table of results.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Write a detailed, </a:t>
                      </a:r>
                      <a:r>
                        <a:rPr lang="en-US" sz="800" b="0" i="0" kern="1200" dirty="0" err="1">
                          <a:solidFill>
                            <a:schemeClr val="dk1"/>
                          </a:solidFill>
                          <a:effectLst/>
                          <a:latin typeface="+mn-lt"/>
                          <a:ea typeface="+mn-ea"/>
                          <a:cs typeface="+mn-cs"/>
                        </a:rPr>
                        <a:t>organised</a:t>
                      </a:r>
                      <a:r>
                        <a:rPr lang="en-US" sz="800" b="0" i="0" kern="1200" dirty="0">
                          <a:solidFill>
                            <a:schemeClr val="dk1"/>
                          </a:solidFill>
                          <a:effectLst/>
                          <a:latin typeface="+mn-lt"/>
                          <a:ea typeface="+mn-ea"/>
                          <a:cs typeface="+mn-cs"/>
                        </a:rPr>
                        <a:t> and easy to follow method.</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Write a prediction using prior knowledge of the states of matter.</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Analyse</a:t>
                      </a:r>
                      <a:r>
                        <a:rPr lang="en-US" sz="800" b="0" i="0" kern="1200" dirty="0">
                          <a:solidFill>
                            <a:schemeClr val="dk1"/>
                          </a:solidFill>
                          <a:effectLst/>
                          <a:latin typeface="+mn-lt"/>
                          <a:ea typeface="+mn-ea"/>
                          <a:cs typeface="+mn-cs"/>
                        </a:rPr>
                        <a:t> observations about rusting and use them to support a conclusion.</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Measure accurately in </a:t>
                      </a:r>
                      <a:r>
                        <a:rPr lang="en-US" sz="800" b="0" i="0" kern="1200" dirty="0" err="1">
                          <a:solidFill>
                            <a:schemeClr val="dk1"/>
                          </a:solidFill>
                          <a:effectLst/>
                          <a:latin typeface="+mn-lt"/>
                          <a:ea typeface="+mn-ea"/>
                          <a:cs typeface="+mn-cs"/>
                        </a:rPr>
                        <a:t>centimetres</a:t>
                      </a:r>
                      <a:r>
                        <a:rPr lang="en-US" sz="800" b="0" i="0" kern="1200" dirty="0">
                          <a:solidFill>
                            <a:schemeClr val="dk1"/>
                          </a:solidFill>
                          <a:effectLst/>
                          <a:latin typeface="+mn-lt"/>
                          <a:ea typeface="+mn-ea"/>
                          <a:cs typeface="+mn-cs"/>
                        </a:rPr>
                        <a:t>.</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geocentric and heliocentric models.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Name and describe the shape of celestial bodies.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orbits of celestial bodies in the Solar System and name the force that keeps them in their orbits.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orbit of the Moon around the Earth and its phases.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how day and night occur.</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how the seasons occur.</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how a sundial works.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List some of the uses of satellites and explain why space junk poses a problem to them.</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Pose and identify testable questions about the movement of the celestial bodies in our Solar System.</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a model to represent the Solar System.</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Design and draw a table to record data on moons.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Accurately draw day and night and seasons diagrams.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Calibrate a sundial using a compass and torch and use it to measure time.</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Analyse</a:t>
                      </a:r>
                      <a:r>
                        <a:rPr lang="en-US" sz="800" b="0" i="0" kern="1200" dirty="0">
                          <a:solidFill>
                            <a:schemeClr val="dk1"/>
                          </a:solidFill>
                          <a:effectLst/>
                          <a:latin typeface="+mn-lt"/>
                          <a:ea typeface="+mn-ea"/>
                          <a:cs typeface="+mn-cs"/>
                        </a:rPr>
                        <a:t> patterns in temperature data for the Earth and use them to predict temperature values for the Earth in the future.</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gravity and its effects.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relationship between mass and gravity.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air resistance and its effects.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friction and its effects.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water resistance and its effects.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relationship between surface area and air and water resistance.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how to make an object aerodynamic or streamlined.</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effects of levers, pulleys and simple machines on movement.</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Analyse</a:t>
                      </a:r>
                      <a:r>
                        <a:rPr lang="en-US" sz="800" b="0" i="0" kern="1200" dirty="0">
                          <a:solidFill>
                            <a:schemeClr val="dk1"/>
                          </a:solidFill>
                          <a:effectLst/>
                          <a:latin typeface="+mn-lt"/>
                          <a:ea typeface="+mn-ea"/>
                          <a:cs typeface="+mn-cs"/>
                        </a:rPr>
                        <a:t> predictions, data and anomalies to write a conclusion.</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Plan a fair test to investigate air resistance.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Write a method.</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Evaluate a method and judge the degree of trust.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Design a results table.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Calculate the mean average from repeat data.</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Draw and annotate a diagram.</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To draw an accurate line graph. </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key knowledge from previous units.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Apply knowledge in new contexts.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0" i="0" kern="1200" dirty="0">
                          <a:solidFill>
                            <a:schemeClr val="dk1"/>
                          </a:solidFill>
                          <a:effectLst/>
                          <a:latin typeface="+mn-lt"/>
                          <a:ea typeface="+mn-ea"/>
                          <a:cs typeface="+mn-cs"/>
                        </a:rPr>
                        <a:t>Carry out a full scientific enquiry.</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5049617"/>
                  </a:ext>
                </a:extLst>
              </a:tr>
            </a:tbl>
          </a:graphicData>
        </a:graphic>
      </p:graphicFrame>
    </p:spTree>
    <p:extLst>
      <p:ext uri="{BB962C8B-B14F-4D97-AF65-F5344CB8AC3E}">
        <p14:creationId xmlns:p14="http://schemas.microsoft.com/office/powerpoint/2010/main" val="1160437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E9C5A49-72F3-4444-ACCF-0DF54F0F810B}"/>
              </a:ext>
            </a:extLst>
          </p:cNvPr>
          <p:cNvSpPr/>
          <p:nvPr/>
        </p:nvSpPr>
        <p:spPr>
          <a:xfrm>
            <a:off x="168676" y="1279993"/>
            <a:ext cx="11789546" cy="346177"/>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Curriculum Map</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dirty="0">
                <a:solidFill>
                  <a:prstClr val="white"/>
                </a:solidFill>
                <a:latin typeface="Comic Sans MS" panose="030F0702030302020204" pitchFamily="66" charset="0"/>
              </a:rPr>
              <a:t>Science </a:t>
            </a: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 Thinking Scientifically</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010679573"/>
              </p:ext>
            </p:extLst>
          </p:nvPr>
        </p:nvGraphicFramePr>
        <p:xfrm>
          <a:off x="168676" y="1689743"/>
          <a:ext cx="11949343" cy="5208778"/>
        </p:xfrm>
        <a:graphic>
          <a:graphicData uri="http://schemas.openxmlformats.org/drawingml/2006/table">
            <a:tbl>
              <a:tblPr firstRow="1" bandRow="1">
                <a:tableStyleId>{5940675A-B579-460E-94D1-54222C63F5DA}</a:tableStyleId>
              </a:tblPr>
              <a:tblGrid>
                <a:gridCol w="506028">
                  <a:extLst>
                    <a:ext uri="{9D8B030D-6E8A-4147-A177-3AD203B41FA5}">
                      <a16:colId xmlns:a16="http://schemas.microsoft.com/office/drawing/2014/main" val="852710593"/>
                    </a:ext>
                  </a:extLst>
                </a:gridCol>
                <a:gridCol w="1970842">
                  <a:extLst>
                    <a:ext uri="{9D8B030D-6E8A-4147-A177-3AD203B41FA5}">
                      <a16:colId xmlns:a16="http://schemas.microsoft.com/office/drawing/2014/main" val="1039164095"/>
                    </a:ext>
                  </a:extLst>
                </a:gridCol>
                <a:gridCol w="2831976">
                  <a:extLst>
                    <a:ext uri="{9D8B030D-6E8A-4147-A177-3AD203B41FA5}">
                      <a16:colId xmlns:a16="http://schemas.microsoft.com/office/drawing/2014/main" val="2704453762"/>
                    </a:ext>
                  </a:extLst>
                </a:gridCol>
                <a:gridCol w="2299317">
                  <a:extLst>
                    <a:ext uri="{9D8B030D-6E8A-4147-A177-3AD203B41FA5}">
                      <a16:colId xmlns:a16="http://schemas.microsoft.com/office/drawing/2014/main" val="4288589505"/>
                    </a:ext>
                  </a:extLst>
                </a:gridCol>
                <a:gridCol w="1953087">
                  <a:extLst>
                    <a:ext uri="{9D8B030D-6E8A-4147-A177-3AD203B41FA5}">
                      <a16:colId xmlns:a16="http://schemas.microsoft.com/office/drawing/2014/main" val="3781812662"/>
                    </a:ext>
                  </a:extLst>
                </a:gridCol>
                <a:gridCol w="2388093">
                  <a:extLst>
                    <a:ext uri="{9D8B030D-6E8A-4147-A177-3AD203B41FA5}">
                      <a16:colId xmlns:a16="http://schemas.microsoft.com/office/drawing/2014/main" val="3789398880"/>
                    </a:ext>
                  </a:extLst>
                </a:gridCol>
              </a:tblGrid>
              <a:tr h="339795">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Times New Roman" panose="02020603050405020304" pitchFamily="18" charset="0"/>
                        </a:rPr>
                        <a:t>Year group</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dirty="0">
                          <a:effectLst/>
                          <a:latin typeface="Comic Sans MS" panose="030F0702030302020204" pitchFamily="66" charset="0"/>
                          <a:ea typeface="Calibri" panose="020F0502020204030204" pitchFamily="34" charset="0"/>
                          <a:cs typeface="Calibri" panose="020F0502020204030204" pitchFamily="34" charset="0"/>
                        </a:rPr>
                        <a:t>Questioning</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Calibri" panose="020F0502020204030204" pitchFamily="34" charset="0"/>
                        </a:rPr>
                        <a:t>I</a:t>
                      </a:r>
                      <a:r>
                        <a:rPr lang="en-GB" sz="1100" dirty="0" err="1">
                          <a:effectLst/>
                          <a:latin typeface="Comic Sans MS" panose="030F0702030302020204" pitchFamily="66" charset="0"/>
                          <a:ea typeface="Calibri" panose="020F0502020204030204" pitchFamily="34" charset="0"/>
                          <a:cs typeface="Calibri" panose="020F0502020204030204" pitchFamily="34" charset="0"/>
                        </a:rPr>
                        <a:t>nvestigating</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Calibri" panose="020F0502020204030204" pitchFamily="34" charset="0"/>
                        </a:rPr>
                        <a:t>D</a:t>
                      </a:r>
                      <a:r>
                        <a:rPr lang="en-GB" sz="1100" dirty="0" err="1">
                          <a:effectLst/>
                          <a:latin typeface="Comic Sans MS" panose="030F0702030302020204" pitchFamily="66" charset="0"/>
                          <a:ea typeface="Calibri" panose="020F0502020204030204" pitchFamily="34" charset="0"/>
                          <a:cs typeface="Calibri" panose="020F0502020204030204" pitchFamily="34" charset="0"/>
                        </a:rPr>
                        <a:t>rawing</a:t>
                      </a:r>
                      <a:r>
                        <a:rPr lang="en-GB" sz="1100" dirty="0">
                          <a:effectLst/>
                          <a:latin typeface="Comic Sans MS" panose="030F0702030302020204" pitchFamily="66" charset="0"/>
                          <a:ea typeface="Calibri" panose="020F0502020204030204" pitchFamily="34" charset="0"/>
                          <a:cs typeface="Calibri" panose="020F0502020204030204" pitchFamily="34" charset="0"/>
                        </a:rPr>
                        <a:t> Conclusions</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Calibri" panose="020F0502020204030204" pitchFamily="34" charset="0"/>
                        </a:rPr>
                        <a:t>I</a:t>
                      </a:r>
                      <a:r>
                        <a:rPr lang="en-GB" sz="1100" dirty="0" err="1">
                          <a:effectLst/>
                          <a:latin typeface="Comic Sans MS" panose="030F0702030302020204" pitchFamily="66" charset="0"/>
                          <a:ea typeface="Calibri" panose="020F0502020204030204" pitchFamily="34" charset="0"/>
                          <a:cs typeface="Calibri" panose="020F0502020204030204" pitchFamily="34" charset="0"/>
                        </a:rPr>
                        <a:t>dentifying</a:t>
                      </a:r>
                      <a:r>
                        <a:rPr lang="en-GB" sz="1100" dirty="0">
                          <a:effectLst/>
                          <a:latin typeface="Comic Sans MS" panose="030F0702030302020204" pitchFamily="66" charset="0"/>
                          <a:ea typeface="Calibri" panose="020F0502020204030204" pitchFamily="34" charset="0"/>
                          <a:cs typeface="Calibri" panose="020F0502020204030204" pitchFamily="34" charset="0"/>
                        </a:rPr>
                        <a:t> and Classifying</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Comic Sans MS" panose="030F0702030302020204" pitchFamily="66" charset="0"/>
                          <a:ea typeface="Calibri" panose="020F0502020204030204" pitchFamily="34" charset="0"/>
                          <a:cs typeface="Calibri" panose="020F0502020204030204" pitchFamily="34" charset="0"/>
                        </a:rPr>
                        <a:t>Recording and Presenting</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968257"/>
                  </a:ext>
                </a:extLst>
              </a:tr>
              <a:tr h="2365829">
                <a:tc>
                  <a:txBody>
                    <a:bodyPr/>
                    <a:lstStyle/>
                    <a:p>
                      <a:pPr marL="0" lvl="0" indent="0">
                        <a:lnSpc>
                          <a:spcPct val="107000"/>
                        </a:lnSpc>
                        <a:spcAft>
                          <a:spcPts val="0"/>
                        </a:spcAft>
                        <a:buFont typeface="Arial" panose="020B0604020202020204" pitchFamily="34" charset="0"/>
                        <a:buNone/>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5</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800" b="1" kern="1200" dirty="0">
                          <a:solidFill>
                            <a:schemeClr val="tx1"/>
                          </a:solidFill>
                          <a:effectLst/>
                          <a:latin typeface="+mn-lt"/>
                          <a:ea typeface="+mn-ea"/>
                          <a:cs typeface="+mn-cs"/>
                        </a:rPr>
                        <a:t>Begin to ask some significant scientific questions based on scientific concepts.</a:t>
                      </a:r>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Begin to plan different types of scientific enquiries to answer questions: observing over time; pattern seeking; identifying, classifying and grouping; comparative and fair testing (controlled investigations, including recognising and controlling variables); and researching using secondary sources.</a:t>
                      </a:r>
                    </a:p>
                    <a:p>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GB" sz="800" b="1" dirty="0">
                          <a:effectLst/>
                          <a:latin typeface="Calibri" panose="020F0502020204030204" pitchFamily="34" charset="0"/>
                          <a:ea typeface="Calibri" panose="020F0502020204030204" pitchFamily="34" charset="0"/>
                          <a:cs typeface="Calibri" panose="020F0502020204030204" pitchFamily="34" charset="0"/>
                        </a:rPr>
                        <a:t>Plan different types of scientific enquiries to answer questions</a:t>
                      </a:r>
                      <a:endParaRPr lang="en-GB" sz="800" dirty="0">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effectLst/>
                          <a:latin typeface="Calibri" panose="020F0502020204030204" pitchFamily="34" charset="0"/>
                          <a:ea typeface="Calibri" panose="020F0502020204030204" pitchFamily="34" charset="0"/>
                          <a:cs typeface="Calibri" panose="020F0502020204030204" pitchFamily="34" charset="0"/>
                        </a:rPr>
                        <a:t>Begin to decide for themselves how to gather evidence to answer a scientific question, choosing a type of enquiry to carry out. </a:t>
                      </a:r>
                      <a:endParaRPr lang="en-GB" sz="800" dirty="0">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effectLst/>
                          <a:latin typeface="Calibri" panose="020F0502020204030204" pitchFamily="34" charset="0"/>
                          <a:ea typeface="Calibri" panose="020F0502020204030204" pitchFamily="34" charset="0"/>
                          <a:cs typeface="Calibri" panose="020F0502020204030204" pitchFamily="34" charset="0"/>
                        </a:rPr>
                        <a:t>Select from a range of practical resources to gather evidence.</a:t>
                      </a:r>
                      <a:endParaRPr lang="en-GB" sz="800" dirty="0">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effectLst/>
                          <a:latin typeface="Calibri" panose="020F0502020204030204" pitchFamily="34" charset="0"/>
                          <a:ea typeface="Calibri" panose="020F0502020204030204" pitchFamily="34" charset="0"/>
                          <a:cs typeface="Calibri" panose="020F0502020204030204" pitchFamily="34" charset="0"/>
                        </a:rPr>
                        <a:t>Begin to recognise how secondary sources can be used to answer questions.</a:t>
                      </a:r>
                      <a:endParaRPr lang="en-GB" sz="800" dirty="0">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effectLst/>
                          <a:latin typeface="Calibri" panose="020F0502020204030204" pitchFamily="34" charset="0"/>
                          <a:ea typeface="Calibri" panose="020F0502020204030204" pitchFamily="34" charset="0"/>
                          <a:cs typeface="Calibri" panose="020F0502020204030204" pitchFamily="34" charset="0"/>
                        </a:rPr>
                        <a:t>Decide what observations or measurements to make over time and for how long. </a:t>
                      </a:r>
                      <a:endParaRPr lang="en-GB" sz="800" dirty="0">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effectLst/>
                          <a:latin typeface="Calibri" panose="020F0502020204030204" pitchFamily="34" charset="0"/>
                          <a:ea typeface="Calibri" panose="020F0502020204030204" pitchFamily="34" charset="0"/>
                          <a:cs typeface="Calibri" panose="020F0502020204030204" pitchFamily="34" charset="0"/>
                        </a:rPr>
                        <a:t>With support, look for patterns and relationships using a suitable sample.</a:t>
                      </a:r>
                      <a:endParaRPr lang="en-GB" sz="800" dirty="0">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effectLst/>
                          <a:latin typeface="Calibri" panose="020F0502020204030204" pitchFamily="34" charset="0"/>
                          <a:ea typeface="Calibri" panose="020F0502020204030204" pitchFamily="34" charset="0"/>
                          <a:cs typeface="Calibri" panose="020F0502020204030204" pitchFamily="34" charset="0"/>
                        </a:rPr>
                        <a:t>Carry out fair tests, beginning to recognise and control variables.</a:t>
                      </a:r>
                      <a:endParaRPr lang="en-GB" sz="800" dirty="0">
                        <a:effectLst/>
                        <a:latin typeface="Calibri" panose="020F0502020204030204" pitchFamily="34" charset="0"/>
                        <a:ea typeface="Calibri" panose="020F0502020204030204" pitchFamily="34" charset="0"/>
                      </a:endParaRPr>
                    </a:p>
                  </a:txBody>
                  <a:tcPr marL="114300" marR="114300" marT="0" marB="0"/>
                </a:tc>
                <a:tc>
                  <a:txBody>
                    <a:bodyPr/>
                    <a:lstStyle/>
                    <a:p>
                      <a:r>
                        <a:rPr lang="en-GB" sz="800" b="1" kern="1200" dirty="0">
                          <a:solidFill>
                            <a:schemeClr val="tx1"/>
                          </a:solidFill>
                          <a:effectLst/>
                          <a:latin typeface="+mn-lt"/>
                          <a:ea typeface="+mn-ea"/>
                          <a:cs typeface="+mn-cs"/>
                        </a:rPr>
                        <a:t>Draw conclusions, including any causal relationships and scientific explanations and set up further linked investigations</a:t>
                      </a:r>
                      <a:endParaRPr lang="en-GB" sz="800" kern="1200" dirty="0">
                        <a:solidFill>
                          <a:schemeClr val="tx1"/>
                        </a:solidFill>
                        <a:effectLst/>
                        <a:latin typeface="+mn-lt"/>
                        <a:ea typeface="+mn-ea"/>
                        <a:cs typeface="+mn-cs"/>
                      </a:endParaRP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Identify scientific evidence to support or refute ideas or arguments.</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Draw conclusions based on their data and observations, use evidence to justify their ideas, use scientific knowledge and understanding to explain their findings.</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Use their findings to identify when further tests and observations are needed.</a:t>
                      </a:r>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800" b="1" kern="1200" dirty="0">
                          <a:solidFill>
                            <a:schemeClr val="tx1"/>
                          </a:solidFill>
                          <a:effectLst/>
                          <a:latin typeface="+mn-lt"/>
                          <a:ea typeface="+mn-ea"/>
                          <a:cs typeface="+mn-cs"/>
                        </a:rPr>
                        <a:t>Use similarities and differences in order to group and identify.</a:t>
                      </a:r>
                      <a:endParaRPr lang="en-GB" sz="800" kern="1200" dirty="0">
                        <a:solidFill>
                          <a:schemeClr val="tx1"/>
                        </a:solidFill>
                        <a:effectLst/>
                        <a:latin typeface="+mn-lt"/>
                        <a:ea typeface="+mn-ea"/>
                        <a:cs typeface="+mn-cs"/>
                      </a:endParaRP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Accurately, identify similarities/ differences/ changes when talking about scientific processes and materials.</a:t>
                      </a:r>
                    </a:p>
                    <a:p>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800" b="1" kern="1200" dirty="0">
                          <a:solidFill>
                            <a:schemeClr val="tx1"/>
                          </a:solidFill>
                          <a:effectLst/>
                          <a:latin typeface="+mn-lt"/>
                          <a:ea typeface="+mn-ea"/>
                          <a:cs typeface="+mn-cs"/>
                        </a:rPr>
                        <a:t>With support, record and present data and ideas in detail</a:t>
                      </a:r>
                      <a:endParaRPr lang="en-GB" sz="800" kern="1200" dirty="0">
                        <a:solidFill>
                          <a:schemeClr val="tx1"/>
                        </a:solidFill>
                        <a:effectLst/>
                        <a:latin typeface="+mn-lt"/>
                        <a:ea typeface="+mn-ea"/>
                        <a:cs typeface="+mn-cs"/>
                      </a:endParaRP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To produce detailed labelled diagrams using observations, including over a period of time</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To present data by creating Venn and Carroll diagrams, keys, columned tables, scatter graphs, bar charts and line graphs, using appropriate scales</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To present results orally, visually and in written form, using key vocabulary and scientific language</a:t>
                      </a:r>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r h="2365829">
                <a:tc>
                  <a:txBody>
                    <a:bodyPr/>
                    <a:lstStyle/>
                    <a:p>
                      <a:pPr marL="0" lvl="0" indent="0">
                        <a:lnSpc>
                          <a:spcPct val="107000"/>
                        </a:lnSpc>
                        <a:spcAft>
                          <a:spcPts val="0"/>
                        </a:spcAft>
                        <a:buFont typeface="Arial" panose="020B0604020202020204" pitchFamily="34" charset="0"/>
                        <a:buNone/>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6</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800" b="1" kern="1200" dirty="0">
                          <a:solidFill>
                            <a:schemeClr val="tx1"/>
                          </a:solidFill>
                          <a:effectLst/>
                          <a:latin typeface="+mn-lt"/>
                          <a:ea typeface="+mn-ea"/>
                          <a:cs typeface="+mn-cs"/>
                        </a:rPr>
                        <a:t>Ask a range of significant scientific questions based on scientific concepts.</a:t>
                      </a:r>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Plan the most appropriate type of scientific enquiry to answer questions including: observing over time; pattern seeking; identifying, classifying and grouping; comparative and fair testing (controlled investigations, including recognising and controlling variables); and researching using secondary sources.</a:t>
                      </a:r>
                    </a:p>
                    <a:p>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GB" sz="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Independently, plan different types of scientific enquiries to answer questions, including recognising and controlling variables where necessary</a:t>
                      </a:r>
                      <a:endParaRPr lang="en-GB" sz="800" dirty="0">
                        <a:solidFill>
                          <a:schemeClr val="tx1"/>
                        </a:solidFill>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Decide for themselves how to gather evidence to answer a scientific question, choosing a type of enquiry to carry out and justifying their choice. </a:t>
                      </a:r>
                      <a:endParaRPr lang="en-GB" sz="800" dirty="0">
                        <a:solidFill>
                          <a:schemeClr val="tx1"/>
                        </a:solidFill>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Independently select from a range of practical resources to gather evidence.</a:t>
                      </a:r>
                      <a:endParaRPr lang="en-GB" sz="800" dirty="0">
                        <a:solidFill>
                          <a:schemeClr val="tx1"/>
                        </a:solidFill>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Recognise how secondary sources can be used to answer questions.</a:t>
                      </a:r>
                      <a:endParaRPr lang="en-GB" sz="800" dirty="0">
                        <a:solidFill>
                          <a:schemeClr val="tx1"/>
                        </a:solidFill>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Independently decide what observations or measurements to make over time and for how long. </a:t>
                      </a:r>
                      <a:endParaRPr lang="en-GB" sz="800" dirty="0">
                        <a:solidFill>
                          <a:schemeClr val="tx1"/>
                        </a:solidFill>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Look for patterns and relationships using a suitable sample.</a:t>
                      </a:r>
                      <a:endParaRPr lang="en-GB" sz="800" dirty="0">
                        <a:solidFill>
                          <a:schemeClr val="tx1"/>
                        </a:solidFill>
                        <a:effectLst/>
                        <a:latin typeface="Calibri" panose="020F0502020204030204" pitchFamily="34" charset="0"/>
                        <a:ea typeface="Calibri" panose="020F0502020204030204" pitchFamily="34" charset="0"/>
                      </a:endParaRPr>
                    </a:p>
                    <a:p>
                      <a:pPr algn="l">
                        <a:lnSpc>
                          <a:spcPct val="107000"/>
                        </a:lnSpc>
                        <a:spcAft>
                          <a:spcPts val="800"/>
                        </a:spcAft>
                      </a:pPr>
                      <a:r>
                        <a:rPr lang="en-GB" sz="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800" dirty="0">
                        <a:solidFill>
                          <a:schemeClr val="tx1"/>
                        </a:solidFill>
                        <a:effectLst/>
                        <a:latin typeface="Calibri" panose="020F0502020204030204" pitchFamily="34" charset="0"/>
                        <a:ea typeface="Calibri" panose="020F0502020204030204" pitchFamily="34" charset="0"/>
                      </a:endParaRPr>
                    </a:p>
                  </a:txBody>
                  <a:tcPr marL="114300" marR="114300" marT="0" marB="0"/>
                </a:tc>
                <a:tc>
                  <a:txBody>
                    <a:bodyPr/>
                    <a:lstStyle/>
                    <a:p>
                      <a:r>
                        <a:rPr lang="en-GB" sz="800" b="1" kern="1200" dirty="0">
                          <a:solidFill>
                            <a:schemeClr val="tx1"/>
                          </a:solidFill>
                          <a:effectLst/>
                          <a:latin typeface="+mn-lt"/>
                          <a:ea typeface="+mn-ea"/>
                          <a:cs typeface="+mn-cs"/>
                        </a:rPr>
                        <a:t>Draw conclusions, including any causal relationships and scientific explanations of and degree of trust in results and set up further linked comparative and fair tests</a:t>
                      </a:r>
                      <a:endParaRPr lang="en-GB" sz="800" kern="1200" dirty="0">
                        <a:solidFill>
                          <a:schemeClr val="tx1"/>
                        </a:solidFill>
                        <a:effectLst/>
                        <a:latin typeface="+mn-lt"/>
                        <a:ea typeface="+mn-ea"/>
                        <a:cs typeface="+mn-cs"/>
                      </a:endParaRP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Identify and explain the scientific evidence to support or refute ideas or arguments.</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Draw conclusions based on their data and observations, use evidence to justify their ideas, use scientific knowledge and understanding to explain their findings including an analysis of the degree of trust in their findings.</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Use their findings to identify when further comparative, fair tests and observations are needed.</a:t>
                      </a:r>
                    </a:p>
                  </a:txBody>
                  <a:tcPr marL="68580" marR="68580" marT="0" marB="0"/>
                </a:tc>
                <a:tc>
                  <a:txBody>
                    <a:bodyPr/>
                    <a:lstStyle/>
                    <a:p>
                      <a:r>
                        <a:rPr lang="en-GB" sz="800" b="1" kern="1200" dirty="0">
                          <a:solidFill>
                            <a:schemeClr val="tx1"/>
                          </a:solidFill>
                          <a:effectLst/>
                          <a:latin typeface="+mn-lt"/>
                          <a:ea typeface="+mn-ea"/>
                          <a:cs typeface="+mn-cs"/>
                        </a:rPr>
                        <a:t>Independently, use similarities and differences in order to group and identify.</a:t>
                      </a:r>
                      <a:endParaRPr lang="en-GB" sz="800" kern="1200" dirty="0">
                        <a:solidFill>
                          <a:schemeClr val="tx1"/>
                        </a:solidFill>
                        <a:effectLst/>
                        <a:latin typeface="+mn-lt"/>
                        <a:ea typeface="+mn-ea"/>
                        <a:cs typeface="+mn-cs"/>
                      </a:endParaRP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Independently, identify similarities/ differences/ changes when talking about scientific processes and living things.</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Use and develop keys to identify, classify and describe living things.</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Identify and explain patterns seen in the natural environment.</a:t>
                      </a:r>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800" b="1" kern="1200" dirty="0">
                          <a:solidFill>
                            <a:schemeClr val="tx1"/>
                          </a:solidFill>
                          <a:effectLst/>
                          <a:latin typeface="+mn-lt"/>
                          <a:ea typeface="+mn-ea"/>
                          <a:cs typeface="+mn-cs"/>
                        </a:rPr>
                        <a:t>Independently, record and present data and ideas in detail</a:t>
                      </a:r>
                      <a:endParaRPr lang="en-GB" sz="800" kern="1200" dirty="0">
                        <a:solidFill>
                          <a:schemeClr val="tx1"/>
                        </a:solidFill>
                        <a:effectLst/>
                        <a:latin typeface="+mn-lt"/>
                        <a:ea typeface="+mn-ea"/>
                        <a:cs typeface="+mn-cs"/>
                      </a:endParaRP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To independently produce detailed and accurate labelled diagrams using observations, including over a period of time</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To choose the most appropriate form to present data: Venn and Carroll diagrams, keys, columned tables, scatter graphs, bar charts and line graphs, using appropriate scales</a:t>
                      </a:r>
                    </a:p>
                    <a:p>
                      <a:r>
                        <a:rPr lang="en-GB" sz="800" kern="1200" dirty="0">
                          <a:solidFill>
                            <a:schemeClr val="tx1"/>
                          </a:solidFill>
                          <a:effectLst/>
                          <a:latin typeface="+mn-lt"/>
                          <a:ea typeface="+mn-ea"/>
                          <a:cs typeface="+mn-cs"/>
                        </a:rPr>
                        <a:t> </a:t>
                      </a:r>
                    </a:p>
                    <a:p>
                      <a:r>
                        <a:rPr lang="en-GB" sz="800" kern="1200" dirty="0">
                          <a:solidFill>
                            <a:schemeClr val="tx1"/>
                          </a:solidFill>
                          <a:effectLst/>
                          <a:latin typeface="+mn-lt"/>
                          <a:ea typeface="+mn-ea"/>
                          <a:cs typeface="+mn-cs"/>
                        </a:rPr>
                        <a:t>To present results orally, visually and in written form, using relevant key vocabulary and scientific language</a:t>
                      </a:r>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785164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88800" y="1308743"/>
            <a:ext cx="4296793" cy="3810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latin typeface="Comic Sans MS" panose="030F0702030302020204" pitchFamily="66" charset="0"/>
              </a:rPr>
              <a:t>U</a:t>
            </a:r>
            <a:r>
              <a:rPr kumimoji="0" lang="en-US"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KS2</a:t>
            </a:r>
            <a:endParaRPr kumimoji="0" lang="en-GB"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endParaRP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998953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Science Rationale</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endParaRPr lang="en-GB" b="1" dirty="0">
              <a:solidFill>
                <a:schemeClr val="bg1"/>
              </a:solidFill>
              <a:latin typeface="Comic Sans MS" panose="030F0702030302020204" pitchFamily="66" charset="0"/>
            </a:endParaRPr>
          </a:p>
        </p:txBody>
      </p:sp>
      <p:sp>
        <p:nvSpPr>
          <p:cNvPr id="2" name="Rectangle 1">
            <a:extLst>
              <a:ext uri="{FF2B5EF4-FFF2-40B4-BE49-F238E27FC236}">
                <a16:creationId xmlns:a16="http://schemas.microsoft.com/office/drawing/2014/main" id="{8233528D-CA00-49AF-91B5-C1226253FE5B}"/>
              </a:ext>
            </a:extLst>
          </p:cNvPr>
          <p:cNvSpPr/>
          <p:nvPr/>
        </p:nvSpPr>
        <p:spPr>
          <a:xfrm>
            <a:off x="1879541" y="3448072"/>
            <a:ext cx="9880847" cy="307777"/>
          </a:xfrm>
          <a:prstGeom prst="rect">
            <a:avLst/>
          </a:prstGeom>
        </p:spPr>
        <p:txBody>
          <a:bodyPr wrap="square">
            <a:spAutoFit/>
          </a:bodyPr>
          <a:lstStyle/>
          <a:p>
            <a:endParaRPr lang="en-GB" sz="1400" dirty="0">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9670B808-55D6-495F-8725-6EE06B86D031}"/>
              </a:ext>
            </a:extLst>
          </p:cNvPr>
          <p:cNvGraphicFramePr>
            <a:graphicFrameLocks noGrp="1"/>
          </p:cNvGraphicFramePr>
          <p:nvPr>
            <p:extLst>
              <p:ext uri="{D42A27DB-BD31-4B8C-83A1-F6EECF244321}">
                <p14:modId xmlns:p14="http://schemas.microsoft.com/office/powerpoint/2010/main" val="3280974284"/>
              </p:ext>
            </p:extLst>
          </p:nvPr>
        </p:nvGraphicFramePr>
        <p:xfrm>
          <a:off x="298881" y="2036095"/>
          <a:ext cx="11606074" cy="4186971"/>
        </p:xfrm>
        <a:graphic>
          <a:graphicData uri="http://schemas.openxmlformats.org/drawingml/2006/table">
            <a:tbl>
              <a:tblPr firstRow="1" bandRow="1">
                <a:tableStyleId>{5940675A-B579-460E-94D1-54222C63F5DA}</a:tableStyleId>
              </a:tblPr>
              <a:tblGrid>
                <a:gridCol w="2018191">
                  <a:extLst>
                    <a:ext uri="{9D8B030D-6E8A-4147-A177-3AD203B41FA5}">
                      <a16:colId xmlns:a16="http://schemas.microsoft.com/office/drawing/2014/main" val="3062780578"/>
                    </a:ext>
                  </a:extLst>
                </a:gridCol>
                <a:gridCol w="9587883">
                  <a:extLst>
                    <a:ext uri="{9D8B030D-6E8A-4147-A177-3AD203B41FA5}">
                      <a16:colId xmlns:a16="http://schemas.microsoft.com/office/drawing/2014/main" val="1274868415"/>
                    </a:ext>
                  </a:extLst>
                </a:gridCol>
              </a:tblGrid>
              <a:tr h="1078011">
                <a:tc>
                  <a:txBody>
                    <a:bodyPr/>
                    <a:lstStyle/>
                    <a:p>
                      <a:r>
                        <a:rPr lang="en-GB" dirty="0">
                          <a:latin typeface="Comic Sans MS" panose="030F0702030302020204" pitchFamily="66" charset="0"/>
                        </a:rPr>
                        <a:t>Intent:</a:t>
                      </a:r>
                      <a:endParaRPr lang="en-GB" b="0" dirty="0">
                        <a:latin typeface="Comic Sans MS" panose="030F0702030302020204" pitchFamily="66" charset="0"/>
                      </a:endParaRPr>
                    </a:p>
                  </a:txBody>
                  <a:tcPr>
                    <a:solidFill>
                      <a:schemeClr val="accent1">
                        <a:lumMod val="20000"/>
                        <a:lumOff val="80000"/>
                      </a:schemeClr>
                    </a:solidFill>
                  </a:tcPr>
                </a:tc>
                <a:tc>
                  <a:txBody>
                    <a:bodyPr/>
                    <a:lstStyle/>
                    <a:p>
                      <a:r>
                        <a:rPr lang="en-US" sz="1050" b="0" i="0" kern="1200" dirty="0">
                          <a:solidFill>
                            <a:schemeClr val="tx1"/>
                          </a:solidFill>
                          <a:effectLst/>
                          <a:latin typeface="+mn-lt"/>
                          <a:ea typeface="+mn-ea"/>
                          <a:cs typeface="+mn-cs"/>
                        </a:rPr>
                        <a:t>At Sandbach Primary Academy, we encourage children to discover and develop excitement and curiosity about the world around them and aim to instill a passion for the sciences. Science teaching at Sandbach Primary enables children to acquire key skills such as making predictions, observations, conclusions and designing and developing experiments. As children progress through the school, they build their scientific knowledge and are nurtured to develop greater independence in planning and carrying out fair and comparative tests, to answer a range of engaging scientific questions. The science scheme ensures that children have a varied, progressive and well-mapped-out science curriculum that provides the opportunity for progression across the full breadth of the science national curriculum for KS1 and KS2. We strive to develop inquisitive and enthusiastic scientists who experience excitement and curiosity about natural phenomena, which they carry with them throughout their lives. </a:t>
                      </a:r>
                      <a:endParaRPr lang="en-GB" sz="1050" dirty="0">
                        <a:latin typeface="Comic Sans MS" panose="030F0702030302020204" pitchFamily="66" charset="0"/>
                      </a:endParaRPr>
                    </a:p>
                  </a:txBody>
                  <a:tcPr>
                    <a:solidFill>
                      <a:schemeClr val="accent1">
                        <a:lumMod val="20000"/>
                        <a:lumOff val="80000"/>
                      </a:schemeClr>
                    </a:solidFill>
                  </a:tcPr>
                </a:tc>
                <a:extLst>
                  <a:ext uri="{0D108BD9-81ED-4DB2-BD59-A6C34878D82A}">
                    <a16:rowId xmlns:a16="http://schemas.microsoft.com/office/drawing/2014/main" val="522082441"/>
                  </a:ext>
                </a:extLst>
              </a:tr>
              <a:tr h="424547">
                <a:tc>
                  <a:txBody>
                    <a:bodyPr/>
                    <a:lstStyle/>
                    <a:p>
                      <a:r>
                        <a:rPr lang="en-GB" dirty="0">
                          <a:latin typeface="Comic Sans MS" panose="030F0702030302020204" pitchFamily="66" charset="0"/>
                        </a:rPr>
                        <a:t>Implementation:</a:t>
                      </a:r>
                    </a:p>
                  </a:txBody>
                  <a:tcPr>
                    <a:solidFill>
                      <a:schemeClr val="accent5">
                        <a:lumMod val="40000"/>
                        <a:lumOff val="60000"/>
                      </a:schemeClr>
                    </a:solidFill>
                  </a:tcPr>
                </a:tc>
                <a:tc>
                  <a:txBody>
                    <a:bodyPr/>
                    <a:lstStyle/>
                    <a:p>
                      <a:r>
                        <a:rPr lang="en-US" sz="1050" b="0" i="0" kern="1200" dirty="0">
                          <a:solidFill>
                            <a:schemeClr val="tx1"/>
                          </a:solidFill>
                          <a:effectLst/>
                          <a:latin typeface="+mn-lt"/>
                          <a:ea typeface="+mn-ea"/>
                          <a:cs typeface="+mn-cs"/>
                        </a:rPr>
                        <a:t>At Sandbach Primary Academy, science is taught through a two-year rolling cycle across each key phase; EYFS, Key Stage 1, Lower Key stage 2and Upper Key Stage 2. The curriculum has been planned to enable effective progression and the exploitation of cross curricular links, with a balance of Biology, Physics and Chemistry teaching over each key phase.</a:t>
                      </a:r>
                    </a:p>
                    <a:p>
                      <a:r>
                        <a:rPr lang="en-US" sz="1050" b="0" i="0" kern="1200" dirty="0">
                          <a:solidFill>
                            <a:schemeClr val="tx1"/>
                          </a:solidFill>
                          <a:effectLst/>
                          <a:latin typeface="+mn-lt"/>
                          <a:ea typeface="+mn-ea"/>
                          <a:cs typeface="+mn-cs"/>
                        </a:rPr>
                        <a:t>At Sandbach Primary Academy, science lessons begin with the sharing of which specific scientific discipline we will be focused on and clear links to previous learning made. An engaging scientific question, designed to elicit curiosity and discussion, is then shared with the class. Children are encouraged to talk and share their thinking and prior knowledge in response to this, then suggest how we might find an answer through testing or investigation. The acquisition of key scientific knowledge and vocabulary is an integral part of our science lessons, where it is explicitly taught through high quality teaching, research and experimentation. The progression of skills for working scientifically are developed through the key stages with gradual release of teacher modelling, and scientific enquiry skills are of great importance within lessons. Each lesson, children are challenged to think independently and complete tasks and investigations designed to grow their knowledge and progress their scientific skillset. Activities are effectively differentiated so that all children have an appropriate level of support and challenge. Learning is reviewed with the children at the end of each lesson, and they are encouraged to share ideas, results and conclusions with the class.</a:t>
                      </a:r>
                    </a:p>
                    <a:p>
                      <a:r>
                        <a:rPr lang="en-US" sz="1050" b="0" i="0" kern="1200" dirty="0">
                          <a:solidFill>
                            <a:schemeClr val="tx1"/>
                          </a:solidFill>
                          <a:effectLst/>
                          <a:latin typeface="+mn-lt"/>
                          <a:ea typeface="+mn-ea"/>
                          <a:cs typeface="+mn-cs"/>
                        </a:rPr>
                        <a:t>As children move through the key phases, scientific knowledge and enquiry skills are developed with increasing depth and challenge. The sequence of lessons taught helps to embed scientific knowledge and skills, with each lesson building on previous learning, then growing across each key phase.</a:t>
                      </a:r>
                    </a:p>
                    <a:p>
                      <a:endParaRPr lang="en-GB" sz="1050" dirty="0">
                        <a:latin typeface="Comic Sans MS" panose="030F0702030302020204" pitchFamily="66" charset="0"/>
                      </a:endParaRPr>
                    </a:p>
                  </a:txBody>
                  <a:tcPr>
                    <a:solidFill>
                      <a:schemeClr val="accent5">
                        <a:lumMod val="40000"/>
                        <a:lumOff val="60000"/>
                      </a:schemeClr>
                    </a:solidFill>
                  </a:tcPr>
                </a:tc>
                <a:extLst>
                  <a:ext uri="{0D108BD9-81ED-4DB2-BD59-A6C34878D82A}">
                    <a16:rowId xmlns:a16="http://schemas.microsoft.com/office/drawing/2014/main" val="1439158557"/>
                  </a:ext>
                </a:extLst>
              </a:tr>
              <a:tr h="552649">
                <a:tc>
                  <a:txBody>
                    <a:bodyPr/>
                    <a:lstStyle/>
                    <a:p>
                      <a:r>
                        <a:rPr lang="en-GB" dirty="0">
                          <a:latin typeface="Comic Sans MS" panose="030F0702030302020204" pitchFamily="66" charset="0"/>
                        </a:rPr>
                        <a:t>Impact:</a:t>
                      </a:r>
                    </a:p>
                  </a:txBody>
                  <a:tcPr>
                    <a:solidFill>
                      <a:schemeClr val="accent1">
                        <a:lumMod val="60000"/>
                        <a:lumOff val="40000"/>
                      </a:schemeClr>
                    </a:solidFill>
                  </a:tcPr>
                </a:tc>
                <a:tc>
                  <a:txBody>
                    <a:bodyPr/>
                    <a:lstStyle/>
                    <a:p>
                      <a:r>
                        <a:rPr lang="en-GB" sz="900" dirty="0">
                          <a:latin typeface="Comic Sans MS" panose="030F0702030302020204" pitchFamily="66" charset="0"/>
                        </a:rPr>
                        <a:t>In science, there is ongoing teacher assessment to ensure that the children are keeping up with the pace of the curriculum and achieving our goals. The school tracks achievement in science against the clear end points developed to ensure that children are working within the curriculum expectations for their year group.</a:t>
                      </a:r>
                    </a:p>
                    <a:p>
                      <a:r>
                        <a:rPr lang="en-GB" sz="900" dirty="0">
                          <a:latin typeface="Comic Sans MS" panose="030F0702030302020204" pitchFamily="66" charset="0"/>
                        </a:rPr>
                        <a:t>Science books and careful observations are key to capturing pupil work and ongoing assessment questions. Talking to pupils is key to the continual refinement and development of the science curriculum. Regular pupil voice conferences provide valuable feedback which is used to assess pupil’s understanding and the success of units of work.</a:t>
                      </a:r>
                    </a:p>
                    <a:p>
                      <a:endParaRPr lang="en-GB" sz="900" dirty="0">
                        <a:latin typeface="Comic Sans MS" panose="030F0702030302020204" pitchFamily="66" charset="0"/>
                      </a:endParaRPr>
                    </a:p>
                  </a:txBody>
                  <a:tcPr>
                    <a:solidFill>
                      <a:schemeClr val="accent1">
                        <a:lumMod val="60000"/>
                        <a:lumOff val="40000"/>
                      </a:schemeClr>
                    </a:solidFill>
                  </a:tcPr>
                </a:tc>
                <a:extLst>
                  <a:ext uri="{0D108BD9-81ED-4DB2-BD59-A6C34878D82A}">
                    <a16:rowId xmlns:a16="http://schemas.microsoft.com/office/drawing/2014/main" val="2911200450"/>
                  </a:ext>
                </a:extLst>
              </a:tr>
            </a:tbl>
          </a:graphicData>
        </a:graphic>
      </p:graphicFrame>
      <p:pic>
        <p:nvPicPr>
          <p:cNvPr id="8" name="Picture 7">
            <a:extLst>
              <a:ext uri="{FF2B5EF4-FFF2-40B4-BE49-F238E27FC236}">
                <a16:creationId xmlns:a16="http://schemas.microsoft.com/office/drawing/2014/main" id="{BE76729F-DC2B-455E-89F6-C08BDCA9F3B4}"/>
              </a:ext>
            </a:extLst>
          </p:cNvPr>
          <p:cNvPicPr>
            <a:picLocks noChangeAspect="1"/>
          </p:cNvPicPr>
          <p:nvPr/>
        </p:nvPicPr>
        <p:blipFill>
          <a:blip r:embed="rId2"/>
          <a:stretch>
            <a:fillRect/>
          </a:stretch>
        </p:blipFill>
        <p:spPr>
          <a:xfrm>
            <a:off x="432155" y="232428"/>
            <a:ext cx="1761897" cy="1018120"/>
          </a:xfrm>
          <a:prstGeom prst="rect">
            <a:avLst/>
          </a:prstGeom>
        </p:spPr>
      </p:pic>
    </p:spTree>
    <p:extLst>
      <p:ext uri="{BB962C8B-B14F-4D97-AF65-F5344CB8AC3E}">
        <p14:creationId xmlns:p14="http://schemas.microsoft.com/office/powerpoint/2010/main" val="442446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Science– EYFS</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EYFS</a:t>
            </a:r>
          </a:p>
        </p:txBody>
      </p:sp>
      <p:pic>
        <p:nvPicPr>
          <p:cNvPr id="2" name="Picture 1">
            <a:extLst>
              <a:ext uri="{FF2B5EF4-FFF2-40B4-BE49-F238E27FC236}">
                <a16:creationId xmlns:a16="http://schemas.microsoft.com/office/drawing/2014/main" id="{CB7239A0-D8BA-4D4C-B39C-941BC8ACEF87}"/>
              </a:ext>
            </a:extLst>
          </p:cNvPr>
          <p:cNvPicPr>
            <a:picLocks noChangeAspect="1"/>
          </p:cNvPicPr>
          <p:nvPr/>
        </p:nvPicPr>
        <p:blipFill>
          <a:blip r:embed="rId2"/>
          <a:stretch>
            <a:fillRect/>
          </a:stretch>
        </p:blipFill>
        <p:spPr>
          <a:xfrm>
            <a:off x="432155" y="204206"/>
            <a:ext cx="1761897" cy="1018120"/>
          </a:xfrm>
          <a:prstGeom prst="rect">
            <a:avLst/>
          </a:prstGeom>
        </p:spPr>
      </p:pic>
      <p:sp>
        <p:nvSpPr>
          <p:cNvPr id="3" name="Rectangle 2">
            <a:extLst>
              <a:ext uri="{FF2B5EF4-FFF2-40B4-BE49-F238E27FC236}">
                <a16:creationId xmlns:a16="http://schemas.microsoft.com/office/drawing/2014/main" id="{CBC0D86F-F816-4A87-8517-53CDEE1B2697}"/>
              </a:ext>
            </a:extLst>
          </p:cNvPr>
          <p:cNvSpPr/>
          <p:nvPr/>
        </p:nvSpPr>
        <p:spPr>
          <a:xfrm>
            <a:off x="298881" y="2029643"/>
            <a:ext cx="11594237" cy="3441776"/>
          </a:xfrm>
          <a:prstGeom prst="rect">
            <a:avLst/>
          </a:prstGeom>
        </p:spPr>
        <p:txBody>
          <a:bodyPr wrap="square">
            <a:spAutoFit/>
          </a:bodyPr>
          <a:lstStyle/>
          <a:p>
            <a:pP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Scientific skills, such as making predictions and using their personal experiences to inform their observations, are introduced to children in the Early Years through the EYFS Statutory Framework areas of learning, ‘Physical Development’ and ‘Understanding the World’. This early learning feeds directly into the knowledge curriculum for years 1-6. Using the National Curriculum Science Programmes of Study as the starting point, our year-by-year curriculum has been carefully designed to build on prior learning, linking units of work across year groups but also across Key Stages. This allows children to make clear links within and across their learning, as well as revisit previous learning experiences. </a:t>
            </a:r>
          </a:p>
          <a:p>
            <a:pP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The children’s learning in years 1-6 will build on the skills they have developed during their time in the early years: the ability to explore, observe, problem solve, predict, and make decisions about the world around them. The EYFS curriculum gives them opportunities to respond to the natural world and natural phenomena, to talk about what they can see, hear and feel, and to talk about differences and changes they observe, understanding what it means to respect and care for the natural environment and all living things.</a:t>
            </a:r>
          </a:p>
        </p:txBody>
      </p:sp>
    </p:spTree>
    <p:extLst>
      <p:ext uri="{BB962C8B-B14F-4D97-AF65-F5344CB8AC3E}">
        <p14:creationId xmlns:p14="http://schemas.microsoft.com/office/powerpoint/2010/main" val="3054363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Science–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152381035"/>
              </p:ext>
            </p:extLst>
          </p:nvPr>
        </p:nvGraphicFramePr>
        <p:xfrm>
          <a:off x="309312" y="1868481"/>
          <a:ext cx="11774601" cy="4176536"/>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54771">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932324">
                  <a:extLst>
                    <a:ext uri="{9D8B030D-6E8A-4147-A177-3AD203B41FA5}">
                      <a16:colId xmlns:a16="http://schemas.microsoft.com/office/drawing/2014/main" val="642693463"/>
                    </a:ext>
                  </a:extLst>
                </a:gridCol>
                <a:gridCol w="199742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348376">
                <a:tc>
                  <a:txBody>
                    <a:bodyPr/>
                    <a:lstStyle/>
                    <a:p>
                      <a:endParaRPr lang="en-GB" dirty="0"/>
                    </a:p>
                  </a:txBody>
                  <a:tcPr/>
                </a:tc>
                <a:tc>
                  <a:txBody>
                    <a:bodyPr/>
                    <a:lstStyle/>
                    <a:p>
                      <a:pPr algn="ctr"/>
                      <a:r>
                        <a:rPr lang="en-GB" sz="1400" dirty="0">
                          <a:latin typeface="Comic Sans MS" panose="030F0702030302020204" pitchFamily="66" charset="0"/>
                        </a:rPr>
                        <a:t>Autumn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2</a:t>
                      </a:r>
                    </a:p>
                  </a:txBody>
                  <a:tcPr/>
                </a:tc>
                <a:extLst>
                  <a:ext uri="{0D108BD9-81ED-4DB2-BD59-A6C34878D82A}">
                    <a16:rowId xmlns:a16="http://schemas.microsoft.com/office/drawing/2014/main" val="3471968257"/>
                  </a:ext>
                </a:extLst>
              </a:tr>
              <a:tr h="893944">
                <a:tc>
                  <a:txBody>
                    <a:bodyPr/>
                    <a:lstStyle/>
                    <a:p>
                      <a:r>
                        <a:rPr lang="en-GB" dirty="0">
                          <a:latin typeface="Comic Sans MS" panose="030F0702030302020204" pitchFamily="66" charset="0"/>
                        </a:rPr>
                        <a:t>KS1</a:t>
                      </a:r>
                    </a:p>
                    <a:p>
                      <a:r>
                        <a:rPr lang="en-GB" sz="1100" dirty="0">
                          <a:latin typeface="Comic Sans MS" panose="030F0702030302020204" pitchFamily="66" charset="0"/>
                        </a:rPr>
                        <a:t>Yr1</a:t>
                      </a:r>
                    </a:p>
                  </a:txBody>
                  <a:tcPr/>
                </a:tc>
                <a:tc>
                  <a:txBody>
                    <a:bodyPr/>
                    <a:lstStyle/>
                    <a:p>
                      <a:pPr algn="ctr"/>
                      <a:r>
                        <a:rPr lang="en-US" sz="1200" dirty="0">
                          <a:latin typeface="+mn-lt"/>
                        </a:rPr>
                        <a:t>Forces and Space: Seasonal change</a:t>
                      </a:r>
                      <a:endParaRPr lang="en-GB" sz="1200" dirty="0">
                        <a:latin typeface="+mn-lt"/>
                      </a:endParaRPr>
                    </a:p>
                  </a:txBody>
                  <a:tcPr>
                    <a:solidFill>
                      <a:schemeClr val="bg1"/>
                    </a:solidFill>
                  </a:tcPr>
                </a:tc>
                <a:tc>
                  <a:txBody>
                    <a:bodyPr/>
                    <a:lstStyle/>
                    <a:p>
                      <a:pPr algn="ctr"/>
                      <a:r>
                        <a:rPr lang="en-US" sz="1200" dirty="0">
                          <a:latin typeface="+mn-lt"/>
                        </a:rPr>
                        <a:t>Materials: Everyday materials</a:t>
                      </a:r>
                      <a:endParaRPr lang="en-GB" sz="1200" dirty="0">
                        <a:latin typeface="+mn-lt"/>
                      </a:endParaRPr>
                    </a:p>
                  </a:txBody>
                  <a:tcPr>
                    <a:solidFill>
                      <a:schemeClr val="bg1"/>
                    </a:solidFill>
                  </a:tcPr>
                </a:tc>
                <a:tc>
                  <a:txBody>
                    <a:bodyPr/>
                    <a:lstStyle/>
                    <a:p>
                      <a:pPr algn="ctr"/>
                      <a:r>
                        <a:rPr lang="en-US" sz="1200" dirty="0">
                          <a:latin typeface="+mn-lt"/>
                        </a:rPr>
                        <a:t>Animals: Sensitive bodies</a:t>
                      </a:r>
                      <a:endParaRPr lang="en-GB" sz="1200" dirty="0">
                        <a:latin typeface="+mn-lt"/>
                      </a:endParaRPr>
                    </a:p>
                  </a:txBody>
                  <a:tcPr>
                    <a:solidFill>
                      <a:schemeClr val="bg1"/>
                    </a:solidFill>
                  </a:tcPr>
                </a:tc>
                <a:tc>
                  <a:txBody>
                    <a:bodyPr/>
                    <a:lstStyle/>
                    <a:p>
                      <a:pPr algn="ctr"/>
                      <a:r>
                        <a:rPr lang="en-US" sz="1200" dirty="0">
                          <a:latin typeface="+mn-lt"/>
                        </a:rPr>
                        <a:t>Animals: Comparing animals</a:t>
                      </a:r>
                      <a:endParaRPr lang="en-GB" sz="1200" dirty="0">
                        <a:latin typeface="+mn-lt"/>
                      </a:endParaRPr>
                    </a:p>
                  </a:txBody>
                  <a:tcPr>
                    <a:solidFill>
                      <a:schemeClr val="bg1"/>
                    </a:solidFill>
                  </a:tcPr>
                </a:tc>
                <a:tc>
                  <a:txBody>
                    <a:bodyPr/>
                    <a:lstStyle/>
                    <a:p>
                      <a:pPr algn="ctr"/>
                      <a:r>
                        <a:rPr lang="en-US" sz="1200" dirty="0">
                          <a:latin typeface="+mn-lt"/>
                        </a:rPr>
                        <a:t>Plants: Introduction to plants</a:t>
                      </a:r>
                      <a:endParaRPr lang="en-GB" sz="1200" dirty="0">
                        <a:latin typeface="+mn-lt"/>
                      </a:endParaRPr>
                    </a:p>
                  </a:txBody>
                  <a:tcPr>
                    <a:solidFill>
                      <a:schemeClr val="bg1"/>
                    </a:solidFill>
                  </a:tcPr>
                </a:tc>
                <a:tc>
                  <a:txBody>
                    <a:bodyPr/>
                    <a:lstStyle/>
                    <a:p>
                      <a:pPr algn="ctr"/>
                      <a:r>
                        <a:rPr lang="en-US" sz="1200" b="0" i="0" kern="1200" dirty="0">
                          <a:solidFill>
                            <a:schemeClr val="tx1"/>
                          </a:solidFill>
                          <a:effectLst/>
                          <a:latin typeface="+mn-lt"/>
                          <a:ea typeface="+mn-ea"/>
                          <a:cs typeface="+mn-cs"/>
                        </a:rPr>
                        <a:t>Making connections: Investigating science through stories</a:t>
                      </a:r>
                      <a:endParaRPr lang="en-GB" sz="1200" b="0" dirty="0">
                        <a:latin typeface="+mn-lt"/>
                      </a:endParaRPr>
                    </a:p>
                  </a:txBody>
                  <a:tcPr>
                    <a:solidFill>
                      <a:schemeClr val="bg1"/>
                    </a:solidFill>
                  </a:tcPr>
                </a:tc>
                <a:extLst>
                  <a:ext uri="{0D108BD9-81ED-4DB2-BD59-A6C34878D82A}">
                    <a16:rowId xmlns:a16="http://schemas.microsoft.com/office/drawing/2014/main" val="2460120749"/>
                  </a:ext>
                </a:extLst>
              </a:tr>
              <a:tr h="893944">
                <a:tc>
                  <a:txBody>
                    <a:bodyPr/>
                    <a:lstStyle/>
                    <a:p>
                      <a:r>
                        <a:rPr lang="en-US" sz="1100" dirty="0">
                          <a:latin typeface="Comic Sans MS" panose="030F0702030302020204" pitchFamily="66" charset="0"/>
                        </a:rPr>
                        <a:t>Yr2</a:t>
                      </a:r>
                      <a:endParaRPr lang="en-GB" sz="1100" dirty="0">
                        <a:latin typeface="Comic Sans MS" panose="030F0702030302020204" pitchFamily="66" charset="0"/>
                      </a:endParaRPr>
                    </a:p>
                  </a:txBody>
                  <a:tcPr/>
                </a:tc>
                <a:tc>
                  <a:txBody>
                    <a:bodyPr/>
                    <a:lstStyle/>
                    <a:p>
                      <a:pPr algn="ctr"/>
                      <a:r>
                        <a:rPr lang="en-US" sz="1200" dirty="0"/>
                        <a:t>Living things: habitats</a:t>
                      </a:r>
                      <a:endParaRPr lang="en-GB" sz="1200" dirty="0"/>
                    </a:p>
                  </a:txBody>
                  <a:tcPr>
                    <a:solidFill>
                      <a:schemeClr val="bg1"/>
                    </a:solidFill>
                  </a:tcPr>
                </a:tc>
                <a:tc>
                  <a:txBody>
                    <a:bodyPr/>
                    <a:lstStyle/>
                    <a:p>
                      <a:pPr algn="ctr"/>
                      <a:r>
                        <a:rPr lang="en-US" sz="1200" dirty="0">
                          <a:latin typeface="Calibri" panose="020F0502020204030204" pitchFamily="34" charset="0"/>
                          <a:cs typeface="Calibri" panose="020F0502020204030204" pitchFamily="34" charset="0"/>
                        </a:rPr>
                        <a:t>Living things: Microhabitats</a:t>
                      </a:r>
                      <a:endParaRPr lang="en-GB" sz="120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Materials: Use of everyday materials</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Animals: Life cycles and health</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latin typeface="Calibri" panose="020F0502020204030204" pitchFamily="34" charset="0"/>
                          <a:cs typeface="Calibri" panose="020F0502020204030204" pitchFamily="34" charset="0"/>
                        </a:rPr>
                        <a:t>Plants: Plant growth</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dirty="0">
                          <a:latin typeface="Calibri" panose="020F0502020204030204" pitchFamily="34" charset="0"/>
                          <a:cs typeface="Calibri" panose="020F0502020204030204" pitchFamily="34" charset="0"/>
                        </a:rPr>
                        <a:t>Making connections: Plant based materials</a:t>
                      </a:r>
                      <a:endParaRPr lang="en-GB" sz="1200" dirty="0">
                        <a:latin typeface="Calibri" panose="020F0502020204030204" pitchFamily="34" charset="0"/>
                        <a:cs typeface="Calibri" panose="020F0502020204030204" pitchFamily="34" charset="0"/>
                      </a:endParaRPr>
                    </a:p>
                  </a:txBody>
                  <a:tcPr>
                    <a:solidFill>
                      <a:schemeClr val="bg1"/>
                    </a:solidFill>
                  </a:tcPr>
                </a:tc>
                <a:extLst>
                  <a:ext uri="{0D108BD9-81ED-4DB2-BD59-A6C34878D82A}">
                    <a16:rowId xmlns:a16="http://schemas.microsoft.com/office/drawing/2014/main" val="3926865961"/>
                  </a:ext>
                </a:extLst>
              </a:tr>
              <a:tr h="813465">
                <a:tc>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tc>
                <a:tc>
                  <a:txBody>
                    <a:bodyPr/>
                    <a:lstStyle/>
                    <a:p>
                      <a:pPr algn="ctr"/>
                      <a:r>
                        <a:rPr lang="en-US" sz="1200" dirty="0">
                          <a:latin typeface="Calibri" panose="020F0502020204030204" pitchFamily="34" charset="0"/>
                          <a:cs typeface="Calibri" panose="020F0502020204030204" pitchFamily="34" charset="0"/>
                        </a:rPr>
                        <a:t>Animals: Movement and Nutrition (Year 3)</a:t>
                      </a:r>
                      <a:endParaRPr lang="en-GB" sz="120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dirty="0">
                          <a:latin typeface="Calibri" panose="020F0502020204030204" pitchFamily="34" charset="0"/>
                          <a:cs typeface="Calibri" panose="020F0502020204030204" pitchFamily="34" charset="0"/>
                        </a:rPr>
                        <a:t>Animals: Digestion and food (Year 4)</a:t>
                      </a:r>
                      <a:endParaRPr lang="en-GB" sz="120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dirty="0">
                          <a:latin typeface="Calibri" panose="020F0502020204030204" pitchFamily="34" charset="0"/>
                          <a:cs typeface="Calibri" panose="020F0502020204030204" pitchFamily="34" charset="0"/>
                        </a:rPr>
                        <a:t>Materials: States of matter (Year 4)</a:t>
                      </a:r>
                      <a:endParaRPr lang="en-GB" sz="120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dirty="0">
                          <a:latin typeface="Calibri" panose="020F0502020204030204" pitchFamily="34" charset="0"/>
                          <a:cs typeface="Calibri" panose="020F0502020204030204" pitchFamily="34" charset="0"/>
                        </a:rPr>
                        <a:t>Energy: Light and shadows (Year 3)</a:t>
                      </a:r>
                      <a:endParaRPr lang="en-GB" sz="1200" dirty="0">
                        <a:latin typeface="Calibri" panose="020F0502020204030204" pitchFamily="34" charset="0"/>
                        <a:cs typeface="Calibri" panose="020F0502020204030204" pitchFamily="34" charset="0"/>
                      </a:endParaRPr>
                    </a:p>
                  </a:txBody>
                  <a:tcP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latin typeface="Calibri" panose="020F0502020204030204" pitchFamily="34" charset="0"/>
                          <a:cs typeface="Calibri" panose="020F0502020204030204" pitchFamily="34" charset="0"/>
                        </a:rPr>
                        <a:t>Energy: Sound and vibrations (Year 4)</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i="0" kern="1200" dirty="0">
                          <a:solidFill>
                            <a:schemeClr val="tx1"/>
                          </a:solidFill>
                          <a:effectLst/>
                          <a:latin typeface="+mn-lt"/>
                          <a:ea typeface="+mn-ea"/>
                          <a:cs typeface="+mn-cs"/>
                        </a:rPr>
                        <a:t>Making connections: How does the flow of liquids compare?</a:t>
                      </a:r>
                      <a:endParaRPr lang="en-GB" sz="1200" b="0" dirty="0"/>
                    </a:p>
                  </a:txBody>
                  <a:tcPr>
                    <a:solidFill>
                      <a:schemeClr val="bg1"/>
                    </a:solidFill>
                  </a:tcPr>
                </a:tc>
                <a:extLst>
                  <a:ext uri="{0D108BD9-81ED-4DB2-BD59-A6C34878D82A}">
                    <a16:rowId xmlns:a16="http://schemas.microsoft.com/office/drawing/2014/main" val="3533913891"/>
                  </a:ext>
                </a:extLst>
              </a:tr>
              <a:tr h="1057023">
                <a:tc>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Calibri" panose="020F0502020204030204" pitchFamily="34" charset="0"/>
                          <a:cs typeface="Calibri" panose="020F0502020204030204" pitchFamily="34" charset="0"/>
                        </a:rPr>
                        <a:t>Living things: Life cycles and reproduction (Y5 unit)</a:t>
                      </a:r>
                      <a:endParaRPr lang="en-GB" sz="1200" dirty="0">
                        <a:latin typeface="Calibri" panose="020F0502020204030204" pitchFamily="34" charset="0"/>
                        <a:cs typeface="Calibri" panose="020F0502020204030204" pitchFamily="34" charset="0"/>
                      </a:endParaRPr>
                    </a:p>
                    <a:p>
                      <a:pPr algn="ctr"/>
                      <a:endParaRPr lang="en-GB" sz="1200" dirty="0"/>
                    </a:p>
                  </a:txBody>
                  <a:tcPr>
                    <a:solidFill>
                      <a:schemeClr val="bg1"/>
                    </a:solidFill>
                  </a:tcPr>
                </a:tc>
                <a:tc>
                  <a:txBody>
                    <a:bodyPr/>
                    <a:lstStyle/>
                    <a:p>
                      <a:pPr algn="ctr"/>
                      <a:r>
                        <a:rPr lang="en-US" sz="1200" dirty="0">
                          <a:latin typeface="Calibri" panose="020F0502020204030204" pitchFamily="34" charset="0"/>
                          <a:cs typeface="Calibri" panose="020F0502020204030204" pitchFamily="34" charset="0"/>
                        </a:rPr>
                        <a:t>Animals: Circulation and exercise (Year 6)</a:t>
                      </a:r>
                      <a:endParaRPr lang="en-GB" sz="1200" dirty="0">
                        <a:latin typeface="Calibri" panose="020F0502020204030204" pitchFamily="34" charset="0"/>
                        <a:cs typeface="Calibri" panose="020F0502020204030204" pitchFamily="34" charset="0"/>
                      </a:endParaRPr>
                    </a:p>
                  </a:txBody>
                  <a:tcP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Calibri" panose="020F0502020204030204" pitchFamily="34" charset="0"/>
                          <a:cs typeface="Calibri" panose="020F0502020204030204" pitchFamily="34" charset="0"/>
                        </a:rPr>
                        <a:t>Living things: Classifying big and small (Year 6)</a:t>
                      </a:r>
                      <a:endParaRPr lang="en-GB" sz="120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Energy: Light and reflection (Year 6)</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dirty="0">
                          <a:latin typeface="Calibri" panose="020F0502020204030204" pitchFamily="34" charset="0"/>
                          <a:cs typeface="Calibri" panose="020F0502020204030204" pitchFamily="34" charset="0"/>
                        </a:rPr>
                        <a:t>Living things: Evolution and inheritance (Year 6)</a:t>
                      </a:r>
                      <a:endParaRPr lang="en-GB" sz="1200" dirty="0">
                        <a:latin typeface="Calibri" panose="020F0502020204030204" pitchFamily="34" charset="0"/>
                        <a:cs typeface="Calibri" panose="020F0502020204030204" pitchFamily="34" charset="0"/>
                      </a:endParaRPr>
                    </a:p>
                  </a:txBody>
                  <a:tcP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Calibri" panose="020F0502020204030204" pitchFamily="34" charset="0"/>
                          <a:cs typeface="Calibri" panose="020F0502020204030204" pitchFamily="34" charset="0"/>
                        </a:rPr>
                        <a:t>Animals: human timeline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Making connections: Are some sunglasses safer than others?</a:t>
                      </a:r>
                      <a:endParaRPr lang="en-GB" sz="1200" b="0" dirty="0">
                        <a:latin typeface="Calibri" panose="020F0502020204030204" pitchFamily="34" charset="0"/>
                        <a:cs typeface="Calibri" panose="020F0502020204030204" pitchFamily="34" charset="0"/>
                      </a:endParaRPr>
                    </a:p>
                  </a:txBody>
                  <a:tcPr>
                    <a:solidFill>
                      <a:schemeClr val="bg1"/>
                    </a:solid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4011052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Science–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189376183"/>
              </p:ext>
            </p:extLst>
          </p:nvPr>
        </p:nvGraphicFramePr>
        <p:xfrm>
          <a:off x="316686" y="1913323"/>
          <a:ext cx="11579479" cy="3932475"/>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932324">
                  <a:extLst>
                    <a:ext uri="{9D8B030D-6E8A-4147-A177-3AD203B41FA5}">
                      <a16:colId xmlns:a16="http://schemas.microsoft.com/office/drawing/2014/main" val="642693463"/>
                    </a:ext>
                  </a:extLst>
                </a:gridCol>
                <a:gridCol w="1878711">
                  <a:extLst>
                    <a:ext uri="{9D8B030D-6E8A-4147-A177-3AD203B41FA5}">
                      <a16:colId xmlns:a16="http://schemas.microsoft.com/office/drawing/2014/main" val="954389551"/>
                    </a:ext>
                  </a:extLst>
                </a:gridCol>
                <a:gridCol w="1817445">
                  <a:extLst>
                    <a:ext uri="{9D8B030D-6E8A-4147-A177-3AD203B41FA5}">
                      <a16:colId xmlns:a16="http://schemas.microsoft.com/office/drawing/2014/main" val="316939250"/>
                    </a:ext>
                  </a:extLst>
                </a:gridCol>
              </a:tblGrid>
              <a:tr h="527963">
                <a:tc>
                  <a:txBody>
                    <a:bodyPr/>
                    <a:lstStyle/>
                    <a:p>
                      <a:endParaRPr lang="en-GB" dirty="0"/>
                    </a:p>
                  </a:txBody>
                  <a:tcPr/>
                </a:tc>
                <a:tc>
                  <a:txBody>
                    <a:bodyPr/>
                    <a:lstStyle/>
                    <a:p>
                      <a:pPr algn="ctr"/>
                      <a:r>
                        <a:rPr lang="en-GB" sz="1400" dirty="0">
                          <a:latin typeface="Comic Sans MS" panose="030F0702030302020204" pitchFamily="66" charset="0"/>
                        </a:rPr>
                        <a:t>Autumn 1</a:t>
                      </a:r>
                    </a:p>
                    <a:p>
                      <a:pPr algn="ctr"/>
                      <a:endParaRPr lang="en-GB" sz="10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2</a:t>
                      </a:r>
                    </a:p>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527963">
                <a:tc>
                  <a:txBody>
                    <a:bodyPr/>
                    <a:lstStyle/>
                    <a:p>
                      <a:r>
                        <a:rPr lang="en-GB" dirty="0">
                          <a:latin typeface="Comic Sans MS" panose="030F0702030302020204" pitchFamily="66" charset="0"/>
                        </a:rPr>
                        <a:t>KS1</a:t>
                      </a:r>
                    </a:p>
                    <a:p>
                      <a:r>
                        <a:rPr lang="en-GB" sz="1100" dirty="0">
                          <a:latin typeface="Comic Sans MS" panose="030F0702030302020204" pitchFamily="66" charset="0"/>
                        </a:rPr>
                        <a:t>Yr1</a:t>
                      </a:r>
                    </a:p>
                  </a:txBody>
                  <a:tcPr/>
                </a:tc>
                <a:tc>
                  <a:txBody>
                    <a:bodyPr/>
                    <a:lstStyle/>
                    <a:p>
                      <a:pPr algn="ctr"/>
                      <a:r>
                        <a:rPr lang="en-US" sz="1200" b="0" dirty="0">
                          <a:latin typeface="+mn-lt"/>
                        </a:rPr>
                        <a:t>Forces and Space: Seasonal change</a:t>
                      </a:r>
                      <a:endParaRPr lang="en-GB" sz="1200" b="0" dirty="0">
                        <a:latin typeface="+mn-lt"/>
                      </a:endParaRPr>
                    </a:p>
                  </a:txBody>
                  <a:tcPr/>
                </a:tc>
                <a:tc>
                  <a:txBody>
                    <a:bodyPr/>
                    <a:lstStyle/>
                    <a:p>
                      <a:pPr algn="ctr"/>
                      <a:r>
                        <a:rPr lang="en-US" sz="1200" b="0" dirty="0">
                          <a:latin typeface="+mn-lt"/>
                        </a:rPr>
                        <a:t>Materials: Everyday materials</a:t>
                      </a:r>
                      <a:endParaRPr lang="en-GB" sz="1200" b="0" dirty="0">
                        <a:latin typeface="+mn-lt"/>
                      </a:endParaRPr>
                    </a:p>
                  </a:txBody>
                  <a:tcPr/>
                </a:tc>
                <a:tc>
                  <a:txBody>
                    <a:bodyPr/>
                    <a:lstStyle/>
                    <a:p>
                      <a:pPr algn="ctr"/>
                      <a:r>
                        <a:rPr lang="en-US" sz="1200" b="0" dirty="0">
                          <a:latin typeface="+mn-lt"/>
                        </a:rPr>
                        <a:t>Animals: Sensitive bodies</a:t>
                      </a:r>
                      <a:endParaRPr lang="en-GB" sz="1200" b="0" dirty="0">
                        <a:latin typeface="+mn-lt"/>
                      </a:endParaRPr>
                    </a:p>
                  </a:txBody>
                  <a:tcPr/>
                </a:tc>
                <a:tc>
                  <a:txBody>
                    <a:bodyPr/>
                    <a:lstStyle/>
                    <a:p>
                      <a:pPr algn="ctr"/>
                      <a:r>
                        <a:rPr lang="en-US" sz="1200" b="0" dirty="0">
                          <a:latin typeface="+mn-lt"/>
                        </a:rPr>
                        <a:t>Animals: Comparing animals</a:t>
                      </a:r>
                      <a:endParaRPr lang="en-GB" sz="1200" b="0" dirty="0">
                        <a:latin typeface="+mn-lt"/>
                      </a:endParaRPr>
                    </a:p>
                  </a:txBody>
                  <a:tcPr/>
                </a:tc>
                <a:tc>
                  <a:txBody>
                    <a:bodyPr/>
                    <a:lstStyle/>
                    <a:p>
                      <a:pPr algn="ctr"/>
                      <a:r>
                        <a:rPr lang="en-US" sz="1200" b="0" dirty="0">
                          <a:latin typeface="+mn-lt"/>
                        </a:rPr>
                        <a:t>Plants: Introduction to plants</a:t>
                      </a:r>
                      <a:endParaRPr lang="en-GB" sz="1200" b="0" dirty="0">
                        <a:latin typeface="+mn-lt"/>
                      </a:endParaRPr>
                    </a:p>
                  </a:txBody>
                  <a:tcPr/>
                </a:tc>
                <a:tc>
                  <a:txBody>
                    <a:bodyPr/>
                    <a:lstStyle/>
                    <a:p>
                      <a:pPr algn="ctr"/>
                      <a:r>
                        <a:rPr lang="en-US" sz="1200" b="0" i="0" kern="1200" dirty="0">
                          <a:solidFill>
                            <a:schemeClr val="tx1"/>
                          </a:solidFill>
                          <a:effectLst/>
                          <a:latin typeface="+mn-lt"/>
                          <a:ea typeface="+mn-ea"/>
                          <a:cs typeface="+mn-cs"/>
                        </a:rPr>
                        <a:t>Making connections: Investigating science through stories</a:t>
                      </a:r>
                      <a:endParaRPr lang="en-GB" sz="1200" b="0" dirty="0">
                        <a:latin typeface="+mn-lt"/>
                      </a:endParaRPr>
                    </a:p>
                  </a:txBody>
                  <a:tcPr/>
                </a:tc>
                <a:extLst>
                  <a:ext uri="{0D108BD9-81ED-4DB2-BD59-A6C34878D82A}">
                    <a16:rowId xmlns:a16="http://schemas.microsoft.com/office/drawing/2014/main" val="2317631749"/>
                  </a:ext>
                </a:extLst>
              </a:tr>
              <a:tr h="893944">
                <a:tc>
                  <a:txBody>
                    <a:bodyPr/>
                    <a:lstStyle/>
                    <a:p>
                      <a:r>
                        <a:rPr lang="en-US" sz="1100" dirty="0">
                          <a:latin typeface="Comic Sans MS" panose="030F0702030302020204" pitchFamily="66" charset="0"/>
                        </a:rPr>
                        <a:t>Yr2</a:t>
                      </a:r>
                      <a:endParaRPr lang="en-GB" sz="1100" dirty="0">
                        <a:latin typeface="Comic Sans MS" panose="030F0702030302020204" pitchFamily="66" charset="0"/>
                      </a:endParaRPr>
                    </a:p>
                  </a:txBody>
                  <a:tcPr/>
                </a:tc>
                <a:tc>
                  <a:txBody>
                    <a:bodyPr/>
                    <a:lstStyle/>
                    <a:p>
                      <a:pPr algn="ctr"/>
                      <a:r>
                        <a:rPr lang="en-US" sz="1200" b="0" dirty="0"/>
                        <a:t>Living things: habitats</a:t>
                      </a:r>
                      <a:endParaRPr lang="en-GB" sz="1200" b="0" dirty="0"/>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Living things: Microhabitats</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Materials: Use of everyday materials</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Animals: Life cycles and health</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latin typeface="Calibri" panose="020F0502020204030204" pitchFamily="34" charset="0"/>
                          <a:cs typeface="Calibri" panose="020F0502020204030204" pitchFamily="34" charset="0"/>
                        </a:rPr>
                        <a:t>Plants: Plant growth</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Making connections: Plant based materials</a:t>
                      </a:r>
                      <a:endParaRPr lang="en-GB" sz="1200" b="0" dirty="0">
                        <a:latin typeface="Calibri" panose="020F0502020204030204" pitchFamily="34" charset="0"/>
                        <a:cs typeface="Calibri" panose="020F0502020204030204" pitchFamily="34" charset="0"/>
                      </a:endParaRPr>
                    </a:p>
                  </a:txBody>
                  <a:tcPr>
                    <a:solidFill>
                      <a:schemeClr val="bg1"/>
                    </a:solidFill>
                  </a:tcPr>
                </a:tc>
                <a:extLst>
                  <a:ext uri="{0D108BD9-81ED-4DB2-BD59-A6C34878D82A}">
                    <a16:rowId xmlns:a16="http://schemas.microsoft.com/office/drawing/2014/main" val="2460120749"/>
                  </a:ext>
                </a:extLst>
              </a:tr>
              <a:tr h="813465">
                <a:tc>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tc>
                <a:tc>
                  <a:txBody>
                    <a:bodyPr/>
                    <a:lstStyle/>
                    <a:p>
                      <a:pPr algn="ctr"/>
                      <a:r>
                        <a:rPr lang="en-US" sz="1200" b="0" dirty="0">
                          <a:latin typeface="Calibri" panose="020F0502020204030204" pitchFamily="34" charset="0"/>
                          <a:cs typeface="Calibri" panose="020F0502020204030204" pitchFamily="34" charset="0"/>
                        </a:rPr>
                        <a:t>Materials: Rocks and Soils (Year 3)</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Forces and Space: Forces and Magnets (Year 3)</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Energy: Electricity and Circuits (Year 4)</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Plants: Plant reproduction (Year 3)</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Living things: Classification and changing habitats (Year 4)</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latin typeface="Calibri" panose="020F0502020204030204" pitchFamily="34" charset="0"/>
                          <a:cs typeface="Calibri" panose="020F0502020204030204" pitchFamily="34" charset="0"/>
                        </a:rPr>
                        <a:t>M</a:t>
                      </a:r>
                      <a:r>
                        <a:rPr lang="en-GB" sz="1200" b="0" dirty="0" err="1">
                          <a:latin typeface="Calibri" panose="020F0502020204030204" pitchFamily="34" charset="0"/>
                          <a:cs typeface="Calibri" panose="020F0502020204030204" pitchFamily="34" charset="0"/>
                        </a:rPr>
                        <a:t>aking</a:t>
                      </a:r>
                      <a:r>
                        <a:rPr lang="en-GB" sz="1200" b="0" dirty="0">
                          <a:latin typeface="Calibri" panose="020F0502020204030204" pitchFamily="34" charset="0"/>
                          <a:cs typeface="Calibri" panose="020F0502020204030204" pitchFamily="34" charset="0"/>
                        </a:rPr>
                        <a:t> connections: Does hand span affect grip strength?</a:t>
                      </a:r>
                    </a:p>
                  </a:txBody>
                  <a:tcPr>
                    <a:solidFill>
                      <a:schemeClr val="bg1"/>
                    </a:solidFill>
                  </a:tcPr>
                </a:tc>
                <a:extLst>
                  <a:ext uri="{0D108BD9-81ED-4DB2-BD59-A6C34878D82A}">
                    <a16:rowId xmlns:a16="http://schemas.microsoft.com/office/drawing/2014/main" val="3533913891"/>
                  </a:ext>
                </a:extLst>
              </a:tr>
              <a:tr h="1057023">
                <a:tc>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latin typeface="Calibri" panose="020F0502020204030204" pitchFamily="34" charset="0"/>
                          <a:cs typeface="Calibri" panose="020F0502020204030204" pitchFamily="34" charset="0"/>
                        </a:rPr>
                        <a:t>Energy: Circuits, batteries and switches (Year 6)</a:t>
                      </a:r>
                      <a:endParaRPr lang="en-GB" sz="1200" b="0" dirty="0">
                        <a:latin typeface="Calibri" panose="020F0502020204030204" pitchFamily="34" charset="0"/>
                        <a:cs typeface="Calibri" panose="020F0502020204030204" pitchFamily="34" charset="0"/>
                      </a:endParaRPr>
                    </a:p>
                    <a:p>
                      <a:pPr algn="ctr"/>
                      <a:endParaRPr lang="en-GB" sz="1200" b="0" dirty="0"/>
                    </a:p>
                  </a:txBody>
                  <a:tcP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latin typeface="Calibri" panose="020F0502020204030204" pitchFamily="34" charset="0"/>
                          <a:cs typeface="Calibri" panose="020F0502020204030204" pitchFamily="34" charset="0"/>
                        </a:rPr>
                        <a:t>Materials: Mixtures and separation (Year 5)</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Materials: Properties and Change (Year 5)</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algn="ctr"/>
                      <a:r>
                        <a:rPr lang="en-US" sz="1200" b="0" dirty="0">
                          <a:latin typeface="Calibri" panose="020F0502020204030204" pitchFamily="34" charset="0"/>
                          <a:cs typeface="Calibri" panose="020F0502020204030204" pitchFamily="34" charset="0"/>
                        </a:rPr>
                        <a:t>Forces and Space: Earth and space (Year 5)</a:t>
                      </a: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latin typeface="Calibri" panose="020F0502020204030204" pitchFamily="34" charset="0"/>
                          <a:cs typeface="Calibri" panose="020F0502020204030204" pitchFamily="34" charset="0"/>
                        </a:rPr>
                        <a:t>Forces and Space: Imbalanced forces (Year 5)</a:t>
                      </a:r>
                      <a:endParaRPr lang="en-GB" sz="1200" b="0" dirty="0">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Calibri" panose="020F0502020204030204" pitchFamily="34" charset="0"/>
                      </a:endParaRPr>
                    </a:p>
                  </a:txBody>
                  <a:tcP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Making connections: Does the size of an asteroid affect the diameter of its impact crater?</a:t>
                      </a:r>
                      <a:endParaRPr lang="en-GB" sz="1200" b="0" dirty="0">
                        <a:latin typeface="Calibri" panose="020F0502020204030204" pitchFamily="34" charset="0"/>
                        <a:cs typeface="Calibri" panose="020F0502020204030204" pitchFamily="34" charset="0"/>
                      </a:endParaRPr>
                    </a:p>
                  </a:txBody>
                  <a:tcPr>
                    <a:solidFill>
                      <a:schemeClr val="bg1"/>
                    </a:solid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441341B2-1313-4B82-B5A9-FFD9B2D7E372}"/>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2467526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07599"/>
            <a:ext cx="11594237" cy="38100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Science– Overview KS1</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88800" y="1314668"/>
            <a:ext cx="4296793" cy="381000"/>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Y</a:t>
            </a:r>
            <a:r>
              <a:rPr lang="en-GB" dirty="0">
                <a:solidFill>
                  <a:schemeClr val="bg1"/>
                </a:solidFill>
                <a:latin typeface="Comic Sans MS" panose="030F0702030302020204" pitchFamily="66" charset="0"/>
              </a:rPr>
              <a:t>ear 1</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graphicFrame>
        <p:nvGraphicFramePr>
          <p:cNvPr id="3" name="Table 2">
            <a:extLst>
              <a:ext uri="{FF2B5EF4-FFF2-40B4-BE49-F238E27FC236}">
                <a16:creationId xmlns:a16="http://schemas.microsoft.com/office/drawing/2014/main" id="{873B48BB-2434-4B33-B228-F6B97CB6A3BF}"/>
              </a:ext>
            </a:extLst>
          </p:cNvPr>
          <p:cNvGraphicFramePr>
            <a:graphicFrameLocks noGrp="1"/>
          </p:cNvGraphicFramePr>
          <p:nvPr>
            <p:extLst>
              <p:ext uri="{D42A27DB-BD31-4B8C-83A1-F6EECF244321}">
                <p14:modId xmlns:p14="http://schemas.microsoft.com/office/powerpoint/2010/main" val="2550207427"/>
              </p:ext>
            </p:extLst>
          </p:nvPr>
        </p:nvGraphicFramePr>
        <p:xfrm>
          <a:off x="298880" y="1737360"/>
          <a:ext cx="11594238" cy="5029200"/>
        </p:xfrm>
        <a:graphic>
          <a:graphicData uri="http://schemas.openxmlformats.org/drawingml/2006/table">
            <a:tbl>
              <a:tblPr firstRow="1" bandRow="1">
                <a:tableStyleId>{5C22544A-7EE6-4342-B048-85BDC9FD1C3A}</a:tableStyleId>
              </a:tblPr>
              <a:tblGrid>
                <a:gridCol w="1932373">
                  <a:extLst>
                    <a:ext uri="{9D8B030D-6E8A-4147-A177-3AD203B41FA5}">
                      <a16:colId xmlns:a16="http://schemas.microsoft.com/office/drawing/2014/main" val="718312862"/>
                    </a:ext>
                  </a:extLst>
                </a:gridCol>
                <a:gridCol w="1932373">
                  <a:extLst>
                    <a:ext uri="{9D8B030D-6E8A-4147-A177-3AD203B41FA5}">
                      <a16:colId xmlns:a16="http://schemas.microsoft.com/office/drawing/2014/main" val="2779095161"/>
                    </a:ext>
                  </a:extLst>
                </a:gridCol>
                <a:gridCol w="1932373">
                  <a:extLst>
                    <a:ext uri="{9D8B030D-6E8A-4147-A177-3AD203B41FA5}">
                      <a16:colId xmlns:a16="http://schemas.microsoft.com/office/drawing/2014/main" val="2361852527"/>
                    </a:ext>
                  </a:extLst>
                </a:gridCol>
                <a:gridCol w="1932373">
                  <a:extLst>
                    <a:ext uri="{9D8B030D-6E8A-4147-A177-3AD203B41FA5}">
                      <a16:colId xmlns:a16="http://schemas.microsoft.com/office/drawing/2014/main" val="200254320"/>
                    </a:ext>
                  </a:extLst>
                </a:gridCol>
                <a:gridCol w="1932373">
                  <a:extLst>
                    <a:ext uri="{9D8B030D-6E8A-4147-A177-3AD203B41FA5}">
                      <a16:colId xmlns:a16="http://schemas.microsoft.com/office/drawing/2014/main" val="2401740347"/>
                    </a:ext>
                  </a:extLst>
                </a:gridCol>
                <a:gridCol w="1932373">
                  <a:extLst>
                    <a:ext uri="{9D8B030D-6E8A-4147-A177-3AD203B41FA5}">
                      <a16:colId xmlns:a16="http://schemas.microsoft.com/office/drawing/2014/main" val="3032186064"/>
                    </a:ext>
                  </a:extLst>
                </a:gridCol>
              </a:tblGrid>
              <a:tr h="299404">
                <a:tc>
                  <a:txBody>
                    <a:bodyPr/>
                    <a:lstStyle/>
                    <a:p>
                      <a:pPr algn="ctr"/>
                      <a:r>
                        <a:rPr lang="en-US" sz="1000" b="1" dirty="0">
                          <a:solidFill>
                            <a:schemeClr val="tx1"/>
                          </a:solidFill>
                          <a:latin typeface="+mn-lt"/>
                        </a:rPr>
                        <a:t>Forces and Space: Seasonal change</a:t>
                      </a:r>
                      <a:endParaRPr lang="en-GB" sz="10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b="1" dirty="0">
                          <a:solidFill>
                            <a:schemeClr val="tx1"/>
                          </a:solidFill>
                          <a:latin typeface="+mn-lt"/>
                        </a:rPr>
                        <a:t>Materials: Everyday materials</a:t>
                      </a:r>
                      <a:endParaRPr lang="en-GB" sz="10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b="1" dirty="0">
                          <a:solidFill>
                            <a:schemeClr val="tx1"/>
                          </a:solidFill>
                          <a:latin typeface="+mn-lt"/>
                        </a:rPr>
                        <a:t>Animals: Sensitive bodies</a:t>
                      </a:r>
                      <a:endParaRPr lang="en-GB" sz="10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b="1" dirty="0">
                          <a:solidFill>
                            <a:schemeClr val="tx1"/>
                          </a:solidFill>
                          <a:latin typeface="+mn-lt"/>
                        </a:rPr>
                        <a:t>Animals: Comparing animals</a:t>
                      </a:r>
                      <a:endParaRPr lang="en-GB" sz="10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b="1" dirty="0">
                          <a:solidFill>
                            <a:schemeClr val="tx1"/>
                          </a:solidFill>
                          <a:latin typeface="+mn-lt"/>
                        </a:rPr>
                        <a:t>Plants: Introduction to plants</a:t>
                      </a:r>
                      <a:endParaRPr lang="en-GB" sz="10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b="1" i="0" kern="1200" dirty="0">
                          <a:solidFill>
                            <a:schemeClr val="tx1"/>
                          </a:solidFill>
                          <a:effectLst/>
                          <a:latin typeface="+mn-lt"/>
                          <a:ea typeface="+mn-ea"/>
                          <a:cs typeface="+mn-cs"/>
                        </a:rPr>
                        <a:t>Making connections: Investigating science through stories</a:t>
                      </a:r>
                      <a:endParaRPr lang="en-GB" sz="10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0215560"/>
                  </a:ext>
                </a:extLst>
              </a:tr>
              <a:tr h="370840">
                <a:tc>
                  <a:txBody>
                    <a:bodyPr/>
                    <a:lstStyle/>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Name the four seasons in order and describe the typical weather in each.</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Name some activities and events in the four seasons.</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Describe the appearance of a tree’s leaves in each season.</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Recall that summer has the most daylight hours and winter has the least daylight hours.</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Record data about the temperature across the four seasons.</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Label a map of the UK with capital cities and seasonal weather symbols.</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Complete a pictogram and use it to answer simple questions.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Record data about the temperature across the four seasons</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Name objects and identify the materials they are made from.</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that objects are made from materials that suit their purpose.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that a property is how a material can be described.</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Sort objects based on the materials they are made from.</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Group objects based on their properties.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Suggest ways to test materials for their properties.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Make predictions and </a:t>
                      </a: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whether they were accurate.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their observations to answer questions.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Begin to </a:t>
                      </a: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if a test is fair.</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Draw and label human body parts.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the body parts associated with each sense.</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Compare and group body parts.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Begin to </a:t>
                      </a: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patterns in data and use these to answer questions.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Record data in a table.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Measure using non-standard units.</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Name and describe the physical features of a range of animals.</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Sort animals into groups based on their similarities and differences.</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Identify characteristics specific to mammals, birds, reptiles, amphibians and fish.</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Recall the diets of carnivores, herbivores and omnivores.</a:t>
                      </a:r>
                    </a:p>
                    <a:p>
                      <a:endParaRPr lang="en-US" sz="800" dirty="0"/>
                    </a:p>
                    <a:p>
                      <a:r>
                        <a:rPr lang="en-US" sz="800" dirty="0"/>
                        <a:t>W</a:t>
                      </a:r>
                      <a:r>
                        <a:rPr lang="en-GB" sz="800" dirty="0" err="1"/>
                        <a:t>orking</a:t>
                      </a:r>
                      <a:r>
                        <a:rPr lang="en-GB" sz="800" dirty="0"/>
                        <a:t> scientifically:</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Use a non-fiction text to find out about specific animals’ diets.</a:t>
                      </a:r>
                    </a:p>
                    <a:p>
                      <a:pPr marL="285750" indent="-2857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that there are different ways to gather data.</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Record data in a block graph and use this to answer questions.</a:t>
                      </a:r>
                    </a:p>
                    <a:p>
                      <a:pPr marL="285750" indent="-2857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what the scientist Jane Goodall was known for.</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Recall some of Jane Goodall’s key findings.</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Identify plants and their features.</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Recall some of the roles that flowering plant parts have.</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Name some trees and their parts.</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Identify similarities and differences between deciduous and evergreen leaves.</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Recall that seeds and bulbs come from plants.</a:t>
                      </a:r>
                    </a:p>
                    <a:p>
                      <a:pPr marL="285750" indent="-2857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that seeds need water for growth.</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Raise questions about plants and respond to suggestions on how to set up an investigation to answer a question.</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a magnifying glass to observe the different parts of flowering plants.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Draw and label a diagram of a flowering plant.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an identification chart to name flowering plants.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Sort plants into groups based on specific criteria.</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non-standard units to measure leaf length.</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similarities and differences in seeds and bulbs.</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that predictions do not always match observations.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which plant parts can be eaten.</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that scientific research into plants leads to important discoveries.</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the typical weather associated with each season.</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animal features.</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similarities and differences between animals in the same animal group.</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Build an animal home with natural materials.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the difference between carnivores, herbivores and omnivores.</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Carry out online research to find answers to questions.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Measure length in </a:t>
                      </a:r>
                      <a:r>
                        <a:rPr lang="en-US" sz="800" b="0" i="0" kern="1200" dirty="0" err="1">
                          <a:solidFill>
                            <a:schemeClr val="dk1"/>
                          </a:solidFill>
                          <a:effectLst/>
                          <a:latin typeface="+mn-lt"/>
                          <a:ea typeface="+mn-ea"/>
                          <a:cs typeface="+mn-cs"/>
                        </a:rPr>
                        <a:t>centimetres</a:t>
                      </a:r>
                      <a:r>
                        <a:rPr lang="en-US" sz="800" b="0" i="0" kern="1200" dirty="0">
                          <a:solidFill>
                            <a:schemeClr val="dk1"/>
                          </a:solidFill>
                          <a:effectLst/>
                          <a:latin typeface="+mn-lt"/>
                          <a:ea typeface="+mn-ea"/>
                          <a:cs typeface="+mn-cs"/>
                        </a:rPr>
                        <a: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Suggest how to carry out a waterproof test.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Begin to </a:t>
                      </a: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if a test is fair.</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data to answer questions.</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Recognise</a:t>
                      </a:r>
                      <a:r>
                        <a:rPr lang="en-US" sz="800" b="0" i="0" kern="1200" dirty="0">
                          <a:solidFill>
                            <a:schemeClr val="dk1"/>
                          </a:solidFill>
                          <a:effectLst/>
                          <a:latin typeface="+mn-lt"/>
                          <a:ea typeface="+mn-ea"/>
                          <a:cs typeface="+mn-cs"/>
                        </a:rPr>
                        <a:t> patterns in data.</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Group birds according to their diet.</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5049617"/>
                  </a:ext>
                </a:extLst>
              </a:tr>
            </a:tbl>
          </a:graphicData>
        </a:graphic>
      </p:graphicFrame>
    </p:spTree>
    <p:extLst>
      <p:ext uri="{BB962C8B-B14F-4D97-AF65-F5344CB8AC3E}">
        <p14:creationId xmlns:p14="http://schemas.microsoft.com/office/powerpoint/2010/main" val="2133650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07599"/>
            <a:ext cx="11594237" cy="38100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Science– Overview KS1</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88800" y="1314668"/>
            <a:ext cx="4296793" cy="381000"/>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Y</a:t>
            </a:r>
            <a:r>
              <a:rPr lang="en-GB" dirty="0">
                <a:solidFill>
                  <a:schemeClr val="bg1"/>
                </a:solidFill>
                <a:latin typeface="Comic Sans MS" panose="030F0702030302020204" pitchFamily="66" charset="0"/>
              </a:rPr>
              <a:t>ear 2</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graphicFrame>
        <p:nvGraphicFramePr>
          <p:cNvPr id="9" name="Table 8">
            <a:extLst>
              <a:ext uri="{FF2B5EF4-FFF2-40B4-BE49-F238E27FC236}">
                <a16:creationId xmlns:a16="http://schemas.microsoft.com/office/drawing/2014/main" id="{F07E2452-146B-4759-8799-B869C2EFAAE7}"/>
              </a:ext>
            </a:extLst>
          </p:cNvPr>
          <p:cNvGraphicFramePr>
            <a:graphicFrameLocks noGrp="1"/>
          </p:cNvGraphicFramePr>
          <p:nvPr>
            <p:extLst>
              <p:ext uri="{D42A27DB-BD31-4B8C-83A1-F6EECF244321}">
                <p14:modId xmlns:p14="http://schemas.microsoft.com/office/powerpoint/2010/main" val="4147530839"/>
              </p:ext>
            </p:extLst>
          </p:nvPr>
        </p:nvGraphicFramePr>
        <p:xfrm>
          <a:off x="298881" y="1766401"/>
          <a:ext cx="11594238" cy="5059680"/>
        </p:xfrm>
        <a:graphic>
          <a:graphicData uri="http://schemas.openxmlformats.org/drawingml/2006/table">
            <a:tbl>
              <a:tblPr firstRow="1" bandRow="1">
                <a:tableStyleId>{5C22544A-7EE6-4342-B048-85BDC9FD1C3A}</a:tableStyleId>
              </a:tblPr>
              <a:tblGrid>
                <a:gridCol w="1932373">
                  <a:extLst>
                    <a:ext uri="{9D8B030D-6E8A-4147-A177-3AD203B41FA5}">
                      <a16:colId xmlns:a16="http://schemas.microsoft.com/office/drawing/2014/main" val="718312862"/>
                    </a:ext>
                  </a:extLst>
                </a:gridCol>
                <a:gridCol w="1932373">
                  <a:extLst>
                    <a:ext uri="{9D8B030D-6E8A-4147-A177-3AD203B41FA5}">
                      <a16:colId xmlns:a16="http://schemas.microsoft.com/office/drawing/2014/main" val="2779095161"/>
                    </a:ext>
                  </a:extLst>
                </a:gridCol>
                <a:gridCol w="1932373">
                  <a:extLst>
                    <a:ext uri="{9D8B030D-6E8A-4147-A177-3AD203B41FA5}">
                      <a16:colId xmlns:a16="http://schemas.microsoft.com/office/drawing/2014/main" val="2361852527"/>
                    </a:ext>
                  </a:extLst>
                </a:gridCol>
                <a:gridCol w="1932373">
                  <a:extLst>
                    <a:ext uri="{9D8B030D-6E8A-4147-A177-3AD203B41FA5}">
                      <a16:colId xmlns:a16="http://schemas.microsoft.com/office/drawing/2014/main" val="200254320"/>
                    </a:ext>
                  </a:extLst>
                </a:gridCol>
                <a:gridCol w="1932373">
                  <a:extLst>
                    <a:ext uri="{9D8B030D-6E8A-4147-A177-3AD203B41FA5}">
                      <a16:colId xmlns:a16="http://schemas.microsoft.com/office/drawing/2014/main" val="2401740347"/>
                    </a:ext>
                  </a:extLst>
                </a:gridCol>
                <a:gridCol w="1932373">
                  <a:extLst>
                    <a:ext uri="{9D8B030D-6E8A-4147-A177-3AD203B41FA5}">
                      <a16:colId xmlns:a16="http://schemas.microsoft.com/office/drawing/2014/main" val="3032186064"/>
                    </a:ext>
                  </a:extLst>
                </a:gridCol>
              </a:tblGrid>
              <a:tr h="299404">
                <a:tc>
                  <a:txBody>
                    <a:bodyPr/>
                    <a:lstStyle/>
                    <a:p>
                      <a:pPr algn="ctr"/>
                      <a:r>
                        <a:rPr lang="en-US" sz="1000" dirty="0">
                          <a:solidFill>
                            <a:schemeClr val="tx1"/>
                          </a:solidFill>
                        </a:rPr>
                        <a:t>Living things: habitats</a:t>
                      </a:r>
                      <a:endParaRPr lang="en-GB"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latin typeface="Calibri" panose="020F0502020204030204" pitchFamily="34" charset="0"/>
                          <a:cs typeface="Calibri" panose="020F0502020204030204" pitchFamily="34" charset="0"/>
                        </a:rPr>
                        <a:t>Living things: Microhabitats</a:t>
                      </a:r>
                      <a:endParaRPr lang="en-GB" sz="10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b="1" dirty="0">
                          <a:solidFill>
                            <a:schemeClr val="tx1"/>
                          </a:solidFill>
                          <a:latin typeface="Calibri" panose="020F0502020204030204" pitchFamily="34" charset="0"/>
                          <a:cs typeface="Calibri" panose="020F0502020204030204" pitchFamily="34" charset="0"/>
                        </a:rPr>
                        <a:t>Materials: Use of everyday materials</a:t>
                      </a:r>
                      <a:endParaRPr lang="en-GB" sz="10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b="1" dirty="0">
                          <a:solidFill>
                            <a:schemeClr val="tx1"/>
                          </a:solidFill>
                          <a:latin typeface="Calibri" panose="020F0502020204030204" pitchFamily="34" charset="0"/>
                          <a:cs typeface="Calibri" panose="020F0502020204030204" pitchFamily="34" charset="0"/>
                        </a:rPr>
                        <a:t>Animals: Life cycles and health</a:t>
                      </a:r>
                      <a:endParaRPr lang="en-GB" sz="10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Calibri" panose="020F0502020204030204" pitchFamily="34" charset="0"/>
                          <a:cs typeface="Calibri" panose="020F0502020204030204" pitchFamily="34" charset="0"/>
                        </a:rPr>
                        <a:t>Plants: Plant growth</a:t>
                      </a:r>
                      <a:endParaRPr lang="en-GB" sz="10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latin typeface="Calibri" panose="020F0502020204030204" pitchFamily="34" charset="0"/>
                          <a:cs typeface="Calibri" panose="020F0502020204030204" pitchFamily="34" charset="0"/>
                        </a:rPr>
                        <a:t>Making connections: Plant based materials</a:t>
                      </a:r>
                      <a:endParaRPr lang="en-GB" sz="10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0215560"/>
                  </a:ext>
                </a:extLst>
              </a:tr>
              <a:tr h="370840">
                <a:tc>
                  <a:txBody>
                    <a:bodyPr/>
                    <a:lstStyle/>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Ask questions to further their knowledge.</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Recall some life processes, giving examples of how they apply to plants and animals.</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Classify objects into alive, never been alive and was once alive, giving reasons for their choices.</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Match different plants and animals to their habitats.</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Give examples of how animals use their habitat for food and shelter.</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Recall that plants produce their own food for energy.</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Name living things that are producers and place a producer at the beginning of a food chain.</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Use arrows to show the order in a food chain.</a:t>
                      </a:r>
                    </a:p>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Identify and name a variety of plants and animals.</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Recall that minibeasts live in microhabitats.</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Describe microhabitats and their conditions.</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Describe how microhabitats provide for the basic needs of animals and plants.</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Describe the job role of a botanist.</a:t>
                      </a:r>
                    </a:p>
                    <a:p>
                      <a:endParaRPr lang="en-US" sz="1000" dirty="0"/>
                    </a:p>
                    <a:p>
                      <a:r>
                        <a:rPr lang="en-US" sz="1000" dirty="0"/>
                        <a:t>W</a:t>
                      </a:r>
                      <a:r>
                        <a:rPr lang="en-GB" sz="1000" dirty="0" err="1"/>
                        <a:t>orking</a:t>
                      </a:r>
                      <a:r>
                        <a:rPr lang="en-GB" sz="1000" dirty="0"/>
                        <a:t> Scientifically:</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Group minibeasts and create simple classification keys.</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Ask questions and </a:t>
                      </a:r>
                      <a:r>
                        <a:rPr lang="en-US" sz="1000" b="0" i="0" kern="1200" dirty="0" err="1">
                          <a:solidFill>
                            <a:schemeClr val="dk1"/>
                          </a:solidFill>
                          <a:effectLst/>
                          <a:latin typeface="+mn-lt"/>
                          <a:ea typeface="+mn-ea"/>
                          <a:cs typeface="+mn-cs"/>
                        </a:rPr>
                        <a:t>recognise</a:t>
                      </a:r>
                      <a:r>
                        <a:rPr lang="en-US" sz="1000" b="0" i="0" kern="1200" dirty="0">
                          <a:solidFill>
                            <a:schemeClr val="dk1"/>
                          </a:solidFill>
                          <a:effectLst/>
                          <a:latin typeface="+mn-lt"/>
                          <a:ea typeface="+mn-ea"/>
                          <a:cs typeface="+mn-cs"/>
                        </a:rPr>
                        <a:t> that they can be answered in different ways.</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Gather and record data and use it to answer questions.</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Plan what observations to make in an experiment.</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Order the steps of a method.</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Describe the appearance of flowering plants.</a:t>
                      </a:r>
                    </a:p>
                    <a:p>
                      <a:pPr marL="285750" indent="-285750">
                        <a:buFont typeface="Arial" panose="020B0604020202020204" pitchFamily="34" charset="0"/>
                        <a:buChar char="•"/>
                      </a:pPr>
                      <a:r>
                        <a:rPr lang="en-US" sz="1000" b="0" i="0" kern="1200" dirty="0">
                          <a:solidFill>
                            <a:schemeClr val="dk1"/>
                          </a:solidFill>
                          <a:effectLst/>
                          <a:latin typeface="+mn-lt"/>
                          <a:ea typeface="+mn-ea"/>
                          <a:cs typeface="+mn-cs"/>
                        </a:rPr>
                        <a:t>Use an identification chart to name flowering plants.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Name objects with the same use that are made from different materials.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Name materials that are used to make objects with different uses.</a:t>
                      </a:r>
                    </a:p>
                    <a:p>
                      <a:pPr marL="171450" indent="-171450">
                        <a:buFont typeface="Arial" panose="020B0604020202020204" pitchFamily="34" charset="0"/>
                        <a:buChar char="•"/>
                      </a:pPr>
                      <a:r>
                        <a:rPr lang="en-US" sz="1000" b="0" i="0" kern="1200" dirty="0" err="1">
                          <a:solidFill>
                            <a:schemeClr val="dk1"/>
                          </a:solidFill>
                          <a:effectLst/>
                          <a:latin typeface="+mn-lt"/>
                          <a:ea typeface="+mn-ea"/>
                          <a:cs typeface="+mn-cs"/>
                        </a:rPr>
                        <a:t>Recognise</a:t>
                      </a:r>
                      <a:r>
                        <a:rPr lang="en-US" sz="1000" b="0" i="0" kern="1200" dirty="0">
                          <a:solidFill>
                            <a:schemeClr val="dk1"/>
                          </a:solidFill>
                          <a:effectLst/>
                          <a:latin typeface="+mn-lt"/>
                          <a:ea typeface="+mn-ea"/>
                          <a:cs typeface="+mn-cs"/>
                        </a:rPr>
                        <a:t> that stretching, twisting, bending and squashing can cause some solid objects to change shape.</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Name properties that make materials suitable for their use.</a:t>
                      </a:r>
                    </a:p>
                    <a:p>
                      <a:endParaRPr lang="en-US" sz="1000" dirty="0"/>
                    </a:p>
                    <a:p>
                      <a:pPr marL="171450" indent="-171450">
                        <a:buFont typeface="Arial" panose="020B0604020202020204" pitchFamily="34" charset="0"/>
                        <a:buChar char="•"/>
                      </a:pPr>
                      <a:r>
                        <a:rPr lang="en-US" sz="1000" dirty="0"/>
                        <a:t>W</a:t>
                      </a:r>
                      <a:r>
                        <a:rPr lang="en-GB" sz="1000" dirty="0" err="1"/>
                        <a:t>orking</a:t>
                      </a:r>
                      <a:r>
                        <a:rPr lang="en-GB" sz="1000" dirty="0"/>
                        <a:t> scientifically:</a:t>
                      </a:r>
                      <a:br>
                        <a:rPr lang="en-GB" sz="1000" dirty="0"/>
                      </a:br>
                      <a:r>
                        <a:rPr lang="en-US" sz="1000" b="0" i="0" kern="1200" dirty="0">
                          <a:solidFill>
                            <a:schemeClr val="dk1"/>
                          </a:solidFill>
                          <a:effectLst/>
                          <a:latin typeface="+mn-lt"/>
                          <a:ea typeface="+mn-ea"/>
                          <a:cs typeface="+mn-cs"/>
                        </a:rPr>
                        <a:t>Measure using non-standard units.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Recording results in a table.</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Use data to answer a simple question.</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Record results in a block graph.</a:t>
                      </a:r>
                    </a:p>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Identify stages in the life cycles of different animals, including humans.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Describe the basic survival needs of animals.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Explain how to take care of personal hygiene.</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Describe some positive effects of exercise.</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Identify foods in different food groups.</a:t>
                      </a:r>
                    </a:p>
                    <a:p>
                      <a:endParaRPr lang="en-US" sz="1000" dirty="0"/>
                    </a:p>
                    <a:p>
                      <a:r>
                        <a:rPr lang="en-US" sz="1000" dirty="0"/>
                        <a:t>Working scientifically:</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Measure using simple equipment.</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Record results in a table.</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Use data to answer a simple question.</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Research using secondary sources.</a:t>
                      </a:r>
                    </a:p>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Recall that seeds have all the necessary parts inside for plants to grow.</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Recall that seeds need water and warmth to germinate.</a:t>
                      </a:r>
                    </a:p>
                    <a:p>
                      <a:pPr marL="171450" indent="-171450">
                        <a:buFont typeface="Arial" panose="020B0604020202020204" pitchFamily="34" charset="0"/>
                        <a:buChar char="•"/>
                      </a:pPr>
                      <a:r>
                        <a:rPr lang="en-US" sz="1000" b="0" i="0" kern="1200" dirty="0" err="1">
                          <a:solidFill>
                            <a:schemeClr val="dk1"/>
                          </a:solidFill>
                          <a:effectLst/>
                          <a:latin typeface="+mn-lt"/>
                          <a:ea typeface="+mn-ea"/>
                          <a:cs typeface="+mn-cs"/>
                        </a:rPr>
                        <a:t>Recognise</a:t>
                      </a:r>
                      <a:r>
                        <a:rPr lang="en-US" sz="1000" b="0" i="0" kern="1200" dirty="0">
                          <a:solidFill>
                            <a:schemeClr val="dk1"/>
                          </a:solidFill>
                          <a:effectLst/>
                          <a:latin typeface="+mn-lt"/>
                          <a:ea typeface="+mn-ea"/>
                          <a:cs typeface="+mn-cs"/>
                        </a:rPr>
                        <a:t> that light is required for healthy plant growth.</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Sequence the stages of a plant’s life cycle.</a:t>
                      </a:r>
                    </a:p>
                    <a:p>
                      <a:pPr marL="171450" indent="-171450">
                        <a:buFont typeface="Arial" panose="020B0604020202020204" pitchFamily="34" charset="0"/>
                        <a:buChar char="•"/>
                      </a:pPr>
                      <a:r>
                        <a:rPr lang="en-US" sz="1000" b="0" i="0" kern="1200" dirty="0" err="1">
                          <a:solidFill>
                            <a:schemeClr val="dk1"/>
                          </a:solidFill>
                          <a:effectLst/>
                          <a:latin typeface="+mn-lt"/>
                          <a:ea typeface="+mn-ea"/>
                          <a:cs typeface="+mn-cs"/>
                        </a:rPr>
                        <a:t>Recognise</a:t>
                      </a:r>
                      <a:r>
                        <a:rPr lang="en-US" sz="1000" b="0" i="0" kern="1200" dirty="0">
                          <a:solidFill>
                            <a:schemeClr val="dk1"/>
                          </a:solidFill>
                          <a:effectLst/>
                          <a:latin typeface="+mn-lt"/>
                          <a:ea typeface="+mn-ea"/>
                          <a:cs typeface="+mn-cs"/>
                        </a:rPr>
                        <a:t> the importance of healthy plant growth.</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Describe the influences humans have on plants in the environment.</a:t>
                      </a:r>
                    </a:p>
                    <a:p>
                      <a:endParaRPr lang="en-US" sz="1000" dirty="0"/>
                    </a:p>
                    <a:p>
                      <a:r>
                        <a:rPr lang="en-US" sz="1000" dirty="0"/>
                        <a:t>W</a:t>
                      </a:r>
                      <a:r>
                        <a:rPr lang="en-GB" sz="1000" dirty="0" err="1"/>
                        <a:t>orking</a:t>
                      </a:r>
                      <a:r>
                        <a:rPr lang="en-GB" sz="1000" dirty="0"/>
                        <a:t> scientifically:</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Set up comparative tests.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Plan observations and measurements.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Use rulers to measure and record stem height.</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Record plant growth data in a table.</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Compare plant growth in different test conditions.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Use a magnifying glass to observe and compare plants.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Draw diagrams to represent stages of a plant’s life cycle.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Explain the terms reduce, reuse and recycle.</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Describe how paper is made.</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Select suitable materials for a plant pot.</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Describe good growth conditions for seeds.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Make a plant pot from eco-friendly materials.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Identify non-living materials to decorate a plant pot.</a:t>
                      </a:r>
                    </a:p>
                    <a:p>
                      <a:endParaRPr lang="en-US" sz="1000" dirty="0"/>
                    </a:p>
                    <a:p>
                      <a:r>
                        <a:rPr lang="en-US" sz="1000" dirty="0"/>
                        <a:t>W</a:t>
                      </a:r>
                      <a:r>
                        <a:rPr lang="en-GB" sz="1000" dirty="0" err="1"/>
                        <a:t>orking</a:t>
                      </a:r>
                      <a:r>
                        <a:rPr lang="en-GB" sz="1000" dirty="0"/>
                        <a:t> scientifically:</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Use an online source to find answers to questions.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Identify and classify different types of material.</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Classify natural and human-made materials.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Carry out tests to assess the properties of different materials.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Use observations to answer questions.</a:t>
                      </a:r>
                    </a:p>
                    <a:p>
                      <a:pPr marL="171450" indent="-171450">
                        <a:buFont typeface="Arial" panose="020B0604020202020204" pitchFamily="34" charset="0"/>
                        <a:buChar char="•"/>
                      </a:pPr>
                      <a:r>
                        <a:rPr lang="en-US" sz="1000" b="0" i="0" kern="1200" dirty="0">
                          <a:solidFill>
                            <a:schemeClr val="dk1"/>
                          </a:solidFill>
                          <a:effectLst/>
                          <a:latin typeface="+mn-lt"/>
                          <a:ea typeface="+mn-ea"/>
                          <a:cs typeface="+mn-cs"/>
                        </a:rPr>
                        <a:t>Draw conclusions about the suitability of materials.</a:t>
                      </a:r>
                    </a:p>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5049617"/>
                  </a:ext>
                </a:extLst>
              </a:tr>
            </a:tbl>
          </a:graphicData>
        </a:graphic>
      </p:graphicFrame>
    </p:spTree>
    <p:extLst>
      <p:ext uri="{BB962C8B-B14F-4D97-AF65-F5344CB8AC3E}">
        <p14:creationId xmlns:p14="http://schemas.microsoft.com/office/powerpoint/2010/main" val="2739636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E9C5A49-72F3-4444-ACCF-0DF54F0F810B}"/>
              </a:ext>
            </a:extLst>
          </p:cNvPr>
          <p:cNvSpPr/>
          <p:nvPr/>
        </p:nvSpPr>
        <p:spPr>
          <a:xfrm>
            <a:off x="168676" y="1279993"/>
            <a:ext cx="11789546" cy="40975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Curriculum Map</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dirty="0">
                <a:solidFill>
                  <a:prstClr val="white"/>
                </a:solidFill>
                <a:latin typeface="Comic Sans MS" panose="030F0702030302020204" pitchFamily="66" charset="0"/>
              </a:rPr>
              <a:t>Science </a:t>
            </a: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 Thinking Scientifically</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411494071"/>
              </p:ext>
            </p:extLst>
          </p:nvPr>
        </p:nvGraphicFramePr>
        <p:xfrm>
          <a:off x="168676" y="1757417"/>
          <a:ext cx="11949343" cy="4772152"/>
        </p:xfrm>
        <a:graphic>
          <a:graphicData uri="http://schemas.openxmlformats.org/drawingml/2006/table">
            <a:tbl>
              <a:tblPr firstRow="1" bandRow="1">
                <a:tableStyleId>{5940675A-B579-460E-94D1-54222C63F5DA}</a:tableStyleId>
              </a:tblPr>
              <a:tblGrid>
                <a:gridCol w="506028">
                  <a:extLst>
                    <a:ext uri="{9D8B030D-6E8A-4147-A177-3AD203B41FA5}">
                      <a16:colId xmlns:a16="http://schemas.microsoft.com/office/drawing/2014/main" val="852710593"/>
                    </a:ext>
                  </a:extLst>
                </a:gridCol>
                <a:gridCol w="2210539">
                  <a:extLst>
                    <a:ext uri="{9D8B030D-6E8A-4147-A177-3AD203B41FA5}">
                      <a16:colId xmlns:a16="http://schemas.microsoft.com/office/drawing/2014/main" val="1039164095"/>
                    </a:ext>
                  </a:extLst>
                </a:gridCol>
                <a:gridCol w="2281561">
                  <a:extLst>
                    <a:ext uri="{9D8B030D-6E8A-4147-A177-3AD203B41FA5}">
                      <a16:colId xmlns:a16="http://schemas.microsoft.com/office/drawing/2014/main" val="2704453762"/>
                    </a:ext>
                  </a:extLst>
                </a:gridCol>
                <a:gridCol w="2325949">
                  <a:extLst>
                    <a:ext uri="{9D8B030D-6E8A-4147-A177-3AD203B41FA5}">
                      <a16:colId xmlns:a16="http://schemas.microsoft.com/office/drawing/2014/main" val="4288589505"/>
                    </a:ext>
                  </a:extLst>
                </a:gridCol>
                <a:gridCol w="2237173">
                  <a:extLst>
                    <a:ext uri="{9D8B030D-6E8A-4147-A177-3AD203B41FA5}">
                      <a16:colId xmlns:a16="http://schemas.microsoft.com/office/drawing/2014/main" val="3781812662"/>
                    </a:ext>
                  </a:extLst>
                </a:gridCol>
                <a:gridCol w="2388093">
                  <a:extLst>
                    <a:ext uri="{9D8B030D-6E8A-4147-A177-3AD203B41FA5}">
                      <a16:colId xmlns:a16="http://schemas.microsoft.com/office/drawing/2014/main" val="3789398880"/>
                    </a:ext>
                  </a:extLst>
                </a:gridCol>
              </a:tblGrid>
              <a:tr h="0">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Times New Roman" panose="02020603050405020304" pitchFamily="18" charset="0"/>
                        </a:rPr>
                        <a:t>Year group</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dirty="0">
                          <a:effectLst/>
                          <a:latin typeface="Comic Sans MS" panose="030F0702030302020204" pitchFamily="66" charset="0"/>
                          <a:ea typeface="Calibri" panose="020F0502020204030204" pitchFamily="34" charset="0"/>
                          <a:cs typeface="Calibri" panose="020F0502020204030204" pitchFamily="34" charset="0"/>
                        </a:rPr>
                        <a:t>Questioning</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Calibri" panose="020F0502020204030204" pitchFamily="34" charset="0"/>
                        </a:rPr>
                        <a:t>I</a:t>
                      </a:r>
                      <a:r>
                        <a:rPr lang="en-GB" sz="1100" dirty="0" err="1">
                          <a:effectLst/>
                          <a:latin typeface="Comic Sans MS" panose="030F0702030302020204" pitchFamily="66" charset="0"/>
                          <a:ea typeface="Calibri" panose="020F0502020204030204" pitchFamily="34" charset="0"/>
                          <a:cs typeface="Calibri" panose="020F0502020204030204" pitchFamily="34" charset="0"/>
                        </a:rPr>
                        <a:t>nvestigating</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Calibri" panose="020F0502020204030204" pitchFamily="34" charset="0"/>
                        </a:rPr>
                        <a:t>D</a:t>
                      </a:r>
                      <a:r>
                        <a:rPr lang="en-GB" sz="1100" dirty="0" err="1">
                          <a:effectLst/>
                          <a:latin typeface="Comic Sans MS" panose="030F0702030302020204" pitchFamily="66" charset="0"/>
                          <a:ea typeface="Calibri" panose="020F0502020204030204" pitchFamily="34" charset="0"/>
                          <a:cs typeface="Calibri" panose="020F0502020204030204" pitchFamily="34" charset="0"/>
                        </a:rPr>
                        <a:t>rawing</a:t>
                      </a:r>
                      <a:r>
                        <a:rPr lang="en-GB" sz="1100" dirty="0">
                          <a:effectLst/>
                          <a:latin typeface="Comic Sans MS" panose="030F0702030302020204" pitchFamily="66" charset="0"/>
                          <a:ea typeface="Calibri" panose="020F0502020204030204" pitchFamily="34" charset="0"/>
                          <a:cs typeface="Calibri" panose="020F0502020204030204" pitchFamily="34" charset="0"/>
                        </a:rPr>
                        <a:t> Conclusions</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1100" dirty="0">
                          <a:effectLst/>
                          <a:latin typeface="Comic Sans MS" panose="030F0702030302020204" pitchFamily="66" charset="0"/>
                          <a:ea typeface="Calibri" panose="020F0502020204030204" pitchFamily="34" charset="0"/>
                          <a:cs typeface="Calibri" panose="020F0502020204030204" pitchFamily="34" charset="0"/>
                        </a:rPr>
                        <a:t>I</a:t>
                      </a:r>
                      <a:r>
                        <a:rPr lang="en-GB" sz="1100" dirty="0" err="1">
                          <a:effectLst/>
                          <a:latin typeface="Comic Sans MS" panose="030F0702030302020204" pitchFamily="66" charset="0"/>
                          <a:ea typeface="Calibri" panose="020F0502020204030204" pitchFamily="34" charset="0"/>
                          <a:cs typeface="Calibri" panose="020F0502020204030204" pitchFamily="34" charset="0"/>
                        </a:rPr>
                        <a:t>dentifying</a:t>
                      </a:r>
                      <a:r>
                        <a:rPr lang="en-GB" sz="1100" dirty="0">
                          <a:effectLst/>
                          <a:latin typeface="Comic Sans MS" panose="030F0702030302020204" pitchFamily="66" charset="0"/>
                          <a:ea typeface="Calibri" panose="020F0502020204030204" pitchFamily="34" charset="0"/>
                          <a:cs typeface="Calibri" panose="020F0502020204030204" pitchFamily="34" charset="0"/>
                        </a:rPr>
                        <a:t> and Classifying</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100" dirty="0">
                          <a:effectLst/>
                          <a:latin typeface="Comic Sans MS" panose="030F0702030302020204" pitchFamily="66" charset="0"/>
                          <a:ea typeface="Calibri" panose="020F0502020204030204" pitchFamily="34" charset="0"/>
                          <a:cs typeface="Calibri" panose="020F0502020204030204" pitchFamily="34" charset="0"/>
                        </a:rPr>
                        <a:t>Recording and Presenting</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968257"/>
                  </a:ext>
                </a:extLst>
              </a:tr>
              <a:tr h="1607469">
                <a:tc>
                  <a:txBody>
                    <a:bodyPr/>
                    <a:lstStyle/>
                    <a:p>
                      <a:pPr marL="0" lvl="0" indent="0">
                        <a:lnSpc>
                          <a:spcPct val="107000"/>
                        </a:lnSpc>
                        <a:spcAft>
                          <a:spcPts val="0"/>
                        </a:spcAft>
                        <a:buFont typeface="Arial" panose="020B0604020202020204" pitchFamily="34" charset="0"/>
                        <a:buNone/>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1</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1000" b="1" kern="1200" dirty="0">
                          <a:solidFill>
                            <a:schemeClr val="tx1"/>
                          </a:solidFill>
                          <a:effectLst/>
                          <a:latin typeface="+mn-lt"/>
                          <a:ea typeface="+mn-ea"/>
                          <a:cs typeface="+mn-cs"/>
                        </a:rPr>
                        <a:t>Ask some simple questions using everyday language and begin to use some simple scientific words.</a:t>
                      </a:r>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Begin to recognise that questions can be answered in different ways such as: observing changes over time, grouping and classifying and simple tests. </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With support, use observations and ideas to suggest answers to questions.</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GB" sz="1000" b="1" dirty="0">
                          <a:effectLst/>
                          <a:latin typeface="+mn-lt"/>
                          <a:ea typeface="Calibri" panose="020F0502020204030204" pitchFamily="34" charset="0"/>
                          <a:cs typeface="Calibri" panose="020F0502020204030204" pitchFamily="34" charset="0"/>
                        </a:rPr>
                        <a:t>Begin to perform simple tests</a:t>
                      </a:r>
                      <a:endParaRPr lang="en-GB" sz="1000" dirty="0">
                        <a:effectLst/>
                        <a:latin typeface="+mn-lt"/>
                        <a:ea typeface="Calibri" panose="020F0502020204030204" pitchFamily="34" charset="0"/>
                      </a:endParaRPr>
                    </a:p>
                    <a:p>
                      <a:pPr algn="l">
                        <a:lnSpc>
                          <a:spcPct val="107000"/>
                        </a:lnSpc>
                        <a:spcAft>
                          <a:spcPts val="800"/>
                        </a:spcAft>
                      </a:pPr>
                      <a:r>
                        <a:rPr lang="en-GB" sz="1000" dirty="0">
                          <a:effectLst/>
                          <a:latin typeface="+mn-lt"/>
                          <a:ea typeface="Calibri" panose="020F0502020204030204" pitchFamily="34" charset="0"/>
                          <a:cs typeface="Calibri" panose="020F0502020204030204" pitchFamily="34" charset="0"/>
                        </a:rPr>
                        <a:t>Begin to use practical resources to gather evidence to answer questions.</a:t>
                      </a:r>
                      <a:endParaRPr lang="en-GB" sz="1000" dirty="0">
                        <a:effectLst/>
                        <a:latin typeface="+mn-lt"/>
                        <a:ea typeface="Calibri" panose="020F0502020204030204" pitchFamily="34" charset="0"/>
                      </a:endParaRPr>
                    </a:p>
                    <a:p>
                      <a:pPr algn="l">
                        <a:lnSpc>
                          <a:spcPct val="107000"/>
                        </a:lnSpc>
                        <a:spcAft>
                          <a:spcPts val="800"/>
                        </a:spcAft>
                      </a:pPr>
                      <a:r>
                        <a:rPr lang="en-GB" sz="1000" dirty="0">
                          <a:effectLst/>
                          <a:latin typeface="+mn-lt"/>
                          <a:ea typeface="Calibri" panose="020F0502020204030204" pitchFamily="34" charset="0"/>
                          <a:cs typeface="Calibri" panose="020F0502020204030204" pitchFamily="34" charset="0"/>
                        </a:rPr>
                        <a:t>With support, carry out: tests to classify; comparative tests; pattern seeking enquiries; and make observations over time.</a:t>
                      </a:r>
                      <a:endParaRPr lang="en-GB" sz="1000" dirty="0">
                        <a:effectLst/>
                        <a:latin typeface="+mn-lt"/>
                        <a:ea typeface="Calibri" panose="020F0502020204030204" pitchFamily="34" charset="0"/>
                      </a:endParaRPr>
                    </a:p>
                  </a:txBody>
                  <a:tcPr marL="114300" marR="114300" marT="0" marB="0"/>
                </a:tc>
                <a:tc>
                  <a:txBody>
                    <a:bodyPr/>
                    <a:lstStyle/>
                    <a:p>
                      <a:r>
                        <a:rPr lang="en-GB" sz="1000" b="1" kern="1200" dirty="0">
                          <a:solidFill>
                            <a:schemeClr val="tx1"/>
                          </a:solidFill>
                          <a:effectLst/>
                          <a:latin typeface="+mn-lt"/>
                          <a:ea typeface="+mn-ea"/>
                          <a:cs typeface="+mn-cs"/>
                        </a:rPr>
                        <a:t>Suggest answers to questions</a:t>
                      </a:r>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Describe what happened and whether they were surprised at the findings or not.</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Begin to orally answer questions based upon their findings and their experiences of the world</a:t>
                      </a:r>
                    </a:p>
                    <a:p>
                      <a:pPr marL="0" lvl="0" indent="0">
                        <a:lnSpc>
                          <a:spcPct val="107000"/>
                        </a:lnSpc>
                        <a:spcAft>
                          <a:spcPts val="0"/>
                        </a:spcAft>
                        <a:buFont typeface="Arial" panose="020B0604020202020204" pitchFamily="34" charset="0"/>
                        <a:buNone/>
                      </a:pP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1000" b="1" kern="1200" dirty="0">
                          <a:solidFill>
                            <a:schemeClr val="tx1"/>
                          </a:solidFill>
                          <a:effectLst/>
                          <a:latin typeface="+mn-lt"/>
                          <a:ea typeface="+mn-ea"/>
                          <a:cs typeface="+mn-cs"/>
                        </a:rPr>
                        <a:t>Use their observations to identify &amp; classify.</a:t>
                      </a:r>
                      <a:endParaRPr lang="en-GB" sz="1000" kern="1200" dirty="0">
                        <a:solidFill>
                          <a:schemeClr val="tx1"/>
                        </a:solidFill>
                        <a:effectLst/>
                        <a:latin typeface="+mn-lt"/>
                        <a:ea typeface="+mn-ea"/>
                        <a:cs typeface="+mn-cs"/>
                      </a:endParaRPr>
                    </a:p>
                    <a:p>
                      <a:r>
                        <a:rPr lang="en-GB" sz="1000" b="1" kern="1200" dirty="0">
                          <a:solidFill>
                            <a:schemeClr val="tx1"/>
                          </a:solidFill>
                          <a:effectLst/>
                          <a:latin typeface="+mn-lt"/>
                          <a:ea typeface="+mn-ea"/>
                          <a:cs typeface="+mn-cs"/>
                        </a:rPr>
                        <a:t> </a:t>
                      </a:r>
                      <a:endParaRPr lang="en-GB" sz="1000" kern="1200" dirty="0">
                        <a:solidFill>
                          <a:schemeClr val="tx1"/>
                        </a:solidFill>
                        <a:effectLst/>
                        <a:latin typeface="+mn-lt"/>
                        <a:ea typeface="+mn-ea"/>
                        <a:cs typeface="+mn-cs"/>
                      </a:endParaRPr>
                    </a:p>
                    <a:p>
                      <a:r>
                        <a:rPr lang="en-GB" sz="1000" kern="1200" dirty="0">
                          <a:solidFill>
                            <a:schemeClr val="tx1"/>
                          </a:solidFill>
                          <a:effectLst/>
                          <a:latin typeface="+mn-lt"/>
                          <a:ea typeface="+mn-ea"/>
                          <a:cs typeface="+mn-cs"/>
                        </a:rPr>
                        <a:t>Make careful observations to identify features and notice changes.</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Sort and group living things or materials using similarities and differences.</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Use simple charts to identify unknown animals and plants.</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Begin to identify and describe how they group items.</a:t>
                      </a:r>
                    </a:p>
                    <a:p>
                      <a:pPr marL="0" lvl="0" indent="0">
                        <a:lnSpc>
                          <a:spcPct val="107000"/>
                        </a:lnSpc>
                        <a:spcAft>
                          <a:spcPts val="0"/>
                        </a:spcAft>
                        <a:buFont typeface="Arial" panose="020B0604020202020204" pitchFamily="34" charset="0"/>
                        <a:buNone/>
                      </a:pP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1000" b="1" kern="1200" dirty="0">
                          <a:solidFill>
                            <a:schemeClr val="tx1"/>
                          </a:solidFill>
                          <a:effectLst/>
                          <a:latin typeface="+mn-lt"/>
                          <a:ea typeface="+mn-ea"/>
                          <a:cs typeface="+mn-cs"/>
                        </a:rPr>
                        <a:t>With support, record and present simple findings and ideas</a:t>
                      </a:r>
                      <a:endParaRPr lang="en-GB" sz="1000" kern="1200" dirty="0">
                        <a:solidFill>
                          <a:schemeClr val="tx1"/>
                        </a:solidFill>
                        <a:effectLst/>
                        <a:latin typeface="+mn-lt"/>
                        <a:ea typeface="+mn-ea"/>
                        <a:cs typeface="+mn-cs"/>
                      </a:endParaRP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To begin to draw diagrams and label</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To draw pictures (or take photographs) over a period of time</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To present grouping in a simple format</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To begin to complete simple tally tables, block graphs and pictograms </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To present findings orally.</a:t>
                      </a:r>
                    </a:p>
                    <a:p>
                      <a:pPr>
                        <a:lnSpc>
                          <a:spcPct val="107000"/>
                        </a:lnSpc>
                        <a:spcAft>
                          <a:spcPts val="0"/>
                        </a:spcAft>
                      </a:pP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r h="1455938">
                <a:tc>
                  <a:txBody>
                    <a:bodyPr/>
                    <a:lstStyle/>
                    <a:p>
                      <a:pPr marL="0" lvl="0" indent="0">
                        <a:lnSpc>
                          <a:spcPct val="107000"/>
                        </a:lnSpc>
                        <a:spcAft>
                          <a:spcPts val="0"/>
                        </a:spcAft>
                        <a:buFont typeface="Arial" panose="020B0604020202020204" pitchFamily="34" charset="0"/>
                        <a:buNone/>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2</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1000" b="1" kern="1200" dirty="0">
                          <a:solidFill>
                            <a:schemeClr val="tx1"/>
                          </a:solidFill>
                          <a:effectLst/>
                          <a:latin typeface="+mn-lt"/>
                          <a:ea typeface="+mn-ea"/>
                          <a:cs typeface="+mn-cs"/>
                        </a:rPr>
                        <a:t>Ask simple questions using everyday language and year 2 scientific language.</a:t>
                      </a:r>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Recognise that questions can be answered in different ways such as: observing changes over time, grouping and classifying, simple tests, researching using secondary sources and noticing patterns. </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Use observations and ideas to suggest answers to questions.</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GB" sz="1000" b="1" dirty="0">
                          <a:effectLst/>
                          <a:latin typeface="+mn-lt"/>
                          <a:ea typeface="Calibri" panose="020F0502020204030204" pitchFamily="34" charset="0"/>
                          <a:cs typeface="Calibri" panose="020F0502020204030204" pitchFamily="34" charset="0"/>
                        </a:rPr>
                        <a:t>Perform simple tests</a:t>
                      </a:r>
                      <a:endParaRPr lang="en-GB" sz="1000" dirty="0">
                        <a:effectLst/>
                        <a:latin typeface="+mn-lt"/>
                        <a:ea typeface="Calibri" panose="020F0502020204030204" pitchFamily="34" charset="0"/>
                      </a:endParaRPr>
                    </a:p>
                    <a:p>
                      <a:pPr algn="l">
                        <a:lnSpc>
                          <a:spcPct val="107000"/>
                        </a:lnSpc>
                        <a:spcAft>
                          <a:spcPts val="800"/>
                        </a:spcAft>
                      </a:pPr>
                      <a:r>
                        <a:rPr lang="en-GB" sz="1000" dirty="0">
                          <a:effectLst/>
                          <a:latin typeface="+mn-lt"/>
                          <a:ea typeface="Calibri" panose="020F0502020204030204" pitchFamily="34" charset="0"/>
                          <a:cs typeface="Calibri" panose="020F0502020204030204" pitchFamily="34" charset="0"/>
                        </a:rPr>
                        <a:t>Use practical resources to gather evidence to answer questions. </a:t>
                      </a:r>
                    </a:p>
                    <a:p>
                      <a:pPr algn="l">
                        <a:lnSpc>
                          <a:spcPct val="107000"/>
                        </a:lnSpc>
                        <a:spcAft>
                          <a:spcPts val="800"/>
                        </a:spcAft>
                      </a:pPr>
                      <a:r>
                        <a:rPr lang="en-GB" sz="1000" kern="1200" dirty="0">
                          <a:solidFill>
                            <a:schemeClr val="tx1"/>
                          </a:solidFill>
                          <a:effectLst/>
                          <a:latin typeface="+mn-lt"/>
                          <a:ea typeface="+mn-ea"/>
                          <a:cs typeface="+mn-cs"/>
                        </a:rPr>
                        <a:t>Carry out: tests to classify; comparative tests; pattern seeking enquiries; and make observations over time.</a:t>
                      </a:r>
                      <a:endParaRPr lang="en-GB" sz="1000" dirty="0">
                        <a:effectLst/>
                        <a:latin typeface="+mn-lt"/>
                        <a:ea typeface="Calibri" panose="020F0502020204030204" pitchFamily="34" charset="0"/>
                      </a:endParaRPr>
                    </a:p>
                  </a:txBody>
                  <a:tcPr marL="114300" marR="114300" marT="0" marB="0"/>
                </a:tc>
                <a:tc>
                  <a:txBody>
                    <a:bodyPr/>
                    <a:lstStyle/>
                    <a:p>
                      <a:r>
                        <a:rPr lang="en-GB" sz="1000" b="1" kern="1200" dirty="0">
                          <a:solidFill>
                            <a:schemeClr val="tx1"/>
                          </a:solidFill>
                          <a:effectLst/>
                          <a:latin typeface="+mn-lt"/>
                          <a:ea typeface="+mn-ea"/>
                          <a:cs typeface="+mn-cs"/>
                        </a:rPr>
                        <a:t>Suggest answers to questions and begin to look for patterns</a:t>
                      </a:r>
                      <a:endParaRPr lang="en-GB" sz="1000" kern="1200" dirty="0">
                        <a:solidFill>
                          <a:schemeClr val="tx1"/>
                        </a:solidFill>
                        <a:effectLst/>
                        <a:latin typeface="+mn-lt"/>
                        <a:ea typeface="+mn-ea"/>
                        <a:cs typeface="+mn-cs"/>
                      </a:endParaRPr>
                    </a:p>
                    <a:p>
                      <a:r>
                        <a:rPr lang="en-GB" sz="1000" b="1" kern="1200" dirty="0">
                          <a:solidFill>
                            <a:schemeClr val="tx1"/>
                          </a:solidFill>
                          <a:effectLst/>
                          <a:latin typeface="+mn-lt"/>
                          <a:ea typeface="+mn-ea"/>
                          <a:cs typeface="+mn-cs"/>
                        </a:rPr>
                        <a:t> </a:t>
                      </a:r>
                      <a:endParaRPr lang="en-GB" sz="1000" kern="1200" dirty="0">
                        <a:solidFill>
                          <a:schemeClr val="tx1"/>
                        </a:solidFill>
                        <a:effectLst/>
                        <a:latin typeface="+mn-lt"/>
                        <a:ea typeface="+mn-ea"/>
                        <a:cs typeface="+mn-cs"/>
                      </a:endParaRPr>
                    </a:p>
                    <a:p>
                      <a:r>
                        <a:rPr lang="en-GB" sz="1000" kern="1200" dirty="0">
                          <a:solidFill>
                            <a:schemeClr val="tx1"/>
                          </a:solidFill>
                          <a:effectLst/>
                          <a:latin typeface="+mn-lt"/>
                          <a:ea typeface="+mn-ea"/>
                          <a:cs typeface="+mn-cs"/>
                        </a:rPr>
                        <a:t>Use observations from their investigations to answer questions based upon their findings and their experiences of the world</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With support, begin to look for changes, patterns, similarities and</a:t>
                      </a:r>
                    </a:p>
                    <a:p>
                      <a:r>
                        <a:rPr lang="en-GB" sz="1000" kern="1200" dirty="0">
                          <a:solidFill>
                            <a:schemeClr val="tx1"/>
                          </a:solidFill>
                          <a:effectLst/>
                          <a:latin typeface="+mn-lt"/>
                          <a:ea typeface="+mn-ea"/>
                          <a:cs typeface="+mn-cs"/>
                        </a:rPr>
                        <a:t>differences in their findings</a:t>
                      </a:r>
                    </a:p>
                    <a:p>
                      <a:pPr marL="0" lvl="0" indent="0">
                        <a:lnSpc>
                          <a:spcPct val="107000"/>
                        </a:lnSpc>
                        <a:spcAft>
                          <a:spcPts val="0"/>
                        </a:spcAft>
                        <a:buFont typeface="Arial" panose="020B0604020202020204" pitchFamily="34" charset="0"/>
                        <a:buNone/>
                      </a:pP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1000" b="1" kern="1200" dirty="0">
                          <a:solidFill>
                            <a:schemeClr val="tx1"/>
                          </a:solidFill>
                          <a:effectLst/>
                          <a:latin typeface="+mn-lt"/>
                          <a:ea typeface="+mn-ea"/>
                          <a:cs typeface="+mn-cs"/>
                        </a:rPr>
                        <a:t>Use given criteria to identify and classify.</a:t>
                      </a:r>
                      <a:endParaRPr lang="en-GB" sz="1000" kern="1200" dirty="0">
                        <a:solidFill>
                          <a:schemeClr val="tx1"/>
                        </a:solidFill>
                        <a:effectLst/>
                        <a:latin typeface="+mn-lt"/>
                        <a:ea typeface="+mn-ea"/>
                        <a:cs typeface="+mn-cs"/>
                      </a:endParaRP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Sort and classify things according to given criteria.</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Classify items using simple prepared tables and sorting rings.</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Describe the characteristics they used to identify a living thing.</a:t>
                      </a:r>
                    </a:p>
                    <a:p>
                      <a:pPr marL="0" lvl="0" indent="0">
                        <a:lnSpc>
                          <a:spcPct val="107000"/>
                        </a:lnSpc>
                        <a:spcAft>
                          <a:spcPts val="0"/>
                        </a:spcAft>
                        <a:buFont typeface="Arial" panose="020B0604020202020204" pitchFamily="34" charset="0"/>
                        <a:buNone/>
                      </a:pP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1000" b="1" kern="1200" dirty="0">
                          <a:solidFill>
                            <a:schemeClr val="tx1"/>
                          </a:solidFill>
                          <a:effectLst/>
                          <a:latin typeface="+mn-lt"/>
                          <a:ea typeface="+mn-ea"/>
                          <a:cs typeface="+mn-cs"/>
                        </a:rPr>
                        <a:t>Record and present simple findings and ideas</a:t>
                      </a:r>
                      <a:endParaRPr lang="en-GB" sz="1000" kern="1200" dirty="0">
                        <a:solidFill>
                          <a:schemeClr val="tx1"/>
                        </a:solidFill>
                        <a:effectLst/>
                        <a:latin typeface="+mn-lt"/>
                        <a:ea typeface="+mn-ea"/>
                        <a:cs typeface="+mn-cs"/>
                      </a:endParaRP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To draw diagrams, using observations, and label parts, including over a period of time</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To present grouping in a given format</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To complete simple tally tables, block graphs and pictograms with a simple scale</a:t>
                      </a:r>
                    </a:p>
                    <a:p>
                      <a:r>
                        <a:rPr lang="en-GB" sz="1000" kern="1200" dirty="0">
                          <a:solidFill>
                            <a:schemeClr val="tx1"/>
                          </a:solidFill>
                          <a:effectLst/>
                          <a:latin typeface="+mn-lt"/>
                          <a:ea typeface="+mn-ea"/>
                          <a:cs typeface="+mn-cs"/>
                        </a:rPr>
                        <a:t> </a:t>
                      </a:r>
                    </a:p>
                    <a:p>
                      <a:r>
                        <a:rPr lang="en-GB" sz="1000" kern="1200" dirty="0">
                          <a:solidFill>
                            <a:schemeClr val="tx1"/>
                          </a:solidFill>
                          <a:effectLst/>
                          <a:latin typeface="+mn-lt"/>
                          <a:ea typeface="+mn-ea"/>
                          <a:cs typeface="+mn-cs"/>
                        </a:rPr>
                        <a:t>To present findings orally, with simple scientific language, and visually.</a:t>
                      </a:r>
                    </a:p>
                    <a:p>
                      <a:pPr>
                        <a:lnSpc>
                          <a:spcPct val="107000"/>
                        </a:lnSpc>
                        <a:spcAft>
                          <a:spcPts val="0"/>
                        </a:spcAft>
                      </a:pP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785164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88800" y="1308743"/>
            <a:ext cx="4296793" cy="3810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latin typeface="Comic Sans MS" panose="030F0702030302020204" pitchFamily="66" charset="0"/>
              </a:rPr>
              <a:t>KS1</a:t>
            </a:r>
            <a:endParaRPr kumimoji="0" lang="en-GB"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endParaRP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4113183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07599"/>
            <a:ext cx="11594237" cy="318571"/>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Science– Overview LKS2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78640" y="1314668"/>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graphicFrame>
        <p:nvGraphicFramePr>
          <p:cNvPr id="9" name="Table 8">
            <a:extLst>
              <a:ext uri="{FF2B5EF4-FFF2-40B4-BE49-F238E27FC236}">
                <a16:creationId xmlns:a16="http://schemas.microsoft.com/office/drawing/2014/main" id="{6636099F-E7C3-4863-866A-4AB550EF91F5}"/>
              </a:ext>
            </a:extLst>
          </p:cNvPr>
          <p:cNvGraphicFramePr>
            <a:graphicFrameLocks noGrp="1"/>
          </p:cNvGraphicFramePr>
          <p:nvPr>
            <p:extLst>
              <p:ext uri="{D42A27DB-BD31-4B8C-83A1-F6EECF244321}">
                <p14:modId xmlns:p14="http://schemas.microsoft.com/office/powerpoint/2010/main" val="655733760"/>
              </p:ext>
            </p:extLst>
          </p:nvPr>
        </p:nvGraphicFramePr>
        <p:xfrm>
          <a:off x="111758" y="1695668"/>
          <a:ext cx="11968482" cy="5227320"/>
        </p:xfrm>
        <a:graphic>
          <a:graphicData uri="http://schemas.openxmlformats.org/drawingml/2006/table">
            <a:tbl>
              <a:tblPr firstRow="1" bandRow="1">
                <a:tableStyleId>{5C22544A-7EE6-4342-B048-85BDC9FD1C3A}</a:tableStyleId>
              </a:tblPr>
              <a:tblGrid>
                <a:gridCol w="2404962">
                  <a:extLst>
                    <a:ext uri="{9D8B030D-6E8A-4147-A177-3AD203B41FA5}">
                      <a16:colId xmlns:a16="http://schemas.microsoft.com/office/drawing/2014/main" val="718312862"/>
                    </a:ext>
                  </a:extLst>
                </a:gridCol>
                <a:gridCol w="2062480">
                  <a:extLst>
                    <a:ext uri="{9D8B030D-6E8A-4147-A177-3AD203B41FA5}">
                      <a16:colId xmlns:a16="http://schemas.microsoft.com/office/drawing/2014/main" val="2779095161"/>
                    </a:ext>
                  </a:extLst>
                </a:gridCol>
                <a:gridCol w="1852080">
                  <a:extLst>
                    <a:ext uri="{9D8B030D-6E8A-4147-A177-3AD203B41FA5}">
                      <a16:colId xmlns:a16="http://schemas.microsoft.com/office/drawing/2014/main" val="2361852527"/>
                    </a:ext>
                  </a:extLst>
                </a:gridCol>
                <a:gridCol w="2489200">
                  <a:extLst>
                    <a:ext uri="{9D8B030D-6E8A-4147-A177-3AD203B41FA5}">
                      <a16:colId xmlns:a16="http://schemas.microsoft.com/office/drawing/2014/main" val="200254320"/>
                    </a:ext>
                  </a:extLst>
                </a:gridCol>
                <a:gridCol w="1696720">
                  <a:extLst>
                    <a:ext uri="{9D8B030D-6E8A-4147-A177-3AD203B41FA5}">
                      <a16:colId xmlns:a16="http://schemas.microsoft.com/office/drawing/2014/main" val="2401740347"/>
                    </a:ext>
                  </a:extLst>
                </a:gridCol>
                <a:gridCol w="1463040">
                  <a:extLst>
                    <a:ext uri="{9D8B030D-6E8A-4147-A177-3AD203B41FA5}">
                      <a16:colId xmlns:a16="http://schemas.microsoft.com/office/drawing/2014/main" val="3032186064"/>
                    </a:ext>
                  </a:extLst>
                </a:gridCol>
              </a:tblGrid>
              <a:tr h="299404">
                <a:tc>
                  <a:txBody>
                    <a:bodyPr/>
                    <a:lstStyle/>
                    <a:p>
                      <a:pPr algn="ctr"/>
                      <a:r>
                        <a:rPr lang="en-US" sz="900" dirty="0">
                          <a:solidFill>
                            <a:schemeClr val="tx1"/>
                          </a:solidFill>
                          <a:latin typeface="Calibri" panose="020F0502020204030204" pitchFamily="34" charset="0"/>
                          <a:cs typeface="Calibri" panose="020F0502020204030204" pitchFamily="34" charset="0"/>
                        </a:rPr>
                        <a:t>Animals: Movement and Nutrition </a:t>
                      </a:r>
                      <a:endParaRPr lang="en-GB"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dirty="0">
                          <a:solidFill>
                            <a:schemeClr val="tx1"/>
                          </a:solidFill>
                          <a:latin typeface="Calibri" panose="020F0502020204030204" pitchFamily="34" charset="0"/>
                          <a:cs typeface="Calibri" panose="020F0502020204030204" pitchFamily="34" charset="0"/>
                        </a:rPr>
                        <a:t>Animals: Digestion and food </a:t>
                      </a:r>
                      <a:endParaRPr lang="en-GB"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dirty="0">
                          <a:solidFill>
                            <a:schemeClr val="tx1"/>
                          </a:solidFill>
                          <a:latin typeface="Calibri" panose="020F0502020204030204" pitchFamily="34" charset="0"/>
                          <a:cs typeface="Calibri" panose="020F0502020204030204" pitchFamily="34" charset="0"/>
                        </a:rPr>
                        <a:t>Materials: States of matter </a:t>
                      </a:r>
                      <a:endParaRPr lang="en-GB"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dirty="0">
                          <a:solidFill>
                            <a:schemeClr val="tx1"/>
                          </a:solidFill>
                          <a:latin typeface="Calibri" panose="020F0502020204030204" pitchFamily="34" charset="0"/>
                          <a:cs typeface="Calibri" panose="020F0502020204030204" pitchFamily="34" charset="0"/>
                        </a:rPr>
                        <a:t>Energy: Light and shadows </a:t>
                      </a:r>
                      <a:endParaRPr lang="en-GB"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dirty="0">
                          <a:solidFill>
                            <a:schemeClr val="tx1"/>
                          </a:solidFill>
                          <a:latin typeface="Calibri" panose="020F0502020204030204" pitchFamily="34" charset="0"/>
                          <a:cs typeface="Calibri" panose="020F0502020204030204" pitchFamily="34" charset="0"/>
                        </a:rPr>
                        <a:t>Energy: Sound and vibrations </a:t>
                      </a:r>
                      <a:endParaRPr lang="en-GB" sz="9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b="1" i="0" kern="1200" dirty="0">
                          <a:solidFill>
                            <a:schemeClr val="tx1"/>
                          </a:solidFill>
                          <a:effectLst/>
                          <a:latin typeface="+mn-lt"/>
                          <a:ea typeface="+mn-ea"/>
                          <a:cs typeface="+mn-cs"/>
                        </a:rPr>
                        <a:t>Making connections: How does the flow of liquids compare?</a:t>
                      </a:r>
                      <a:endParaRPr lang="en-GB" sz="9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0215560"/>
                  </a:ext>
                </a:extLst>
              </a:tr>
              <a:tr h="370840">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the three key functions of the skeleton (movement, support and protection).</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a vertebrate, invertebrate, endoskeleton and exoskeleton.</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and name the skull, spine, ribs and pelvis on a diagram.</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that muscles cause movements in the body, some of which we control by choice and that they cause a movement by shortening and pulling on a bone.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that animals, including humans, need to eat food to survive.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some examples of how energy is used by the body and make comparisons about the energy demands between people.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List some of the seven nutrient groups, name foods that are good sources of them and describe what they are needed for in the body.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Compare two different meals and explain which is more balanced by naming the nutrient groups and commenting on the relevant proportions.</a:t>
                      </a:r>
                    </a:p>
                    <a:p>
                      <a:pPr marL="0" indent="0">
                        <a:buFont typeface="Arial" panose="020B0604020202020204" pitchFamily="34" charset="0"/>
                        <a:buNone/>
                      </a:pPr>
                      <a:endParaRPr lang="en-US" sz="800" b="0" i="0" kern="1200" dirty="0">
                        <a:solidFill>
                          <a:schemeClr val="dk1"/>
                        </a:solidFill>
                        <a:effectLst/>
                        <a:latin typeface="+mn-lt"/>
                        <a:ea typeface="+mn-ea"/>
                        <a:cs typeface="+mn-cs"/>
                      </a:endParaRPr>
                    </a:p>
                    <a:p>
                      <a:pPr marL="0" indent="0">
                        <a:buFont typeface="Arial" panose="020B0604020202020204" pitchFamily="34" charset="0"/>
                        <a:buNone/>
                      </a:pPr>
                      <a:r>
                        <a:rPr lang="en-US" sz="800" b="0" i="0" kern="1200" dirty="0">
                          <a:solidFill>
                            <a:schemeClr val="dk1"/>
                          </a:solidFill>
                          <a:effectLst/>
                          <a:latin typeface="+mn-lt"/>
                          <a:ea typeface="+mn-ea"/>
                          <a:cs typeface="+mn-cs"/>
                        </a:rPr>
                        <a:t>Working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information about skeletons to group animals.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Record measurements of different bones and use the data to sort them into size order.</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some ways scientific research has improved the field of bionics/prosthetics, such as the choice of materials or linking their movement to muscles in the arm.</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Find relevant data on food packaging and make numerical comparisons.</a:t>
                      </a:r>
                    </a:p>
                    <a:p>
                      <a:pPr marL="171450" indent="-171450">
                        <a:buFont typeface="Arial" panose="020B0604020202020204" pitchFamily="34" charset="0"/>
                        <a:buChar char="•"/>
                      </a:pPr>
                      <a:r>
                        <a:rPr lang="en-US" sz="800" b="0" i="0" kern="1200" dirty="0" err="1">
                          <a:solidFill>
                            <a:schemeClr val="dk1"/>
                          </a:solidFill>
                          <a:effectLst/>
                          <a:latin typeface="+mn-lt"/>
                          <a:ea typeface="+mn-ea"/>
                          <a:cs typeface="+mn-cs"/>
                        </a:rPr>
                        <a:t>Summarise</a:t>
                      </a:r>
                      <a:r>
                        <a:rPr lang="en-US" sz="800" b="0" i="0" kern="1200" dirty="0">
                          <a:solidFill>
                            <a:schemeClr val="dk1"/>
                          </a:solidFill>
                          <a:effectLst/>
                          <a:latin typeface="+mn-lt"/>
                          <a:ea typeface="+mn-ea"/>
                          <a:cs typeface="+mn-cs"/>
                        </a:rPr>
                        <a:t> key information using secondary sources.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some changes to scientific knowledge and jobs that require this information.</a:t>
                      </a:r>
                    </a:p>
                    <a:p>
                      <a:pPr marL="0" indent="0">
                        <a:buFont typeface="Arial" panose="020B0604020202020204" pitchFamily="34" charset="0"/>
                        <a:buNone/>
                      </a:pPr>
                      <a:endParaRPr lang="en-US" sz="800" b="0" i="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Label key organs found in the digestive system and describe each of their functions.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functions of the four different types of adult, human teeth, using key vocabulary.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Know that good dental care involves brushing their teeth twice a day with toothpaste and a soft toothbrush.</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Produce a food chain that begins with a plant and has arrows that move up the food chain.</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Define a producer, predator and prey and identify examples in food chains.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digestion, teeth and diets when talking about the observed poo clues.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Write a letter that uses a range of scientific vocabulary from the unit.</a:t>
                      </a:r>
                    </a:p>
                    <a:p>
                      <a:pPr marL="285750" indent="-285750">
                        <a:buFont typeface="Arial" panose="020B0604020202020204" pitchFamily="34" charset="0"/>
                        <a:buChar char="•"/>
                      </a:pPr>
                      <a:endParaRPr lang="en-US" sz="800" b="0" i="0" kern="1200" dirty="0">
                        <a:solidFill>
                          <a:schemeClr val="dk1"/>
                        </a:solidFill>
                        <a:effectLst/>
                        <a:latin typeface="+mn-lt"/>
                        <a:ea typeface="+mn-ea"/>
                        <a:cs typeface="+mn-cs"/>
                      </a:endParaRPr>
                    </a:p>
                    <a:p>
                      <a:pPr marL="0" indent="0">
                        <a:buFont typeface="Arial" panose="020B0604020202020204" pitchFamily="34" charset="0"/>
                        <a:buNone/>
                      </a:pPr>
                      <a:r>
                        <a:rPr lang="en-US" sz="800" b="0" i="0" kern="1200" dirty="0">
                          <a:solidFill>
                            <a:schemeClr val="dk1"/>
                          </a:solidFill>
                          <a:effectLst/>
                          <a:latin typeface="+mn-lt"/>
                          <a:ea typeface="+mn-ea"/>
                          <a:cs typeface="+mn-cs"/>
                        </a:rPr>
                        <a:t>Working scientifically:</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Evaluate a strength or weakness of the digestive system model.</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Describe an example of evidence that can be used to study teeth.</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Identify some of the variables that need to be kept the same, predict an outcome and identify limitations to the experiment.</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Recall that scientific research needs repeated results before use in society.</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Identify trends in a predator-prey graph.</a:t>
                      </a:r>
                    </a:p>
                    <a:p>
                      <a:pPr marL="285750" indent="-285750">
                        <a:buFont typeface="Arial" panose="020B0604020202020204" pitchFamily="34" charset="0"/>
                        <a:buChar char="•"/>
                      </a:pPr>
                      <a:r>
                        <a:rPr lang="en-US" sz="800" b="0" i="0" kern="1200" dirty="0">
                          <a:solidFill>
                            <a:schemeClr val="dk1"/>
                          </a:solidFill>
                          <a:effectLst/>
                          <a:latin typeface="+mn-lt"/>
                          <a:ea typeface="+mn-ea"/>
                          <a:cs typeface="+mn-cs"/>
                        </a:rPr>
                        <a:t>Draw a results table that has space for observations about different poo samples.</a:t>
                      </a:r>
                    </a:p>
                    <a:p>
                      <a:pPr marL="0" indent="0">
                        <a:buFont typeface="Arial" panose="020B0604020202020204" pitchFamily="34" charset="0"/>
                        <a:buNone/>
                      </a:pPr>
                      <a:endParaRPr lang="en-US" sz="800" b="0" i="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solids, liquids and gases using their properties.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melting, freezing, condensing and evaporating.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different stages of the water cycle.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how temperature affects the rate of evaporation and therefore the water cycle.</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Ask relevant questions.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results to draw simple conclusions.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Use thermometers to take accurate measurements.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Make predictions for new values.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Record findings using labelled diagrams.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Research using more than one source.</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examples of light sources, objects that do not give out light and that darkness is the absence of light.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ways to protect eyes from harm.</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what happens when light reflects, give examples of reflective surfaces or materials and describe factors that may affect the quality of a reflected image.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how shadows form and identify patterns between groups of materials and the shadows produced.</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factors that affect the way a shadow appears, including what causes shadows to change throughout the day and factors that change the size of a shadow</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pattern of changing shadows throughout the day.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how the light source’s distance affects the shadow’s size.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why a particular material is appropriate to make a shadow puppet and use knowledge of shadows to animate it.</a:t>
                      </a: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what information needs recording to decide the number of columns in a results table and suggest suitable headings for the results table.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Record information in the correct columns.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if a question is testable, explain why and plan ways to answer a testable question.</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and explain why something is an advantage or disadvantage of a method and suggest an improvement to the experiment.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 can describe patterns in data and quote values as evidence of patterns in data.</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 can identify odd results that do not fit the pattern.</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 can use patterns to make predictions for missing data.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how sounds are made.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how sounds are heard through different mediums.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the relationship between vibration strength and volume.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the relationship between volume and distance.</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Describe pitch and how to change it.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Explain how insulating materials can be used to muffle sound.</a:t>
                      </a:r>
                    </a:p>
                    <a:p>
                      <a:pPr marL="0" indent="0">
                        <a:buFont typeface="Arial" panose="020B0604020202020204" pitchFamily="34" charset="0"/>
                        <a:buNone/>
                      </a:pPr>
                      <a:endParaRPr lang="en-US" sz="800" b="0" i="0" kern="1200" dirty="0">
                        <a:solidFill>
                          <a:schemeClr val="dk1"/>
                        </a:solidFill>
                        <a:effectLst/>
                        <a:latin typeface="+mn-lt"/>
                        <a:ea typeface="+mn-ea"/>
                        <a:cs typeface="+mn-cs"/>
                      </a:endParaRPr>
                    </a:p>
                    <a:p>
                      <a:endParaRPr lang="en-US" sz="800" dirty="0"/>
                    </a:p>
                    <a:p>
                      <a:r>
                        <a:rPr lang="en-US" sz="800" dirty="0"/>
                        <a:t>W</a:t>
                      </a:r>
                      <a:r>
                        <a:rPr lang="en-GB" sz="800" dirty="0" err="1"/>
                        <a:t>orking</a:t>
                      </a:r>
                      <a:r>
                        <a:rPr lang="en-GB" sz="800" dirty="0"/>
                        <a:t> scientifically:</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To observe closely how different instruments create a sound.</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Research how whales and dolphins communicate underwater. </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Present results using a bar chart.</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Suggest which variables to measure and for how long.</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Design simple results tables.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Identify when results or observations do not match predictions.</a:t>
                      </a:r>
                    </a:p>
                    <a:p>
                      <a:pPr marL="0" indent="0">
                        <a:buFont typeface="Arial" panose="020B0604020202020204" pitchFamily="34" charset="0"/>
                        <a:buNone/>
                      </a:pPr>
                      <a:endParaRPr lang="en-US" sz="800" b="0" i="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Recall key knowledge from previous units.</a:t>
                      </a:r>
                    </a:p>
                    <a:p>
                      <a:pPr marL="171450" indent="-171450">
                        <a:buFont typeface="Arial" panose="020B0604020202020204" pitchFamily="34" charset="0"/>
                        <a:buChar char="•"/>
                      </a:pPr>
                      <a:r>
                        <a:rPr lang="en-US" sz="800" b="0" i="0" kern="1200" dirty="0">
                          <a:solidFill>
                            <a:schemeClr val="dk1"/>
                          </a:solidFill>
                          <a:effectLst/>
                          <a:latin typeface="+mn-lt"/>
                          <a:ea typeface="+mn-ea"/>
                          <a:cs typeface="+mn-cs"/>
                        </a:rPr>
                        <a:t>Apply knowledge in new contexts.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0" i="0" kern="1200" dirty="0">
                          <a:solidFill>
                            <a:schemeClr val="dk1"/>
                          </a:solidFill>
                          <a:effectLst/>
                          <a:latin typeface="+mn-lt"/>
                          <a:ea typeface="+mn-ea"/>
                          <a:cs typeface="+mn-cs"/>
                        </a:rPr>
                        <a:t>Carry out a full scientific enquiry.</a:t>
                      </a:r>
                    </a:p>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5049617"/>
                  </a:ext>
                </a:extLst>
              </a:tr>
            </a:tbl>
          </a:graphicData>
        </a:graphic>
      </p:graphicFrame>
    </p:spTree>
    <p:extLst>
      <p:ext uri="{BB962C8B-B14F-4D97-AF65-F5344CB8AC3E}">
        <p14:creationId xmlns:p14="http://schemas.microsoft.com/office/powerpoint/2010/main" val="25545652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2317</TotalTime>
  <Words>8424</Words>
  <Application>Microsoft Office PowerPoint</Application>
  <PresentationFormat>Widescreen</PresentationFormat>
  <Paragraphs>835</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sch8752167</cp:lastModifiedBy>
  <cp:revision>153</cp:revision>
  <dcterms:created xsi:type="dcterms:W3CDTF">2022-11-26T10:59:42Z</dcterms:created>
  <dcterms:modified xsi:type="dcterms:W3CDTF">2024-08-12T14:53:55Z</dcterms:modified>
</cp:coreProperties>
</file>