
<file path=[Content_Types].xml><?xml version="1.0" encoding="utf-8"?>
<Types xmlns="http://schemas.openxmlformats.org/package/2006/content-types">
  <Default Extension="tmp" ContentType="image/pn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88" r:id="rId3"/>
    <p:sldId id="257" r:id="rId4"/>
    <p:sldId id="317" r:id="rId5"/>
    <p:sldId id="314" r:id="rId6"/>
    <p:sldId id="277" r:id="rId7"/>
    <p:sldId id="258" r:id="rId8"/>
    <p:sldId id="260" r:id="rId9"/>
    <p:sldId id="315" r:id="rId10"/>
    <p:sldId id="316" r:id="rId11"/>
    <p:sldId id="291" r:id="rId12"/>
    <p:sldId id="308" r:id="rId13"/>
    <p:sldId id="313" r:id="rId14"/>
    <p:sldId id="295" r:id="rId15"/>
    <p:sldId id="299" r:id="rId16"/>
    <p:sldId id="309" r:id="rId17"/>
    <p:sldId id="312" r:id="rId18"/>
    <p:sldId id="303" r:id="rId19"/>
    <p:sldId id="307" r:id="rId20"/>
    <p:sldId id="310" r:id="rId21"/>
    <p:sldId id="311" r:id="rId2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45CAC"/>
    <a:srgbClr val="41AE0A"/>
    <a:srgbClr val="AE5AA4"/>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629" autoAdjust="0"/>
    <p:restoredTop sz="94660"/>
  </p:normalViewPr>
  <p:slideViewPr>
    <p:cSldViewPr snapToGrid="0">
      <p:cViewPr varScale="1">
        <p:scale>
          <a:sx n="85" d="100"/>
          <a:sy n="85" d="100"/>
        </p:scale>
        <p:origin x="610" y="6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58EB62-A221-41E3-A61A-2B5A575201BA}"/>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4FFD2585-DDA0-41E1-A8D1-DCCB4A2413D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9BBEF244-8FA5-41AD-8005-3565548ECC31}"/>
              </a:ext>
            </a:extLst>
          </p:cNvPr>
          <p:cNvSpPr>
            <a:spLocks noGrp="1"/>
          </p:cNvSpPr>
          <p:nvPr>
            <p:ph type="dt" sz="half" idx="10"/>
          </p:nvPr>
        </p:nvSpPr>
        <p:spPr/>
        <p:txBody>
          <a:bodyPr/>
          <a:lstStyle/>
          <a:p>
            <a:fld id="{1B2383D2-BF83-4031-924A-4BFFFED0C394}" type="datetimeFigureOut">
              <a:rPr lang="en-GB" smtClean="0"/>
              <a:t>22/09/2024</a:t>
            </a:fld>
            <a:endParaRPr lang="en-GB"/>
          </a:p>
        </p:txBody>
      </p:sp>
      <p:sp>
        <p:nvSpPr>
          <p:cNvPr id="5" name="Footer Placeholder 4">
            <a:extLst>
              <a:ext uri="{FF2B5EF4-FFF2-40B4-BE49-F238E27FC236}">
                <a16:creationId xmlns:a16="http://schemas.microsoft.com/office/drawing/2014/main" id="{18916FBC-3F6D-4CED-97AC-363D0C2B4AEB}"/>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EAEE9C72-E331-4ABE-924D-0ADC048B37CF}"/>
              </a:ext>
            </a:extLst>
          </p:cNvPr>
          <p:cNvSpPr>
            <a:spLocks noGrp="1"/>
          </p:cNvSpPr>
          <p:nvPr>
            <p:ph type="sldNum" sz="quarter" idx="12"/>
          </p:nvPr>
        </p:nvSpPr>
        <p:spPr/>
        <p:txBody>
          <a:bodyPr/>
          <a:lstStyle/>
          <a:p>
            <a:fld id="{80C24E03-5654-48BE-A6A1-CF9B4F09A12A}" type="slidenum">
              <a:rPr lang="en-GB" smtClean="0"/>
              <a:t>‹#›</a:t>
            </a:fld>
            <a:endParaRPr lang="en-GB"/>
          </a:p>
        </p:txBody>
      </p:sp>
    </p:spTree>
    <p:extLst>
      <p:ext uri="{BB962C8B-B14F-4D97-AF65-F5344CB8AC3E}">
        <p14:creationId xmlns:p14="http://schemas.microsoft.com/office/powerpoint/2010/main" val="97641524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40B684-04D4-4491-91FE-471456DA8E22}"/>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C888CD39-0ECA-4143-89A9-9E056A2B4305}"/>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43B12132-538D-4918-A242-C813966CF56C}"/>
              </a:ext>
            </a:extLst>
          </p:cNvPr>
          <p:cNvSpPr>
            <a:spLocks noGrp="1"/>
          </p:cNvSpPr>
          <p:nvPr>
            <p:ph type="dt" sz="half" idx="10"/>
          </p:nvPr>
        </p:nvSpPr>
        <p:spPr/>
        <p:txBody>
          <a:bodyPr/>
          <a:lstStyle/>
          <a:p>
            <a:fld id="{1B2383D2-BF83-4031-924A-4BFFFED0C394}" type="datetimeFigureOut">
              <a:rPr lang="en-GB" smtClean="0"/>
              <a:t>22/09/2024</a:t>
            </a:fld>
            <a:endParaRPr lang="en-GB"/>
          </a:p>
        </p:txBody>
      </p:sp>
      <p:sp>
        <p:nvSpPr>
          <p:cNvPr id="5" name="Footer Placeholder 4">
            <a:extLst>
              <a:ext uri="{FF2B5EF4-FFF2-40B4-BE49-F238E27FC236}">
                <a16:creationId xmlns:a16="http://schemas.microsoft.com/office/drawing/2014/main" id="{20DB97A5-C2B3-40C6-854A-7C1E77717773}"/>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CD5C0538-76D1-426F-80D5-3C7529C3C6B2}"/>
              </a:ext>
            </a:extLst>
          </p:cNvPr>
          <p:cNvSpPr>
            <a:spLocks noGrp="1"/>
          </p:cNvSpPr>
          <p:nvPr>
            <p:ph type="sldNum" sz="quarter" idx="12"/>
          </p:nvPr>
        </p:nvSpPr>
        <p:spPr/>
        <p:txBody>
          <a:bodyPr/>
          <a:lstStyle/>
          <a:p>
            <a:fld id="{80C24E03-5654-48BE-A6A1-CF9B4F09A12A}" type="slidenum">
              <a:rPr lang="en-GB" smtClean="0"/>
              <a:t>‹#›</a:t>
            </a:fld>
            <a:endParaRPr lang="en-GB"/>
          </a:p>
        </p:txBody>
      </p:sp>
    </p:spTree>
    <p:extLst>
      <p:ext uri="{BB962C8B-B14F-4D97-AF65-F5344CB8AC3E}">
        <p14:creationId xmlns:p14="http://schemas.microsoft.com/office/powerpoint/2010/main" val="392047803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B0620D6-1326-493D-87A1-5FE67102F95A}"/>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46AD0C33-DFD3-4A46-B6A4-202D76C91DDA}"/>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A9A9C5A6-642C-4ADC-95DB-9C33F39530C1}"/>
              </a:ext>
            </a:extLst>
          </p:cNvPr>
          <p:cNvSpPr>
            <a:spLocks noGrp="1"/>
          </p:cNvSpPr>
          <p:nvPr>
            <p:ph type="dt" sz="half" idx="10"/>
          </p:nvPr>
        </p:nvSpPr>
        <p:spPr/>
        <p:txBody>
          <a:bodyPr/>
          <a:lstStyle/>
          <a:p>
            <a:fld id="{1B2383D2-BF83-4031-924A-4BFFFED0C394}" type="datetimeFigureOut">
              <a:rPr lang="en-GB" smtClean="0"/>
              <a:t>22/09/2024</a:t>
            </a:fld>
            <a:endParaRPr lang="en-GB"/>
          </a:p>
        </p:txBody>
      </p:sp>
      <p:sp>
        <p:nvSpPr>
          <p:cNvPr id="5" name="Footer Placeholder 4">
            <a:extLst>
              <a:ext uri="{FF2B5EF4-FFF2-40B4-BE49-F238E27FC236}">
                <a16:creationId xmlns:a16="http://schemas.microsoft.com/office/drawing/2014/main" id="{3EFA4D3A-CD0A-4EA8-9403-48EAB5C6BDBE}"/>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0F74E38D-6B99-46B2-B666-E6C79825B74F}"/>
              </a:ext>
            </a:extLst>
          </p:cNvPr>
          <p:cNvSpPr>
            <a:spLocks noGrp="1"/>
          </p:cNvSpPr>
          <p:nvPr>
            <p:ph type="sldNum" sz="quarter" idx="12"/>
          </p:nvPr>
        </p:nvSpPr>
        <p:spPr/>
        <p:txBody>
          <a:bodyPr/>
          <a:lstStyle/>
          <a:p>
            <a:fld id="{80C24E03-5654-48BE-A6A1-CF9B4F09A12A}" type="slidenum">
              <a:rPr lang="en-GB" smtClean="0"/>
              <a:t>‹#›</a:t>
            </a:fld>
            <a:endParaRPr lang="en-GB"/>
          </a:p>
        </p:txBody>
      </p:sp>
    </p:spTree>
    <p:extLst>
      <p:ext uri="{BB962C8B-B14F-4D97-AF65-F5344CB8AC3E}">
        <p14:creationId xmlns:p14="http://schemas.microsoft.com/office/powerpoint/2010/main" val="41791781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8C25CA-3AA7-46DD-A72C-58B8E6D0EFA7}"/>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61125406-8470-4BA7-938F-2F0DBE612DAD}"/>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A70C7C0E-04A8-47AF-83DA-65821982923A}"/>
              </a:ext>
            </a:extLst>
          </p:cNvPr>
          <p:cNvSpPr>
            <a:spLocks noGrp="1"/>
          </p:cNvSpPr>
          <p:nvPr>
            <p:ph type="dt" sz="half" idx="10"/>
          </p:nvPr>
        </p:nvSpPr>
        <p:spPr/>
        <p:txBody>
          <a:bodyPr/>
          <a:lstStyle/>
          <a:p>
            <a:fld id="{1B2383D2-BF83-4031-924A-4BFFFED0C394}" type="datetimeFigureOut">
              <a:rPr lang="en-GB" smtClean="0"/>
              <a:t>22/09/2024</a:t>
            </a:fld>
            <a:endParaRPr lang="en-GB"/>
          </a:p>
        </p:txBody>
      </p:sp>
      <p:sp>
        <p:nvSpPr>
          <p:cNvPr id="5" name="Footer Placeholder 4">
            <a:extLst>
              <a:ext uri="{FF2B5EF4-FFF2-40B4-BE49-F238E27FC236}">
                <a16:creationId xmlns:a16="http://schemas.microsoft.com/office/drawing/2014/main" id="{723499B3-86E8-4B1C-8CAF-780B8B5D5FD6}"/>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61451300-7548-4B57-8457-9C2453067900}"/>
              </a:ext>
            </a:extLst>
          </p:cNvPr>
          <p:cNvSpPr>
            <a:spLocks noGrp="1"/>
          </p:cNvSpPr>
          <p:nvPr>
            <p:ph type="sldNum" sz="quarter" idx="12"/>
          </p:nvPr>
        </p:nvSpPr>
        <p:spPr/>
        <p:txBody>
          <a:bodyPr/>
          <a:lstStyle/>
          <a:p>
            <a:fld id="{80C24E03-5654-48BE-A6A1-CF9B4F09A12A}" type="slidenum">
              <a:rPr lang="en-GB" smtClean="0"/>
              <a:t>‹#›</a:t>
            </a:fld>
            <a:endParaRPr lang="en-GB"/>
          </a:p>
        </p:txBody>
      </p:sp>
    </p:spTree>
    <p:extLst>
      <p:ext uri="{BB962C8B-B14F-4D97-AF65-F5344CB8AC3E}">
        <p14:creationId xmlns:p14="http://schemas.microsoft.com/office/powerpoint/2010/main" val="48894373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49DBA5-4433-40F4-9D21-53CC9F110964}"/>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9D769DB1-2B73-4BFB-990C-EFCBEF25DF11}"/>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1119B3F4-BA46-40A9-8AD3-0D29FA2C7E8D}"/>
              </a:ext>
            </a:extLst>
          </p:cNvPr>
          <p:cNvSpPr>
            <a:spLocks noGrp="1"/>
          </p:cNvSpPr>
          <p:nvPr>
            <p:ph type="dt" sz="half" idx="10"/>
          </p:nvPr>
        </p:nvSpPr>
        <p:spPr/>
        <p:txBody>
          <a:bodyPr/>
          <a:lstStyle/>
          <a:p>
            <a:fld id="{1B2383D2-BF83-4031-924A-4BFFFED0C394}" type="datetimeFigureOut">
              <a:rPr lang="en-GB" smtClean="0"/>
              <a:t>22/09/2024</a:t>
            </a:fld>
            <a:endParaRPr lang="en-GB"/>
          </a:p>
        </p:txBody>
      </p:sp>
      <p:sp>
        <p:nvSpPr>
          <p:cNvPr id="5" name="Footer Placeholder 4">
            <a:extLst>
              <a:ext uri="{FF2B5EF4-FFF2-40B4-BE49-F238E27FC236}">
                <a16:creationId xmlns:a16="http://schemas.microsoft.com/office/drawing/2014/main" id="{E2AA3E05-146F-4CC0-AE45-3E02077184FB}"/>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380497C1-0D74-44E5-9C43-BE5EEA5776D5}"/>
              </a:ext>
            </a:extLst>
          </p:cNvPr>
          <p:cNvSpPr>
            <a:spLocks noGrp="1"/>
          </p:cNvSpPr>
          <p:nvPr>
            <p:ph type="sldNum" sz="quarter" idx="12"/>
          </p:nvPr>
        </p:nvSpPr>
        <p:spPr/>
        <p:txBody>
          <a:bodyPr/>
          <a:lstStyle/>
          <a:p>
            <a:fld id="{80C24E03-5654-48BE-A6A1-CF9B4F09A12A}" type="slidenum">
              <a:rPr lang="en-GB" smtClean="0"/>
              <a:t>‹#›</a:t>
            </a:fld>
            <a:endParaRPr lang="en-GB"/>
          </a:p>
        </p:txBody>
      </p:sp>
    </p:spTree>
    <p:extLst>
      <p:ext uri="{BB962C8B-B14F-4D97-AF65-F5344CB8AC3E}">
        <p14:creationId xmlns:p14="http://schemas.microsoft.com/office/powerpoint/2010/main" val="349249997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21CAED-C4B3-4DDD-90EA-5C3FE167A74D}"/>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583BD584-CDC7-489D-9227-FBC2CA14C05B}"/>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4FDB6B43-9BC3-4049-B31A-BB1B875C7D63}"/>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79C0A3C6-1BFF-4ECC-A44B-756B3DDDB79C}"/>
              </a:ext>
            </a:extLst>
          </p:cNvPr>
          <p:cNvSpPr>
            <a:spLocks noGrp="1"/>
          </p:cNvSpPr>
          <p:nvPr>
            <p:ph type="dt" sz="half" idx="10"/>
          </p:nvPr>
        </p:nvSpPr>
        <p:spPr/>
        <p:txBody>
          <a:bodyPr/>
          <a:lstStyle/>
          <a:p>
            <a:fld id="{1B2383D2-BF83-4031-924A-4BFFFED0C394}" type="datetimeFigureOut">
              <a:rPr lang="en-GB" smtClean="0"/>
              <a:t>22/09/2024</a:t>
            </a:fld>
            <a:endParaRPr lang="en-GB"/>
          </a:p>
        </p:txBody>
      </p:sp>
      <p:sp>
        <p:nvSpPr>
          <p:cNvPr id="6" name="Footer Placeholder 5">
            <a:extLst>
              <a:ext uri="{FF2B5EF4-FFF2-40B4-BE49-F238E27FC236}">
                <a16:creationId xmlns:a16="http://schemas.microsoft.com/office/drawing/2014/main" id="{E25000D3-1532-47C9-BE7D-F70B8174562C}"/>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61F43F3B-26DF-4C06-A309-4F6CD7598389}"/>
              </a:ext>
            </a:extLst>
          </p:cNvPr>
          <p:cNvSpPr>
            <a:spLocks noGrp="1"/>
          </p:cNvSpPr>
          <p:nvPr>
            <p:ph type="sldNum" sz="quarter" idx="12"/>
          </p:nvPr>
        </p:nvSpPr>
        <p:spPr/>
        <p:txBody>
          <a:bodyPr/>
          <a:lstStyle/>
          <a:p>
            <a:fld id="{80C24E03-5654-48BE-A6A1-CF9B4F09A12A}" type="slidenum">
              <a:rPr lang="en-GB" smtClean="0"/>
              <a:t>‹#›</a:t>
            </a:fld>
            <a:endParaRPr lang="en-GB"/>
          </a:p>
        </p:txBody>
      </p:sp>
    </p:spTree>
    <p:extLst>
      <p:ext uri="{BB962C8B-B14F-4D97-AF65-F5344CB8AC3E}">
        <p14:creationId xmlns:p14="http://schemas.microsoft.com/office/powerpoint/2010/main" val="32681155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DA42B9-5CE5-4467-9C62-92211BE0195B}"/>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352744CB-6790-4BD7-BF4B-41A1EF50703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CF403BFB-F7AA-4CD8-86C7-EDD58052692E}"/>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B8FDCB34-A0C8-46BB-922D-2F89762B640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0F02BF37-C91E-4A4E-88DE-4AED83655B1D}"/>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9DBDFFDC-A7D6-4759-AE6D-AD441C9FA9A9}"/>
              </a:ext>
            </a:extLst>
          </p:cNvPr>
          <p:cNvSpPr>
            <a:spLocks noGrp="1"/>
          </p:cNvSpPr>
          <p:nvPr>
            <p:ph type="dt" sz="half" idx="10"/>
          </p:nvPr>
        </p:nvSpPr>
        <p:spPr/>
        <p:txBody>
          <a:bodyPr/>
          <a:lstStyle/>
          <a:p>
            <a:fld id="{1B2383D2-BF83-4031-924A-4BFFFED0C394}" type="datetimeFigureOut">
              <a:rPr lang="en-GB" smtClean="0"/>
              <a:t>22/09/2024</a:t>
            </a:fld>
            <a:endParaRPr lang="en-GB"/>
          </a:p>
        </p:txBody>
      </p:sp>
      <p:sp>
        <p:nvSpPr>
          <p:cNvPr id="8" name="Footer Placeholder 7">
            <a:extLst>
              <a:ext uri="{FF2B5EF4-FFF2-40B4-BE49-F238E27FC236}">
                <a16:creationId xmlns:a16="http://schemas.microsoft.com/office/drawing/2014/main" id="{341E8409-B83F-40A2-810B-AB0B7AC415A1}"/>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0E7BA801-F218-493A-BBA9-E92DD9F9CFAC}"/>
              </a:ext>
            </a:extLst>
          </p:cNvPr>
          <p:cNvSpPr>
            <a:spLocks noGrp="1"/>
          </p:cNvSpPr>
          <p:nvPr>
            <p:ph type="sldNum" sz="quarter" idx="12"/>
          </p:nvPr>
        </p:nvSpPr>
        <p:spPr/>
        <p:txBody>
          <a:bodyPr/>
          <a:lstStyle/>
          <a:p>
            <a:fld id="{80C24E03-5654-48BE-A6A1-CF9B4F09A12A}" type="slidenum">
              <a:rPr lang="en-GB" smtClean="0"/>
              <a:t>‹#›</a:t>
            </a:fld>
            <a:endParaRPr lang="en-GB"/>
          </a:p>
        </p:txBody>
      </p:sp>
    </p:spTree>
    <p:extLst>
      <p:ext uri="{BB962C8B-B14F-4D97-AF65-F5344CB8AC3E}">
        <p14:creationId xmlns:p14="http://schemas.microsoft.com/office/powerpoint/2010/main" val="394045450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D488CA-66C4-4481-8826-8420A608A559}"/>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5DF60933-AAC1-4C2D-8CFD-1A3FED240B64}"/>
              </a:ext>
            </a:extLst>
          </p:cNvPr>
          <p:cNvSpPr>
            <a:spLocks noGrp="1"/>
          </p:cNvSpPr>
          <p:nvPr>
            <p:ph type="dt" sz="half" idx="10"/>
          </p:nvPr>
        </p:nvSpPr>
        <p:spPr/>
        <p:txBody>
          <a:bodyPr/>
          <a:lstStyle/>
          <a:p>
            <a:fld id="{1B2383D2-BF83-4031-924A-4BFFFED0C394}" type="datetimeFigureOut">
              <a:rPr lang="en-GB" smtClean="0"/>
              <a:t>22/09/2024</a:t>
            </a:fld>
            <a:endParaRPr lang="en-GB"/>
          </a:p>
        </p:txBody>
      </p:sp>
      <p:sp>
        <p:nvSpPr>
          <p:cNvPr id="4" name="Footer Placeholder 3">
            <a:extLst>
              <a:ext uri="{FF2B5EF4-FFF2-40B4-BE49-F238E27FC236}">
                <a16:creationId xmlns:a16="http://schemas.microsoft.com/office/drawing/2014/main" id="{E7801661-A329-440A-8183-75C1DE9C9BBF}"/>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D97D4D95-35AE-4B33-9EFE-CFF2D48C5741}"/>
              </a:ext>
            </a:extLst>
          </p:cNvPr>
          <p:cNvSpPr>
            <a:spLocks noGrp="1"/>
          </p:cNvSpPr>
          <p:nvPr>
            <p:ph type="sldNum" sz="quarter" idx="12"/>
          </p:nvPr>
        </p:nvSpPr>
        <p:spPr/>
        <p:txBody>
          <a:bodyPr/>
          <a:lstStyle/>
          <a:p>
            <a:fld id="{80C24E03-5654-48BE-A6A1-CF9B4F09A12A}" type="slidenum">
              <a:rPr lang="en-GB" smtClean="0"/>
              <a:t>‹#›</a:t>
            </a:fld>
            <a:endParaRPr lang="en-GB"/>
          </a:p>
        </p:txBody>
      </p:sp>
    </p:spTree>
    <p:extLst>
      <p:ext uri="{BB962C8B-B14F-4D97-AF65-F5344CB8AC3E}">
        <p14:creationId xmlns:p14="http://schemas.microsoft.com/office/powerpoint/2010/main" val="132191128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8B7EE01-34B9-40B5-8CB6-561F2974D0B3}"/>
              </a:ext>
            </a:extLst>
          </p:cNvPr>
          <p:cNvSpPr>
            <a:spLocks noGrp="1"/>
          </p:cNvSpPr>
          <p:nvPr>
            <p:ph type="dt" sz="half" idx="10"/>
          </p:nvPr>
        </p:nvSpPr>
        <p:spPr/>
        <p:txBody>
          <a:bodyPr/>
          <a:lstStyle/>
          <a:p>
            <a:fld id="{1B2383D2-BF83-4031-924A-4BFFFED0C394}" type="datetimeFigureOut">
              <a:rPr lang="en-GB" smtClean="0"/>
              <a:t>22/09/2024</a:t>
            </a:fld>
            <a:endParaRPr lang="en-GB"/>
          </a:p>
        </p:txBody>
      </p:sp>
      <p:sp>
        <p:nvSpPr>
          <p:cNvPr id="3" name="Footer Placeholder 2">
            <a:extLst>
              <a:ext uri="{FF2B5EF4-FFF2-40B4-BE49-F238E27FC236}">
                <a16:creationId xmlns:a16="http://schemas.microsoft.com/office/drawing/2014/main" id="{1C5178DC-AC84-4AA9-AB2B-747672A4BE73}"/>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D10845C5-ACB4-4F12-BD89-EF9EF1E5AC8D}"/>
              </a:ext>
            </a:extLst>
          </p:cNvPr>
          <p:cNvSpPr>
            <a:spLocks noGrp="1"/>
          </p:cNvSpPr>
          <p:nvPr>
            <p:ph type="sldNum" sz="quarter" idx="12"/>
          </p:nvPr>
        </p:nvSpPr>
        <p:spPr/>
        <p:txBody>
          <a:bodyPr/>
          <a:lstStyle/>
          <a:p>
            <a:fld id="{80C24E03-5654-48BE-A6A1-CF9B4F09A12A}" type="slidenum">
              <a:rPr lang="en-GB" smtClean="0"/>
              <a:t>‹#›</a:t>
            </a:fld>
            <a:endParaRPr lang="en-GB"/>
          </a:p>
        </p:txBody>
      </p:sp>
    </p:spTree>
    <p:extLst>
      <p:ext uri="{BB962C8B-B14F-4D97-AF65-F5344CB8AC3E}">
        <p14:creationId xmlns:p14="http://schemas.microsoft.com/office/powerpoint/2010/main" val="5644943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A7BF86-D971-4A16-8C83-915E918B3AC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1DCC6A70-D737-44EB-83A4-A00B31DB9D3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A9B4C573-3BCC-4DD6-B6D0-ACECDDAAEB2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419EA57D-39C0-4C0F-9B32-FE1B4E6CEEE4}"/>
              </a:ext>
            </a:extLst>
          </p:cNvPr>
          <p:cNvSpPr>
            <a:spLocks noGrp="1"/>
          </p:cNvSpPr>
          <p:nvPr>
            <p:ph type="dt" sz="half" idx="10"/>
          </p:nvPr>
        </p:nvSpPr>
        <p:spPr/>
        <p:txBody>
          <a:bodyPr/>
          <a:lstStyle/>
          <a:p>
            <a:fld id="{1B2383D2-BF83-4031-924A-4BFFFED0C394}" type="datetimeFigureOut">
              <a:rPr lang="en-GB" smtClean="0"/>
              <a:t>22/09/2024</a:t>
            </a:fld>
            <a:endParaRPr lang="en-GB"/>
          </a:p>
        </p:txBody>
      </p:sp>
      <p:sp>
        <p:nvSpPr>
          <p:cNvPr id="6" name="Footer Placeholder 5">
            <a:extLst>
              <a:ext uri="{FF2B5EF4-FFF2-40B4-BE49-F238E27FC236}">
                <a16:creationId xmlns:a16="http://schemas.microsoft.com/office/drawing/2014/main" id="{BF8FAA8C-C760-4AA5-A3A8-F80F5F95F822}"/>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0F282A9F-6260-4C95-ABBC-BFB176B1CB77}"/>
              </a:ext>
            </a:extLst>
          </p:cNvPr>
          <p:cNvSpPr>
            <a:spLocks noGrp="1"/>
          </p:cNvSpPr>
          <p:nvPr>
            <p:ph type="sldNum" sz="quarter" idx="12"/>
          </p:nvPr>
        </p:nvSpPr>
        <p:spPr/>
        <p:txBody>
          <a:bodyPr/>
          <a:lstStyle/>
          <a:p>
            <a:fld id="{80C24E03-5654-48BE-A6A1-CF9B4F09A12A}" type="slidenum">
              <a:rPr lang="en-GB" smtClean="0"/>
              <a:t>‹#›</a:t>
            </a:fld>
            <a:endParaRPr lang="en-GB"/>
          </a:p>
        </p:txBody>
      </p:sp>
    </p:spTree>
    <p:extLst>
      <p:ext uri="{BB962C8B-B14F-4D97-AF65-F5344CB8AC3E}">
        <p14:creationId xmlns:p14="http://schemas.microsoft.com/office/powerpoint/2010/main" val="69582758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A39C06-47D3-488E-8DD5-1E8DD8C8265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F67DD463-3222-4191-A648-2FB18DAD404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069432AA-40A9-4EC1-93BB-4A1A080221D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18723B24-3890-45E1-98C9-3FE6AFCAD80B}"/>
              </a:ext>
            </a:extLst>
          </p:cNvPr>
          <p:cNvSpPr>
            <a:spLocks noGrp="1"/>
          </p:cNvSpPr>
          <p:nvPr>
            <p:ph type="dt" sz="half" idx="10"/>
          </p:nvPr>
        </p:nvSpPr>
        <p:spPr/>
        <p:txBody>
          <a:bodyPr/>
          <a:lstStyle/>
          <a:p>
            <a:fld id="{1B2383D2-BF83-4031-924A-4BFFFED0C394}" type="datetimeFigureOut">
              <a:rPr lang="en-GB" smtClean="0"/>
              <a:t>22/09/2024</a:t>
            </a:fld>
            <a:endParaRPr lang="en-GB"/>
          </a:p>
        </p:txBody>
      </p:sp>
      <p:sp>
        <p:nvSpPr>
          <p:cNvPr id="6" name="Footer Placeholder 5">
            <a:extLst>
              <a:ext uri="{FF2B5EF4-FFF2-40B4-BE49-F238E27FC236}">
                <a16:creationId xmlns:a16="http://schemas.microsoft.com/office/drawing/2014/main" id="{0B84BEAA-E34B-4E8F-A87B-EF2655EE502A}"/>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2CE5B177-0D71-46E9-B73A-760555F15D64}"/>
              </a:ext>
            </a:extLst>
          </p:cNvPr>
          <p:cNvSpPr>
            <a:spLocks noGrp="1"/>
          </p:cNvSpPr>
          <p:nvPr>
            <p:ph type="sldNum" sz="quarter" idx="12"/>
          </p:nvPr>
        </p:nvSpPr>
        <p:spPr/>
        <p:txBody>
          <a:bodyPr/>
          <a:lstStyle/>
          <a:p>
            <a:fld id="{80C24E03-5654-48BE-A6A1-CF9B4F09A12A}" type="slidenum">
              <a:rPr lang="en-GB" smtClean="0"/>
              <a:t>‹#›</a:t>
            </a:fld>
            <a:endParaRPr lang="en-GB"/>
          </a:p>
        </p:txBody>
      </p:sp>
    </p:spTree>
    <p:extLst>
      <p:ext uri="{BB962C8B-B14F-4D97-AF65-F5344CB8AC3E}">
        <p14:creationId xmlns:p14="http://schemas.microsoft.com/office/powerpoint/2010/main" val="137778008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059FC0E-42F3-4481-95C7-27B622BEFD8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D32EA10A-BBE9-4D5D-8BFB-9F2156128E6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E4E1A013-D11E-40D9-86B1-C2A42C4DB8F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B2383D2-BF83-4031-924A-4BFFFED0C394}" type="datetimeFigureOut">
              <a:rPr lang="en-GB" smtClean="0"/>
              <a:t>22/09/2024</a:t>
            </a:fld>
            <a:endParaRPr lang="en-GB"/>
          </a:p>
        </p:txBody>
      </p:sp>
      <p:sp>
        <p:nvSpPr>
          <p:cNvPr id="5" name="Footer Placeholder 4">
            <a:extLst>
              <a:ext uri="{FF2B5EF4-FFF2-40B4-BE49-F238E27FC236}">
                <a16:creationId xmlns:a16="http://schemas.microsoft.com/office/drawing/2014/main" id="{9945C507-5313-4700-AEC2-822318B13E9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22E6762F-D019-48D0-B9DA-DE6BAF621F8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0C24E03-5654-48BE-A6A1-CF9B4F09A12A}" type="slidenum">
              <a:rPr lang="en-GB" smtClean="0"/>
              <a:t>‹#›</a:t>
            </a:fld>
            <a:endParaRPr lang="en-GB"/>
          </a:p>
        </p:txBody>
      </p:sp>
    </p:spTree>
    <p:extLst>
      <p:ext uri="{BB962C8B-B14F-4D97-AF65-F5344CB8AC3E}">
        <p14:creationId xmlns:p14="http://schemas.microsoft.com/office/powerpoint/2010/main" val="40905332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tmp"/><Relationship Id="rId2" Type="http://schemas.openxmlformats.org/officeDocument/2006/relationships/image" Target="../media/image1.tmp"/><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794C6FE-B479-4A6B-BE24-97602FA9CC96}"/>
              </a:ext>
            </a:extLst>
          </p:cNvPr>
          <p:cNvSpPr/>
          <p:nvPr/>
        </p:nvSpPr>
        <p:spPr>
          <a:xfrm>
            <a:off x="301840" y="96803"/>
            <a:ext cx="11594237" cy="1394645"/>
          </a:xfrm>
          <a:prstGeom prst="rect">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6" name="Rectangle 5">
            <a:extLst>
              <a:ext uri="{FF2B5EF4-FFF2-40B4-BE49-F238E27FC236}">
                <a16:creationId xmlns:a16="http://schemas.microsoft.com/office/drawing/2014/main" id="{CE9C5A49-72F3-4444-ACCF-0DF54F0F810B}"/>
              </a:ext>
            </a:extLst>
          </p:cNvPr>
          <p:cNvSpPr/>
          <p:nvPr/>
        </p:nvSpPr>
        <p:spPr>
          <a:xfrm>
            <a:off x="298881" y="1344671"/>
            <a:ext cx="11594237" cy="464820"/>
          </a:xfrm>
          <a:prstGeom prst="rect">
            <a:avLst/>
          </a:prstGeom>
          <a:solidFill>
            <a:srgbClr val="A45CAC"/>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0" name="Rectangle 9">
            <a:extLst>
              <a:ext uri="{FF2B5EF4-FFF2-40B4-BE49-F238E27FC236}">
                <a16:creationId xmlns:a16="http://schemas.microsoft.com/office/drawing/2014/main" id="{D8C52891-5734-4892-8441-7D7CFBEBBF79}"/>
              </a:ext>
            </a:extLst>
          </p:cNvPr>
          <p:cNvSpPr/>
          <p:nvPr/>
        </p:nvSpPr>
        <p:spPr>
          <a:xfrm>
            <a:off x="2426234" y="2298983"/>
            <a:ext cx="247212" cy="144780"/>
          </a:xfrm>
          <a:prstGeom prst="rect">
            <a:avLst/>
          </a:prstGeom>
          <a:ln>
            <a:noFill/>
          </a:ln>
        </p:spPr>
        <p:style>
          <a:lnRef idx="2">
            <a:schemeClr val="accent1"/>
          </a:lnRef>
          <a:fillRef idx="1">
            <a:schemeClr val="l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4" name="TextBox 23">
            <a:extLst>
              <a:ext uri="{FF2B5EF4-FFF2-40B4-BE49-F238E27FC236}">
                <a16:creationId xmlns:a16="http://schemas.microsoft.com/office/drawing/2014/main" id="{141EF8DA-1AAC-4721-847D-82503B884892}"/>
              </a:ext>
            </a:extLst>
          </p:cNvPr>
          <p:cNvSpPr txBox="1"/>
          <p:nvPr/>
        </p:nvSpPr>
        <p:spPr>
          <a:xfrm>
            <a:off x="2194052" y="231525"/>
            <a:ext cx="8086290" cy="1077218"/>
          </a:xfrm>
          <a:prstGeom prst="rect">
            <a:avLst/>
          </a:prstGeom>
          <a:noFill/>
        </p:spPr>
        <p:txBody>
          <a:bodyPr wrap="square" rtlCol="0">
            <a:spAutoFit/>
          </a:bodyPr>
          <a:lstStyle/>
          <a:p>
            <a:pPr algn="ctr"/>
            <a:r>
              <a:rPr lang="en-GB" sz="3200" dirty="0">
                <a:solidFill>
                  <a:schemeClr val="bg1"/>
                </a:solidFill>
                <a:latin typeface="Comic Sans MS" panose="030F0702030302020204" pitchFamily="66" charset="0"/>
              </a:rPr>
              <a:t>Curriculum </a:t>
            </a:r>
          </a:p>
          <a:p>
            <a:pPr algn="ctr"/>
            <a:r>
              <a:rPr lang="en-GB" sz="3200" dirty="0">
                <a:solidFill>
                  <a:schemeClr val="bg1"/>
                </a:solidFill>
                <a:latin typeface="Comic Sans MS" panose="030F0702030302020204" pitchFamily="66" charset="0"/>
              </a:rPr>
              <a:t>Geography – Whole School</a:t>
            </a:r>
          </a:p>
        </p:txBody>
      </p:sp>
      <p:pic>
        <p:nvPicPr>
          <p:cNvPr id="3" name="Picture 2">
            <a:extLst>
              <a:ext uri="{FF2B5EF4-FFF2-40B4-BE49-F238E27FC236}">
                <a16:creationId xmlns:a16="http://schemas.microsoft.com/office/drawing/2014/main" id="{11083D39-2132-41E8-BCAF-748CE1704B7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33679" y="199634"/>
            <a:ext cx="1760373" cy="1021168"/>
          </a:xfrm>
          <a:prstGeom prst="rect">
            <a:avLst/>
          </a:prstGeom>
        </p:spPr>
      </p:pic>
      <p:pic>
        <p:nvPicPr>
          <p:cNvPr id="19" name="Picture 18">
            <a:extLst>
              <a:ext uri="{FF2B5EF4-FFF2-40B4-BE49-F238E27FC236}">
                <a16:creationId xmlns:a16="http://schemas.microsoft.com/office/drawing/2014/main" id="{39010326-E4B5-40E5-96E9-FE4B8EAC40B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862954" y="2109643"/>
            <a:ext cx="6254412" cy="4451569"/>
          </a:xfrm>
          <a:prstGeom prst="rect">
            <a:avLst/>
          </a:prstGeom>
        </p:spPr>
      </p:pic>
    </p:spTree>
    <p:extLst>
      <p:ext uri="{BB962C8B-B14F-4D97-AF65-F5344CB8AC3E}">
        <p14:creationId xmlns:p14="http://schemas.microsoft.com/office/powerpoint/2010/main" val="330199080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794C6FE-B479-4A6B-BE24-97602FA9CC96}"/>
              </a:ext>
            </a:extLst>
          </p:cNvPr>
          <p:cNvSpPr/>
          <p:nvPr/>
        </p:nvSpPr>
        <p:spPr>
          <a:xfrm>
            <a:off x="168676" y="96803"/>
            <a:ext cx="11789546" cy="1394645"/>
          </a:xfrm>
          <a:prstGeom prst="rect">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6" name="Rectangle 5">
            <a:extLst>
              <a:ext uri="{FF2B5EF4-FFF2-40B4-BE49-F238E27FC236}">
                <a16:creationId xmlns:a16="http://schemas.microsoft.com/office/drawing/2014/main" id="{CE9C5A49-72F3-4444-ACCF-0DF54F0F810B}"/>
              </a:ext>
            </a:extLst>
          </p:cNvPr>
          <p:cNvSpPr/>
          <p:nvPr/>
        </p:nvSpPr>
        <p:spPr>
          <a:xfrm>
            <a:off x="168676" y="1344671"/>
            <a:ext cx="11789546" cy="464820"/>
          </a:xfrm>
          <a:prstGeom prst="rect">
            <a:avLst/>
          </a:prstGeom>
          <a:solidFill>
            <a:srgbClr val="A45CAC"/>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 name="Rectangle 9">
            <a:extLst>
              <a:ext uri="{FF2B5EF4-FFF2-40B4-BE49-F238E27FC236}">
                <a16:creationId xmlns:a16="http://schemas.microsoft.com/office/drawing/2014/main" id="{D8C52891-5734-4892-8441-7D7CFBEBBF79}"/>
              </a:ext>
            </a:extLst>
          </p:cNvPr>
          <p:cNvSpPr/>
          <p:nvPr/>
        </p:nvSpPr>
        <p:spPr>
          <a:xfrm>
            <a:off x="2426234" y="2298983"/>
            <a:ext cx="247212" cy="144780"/>
          </a:xfrm>
          <a:prstGeom prst="rect">
            <a:avLst/>
          </a:prstGeom>
          <a:ln>
            <a:noFill/>
          </a:ln>
        </p:spPr>
        <p:style>
          <a:lnRef idx="2">
            <a:schemeClr val="accent1"/>
          </a:lnRef>
          <a:fillRef idx="1">
            <a:schemeClr val="l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24" name="TextBox 23">
            <a:extLst>
              <a:ext uri="{FF2B5EF4-FFF2-40B4-BE49-F238E27FC236}">
                <a16:creationId xmlns:a16="http://schemas.microsoft.com/office/drawing/2014/main" id="{141EF8DA-1AAC-4721-847D-82503B884892}"/>
              </a:ext>
            </a:extLst>
          </p:cNvPr>
          <p:cNvSpPr txBox="1"/>
          <p:nvPr/>
        </p:nvSpPr>
        <p:spPr>
          <a:xfrm>
            <a:off x="2194052" y="231525"/>
            <a:ext cx="8086290" cy="1077218"/>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3200" b="0" i="0" u="none" strike="noStrike" kern="1200" cap="none" spc="0" normalizeH="0" baseline="0" noProof="0" dirty="0">
                <a:ln>
                  <a:noFill/>
                </a:ln>
                <a:solidFill>
                  <a:prstClr val="white"/>
                </a:solidFill>
                <a:effectLst/>
                <a:uLnTx/>
                <a:uFillTx/>
                <a:latin typeface="Comic Sans MS" panose="030F0702030302020204" pitchFamily="66" charset="0"/>
                <a:ea typeface="+mn-ea"/>
                <a:cs typeface="+mn-cs"/>
              </a:rPr>
              <a:t>Curriculum Map</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3200" b="0" i="0" u="none" strike="noStrike" kern="1200" cap="none" spc="0" normalizeH="0" baseline="0" noProof="0" dirty="0">
                <a:ln>
                  <a:noFill/>
                </a:ln>
                <a:solidFill>
                  <a:prstClr val="white"/>
                </a:solidFill>
                <a:effectLst/>
                <a:uLnTx/>
                <a:uFillTx/>
                <a:latin typeface="Comic Sans MS" panose="030F0702030302020204" pitchFamily="66" charset="0"/>
                <a:ea typeface="+mn-ea"/>
                <a:cs typeface="+mn-cs"/>
              </a:rPr>
              <a:t>Geography– Fieldwork Skills</a:t>
            </a:r>
          </a:p>
        </p:txBody>
      </p:sp>
      <p:graphicFrame>
        <p:nvGraphicFramePr>
          <p:cNvPr id="25" name="Table 24">
            <a:extLst>
              <a:ext uri="{FF2B5EF4-FFF2-40B4-BE49-F238E27FC236}">
                <a16:creationId xmlns:a16="http://schemas.microsoft.com/office/drawing/2014/main" id="{AC7B64D2-1B9F-4487-BF74-023ABE51D6A6}"/>
              </a:ext>
            </a:extLst>
          </p:cNvPr>
          <p:cNvGraphicFramePr>
            <a:graphicFrameLocks noGrp="1"/>
          </p:cNvGraphicFramePr>
          <p:nvPr>
            <p:extLst>
              <p:ext uri="{D42A27DB-BD31-4B8C-83A1-F6EECF244321}">
                <p14:modId xmlns:p14="http://schemas.microsoft.com/office/powerpoint/2010/main" val="2385956322"/>
              </p:ext>
            </p:extLst>
          </p:nvPr>
        </p:nvGraphicFramePr>
        <p:xfrm>
          <a:off x="168675" y="1856099"/>
          <a:ext cx="11789546" cy="3392679"/>
        </p:xfrm>
        <a:graphic>
          <a:graphicData uri="http://schemas.openxmlformats.org/drawingml/2006/table">
            <a:tbl>
              <a:tblPr firstRow="1" bandRow="1">
                <a:tableStyleId>{5940675A-B579-460E-94D1-54222C63F5DA}</a:tableStyleId>
              </a:tblPr>
              <a:tblGrid>
                <a:gridCol w="2357909">
                  <a:extLst>
                    <a:ext uri="{9D8B030D-6E8A-4147-A177-3AD203B41FA5}">
                      <a16:colId xmlns:a16="http://schemas.microsoft.com/office/drawing/2014/main" val="1039164095"/>
                    </a:ext>
                  </a:extLst>
                </a:gridCol>
                <a:gridCol w="2357909">
                  <a:extLst>
                    <a:ext uri="{9D8B030D-6E8A-4147-A177-3AD203B41FA5}">
                      <a16:colId xmlns:a16="http://schemas.microsoft.com/office/drawing/2014/main" val="2704453762"/>
                    </a:ext>
                  </a:extLst>
                </a:gridCol>
                <a:gridCol w="2377441">
                  <a:extLst>
                    <a:ext uri="{9D8B030D-6E8A-4147-A177-3AD203B41FA5}">
                      <a16:colId xmlns:a16="http://schemas.microsoft.com/office/drawing/2014/main" val="4288589505"/>
                    </a:ext>
                  </a:extLst>
                </a:gridCol>
                <a:gridCol w="2201662">
                  <a:extLst>
                    <a:ext uri="{9D8B030D-6E8A-4147-A177-3AD203B41FA5}">
                      <a16:colId xmlns:a16="http://schemas.microsoft.com/office/drawing/2014/main" val="3781812662"/>
                    </a:ext>
                  </a:extLst>
                </a:gridCol>
                <a:gridCol w="2494625">
                  <a:extLst>
                    <a:ext uri="{9D8B030D-6E8A-4147-A177-3AD203B41FA5}">
                      <a16:colId xmlns:a16="http://schemas.microsoft.com/office/drawing/2014/main" val="3789398880"/>
                    </a:ext>
                  </a:extLst>
                </a:gridCol>
              </a:tblGrid>
              <a:tr h="265053">
                <a:tc>
                  <a:txBody>
                    <a:bodyPr/>
                    <a:lstStyle/>
                    <a:p>
                      <a:pPr marL="71755" algn="ctr">
                        <a:lnSpc>
                          <a:spcPct val="107000"/>
                        </a:lnSpc>
                        <a:spcAft>
                          <a:spcPts val="0"/>
                        </a:spcAft>
                      </a:pPr>
                      <a:r>
                        <a:rPr lang="en-GB" sz="1200">
                          <a:effectLst/>
                          <a:latin typeface="Comic Sans MS" panose="030F0702030302020204" pitchFamily="66" charset="0"/>
                          <a:ea typeface="Calibri" panose="020F0502020204030204" pitchFamily="34" charset="0"/>
                          <a:cs typeface="Calibri" panose="020F0502020204030204" pitchFamily="34" charset="0"/>
                        </a:rPr>
                        <a:t>Enquiry</a:t>
                      </a:r>
                      <a:endParaRPr lang="en-GB" sz="110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tc>
                <a:tc>
                  <a:txBody>
                    <a:bodyPr/>
                    <a:lstStyle/>
                    <a:p>
                      <a:pPr marL="71755" algn="ctr">
                        <a:lnSpc>
                          <a:spcPct val="107000"/>
                        </a:lnSpc>
                        <a:spcAft>
                          <a:spcPts val="0"/>
                        </a:spcAft>
                      </a:pPr>
                      <a:r>
                        <a:rPr lang="en-GB" sz="1200">
                          <a:effectLst/>
                          <a:latin typeface="Comic Sans MS" panose="030F0702030302020204" pitchFamily="66" charset="0"/>
                          <a:ea typeface="Calibri" panose="020F0502020204030204" pitchFamily="34" charset="0"/>
                          <a:cs typeface="Calibri" panose="020F0502020204030204" pitchFamily="34" charset="0"/>
                        </a:rPr>
                        <a:t>Communication</a:t>
                      </a:r>
                      <a:endParaRPr lang="en-GB" sz="110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nchor="ctr"/>
                </a:tc>
                <a:tc>
                  <a:txBody>
                    <a:bodyPr/>
                    <a:lstStyle/>
                    <a:p>
                      <a:pPr marL="71755" algn="ctr">
                        <a:lnSpc>
                          <a:spcPct val="107000"/>
                        </a:lnSpc>
                        <a:spcAft>
                          <a:spcPts val="0"/>
                        </a:spcAft>
                      </a:pPr>
                      <a:r>
                        <a:rPr lang="en-GB" sz="1200">
                          <a:effectLst/>
                          <a:latin typeface="Comic Sans MS" panose="030F0702030302020204" pitchFamily="66" charset="0"/>
                          <a:ea typeface="Calibri" panose="020F0502020204030204" pitchFamily="34" charset="0"/>
                          <a:cs typeface="Calibri" panose="020F0502020204030204" pitchFamily="34" charset="0"/>
                        </a:rPr>
                        <a:t>Field-sketching</a:t>
                      </a:r>
                      <a:endParaRPr lang="en-GB" sz="110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nchor="ctr"/>
                </a:tc>
                <a:tc>
                  <a:txBody>
                    <a:bodyPr/>
                    <a:lstStyle/>
                    <a:p>
                      <a:pPr marL="71755" algn="ctr">
                        <a:lnSpc>
                          <a:spcPct val="107000"/>
                        </a:lnSpc>
                        <a:spcAft>
                          <a:spcPts val="0"/>
                        </a:spcAft>
                      </a:pPr>
                      <a:r>
                        <a:rPr lang="en-GB" sz="1200">
                          <a:effectLst/>
                          <a:latin typeface="Comic Sans MS" panose="030F0702030302020204" pitchFamily="66" charset="0"/>
                          <a:ea typeface="Calibri" panose="020F0502020204030204" pitchFamily="34" charset="0"/>
                          <a:cs typeface="Calibri" panose="020F0502020204030204" pitchFamily="34" charset="0"/>
                        </a:rPr>
                        <a:t>Photography</a:t>
                      </a:r>
                      <a:endParaRPr lang="en-GB" sz="110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nchor="ctr"/>
                </a:tc>
                <a:tc>
                  <a:txBody>
                    <a:bodyPr/>
                    <a:lstStyle/>
                    <a:p>
                      <a:pPr marL="71755" algn="ctr">
                        <a:lnSpc>
                          <a:spcPct val="107000"/>
                        </a:lnSpc>
                        <a:spcAft>
                          <a:spcPts val="0"/>
                        </a:spcAft>
                      </a:pPr>
                      <a:r>
                        <a:rPr lang="en-GB" sz="1200" dirty="0">
                          <a:effectLst/>
                          <a:latin typeface="Comic Sans MS" panose="030F0702030302020204" pitchFamily="66" charset="0"/>
                          <a:ea typeface="Calibri" panose="020F0502020204030204" pitchFamily="34" charset="0"/>
                          <a:cs typeface="Calibri" panose="020F0502020204030204" pitchFamily="34" charset="0"/>
                        </a:rPr>
                        <a:t>Measurement</a:t>
                      </a:r>
                      <a:endParaRPr lang="en-GB" sz="1100" dirty="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3471968257"/>
                  </a:ext>
                </a:extLst>
              </a:tr>
              <a:tr h="3127626">
                <a:tc>
                  <a:txBody>
                    <a:bodyPr/>
                    <a:lstStyle/>
                    <a:p>
                      <a:pPr marL="342900" lvl="0" indent="-342900">
                        <a:lnSpc>
                          <a:spcPct val="107000"/>
                        </a:lnSpc>
                        <a:spcAft>
                          <a:spcPts val="0"/>
                        </a:spcAft>
                        <a:buFont typeface="Arial" panose="020B0604020202020204" pitchFamily="34" charset="0"/>
                        <a:buChar char="-"/>
                      </a:pPr>
                      <a:r>
                        <a:rPr lang="en-US" sz="1200" dirty="0">
                          <a:effectLst/>
                          <a:latin typeface="Comic Sans MS" panose="030F0702030302020204" pitchFamily="66" charset="0"/>
                          <a:ea typeface="Calibri" panose="020F0502020204030204" pitchFamily="34" charset="0"/>
                          <a:cs typeface="Times New Roman" panose="02020603050405020304" pitchFamily="18" charset="0"/>
                        </a:rPr>
                        <a:t>Teacher led enquiries, to ask and respond to simple questions.  </a:t>
                      </a:r>
                    </a:p>
                    <a:p>
                      <a:pPr marL="342900" lvl="0" indent="-342900">
                        <a:lnSpc>
                          <a:spcPct val="107000"/>
                        </a:lnSpc>
                        <a:spcAft>
                          <a:spcPts val="0"/>
                        </a:spcAft>
                        <a:buFont typeface="Arial" panose="020B0604020202020204" pitchFamily="34" charset="0"/>
                        <a:buChar char="-"/>
                      </a:pPr>
                      <a:endParaRPr lang="en-US" sz="1200" dirty="0">
                        <a:effectLst/>
                        <a:latin typeface="Comic Sans MS" panose="030F0702030302020204" pitchFamily="66" charset="0"/>
                        <a:ea typeface="Calibri" panose="020F0502020204030204" pitchFamily="34" charset="0"/>
                        <a:cs typeface="Times New Roman" panose="02020603050405020304" pitchFamily="18" charset="0"/>
                      </a:endParaRPr>
                    </a:p>
                    <a:p>
                      <a:pPr marL="342900" lvl="0" indent="-342900">
                        <a:lnSpc>
                          <a:spcPct val="107000"/>
                        </a:lnSpc>
                        <a:spcAft>
                          <a:spcPts val="0"/>
                        </a:spcAft>
                        <a:buFont typeface="Arial" panose="020B0604020202020204" pitchFamily="34" charset="0"/>
                        <a:buChar char="-"/>
                      </a:pPr>
                      <a:r>
                        <a:rPr lang="en-US" sz="1200" dirty="0">
                          <a:effectLst/>
                          <a:latin typeface="Comic Sans MS" panose="030F0702030302020204" pitchFamily="66" charset="0"/>
                          <a:ea typeface="Calibri" panose="020F0502020204030204" pitchFamily="34" charset="0"/>
                          <a:cs typeface="Times New Roman" panose="02020603050405020304" pitchFamily="18" charset="0"/>
                        </a:rPr>
                        <a:t>Use information books/pictures as sources of information.</a:t>
                      </a:r>
                    </a:p>
                    <a:p>
                      <a:pPr marL="342900" lvl="0" indent="-342900">
                        <a:lnSpc>
                          <a:spcPct val="107000"/>
                        </a:lnSpc>
                        <a:spcAft>
                          <a:spcPts val="0"/>
                        </a:spcAft>
                        <a:buFont typeface="Arial" panose="020B0604020202020204" pitchFamily="34" charset="0"/>
                        <a:buChar char="-"/>
                      </a:pPr>
                      <a:endParaRPr lang="en-US" sz="1200" dirty="0">
                        <a:effectLst/>
                        <a:latin typeface="Comic Sans MS" panose="030F0702030302020204" pitchFamily="66" charset="0"/>
                        <a:ea typeface="Calibri" panose="020F0502020204030204" pitchFamily="34" charset="0"/>
                        <a:cs typeface="Times New Roman" panose="02020603050405020304" pitchFamily="18" charset="0"/>
                      </a:endParaRPr>
                    </a:p>
                    <a:p>
                      <a:pPr marL="342900" lvl="0" indent="-342900">
                        <a:lnSpc>
                          <a:spcPct val="107000"/>
                        </a:lnSpc>
                        <a:spcAft>
                          <a:spcPts val="0"/>
                        </a:spcAft>
                        <a:buFont typeface="Arial" panose="020B0604020202020204" pitchFamily="34" charset="0"/>
                        <a:buChar char="-"/>
                      </a:pPr>
                      <a:r>
                        <a:rPr lang="en-US" sz="1200" dirty="0">
                          <a:effectLst/>
                          <a:latin typeface="Comic Sans MS" panose="030F0702030302020204" pitchFamily="66" charset="0"/>
                          <a:ea typeface="Calibri" panose="020F0502020204030204" pitchFamily="34" charset="0"/>
                          <a:cs typeface="Times New Roman" panose="02020603050405020304" pitchFamily="18" charset="0"/>
                        </a:rPr>
                        <a:t>Investigate their surroundings</a:t>
                      </a:r>
                    </a:p>
                    <a:p>
                      <a:pPr marL="342900" lvl="0" indent="-342900">
                        <a:lnSpc>
                          <a:spcPct val="107000"/>
                        </a:lnSpc>
                        <a:spcAft>
                          <a:spcPts val="0"/>
                        </a:spcAft>
                        <a:buFont typeface="Arial" panose="020B0604020202020204" pitchFamily="34" charset="0"/>
                        <a:buChar char="-"/>
                      </a:pPr>
                      <a:endParaRPr lang="en-US" sz="1200" dirty="0">
                        <a:effectLst/>
                        <a:latin typeface="Comic Sans MS" panose="030F0702030302020204" pitchFamily="66" charset="0"/>
                        <a:ea typeface="Calibri" panose="020F0502020204030204" pitchFamily="34" charset="0"/>
                        <a:cs typeface="Times New Roman" panose="02020603050405020304" pitchFamily="18" charset="0"/>
                      </a:endParaRPr>
                    </a:p>
                    <a:p>
                      <a:pPr marL="342900" lvl="0" indent="-342900">
                        <a:lnSpc>
                          <a:spcPct val="107000"/>
                        </a:lnSpc>
                        <a:spcAft>
                          <a:spcPts val="0"/>
                        </a:spcAft>
                        <a:buFont typeface="Arial" panose="020B0604020202020204" pitchFamily="34" charset="0"/>
                        <a:buChar char="-"/>
                      </a:pPr>
                      <a:r>
                        <a:rPr lang="en-US" sz="1200" dirty="0">
                          <a:effectLst/>
                          <a:latin typeface="Comic Sans MS" panose="030F0702030302020204" pitchFamily="66" charset="0"/>
                          <a:ea typeface="Calibri" panose="020F0502020204030204" pitchFamily="34" charset="0"/>
                          <a:cs typeface="Times New Roman" panose="02020603050405020304" pitchFamily="18" charset="0"/>
                        </a:rPr>
                        <a:t>Make observations about where things are e.g. within school or grounds.</a:t>
                      </a:r>
                    </a:p>
                    <a:p>
                      <a:pPr marL="342900" lvl="0" indent="-342900">
                        <a:lnSpc>
                          <a:spcPct val="107000"/>
                        </a:lnSpc>
                        <a:spcAft>
                          <a:spcPts val="0"/>
                        </a:spcAft>
                        <a:buFont typeface="Arial" panose="020B0604020202020204" pitchFamily="34" charset="0"/>
                        <a:buChar char="-"/>
                      </a:pPr>
                      <a:endParaRPr lang="en-GB" sz="1200" dirty="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tc>
                <a:tc>
                  <a:txBody>
                    <a:bodyPr/>
                    <a:lstStyle/>
                    <a:p>
                      <a:pPr marL="342900" lvl="0" indent="-342900">
                        <a:lnSpc>
                          <a:spcPct val="107000"/>
                        </a:lnSpc>
                        <a:spcAft>
                          <a:spcPts val="0"/>
                        </a:spcAft>
                        <a:buFont typeface="Arial" panose="020B0604020202020204" pitchFamily="34" charset="0"/>
                        <a:buChar char="-"/>
                      </a:pPr>
                      <a:r>
                        <a:rPr lang="en-US" sz="1200" dirty="0">
                          <a:effectLst/>
                          <a:latin typeface="Comic Sans MS" panose="030F0702030302020204" pitchFamily="66" charset="0"/>
                          <a:ea typeface="Calibri" panose="020F0502020204030204" pitchFamily="34" charset="0"/>
                          <a:cs typeface="Times New Roman" panose="02020603050405020304" pitchFamily="18" charset="0"/>
                        </a:rPr>
                        <a:t>Communicate in a variety of ways including maps, diagrams, numerical and quantitative skills and writing </a:t>
                      </a:r>
                    </a:p>
                    <a:p>
                      <a:pPr marL="0" lvl="0" indent="0">
                        <a:lnSpc>
                          <a:spcPct val="107000"/>
                        </a:lnSpc>
                        <a:spcAft>
                          <a:spcPts val="0"/>
                        </a:spcAft>
                        <a:buFont typeface="Arial" panose="020B0604020202020204" pitchFamily="34" charset="0"/>
                        <a:buNone/>
                      </a:pPr>
                      <a:endParaRPr lang="en-US" sz="1200" dirty="0">
                        <a:effectLst/>
                        <a:latin typeface="Comic Sans MS" panose="030F0702030302020204" pitchFamily="66" charset="0"/>
                        <a:ea typeface="Calibri" panose="020F0502020204030204" pitchFamily="34" charset="0"/>
                        <a:cs typeface="Times New Roman" panose="02020603050405020304" pitchFamily="18" charset="0"/>
                      </a:endParaRPr>
                    </a:p>
                    <a:p>
                      <a:pPr marL="342900" lvl="0" indent="-342900">
                        <a:lnSpc>
                          <a:spcPct val="107000"/>
                        </a:lnSpc>
                        <a:spcAft>
                          <a:spcPts val="0"/>
                        </a:spcAft>
                        <a:buFont typeface="Arial" panose="020B0604020202020204" pitchFamily="34" charset="0"/>
                        <a:buChar char="-"/>
                      </a:pPr>
                      <a:r>
                        <a:rPr lang="en-US" sz="1200" dirty="0">
                          <a:effectLst/>
                          <a:latin typeface="Comic Sans MS" panose="030F0702030302020204" pitchFamily="66" charset="0"/>
                          <a:ea typeface="Calibri" panose="020F0502020204030204" pitchFamily="34" charset="0"/>
                          <a:cs typeface="Times New Roman" panose="02020603050405020304" pitchFamily="18" charset="0"/>
                        </a:rPr>
                        <a:t>Expressing own views through speaking.    </a:t>
                      </a:r>
                    </a:p>
                    <a:p>
                      <a:pPr marL="342900" lvl="0" indent="-342900">
                        <a:lnSpc>
                          <a:spcPct val="107000"/>
                        </a:lnSpc>
                        <a:spcAft>
                          <a:spcPts val="0"/>
                        </a:spcAft>
                        <a:buFont typeface="Arial" panose="020B0604020202020204" pitchFamily="34" charset="0"/>
                        <a:buChar char="-"/>
                      </a:pPr>
                      <a:endParaRPr lang="en-US" sz="1200" dirty="0">
                        <a:effectLst/>
                        <a:latin typeface="Comic Sans MS" panose="030F0702030302020204" pitchFamily="66" charset="0"/>
                        <a:ea typeface="Calibri" panose="020F0502020204030204" pitchFamily="34" charset="0"/>
                        <a:cs typeface="Times New Roman" panose="02020603050405020304" pitchFamily="18" charset="0"/>
                      </a:endParaRPr>
                    </a:p>
                    <a:p>
                      <a:pPr marL="342900" lvl="0" indent="-342900">
                        <a:lnSpc>
                          <a:spcPct val="107000"/>
                        </a:lnSpc>
                        <a:spcAft>
                          <a:spcPts val="0"/>
                        </a:spcAft>
                        <a:buFont typeface="Arial" panose="020B0604020202020204" pitchFamily="34" charset="0"/>
                        <a:buChar char="-"/>
                      </a:pPr>
                      <a:r>
                        <a:rPr lang="en-US" sz="1200" dirty="0">
                          <a:effectLst/>
                          <a:latin typeface="Comic Sans MS" panose="030F0702030302020204" pitchFamily="66" charset="0"/>
                          <a:ea typeface="Calibri" panose="020F0502020204030204" pitchFamily="34" charset="0"/>
                          <a:cs typeface="Times New Roman" panose="02020603050405020304" pitchFamily="18" charset="0"/>
                        </a:rPr>
                        <a:t>Give simple reasons for likes and dislikes. </a:t>
                      </a:r>
                    </a:p>
                    <a:p>
                      <a:pPr marL="342900" lvl="0" indent="-342900">
                        <a:lnSpc>
                          <a:spcPct val="107000"/>
                        </a:lnSpc>
                        <a:spcAft>
                          <a:spcPts val="0"/>
                        </a:spcAft>
                        <a:buFont typeface="Arial" panose="020B0604020202020204" pitchFamily="34" charset="0"/>
                        <a:buChar char="-"/>
                      </a:pPr>
                      <a:endParaRPr lang="en-US" sz="1200" dirty="0">
                        <a:effectLst/>
                        <a:latin typeface="Comic Sans MS" panose="030F0702030302020204" pitchFamily="66" charset="0"/>
                        <a:ea typeface="Calibri" panose="020F0502020204030204" pitchFamily="34" charset="0"/>
                        <a:cs typeface="Times New Roman" panose="02020603050405020304" pitchFamily="18" charset="0"/>
                      </a:endParaRPr>
                    </a:p>
                    <a:p>
                      <a:pPr marL="342900" lvl="0" indent="-342900">
                        <a:lnSpc>
                          <a:spcPct val="107000"/>
                        </a:lnSpc>
                        <a:spcAft>
                          <a:spcPts val="0"/>
                        </a:spcAft>
                        <a:buFont typeface="Arial" panose="020B0604020202020204" pitchFamily="34" charset="0"/>
                        <a:buChar char="-"/>
                      </a:pPr>
                      <a:r>
                        <a:rPr lang="en-US" sz="1200" dirty="0">
                          <a:effectLst/>
                          <a:latin typeface="Comic Sans MS" panose="030F0702030302020204" pitchFamily="66" charset="0"/>
                          <a:ea typeface="Calibri" panose="020F0502020204030204" pitchFamily="34" charset="0"/>
                          <a:cs typeface="Times New Roman" panose="02020603050405020304" pitchFamily="18" charset="0"/>
                        </a:rPr>
                        <a:t>Use simple geographical vocabulary. </a:t>
                      </a:r>
                    </a:p>
                    <a:p>
                      <a:pPr marL="0" lvl="0" indent="0">
                        <a:lnSpc>
                          <a:spcPct val="107000"/>
                        </a:lnSpc>
                        <a:spcAft>
                          <a:spcPts val="0"/>
                        </a:spcAft>
                        <a:buFont typeface="Arial" panose="020B0604020202020204" pitchFamily="34" charset="0"/>
                        <a:buNone/>
                      </a:pPr>
                      <a:endParaRPr lang="en-US" sz="1200" dirty="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n-GB" sz="1200" dirty="0">
                          <a:effectLst/>
                          <a:latin typeface="Comic Sans MS" panose="030F0702030302020204" pitchFamily="66" charset="0"/>
                          <a:ea typeface="Calibri" panose="020F0502020204030204" pitchFamily="34" charset="0"/>
                          <a:cs typeface="Calibri" panose="020F0502020204030204" pitchFamily="34" charset="0"/>
                        </a:rPr>
                        <a:t> - </a:t>
                      </a:r>
                      <a:r>
                        <a:rPr lang="en-US" sz="1200" dirty="0">
                          <a:effectLst/>
                          <a:latin typeface="Comic Sans MS" panose="030F0702030302020204" pitchFamily="66" charset="0"/>
                          <a:ea typeface="Calibri" panose="020F0502020204030204" pitchFamily="34" charset="0"/>
                          <a:cs typeface="Calibri" panose="020F0502020204030204" pitchFamily="34" charset="0"/>
                        </a:rPr>
                        <a:t>Draw simple features they observe in the school and grounds.</a:t>
                      </a:r>
                    </a:p>
                    <a:p>
                      <a:pPr>
                        <a:lnSpc>
                          <a:spcPct val="107000"/>
                        </a:lnSpc>
                        <a:spcAft>
                          <a:spcPts val="0"/>
                        </a:spcAft>
                      </a:pPr>
                      <a:endParaRPr lang="en-US" sz="1200" dirty="0">
                        <a:effectLst/>
                        <a:latin typeface="Comic Sans MS" panose="030F0702030302020204" pitchFamily="66" charset="0"/>
                        <a:ea typeface="Calibri" panose="020F0502020204030204" pitchFamily="34" charset="0"/>
                        <a:cs typeface="Calibri" panose="020F0502020204030204" pitchFamily="34" charset="0"/>
                      </a:endParaRPr>
                    </a:p>
                    <a:p>
                      <a:pPr>
                        <a:lnSpc>
                          <a:spcPct val="107000"/>
                        </a:lnSpc>
                        <a:spcAft>
                          <a:spcPts val="0"/>
                        </a:spcAft>
                      </a:pPr>
                      <a:r>
                        <a:rPr lang="en-US" sz="1200" dirty="0">
                          <a:effectLst/>
                          <a:latin typeface="Comic Sans MS" panose="030F0702030302020204" pitchFamily="66" charset="0"/>
                          <a:ea typeface="Calibri" panose="020F0502020204030204" pitchFamily="34" charset="0"/>
                          <a:cs typeface="Calibri" panose="020F0502020204030204" pitchFamily="34" charset="0"/>
                        </a:rPr>
                        <a:t>- Add labels provided to the correct places on a ready-drawn sketches of a view.</a:t>
                      </a:r>
                    </a:p>
                    <a:p>
                      <a:pPr>
                        <a:lnSpc>
                          <a:spcPct val="107000"/>
                        </a:lnSpc>
                        <a:spcAft>
                          <a:spcPts val="0"/>
                        </a:spcAft>
                      </a:pPr>
                      <a:endParaRPr lang="en-GB" sz="1200" dirty="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tc>
                <a:tc>
                  <a:txBody>
                    <a:bodyPr/>
                    <a:lstStyle/>
                    <a:p>
                      <a:pPr marL="342900" lvl="0" indent="-342900">
                        <a:lnSpc>
                          <a:spcPct val="107000"/>
                        </a:lnSpc>
                        <a:spcAft>
                          <a:spcPts val="0"/>
                        </a:spcAft>
                        <a:buFont typeface="Arial" panose="020B0604020202020204" pitchFamily="34" charset="0"/>
                        <a:buChar char="-"/>
                      </a:pPr>
                      <a:r>
                        <a:rPr lang="en-US" sz="1200" dirty="0" err="1">
                          <a:effectLst/>
                          <a:latin typeface="Comic Sans MS" panose="030F0702030302020204" pitchFamily="66" charset="0"/>
                          <a:ea typeface="Calibri" panose="020F0502020204030204" pitchFamily="34" charset="0"/>
                          <a:cs typeface="Times New Roman" panose="02020603050405020304" pitchFamily="18" charset="0"/>
                        </a:rPr>
                        <a:t>Recognise</a:t>
                      </a:r>
                      <a:r>
                        <a:rPr lang="en-US" sz="1200" dirty="0">
                          <a:effectLst/>
                          <a:latin typeface="Comic Sans MS" panose="030F0702030302020204" pitchFamily="66" charset="0"/>
                          <a:ea typeface="Calibri" panose="020F0502020204030204" pitchFamily="34" charset="0"/>
                          <a:cs typeface="Times New Roman" panose="02020603050405020304" pitchFamily="18" charset="0"/>
                        </a:rPr>
                        <a:t> a photo taken by a teacher as a record of what they have seen.</a:t>
                      </a:r>
                    </a:p>
                    <a:p>
                      <a:pPr marL="342900" lvl="0" indent="-342900">
                        <a:lnSpc>
                          <a:spcPct val="107000"/>
                        </a:lnSpc>
                        <a:spcAft>
                          <a:spcPts val="0"/>
                        </a:spcAft>
                        <a:buFont typeface="Arial" panose="020B0604020202020204" pitchFamily="34" charset="0"/>
                        <a:buChar char="-"/>
                      </a:pPr>
                      <a:endParaRPr lang="en-US" sz="1200" dirty="0">
                        <a:effectLst/>
                        <a:latin typeface="Comic Sans MS" panose="030F0702030302020204" pitchFamily="66" charset="0"/>
                        <a:ea typeface="Calibri" panose="020F0502020204030204" pitchFamily="34" charset="0"/>
                        <a:cs typeface="Times New Roman" panose="02020603050405020304" pitchFamily="18" charset="0"/>
                      </a:endParaRPr>
                    </a:p>
                    <a:p>
                      <a:pPr marL="342900" lvl="0" indent="-342900">
                        <a:lnSpc>
                          <a:spcPct val="107000"/>
                        </a:lnSpc>
                        <a:spcAft>
                          <a:spcPts val="0"/>
                        </a:spcAft>
                        <a:buFont typeface="Arial" panose="020B0604020202020204" pitchFamily="34" charset="0"/>
                        <a:buChar char="-"/>
                      </a:pPr>
                      <a:r>
                        <a:rPr lang="en-US" sz="1200" dirty="0">
                          <a:effectLst/>
                          <a:latin typeface="Comic Sans MS" panose="030F0702030302020204" pitchFamily="66" charset="0"/>
                          <a:ea typeface="Calibri" panose="020F0502020204030204" pitchFamily="34" charset="0"/>
                          <a:cs typeface="Times New Roman" panose="02020603050405020304" pitchFamily="18" charset="0"/>
                        </a:rPr>
                        <a:t>Add labels provided to a photograph.</a:t>
                      </a:r>
                    </a:p>
                    <a:p>
                      <a:pPr marL="342900" lvl="0" indent="-342900">
                        <a:lnSpc>
                          <a:spcPct val="107000"/>
                        </a:lnSpc>
                        <a:spcAft>
                          <a:spcPts val="0"/>
                        </a:spcAft>
                        <a:buFont typeface="Arial" panose="020B0604020202020204" pitchFamily="34" charset="0"/>
                        <a:buChar char="-"/>
                      </a:pPr>
                      <a:endParaRPr lang="en-GB" sz="1200" dirty="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tc>
                <a:tc>
                  <a:txBody>
                    <a:bodyPr/>
                    <a:lstStyle/>
                    <a:p>
                      <a:pPr marL="342900" lvl="0" indent="-342900">
                        <a:lnSpc>
                          <a:spcPct val="107000"/>
                        </a:lnSpc>
                        <a:spcAft>
                          <a:spcPts val="0"/>
                        </a:spcAft>
                        <a:buFont typeface="Arial" panose="020B0604020202020204" pitchFamily="34" charset="0"/>
                        <a:buChar char="-"/>
                      </a:pPr>
                      <a:r>
                        <a:rPr lang="en-US" sz="1200" dirty="0">
                          <a:effectLst/>
                          <a:latin typeface="Comic Sans MS" panose="030F0702030302020204" pitchFamily="66" charset="0"/>
                          <a:ea typeface="Calibri" panose="020F0502020204030204" pitchFamily="34" charset="0"/>
                          <a:cs typeface="Times New Roman" panose="02020603050405020304" pitchFamily="18" charset="0"/>
                        </a:rPr>
                        <a:t>Use everyday language to describe features e.g. bigger, smaller than.</a:t>
                      </a:r>
                    </a:p>
                    <a:p>
                      <a:pPr marL="342900" lvl="0" indent="-342900">
                        <a:lnSpc>
                          <a:spcPct val="107000"/>
                        </a:lnSpc>
                        <a:spcAft>
                          <a:spcPts val="0"/>
                        </a:spcAft>
                        <a:buFont typeface="Arial" panose="020B0604020202020204" pitchFamily="34" charset="0"/>
                        <a:buChar char="-"/>
                      </a:pPr>
                      <a:endParaRPr lang="en-US" sz="1200" dirty="0">
                        <a:effectLst/>
                        <a:latin typeface="Comic Sans MS" panose="030F0702030302020204" pitchFamily="66" charset="0"/>
                        <a:ea typeface="Calibri" panose="020F0502020204030204" pitchFamily="34" charset="0"/>
                        <a:cs typeface="Times New Roman" panose="02020603050405020304" pitchFamily="18" charset="0"/>
                      </a:endParaRPr>
                    </a:p>
                    <a:p>
                      <a:pPr marL="342900" lvl="0" indent="-342900">
                        <a:lnSpc>
                          <a:spcPct val="107000"/>
                        </a:lnSpc>
                        <a:spcAft>
                          <a:spcPts val="0"/>
                        </a:spcAft>
                        <a:buFont typeface="Arial" panose="020B0604020202020204" pitchFamily="34" charset="0"/>
                        <a:buChar char="-"/>
                      </a:pPr>
                      <a:r>
                        <a:rPr lang="en-US" sz="1200" dirty="0">
                          <a:effectLst/>
                          <a:latin typeface="Comic Sans MS" panose="030F0702030302020204" pitchFamily="66" charset="0"/>
                          <a:ea typeface="Calibri" panose="020F0502020204030204" pitchFamily="34" charset="0"/>
                          <a:cs typeface="Times New Roman" panose="02020603050405020304" pitchFamily="18" charset="0"/>
                        </a:rPr>
                        <a:t>Measure the temperature in Sandbach using a thermometer. Compare this with the London</a:t>
                      </a:r>
                    </a:p>
                    <a:p>
                      <a:pPr marL="342900" lvl="0" indent="-342900">
                        <a:lnSpc>
                          <a:spcPct val="107000"/>
                        </a:lnSpc>
                        <a:spcAft>
                          <a:spcPts val="0"/>
                        </a:spcAft>
                        <a:buFont typeface="Arial" panose="020B0604020202020204" pitchFamily="34" charset="0"/>
                        <a:buChar char="-"/>
                      </a:pPr>
                      <a:endParaRPr lang="en-GB" sz="1200" dirty="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128729435"/>
                  </a:ext>
                </a:extLst>
              </a:tr>
            </a:tbl>
          </a:graphicData>
        </a:graphic>
      </p:graphicFrame>
      <p:sp>
        <p:nvSpPr>
          <p:cNvPr id="26" name="TextBox 25">
            <a:extLst>
              <a:ext uri="{FF2B5EF4-FFF2-40B4-BE49-F238E27FC236}">
                <a16:creationId xmlns:a16="http://schemas.microsoft.com/office/drawing/2014/main" id="{1E4445BD-F4F7-41AC-AF0F-F873FCB51B2B}"/>
              </a:ext>
            </a:extLst>
          </p:cNvPr>
          <p:cNvSpPr txBox="1"/>
          <p:nvPr/>
        </p:nvSpPr>
        <p:spPr>
          <a:xfrm>
            <a:off x="4048217" y="1386581"/>
            <a:ext cx="4296793" cy="40011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000" dirty="0">
                <a:solidFill>
                  <a:prstClr val="white"/>
                </a:solidFill>
                <a:latin typeface="Comic Sans MS" panose="030F0702030302020204" pitchFamily="66" charset="0"/>
              </a:rPr>
              <a:t>Year 1</a:t>
            </a:r>
            <a:endParaRPr kumimoji="0" lang="en-US" sz="2000" b="0" i="0" u="none" strike="noStrike" kern="1200" cap="none" spc="0" normalizeH="0" baseline="0" noProof="0" dirty="0">
              <a:ln>
                <a:noFill/>
              </a:ln>
              <a:solidFill>
                <a:prstClr val="white"/>
              </a:solidFill>
              <a:effectLst/>
              <a:uLnTx/>
              <a:uFillTx/>
              <a:latin typeface="Comic Sans MS" panose="030F0702030302020204" pitchFamily="66" charset="0"/>
              <a:ea typeface="+mn-ea"/>
              <a:cs typeface="+mn-cs"/>
            </a:endParaRPr>
          </a:p>
        </p:txBody>
      </p:sp>
      <p:pic>
        <p:nvPicPr>
          <p:cNvPr id="2" name="Picture 1">
            <a:extLst>
              <a:ext uri="{FF2B5EF4-FFF2-40B4-BE49-F238E27FC236}">
                <a16:creationId xmlns:a16="http://schemas.microsoft.com/office/drawing/2014/main" id="{DA94FE88-F4C1-46BA-9E57-555DF952F4C9}"/>
              </a:ext>
            </a:extLst>
          </p:cNvPr>
          <p:cNvPicPr>
            <a:picLocks noChangeAspect="1"/>
          </p:cNvPicPr>
          <p:nvPr/>
        </p:nvPicPr>
        <p:blipFill>
          <a:blip r:embed="rId2"/>
          <a:stretch>
            <a:fillRect/>
          </a:stretch>
        </p:blipFill>
        <p:spPr>
          <a:xfrm>
            <a:off x="300415" y="194199"/>
            <a:ext cx="1761897" cy="1018120"/>
          </a:xfrm>
          <a:prstGeom prst="rect">
            <a:avLst/>
          </a:prstGeom>
        </p:spPr>
      </p:pic>
    </p:spTree>
    <p:extLst>
      <p:ext uri="{BB962C8B-B14F-4D97-AF65-F5344CB8AC3E}">
        <p14:creationId xmlns:p14="http://schemas.microsoft.com/office/powerpoint/2010/main" val="3405462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794C6FE-B479-4A6B-BE24-97602FA9CC96}"/>
              </a:ext>
            </a:extLst>
          </p:cNvPr>
          <p:cNvSpPr/>
          <p:nvPr/>
        </p:nvSpPr>
        <p:spPr>
          <a:xfrm>
            <a:off x="301840" y="96803"/>
            <a:ext cx="11594237" cy="1394645"/>
          </a:xfrm>
          <a:prstGeom prst="rect">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6" name="Rectangle 5">
            <a:extLst>
              <a:ext uri="{FF2B5EF4-FFF2-40B4-BE49-F238E27FC236}">
                <a16:creationId xmlns:a16="http://schemas.microsoft.com/office/drawing/2014/main" id="{CE9C5A49-72F3-4444-ACCF-0DF54F0F810B}"/>
              </a:ext>
            </a:extLst>
          </p:cNvPr>
          <p:cNvSpPr/>
          <p:nvPr/>
        </p:nvSpPr>
        <p:spPr>
          <a:xfrm>
            <a:off x="298881" y="1344671"/>
            <a:ext cx="11594237" cy="464820"/>
          </a:xfrm>
          <a:prstGeom prst="rect">
            <a:avLst/>
          </a:prstGeom>
          <a:solidFill>
            <a:srgbClr val="A45CAC"/>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0" name="Rectangle 9">
            <a:extLst>
              <a:ext uri="{FF2B5EF4-FFF2-40B4-BE49-F238E27FC236}">
                <a16:creationId xmlns:a16="http://schemas.microsoft.com/office/drawing/2014/main" id="{D8C52891-5734-4892-8441-7D7CFBEBBF79}"/>
              </a:ext>
            </a:extLst>
          </p:cNvPr>
          <p:cNvSpPr/>
          <p:nvPr/>
        </p:nvSpPr>
        <p:spPr>
          <a:xfrm>
            <a:off x="2426234" y="2298983"/>
            <a:ext cx="247212" cy="144780"/>
          </a:xfrm>
          <a:prstGeom prst="rect">
            <a:avLst/>
          </a:prstGeom>
          <a:ln>
            <a:noFill/>
          </a:ln>
        </p:spPr>
        <p:style>
          <a:lnRef idx="2">
            <a:schemeClr val="accent1"/>
          </a:lnRef>
          <a:fillRef idx="1">
            <a:schemeClr val="l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4" name="TextBox 23">
            <a:extLst>
              <a:ext uri="{FF2B5EF4-FFF2-40B4-BE49-F238E27FC236}">
                <a16:creationId xmlns:a16="http://schemas.microsoft.com/office/drawing/2014/main" id="{141EF8DA-1AAC-4721-847D-82503B884892}"/>
              </a:ext>
            </a:extLst>
          </p:cNvPr>
          <p:cNvSpPr txBox="1"/>
          <p:nvPr/>
        </p:nvSpPr>
        <p:spPr>
          <a:xfrm>
            <a:off x="2194052" y="231525"/>
            <a:ext cx="8086290" cy="1077218"/>
          </a:xfrm>
          <a:prstGeom prst="rect">
            <a:avLst/>
          </a:prstGeom>
          <a:noFill/>
        </p:spPr>
        <p:txBody>
          <a:bodyPr wrap="square" rtlCol="0">
            <a:spAutoFit/>
          </a:bodyPr>
          <a:lstStyle/>
          <a:p>
            <a:pPr algn="ctr"/>
            <a:r>
              <a:rPr lang="en-GB" sz="3200" dirty="0">
                <a:solidFill>
                  <a:schemeClr val="bg1"/>
                </a:solidFill>
                <a:latin typeface="Comic Sans MS" panose="030F0702030302020204" pitchFamily="66" charset="0"/>
              </a:rPr>
              <a:t>Curriculum Map</a:t>
            </a:r>
          </a:p>
          <a:p>
            <a:pPr algn="ctr"/>
            <a:r>
              <a:rPr lang="en-GB" sz="3200" dirty="0">
                <a:solidFill>
                  <a:schemeClr val="bg1"/>
                </a:solidFill>
                <a:latin typeface="Comic Sans MS" panose="030F0702030302020204" pitchFamily="66" charset="0"/>
              </a:rPr>
              <a:t>Geography– Overview KS1</a:t>
            </a:r>
          </a:p>
        </p:txBody>
      </p:sp>
      <p:graphicFrame>
        <p:nvGraphicFramePr>
          <p:cNvPr id="25" name="Table 24">
            <a:extLst>
              <a:ext uri="{FF2B5EF4-FFF2-40B4-BE49-F238E27FC236}">
                <a16:creationId xmlns:a16="http://schemas.microsoft.com/office/drawing/2014/main" id="{AC7B64D2-1B9F-4487-BF74-023ABE51D6A6}"/>
              </a:ext>
            </a:extLst>
          </p:cNvPr>
          <p:cNvGraphicFramePr>
            <a:graphicFrameLocks noGrp="1"/>
          </p:cNvGraphicFramePr>
          <p:nvPr>
            <p:extLst>
              <p:ext uri="{D42A27DB-BD31-4B8C-83A1-F6EECF244321}">
                <p14:modId xmlns:p14="http://schemas.microsoft.com/office/powerpoint/2010/main" val="2960922440"/>
              </p:ext>
            </p:extLst>
          </p:nvPr>
        </p:nvGraphicFramePr>
        <p:xfrm>
          <a:off x="298880" y="1940030"/>
          <a:ext cx="11594237" cy="4221099"/>
        </p:xfrm>
        <a:graphic>
          <a:graphicData uri="http://schemas.openxmlformats.org/drawingml/2006/table">
            <a:tbl>
              <a:tblPr firstRow="1" bandRow="1">
                <a:tableStyleId>{5940675A-B579-460E-94D1-54222C63F5DA}</a:tableStyleId>
              </a:tblPr>
              <a:tblGrid>
                <a:gridCol w="3698272">
                  <a:extLst>
                    <a:ext uri="{9D8B030D-6E8A-4147-A177-3AD203B41FA5}">
                      <a16:colId xmlns:a16="http://schemas.microsoft.com/office/drawing/2014/main" val="1039164095"/>
                    </a:ext>
                  </a:extLst>
                </a:gridCol>
                <a:gridCol w="3878443">
                  <a:extLst>
                    <a:ext uri="{9D8B030D-6E8A-4147-A177-3AD203B41FA5}">
                      <a16:colId xmlns:a16="http://schemas.microsoft.com/office/drawing/2014/main" val="914411525"/>
                    </a:ext>
                  </a:extLst>
                </a:gridCol>
                <a:gridCol w="4017522">
                  <a:extLst>
                    <a:ext uri="{9D8B030D-6E8A-4147-A177-3AD203B41FA5}">
                      <a16:colId xmlns:a16="http://schemas.microsoft.com/office/drawing/2014/main" val="954389551"/>
                    </a:ext>
                  </a:extLst>
                </a:gridCol>
              </a:tblGrid>
              <a:tr h="265053">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400" b="0" dirty="0">
                          <a:latin typeface="Comic Sans MS" panose="030F0702030302020204" pitchFamily="66" charset="0"/>
                        </a:rPr>
                        <a:t>Autumn 2 – </a:t>
                      </a:r>
                      <a:r>
                        <a:rPr lang="en-GB" sz="1400" b="0" dirty="0">
                          <a:effectLst/>
                          <a:latin typeface="Comic Sans MS" panose="030F0702030302020204" pitchFamily="66" charset="0"/>
                          <a:ea typeface="Calibri" panose="020F0502020204030204" pitchFamily="34" charset="0"/>
                          <a:cs typeface="Times New Roman" panose="02020603050405020304" pitchFamily="18" charset="0"/>
                        </a:rPr>
                        <a:t>Sandbach town</a:t>
                      </a:r>
                    </a:p>
                    <a:p>
                      <a:pPr algn="ctr"/>
                      <a:endParaRPr lang="en-GB" sz="1400" b="0" dirty="0">
                        <a:latin typeface="Comic Sans MS" panose="030F0702030302020204" pitchFamily="66" charset="0"/>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400" b="0" dirty="0">
                          <a:latin typeface="Comic Sans MS" panose="030F0702030302020204" pitchFamily="66" charset="0"/>
                        </a:rPr>
                        <a:t>Spring 2 – </a:t>
                      </a:r>
                      <a:r>
                        <a:rPr lang="en-GB" sz="1400" b="0" dirty="0">
                          <a:effectLst/>
                          <a:latin typeface="Comic Sans MS" panose="030F0702030302020204" pitchFamily="66" charset="0"/>
                          <a:ea typeface="Calibri" panose="020F0502020204030204" pitchFamily="34" charset="0"/>
                          <a:cs typeface="Times New Roman" panose="02020603050405020304" pitchFamily="18" charset="0"/>
                        </a:rPr>
                        <a:t>The four countries of the UK</a:t>
                      </a:r>
                    </a:p>
                    <a:p>
                      <a:pPr algn="ctr"/>
                      <a:endParaRPr lang="en-GB" sz="1400" b="0" dirty="0">
                        <a:latin typeface="Comic Sans MS" panose="030F0702030302020204" pitchFamily="66" charset="0"/>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400" b="0" dirty="0">
                          <a:latin typeface="Comic Sans MS" panose="030F0702030302020204" pitchFamily="66" charset="0"/>
                        </a:rPr>
                        <a:t>Summer 2 – </a:t>
                      </a:r>
                      <a:r>
                        <a:rPr lang="en-GB" sz="1400" b="0" dirty="0">
                          <a:effectLst/>
                          <a:latin typeface="Comic Sans MS" panose="030F0702030302020204" pitchFamily="66" charset="0"/>
                          <a:ea typeface="Calibri" panose="020F0502020204030204" pitchFamily="34" charset="0"/>
                          <a:cs typeface="Times New Roman" panose="02020603050405020304" pitchFamily="18" charset="0"/>
                        </a:rPr>
                        <a:t>The Seven Continents and Five Oceans</a:t>
                      </a:r>
                    </a:p>
                  </a:txBody>
                  <a:tcPr/>
                </a:tc>
                <a:extLst>
                  <a:ext uri="{0D108BD9-81ED-4DB2-BD59-A6C34878D82A}">
                    <a16:rowId xmlns:a16="http://schemas.microsoft.com/office/drawing/2014/main" val="3471968257"/>
                  </a:ext>
                </a:extLst>
              </a:tr>
              <a:tr h="3127626">
                <a:tc>
                  <a:txBody>
                    <a:bodyPr/>
                    <a:lstStyle/>
                    <a:p>
                      <a:pPr marL="342900" lvl="0" indent="-342900">
                        <a:lnSpc>
                          <a:spcPct val="107000"/>
                        </a:lnSpc>
                        <a:spcAft>
                          <a:spcPts val="0"/>
                        </a:spcAft>
                        <a:buFont typeface="Symbol" panose="05050102010706020507" pitchFamily="18" charset="2"/>
                        <a:buChar char=""/>
                      </a:pPr>
                      <a:r>
                        <a:rPr lang="en-GB" sz="1200" dirty="0">
                          <a:effectLst/>
                          <a:latin typeface="Comic Sans MS" panose="030F0702030302020204" pitchFamily="66" charset="0"/>
                          <a:ea typeface="Calibri" panose="020F0502020204030204" pitchFamily="34" charset="0"/>
                          <a:cs typeface="Times New Roman" panose="02020603050405020304" pitchFamily="18" charset="0"/>
                        </a:rPr>
                        <a:t>Know that our school is in Sandbach</a:t>
                      </a:r>
                    </a:p>
                    <a:p>
                      <a:pPr marL="342900" lvl="0" indent="-342900">
                        <a:lnSpc>
                          <a:spcPct val="107000"/>
                        </a:lnSpc>
                        <a:spcAft>
                          <a:spcPts val="0"/>
                        </a:spcAft>
                        <a:buFont typeface="Symbol" panose="05050102010706020507" pitchFamily="18" charset="2"/>
                        <a:buChar char=""/>
                      </a:pPr>
                      <a:r>
                        <a:rPr lang="en-US" sz="1200" dirty="0">
                          <a:effectLst/>
                          <a:latin typeface="Comic Sans MS" panose="030F0702030302020204" pitchFamily="66" charset="0"/>
                          <a:ea typeface="Calibri" panose="020F0502020204030204" pitchFamily="34" charset="0"/>
                          <a:cs typeface="Times New Roman" panose="02020603050405020304" pitchFamily="18" charset="0"/>
                        </a:rPr>
                        <a:t>P</a:t>
                      </a:r>
                      <a:r>
                        <a:rPr lang="en-GB" sz="1200" dirty="0" err="1">
                          <a:effectLst/>
                          <a:latin typeface="Comic Sans MS" panose="030F0702030302020204" pitchFamily="66" charset="0"/>
                          <a:ea typeface="Calibri" panose="020F0502020204030204" pitchFamily="34" charset="0"/>
                          <a:cs typeface="Times New Roman" panose="02020603050405020304" pitchFamily="18" charset="0"/>
                        </a:rPr>
                        <a:t>lan</a:t>
                      </a:r>
                      <a:r>
                        <a:rPr lang="en-GB" sz="1200" dirty="0">
                          <a:effectLst/>
                          <a:latin typeface="Comic Sans MS" panose="030F0702030302020204" pitchFamily="66" charset="0"/>
                          <a:ea typeface="Calibri" panose="020F0502020204030204" pitchFamily="34" charset="0"/>
                          <a:cs typeface="Times New Roman" panose="02020603050405020304" pitchFamily="18" charset="0"/>
                        </a:rPr>
                        <a:t> a route into town and follow it</a:t>
                      </a:r>
                    </a:p>
                    <a:p>
                      <a:pPr marL="342900" lvl="0" indent="-342900">
                        <a:lnSpc>
                          <a:spcPct val="107000"/>
                        </a:lnSpc>
                        <a:spcAft>
                          <a:spcPts val="0"/>
                        </a:spcAft>
                        <a:buFont typeface="Symbol" panose="05050102010706020507" pitchFamily="18" charset="2"/>
                        <a:buChar char=""/>
                      </a:pPr>
                      <a:r>
                        <a:rPr lang="en-US" sz="1200" dirty="0">
                          <a:effectLst/>
                          <a:latin typeface="Comic Sans MS" panose="030F0702030302020204" pitchFamily="66" charset="0"/>
                          <a:ea typeface="Calibri" panose="020F0502020204030204" pitchFamily="34" charset="0"/>
                          <a:cs typeface="Times New Roman" panose="02020603050405020304" pitchFamily="18" charset="0"/>
                        </a:rPr>
                        <a:t>T</a:t>
                      </a:r>
                      <a:r>
                        <a:rPr lang="en-GB" sz="1200" dirty="0" err="1">
                          <a:effectLst/>
                          <a:latin typeface="Comic Sans MS" panose="030F0702030302020204" pitchFamily="66" charset="0"/>
                          <a:ea typeface="Calibri" panose="020F0502020204030204" pitchFamily="34" charset="0"/>
                          <a:cs typeface="Times New Roman" panose="02020603050405020304" pitchFamily="18" charset="0"/>
                        </a:rPr>
                        <a:t>ake</a:t>
                      </a:r>
                      <a:r>
                        <a:rPr lang="en-GB" sz="1200" dirty="0">
                          <a:effectLst/>
                          <a:latin typeface="Comic Sans MS" panose="030F0702030302020204" pitchFamily="66" charset="0"/>
                          <a:ea typeface="Calibri" panose="020F0502020204030204" pitchFamily="34" charset="0"/>
                          <a:cs typeface="Times New Roman" panose="02020603050405020304" pitchFamily="18" charset="0"/>
                        </a:rPr>
                        <a:t> photos of features of the High Street</a:t>
                      </a:r>
                    </a:p>
                    <a:p>
                      <a:pPr marL="342900" marR="0" lvl="0" indent="-342900" algn="l" defTabSz="914400" rtl="0" eaLnBrk="1" fontAlgn="auto" latinLnBrk="0" hangingPunct="1">
                        <a:lnSpc>
                          <a:spcPct val="107000"/>
                        </a:lnSpc>
                        <a:spcBef>
                          <a:spcPts val="0"/>
                        </a:spcBef>
                        <a:spcAft>
                          <a:spcPts val="0"/>
                        </a:spcAft>
                        <a:buClrTx/>
                        <a:buSzTx/>
                        <a:buFont typeface="Symbol" panose="05050102010706020507" pitchFamily="18" charset="2"/>
                        <a:buChar char=""/>
                        <a:tabLst/>
                        <a:defRPr/>
                      </a:pPr>
                      <a:r>
                        <a:rPr lang="en-GB" sz="1200" dirty="0">
                          <a:effectLst/>
                          <a:latin typeface="Comic Sans MS" panose="030F0702030302020204" pitchFamily="66" charset="0"/>
                          <a:ea typeface="Calibri" panose="020F0502020204030204" pitchFamily="34" charset="0"/>
                          <a:cs typeface="Times New Roman" panose="02020603050405020304" pitchFamily="18" charset="0"/>
                        </a:rPr>
                        <a:t>Complete a survey of the different types of shops on the High Street</a:t>
                      </a:r>
                    </a:p>
                    <a:p>
                      <a:pPr marL="342900" marR="0" lvl="0" indent="-342900" algn="l" defTabSz="914400" rtl="0" eaLnBrk="1" fontAlgn="auto" latinLnBrk="0" hangingPunct="1">
                        <a:lnSpc>
                          <a:spcPct val="107000"/>
                        </a:lnSpc>
                        <a:spcBef>
                          <a:spcPts val="0"/>
                        </a:spcBef>
                        <a:spcAft>
                          <a:spcPts val="0"/>
                        </a:spcAft>
                        <a:buClrTx/>
                        <a:buSzTx/>
                        <a:buFont typeface="Symbol" panose="05050102010706020507" pitchFamily="18" charset="2"/>
                        <a:buChar char=""/>
                        <a:tabLst/>
                        <a:defRPr/>
                      </a:pPr>
                      <a:r>
                        <a:rPr lang="en-GB" sz="1200" dirty="0">
                          <a:effectLst/>
                          <a:latin typeface="Comic Sans MS" panose="030F0702030302020204" pitchFamily="66" charset="0"/>
                          <a:ea typeface="Calibri" panose="020F0502020204030204" pitchFamily="34" charset="0"/>
                          <a:cs typeface="Times New Roman" panose="02020603050405020304" pitchFamily="18" charset="0"/>
                        </a:rPr>
                        <a:t>Draw simple sketches of features observed in the town environment</a:t>
                      </a:r>
                    </a:p>
                    <a:p>
                      <a:pPr marL="342900" lvl="0" indent="-342900">
                        <a:lnSpc>
                          <a:spcPct val="107000"/>
                        </a:lnSpc>
                        <a:spcAft>
                          <a:spcPts val="0"/>
                        </a:spcAft>
                        <a:buFont typeface="Symbol" panose="05050102010706020507" pitchFamily="18" charset="2"/>
                        <a:buChar char=""/>
                      </a:pPr>
                      <a:r>
                        <a:rPr lang="en-GB" sz="1200" dirty="0">
                          <a:effectLst/>
                          <a:latin typeface="Comic Sans MS" panose="030F0702030302020204" pitchFamily="66" charset="0"/>
                          <a:ea typeface="Calibri" panose="020F0502020204030204" pitchFamily="34" charset="0"/>
                          <a:cs typeface="Times New Roman" panose="02020603050405020304" pitchFamily="18" charset="0"/>
                        </a:rPr>
                        <a:t>Name three physical features of Sandbach</a:t>
                      </a:r>
                    </a:p>
                    <a:p>
                      <a:pPr marL="342900" lvl="0" indent="-342900">
                        <a:lnSpc>
                          <a:spcPct val="107000"/>
                        </a:lnSpc>
                        <a:spcAft>
                          <a:spcPts val="0"/>
                        </a:spcAft>
                        <a:buFont typeface="Symbol" panose="05050102010706020507" pitchFamily="18" charset="2"/>
                        <a:buChar char=""/>
                      </a:pPr>
                      <a:r>
                        <a:rPr lang="en-GB" sz="1200" dirty="0">
                          <a:effectLst/>
                          <a:latin typeface="Comic Sans MS" panose="030F0702030302020204" pitchFamily="66" charset="0"/>
                          <a:ea typeface="Calibri" panose="020F0502020204030204" pitchFamily="34" charset="0"/>
                          <a:cs typeface="Times New Roman" panose="02020603050405020304" pitchFamily="18" charset="0"/>
                        </a:rPr>
                        <a:t>Name three human features of Sandbach</a:t>
                      </a:r>
                    </a:p>
                    <a:p>
                      <a:pPr marL="342900" lvl="0" indent="-342900">
                        <a:lnSpc>
                          <a:spcPct val="107000"/>
                        </a:lnSpc>
                        <a:spcAft>
                          <a:spcPts val="0"/>
                        </a:spcAft>
                        <a:buFont typeface="Symbol" panose="05050102010706020507" pitchFamily="18" charset="2"/>
                        <a:buChar char=""/>
                      </a:pPr>
                      <a:r>
                        <a:rPr lang="en-GB" sz="1200" dirty="0">
                          <a:effectLst/>
                          <a:latin typeface="Comic Sans MS" panose="030F0702030302020204" pitchFamily="66" charset="0"/>
                          <a:ea typeface="Calibri" panose="020F0502020204030204" pitchFamily="34" charset="0"/>
                          <a:cs typeface="Times New Roman" panose="02020603050405020304" pitchFamily="18" charset="0"/>
                        </a:rPr>
                        <a:t>Recognise and label photos of Sandbach landmarks taken during fieldwork</a:t>
                      </a:r>
                    </a:p>
                    <a:p>
                      <a:pPr marL="342900" marR="0" lvl="0" indent="-342900" algn="l" defTabSz="914400" rtl="0" eaLnBrk="1" fontAlgn="auto" latinLnBrk="0" hangingPunct="1">
                        <a:lnSpc>
                          <a:spcPct val="107000"/>
                        </a:lnSpc>
                        <a:spcBef>
                          <a:spcPts val="0"/>
                        </a:spcBef>
                        <a:spcAft>
                          <a:spcPts val="0"/>
                        </a:spcAft>
                        <a:buClrTx/>
                        <a:buSzTx/>
                        <a:buFont typeface="Symbol" panose="05050102010706020507" pitchFamily="18" charset="2"/>
                        <a:buChar char=""/>
                        <a:tabLst/>
                        <a:defRPr/>
                      </a:pPr>
                      <a:r>
                        <a:rPr lang="en-GB" sz="1200" dirty="0">
                          <a:effectLst/>
                          <a:latin typeface="Comic Sans MS" panose="030F0702030302020204" pitchFamily="66" charset="0"/>
                          <a:ea typeface="Calibri" panose="020F0502020204030204" pitchFamily="34" charset="0"/>
                          <a:cs typeface="Times New Roman" panose="02020603050405020304" pitchFamily="18" charset="0"/>
                        </a:rPr>
                        <a:t>Recognise and label landmarks of the town on aerial photographs (Aldi, Sandbach Crosses, St Mary’s, the Commons) </a:t>
                      </a:r>
                    </a:p>
                    <a:p>
                      <a:pPr marL="342900" lvl="0" indent="-342900">
                        <a:lnSpc>
                          <a:spcPct val="107000"/>
                        </a:lnSpc>
                        <a:spcAft>
                          <a:spcPts val="0"/>
                        </a:spcAft>
                        <a:buFont typeface="Symbol" panose="05050102010706020507" pitchFamily="18" charset="2"/>
                        <a:buChar char=""/>
                      </a:pPr>
                      <a:r>
                        <a:rPr lang="en-GB" sz="1200" dirty="0">
                          <a:effectLst/>
                          <a:latin typeface="Comic Sans MS" panose="030F0702030302020204" pitchFamily="66" charset="0"/>
                          <a:ea typeface="Calibri" panose="020F0502020204030204" pitchFamily="34" charset="0"/>
                          <a:cs typeface="Times New Roman" panose="02020603050405020304" pitchFamily="18" charset="0"/>
                        </a:rPr>
                        <a:t>Know how to construct a simple map of the High Street using basic symbols in a key</a:t>
                      </a:r>
                    </a:p>
                    <a:p>
                      <a:pPr marL="342900" lvl="0" indent="-342900">
                        <a:lnSpc>
                          <a:spcPct val="107000"/>
                        </a:lnSpc>
                        <a:spcAft>
                          <a:spcPts val="800"/>
                        </a:spcAft>
                        <a:buFont typeface="Symbol" panose="05050102010706020507" pitchFamily="18" charset="2"/>
                        <a:buChar char=""/>
                      </a:pPr>
                      <a:r>
                        <a:rPr lang="en-US" sz="1200" dirty="0">
                          <a:effectLst/>
                          <a:latin typeface="Comic Sans MS" panose="030F0702030302020204" pitchFamily="66" charset="0"/>
                          <a:ea typeface="Calibri" panose="020F0502020204030204" pitchFamily="34" charset="0"/>
                          <a:cs typeface="Times New Roman" panose="02020603050405020304" pitchFamily="18" charset="0"/>
                        </a:rPr>
                        <a:t>Know how maps of Sandbach compare to Crewe and Manchester </a:t>
                      </a:r>
                      <a:endParaRPr lang="en-GB" sz="1200" dirty="0">
                        <a:effectLst/>
                        <a:latin typeface="Comic Sans MS" panose="030F0702030302020204" pitchFamily="66" charset="0"/>
                        <a:ea typeface="Calibri" panose="020F0502020204030204" pitchFamily="34" charset="0"/>
                        <a:cs typeface="Times New Roman" panose="02020603050405020304" pitchFamily="18" charset="0"/>
                      </a:endParaRPr>
                    </a:p>
                  </a:txBody>
                  <a:tcPr/>
                </a:tc>
                <a:tc>
                  <a:txBody>
                    <a:bodyPr/>
                    <a:lstStyle/>
                    <a:p>
                      <a:pPr marL="342900" lvl="0" indent="-342900">
                        <a:lnSpc>
                          <a:spcPct val="107000"/>
                        </a:lnSpc>
                        <a:spcAft>
                          <a:spcPts val="0"/>
                        </a:spcAft>
                        <a:buSzPts val="1100"/>
                        <a:buFont typeface="Symbol" panose="05050102010706020507" pitchFamily="18" charset="2"/>
                        <a:buChar char=""/>
                      </a:pPr>
                      <a:r>
                        <a:rPr lang="en-GB" sz="1200" dirty="0">
                          <a:effectLst/>
                          <a:latin typeface="Comic Sans MS" panose="030F0702030302020204" pitchFamily="66" charset="0"/>
                          <a:ea typeface="Calibri" panose="020F0502020204030204" pitchFamily="34" charset="0"/>
                          <a:cs typeface="Times New Roman" panose="02020603050405020304" pitchFamily="18" charset="0"/>
                        </a:rPr>
                        <a:t>Know the capital cities of the United Kingdom</a:t>
                      </a:r>
                    </a:p>
                    <a:p>
                      <a:pPr marL="342900" lvl="0" indent="-342900">
                        <a:lnSpc>
                          <a:spcPct val="107000"/>
                        </a:lnSpc>
                        <a:spcAft>
                          <a:spcPts val="0"/>
                        </a:spcAft>
                        <a:buSzPts val="1100"/>
                        <a:buFont typeface="Symbol" panose="05050102010706020507" pitchFamily="18" charset="2"/>
                        <a:buChar char=""/>
                      </a:pPr>
                      <a:r>
                        <a:rPr lang="en-GB" sz="1200" dirty="0">
                          <a:effectLst/>
                          <a:latin typeface="Comic Sans MS" panose="030F0702030302020204" pitchFamily="66" charset="0"/>
                          <a:ea typeface="Calibri" panose="020F0502020204030204" pitchFamily="34" charset="0"/>
                          <a:cs typeface="Times New Roman" panose="02020603050405020304" pitchFamily="18" charset="0"/>
                        </a:rPr>
                        <a:t>Locate the capital cities of the UK in an atlas</a:t>
                      </a:r>
                    </a:p>
                    <a:p>
                      <a:pPr marL="342900" lvl="0" indent="-342900">
                        <a:lnSpc>
                          <a:spcPct val="107000"/>
                        </a:lnSpc>
                        <a:spcAft>
                          <a:spcPts val="0"/>
                        </a:spcAft>
                        <a:buSzPts val="1100"/>
                        <a:buFont typeface="Symbol" panose="05050102010706020507" pitchFamily="18" charset="2"/>
                        <a:buChar char=""/>
                      </a:pPr>
                      <a:r>
                        <a:rPr lang="en-GB" sz="1200" dirty="0">
                          <a:effectLst/>
                          <a:latin typeface="Comic Sans MS" panose="030F0702030302020204" pitchFamily="66" charset="0"/>
                          <a:ea typeface="Calibri" panose="020F0502020204030204" pitchFamily="34" charset="0"/>
                          <a:cs typeface="Times New Roman" panose="02020603050405020304" pitchFamily="18" charset="0"/>
                        </a:rPr>
                        <a:t>Use compass directions (North, South, East, West) to describe the locations of capital cities relative to each other </a:t>
                      </a:r>
                    </a:p>
                    <a:p>
                      <a:pPr marL="342900" lvl="0" indent="-342900">
                        <a:lnSpc>
                          <a:spcPct val="107000"/>
                        </a:lnSpc>
                        <a:spcAft>
                          <a:spcPts val="0"/>
                        </a:spcAft>
                        <a:buSzPts val="1100"/>
                        <a:buFont typeface="Symbol" panose="05050102010706020507" pitchFamily="18" charset="2"/>
                        <a:buChar char=""/>
                      </a:pPr>
                      <a:r>
                        <a:rPr lang="en-GB" sz="1200" dirty="0">
                          <a:effectLst/>
                          <a:latin typeface="Comic Sans MS" panose="030F0702030302020204" pitchFamily="66" charset="0"/>
                          <a:ea typeface="Calibri" panose="020F0502020204030204" pitchFamily="34" charset="0"/>
                          <a:cs typeface="Times New Roman" panose="02020603050405020304" pitchFamily="18" charset="0"/>
                        </a:rPr>
                        <a:t>Know the names of the surrounding seas </a:t>
                      </a:r>
                    </a:p>
                    <a:p>
                      <a:pPr marL="342900" lvl="0" indent="-342900">
                        <a:lnSpc>
                          <a:spcPct val="107000"/>
                        </a:lnSpc>
                        <a:spcAft>
                          <a:spcPts val="0"/>
                        </a:spcAft>
                        <a:buSzPts val="1100"/>
                        <a:buFont typeface="Symbol" panose="05050102010706020507" pitchFamily="18" charset="2"/>
                        <a:buChar char=""/>
                      </a:pPr>
                      <a:r>
                        <a:rPr lang="en-GB" sz="1200" dirty="0">
                          <a:effectLst/>
                          <a:latin typeface="Comic Sans MS" panose="030F0702030302020204" pitchFamily="66" charset="0"/>
                          <a:ea typeface="Calibri" panose="020F0502020204030204" pitchFamily="34" charset="0"/>
                          <a:cs typeface="Times New Roman" panose="02020603050405020304" pitchFamily="18" charset="0"/>
                        </a:rPr>
                        <a:t>Use maps and atlases to locate the surrounding seas.  </a:t>
                      </a:r>
                    </a:p>
                    <a:p>
                      <a:pPr marL="342900" lvl="0" indent="-342900">
                        <a:lnSpc>
                          <a:spcPct val="107000"/>
                        </a:lnSpc>
                        <a:spcAft>
                          <a:spcPts val="0"/>
                        </a:spcAft>
                        <a:buSzPts val="1100"/>
                        <a:buFont typeface="Symbol" panose="05050102010706020507" pitchFamily="18" charset="2"/>
                        <a:buChar char=""/>
                      </a:pPr>
                      <a:r>
                        <a:rPr lang="en-GB" sz="1200" dirty="0">
                          <a:effectLst/>
                          <a:latin typeface="Comic Sans MS" panose="030F0702030302020204" pitchFamily="66" charset="0"/>
                          <a:ea typeface="Calibri" panose="020F0502020204030204" pitchFamily="34" charset="0"/>
                          <a:cs typeface="Times New Roman" panose="02020603050405020304" pitchFamily="18" charset="0"/>
                        </a:rPr>
                        <a:t>Know that the four countries of the UK have their own national flower, flag, food and festivals</a:t>
                      </a:r>
                    </a:p>
                    <a:p>
                      <a:pPr marL="342900" lvl="0" indent="-342900">
                        <a:lnSpc>
                          <a:spcPct val="107000"/>
                        </a:lnSpc>
                        <a:spcAft>
                          <a:spcPts val="0"/>
                        </a:spcAft>
                        <a:buSzPts val="1100"/>
                        <a:buFont typeface="Symbol" panose="05050102010706020507" pitchFamily="18" charset="2"/>
                        <a:buChar char=""/>
                      </a:pPr>
                      <a:r>
                        <a:rPr lang="en-GB" sz="1200" dirty="0">
                          <a:effectLst/>
                          <a:latin typeface="Comic Sans MS" panose="030F0702030302020204" pitchFamily="66" charset="0"/>
                          <a:ea typeface="Calibri" panose="020F0502020204030204" pitchFamily="34" charset="0"/>
                          <a:cs typeface="Times New Roman" panose="02020603050405020304" pitchFamily="18" charset="0"/>
                        </a:rPr>
                        <a:t>Know some key human characteristics of England, Wales, Scotland and Northern Ireland</a:t>
                      </a:r>
                    </a:p>
                    <a:p>
                      <a:pPr marL="342900" lvl="0" indent="-342900">
                        <a:lnSpc>
                          <a:spcPct val="107000"/>
                        </a:lnSpc>
                        <a:spcAft>
                          <a:spcPts val="800"/>
                        </a:spcAft>
                        <a:buSzPts val="1100"/>
                        <a:buFont typeface="Symbol" panose="05050102010706020507" pitchFamily="18" charset="2"/>
                        <a:buChar char=""/>
                      </a:pPr>
                      <a:r>
                        <a:rPr lang="en-GB" sz="1200" dirty="0">
                          <a:effectLst/>
                          <a:latin typeface="Comic Sans MS" panose="030F0702030302020204" pitchFamily="66" charset="0"/>
                          <a:ea typeface="Calibri" panose="020F0502020204030204" pitchFamily="34" charset="0"/>
                          <a:cs typeface="Times New Roman" panose="02020603050405020304" pitchFamily="18" charset="0"/>
                        </a:rPr>
                        <a:t>Know some key physical characteristics of England, Wales, Scotland and Northern Ireland</a:t>
                      </a:r>
                    </a:p>
                    <a:p>
                      <a:pPr algn="l"/>
                      <a:endParaRPr lang="en-GB" sz="1200" b="0" dirty="0">
                        <a:latin typeface="Comic Sans MS" panose="030F0702030302020204" pitchFamily="66" charset="0"/>
                      </a:endParaRPr>
                    </a:p>
                  </a:txBody>
                  <a:tcPr/>
                </a:tc>
                <a:tc>
                  <a:txBody>
                    <a:bodyPr/>
                    <a:lstStyle/>
                    <a:p>
                      <a:pPr marL="342900" lvl="0" indent="-342900">
                        <a:lnSpc>
                          <a:spcPct val="107000"/>
                        </a:lnSpc>
                        <a:spcAft>
                          <a:spcPts val="0"/>
                        </a:spcAft>
                        <a:buSzPts val="1100"/>
                        <a:buFont typeface="Symbol" panose="05050102010706020507" pitchFamily="18" charset="2"/>
                        <a:buChar char=""/>
                      </a:pPr>
                      <a:r>
                        <a:rPr lang="en-GB" sz="1200" dirty="0">
                          <a:effectLst/>
                          <a:latin typeface="Comic Sans MS" panose="030F0702030302020204" pitchFamily="66" charset="0"/>
                          <a:ea typeface="Calibri" panose="020F0502020204030204" pitchFamily="34" charset="0"/>
                          <a:cs typeface="Times New Roman" panose="02020603050405020304" pitchFamily="18" charset="0"/>
                        </a:rPr>
                        <a:t>Know the names of the five oceans </a:t>
                      </a:r>
                    </a:p>
                    <a:p>
                      <a:pPr marL="342900" lvl="0" indent="-342900">
                        <a:lnSpc>
                          <a:spcPct val="107000"/>
                        </a:lnSpc>
                        <a:spcAft>
                          <a:spcPts val="0"/>
                        </a:spcAft>
                        <a:buSzPts val="1100"/>
                        <a:buFont typeface="Symbol" panose="05050102010706020507" pitchFamily="18" charset="2"/>
                        <a:buChar char=""/>
                      </a:pPr>
                      <a:r>
                        <a:rPr lang="en-GB" sz="1200" dirty="0">
                          <a:effectLst/>
                          <a:latin typeface="Comic Sans MS" panose="030F0702030302020204" pitchFamily="66" charset="0"/>
                          <a:ea typeface="Calibri" panose="020F0502020204030204" pitchFamily="34" charset="0"/>
                          <a:cs typeface="Times New Roman" panose="02020603050405020304" pitchFamily="18" charset="0"/>
                        </a:rPr>
                        <a:t>Locate the five oceans on a world map, in an atlas and on a globe. </a:t>
                      </a:r>
                    </a:p>
                    <a:p>
                      <a:pPr marL="342900" lvl="0" indent="-342900">
                        <a:lnSpc>
                          <a:spcPct val="107000"/>
                        </a:lnSpc>
                        <a:spcAft>
                          <a:spcPts val="0"/>
                        </a:spcAft>
                        <a:buSzPts val="1100"/>
                        <a:buFont typeface="Symbol" panose="05050102010706020507" pitchFamily="18" charset="2"/>
                        <a:buChar char=""/>
                      </a:pPr>
                      <a:r>
                        <a:rPr lang="en-GB" sz="1200" dirty="0">
                          <a:effectLst/>
                          <a:latin typeface="Comic Sans MS" panose="030F0702030302020204" pitchFamily="66" charset="0"/>
                          <a:ea typeface="Calibri" panose="020F0502020204030204" pitchFamily="34" charset="0"/>
                          <a:cs typeface="Times New Roman" panose="02020603050405020304" pitchFamily="18" charset="0"/>
                        </a:rPr>
                        <a:t>Know the names of the seven continents</a:t>
                      </a:r>
                    </a:p>
                    <a:p>
                      <a:pPr marL="342900" lvl="0" indent="-342900">
                        <a:lnSpc>
                          <a:spcPct val="107000"/>
                        </a:lnSpc>
                        <a:spcAft>
                          <a:spcPts val="0"/>
                        </a:spcAft>
                        <a:buSzPts val="1100"/>
                        <a:buFont typeface="Symbol" panose="05050102010706020507" pitchFamily="18" charset="2"/>
                        <a:buChar char=""/>
                      </a:pPr>
                      <a:r>
                        <a:rPr lang="en-GB" sz="1200" dirty="0">
                          <a:effectLst/>
                          <a:latin typeface="Comic Sans MS" panose="030F0702030302020204" pitchFamily="66" charset="0"/>
                          <a:ea typeface="Calibri" panose="020F0502020204030204" pitchFamily="34" charset="0"/>
                          <a:cs typeface="Times New Roman" panose="02020603050405020304" pitchFamily="18" charset="0"/>
                        </a:rPr>
                        <a:t>Locate these continents on world maps, in atlases and on globes. </a:t>
                      </a:r>
                    </a:p>
                    <a:p>
                      <a:pPr marL="342900" lvl="0" indent="-342900">
                        <a:lnSpc>
                          <a:spcPct val="107000"/>
                        </a:lnSpc>
                        <a:spcAft>
                          <a:spcPts val="0"/>
                        </a:spcAft>
                        <a:buSzPts val="1100"/>
                        <a:buFont typeface="Symbol" panose="05050102010706020507" pitchFamily="18" charset="2"/>
                        <a:buChar char=""/>
                      </a:pPr>
                      <a:r>
                        <a:rPr lang="en-GB" sz="1200" dirty="0">
                          <a:effectLst/>
                          <a:latin typeface="Comic Sans MS" panose="030F0702030302020204" pitchFamily="66" charset="0"/>
                          <a:ea typeface="Calibri" panose="020F0502020204030204" pitchFamily="34" charset="0"/>
                          <a:cs typeface="Times New Roman" panose="02020603050405020304" pitchFamily="18" charset="0"/>
                        </a:rPr>
                        <a:t>Know the four compass directions</a:t>
                      </a:r>
                    </a:p>
                    <a:p>
                      <a:pPr marL="342900" lvl="0" indent="-342900">
                        <a:lnSpc>
                          <a:spcPct val="107000"/>
                        </a:lnSpc>
                        <a:spcAft>
                          <a:spcPts val="0"/>
                        </a:spcAft>
                        <a:buSzPts val="1100"/>
                        <a:buFont typeface="Symbol" panose="05050102010706020507" pitchFamily="18" charset="2"/>
                        <a:buChar char=""/>
                      </a:pPr>
                      <a:r>
                        <a:rPr lang="en-GB" sz="1200" dirty="0">
                          <a:effectLst/>
                          <a:latin typeface="Comic Sans MS" panose="030F0702030302020204" pitchFamily="66" charset="0"/>
                          <a:ea typeface="Calibri" panose="020F0502020204030204" pitchFamily="34" charset="0"/>
                          <a:cs typeface="Times New Roman" panose="02020603050405020304" pitchFamily="18" charset="0"/>
                        </a:rPr>
                        <a:t>Use the compass points to describe the location of the continents in relation to each other and the UK.</a:t>
                      </a:r>
                    </a:p>
                    <a:p>
                      <a:pPr marL="342900" lvl="0" indent="-342900">
                        <a:lnSpc>
                          <a:spcPct val="107000"/>
                        </a:lnSpc>
                        <a:spcAft>
                          <a:spcPts val="0"/>
                        </a:spcAft>
                        <a:buSzPts val="1100"/>
                        <a:buFont typeface="Symbol" panose="05050102010706020507" pitchFamily="18" charset="2"/>
                        <a:buChar char=""/>
                      </a:pPr>
                      <a:r>
                        <a:rPr lang="en-GB" sz="1200" dirty="0">
                          <a:effectLst/>
                          <a:latin typeface="Comic Sans MS" panose="030F0702030302020204" pitchFamily="66" charset="0"/>
                          <a:ea typeface="Calibri" panose="020F0502020204030204" pitchFamily="34" charset="0"/>
                          <a:cs typeface="Times New Roman" panose="02020603050405020304" pitchFamily="18" charset="0"/>
                        </a:rPr>
                        <a:t>Know key physical features of different continents </a:t>
                      </a:r>
                    </a:p>
                    <a:p>
                      <a:pPr marL="342900" lvl="0" indent="-342900">
                        <a:lnSpc>
                          <a:spcPct val="107000"/>
                        </a:lnSpc>
                        <a:spcAft>
                          <a:spcPts val="0"/>
                        </a:spcAft>
                        <a:buSzPts val="1100"/>
                        <a:buFont typeface="Symbol" panose="05050102010706020507" pitchFamily="18" charset="2"/>
                        <a:buChar char=""/>
                      </a:pPr>
                      <a:r>
                        <a:rPr lang="en-GB" sz="1200" dirty="0">
                          <a:effectLst/>
                          <a:latin typeface="Comic Sans MS" panose="030F0702030302020204" pitchFamily="66" charset="0"/>
                          <a:ea typeface="Calibri" panose="020F0502020204030204" pitchFamily="34" charset="0"/>
                          <a:cs typeface="Times New Roman" panose="02020603050405020304" pitchFamily="18" charset="0"/>
                        </a:rPr>
                        <a:t>Know key human features of different continents</a:t>
                      </a:r>
                    </a:p>
                    <a:p>
                      <a:pPr marL="342900" lvl="0" indent="-342900">
                        <a:lnSpc>
                          <a:spcPct val="107000"/>
                        </a:lnSpc>
                        <a:spcAft>
                          <a:spcPts val="800"/>
                        </a:spcAft>
                        <a:buSzPts val="1100"/>
                        <a:buFont typeface="Symbol" panose="05050102010706020507" pitchFamily="18" charset="2"/>
                        <a:buChar char=""/>
                      </a:pPr>
                      <a:r>
                        <a:rPr lang="en-GB" sz="1200" dirty="0">
                          <a:effectLst/>
                          <a:latin typeface="Comic Sans MS" panose="030F0702030302020204" pitchFamily="66" charset="0"/>
                          <a:ea typeface="Calibri" panose="020F0502020204030204" pitchFamily="34" charset="0"/>
                          <a:cs typeface="Times New Roman" panose="02020603050405020304" pitchFamily="18" charset="0"/>
                        </a:rPr>
                        <a:t>Know how the geography of Sandbach compares to the Kalahari Desert in Africa</a:t>
                      </a:r>
                    </a:p>
                    <a:p>
                      <a:pPr algn="l"/>
                      <a:endParaRPr lang="en-GB" sz="1200" b="0" dirty="0">
                        <a:latin typeface="Comic Sans MS" panose="030F0702030302020204" pitchFamily="66" charset="0"/>
                      </a:endParaRPr>
                    </a:p>
                  </a:txBody>
                  <a:tcPr/>
                </a:tc>
                <a:extLst>
                  <a:ext uri="{0D108BD9-81ED-4DB2-BD59-A6C34878D82A}">
                    <a16:rowId xmlns:a16="http://schemas.microsoft.com/office/drawing/2014/main" val="2128729435"/>
                  </a:ext>
                </a:extLst>
              </a:tr>
            </a:tbl>
          </a:graphicData>
        </a:graphic>
      </p:graphicFrame>
      <p:sp>
        <p:nvSpPr>
          <p:cNvPr id="26" name="TextBox 25">
            <a:extLst>
              <a:ext uri="{FF2B5EF4-FFF2-40B4-BE49-F238E27FC236}">
                <a16:creationId xmlns:a16="http://schemas.microsoft.com/office/drawing/2014/main" id="{1E4445BD-F4F7-41AC-AF0F-F873FCB51B2B}"/>
              </a:ext>
            </a:extLst>
          </p:cNvPr>
          <p:cNvSpPr txBox="1"/>
          <p:nvPr/>
        </p:nvSpPr>
        <p:spPr>
          <a:xfrm>
            <a:off x="4048217" y="1386581"/>
            <a:ext cx="4296793" cy="381000"/>
          </a:xfrm>
          <a:prstGeom prst="rect">
            <a:avLst/>
          </a:prstGeom>
          <a:noFill/>
        </p:spPr>
        <p:txBody>
          <a:bodyPr wrap="square" rtlCol="0">
            <a:spAutoFit/>
          </a:bodyPr>
          <a:lstStyle/>
          <a:p>
            <a:pPr algn="ctr"/>
            <a:r>
              <a:rPr lang="en-GB" dirty="0">
                <a:solidFill>
                  <a:schemeClr val="bg1"/>
                </a:solidFill>
                <a:latin typeface="Comic Sans MS" panose="030F0702030302020204" pitchFamily="66" charset="0"/>
              </a:rPr>
              <a:t>Year 2</a:t>
            </a:r>
          </a:p>
        </p:txBody>
      </p:sp>
      <p:pic>
        <p:nvPicPr>
          <p:cNvPr id="2" name="Picture 1">
            <a:extLst>
              <a:ext uri="{FF2B5EF4-FFF2-40B4-BE49-F238E27FC236}">
                <a16:creationId xmlns:a16="http://schemas.microsoft.com/office/drawing/2014/main" id="{3BA55E87-3DBD-41EB-B9EA-85C180DE35B6}"/>
              </a:ext>
            </a:extLst>
          </p:cNvPr>
          <p:cNvPicPr>
            <a:picLocks noChangeAspect="1"/>
          </p:cNvPicPr>
          <p:nvPr/>
        </p:nvPicPr>
        <p:blipFill>
          <a:blip r:embed="rId2"/>
          <a:stretch>
            <a:fillRect/>
          </a:stretch>
        </p:blipFill>
        <p:spPr>
          <a:xfrm>
            <a:off x="432155" y="222719"/>
            <a:ext cx="1761897" cy="1018120"/>
          </a:xfrm>
          <a:prstGeom prst="rect">
            <a:avLst/>
          </a:prstGeom>
        </p:spPr>
      </p:pic>
    </p:spTree>
    <p:extLst>
      <p:ext uri="{BB962C8B-B14F-4D97-AF65-F5344CB8AC3E}">
        <p14:creationId xmlns:p14="http://schemas.microsoft.com/office/powerpoint/2010/main" val="422384511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794C6FE-B479-4A6B-BE24-97602FA9CC96}"/>
              </a:ext>
            </a:extLst>
          </p:cNvPr>
          <p:cNvSpPr/>
          <p:nvPr/>
        </p:nvSpPr>
        <p:spPr>
          <a:xfrm>
            <a:off x="168676" y="96803"/>
            <a:ext cx="11789546" cy="1394645"/>
          </a:xfrm>
          <a:prstGeom prst="rect">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6" name="Rectangle 5">
            <a:extLst>
              <a:ext uri="{FF2B5EF4-FFF2-40B4-BE49-F238E27FC236}">
                <a16:creationId xmlns:a16="http://schemas.microsoft.com/office/drawing/2014/main" id="{CE9C5A49-72F3-4444-ACCF-0DF54F0F810B}"/>
              </a:ext>
            </a:extLst>
          </p:cNvPr>
          <p:cNvSpPr/>
          <p:nvPr/>
        </p:nvSpPr>
        <p:spPr>
          <a:xfrm>
            <a:off x="168676" y="1344671"/>
            <a:ext cx="11789546" cy="464820"/>
          </a:xfrm>
          <a:prstGeom prst="rect">
            <a:avLst/>
          </a:prstGeom>
          <a:solidFill>
            <a:srgbClr val="A45CAC"/>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 name="Rectangle 9">
            <a:extLst>
              <a:ext uri="{FF2B5EF4-FFF2-40B4-BE49-F238E27FC236}">
                <a16:creationId xmlns:a16="http://schemas.microsoft.com/office/drawing/2014/main" id="{D8C52891-5734-4892-8441-7D7CFBEBBF79}"/>
              </a:ext>
            </a:extLst>
          </p:cNvPr>
          <p:cNvSpPr/>
          <p:nvPr/>
        </p:nvSpPr>
        <p:spPr>
          <a:xfrm>
            <a:off x="2426234" y="2298983"/>
            <a:ext cx="247212" cy="144780"/>
          </a:xfrm>
          <a:prstGeom prst="rect">
            <a:avLst/>
          </a:prstGeom>
          <a:ln>
            <a:noFill/>
          </a:ln>
        </p:spPr>
        <p:style>
          <a:lnRef idx="2">
            <a:schemeClr val="accent1"/>
          </a:lnRef>
          <a:fillRef idx="1">
            <a:schemeClr val="l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24" name="TextBox 23">
            <a:extLst>
              <a:ext uri="{FF2B5EF4-FFF2-40B4-BE49-F238E27FC236}">
                <a16:creationId xmlns:a16="http://schemas.microsoft.com/office/drawing/2014/main" id="{141EF8DA-1AAC-4721-847D-82503B884892}"/>
              </a:ext>
            </a:extLst>
          </p:cNvPr>
          <p:cNvSpPr txBox="1"/>
          <p:nvPr/>
        </p:nvSpPr>
        <p:spPr>
          <a:xfrm>
            <a:off x="2194052" y="231525"/>
            <a:ext cx="8086290" cy="1077218"/>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3200" b="0" i="0" u="none" strike="noStrike" kern="1200" cap="none" spc="0" normalizeH="0" baseline="0" noProof="0" dirty="0">
                <a:ln>
                  <a:noFill/>
                </a:ln>
                <a:solidFill>
                  <a:prstClr val="white"/>
                </a:solidFill>
                <a:effectLst/>
                <a:uLnTx/>
                <a:uFillTx/>
                <a:latin typeface="Comic Sans MS" panose="030F0702030302020204" pitchFamily="66" charset="0"/>
                <a:ea typeface="+mn-ea"/>
                <a:cs typeface="+mn-cs"/>
              </a:rPr>
              <a:t>Curriculum Map</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3200" b="0" i="0" u="none" strike="noStrike" kern="1200" cap="none" spc="0" normalizeH="0" baseline="0" noProof="0" dirty="0">
                <a:ln>
                  <a:noFill/>
                </a:ln>
                <a:solidFill>
                  <a:prstClr val="white"/>
                </a:solidFill>
                <a:effectLst/>
                <a:uLnTx/>
                <a:uFillTx/>
                <a:latin typeface="Comic Sans MS" panose="030F0702030302020204" pitchFamily="66" charset="0"/>
                <a:ea typeface="+mn-ea"/>
                <a:cs typeface="+mn-cs"/>
              </a:rPr>
              <a:t>Geography– Map Skills</a:t>
            </a:r>
          </a:p>
        </p:txBody>
      </p:sp>
      <p:graphicFrame>
        <p:nvGraphicFramePr>
          <p:cNvPr id="25" name="Table 24">
            <a:extLst>
              <a:ext uri="{FF2B5EF4-FFF2-40B4-BE49-F238E27FC236}">
                <a16:creationId xmlns:a16="http://schemas.microsoft.com/office/drawing/2014/main" id="{AC7B64D2-1B9F-4487-BF74-023ABE51D6A6}"/>
              </a:ext>
            </a:extLst>
          </p:cNvPr>
          <p:cNvGraphicFramePr>
            <a:graphicFrameLocks noGrp="1"/>
          </p:cNvGraphicFramePr>
          <p:nvPr>
            <p:extLst>
              <p:ext uri="{D42A27DB-BD31-4B8C-83A1-F6EECF244321}">
                <p14:modId xmlns:p14="http://schemas.microsoft.com/office/powerpoint/2010/main" val="1484662178"/>
              </p:ext>
            </p:extLst>
          </p:nvPr>
        </p:nvGraphicFramePr>
        <p:xfrm>
          <a:off x="168675" y="1856099"/>
          <a:ext cx="11789546" cy="3392679"/>
        </p:xfrm>
        <a:graphic>
          <a:graphicData uri="http://schemas.openxmlformats.org/drawingml/2006/table">
            <a:tbl>
              <a:tblPr firstRow="1" bandRow="1">
                <a:tableStyleId>{5940675A-B579-460E-94D1-54222C63F5DA}</a:tableStyleId>
              </a:tblPr>
              <a:tblGrid>
                <a:gridCol w="2357909">
                  <a:extLst>
                    <a:ext uri="{9D8B030D-6E8A-4147-A177-3AD203B41FA5}">
                      <a16:colId xmlns:a16="http://schemas.microsoft.com/office/drawing/2014/main" val="1039164095"/>
                    </a:ext>
                  </a:extLst>
                </a:gridCol>
                <a:gridCol w="2357909">
                  <a:extLst>
                    <a:ext uri="{9D8B030D-6E8A-4147-A177-3AD203B41FA5}">
                      <a16:colId xmlns:a16="http://schemas.microsoft.com/office/drawing/2014/main" val="2704453762"/>
                    </a:ext>
                  </a:extLst>
                </a:gridCol>
                <a:gridCol w="2357910">
                  <a:extLst>
                    <a:ext uri="{9D8B030D-6E8A-4147-A177-3AD203B41FA5}">
                      <a16:colId xmlns:a16="http://schemas.microsoft.com/office/drawing/2014/main" val="4288589505"/>
                    </a:ext>
                  </a:extLst>
                </a:gridCol>
                <a:gridCol w="2357909">
                  <a:extLst>
                    <a:ext uri="{9D8B030D-6E8A-4147-A177-3AD203B41FA5}">
                      <a16:colId xmlns:a16="http://schemas.microsoft.com/office/drawing/2014/main" val="3781812662"/>
                    </a:ext>
                  </a:extLst>
                </a:gridCol>
                <a:gridCol w="2357909">
                  <a:extLst>
                    <a:ext uri="{9D8B030D-6E8A-4147-A177-3AD203B41FA5}">
                      <a16:colId xmlns:a16="http://schemas.microsoft.com/office/drawing/2014/main" val="3789398880"/>
                    </a:ext>
                  </a:extLst>
                </a:gridCol>
              </a:tblGrid>
              <a:tr h="265053">
                <a:tc>
                  <a:txBody>
                    <a:bodyPr/>
                    <a:lstStyle/>
                    <a:p>
                      <a:pPr algn="ctr">
                        <a:lnSpc>
                          <a:spcPct val="107000"/>
                        </a:lnSpc>
                        <a:spcAft>
                          <a:spcPts val="0"/>
                        </a:spcAft>
                      </a:pPr>
                      <a:r>
                        <a:rPr lang="en-GB" sz="1200">
                          <a:effectLst/>
                          <a:latin typeface="Comic Sans MS" panose="030F0702030302020204" pitchFamily="66" charset="0"/>
                          <a:ea typeface="Calibri" panose="020F0502020204030204" pitchFamily="34" charset="0"/>
                          <a:cs typeface="Calibri" panose="020F0502020204030204" pitchFamily="34" charset="0"/>
                        </a:rPr>
                        <a:t>Location &amp; Direction</a:t>
                      </a:r>
                      <a:endParaRPr lang="en-GB" sz="120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en-GB" sz="1200">
                          <a:effectLst/>
                          <a:latin typeface="Comic Sans MS" panose="030F0702030302020204" pitchFamily="66" charset="0"/>
                          <a:ea typeface="Calibri" panose="020F0502020204030204" pitchFamily="34" charset="0"/>
                          <a:cs typeface="Calibri" panose="020F0502020204030204" pitchFamily="34" charset="0"/>
                        </a:rPr>
                        <a:t>Symbols &amp; Types</a:t>
                      </a:r>
                      <a:endParaRPr lang="en-GB" sz="120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en-GB" sz="1200">
                          <a:effectLst/>
                          <a:latin typeface="Comic Sans MS" panose="030F0702030302020204" pitchFamily="66" charset="0"/>
                          <a:ea typeface="Calibri" panose="020F0502020204030204" pitchFamily="34" charset="0"/>
                          <a:cs typeface="Calibri" panose="020F0502020204030204" pitchFamily="34" charset="0"/>
                        </a:rPr>
                        <a:t>Scale</a:t>
                      </a:r>
                      <a:endParaRPr lang="en-GB" sz="120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en-GB" sz="1200">
                          <a:effectLst/>
                          <a:latin typeface="Comic Sans MS" panose="030F0702030302020204" pitchFamily="66" charset="0"/>
                          <a:ea typeface="Calibri" panose="020F0502020204030204" pitchFamily="34" charset="0"/>
                          <a:cs typeface="Calibri" panose="020F0502020204030204" pitchFamily="34" charset="0"/>
                        </a:rPr>
                        <a:t>Aerial Photographs</a:t>
                      </a:r>
                      <a:endParaRPr lang="en-GB" sz="120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en-GB" sz="1200" dirty="0">
                          <a:effectLst/>
                          <a:latin typeface="Comic Sans MS" panose="030F0702030302020204" pitchFamily="66" charset="0"/>
                          <a:ea typeface="Calibri" panose="020F0502020204030204" pitchFamily="34" charset="0"/>
                          <a:cs typeface="Calibri" panose="020F0502020204030204" pitchFamily="34" charset="0"/>
                        </a:rPr>
                        <a:t>Language</a:t>
                      </a:r>
                      <a:endParaRPr lang="en-GB" sz="1200" dirty="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3471968257"/>
                  </a:ext>
                </a:extLst>
              </a:tr>
              <a:tr h="3127626">
                <a:tc>
                  <a:txBody>
                    <a:bodyPr/>
                    <a:lstStyle/>
                    <a:p>
                      <a:pPr marL="171450" marR="0" lvl="0" indent="-171450" algn="l" defTabSz="914400" rtl="0" eaLnBrk="1" fontAlgn="auto" latinLnBrk="0" hangingPunct="1">
                        <a:lnSpc>
                          <a:spcPct val="107000"/>
                        </a:lnSpc>
                        <a:spcBef>
                          <a:spcPts val="0"/>
                        </a:spcBef>
                        <a:spcAft>
                          <a:spcPts val="0"/>
                        </a:spcAft>
                        <a:buClrTx/>
                        <a:buSzTx/>
                        <a:buFontTx/>
                        <a:buChar char="-"/>
                        <a:tabLst/>
                        <a:defRPr/>
                      </a:pPr>
                      <a:r>
                        <a:rPr lang="en-US" sz="1200" dirty="0">
                          <a:effectLst/>
                          <a:latin typeface="Comic Sans MS" panose="030F0702030302020204" pitchFamily="66" charset="0"/>
                          <a:ea typeface="Calibri" panose="020F0502020204030204" pitchFamily="34" charset="0"/>
                          <a:cs typeface="Calibri" panose="020F0502020204030204" pitchFamily="34" charset="0"/>
                        </a:rPr>
                        <a:t>Follow directions NSEW</a:t>
                      </a:r>
                    </a:p>
                    <a:p>
                      <a:pPr marL="171450" marR="0" lvl="0" indent="-171450" algn="l" defTabSz="914400" rtl="0" eaLnBrk="1" fontAlgn="auto" latinLnBrk="0" hangingPunct="1">
                        <a:lnSpc>
                          <a:spcPct val="107000"/>
                        </a:lnSpc>
                        <a:spcBef>
                          <a:spcPts val="0"/>
                        </a:spcBef>
                        <a:spcAft>
                          <a:spcPts val="0"/>
                        </a:spcAft>
                        <a:buClrTx/>
                        <a:buSzTx/>
                        <a:buFontTx/>
                        <a:buChar char="-"/>
                        <a:tabLst/>
                        <a:defRPr/>
                      </a:pPr>
                      <a:r>
                        <a:rPr lang="en-US" sz="1200" dirty="0">
                          <a:effectLst/>
                          <a:latin typeface="Comic Sans MS" panose="030F0702030302020204" pitchFamily="66" charset="0"/>
                          <a:ea typeface="Calibri" panose="020F0502020204030204" pitchFamily="34" charset="0"/>
                          <a:cs typeface="Calibri" panose="020F0502020204030204" pitchFamily="34" charset="0"/>
                        </a:rPr>
                        <a:t>Use these to describe position of places studied.</a:t>
                      </a:r>
                    </a:p>
                    <a:p>
                      <a:pPr marL="0" indent="0">
                        <a:lnSpc>
                          <a:spcPct val="107000"/>
                        </a:lnSpc>
                        <a:spcAft>
                          <a:spcPts val="0"/>
                        </a:spcAft>
                        <a:buFontTx/>
                        <a:buNone/>
                      </a:pPr>
                      <a:endParaRPr lang="en-US" sz="1200" dirty="0">
                        <a:effectLst/>
                        <a:latin typeface="Comic Sans MS" panose="030F0702030302020204" pitchFamily="66" charset="0"/>
                        <a:ea typeface="Calibri" panose="020F0502020204030204" pitchFamily="34" charset="0"/>
                        <a:cs typeface="Calibri" panose="020F0502020204030204" pitchFamily="34" charset="0"/>
                      </a:endParaRPr>
                    </a:p>
                    <a:p>
                      <a:pPr marL="171450" indent="-171450">
                        <a:lnSpc>
                          <a:spcPct val="107000"/>
                        </a:lnSpc>
                        <a:spcAft>
                          <a:spcPts val="0"/>
                        </a:spcAft>
                        <a:buFontTx/>
                        <a:buChar char="-"/>
                      </a:pPr>
                      <a:r>
                        <a:rPr lang="en-US" sz="1200" dirty="0">
                          <a:effectLst/>
                          <a:latin typeface="Comic Sans MS" panose="030F0702030302020204" pitchFamily="66" charset="0"/>
                          <a:ea typeface="Calibri" panose="020F0502020204030204" pitchFamily="34" charset="0"/>
                          <a:cs typeface="Calibri" panose="020F0502020204030204" pitchFamily="34" charset="0"/>
                        </a:rPr>
                        <a:t>Use a plan to follow a route on a town walk.</a:t>
                      </a:r>
                    </a:p>
                    <a:p>
                      <a:pPr marL="171450" indent="-171450">
                        <a:lnSpc>
                          <a:spcPct val="107000"/>
                        </a:lnSpc>
                        <a:spcAft>
                          <a:spcPts val="0"/>
                        </a:spcAft>
                        <a:buFontTx/>
                        <a:buChar char="-"/>
                      </a:pPr>
                      <a:endParaRPr lang="en-US" sz="1200" dirty="0">
                        <a:effectLst/>
                        <a:latin typeface="Comic Sans MS" panose="030F0702030302020204" pitchFamily="66" charset="0"/>
                        <a:ea typeface="Calibri" panose="020F0502020204030204" pitchFamily="34" charset="0"/>
                        <a:cs typeface="Calibri" panose="020F0502020204030204" pitchFamily="34" charset="0"/>
                      </a:endParaRPr>
                    </a:p>
                    <a:p>
                      <a:pPr marL="171450" indent="-171450">
                        <a:lnSpc>
                          <a:spcPct val="107000"/>
                        </a:lnSpc>
                        <a:spcAft>
                          <a:spcPts val="0"/>
                        </a:spcAft>
                        <a:buFontTx/>
                        <a:buChar char="-"/>
                      </a:pPr>
                      <a:r>
                        <a:rPr lang="en-US" sz="1200" dirty="0">
                          <a:effectLst/>
                          <a:latin typeface="Comic Sans MS" panose="030F0702030302020204" pitchFamily="66" charset="0"/>
                          <a:ea typeface="Calibri" panose="020F0502020204030204" pitchFamily="34" charset="0"/>
                          <a:cs typeface="Calibri" panose="020F0502020204030204" pitchFamily="34" charset="0"/>
                        </a:rPr>
                        <a:t>Use coordinates letter/number on maps of places studied</a:t>
                      </a:r>
                    </a:p>
                    <a:p>
                      <a:pPr>
                        <a:lnSpc>
                          <a:spcPct val="107000"/>
                        </a:lnSpc>
                        <a:spcAft>
                          <a:spcPts val="0"/>
                        </a:spcAft>
                      </a:pPr>
                      <a:endParaRPr lang="en-GB" sz="1200" dirty="0">
                        <a:effectLst/>
                        <a:latin typeface="Comic Sans MS" panose="030F0702030302020204" pitchFamily="66" charset="0"/>
                        <a:ea typeface="Calibri" panose="020F0502020204030204" pitchFamily="34" charset="0"/>
                        <a:cs typeface="Times New Roman" panose="02020603050405020304" pitchFamily="18" charset="0"/>
                      </a:endParaRPr>
                    </a:p>
                    <a:p>
                      <a:pPr>
                        <a:lnSpc>
                          <a:spcPct val="107000"/>
                        </a:lnSpc>
                        <a:spcAft>
                          <a:spcPts val="0"/>
                        </a:spcAft>
                      </a:pPr>
                      <a:r>
                        <a:rPr lang="en-GB" sz="1200" dirty="0">
                          <a:effectLst/>
                          <a:latin typeface="Comic Sans MS" panose="030F0702030302020204" pitchFamily="66" charset="0"/>
                          <a:ea typeface="Calibri" panose="020F0502020204030204" pitchFamily="34" charset="0"/>
                          <a:cs typeface="Calibri" panose="020F0502020204030204" pitchFamily="34" charset="0"/>
                        </a:rPr>
                        <a:t> </a:t>
                      </a:r>
                      <a:endParaRPr lang="en-GB" sz="1200" dirty="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tc>
                <a:tc>
                  <a:txBody>
                    <a:bodyPr/>
                    <a:lstStyle/>
                    <a:p>
                      <a:pPr marL="342900" lvl="0" indent="-342900">
                        <a:lnSpc>
                          <a:spcPct val="107000"/>
                        </a:lnSpc>
                        <a:spcAft>
                          <a:spcPts val="0"/>
                        </a:spcAft>
                        <a:buFont typeface="Arial" panose="020B0604020202020204" pitchFamily="34" charset="0"/>
                        <a:buChar char="-"/>
                      </a:pPr>
                      <a:r>
                        <a:rPr lang="en-US" sz="1200" dirty="0">
                          <a:effectLst/>
                          <a:latin typeface="Comic Sans MS" panose="030F0702030302020204" pitchFamily="66" charset="0"/>
                          <a:ea typeface="Calibri" panose="020F0502020204030204" pitchFamily="34" charset="0"/>
                          <a:cs typeface="Times New Roman" panose="02020603050405020304" pitchFamily="18" charset="0"/>
                        </a:rPr>
                        <a:t>Create symbols on simple maps</a:t>
                      </a:r>
                    </a:p>
                    <a:p>
                      <a:pPr marL="342900" lvl="0" indent="-342900">
                        <a:lnSpc>
                          <a:spcPct val="107000"/>
                        </a:lnSpc>
                        <a:spcAft>
                          <a:spcPts val="0"/>
                        </a:spcAft>
                        <a:buFont typeface="Arial" panose="020B0604020202020204" pitchFamily="34" charset="0"/>
                        <a:buChar char="-"/>
                      </a:pPr>
                      <a:endParaRPr lang="en-US" sz="1200" dirty="0">
                        <a:effectLst/>
                        <a:latin typeface="Comic Sans MS" panose="030F0702030302020204" pitchFamily="66" charset="0"/>
                        <a:ea typeface="Calibri" panose="020F0502020204030204" pitchFamily="34" charset="0"/>
                        <a:cs typeface="Times New Roman" panose="02020603050405020304" pitchFamily="18" charset="0"/>
                      </a:endParaRPr>
                    </a:p>
                    <a:p>
                      <a:pPr marL="342900" lvl="0" indent="-342900">
                        <a:lnSpc>
                          <a:spcPct val="107000"/>
                        </a:lnSpc>
                        <a:spcAft>
                          <a:spcPts val="0"/>
                        </a:spcAft>
                        <a:buFont typeface="Arial" panose="020B0604020202020204" pitchFamily="34" charset="0"/>
                        <a:buChar char="-"/>
                      </a:pPr>
                      <a:r>
                        <a:rPr lang="en-US" sz="1200" dirty="0">
                          <a:effectLst/>
                          <a:latin typeface="Comic Sans MS" panose="030F0702030302020204" pitchFamily="66" charset="0"/>
                          <a:ea typeface="Calibri" panose="020F0502020204030204" pitchFamily="34" charset="0"/>
                          <a:cs typeface="Times New Roman" panose="02020603050405020304" pitchFamily="18" charset="0"/>
                        </a:rPr>
                        <a:t>Draw maps of real and imaginary places</a:t>
                      </a:r>
                    </a:p>
                    <a:p>
                      <a:pPr marL="342900" lvl="0" indent="-342900">
                        <a:lnSpc>
                          <a:spcPct val="107000"/>
                        </a:lnSpc>
                        <a:spcAft>
                          <a:spcPts val="0"/>
                        </a:spcAft>
                        <a:buFont typeface="Arial" panose="020B0604020202020204" pitchFamily="34" charset="0"/>
                        <a:buChar char="-"/>
                      </a:pPr>
                      <a:endParaRPr lang="en-US" sz="1200" dirty="0">
                        <a:effectLst/>
                        <a:latin typeface="Comic Sans MS" panose="030F0702030302020204" pitchFamily="66" charset="0"/>
                        <a:ea typeface="Calibri" panose="020F0502020204030204" pitchFamily="34" charset="0"/>
                        <a:cs typeface="Times New Roman" panose="02020603050405020304" pitchFamily="18" charset="0"/>
                      </a:endParaRPr>
                    </a:p>
                    <a:p>
                      <a:pPr marL="342900" lvl="0" indent="-342900">
                        <a:lnSpc>
                          <a:spcPct val="107000"/>
                        </a:lnSpc>
                        <a:spcAft>
                          <a:spcPts val="0"/>
                        </a:spcAft>
                        <a:buFont typeface="Arial" panose="020B0604020202020204" pitchFamily="34" charset="0"/>
                        <a:buChar char="-"/>
                      </a:pPr>
                      <a:r>
                        <a:rPr lang="en-US" sz="1200" dirty="0">
                          <a:effectLst/>
                          <a:latin typeface="Comic Sans MS" panose="030F0702030302020204" pitchFamily="66" charset="0"/>
                          <a:ea typeface="Calibri" panose="020F0502020204030204" pitchFamily="34" charset="0"/>
                          <a:cs typeface="Times New Roman" panose="02020603050405020304" pitchFamily="18" charset="0"/>
                        </a:rPr>
                        <a:t>Look at a selection of different maps, plans and globes</a:t>
                      </a:r>
                    </a:p>
                    <a:p>
                      <a:pPr marL="342900" lvl="0" indent="-342900">
                        <a:lnSpc>
                          <a:spcPct val="107000"/>
                        </a:lnSpc>
                        <a:spcAft>
                          <a:spcPts val="0"/>
                        </a:spcAft>
                        <a:buFont typeface="Arial" panose="020B0604020202020204" pitchFamily="34" charset="0"/>
                        <a:buChar char="-"/>
                      </a:pPr>
                      <a:endParaRPr lang="en-GB" sz="1200" dirty="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n-GB" sz="1200" dirty="0">
                          <a:effectLst/>
                          <a:latin typeface="Comic Sans MS" panose="030F0702030302020204" pitchFamily="66" charset="0"/>
                          <a:ea typeface="Calibri" panose="020F0502020204030204" pitchFamily="34" charset="0"/>
                          <a:cs typeface="Calibri" panose="020F0502020204030204" pitchFamily="34" charset="0"/>
                        </a:rPr>
                        <a:t> - </a:t>
                      </a:r>
                      <a:r>
                        <a:rPr lang="en-US" sz="1200" dirty="0">
                          <a:effectLst/>
                          <a:latin typeface="Comic Sans MS" panose="030F0702030302020204" pitchFamily="66" charset="0"/>
                          <a:ea typeface="Calibri" panose="020F0502020204030204" pitchFamily="34" charset="0"/>
                          <a:cs typeface="Calibri" panose="020F0502020204030204" pitchFamily="34" charset="0"/>
                        </a:rPr>
                        <a:t>Make a plan of a collection of objects from birds-eye view. Try to represent relative size and position.</a:t>
                      </a:r>
                    </a:p>
                    <a:p>
                      <a:pPr>
                        <a:lnSpc>
                          <a:spcPct val="107000"/>
                        </a:lnSpc>
                        <a:spcAft>
                          <a:spcPts val="0"/>
                        </a:spcAft>
                      </a:pPr>
                      <a:endParaRPr lang="en-US" sz="1200" dirty="0">
                        <a:effectLst/>
                        <a:latin typeface="Comic Sans MS" panose="030F0702030302020204" pitchFamily="66" charset="0"/>
                        <a:ea typeface="Calibri" panose="020F0502020204030204" pitchFamily="34" charset="0"/>
                        <a:cs typeface="Calibri" panose="020F0502020204030204" pitchFamily="34" charset="0"/>
                      </a:endParaRPr>
                    </a:p>
                    <a:p>
                      <a:pPr>
                        <a:lnSpc>
                          <a:spcPct val="107000"/>
                        </a:lnSpc>
                        <a:spcAft>
                          <a:spcPts val="0"/>
                        </a:spcAft>
                      </a:pPr>
                      <a:r>
                        <a:rPr lang="en-US" sz="1200" dirty="0">
                          <a:effectLst/>
                          <a:latin typeface="Comic Sans MS" panose="030F0702030302020204" pitchFamily="66" charset="0"/>
                          <a:ea typeface="Calibri" panose="020F0502020204030204" pitchFamily="34" charset="0"/>
                          <a:cs typeface="Calibri" panose="020F0502020204030204" pitchFamily="34" charset="0"/>
                        </a:rPr>
                        <a:t> - Use of large scale maps of local area</a:t>
                      </a:r>
                    </a:p>
                    <a:p>
                      <a:pPr>
                        <a:lnSpc>
                          <a:spcPct val="107000"/>
                        </a:lnSpc>
                        <a:spcAft>
                          <a:spcPts val="0"/>
                        </a:spcAft>
                      </a:pPr>
                      <a:endParaRPr lang="en-US" sz="1200" dirty="0">
                        <a:effectLst/>
                        <a:latin typeface="Comic Sans MS" panose="030F0702030302020204" pitchFamily="66" charset="0"/>
                        <a:ea typeface="Calibri" panose="020F0502020204030204" pitchFamily="34" charset="0"/>
                        <a:cs typeface="Calibri" panose="020F0502020204030204" pitchFamily="34" charset="0"/>
                      </a:endParaRPr>
                    </a:p>
                    <a:p>
                      <a:pPr>
                        <a:lnSpc>
                          <a:spcPct val="107000"/>
                        </a:lnSpc>
                        <a:spcAft>
                          <a:spcPts val="0"/>
                        </a:spcAft>
                      </a:pPr>
                      <a:r>
                        <a:rPr lang="en-US" sz="1200" dirty="0">
                          <a:effectLst/>
                          <a:latin typeface="Comic Sans MS" panose="030F0702030302020204" pitchFamily="66" charset="0"/>
                          <a:ea typeface="Calibri" panose="020F0502020204030204" pitchFamily="34" charset="0"/>
                          <a:cs typeface="Calibri" panose="020F0502020204030204" pitchFamily="34" charset="0"/>
                        </a:rPr>
                        <a:t>- Compare size of, and distance to, places studied.</a:t>
                      </a:r>
                    </a:p>
                    <a:p>
                      <a:pPr>
                        <a:lnSpc>
                          <a:spcPct val="107000"/>
                        </a:lnSpc>
                        <a:spcAft>
                          <a:spcPts val="0"/>
                        </a:spcAft>
                      </a:pPr>
                      <a:endParaRPr lang="en-GB" sz="1200" dirty="0">
                        <a:effectLst/>
                        <a:latin typeface="Comic Sans MS" panose="030F0702030302020204" pitchFamily="66" charset="0"/>
                        <a:ea typeface="Calibri" panose="020F0502020204030204" pitchFamily="34" charset="0"/>
                        <a:cs typeface="Times New Roman" panose="02020603050405020304" pitchFamily="18" charset="0"/>
                      </a:endParaRPr>
                    </a:p>
                    <a:p>
                      <a:pPr>
                        <a:lnSpc>
                          <a:spcPct val="107000"/>
                        </a:lnSpc>
                        <a:spcAft>
                          <a:spcPts val="0"/>
                        </a:spcAft>
                      </a:pPr>
                      <a:r>
                        <a:rPr lang="en-GB" sz="1200" dirty="0">
                          <a:effectLst/>
                          <a:latin typeface="Comic Sans MS" panose="030F0702030302020204" pitchFamily="66" charset="0"/>
                          <a:ea typeface="Calibri" panose="020F0502020204030204" pitchFamily="34" charset="0"/>
                          <a:cs typeface="Calibri" panose="020F0502020204030204" pitchFamily="34" charset="0"/>
                        </a:rPr>
                        <a:t> </a:t>
                      </a:r>
                      <a:endParaRPr lang="en-GB" sz="1200" dirty="0">
                        <a:effectLst/>
                        <a:latin typeface="Comic Sans MS" panose="030F0702030302020204" pitchFamily="66" charset="0"/>
                        <a:ea typeface="Calibri" panose="020F0502020204030204" pitchFamily="34" charset="0"/>
                        <a:cs typeface="Times New Roman" panose="02020603050405020304" pitchFamily="18" charset="0"/>
                      </a:endParaRPr>
                    </a:p>
                    <a:p>
                      <a:pPr>
                        <a:lnSpc>
                          <a:spcPct val="107000"/>
                        </a:lnSpc>
                        <a:spcAft>
                          <a:spcPts val="0"/>
                        </a:spcAft>
                      </a:pPr>
                      <a:r>
                        <a:rPr lang="en-GB" sz="1200" dirty="0">
                          <a:effectLst/>
                          <a:latin typeface="Comic Sans MS" panose="030F0702030302020204" pitchFamily="66" charset="0"/>
                          <a:ea typeface="Calibri" panose="020F0502020204030204" pitchFamily="34" charset="0"/>
                          <a:cs typeface="Calibri" panose="020F0502020204030204" pitchFamily="34" charset="0"/>
                        </a:rPr>
                        <a:t> </a:t>
                      </a:r>
                      <a:endParaRPr lang="en-GB" sz="1200" dirty="0">
                        <a:effectLst/>
                        <a:latin typeface="Comic Sans MS" panose="030F0702030302020204" pitchFamily="66" charset="0"/>
                        <a:ea typeface="Calibri" panose="020F0502020204030204" pitchFamily="34" charset="0"/>
                        <a:cs typeface="Times New Roman" panose="02020603050405020304" pitchFamily="18" charset="0"/>
                      </a:endParaRPr>
                    </a:p>
                    <a:p>
                      <a:pPr>
                        <a:lnSpc>
                          <a:spcPct val="107000"/>
                        </a:lnSpc>
                        <a:spcAft>
                          <a:spcPts val="0"/>
                        </a:spcAft>
                      </a:pPr>
                      <a:r>
                        <a:rPr lang="en-GB" sz="1200" dirty="0">
                          <a:effectLst/>
                          <a:latin typeface="Comic Sans MS" panose="030F0702030302020204" pitchFamily="66" charset="0"/>
                          <a:ea typeface="Calibri" panose="020F0502020204030204" pitchFamily="34" charset="0"/>
                          <a:cs typeface="Calibri" panose="020F0502020204030204" pitchFamily="34" charset="0"/>
                        </a:rPr>
                        <a:t> </a:t>
                      </a:r>
                      <a:endParaRPr lang="en-GB" sz="1200" dirty="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tc>
                <a:tc>
                  <a:txBody>
                    <a:bodyPr/>
                    <a:lstStyle/>
                    <a:p>
                      <a:pPr marL="342900" lvl="0" indent="-342900">
                        <a:lnSpc>
                          <a:spcPct val="107000"/>
                        </a:lnSpc>
                        <a:spcAft>
                          <a:spcPts val="0"/>
                        </a:spcAft>
                        <a:buFont typeface="Arial" panose="020B0604020202020204" pitchFamily="34" charset="0"/>
                        <a:buChar char="-"/>
                      </a:pPr>
                      <a:r>
                        <a:rPr lang="en-US" sz="1200" dirty="0">
                          <a:effectLst/>
                          <a:latin typeface="Comic Sans MS" panose="030F0702030302020204" pitchFamily="66" charset="0"/>
                          <a:ea typeface="Calibri" panose="020F0502020204030204" pitchFamily="34" charset="0"/>
                          <a:cs typeface="Times New Roman" panose="02020603050405020304" pitchFamily="18" charset="0"/>
                        </a:rPr>
                        <a:t>Use aerial photographs and plan perspectives to </a:t>
                      </a:r>
                      <a:r>
                        <a:rPr lang="en-US" sz="1200" dirty="0" err="1">
                          <a:effectLst/>
                          <a:latin typeface="Comic Sans MS" panose="030F0702030302020204" pitchFamily="66" charset="0"/>
                          <a:ea typeface="Calibri" panose="020F0502020204030204" pitchFamily="34" charset="0"/>
                          <a:cs typeface="Times New Roman" panose="02020603050405020304" pitchFamily="18" charset="0"/>
                        </a:rPr>
                        <a:t>recognise</a:t>
                      </a:r>
                      <a:r>
                        <a:rPr lang="en-US" sz="1200" dirty="0">
                          <a:effectLst/>
                          <a:latin typeface="Comic Sans MS" panose="030F0702030302020204" pitchFamily="66" charset="0"/>
                          <a:ea typeface="Calibri" panose="020F0502020204030204" pitchFamily="34" charset="0"/>
                          <a:cs typeface="Times New Roman" panose="02020603050405020304" pitchFamily="18" charset="0"/>
                        </a:rPr>
                        <a:t> landmarks and basic human and physical features of the area of Sandbach.</a:t>
                      </a:r>
                    </a:p>
                    <a:p>
                      <a:pPr marL="0" lvl="0" indent="0">
                        <a:lnSpc>
                          <a:spcPct val="107000"/>
                        </a:lnSpc>
                        <a:spcAft>
                          <a:spcPts val="0"/>
                        </a:spcAft>
                        <a:buFont typeface="Arial" panose="020B0604020202020204" pitchFamily="34" charset="0"/>
                        <a:buNone/>
                      </a:pPr>
                      <a:endParaRPr lang="en-US" sz="1200" dirty="0">
                        <a:effectLst/>
                        <a:latin typeface="Comic Sans MS" panose="030F0702030302020204" pitchFamily="66" charset="0"/>
                        <a:ea typeface="Calibri" panose="020F0502020204030204" pitchFamily="34" charset="0"/>
                        <a:cs typeface="Times New Roman" panose="02020603050405020304" pitchFamily="18" charset="0"/>
                      </a:endParaRPr>
                    </a:p>
                    <a:p>
                      <a:pPr marL="342900" lvl="0" indent="-342900">
                        <a:lnSpc>
                          <a:spcPct val="107000"/>
                        </a:lnSpc>
                        <a:spcAft>
                          <a:spcPts val="0"/>
                        </a:spcAft>
                        <a:buFont typeface="Arial" panose="020B0604020202020204" pitchFamily="34" charset="0"/>
                        <a:buChar char="-"/>
                      </a:pPr>
                      <a:r>
                        <a:rPr lang="en-US" sz="1200" dirty="0">
                          <a:effectLst/>
                          <a:latin typeface="Comic Sans MS" panose="030F0702030302020204" pitchFamily="66" charset="0"/>
                          <a:ea typeface="Calibri" panose="020F0502020204030204" pitchFamily="34" charset="0"/>
                          <a:cs typeface="Times New Roman" panose="02020603050405020304" pitchFamily="18" charset="0"/>
                        </a:rPr>
                        <a:t>Match aerial and plan views of key buildings and features.</a:t>
                      </a:r>
                    </a:p>
                    <a:p>
                      <a:pPr marL="342900" lvl="0" indent="-342900">
                        <a:lnSpc>
                          <a:spcPct val="107000"/>
                        </a:lnSpc>
                        <a:spcAft>
                          <a:spcPts val="0"/>
                        </a:spcAft>
                        <a:buFont typeface="Arial" panose="020B0604020202020204" pitchFamily="34" charset="0"/>
                        <a:buChar char="-"/>
                      </a:pPr>
                      <a:endParaRPr lang="en-GB" sz="1200" dirty="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n-US" sz="1200" dirty="0">
                          <a:effectLst/>
                          <a:latin typeface="Comic Sans MS" panose="030F0702030302020204" pitchFamily="66" charset="0"/>
                          <a:ea typeface="Calibri" panose="020F0502020204030204" pitchFamily="34" charset="0"/>
                          <a:cs typeface="Calibri" panose="020F0502020204030204" pitchFamily="34" charset="0"/>
                        </a:rPr>
                        <a:t>North/South/East/West</a:t>
                      </a:r>
                    </a:p>
                    <a:p>
                      <a:pPr>
                        <a:lnSpc>
                          <a:spcPct val="107000"/>
                        </a:lnSpc>
                        <a:spcAft>
                          <a:spcPts val="0"/>
                        </a:spcAft>
                      </a:pPr>
                      <a:r>
                        <a:rPr lang="en-US" sz="1200" dirty="0">
                          <a:effectLst/>
                          <a:latin typeface="Comic Sans MS" panose="030F0702030302020204" pitchFamily="66" charset="0"/>
                          <a:ea typeface="Calibri" panose="020F0502020204030204" pitchFamily="34" charset="0"/>
                          <a:cs typeface="Calibri" panose="020F0502020204030204" pitchFamily="34" charset="0"/>
                        </a:rPr>
                        <a:t>Continent</a:t>
                      </a:r>
                    </a:p>
                    <a:p>
                      <a:pPr>
                        <a:lnSpc>
                          <a:spcPct val="107000"/>
                        </a:lnSpc>
                        <a:spcAft>
                          <a:spcPts val="0"/>
                        </a:spcAft>
                      </a:pPr>
                      <a:r>
                        <a:rPr lang="en-US" sz="1200" dirty="0">
                          <a:effectLst/>
                          <a:latin typeface="Comic Sans MS" panose="030F0702030302020204" pitchFamily="66" charset="0"/>
                          <a:ea typeface="Calibri" panose="020F0502020204030204" pitchFamily="34" charset="0"/>
                          <a:cs typeface="Calibri" panose="020F0502020204030204" pitchFamily="34" charset="0"/>
                        </a:rPr>
                        <a:t>Symbol</a:t>
                      </a:r>
                    </a:p>
                    <a:p>
                      <a:pPr>
                        <a:lnSpc>
                          <a:spcPct val="107000"/>
                        </a:lnSpc>
                        <a:spcAft>
                          <a:spcPts val="0"/>
                        </a:spcAft>
                      </a:pPr>
                      <a:r>
                        <a:rPr lang="en-US" sz="1200" dirty="0">
                          <a:effectLst/>
                          <a:latin typeface="Comic Sans MS" panose="030F0702030302020204" pitchFamily="66" charset="0"/>
                          <a:ea typeface="Calibri" panose="020F0502020204030204" pitchFamily="34" charset="0"/>
                          <a:cs typeface="Calibri" panose="020F0502020204030204" pitchFamily="34" charset="0"/>
                        </a:rPr>
                        <a:t>Route </a:t>
                      </a:r>
                    </a:p>
                    <a:p>
                      <a:pPr>
                        <a:lnSpc>
                          <a:spcPct val="107000"/>
                        </a:lnSpc>
                        <a:spcAft>
                          <a:spcPts val="0"/>
                        </a:spcAft>
                      </a:pPr>
                      <a:r>
                        <a:rPr lang="en-US" sz="1200" dirty="0">
                          <a:effectLst/>
                          <a:latin typeface="Comic Sans MS" panose="030F0702030302020204" pitchFamily="66" charset="0"/>
                          <a:ea typeface="Calibri" panose="020F0502020204030204" pitchFamily="34" charset="0"/>
                          <a:cs typeface="Calibri" panose="020F0502020204030204" pitchFamily="34" charset="0"/>
                        </a:rPr>
                        <a:t>Coordinate</a:t>
                      </a:r>
                    </a:p>
                    <a:p>
                      <a:pPr>
                        <a:lnSpc>
                          <a:spcPct val="107000"/>
                        </a:lnSpc>
                        <a:spcAft>
                          <a:spcPts val="0"/>
                        </a:spcAft>
                      </a:pPr>
                      <a:endParaRPr lang="en-GB" sz="1200" dirty="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128729435"/>
                  </a:ext>
                </a:extLst>
              </a:tr>
            </a:tbl>
          </a:graphicData>
        </a:graphic>
      </p:graphicFrame>
      <p:sp>
        <p:nvSpPr>
          <p:cNvPr id="26" name="TextBox 25">
            <a:extLst>
              <a:ext uri="{FF2B5EF4-FFF2-40B4-BE49-F238E27FC236}">
                <a16:creationId xmlns:a16="http://schemas.microsoft.com/office/drawing/2014/main" id="{1E4445BD-F4F7-41AC-AF0F-F873FCB51B2B}"/>
              </a:ext>
            </a:extLst>
          </p:cNvPr>
          <p:cNvSpPr txBox="1"/>
          <p:nvPr/>
        </p:nvSpPr>
        <p:spPr>
          <a:xfrm>
            <a:off x="4088800" y="1386581"/>
            <a:ext cx="4296793" cy="40011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000" dirty="0">
                <a:solidFill>
                  <a:prstClr val="white"/>
                </a:solidFill>
                <a:latin typeface="Comic Sans MS" panose="030F0702030302020204" pitchFamily="66" charset="0"/>
              </a:rPr>
              <a:t>Year 2</a:t>
            </a:r>
            <a:endParaRPr kumimoji="0" lang="en-GB" sz="2000" b="0" i="0" u="none" strike="noStrike" kern="1200" cap="none" spc="0" normalizeH="0" baseline="0" noProof="0" dirty="0">
              <a:ln>
                <a:noFill/>
              </a:ln>
              <a:solidFill>
                <a:prstClr val="white"/>
              </a:solidFill>
              <a:effectLst/>
              <a:uLnTx/>
              <a:uFillTx/>
              <a:latin typeface="Comic Sans MS" panose="030F0702030302020204" pitchFamily="66" charset="0"/>
              <a:ea typeface="+mn-ea"/>
              <a:cs typeface="+mn-cs"/>
            </a:endParaRPr>
          </a:p>
        </p:txBody>
      </p:sp>
      <p:pic>
        <p:nvPicPr>
          <p:cNvPr id="2" name="Picture 1">
            <a:extLst>
              <a:ext uri="{FF2B5EF4-FFF2-40B4-BE49-F238E27FC236}">
                <a16:creationId xmlns:a16="http://schemas.microsoft.com/office/drawing/2014/main" id="{DA94FE88-F4C1-46BA-9E57-555DF952F4C9}"/>
              </a:ext>
            </a:extLst>
          </p:cNvPr>
          <p:cNvPicPr>
            <a:picLocks noChangeAspect="1"/>
          </p:cNvPicPr>
          <p:nvPr/>
        </p:nvPicPr>
        <p:blipFill>
          <a:blip r:embed="rId2"/>
          <a:stretch>
            <a:fillRect/>
          </a:stretch>
        </p:blipFill>
        <p:spPr>
          <a:xfrm>
            <a:off x="300415" y="194199"/>
            <a:ext cx="1761897" cy="1018120"/>
          </a:xfrm>
          <a:prstGeom prst="rect">
            <a:avLst/>
          </a:prstGeom>
        </p:spPr>
      </p:pic>
    </p:spTree>
    <p:extLst>
      <p:ext uri="{BB962C8B-B14F-4D97-AF65-F5344CB8AC3E}">
        <p14:creationId xmlns:p14="http://schemas.microsoft.com/office/powerpoint/2010/main" val="268088295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794C6FE-B479-4A6B-BE24-97602FA9CC96}"/>
              </a:ext>
            </a:extLst>
          </p:cNvPr>
          <p:cNvSpPr/>
          <p:nvPr/>
        </p:nvSpPr>
        <p:spPr>
          <a:xfrm>
            <a:off x="168676" y="96803"/>
            <a:ext cx="11789546" cy="1394645"/>
          </a:xfrm>
          <a:prstGeom prst="rect">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6" name="Rectangle 5">
            <a:extLst>
              <a:ext uri="{FF2B5EF4-FFF2-40B4-BE49-F238E27FC236}">
                <a16:creationId xmlns:a16="http://schemas.microsoft.com/office/drawing/2014/main" id="{CE9C5A49-72F3-4444-ACCF-0DF54F0F810B}"/>
              </a:ext>
            </a:extLst>
          </p:cNvPr>
          <p:cNvSpPr/>
          <p:nvPr/>
        </p:nvSpPr>
        <p:spPr>
          <a:xfrm>
            <a:off x="168676" y="1344671"/>
            <a:ext cx="11789546" cy="464820"/>
          </a:xfrm>
          <a:prstGeom prst="rect">
            <a:avLst/>
          </a:prstGeom>
          <a:solidFill>
            <a:srgbClr val="A45CAC"/>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 name="Rectangle 9">
            <a:extLst>
              <a:ext uri="{FF2B5EF4-FFF2-40B4-BE49-F238E27FC236}">
                <a16:creationId xmlns:a16="http://schemas.microsoft.com/office/drawing/2014/main" id="{D8C52891-5734-4892-8441-7D7CFBEBBF79}"/>
              </a:ext>
            </a:extLst>
          </p:cNvPr>
          <p:cNvSpPr/>
          <p:nvPr/>
        </p:nvSpPr>
        <p:spPr>
          <a:xfrm>
            <a:off x="2426234" y="2298983"/>
            <a:ext cx="247212" cy="144780"/>
          </a:xfrm>
          <a:prstGeom prst="rect">
            <a:avLst/>
          </a:prstGeom>
          <a:ln>
            <a:noFill/>
          </a:ln>
        </p:spPr>
        <p:style>
          <a:lnRef idx="2">
            <a:schemeClr val="accent1"/>
          </a:lnRef>
          <a:fillRef idx="1">
            <a:schemeClr val="l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24" name="TextBox 23">
            <a:extLst>
              <a:ext uri="{FF2B5EF4-FFF2-40B4-BE49-F238E27FC236}">
                <a16:creationId xmlns:a16="http://schemas.microsoft.com/office/drawing/2014/main" id="{141EF8DA-1AAC-4721-847D-82503B884892}"/>
              </a:ext>
            </a:extLst>
          </p:cNvPr>
          <p:cNvSpPr txBox="1"/>
          <p:nvPr/>
        </p:nvSpPr>
        <p:spPr>
          <a:xfrm>
            <a:off x="2194052" y="231525"/>
            <a:ext cx="8086290" cy="1077218"/>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3200" b="0" i="0" u="none" strike="noStrike" kern="1200" cap="none" spc="0" normalizeH="0" baseline="0" noProof="0" dirty="0">
                <a:ln>
                  <a:noFill/>
                </a:ln>
                <a:solidFill>
                  <a:prstClr val="white"/>
                </a:solidFill>
                <a:effectLst/>
                <a:uLnTx/>
                <a:uFillTx/>
                <a:latin typeface="Comic Sans MS" panose="030F0702030302020204" pitchFamily="66" charset="0"/>
                <a:ea typeface="+mn-ea"/>
                <a:cs typeface="+mn-cs"/>
              </a:rPr>
              <a:t>Curriculum Map</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3200" b="0" i="0" u="none" strike="noStrike" kern="1200" cap="none" spc="0" normalizeH="0" baseline="0" noProof="0" dirty="0">
                <a:ln>
                  <a:noFill/>
                </a:ln>
                <a:solidFill>
                  <a:prstClr val="white"/>
                </a:solidFill>
                <a:effectLst/>
                <a:uLnTx/>
                <a:uFillTx/>
                <a:latin typeface="Comic Sans MS" panose="030F0702030302020204" pitchFamily="66" charset="0"/>
                <a:ea typeface="+mn-ea"/>
                <a:cs typeface="+mn-cs"/>
              </a:rPr>
              <a:t>Geography– Fieldwork Skills</a:t>
            </a:r>
          </a:p>
        </p:txBody>
      </p:sp>
      <p:graphicFrame>
        <p:nvGraphicFramePr>
          <p:cNvPr id="25" name="Table 24">
            <a:extLst>
              <a:ext uri="{FF2B5EF4-FFF2-40B4-BE49-F238E27FC236}">
                <a16:creationId xmlns:a16="http://schemas.microsoft.com/office/drawing/2014/main" id="{AC7B64D2-1B9F-4487-BF74-023ABE51D6A6}"/>
              </a:ext>
            </a:extLst>
          </p:cNvPr>
          <p:cNvGraphicFramePr>
            <a:graphicFrameLocks noGrp="1"/>
          </p:cNvGraphicFramePr>
          <p:nvPr>
            <p:extLst>
              <p:ext uri="{D42A27DB-BD31-4B8C-83A1-F6EECF244321}">
                <p14:modId xmlns:p14="http://schemas.microsoft.com/office/powerpoint/2010/main" val="3312209121"/>
              </p:ext>
            </p:extLst>
          </p:nvPr>
        </p:nvGraphicFramePr>
        <p:xfrm>
          <a:off x="168675" y="1856099"/>
          <a:ext cx="11789546" cy="3972882"/>
        </p:xfrm>
        <a:graphic>
          <a:graphicData uri="http://schemas.openxmlformats.org/drawingml/2006/table">
            <a:tbl>
              <a:tblPr firstRow="1" bandRow="1">
                <a:tableStyleId>{5940675A-B579-460E-94D1-54222C63F5DA}</a:tableStyleId>
              </a:tblPr>
              <a:tblGrid>
                <a:gridCol w="2357909">
                  <a:extLst>
                    <a:ext uri="{9D8B030D-6E8A-4147-A177-3AD203B41FA5}">
                      <a16:colId xmlns:a16="http://schemas.microsoft.com/office/drawing/2014/main" val="1039164095"/>
                    </a:ext>
                  </a:extLst>
                </a:gridCol>
                <a:gridCol w="2357909">
                  <a:extLst>
                    <a:ext uri="{9D8B030D-6E8A-4147-A177-3AD203B41FA5}">
                      <a16:colId xmlns:a16="http://schemas.microsoft.com/office/drawing/2014/main" val="2704453762"/>
                    </a:ext>
                  </a:extLst>
                </a:gridCol>
                <a:gridCol w="2377441">
                  <a:extLst>
                    <a:ext uri="{9D8B030D-6E8A-4147-A177-3AD203B41FA5}">
                      <a16:colId xmlns:a16="http://schemas.microsoft.com/office/drawing/2014/main" val="4288589505"/>
                    </a:ext>
                  </a:extLst>
                </a:gridCol>
                <a:gridCol w="2201662">
                  <a:extLst>
                    <a:ext uri="{9D8B030D-6E8A-4147-A177-3AD203B41FA5}">
                      <a16:colId xmlns:a16="http://schemas.microsoft.com/office/drawing/2014/main" val="3781812662"/>
                    </a:ext>
                  </a:extLst>
                </a:gridCol>
                <a:gridCol w="2494625">
                  <a:extLst>
                    <a:ext uri="{9D8B030D-6E8A-4147-A177-3AD203B41FA5}">
                      <a16:colId xmlns:a16="http://schemas.microsoft.com/office/drawing/2014/main" val="3789398880"/>
                    </a:ext>
                  </a:extLst>
                </a:gridCol>
              </a:tblGrid>
              <a:tr h="265053">
                <a:tc>
                  <a:txBody>
                    <a:bodyPr/>
                    <a:lstStyle/>
                    <a:p>
                      <a:pPr marL="71755" algn="ctr">
                        <a:lnSpc>
                          <a:spcPct val="107000"/>
                        </a:lnSpc>
                        <a:spcAft>
                          <a:spcPts val="0"/>
                        </a:spcAft>
                      </a:pPr>
                      <a:r>
                        <a:rPr lang="en-GB" sz="1200">
                          <a:effectLst/>
                          <a:latin typeface="Comic Sans MS" panose="030F0702030302020204" pitchFamily="66" charset="0"/>
                          <a:ea typeface="Calibri" panose="020F0502020204030204" pitchFamily="34" charset="0"/>
                          <a:cs typeface="Calibri" panose="020F0502020204030204" pitchFamily="34" charset="0"/>
                        </a:rPr>
                        <a:t>Enquiry</a:t>
                      </a:r>
                      <a:endParaRPr lang="en-GB" sz="110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tc>
                <a:tc>
                  <a:txBody>
                    <a:bodyPr/>
                    <a:lstStyle/>
                    <a:p>
                      <a:pPr marL="71755" algn="ctr">
                        <a:lnSpc>
                          <a:spcPct val="107000"/>
                        </a:lnSpc>
                        <a:spcAft>
                          <a:spcPts val="0"/>
                        </a:spcAft>
                      </a:pPr>
                      <a:r>
                        <a:rPr lang="en-GB" sz="1200">
                          <a:effectLst/>
                          <a:latin typeface="Comic Sans MS" panose="030F0702030302020204" pitchFamily="66" charset="0"/>
                          <a:ea typeface="Calibri" panose="020F0502020204030204" pitchFamily="34" charset="0"/>
                          <a:cs typeface="Calibri" panose="020F0502020204030204" pitchFamily="34" charset="0"/>
                        </a:rPr>
                        <a:t>Communication</a:t>
                      </a:r>
                      <a:endParaRPr lang="en-GB" sz="110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nchor="ctr"/>
                </a:tc>
                <a:tc>
                  <a:txBody>
                    <a:bodyPr/>
                    <a:lstStyle/>
                    <a:p>
                      <a:pPr marL="71755" algn="ctr">
                        <a:lnSpc>
                          <a:spcPct val="107000"/>
                        </a:lnSpc>
                        <a:spcAft>
                          <a:spcPts val="0"/>
                        </a:spcAft>
                      </a:pPr>
                      <a:r>
                        <a:rPr lang="en-GB" sz="1200">
                          <a:effectLst/>
                          <a:latin typeface="Comic Sans MS" panose="030F0702030302020204" pitchFamily="66" charset="0"/>
                          <a:ea typeface="Calibri" panose="020F0502020204030204" pitchFamily="34" charset="0"/>
                          <a:cs typeface="Calibri" panose="020F0502020204030204" pitchFamily="34" charset="0"/>
                        </a:rPr>
                        <a:t>Field-sketching</a:t>
                      </a:r>
                      <a:endParaRPr lang="en-GB" sz="110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nchor="ctr"/>
                </a:tc>
                <a:tc>
                  <a:txBody>
                    <a:bodyPr/>
                    <a:lstStyle/>
                    <a:p>
                      <a:pPr marL="71755" algn="ctr">
                        <a:lnSpc>
                          <a:spcPct val="107000"/>
                        </a:lnSpc>
                        <a:spcAft>
                          <a:spcPts val="0"/>
                        </a:spcAft>
                      </a:pPr>
                      <a:r>
                        <a:rPr lang="en-GB" sz="1200">
                          <a:effectLst/>
                          <a:latin typeface="Comic Sans MS" panose="030F0702030302020204" pitchFamily="66" charset="0"/>
                          <a:ea typeface="Calibri" panose="020F0502020204030204" pitchFamily="34" charset="0"/>
                          <a:cs typeface="Calibri" panose="020F0502020204030204" pitchFamily="34" charset="0"/>
                        </a:rPr>
                        <a:t>Photography</a:t>
                      </a:r>
                      <a:endParaRPr lang="en-GB" sz="110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nchor="ctr"/>
                </a:tc>
                <a:tc>
                  <a:txBody>
                    <a:bodyPr/>
                    <a:lstStyle/>
                    <a:p>
                      <a:pPr marL="71755" algn="ctr">
                        <a:lnSpc>
                          <a:spcPct val="107000"/>
                        </a:lnSpc>
                        <a:spcAft>
                          <a:spcPts val="0"/>
                        </a:spcAft>
                      </a:pPr>
                      <a:r>
                        <a:rPr lang="en-GB" sz="1200" dirty="0">
                          <a:effectLst/>
                          <a:latin typeface="Comic Sans MS" panose="030F0702030302020204" pitchFamily="66" charset="0"/>
                          <a:ea typeface="Calibri" panose="020F0502020204030204" pitchFamily="34" charset="0"/>
                          <a:cs typeface="Calibri" panose="020F0502020204030204" pitchFamily="34" charset="0"/>
                        </a:rPr>
                        <a:t>Measurement</a:t>
                      </a:r>
                      <a:endParaRPr lang="en-GB" sz="1100" dirty="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3471968257"/>
                  </a:ext>
                </a:extLst>
              </a:tr>
              <a:tr h="3127626">
                <a:tc>
                  <a:txBody>
                    <a:bodyPr/>
                    <a:lstStyle/>
                    <a:p>
                      <a:pPr marL="342900" lvl="0" indent="-342900">
                        <a:lnSpc>
                          <a:spcPct val="107000"/>
                        </a:lnSpc>
                        <a:spcAft>
                          <a:spcPts val="0"/>
                        </a:spcAft>
                        <a:buFont typeface="Arial" panose="020B0604020202020204" pitchFamily="34" charset="0"/>
                        <a:buChar char="-"/>
                      </a:pPr>
                      <a:r>
                        <a:rPr lang="en-US" sz="1200" dirty="0">
                          <a:effectLst/>
                          <a:latin typeface="Comic Sans MS" panose="030F0702030302020204" pitchFamily="66" charset="0"/>
                          <a:ea typeface="Calibri" panose="020F0502020204030204" pitchFamily="34" charset="0"/>
                          <a:cs typeface="Times New Roman" panose="02020603050405020304" pitchFamily="18" charset="0"/>
                        </a:rPr>
                        <a:t>Children encouraged to ask simple geographical questions; Where is it? What's it like? </a:t>
                      </a:r>
                    </a:p>
                    <a:p>
                      <a:pPr marL="342900" lvl="0" indent="-342900">
                        <a:lnSpc>
                          <a:spcPct val="107000"/>
                        </a:lnSpc>
                        <a:spcAft>
                          <a:spcPts val="0"/>
                        </a:spcAft>
                        <a:buFont typeface="Arial" panose="020B0604020202020204" pitchFamily="34" charset="0"/>
                        <a:buChar char="-"/>
                      </a:pPr>
                      <a:endParaRPr lang="en-US" sz="1200" dirty="0">
                        <a:effectLst/>
                        <a:latin typeface="Comic Sans MS" panose="030F0702030302020204" pitchFamily="66" charset="0"/>
                        <a:ea typeface="Calibri" panose="020F0502020204030204" pitchFamily="34" charset="0"/>
                        <a:cs typeface="Times New Roman" panose="02020603050405020304" pitchFamily="18" charset="0"/>
                      </a:endParaRPr>
                    </a:p>
                    <a:p>
                      <a:pPr marL="342900" lvl="0" indent="-342900">
                        <a:lnSpc>
                          <a:spcPct val="107000"/>
                        </a:lnSpc>
                        <a:spcAft>
                          <a:spcPts val="0"/>
                        </a:spcAft>
                        <a:buFont typeface="Arial" panose="020B0604020202020204" pitchFamily="34" charset="0"/>
                        <a:buChar char="-"/>
                      </a:pPr>
                      <a:r>
                        <a:rPr lang="en-US" sz="1200" dirty="0">
                          <a:effectLst/>
                          <a:latin typeface="Comic Sans MS" panose="030F0702030302020204" pitchFamily="66" charset="0"/>
                          <a:ea typeface="Calibri" panose="020F0502020204030204" pitchFamily="34" charset="0"/>
                          <a:cs typeface="Times New Roman" panose="02020603050405020304" pitchFamily="18" charset="0"/>
                        </a:rPr>
                        <a:t>Use NF books, stories, maps, pictures/photos and internet as sources of information. </a:t>
                      </a:r>
                    </a:p>
                    <a:p>
                      <a:pPr marL="342900" lvl="0" indent="-342900">
                        <a:lnSpc>
                          <a:spcPct val="107000"/>
                        </a:lnSpc>
                        <a:spcAft>
                          <a:spcPts val="0"/>
                        </a:spcAft>
                        <a:buFont typeface="Arial" panose="020B0604020202020204" pitchFamily="34" charset="0"/>
                        <a:buChar char="-"/>
                      </a:pPr>
                      <a:r>
                        <a:rPr lang="en-US" sz="1200" dirty="0">
                          <a:effectLst/>
                          <a:latin typeface="Comic Sans MS" panose="030F0702030302020204" pitchFamily="66" charset="0"/>
                          <a:ea typeface="Calibri" panose="020F0502020204030204" pitchFamily="34" charset="0"/>
                          <a:cs typeface="Times New Roman" panose="02020603050405020304" pitchFamily="18" charset="0"/>
                        </a:rPr>
                        <a:t>Investigate their surroundings</a:t>
                      </a:r>
                    </a:p>
                    <a:p>
                      <a:pPr marL="342900" lvl="0" indent="-342900">
                        <a:lnSpc>
                          <a:spcPct val="107000"/>
                        </a:lnSpc>
                        <a:spcAft>
                          <a:spcPts val="0"/>
                        </a:spcAft>
                        <a:buFont typeface="Arial" panose="020B0604020202020204" pitchFamily="34" charset="0"/>
                        <a:buChar char="-"/>
                      </a:pPr>
                      <a:endParaRPr lang="en-US" sz="1200" dirty="0">
                        <a:effectLst/>
                        <a:latin typeface="Comic Sans MS" panose="030F0702030302020204" pitchFamily="66" charset="0"/>
                        <a:ea typeface="Calibri" panose="020F0502020204030204" pitchFamily="34" charset="0"/>
                        <a:cs typeface="Times New Roman" panose="02020603050405020304" pitchFamily="18" charset="0"/>
                      </a:endParaRPr>
                    </a:p>
                    <a:p>
                      <a:pPr marL="342900" lvl="0" indent="-342900">
                        <a:lnSpc>
                          <a:spcPct val="107000"/>
                        </a:lnSpc>
                        <a:spcAft>
                          <a:spcPts val="0"/>
                        </a:spcAft>
                        <a:buFont typeface="Arial" panose="020B0604020202020204" pitchFamily="34" charset="0"/>
                        <a:buChar char="-"/>
                      </a:pPr>
                      <a:r>
                        <a:rPr lang="en-US" sz="1200" dirty="0">
                          <a:effectLst/>
                          <a:latin typeface="Comic Sans MS" panose="030F0702030302020204" pitchFamily="66" charset="0"/>
                          <a:ea typeface="Calibri" panose="020F0502020204030204" pitchFamily="34" charset="0"/>
                          <a:cs typeface="Times New Roman" panose="02020603050405020304" pitchFamily="18" charset="0"/>
                        </a:rPr>
                        <a:t>Make appropriate observations about why things happen.</a:t>
                      </a:r>
                    </a:p>
                    <a:p>
                      <a:pPr marL="342900" lvl="0" indent="-342900">
                        <a:lnSpc>
                          <a:spcPct val="107000"/>
                        </a:lnSpc>
                        <a:spcAft>
                          <a:spcPts val="0"/>
                        </a:spcAft>
                        <a:buFont typeface="Arial" panose="020B0604020202020204" pitchFamily="34" charset="0"/>
                        <a:buChar char="-"/>
                      </a:pPr>
                      <a:endParaRPr lang="en-US" sz="1200" dirty="0">
                        <a:effectLst/>
                        <a:latin typeface="Comic Sans MS" panose="030F0702030302020204" pitchFamily="66" charset="0"/>
                        <a:ea typeface="Calibri" panose="020F0502020204030204" pitchFamily="34" charset="0"/>
                        <a:cs typeface="Times New Roman" panose="02020603050405020304" pitchFamily="18" charset="0"/>
                      </a:endParaRPr>
                    </a:p>
                    <a:p>
                      <a:pPr marL="342900" lvl="0" indent="-342900">
                        <a:lnSpc>
                          <a:spcPct val="107000"/>
                        </a:lnSpc>
                        <a:spcAft>
                          <a:spcPts val="0"/>
                        </a:spcAft>
                        <a:buFont typeface="Arial" panose="020B0604020202020204" pitchFamily="34" charset="0"/>
                        <a:buChar char="-"/>
                      </a:pPr>
                      <a:r>
                        <a:rPr lang="en-US" sz="1200" dirty="0">
                          <a:effectLst/>
                          <a:latin typeface="Comic Sans MS" panose="030F0702030302020204" pitchFamily="66" charset="0"/>
                          <a:ea typeface="Calibri" panose="020F0502020204030204" pitchFamily="34" charset="0"/>
                          <a:cs typeface="Times New Roman" panose="02020603050405020304" pitchFamily="18" charset="0"/>
                        </a:rPr>
                        <a:t>Make simple comparisons between features of different places. </a:t>
                      </a:r>
                      <a:endParaRPr lang="en-GB" sz="1200" dirty="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tc>
                <a:tc>
                  <a:txBody>
                    <a:bodyPr/>
                    <a:lstStyle/>
                    <a:p>
                      <a:pPr marL="342900" lvl="0" indent="-342900">
                        <a:lnSpc>
                          <a:spcPct val="107000"/>
                        </a:lnSpc>
                        <a:spcAft>
                          <a:spcPts val="0"/>
                        </a:spcAft>
                        <a:buFont typeface="Arial" panose="020B0604020202020204" pitchFamily="34" charset="0"/>
                        <a:buChar char="-"/>
                      </a:pPr>
                      <a:r>
                        <a:rPr lang="en-US" sz="1200" dirty="0">
                          <a:effectLst/>
                          <a:latin typeface="Comic Sans MS" panose="030F0702030302020204" pitchFamily="66" charset="0"/>
                          <a:ea typeface="Calibri" panose="020F0502020204030204" pitchFamily="34" charset="0"/>
                          <a:cs typeface="Times New Roman" panose="02020603050405020304" pitchFamily="18" charset="0"/>
                        </a:rPr>
                        <a:t>Communicate in a variety of ways including maps, diagrams, numerical and quantitative skills and writing </a:t>
                      </a:r>
                    </a:p>
                    <a:p>
                      <a:pPr marL="342900" lvl="0" indent="-342900">
                        <a:lnSpc>
                          <a:spcPct val="107000"/>
                        </a:lnSpc>
                        <a:spcAft>
                          <a:spcPts val="0"/>
                        </a:spcAft>
                        <a:buFont typeface="Arial" panose="020B0604020202020204" pitchFamily="34" charset="0"/>
                        <a:buChar char="-"/>
                      </a:pPr>
                      <a:endParaRPr lang="en-US" sz="1200" dirty="0">
                        <a:effectLst/>
                        <a:latin typeface="Comic Sans MS" panose="030F0702030302020204" pitchFamily="66" charset="0"/>
                        <a:ea typeface="Calibri" panose="020F0502020204030204" pitchFamily="34" charset="0"/>
                        <a:cs typeface="Times New Roman" panose="02020603050405020304" pitchFamily="18" charset="0"/>
                      </a:endParaRPr>
                    </a:p>
                    <a:p>
                      <a:pPr marL="342900" lvl="0" indent="-342900">
                        <a:lnSpc>
                          <a:spcPct val="107000"/>
                        </a:lnSpc>
                        <a:spcAft>
                          <a:spcPts val="0"/>
                        </a:spcAft>
                        <a:buFont typeface="Arial" panose="020B0604020202020204" pitchFamily="34" charset="0"/>
                        <a:buChar char="-"/>
                      </a:pPr>
                      <a:r>
                        <a:rPr lang="en-US" sz="1200" dirty="0">
                          <a:effectLst/>
                          <a:latin typeface="Comic Sans MS" panose="030F0702030302020204" pitchFamily="66" charset="0"/>
                          <a:ea typeface="Calibri" panose="020F0502020204030204" pitchFamily="34" charset="0"/>
                          <a:cs typeface="Times New Roman" panose="02020603050405020304" pitchFamily="18" charset="0"/>
                        </a:rPr>
                        <a:t>Expressing own views through speaking. </a:t>
                      </a:r>
                    </a:p>
                    <a:p>
                      <a:pPr marL="0" lvl="0" indent="0">
                        <a:lnSpc>
                          <a:spcPct val="107000"/>
                        </a:lnSpc>
                        <a:spcAft>
                          <a:spcPts val="0"/>
                        </a:spcAft>
                        <a:buFont typeface="Arial" panose="020B0604020202020204" pitchFamily="34" charset="0"/>
                        <a:buNone/>
                      </a:pPr>
                      <a:endParaRPr lang="en-US" sz="1200" dirty="0">
                        <a:effectLst/>
                        <a:latin typeface="Comic Sans MS" panose="030F0702030302020204" pitchFamily="66" charset="0"/>
                        <a:ea typeface="Calibri" panose="020F0502020204030204" pitchFamily="34" charset="0"/>
                        <a:cs typeface="Times New Roman" panose="02020603050405020304" pitchFamily="18" charset="0"/>
                      </a:endParaRPr>
                    </a:p>
                    <a:p>
                      <a:pPr marL="342900" lvl="0" indent="-342900">
                        <a:lnSpc>
                          <a:spcPct val="107000"/>
                        </a:lnSpc>
                        <a:spcAft>
                          <a:spcPts val="0"/>
                        </a:spcAft>
                        <a:buFont typeface="Arial" panose="020B0604020202020204" pitchFamily="34" charset="0"/>
                        <a:buChar char="-"/>
                      </a:pPr>
                      <a:r>
                        <a:rPr lang="en-US" sz="1200" dirty="0">
                          <a:effectLst/>
                          <a:latin typeface="Comic Sans MS" panose="030F0702030302020204" pitchFamily="66" charset="0"/>
                          <a:ea typeface="Calibri" panose="020F0502020204030204" pitchFamily="34" charset="0"/>
                          <a:cs typeface="Times New Roman" panose="02020603050405020304" pitchFamily="18" charset="0"/>
                        </a:rPr>
                        <a:t>Give detailed reasons for likes and dislikes.    </a:t>
                      </a:r>
                    </a:p>
                    <a:p>
                      <a:pPr marL="0" lvl="0" indent="0">
                        <a:lnSpc>
                          <a:spcPct val="107000"/>
                        </a:lnSpc>
                        <a:spcAft>
                          <a:spcPts val="0"/>
                        </a:spcAft>
                        <a:buFont typeface="Arial" panose="020B0604020202020204" pitchFamily="34" charset="0"/>
                        <a:buNone/>
                      </a:pPr>
                      <a:r>
                        <a:rPr lang="en-US" sz="1200" dirty="0">
                          <a:effectLst/>
                          <a:latin typeface="Comic Sans MS" panose="030F0702030302020204" pitchFamily="66" charset="0"/>
                          <a:ea typeface="Calibri" panose="020F0502020204030204" pitchFamily="34" charset="0"/>
                          <a:cs typeface="Times New Roman" panose="02020603050405020304" pitchFamily="18" charset="0"/>
                        </a:rPr>
                        <a:t>                           </a:t>
                      </a:r>
                    </a:p>
                    <a:p>
                      <a:pPr marL="342900" lvl="0" indent="-342900">
                        <a:lnSpc>
                          <a:spcPct val="107000"/>
                        </a:lnSpc>
                        <a:spcAft>
                          <a:spcPts val="0"/>
                        </a:spcAft>
                        <a:buFont typeface="Arial" panose="020B0604020202020204" pitchFamily="34" charset="0"/>
                        <a:buChar char="-"/>
                      </a:pPr>
                      <a:r>
                        <a:rPr lang="en-US" sz="1200" dirty="0">
                          <a:effectLst/>
                          <a:latin typeface="Comic Sans MS" panose="030F0702030302020204" pitchFamily="66" charset="0"/>
                          <a:ea typeface="Calibri" panose="020F0502020204030204" pitchFamily="34" charset="0"/>
                          <a:cs typeface="Times New Roman" panose="02020603050405020304" pitchFamily="18" charset="0"/>
                        </a:rPr>
                        <a:t>Begin to use appropriate geographical vocabulary.</a:t>
                      </a:r>
                    </a:p>
                    <a:p>
                      <a:pPr marL="342900" lvl="0" indent="-342900">
                        <a:lnSpc>
                          <a:spcPct val="107000"/>
                        </a:lnSpc>
                        <a:spcAft>
                          <a:spcPts val="0"/>
                        </a:spcAft>
                        <a:buFont typeface="Arial" panose="020B0604020202020204" pitchFamily="34" charset="0"/>
                        <a:buChar char="-"/>
                      </a:pPr>
                      <a:endParaRPr lang="en-GB" sz="1200" dirty="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n-GB" sz="1200" dirty="0">
                          <a:effectLst/>
                          <a:latin typeface="Comic Sans MS" panose="030F0702030302020204" pitchFamily="66" charset="0"/>
                          <a:ea typeface="Calibri" panose="020F0502020204030204" pitchFamily="34" charset="0"/>
                          <a:cs typeface="Calibri" panose="020F0502020204030204" pitchFamily="34" charset="0"/>
                        </a:rPr>
                        <a:t> - </a:t>
                      </a:r>
                      <a:r>
                        <a:rPr lang="en-US" sz="1200" dirty="0">
                          <a:effectLst/>
                          <a:latin typeface="Comic Sans MS" panose="030F0702030302020204" pitchFamily="66" charset="0"/>
                          <a:ea typeface="Calibri" panose="020F0502020204030204" pitchFamily="34" charset="0"/>
                          <a:cs typeface="Calibri" panose="020F0502020204030204" pitchFamily="34" charset="0"/>
                        </a:rPr>
                        <a:t>Add a couple of missing details / features to a ready-drawn outline of a view. Provide labels for the children to add in the correct places.</a:t>
                      </a:r>
                      <a:endParaRPr lang="en-GB" sz="1200" dirty="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tc>
                <a:tc>
                  <a:txBody>
                    <a:bodyPr/>
                    <a:lstStyle/>
                    <a:p>
                      <a:pPr marL="342900" lvl="0" indent="-342900">
                        <a:lnSpc>
                          <a:spcPct val="107000"/>
                        </a:lnSpc>
                        <a:spcAft>
                          <a:spcPts val="0"/>
                        </a:spcAft>
                        <a:buFont typeface="Arial" panose="020B0604020202020204" pitchFamily="34" charset="0"/>
                        <a:buChar char="-"/>
                      </a:pPr>
                      <a:r>
                        <a:rPr lang="en-US" sz="1200" dirty="0">
                          <a:effectLst/>
                          <a:latin typeface="Comic Sans MS" panose="030F0702030302020204" pitchFamily="66" charset="0"/>
                          <a:ea typeface="Calibri" panose="020F0502020204030204" pitchFamily="34" charset="0"/>
                          <a:cs typeface="Times New Roman" panose="02020603050405020304" pitchFamily="18" charset="0"/>
                        </a:rPr>
                        <a:t>Use a camera in the field with help to record what they have seen.</a:t>
                      </a:r>
                    </a:p>
                    <a:p>
                      <a:pPr marL="342900" lvl="0" indent="-342900">
                        <a:lnSpc>
                          <a:spcPct val="107000"/>
                        </a:lnSpc>
                        <a:spcAft>
                          <a:spcPts val="0"/>
                        </a:spcAft>
                        <a:buFont typeface="Arial" panose="020B0604020202020204" pitchFamily="34" charset="0"/>
                        <a:buChar char="-"/>
                      </a:pPr>
                      <a:endParaRPr lang="en-US" sz="1200" dirty="0">
                        <a:effectLst/>
                        <a:latin typeface="Comic Sans MS" panose="030F0702030302020204" pitchFamily="66" charset="0"/>
                        <a:ea typeface="Calibri" panose="020F0502020204030204" pitchFamily="34" charset="0"/>
                        <a:cs typeface="Times New Roman" panose="02020603050405020304" pitchFamily="18" charset="0"/>
                      </a:endParaRPr>
                    </a:p>
                    <a:p>
                      <a:pPr marL="342900" lvl="0" indent="-342900">
                        <a:lnSpc>
                          <a:spcPct val="107000"/>
                        </a:lnSpc>
                        <a:spcAft>
                          <a:spcPts val="0"/>
                        </a:spcAft>
                        <a:buFont typeface="Arial" panose="020B0604020202020204" pitchFamily="34" charset="0"/>
                        <a:buChar char="-"/>
                      </a:pPr>
                      <a:r>
                        <a:rPr lang="en-US" sz="1200" dirty="0">
                          <a:effectLst/>
                          <a:latin typeface="Comic Sans MS" panose="030F0702030302020204" pitchFamily="66" charset="0"/>
                          <a:ea typeface="Calibri" panose="020F0502020204030204" pitchFamily="34" charset="0"/>
                          <a:cs typeface="Times New Roman" panose="02020603050405020304" pitchFamily="18" charset="0"/>
                        </a:rPr>
                        <a:t>Label the photo with some labels provided and some added by the child.</a:t>
                      </a:r>
                    </a:p>
                    <a:p>
                      <a:pPr marL="342900" lvl="0" indent="-342900">
                        <a:lnSpc>
                          <a:spcPct val="107000"/>
                        </a:lnSpc>
                        <a:spcAft>
                          <a:spcPts val="0"/>
                        </a:spcAft>
                        <a:buFont typeface="Arial" panose="020B0604020202020204" pitchFamily="34" charset="0"/>
                        <a:buChar char="-"/>
                      </a:pPr>
                      <a:endParaRPr lang="en-GB" sz="1200" dirty="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tc>
                <a:tc>
                  <a:txBody>
                    <a:bodyPr/>
                    <a:lstStyle/>
                    <a:p>
                      <a:pPr marL="342900" lvl="0" indent="-342900">
                        <a:lnSpc>
                          <a:spcPct val="107000"/>
                        </a:lnSpc>
                        <a:spcAft>
                          <a:spcPts val="0"/>
                        </a:spcAft>
                        <a:buFont typeface="Arial" panose="020B0604020202020204" pitchFamily="34" charset="0"/>
                        <a:buChar char="-"/>
                      </a:pPr>
                      <a:r>
                        <a:rPr lang="en-US" sz="1200" dirty="0">
                          <a:effectLst/>
                          <a:latin typeface="Comic Sans MS" panose="030F0702030302020204" pitchFamily="66" charset="0"/>
                          <a:ea typeface="Calibri" panose="020F0502020204030204" pitchFamily="34" charset="0"/>
                          <a:cs typeface="Times New Roman" panose="02020603050405020304" pitchFamily="18" charset="0"/>
                        </a:rPr>
                        <a:t>Use everyday non-standard units.</a:t>
                      </a:r>
                    </a:p>
                    <a:p>
                      <a:pPr marL="342900" lvl="0" indent="-342900">
                        <a:lnSpc>
                          <a:spcPct val="107000"/>
                        </a:lnSpc>
                        <a:spcAft>
                          <a:spcPts val="0"/>
                        </a:spcAft>
                        <a:buFont typeface="Arial" panose="020B0604020202020204" pitchFamily="34" charset="0"/>
                        <a:buChar char="-"/>
                      </a:pPr>
                      <a:endParaRPr lang="en-US" sz="1200" dirty="0">
                        <a:effectLst/>
                        <a:latin typeface="Comic Sans MS" panose="030F0702030302020204" pitchFamily="66" charset="0"/>
                        <a:ea typeface="Calibri" panose="020F0502020204030204" pitchFamily="34" charset="0"/>
                        <a:cs typeface="Times New Roman" panose="02020603050405020304" pitchFamily="18" charset="0"/>
                      </a:endParaRPr>
                    </a:p>
                    <a:p>
                      <a:pPr marL="342900" lvl="0" indent="-342900">
                        <a:lnSpc>
                          <a:spcPct val="107000"/>
                        </a:lnSpc>
                        <a:spcAft>
                          <a:spcPts val="0"/>
                        </a:spcAft>
                        <a:buFont typeface="Arial" panose="020B0604020202020204" pitchFamily="34" charset="0"/>
                        <a:buChar char="-"/>
                      </a:pPr>
                      <a:r>
                        <a:rPr lang="en-US" sz="1200" dirty="0">
                          <a:effectLst/>
                          <a:latin typeface="Comic Sans MS" panose="030F0702030302020204" pitchFamily="66" charset="0"/>
                          <a:ea typeface="Calibri" panose="020F0502020204030204" pitchFamily="34" charset="0"/>
                          <a:cs typeface="Times New Roman" panose="02020603050405020304" pitchFamily="18" charset="0"/>
                        </a:rPr>
                        <a:t>Measure the temperature and keep a tally of days of rainfall in Sandbach and compare with </a:t>
                      </a:r>
                      <a:r>
                        <a:rPr lang="en-US" sz="1200" dirty="0" err="1">
                          <a:effectLst/>
                          <a:latin typeface="Comic Sans MS" panose="030F0702030302020204" pitchFamily="66" charset="0"/>
                          <a:ea typeface="Calibri" panose="020F0502020204030204" pitchFamily="34" charset="0"/>
                          <a:cs typeface="Times New Roman" panose="02020603050405020304" pitchFamily="18" charset="0"/>
                        </a:rPr>
                        <a:t>Chembakolli</a:t>
                      </a:r>
                      <a:r>
                        <a:rPr lang="en-US" sz="1200" dirty="0">
                          <a:effectLst/>
                          <a:latin typeface="Comic Sans MS" panose="030F0702030302020204" pitchFamily="66" charset="0"/>
                          <a:ea typeface="Calibri" panose="020F0502020204030204" pitchFamily="34" charset="0"/>
                          <a:cs typeface="Times New Roman" panose="02020603050405020304" pitchFamily="18" charset="0"/>
                        </a:rPr>
                        <a:t>.</a:t>
                      </a:r>
                    </a:p>
                    <a:p>
                      <a:pPr marL="342900" lvl="0" indent="-342900">
                        <a:lnSpc>
                          <a:spcPct val="107000"/>
                        </a:lnSpc>
                        <a:spcAft>
                          <a:spcPts val="0"/>
                        </a:spcAft>
                        <a:buFont typeface="Arial" panose="020B0604020202020204" pitchFamily="34" charset="0"/>
                        <a:buChar char="-"/>
                      </a:pPr>
                      <a:endParaRPr lang="en-US" sz="1200" dirty="0">
                        <a:effectLst/>
                        <a:latin typeface="Comic Sans MS" panose="030F0702030302020204" pitchFamily="66" charset="0"/>
                        <a:ea typeface="Calibri" panose="020F0502020204030204" pitchFamily="34" charset="0"/>
                        <a:cs typeface="Times New Roman" panose="02020603050405020304" pitchFamily="18" charset="0"/>
                      </a:endParaRPr>
                    </a:p>
                    <a:p>
                      <a:pPr marL="342900" lvl="0" indent="-342900">
                        <a:lnSpc>
                          <a:spcPct val="107000"/>
                        </a:lnSpc>
                        <a:spcAft>
                          <a:spcPts val="0"/>
                        </a:spcAft>
                        <a:buFont typeface="Arial" panose="020B0604020202020204" pitchFamily="34" charset="0"/>
                        <a:buChar char="-"/>
                      </a:pPr>
                      <a:r>
                        <a:rPr lang="en-US" sz="1200" dirty="0">
                          <a:effectLst/>
                          <a:latin typeface="Comic Sans MS" panose="030F0702030302020204" pitchFamily="66" charset="0"/>
                          <a:ea typeface="Calibri" panose="020F0502020204030204" pitchFamily="34" charset="0"/>
                          <a:cs typeface="Times New Roman" panose="02020603050405020304" pitchFamily="18" charset="0"/>
                        </a:rPr>
                        <a:t>Complete a survey. E.g. number of shops, houses, offices etc. on a town walk or how children travel to school. Compare the results with </a:t>
                      </a:r>
                      <a:r>
                        <a:rPr lang="en-US" sz="1200" dirty="0" err="1">
                          <a:effectLst/>
                          <a:latin typeface="Comic Sans MS" panose="030F0702030302020204" pitchFamily="66" charset="0"/>
                          <a:ea typeface="Calibri" panose="020F0502020204030204" pitchFamily="34" charset="0"/>
                          <a:cs typeface="Times New Roman" panose="02020603050405020304" pitchFamily="18" charset="0"/>
                        </a:rPr>
                        <a:t>Chembakolli</a:t>
                      </a:r>
                      <a:r>
                        <a:rPr lang="en-US" sz="1200" dirty="0">
                          <a:effectLst/>
                          <a:latin typeface="Comic Sans MS" panose="030F0702030302020204" pitchFamily="66" charset="0"/>
                          <a:ea typeface="Calibri" panose="020F0502020204030204" pitchFamily="34" charset="0"/>
                          <a:cs typeface="Times New Roman" panose="02020603050405020304" pitchFamily="18" charset="0"/>
                        </a:rPr>
                        <a:t>.</a:t>
                      </a:r>
                    </a:p>
                    <a:p>
                      <a:pPr marL="342900" lvl="0" indent="-342900">
                        <a:lnSpc>
                          <a:spcPct val="107000"/>
                        </a:lnSpc>
                        <a:spcAft>
                          <a:spcPts val="0"/>
                        </a:spcAft>
                        <a:buFont typeface="Arial" panose="020B0604020202020204" pitchFamily="34" charset="0"/>
                        <a:buChar char="-"/>
                      </a:pPr>
                      <a:endParaRPr lang="en-GB" sz="1200" dirty="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128729435"/>
                  </a:ext>
                </a:extLst>
              </a:tr>
            </a:tbl>
          </a:graphicData>
        </a:graphic>
      </p:graphicFrame>
      <p:sp>
        <p:nvSpPr>
          <p:cNvPr id="26" name="TextBox 25">
            <a:extLst>
              <a:ext uri="{FF2B5EF4-FFF2-40B4-BE49-F238E27FC236}">
                <a16:creationId xmlns:a16="http://schemas.microsoft.com/office/drawing/2014/main" id="{1E4445BD-F4F7-41AC-AF0F-F873FCB51B2B}"/>
              </a:ext>
            </a:extLst>
          </p:cNvPr>
          <p:cNvSpPr txBox="1"/>
          <p:nvPr/>
        </p:nvSpPr>
        <p:spPr>
          <a:xfrm>
            <a:off x="4048217" y="1386581"/>
            <a:ext cx="4296793" cy="40011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000" dirty="0">
                <a:solidFill>
                  <a:prstClr val="white"/>
                </a:solidFill>
                <a:latin typeface="Comic Sans MS" panose="030F0702030302020204" pitchFamily="66" charset="0"/>
              </a:rPr>
              <a:t>Year 2</a:t>
            </a:r>
            <a:endParaRPr kumimoji="0" lang="en-GB" sz="2000" b="0" i="0" u="none" strike="noStrike" kern="1200" cap="none" spc="0" normalizeH="0" baseline="0" noProof="0" dirty="0">
              <a:ln>
                <a:noFill/>
              </a:ln>
              <a:solidFill>
                <a:prstClr val="white"/>
              </a:solidFill>
              <a:effectLst/>
              <a:uLnTx/>
              <a:uFillTx/>
              <a:latin typeface="Comic Sans MS" panose="030F0702030302020204" pitchFamily="66" charset="0"/>
              <a:ea typeface="+mn-ea"/>
              <a:cs typeface="+mn-cs"/>
            </a:endParaRPr>
          </a:p>
        </p:txBody>
      </p:sp>
      <p:pic>
        <p:nvPicPr>
          <p:cNvPr id="2" name="Picture 1">
            <a:extLst>
              <a:ext uri="{FF2B5EF4-FFF2-40B4-BE49-F238E27FC236}">
                <a16:creationId xmlns:a16="http://schemas.microsoft.com/office/drawing/2014/main" id="{DA94FE88-F4C1-46BA-9E57-555DF952F4C9}"/>
              </a:ext>
            </a:extLst>
          </p:cNvPr>
          <p:cNvPicPr>
            <a:picLocks noChangeAspect="1"/>
          </p:cNvPicPr>
          <p:nvPr/>
        </p:nvPicPr>
        <p:blipFill>
          <a:blip r:embed="rId2"/>
          <a:stretch>
            <a:fillRect/>
          </a:stretch>
        </p:blipFill>
        <p:spPr>
          <a:xfrm>
            <a:off x="300415" y="194199"/>
            <a:ext cx="1761897" cy="1018120"/>
          </a:xfrm>
          <a:prstGeom prst="rect">
            <a:avLst/>
          </a:prstGeom>
        </p:spPr>
      </p:pic>
    </p:spTree>
    <p:extLst>
      <p:ext uri="{BB962C8B-B14F-4D97-AF65-F5344CB8AC3E}">
        <p14:creationId xmlns:p14="http://schemas.microsoft.com/office/powerpoint/2010/main" val="295129814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794C6FE-B479-4A6B-BE24-97602FA9CC96}"/>
              </a:ext>
            </a:extLst>
          </p:cNvPr>
          <p:cNvSpPr/>
          <p:nvPr/>
        </p:nvSpPr>
        <p:spPr>
          <a:xfrm>
            <a:off x="301840" y="96803"/>
            <a:ext cx="11594237" cy="1394645"/>
          </a:xfrm>
          <a:prstGeom prst="rect">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6" name="Rectangle 5">
            <a:extLst>
              <a:ext uri="{FF2B5EF4-FFF2-40B4-BE49-F238E27FC236}">
                <a16:creationId xmlns:a16="http://schemas.microsoft.com/office/drawing/2014/main" id="{CE9C5A49-72F3-4444-ACCF-0DF54F0F810B}"/>
              </a:ext>
            </a:extLst>
          </p:cNvPr>
          <p:cNvSpPr/>
          <p:nvPr/>
        </p:nvSpPr>
        <p:spPr>
          <a:xfrm>
            <a:off x="298881" y="1344671"/>
            <a:ext cx="11594237" cy="464820"/>
          </a:xfrm>
          <a:prstGeom prst="rect">
            <a:avLst/>
          </a:prstGeom>
          <a:solidFill>
            <a:srgbClr val="A45CAC"/>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0" name="Rectangle 9">
            <a:extLst>
              <a:ext uri="{FF2B5EF4-FFF2-40B4-BE49-F238E27FC236}">
                <a16:creationId xmlns:a16="http://schemas.microsoft.com/office/drawing/2014/main" id="{D8C52891-5734-4892-8441-7D7CFBEBBF79}"/>
              </a:ext>
            </a:extLst>
          </p:cNvPr>
          <p:cNvSpPr/>
          <p:nvPr/>
        </p:nvSpPr>
        <p:spPr>
          <a:xfrm>
            <a:off x="2426234" y="2298983"/>
            <a:ext cx="247212" cy="144780"/>
          </a:xfrm>
          <a:prstGeom prst="rect">
            <a:avLst/>
          </a:prstGeom>
          <a:ln>
            <a:noFill/>
          </a:ln>
        </p:spPr>
        <p:style>
          <a:lnRef idx="2">
            <a:schemeClr val="accent1"/>
          </a:lnRef>
          <a:fillRef idx="1">
            <a:schemeClr val="l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4" name="TextBox 23">
            <a:extLst>
              <a:ext uri="{FF2B5EF4-FFF2-40B4-BE49-F238E27FC236}">
                <a16:creationId xmlns:a16="http://schemas.microsoft.com/office/drawing/2014/main" id="{141EF8DA-1AAC-4721-847D-82503B884892}"/>
              </a:ext>
            </a:extLst>
          </p:cNvPr>
          <p:cNvSpPr txBox="1"/>
          <p:nvPr/>
        </p:nvSpPr>
        <p:spPr>
          <a:xfrm>
            <a:off x="2194052" y="231525"/>
            <a:ext cx="8086290" cy="1077218"/>
          </a:xfrm>
          <a:prstGeom prst="rect">
            <a:avLst/>
          </a:prstGeom>
          <a:noFill/>
        </p:spPr>
        <p:txBody>
          <a:bodyPr wrap="square" rtlCol="0">
            <a:spAutoFit/>
          </a:bodyPr>
          <a:lstStyle/>
          <a:p>
            <a:pPr algn="ctr"/>
            <a:r>
              <a:rPr lang="en-GB" sz="3200" dirty="0">
                <a:solidFill>
                  <a:schemeClr val="bg1"/>
                </a:solidFill>
                <a:latin typeface="Comic Sans MS" panose="030F0702030302020204" pitchFamily="66" charset="0"/>
              </a:rPr>
              <a:t>Curriculum Map</a:t>
            </a:r>
          </a:p>
          <a:p>
            <a:pPr algn="ctr"/>
            <a:r>
              <a:rPr lang="en-GB" sz="3200" dirty="0">
                <a:solidFill>
                  <a:schemeClr val="bg1"/>
                </a:solidFill>
                <a:latin typeface="Comic Sans MS" panose="030F0702030302020204" pitchFamily="66" charset="0"/>
              </a:rPr>
              <a:t>Geography– Overview LKS2</a:t>
            </a:r>
          </a:p>
        </p:txBody>
      </p:sp>
      <p:graphicFrame>
        <p:nvGraphicFramePr>
          <p:cNvPr id="25" name="Table 24">
            <a:extLst>
              <a:ext uri="{FF2B5EF4-FFF2-40B4-BE49-F238E27FC236}">
                <a16:creationId xmlns:a16="http://schemas.microsoft.com/office/drawing/2014/main" id="{AC7B64D2-1B9F-4487-BF74-023ABE51D6A6}"/>
              </a:ext>
            </a:extLst>
          </p:cNvPr>
          <p:cNvGraphicFramePr>
            <a:graphicFrameLocks noGrp="1"/>
          </p:cNvGraphicFramePr>
          <p:nvPr>
            <p:extLst>
              <p:ext uri="{D42A27DB-BD31-4B8C-83A1-F6EECF244321}">
                <p14:modId xmlns:p14="http://schemas.microsoft.com/office/powerpoint/2010/main" val="1136486152"/>
              </p:ext>
            </p:extLst>
          </p:nvPr>
        </p:nvGraphicFramePr>
        <p:xfrm>
          <a:off x="298880" y="1851401"/>
          <a:ext cx="11594237" cy="4878324"/>
        </p:xfrm>
        <a:graphic>
          <a:graphicData uri="http://schemas.openxmlformats.org/drawingml/2006/table">
            <a:tbl>
              <a:tblPr firstRow="1" bandRow="1">
                <a:tableStyleId>{5940675A-B579-460E-94D1-54222C63F5DA}</a:tableStyleId>
              </a:tblPr>
              <a:tblGrid>
                <a:gridCol w="3660378">
                  <a:extLst>
                    <a:ext uri="{9D8B030D-6E8A-4147-A177-3AD203B41FA5}">
                      <a16:colId xmlns:a16="http://schemas.microsoft.com/office/drawing/2014/main" val="1039164095"/>
                    </a:ext>
                  </a:extLst>
                </a:gridCol>
                <a:gridCol w="4128299">
                  <a:extLst>
                    <a:ext uri="{9D8B030D-6E8A-4147-A177-3AD203B41FA5}">
                      <a16:colId xmlns:a16="http://schemas.microsoft.com/office/drawing/2014/main" val="914411525"/>
                    </a:ext>
                  </a:extLst>
                </a:gridCol>
                <a:gridCol w="3805560">
                  <a:extLst>
                    <a:ext uri="{9D8B030D-6E8A-4147-A177-3AD203B41FA5}">
                      <a16:colId xmlns:a16="http://schemas.microsoft.com/office/drawing/2014/main" val="954389551"/>
                    </a:ext>
                  </a:extLst>
                </a:gridCol>
              </a:tblGrid>
              <a:tr h="265053">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400" b="0" dirty="0">
                          <a:latin typeface="Comic Sans MS" panose="030F0702030302020204" pitchFamily="66" charset="0"/>
                        </a:rPr>
                        <a:t>Autumn 2 – </a:t>
                      </a:r>
                      <a:r>
                        <a:rPr lang="en-GB" sz="1400" b="0" dirty="0">
                          <a:effectLst/>
                          <a:latin typeface="Comic Sans MS" panose="030F0702030302020204" pitchFamily="66" charset="0"/>
                          <a:ea typeface="Calibri" panose="020F0502020204030204" pitchFamily="34" charset="0"/>
                          <a:cs typeface="Times New Roman" panose="02020603050405020304" pitchFamily="18" charset="0"/>
                        </a:rPr>
                        <a:t>The UK cities and regions</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400" b="0" dirty="0">
                          <a:latin typeface="Comic Sans MS" panose="030F0702030302020204" pitchFamily="66" charset="0"/>
                        </a:rPr>
                        <a:t>Spring 2 – </a:t>
                      </a:r>
                      <a:r>
                        <a:rPr lang="en-GB" sz="1400" b="0" dirty="0">
                          <a:effectLst/>
                          <a:latin typeface="Comic Sans MS" panose="030F0702030302020204" pitchFamily="66" charset="0"/>
                          <a:ea typeface="Calibri" panose="020F0502020204030204" pitchFamily="34" charset="0"/>
                          <a:cs typeface="Times New Roman" panose="02020603050405020304" pitchFamily="18" charset="0"/>
                        </a:rPr>
                        <a:t>UK Settlements and Land use</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400" b="0" dirty="0">
                          <a:latin typeface="Comic Sans MS" panose="030F0702030302020204" pitchFamily="66" charset="0"/>
                        </a:rPr>
                        <a:t>Summer 2 – </a:t>
                      </a:r>
                      <a:r>
                        <a:rPr lang="en-GB" sz="1400" b="0" dirty="0">
                          <a:effectLst/>
                          <a:latin typeface="Comic Sans MS" panose="030F0702030302020204" pitchFamily="66" charset="0"/>
                          <a:ea typeface="Calibri" panose="020F0502020204030204" pitchFamily="34" charset="0"/>
                          <a:cs typeface="Times New Roman" panose="02020603050405020304" pitchFamily="18" charset="0"/>
                        </a:rPr>
                        <a:t>The Water Cycle and Rivers</a:t>
                      </a:r>
                    </a:p>
                  </a:txBody>
                  <a:tcPr/>
                </a:tc>
                <a:extLst>
                  <a:ext uri="{0D108BD9-81ED-4DB2-BD59-A6C34878D82A}">
                    <a16:rowId xmlns:a16="http://schemas.microsoft.com/office/drawing/2014/main" val="3471968257"/>
                  </a:ext>
                </a:extLst>
              </a:tr>
              <a:tr h="3127626">
                <a:tc>
                  <a:txBody>
                    <a:bodyPr/>
                    <a:lstStyle/>
                    <a:p>
                      <a:pPr marL="171450" lvl="0" indent="-171450">
                        <a:lnSpc>
                          <a:spcPts val="1270"/>
                        </a:lnSpc>
                        <a:spcAft>
                          <a:spcPts val="0"/>
                        </a:spcAft>
                        <a:buFont typeface="Arial" panose="020B0604020202020204" pitchFamily="34" charset="0"/>
                        <a:buChar char="•"/>
                        <a:tabLst>
                          <a:tab pos="457200" algn="l"/>
                        </a:tabLst>
                      </a:pPr>
                      <a:endParaRPr lang="en-GB" sz="1200" dirty="0">
                        <a:solidFill>
                          <a:srgbClr val="000000"/>
                        </a:solidFill>
                        <a:effectLst/>
                        <a:latin typeface="Comic Sans MS" panose="030F0702030302020204" pitchFamily="66" charset="0"/>
                        <a:ea typeface="Times New Roman" panose="02020603050405020304" pitchFamily="18" charset="0"/>
                        <a:cs typeface="Calibri" panose="020F0502020204030204" pitchFamily="34" charset="0"/>
                      </a:endParaRPr>
                    </a:p>
                    <a:p>
                      <a:pPr marL="171450" lvl="0" indent="-171450">
                        <a:lnSpc>
                          <a:spcPts val="1270"/>
                        </a:lnSpc>
                        <a:spcAft>
                          <a:spcPts val="0"/>
                        </a:spcAft>
                        <a:buFont typeface="Arial" panose="020B0604020202020204" pitchFamily="34" charset="0"/>
                        <a:buChar char="•"/>
                        <a:tabLst>
                          <a:tab pos="457200" algn="l"/>
                        </a:tabLst>
                      </a:pPr>
                      <a:r>
                        <a:rPr lang="en-GB" sz="1200" dirty="0">
                          <a:solidFill>
                            <a:srgbClr val="000000"/>
                          </a:solidFill>
                          <a:effectLst/>
                          <a:latin typeface="Comic Sans MS" panose="030F0702030302020204" pitchFamily="66" charset="0"/>
                          <a:ea typeface="Times New Roman" panose="02020603050405020304" pitchFamily="18" charset="0"/>
                          <a:cs typeface="Calibri" panose="020F0502020204030204" pitchFamily="34" charset="0"/>
                        </a:rPr>
                        <a:t>Know that England is split into regions</a:t>
                      </a:r>
                    </a:p>
                    <a:p>
                      <a:pPr marL="171450" lvl="0" indent="-171450">
                        <a:lnSpc>
                          <a:spcPts val="1270"/>
                        </a:lnSpc>
                        <a:spcAft>
                          <a:spcPts val="0"/>
                        </a:spcAft>
                        <a:buFont typeface="Arial" panose="020B0604020202020204" pitchFamily="34" charset="0"/>
                        <a:buChar char="•"/>
                        <a:tabLst>
                          <a:tab pos="457200" algn="l"/>
                        </a:tabLst>
                      </a:pPr>
                      <a:r>
                        <a:rPr lang="en-US" sz="1200" dirty="0">
                          <a:solidFill>
                            <a:srgbClr val="000000"/>
                          </a:solidFill>
                          <a:effectLst/>
                          <a:latin typeface="Comic Sans MS" panose="030F0702030302020204" pitchFamily="66" charset="0"/>
                          <a:ea typeface="Calibri" panose="020F0502020204030204" pitchFamily="34" charset="0"/>
                          <a:cs typeface="Calibri" panose="020F0502020204030204" pitchFamily="34" charset="0"/>
                        </a:rPr>
                        <a:t>K</a:t>
                      </a:r>
                      <a:r>
                        <a:rPr lang="en-GB" sz="1200" dirty="0">
                          <a:solidFill>
                            <a:srgbClr val="000000"/>
                          </a:solidFill>
                          <a:effectLst/>
                          <a:latin typeface="Comic Sans MS" panose="030F0702030302020204" pitchFamily="66" charset="0"/>
                          <a:ea typeface="Calibri" panose="020F0502020204030204" pitchFamily="34" charset="0"/>
                          <a:cs typeface="Calibri" panose="020F0502020204030204" pitchFamily="34" charset="0"/>
                        </a:rPr>
                        <a:t>now which region they live in and the names of the regions that border the North-West</a:t>
                      </a:r>
                    </a:p>
                    <a:p>
                      <a:pPr marL="171450" lvl="0" indent="-171450">
                        <a:lnSpc>
                          <a:spcPts val="1270"/>
                        </a:lnSpc>
                        <a:spcAft>
                          <a:spcPts val="0"/>
                        </a:spcAft>
                        <a:buFont typeface="Arial" panose="020B0604020202020204" pitchFamily="34" charset="0"/>
                        <a:buChar char="•"/>
                        <a:tabLst>
                          <a:tab pos="457200" algn="l"/>
                        </a:tabLst>
                      </a:pPr>
                      <a:r>
                        <a:rPr lang="en-US" sz="1200" dirty="0">
                          <a:solidFill>
                            <a:srgbClr val="000000"/>
                          </a:solidFill>
                          <a:effectLst/>
                          <a:latin typeface="Comic Sans MS" panose="030F0702030302020204" pitchFamily="66" charset="0"/>
                          <a:ea typeface="Calibri" panose="020F0502020204030204" pitchFamily="34" charset="0"/>
                          <a:cs typeface="Calibri" panose="020F0502020204030204" pitchFamily="34" charset="0"/>
                        </a:rPr>
                        <a:t>K</a:t>
                      </a:r>
                      <a:r>
                        <a:rPr lang="en-GB" sz="1200" dirty="0">
                          <a:solidFill>
                            <a:srgbClr val="000000"/>
                          </a:solidFill>
                          <a:effectLst/>
                          <a:latin typeface="Comic Sans MS" panose="030F0702030302020204" pitchFamily="66" charset="0"/>
                          <a:ea typeface="Calibri" panose="020F0502020204030204" pitchFamily="34" charset="0"/>
                          <a:cs typeface="Calibri" panose="020F0502020204030204" pitchFamily="34" charset="0"/>
                        </a:rPr>
                        <a:t>now some physical and human characteristics of the North-West and how these compare to other regions</a:t>
                      </a:r>
                    </a:p>
                    <a:p>
                      <a:pPr marL="171450" lvl="0" indent="-171450">
                        <a:lnSpc>
                          <a:spcPts val="1270"/>
                        </a:lnSpc>
                        <a:spcAft>
                          <a:spcPts val="0"/>
                        </a:spcAft>
                        <a:buFont typeface="Arial" panose="020B0604020202020204" pitchFamily="34" charset="0"/>
                        <a:buChar char="•"/>
                        <a:tabLst>
                          <a:tab pos="457200" algn="l"/>
                        </a:tabLst>
                      </a:pPr>
                      <a:r>
                        <a:rPr lang="en-US" sz="1200" dirty="0">
                          <a:solidFill>
                            <a:srgbClr val="000000"/>
                          </a:solidFill>
                          <a:effectLst/>
                          <a:latin typeface="Comic Sans MS" panose="030F0702030302020204" pitchFamily="66" charset="0"/>
                          <a:ea typeface="Calibri" panose="020F0502020204030204" pitchFamily="34" charset="0"/>
                          <a:cs typeface="Calibri" panose="020F0502020204030204" pitchFamily="34" charset="0"/>
                        </a:rPr>
                        <a:t>K</a:t>
                      </a:r>
                      <a:r>
                        <a:rPr lang="en-GB" sz="1200" dirty="0">
                          <a:solidFill>
                            <a:srgbClr val="000000"/>
                          </a:solidFill>
                          <a:effectLst/>
                          <a:latin typeface="Comic Sans MS" panose="030F0702030302020204" pitchFamily="66" charset="0"/>
                          <a:ea typeface="Calibri" panose="020F0502020204030204" pitchFamily="34" charset="0"/>
                          <a:cs typeface="Calibri" panose="020F0502020204030204" pitchFamily="34" charset="0"/>
                        </a:rPr>
                        <a:t>now how to locate a city (Manchester, </a:t>
                      </a:r>
                      <a:r>
                        <a:rPr lang="en-GB" sz="1200" dirty="0">
                          <a:solidFill>
                            <a:srgbClr val="000000"/>
                          </a:solidFill>
                          <a:effectLst/>
                          <a:latin typeface="Comic Sans MS" panose="030F0702030302020204" pitchFamily="66" charset="0"/>
                          <a:ea typeface="Times New Roman" panose="02020603050405020304" pitchFamily="18" charset="0"/>
                          <a:cs typeface="Calibri" panose="020F0502020204030204" pitchFamily="34" charset="0"/>
                        </a:rPr>
                        <a:t>Glasgow, Swansea, Derry) </a:t>
                      </a:r>
                      <a:r>
                        <a:rPr lang="en-GB" sz="1200" dirty="0">
                          <a:solidFill>
                            <a:srgbClr val="000000"/>
                          </a:solidFill>
                          <a:effectLst/>
                          <a:latin typeface="Comic Sans MS" panose="030F0702030302020204" pitchFamily="66" charset="0"/>
                          <a:ea typeface="Calibri" panose="020F0502020204030204" pitchFamily="34" charset="0"/>
                          <a:cs typeface="Calibri" panose="020F0502020204030204" pitchFamily="34" charset="0"/>
                        </a:rPr>
                        <a:t>in an atlas</a:t>
                      </a:r>
                      <a:endParaRPr lang="en-GB" sz="1200" dirty="0">
                        <a:solidFill>
                          <a:srgbClr val="000000"/>
                        </a:solidFill>
                        <a:effectLst/>
                        <a:latin typeface="Comic Sans MS" panose="030F0702030302020204" pitchFamily="66" charset="0"/>
                        <a:ea typeface="Calibri" panose="020F0502020204030204" pitchFamily="34" charset="0"/>
                        <a:cs typeface="Times New Roman" panose="02020603050405020304" pitchFamily="18" charset="0"/>
                      </a:endParaRPr>
                    </a:p>
                    <a:p>
                      <a:pPr marL="171450" lvl="0" indent="-171450">
                        <a:lnSpc>
                          <a:spcPts val="1270"/>
                        </a:lnSpc>
                        <a:spcAft>
                          <a:spcPts val="0"/>
                        </a:spcAft>
                        <a:buFont typeface="Arial" panose="020B0604020202020204" pitchFamily="34" charset="0"/>
                        <a:buChar char="•"/>
                        <a:tabLst>
                          <a:tab pos="457200" algn="l"/>
                        </a:tabLst>
                      </a:pPr>
                      <a:r>
                        <a:rPr lang="en-GB" sz="1200" dirty="0">
                          <a:solidFill>
                            <a:srgbClr val="000000"/>
                          </a:solidFill>
                          <a:effectLst/>
                          <a:latin typeface="Comic Sans MS" panose="030F0702030302020204" pitchFamily="66" charset="0"/>
                          <a:ea typeface="Times New Roman" panose="02020603050405020304" pitchFamily="18" charset="0"/>
                          <a:cs typeface="Times New Roman" panose="02020603050405020304" pitchFamily="18" charset="0"/>
                        </a:rPr>
                        <a:t>Know how to </a:t>
                      </a:r>
                      <a:r>
                        <a:rPr lang="en-GB" sz="1200" dirty="0">
                          <a:solidFill>
                            <a:srgbClr val="000000"/>
                          </a:solidFill>
                          <a:effectLst/>
                          <a:latin typeface="Comic Sans MS" panose="030F0702030302020204" pitchFamily="66" charset="0"/>
                          <a:ea typeface="Times New Roman" panose="02020603050405020304" pitchFamily="18" charset="0"/>
                          <a:cs typeface="Calibri" panose="020F0502020204030204" pitchFamily="34" charset="0"/>
                        </a:rPr>
                        <a:t>use the eight compass directions to describe where the cities are in relation to each other and the capital cities.</a:t>
                      </a:r>
                    </a:p>
                    <a:p>
                      <a:pPr marL="171450" lvl="0" indent="-171450">
                        <a:lnSpc>
                          <a:spcPts val="1270"/>
                        </a:lnSpc>
                        <a:spcAft>
                          <a:spcPts val="0"/>
                        </a:spcAft>
                        <a:buFont typeface="Arial" panose="020B0604020202020204" pitchFamily="34" charset="0"/>
                        <a:buChar char="•"/>
                        <a:tabLst>
                          <a:tab pos="457200" algn="l"/>
                        </a:tabLst>
                      </a:pPr>
                      <a:r>
                        <a:rPr lang="en-GB" sz="1200" dirty="0">
                          <a:solidFill>
                            <a:srgbClr val="000000"/>
                          </a:solidFill>
                          <a:effectLst/>
                          <a:latin typeface="Comic Sans MS" panose="030F0702030302020204" pitchFamily="66" charset="0"/>
                          <a:ea typeface="Times New Roman" panose="02020603050405020304" pitchFamily="18" charset="0"/>
                          <a:cs typeface="Calibri" panose="020F0502020204030204" pitchFamily="34" charset="0"/>
                        </a:rPr>
                        <a:t>Know what region Manchester can be found in  </a:t>
                      </a:r>
                      <a:endParaRPr lang="en-GB" sz="1200" dirty="0">
                        <a:solidFill>
                          <a:srgbClr val="000000"/>
                        </a:solidFill>
                        <a:effectLst/>
                        <a:latin typeface="Comic Sans MS" panose="030F0702030302020204" pitchFamily="66" charset="0"/>
                        <a:ea typeface="Times New Roman" panose="02020603050405020304" pitchFamily="18" charset="0"/>
                        <a:cs typeface="Times New Roman" panose="02020603050405020304" pitchFamily="18" charset="0"/>
                      </a:endParaRPr>
                    </a:p>
                    <a:p>
                      <a:pPr marL="171450" lvl="0" indent="-171450">
                        <a:lnSpc>
                          <a:spcPts val="1270"/>
                        </a:lnSpc>
                        <a:spcAft>
                          <a:spcPts val="0"/>
                        </a:spcAft>
                        <a:buFont typeface="Arial" panose="020B0604020202020204" pitchFamily="34" charset="0"/>
                        <a:buChar char="•"/>
                        <a:tabLst>
                          <a:tab pos="457200" algn="l"/>
                        </a:tabLst>
                      </a:pPr>
                      <a:r>
                        <a:rPr lang="en-GB" sz="1200" dirty="0">
                          <a:solidFill>
                            <a:srgbClr val="000000"/>
                          </a:solidFill>
                          <a:effectLst/>
                          <a:latin typeface="Comic Sans MS" panose="030F0702030302020204" pitchFamily="66" charset="0"/>
                          <a:ea typeface="Times New Roman" panose="02020603050405020304" pitchFamily="18" charset="0"/>
                          <a:cs typeface="Times New Roman" panose="02020603050405020304" pitchFamily="18" charset="0"/>
                        </a:rPr>
                        <a:t>Know </a:t>
                      </a:r>
                      <a:r>
                        <a:rPr lang="en-GB" sz="1200" dirty="0">
                          <a:solidFill>
                            <a:srgbClr val="000000"/>
                          </a:solidFill>
                          <a:effectLst/>
                          <a:latin typeface="Comic Sans MS" panose="030F0702030302020204" pitchFamily="66" charset="0"/>
                          <a:ea typeface="Times New Roman" panose="02020603050405020304" pitchFamily="18" charset="0"/>
                          <a:cs typeface="Calibri" panose="020F0502020204030204" pitchFamily="34" charset="0"/>
                        </a:rPr>
                        <a:t>Manchester’s key human and physical features </a:t>
                      </a:r>
                    </a:p>
                    <a:p>
                      <a:pPr marL="171450" lvl="0" indent="-171450">
                        <a:lnSpc>
                          <a:spcPts val="1270"/>
                        </a:lnSpc>
                        <a:spcAft>
                          <a:spcPts val="0"/>
                        </a:spcAft>
                        <a:buFont typeface="Arial" panose="020B0604020202020204" pitchFamily="34" charset="0"/>
                        <a:buChar char="•"/>
                        <a:tabLst>
                          <a:tab pos="457200" algn="l"/>
                        </a:tabLst>
                      </a:pPr>
                      <a:r>
                        <a:rPr lang="en-GB" sz="1200" dirty="0">
                          <a:solidFill>
                            <a:srgbClr val="000000"/>
                          </a:solidFill>
                          <a:effectLst/>
                          <a:latin typeface="Comic Sans MS" panose="030F0702030302020204" pitchFamily="66" charset="0"/>
                          <a:ea typeface="Times New Roman" panose="02020603050405020304" pitchFamily="18" charset="0"/>
                          <a:cs typeface="Calibri" panose="020F0502020204030204" pitchFamily="34" charset="0"/>
                        </a:rPr>
                        <a:t>Know at least two ways that Manchester has changed over time </a:t>
                      </a:r>
                    </a:p>
                    <a:p>
                      <a:pPr marL="171450" lvl="0" indent="-171450">
                        <a:lnSpc>
                          <a:spcPts val="1270"/>
                        </a:lnSpc>
                        <a:spcAft>
                          <a:spcPts val="0"/>
                        </a:spcAft>
                        <a:buFont typeface="Arial" panose="020B0604020202020204" pitchFamily="34" charset="0"/>
                        <a:buChar char="•"/>
                        <a:tabLst>
                          <a:tab pos="457200" algn="l"/>
                        </a:tabLst>
                      </a:pPr>
                      <a:r>
                        <a:rPr lang="en-US" sz="1200" dirty="0">
                          <a:solidFill>
                            <a:srgbClr val="000000"/>
                          </a:solidFill>
                          <a:effectLst/>
                          <a:latin typeface="Comic Sans MS" panose="030F0702030302020204" pitchFamily="66" charset="0"/>
                          <a:ea typeface="Calibri" panose="020F0502020204030204" pitchFamily="34" charset="0"/>
                          <a:cs typeface="Calibri" panose="020F0502020204030204" pitchFamily="34" charset="0"/>
                        </a:rPr>
                        <a:t>K</a:t>
                      </a:r>
                      <a:r>
                        <a:rPr lang="en-GB" sz="1200" dirty="0">
                          <a:solidFill>
                            <a:srgbClr val="000000"/>
                          </a:solidFill>
                          <a:effectLst/>
                          <a:latin typeface="Comic Sans MS" panose="030F0702030302020204" pitchFamily="66" charset="0"/>
                          <a:ea typeface="Calibri" panose="020F0502020204030204" pitchFamily="34" charset="0"/>
                          <a:cs typeface="Calibri" panose="020F0502020204030204" pitchFamily="34" charset="0"/>
                        </a:rPr>
                        <a:t>now how Manchester compares to Sandbach</a:t>
                      </a:r>
                      <a:endParaRPr lang="en-GB" sz="1200" dirty="0">
                        <a:effectLst/>
                        <a:latin typeface="Comic Sans MS" panose="030F0702030302020204" pitchFamily="66" charset="0"/>
                        <a:ea typeface="Calibri" panose="020F0502020204030204" pitchFamily="34" charset="0"/>
                        <a:cs typeface="Times New Roman" panose="02020603050405020304" pitchFamily="18" charset="0"/>
                      </a:endParaRPr>
                    </a:p>
                    <a:p>
                      <a:pPr>
                        <a:lnSpc>
                          <a:spcPct val="107000"/>
                        </a:lnSpc>
                        <a:spcAft>
                          <a:spcPts val="0"/>
                        </a:spcAft>
                      </a:pPr>
                      <a:r>
                        <a:rPr lang="en-GB" sz="1200" dirty="0">
                          <a:effectLst/>
                          <a:latin typeface="Calibri" panose="020F0502020204030204" pitchFamily="34" charset="0"/>
                          <a:ea typeface="Calibri" panose="020F0502020204030204" pitchFamily="34" charset="0"/>
                          <a:cs typeface="Times New Roman" panose="02020603050405020304" pitchFamily="18" charset="0"/>
                        </a:rPr>
                        <a:t> </a:t>
                      </a:r>
                    </a:p>
                  </a:txBody>
                  <a:tcPr marL="68580" marR="68580" marT="0" marB="0"/>
                </a:tc>
                <a:tc>
                  <a:txBody>
                    <a:bodyPr/>
                    <a:lstStyle/>
                    <a:p>
                      <a:pPr marL="342900" marR="0" lvl="0" indent="-342900" algn="l" defTabSz="914400" rtl="0" eaLnBrk="1" fontAlgn="auto" latinLnBrk="0" hangingPunct="1">
                        <a:lnSpc>
                          <a:spcPct val="107000"/>
                        </a:lnSpc>
                        <a:spcBef>
                          <a:spcPts val="0"/>
                        </a:spcBef>
                        <a:spcAft>
                          <a:spcPts val="800"/>
                        </a:spcAft>
                        <a:buClrTx/>
                        <a:buSzPts val="1100"/>
                        <a:buFont typeface="Symbol" panose="05050102010706020507" pitchFamily="18" charset="2"/>
                        <a:buChar char=""/>
                        <a:tabLst/>
                        <a:defRPr/>
                      </a:pPr>
                      <a:r>
                        <a:rPr lang="en-US" sz="1200" dirty="0">
                          <a:effectLst/>
                          <a:latin typeface="Comic Sans MS" panose="030F0702030302020204" pitchFamily="66" charset="0"/>
                          <a:ea typeface="Calibri" panose="020F0502020204030204" pitchFamily="34" charset="0"/>
                          <a:cs typeface="Times New Roman" panose="02020603050405020304" pitchFamily="18" charset="0"/>
                        </a:rPr>
                        <a:t>Know the different </a:t>
                      </a:r>
                      <a:r>
                        <a:rPr lang="en-GB" sz="1200" dirty="0">
                          <a:effectLst/>
                          <a:latin typeface="Comic Sans MS" panose="030F0702030302020204" pitchFamily="66" charset="0"/>
                          <a:ea typeface="Calibri" panose="020F0502020204030204" pitchFamily="34" charset="0"/>
                          <a:cs typeface="Times New Roman" panose="02020603050405020304" pitchFamily="18" charset="0"/>
                        </a:rPr>
                        <a:t>types of land-use: residential, commercial, agricultural, recreational or industrial </a:t>
                      </a:r>
                      <a:endParaRPr lang="en-US" sz="1200" dirty="0">
                        <a:effectLst/>
                        <a:latin typeface="Comic Sans MS" panose="030F0702030302020204" pitchFamily="66" charset="0"/>
                        <a:ea typeface="Calibri" panose="020F0502020204030204" pitchFamily="34" charset="0"/>
                        <a:cs typeface="Times New Roman" panose="02020603050405020304" pitchFamily="18" charset="0"/>
                      </a:endParaRPr>
                    </a:p>
                    <a:p>
                      <a:pPr marL="342900" marR="0" lvl="0" indent="-342900" algn="l" defTabSz="914400" rtl="0" eaLnBrk="1" fontAlgn="auto" latinLnBrk="0" hangingPunct="1">
                        <a:lnSpc>
                          <a:spcPct val="107000"/>
                        </a:lnSpc>
                        <a:spcBef>
                          <a:spcPts val="0"/>
                        </a:spcBef>
                        <a:spcAft>
                          <a:spcPts val="800"/>
                        </a:spcAft>
                        <a:buClrTx/>
                        <a:buSzPts val="1100"/>
                        <a:buFont typeface="Symbol" panose="05050102010706020507" pitchFamily="18" charset="2"/>
                        <a:buChar char=""/>
                        <a:tabLst/>
                        <a:defRPr/>
                      </a:pPr>
                      <a:r>
                        <a:rPr lang="en-US" sz="1200" dirty="0">
                          <a:effectLst/>
                          <a:latin typeface="Comic Sans MS" panose="030F0702030302020204" pitchFamily="66" charset="0"/>
                          <a:ea typeface="Calibri" panose="020F0502020204030204" pitchFamily="34" charset="0"/>
                          <a:cs typeface="Times New Roman" panose="02020603050405020304" pitchFamily="18" charset="0"/>
                        </a:rPr>
                        <a:t>K</a:t>
                      </a:r>
                      <a:r>
                        <a:rPr lang="en-GB" sz="1200" dirty="0">
                          <a:effectLst/>
                          <a:latin typeface="Comic Sans MS" panose="030F0702030302020204" pitchFamily="66" charset="0"/>
                          <a:ea typeface="Calibri" panose="020F0502020204030204" pitchFamily="34" charset="0"/>
                          <a:cs typeface="Times New Roman" panose="02020603050405020304" pitchFamily="18" charset="0"/>
                        </a:rPr>
                        <a:t>now how to use maps to identify different types of land-use</a:t>
                      </a:r>
                    </a:p>
                    <a:p>
                      <a:pPr marL="342900" marR="0" lvl="0" indent="-342900" algn="l" defTabSz="914400" rtl="0" eaLnBrk="1" fontAlgn="auto" latinLnBrk="0" hangingPunct="1">
                        <a:lnSpc>
                          <a:spcPct val="107000"/>
                        </a:lnSpc>
                        <a:spcBef>
                          <a:spcPts val="0"/>
                        </a:spcBef>
                        <a:spcAft>
                          <a:spcPts val="800"/>
                        </a:spcAft>
                        <a:buClrTx/>
                        <a:buSzPts val="1100"/>
                        <a:buFont typeface="Symbol" panose="05050102010706020507" pitchFamily="18" charset="2"/>
                        <a:buChar char=""/>
                        <a:tabLst/>
                        <a:defRPr/>
                      </a:pPr>
                      <a:r>
                        <a:rPr lang="en-GB" sz="1200" dirty="0">
                          <a:effectLst/>
                          <a:latin typeface="Comic Sans MS" panose="030F0702030302020204" pitchFamily="66" charset="0"/>
                          <a:ea typeface="Calibri" panose="020F0502020204030204" pitchFamily="34" charset="0"/>
                          <a:cs typeface="Times New Roman" panose="02020603050405020304" pitchFamily="18" charset="0"/>
                        </a:rPr>
                        <a:t>Sketch map land-use in the local area using keys and legends. </a:t>
                      </a:r>
                    </a:p>
                    <a:p>
                      <a:pPr marL="342900" lvl="0" indent="-342900">
                        <a:lnSpc>
                          <a:spcPct val="107000"/>
                        </a:lnSpc>
                        <a:spcAft>
                          <a:spcPts val="0"/>
                        </a:spcAft>
                        <a:buSzPts val="1100"/>
                        <a:buFont typeface="Symbol" panose="05050102010706020507" pitchFamily="18" charset="2"/>
                        <a:buChar char=""/>
                      </a:pPr>
                      <a:r>
                        <a:rPr lang="en-GB" sz="1200" dirty="0">
                          <a:effectLst/>
                          <a:latin typeface="Comic Sans MS" panose="030F0702030302020204" pitchFamily="66" charset="0"/>
                          <a:ea typeface="Calibri" panose="020F0502020204030204" pitchFamily="34" charset="0"/>
                          <a:cs typeface="Times New Roman" panose="02020603050405020304" pitchFamily="18" charset="0"/>
                        </a:rPr>
                        <a:t>Know what a settlement is and the different types of settlements: hamlet, village, town, city</a:t>
                      </a:r>
                    </a:p>
                    <a:p>
                      <a:pPr marL="342900" lvl="0" indent="-342900">
                        <a:lnSpc>
                          <a:spcPct val="107000"/>
                        </a:lnSpc>
                        <a:spcAft>
                          <a:spcPts val="0"/>
                        </a:spcAft>
                        <a:buSzPts val="1100"/>
                        <a:buFont typeface="Symbol" panose="05050102010706020507" pitchFamily="18" charset="2"/>
                        <a:buChar char=""/>
                      </a:pPr>
                      <a:r>
                        <a:rPr lang="en-GB" sz="1200" dirty="0">
                          <a:effectLst/>
                          <a:latin typeface="Comic Sans MS" panose="030F0702030302020204" pitchFamily="66" charset="0"/>
                          <a:ea typeface="Calibri" panose="020F0502020204030204" pitchFamily="34" charset="0"/>
                          <a:cs typeface="Times New Roman" panose="02020603050405020304" pitchFamily="18" charset="0"/>
                        </a:rPr>
                        <a:t>Locate examples of different settlements on North West OS maps </a:t>
                      </a:r>
                    </a:p>
                    <a:p>
                      <a:pPr marL="342900" lvl="0" indent="-342900">
                        <a:lnSpc>
                          <a:spcPct val="107000"/>
                        </a:lnSpc>
                        <a:spcAft>
                          <a:spcPts val="0"/>
                        </a:spcAft>
                        <a:buSzPts val="1100"/>
                        <a:buFont typeface="Symbol" panose="05050102010706020507" pitchFamily="18" charset="2"/>
                        <a:buChar char=""/>
                      </a:pPr>
                      <a:r>
                        <a:rPr lang="en-GB" sz="1200" dirty="0">
                          <a:effectLst/>
                          <a:latin typeface="Comic Sans MS" panose="030F0702030302020204" pitchFamily="66" charset="0"/>
                          <a:ea typeface="Calibri" panose="020F0502020204030204" pitchFamily="34" charset="0"/>
                          <a:cs typeface="Times New Roman" panose="02020603050405020304" pitchFamily="18" charset="0"/>
                        </a:rPr>
                        <a:t>Give locations of settlements using 4-figure grid references.  </a:t>
                      </a:r>
                    </a:p>
                    <a:p>
                      <a:pPr marL="342900" marR="0" lvl="0" indent="-342900" algn="l" defTabSz="914400" rtl="0" eaLnBrk="1" fontAlgn="auto" latinLnBrk="0" hangingPunct="1">
                        <a:lnSpc>
                          <a:spcPct val="100000"/>
                        </a:lnSpc>
                        <a:spcBef>
                          <a:spcPts val="0"/>
                        </a:spcBef>
                        <a:spcAft>
                          <a:spcPts val="0"/>
                        </a:spcAft>
                        <a:buClrTx/>
                        <a:buSzPts val="1100"/>
                        <a:buFont typeface="Symbol" panose="05050102010706020507" pitchFamily="18" charset="2"/>
                        <a:buChar char=""/>
                        <a:tabLst/>
                        <a:defRPr/>
                      </a:pPr>
                      <a:r>
                        <a:rPr lang="en-GB" sz="1200" dirty="0">
                          <a:effectLst/>
                          <a:latin typeface="Comic Sans MS" panose="030F0702030302020204" pitchFamily="66" charset="0"/>
                          <a:ea typeface="Calibri" panose="020F0502020204030204" pitchFamily="34" charset="0"/>
                          <a:cs typeface="Times New Roman" panose="02020603050405020304" pitchFamily="18" charset="0"/>
                        </a:rPr>
                        <a:t>Know how land-use can vary between urban and rural areas and between different types of settlements. </a:t>
                      </a:r>
                    </a:p>
                    <a:p>
                      <a:pPr marL="342900" marR="0" lvl="0" indent="-342900" algn="l" defTabSz="914400" rtl="0" eaLnBrk="1" fontAlgn="auto" latinLnBrk="0" hangingPunct="1">
                        <a:lnSpc>
                          <a:spcPct val="100000"/>
                        </a:lnSpc>
                        <a:spcBef>
                          <a:spcPts val="0"/>
                        </a:spcBef>
                        <a:spcAft>
                          <a:spcPts val="0"/>
                        </a:spcAft>
                        <a:buClrTx/>
                        <a:buSzPts val="1100"/>
                        <a:buFont typeface="Symbol" panose="05050102010706020507" pitchFamily="18" charset="2"/>
                        <a:buChar char=""/>
                        <a:tabLst/>
                        <a:defRPr/>
                      </a:pPr>
                      <a:r>
                        <a:rPr lang="en-GB" sz="1200" dirty="0">
                          <a:effectLst/>
                          <a:latin typeface="Comic Sans MS" panose="030F0702030302020204" pitchFamily="66" charset="0"/>
                          <a:ea typeface="Calibri" panose="020F0502020204030204" pitchFamily="34" charset="0"/>
                          <a:cs typeface="Times New Roman" panose="02020603050405020304" pitchFamily="18" charset="0"/>
                        </a:rPr>
                        <a:t>Know how settlement size will impact the types of services/facilities available</a:t>
                      </a:r>
                    </a:p>
                    <a:p>
                      <a:pPr marL="342900" marR="0" lvl="0" indent="-342900" algn="l" defTabSz="914400" rtl="0" eaLnBrk="1" fontAlgn="auto" latinLnBrk="0" hangingPunct="1">
                        <a:lnSpc>
                          <a:spcPct val="100000"/>
                        </a:lnSpc>
                        <a:spcBef>
                          <a:spcPts val="0"/>
                        </a:spcBef>
                        <a:spcAft>
                          <a:spcPts val="0"/>
                        </a:spcAft>
                        <a:buClrTx/>
                        <a:buSzPts val="1100"/>
                        <a:buFont typeface="Symbol" panose="05050102010706020507" pitchFamily="18" charset="2"/>
                        <a:buChar char=""/>
                        <a:tabLst/>
                        <a:defRPr/>
                      </a:pPr>
                      <a:r>
                        <a:rPr lang="en-GB" sz="1200" dirty="0">
                          <a:effectLst/>
                          <a:latin typeface="Comic Sans MS" panose="030F0702030302020204" pitchFamily="66" charset="0"/>
                          <a:ea typeface="Calibri" panose="020F0502020204030204" pitchFamily="34" charset="0"/>
                          <a:cs typeface="Times New Roman" panose="02020603050405020304" pitchFamily="18" charset="0"/>
                        </a:rPr>
                        <a:t>Know which services/facilities are available/needed in Sandbach by completing a local fieldwork study of services. </a:t>
                      </a:r>
                    </a:p>
                    <a:p>
                      <a:pPr marL="342900" marR="0" lvl="0" indent="-342900" algn="l" defTabSz="914400" rtl="0" eaLnBrk="1" fontAlgn="auto" latinLnBrk="0" hangingPunct="1">
                        <a:lnSpc>
                          <a:spcPct val="100000"/>
                        </a:lnSpc>
                        <a:spcBef>
                          <a:spcPts val="0"/>
                        </a:spcBef>
                        <a:spcAft>
                          <a:spcPts val="0"/>
                        </a:spcAft>
                        <a:buClrTx/>
                        <a:buSzPts val="1100"/>
                        <a:buFont typeface="Symbol" panose="05050102010706020507" pitchFamily="18" charset="2"/>
                        <a:buChar char=""/>
                        <a:tabLst/>
                        <a:defRPr/>
                      </a:pPr>
                      <a:r>
                        <a:rPr lang="en-US" sz="1200" dirty="0">
                          <a:effectLst/>
                          <a:latin typeface="Comic Sans MS" panose="030F0702030302020204" pitchFamily="66" charset="0"/>
                          <a:ea typeface="Calibri" panose="020F0502020204030204" pitchFamily="34" charset="0"/>
                          <a:cs typeface="Times New Roman" panose="02020603050405020304" pitchFamily="18" charset="0"/>
                        </a:rPr>
                        <a:t>K</a:t>
                      </a:r>
                      <a:r>
                        <a:rPr lang="en-GB" sz="1200" dirty="0">
                          <a:effectLst/>
                          <a:latin typeface="Comic Sans MS" panose="030F0702030302020204" pitchFamily="66" charset="0"/>
                          <a:ea typeface="Calibri" panose="020F0502020204030204" pitchFamily="34" charset="0"/>
                          <a:cs typeface="Times New Roman" panose="02020603050405020304" pitchFamily="18" charset="0"/>
                        </a:rPr>
                        <a:t>now how local land use has changed over time</a:t>
                      </a:r>
                    </a:p>
                    <a:p>
                      <a:pPr marL="342900" marR="0" lvl="0" indent="-342900" algn="l" defTabSz="914400" rtl="0" eaLnBrk="1" fontAlgn="auto" latinLnBrk="0" hangingPunct="1">
                        <a:lnSpc>
                          <a:spcPct val="100000"/>
                        </a:lnSpc>
                        <a:spcBef>
                          <a:spcPts val="0"/>
                        </a:spcBef>
                        <a:spcAft>
                          <a:spcPts val="0"/>
                        </a:spcAft>
                        <a:buClrTx/>
                        <a:buSzPts val="1100"/>
                        <a:buFont typeface="Symbol" panose="05050102010706020507" pitchFamily="18" charset="2"/>
                        <a:buChar char=""/>
                        <a:tabLst/>
                        <a:defRPr/>
                      </a:pPr>
                      <a:endParaRPr lang="en-GB" sz="1200" dirty="0">
                        <a:effectLst/>
                        <a:latin typeface="Comic Sans MS" panose="030F0702030302020204" pitchFamily="66" charset="0"/>
                        <a:ea typeface="Calibri" panose="020F0502020204030204" pitchFamily="34" charset="0"/>
                        <a:cs typeface="Times New Roman" panose="02020603050405020304" pitchFamily="18" charset="0"/>
                      </a:endParaRPr>
                    </a:p>
                  </a:txBody>
                  <a:tcPr/>
                </a:tc>
                <a:tc>
                  <a:txBody>
                    <a:bodyPr/>
                    <a:lstStyle/>
                    <a:p>
                      <a:pPr marL="342900" lvl="0" indent="-342900">
                        <a:lnSpc>
                          <a:spcPct val="107000"/>
                        </a:lnSpc>
                        <a:spcAft>
                          <a:spcPts val="0"/>
                        </a:spcAft>
                        <a:buSzPts val="1100"/>
                        <a:buFont typeface="Symbol" panose="05050102010706020507" pitchFamily="18" charset="2"/>
                        <a:buChar char=""/>
                      </a:pPr>
                      <a:r>
                        <a:rPr lang="en-GB" sz="1200" dirty="0">
                          <a:effectLst/>
                          <a:latin typeface="Comic Sans MS" panose="030F0702030302020204" pitchFamily="66" charset="0"/>
                          <a:ea typeface="Calibri" panose="020F0502020204030204" pitchFamily="34" charset="0"/>
                          <a:cs typeface="Times New Roman" panose="02020603050405020304" pitchFamily="18" charset="0"/>
                        </a:rPr>
                        <a:t>Know and understand the key processes in the water cycle</a:t>
                      </a:r>
                    </a:p>
                    <a:p>
                      <a:pPr marL="342900" lvl="0" indent="-342900">
                        <a:lnSpc>
                          <a:spcPct val="107000"/>
                        </a:lnSpc>
                        <a:spcAft>
                          <a:spcPts val="0"/>
                        </a:spcAft>
                        <a:buSzPts val="1100"/>
                        <a:buFont typeface="Symbol" panose="05050102010706020507" pitchFamily="18" charset="2"/>
                        <a:buChar char=""/>
                      </a:pPr>
                      <a:r>
                        <a:rPr lang="en-US" sz="1200" dirty="0">
                          <a:effectLst/>
                          <a:latin typeface="Comic Sans MS" panose="030F0702030302020204" pitchFamily="66" charset="0"/>
                          <a:ea typeface="Calibri" panose="020F0502020204030204" pitchFamily="34" charset="0"/>
                          <a:cs typeface="Times New Roman" panose="02020603050405020304" pitchFamily="18" charset="0"/>
                        </a:rPr>
                        <a:t>K</a:t>
                      </a:r>
                      <a:r>
                        <a:rPr lang="en-GB" sz="1200" dirty="0">
                          <a:effectLst/>
                          <a:latin typeface="Comic Sans MS" panose="030F0702030302020204" pitchFamily="66" charset="0"/>
                          <a:ea typeface="Calibri" panose="020F0502020204030204" pitchFamily="34" charset="0"/>
                          <a:cs typeface="Times New Roman" panose="02020603050405020304" pitchFamily="18" charset="0"/>
                        </a:rPr>
                        <a:t>now the features of a river system</a:t>
                      </a:r>
                    </a:p>
                    <a:p>
                      <a:pPr marL="342900" lvl="0" indent="-342900">
                        <a:lnSpc>
                          <a:spcPct val="107000"/>
                        </a:lnSpc>
                        <a:spcAft>
                          <a:spcPts val="0"/>
                        </a:spcAft>
                        <a:buSzPts val="1100"/>
                        <a:buFont typeface="Symbol" panose="05050102010706020507" pitchFamily="18" charset="2"/>
                        <a:buChar char=""/>
                      </a:pPr>
                      <a:r>
                        <a:rPr lang="en-US" sz="1200" dirty="0">
                          <a:effectLst/>
                          <a:latin typeface="Comic Sans MS" panose="030F0702030302020204" pitchFamily="66" charset="0"/>
                          <a:ea typeface="Calibri" panose="020F0502020204030204" pitchFamily="34" charset="0"/>
                          <a:cs typeface="Times New Roman" panose="02020603050405020304" pitchFamily="18" charset="0"/>
                        </a:rPr>
                        <a:t>K</a:t>
                      </a:r>
                      <a:r>
                        <a:rPr lang="en-GB" sz="1200" dirty="0">
                          <a:effectLst/>
                          <a:latin typeface="Comic Sans MS" panose="030F0702030302020204" pitchFamily="66" charset="0"/>
                          <a:ea typeface="Calibri" panose="020F0502020204030204" pitchFamily="34" charset="0"/>
                          <a:cs typeface="Times New Roman" panose="02020603050405020304" pitchFamily="18" charset="0"/>
                        </a:rPr>
                        <a:t>now how rivers are connected to the water cycle</a:t>
                      </a:r>
                    </a:p>
                    <a:p>
                      <a:pPr marL="342900" lvl="0" indent="-342900">
                        <a:lnSpc>
                          <a:spcPct val="107000"/>
                        </a:lnSpc>
                        <a:spcAft>
                          <a:spcPts val="0"/>
                        </a:spcAft>
                        <a:buSzPts val="1100"/>
                        <a:buFont typeface="Symbol" panose="05050102010706020507" pitchFamily="18" charset="2"/>
                        <a:buChar char=""/>
                      </a:pPr>
                      <a:r>
                        <a:rPr lang="en-US" sz="1200" dirty="0">
                          <a:effectLst/>
                          <a:latin typeface="Comic Sans MS" panose="030F0702030302020204" pitchFamily="66" charset="0"/>
                          <a:ea typeface="Calibri" panose="020F0502020204030204" pitchFamily="34" charset="0"/>
                          <a:cs typeface="Times New Roman" panose="02020603050405020304" pitchFamily="18" charset="0"/>
                        </a:rPr>
                        <a:t>K</a:t>
                      </a:r>
                      <a:r>
                        <a:rPr lang="en-GB" sz="1200" dirty="0">
                          <a:effectLst/>
                          <a:latin typeface="Comic Sans MS" panose="030F0702030302020204" pitchFamily="66" charset="0"/>
                          <a:ea typeface="Calibri" panose="020F0502020204030204" pitchFamily="34" charset="0"/>
                          <a:cs typeface="Times New Roman" panose="02020603050405020304" pitchFamily="18" charset="0"/>
                        </a:rPr>
                        <a:t>now where the water in our taps comes from</a:t>
                      </a:r>
                    </a:p>
                    <a:p>
                      <a:pPr marL="342900" lvl="0" indent="-342900">
                        <a:lnSpc>
                          <a:spcPct val="107000"/>
                        </a:lnSpc>
                        <a:spcAft>
                          <a:spcPts val="0"/>
                        </a:spcAft>
                        <a:buSzPts val="1100"/>
                        <a:buFont typeface="Symbol" panose="05050102010706020507" pitchFamily="18" charset="2"/>
                        <a:buChar char=""/>
                      </a:pPr>
                      <a:r>
                        <a:rPr lang="en-US" sz="1200" dirty="0">
                          <a:effectLst/>
                          <a:latin typeface="Comic Sans MS" panose="030F0702030302020204" pitchFamily="66" charset="0"/>
                          <a:ea typeface="Calibri" panose="020F0502020204030204" pitchFamily="34" charset="0"/>
                          <a:cs typeface="Times New Roman" panose="02020603050405020304" pitchFamily="18" charset="0"/>
                        </a:rPr>
                        <a:t>K</a:t>
                      </a:r>
                      <a:r>
                        <a:rPr lang="en-GB" sz="1200" dirty="0">
                          <a:effectLst/>
                          <a:latin typeface="Comic Sans MS" panose="030F0702030302020204" pitchFamily="66" charset="0"/>
                          <a:ea typeface="Calibri" panose="020F0502020204030204" pitchFamily="34" charset="0"/>
                          <a:cs typeface="Times New Roman" panose="02020603050405020304" pitchFamily="18" charset="0"/>
                        </a:rPr>
                        <a:t>now how we clean waste water</a:t>
                      </a:r>
                    </a:p>
                    <a:p>
                      <a:pPr marL="342900" lvl="0" indent="-342900">
                        <a:lnSpc>
                          <a:spcPct val="107000"/>
                        </a:lnSpc>
                        <a:spcAft>
                          <a:spcPts val="0"/>
                        </a:spcAft>
                        <a:buSzPts val="1100"/>
                        <a:buFont typeface="Symbol" panose="05050102010706020507" pitchFamily="18" charset="2"/>
                        <a:buChar char=""/>
                      </a:pPr>
                      <a:r>
                        <a:rPr lang="en-US" sz="1200" dirty="0">
                          <a:effectLst/>
                          <a:latin typeface="Comic Sans MS" panose="030F0702030302020204" pitchFamily="66" charset="0"/>
                          <a:ea typeface="Calibri" panose="020F0502020204030204" pitchFamily="34" charset="0"/>
                          <a:cs typeface="Times New Roman" panose="02020603050405020304" pitchFamily="18" charset="0"/>
                        </a:rPr>
                        <a:t>K</a:t>
                      </a:r>
                      <a:r>
                        <a:rPr lang="en-GB" sz="1200" dirty="0">
                          <a:effectLst/>
                          <a:latin typeface="Comic Sans MS" panose="030F0702030302020204" pitchFamily="66" charset="0"/>
                          <a:ea typeface="Calibri" panose="020F0502020204030204" pitchFamily="34" charset="0"/>
                          <a:cs typeface="Times New Roman" panose="02020603050405020304" pitchFamily="18" charset="0"/>
                        </a:rPr>
                        <a:t>now the different stages of a river’s journey: upper course, middle course, lower course</a:t>
                      </a:r>
                    </a:p>
                    <a:p>
                      <a:pPr marL="342900" lvl="0" indent="-342900">
                        <a:lnSpc>
                          <a:spcPct val="107000"/>
                        </a:lnSpc>
                        <a:spcAft>
                          <a:spcPts val="0"/>
                        </a:spcAft>
                        <a:buSzPts val="1100"/>
                        <a:buFont typeface="Symbol" panose="05050102010706020507" pitchFamily="18" charset="2"/>
                        <a:buChar char=""/>
                      </a:pPr>
                      <a:r>
                        <a:rPr lang="en-US" sz="1200" dirty="0">
                          <a:effectLst/>
                          <a:latin typeface="Comic Sans MS" panose="030F0702030302020204" pitchFamily="66" charset="0"/>
                          <a:ea typeface="Calibri" panose="020F0502020204030204" pitchFamily="34" charset="0"/>
                          <a:cs typeface="Times New Roman" panose="02020603050405020304" pitchFamily="18" charset="0"/>
                        </a:rPr>
                        <a:t>K</a:t>
                      </a:r>
                      <a:r>
                        <a:rPr lang="en-GB" sz="1200" dirty="0">
                          <a:effectLst/>
                          <a:latin typeface="Comic Sans MS" panose="030F0702030302020204" pitchFamily="66" charset="0"/>
                          <a:ea typeface="Calibri" panose="020F0502020204030204" pitchFamily="34" charset="0"/>
                          <a:cs typeface="Times New Roman" panose="02020603050405020304" pitchFamily="18" charset="0"/>
                        </a:rPr>
                        <a:t>now the characteristics of these different stages and how these might change</a:t>
                      </a:r>
                    </a:p>
                    <a:p>
                      <a:pPr marL="342900" lvl="0" indent="-342900">
                        <a:lnSpc>
                          <a:spcPct val="107000"/>
                        </a:lnSpc>
                        <a:spcAft>
                          <a:spcPts val="0"/>
                        </a:spcAft>
                        <a:buSzPts val="1100"/>
                        <a:buFont typeface="Symbol" panose="05050102010706020507" pitchFamily="18" charset="2"/>
                        <a:buChar char=""/>
                      </a:pPr>
                      <a:r>
                        <a:rPr lang="en-US" sz="1200" dirty="0">
                          <a:effectLst/>
                          <a:latin typeface="Comic Sans MS" panose="030F0702030302020204" pitchFamily="66" charset="0"/>
                          <a:ea typeface="Calibri" panose="020F0502020204030204" pitchFamily="34" charset="0"/>
                          <a:cs typeface="Times New Roman" panose="02020603050405020304" pitchFamily="18" charset="0"/>
                        </a:rPr>
                        <a:t>K</a:t>
                      </a:r>
                      <a:r>
                        <a:rPr lang="en-GB" sz="1200" dirty="0">
                          <a:effectLst/>
                          <a:latin typeface="Comic Sans MS" panose="030F0702030302020204" pitchFamily="66" charset="0"/>
                          <a:ea typeface="Calibri" panose="020F0502020204030204" pitchFamily="34" charset="0"/>
                          <a:cs typeface="Times New Roman" panose="02020603050405020304" pitchFamily="18" charset="0"/>
                        </a:rPr>
                        <a:t>now the physical features you would see along the course of a river</a:t>
                      </a:r>
                    </a:p>
                    <a:p>
                      <a:pPr marL="342900" lvl="0" indent="-342900">
                        <a:lnSpc>
                          <a:spcPct val="107000"/>
                        </a:lnSpc>
                        <a:spcAft>
                          <a:spcPts val="0"/>
                        </a:spcAft>
                        <a:buSzPts val="1100"/>
                        <a:buFont typeface="Symbol" panose="05050102010706020507" pitchFamily="18" charset="2"/>
                        <a:buChar char=""/>
                      </a:pPr>
                      <a:r>
                        <a:rPr lang="en-US" sz="1200" dirty="0">
                          <a:effectLst/>
                          <a:latin typeface="Comic Sans MS" panose="030F0702030302020204" pitchFamily="66" charset="0"/>
                          <a:ea typeface="Calibri" panose="020F0502020204030204" pitchFamily="34" charset="0"/>
                          <a:cs typeface="Times New Roman" panose="02020603050405020304" pitchFamily="18" charset="0"/>
                        </a:rPr>
                        <a:t>K</a:t>
                      </a:r>
                      <a:r>
                        <a:rPr lang="en-GB" sz="1200" dirty="0">
                          <a:effectLst/>
                          <a:latin typeface="Comic Sans MS" panose="030F0702030302020204" pitchFamily="66" charset="0"/>
                          <a:ea typeface="Calibri" panose="020F0502020204030204" pitchFamily="34" charset="0"/>
                          <a:cs typeface="Times New Roman" panose="02020603050405020304" pitchFamily="18" charset="0"/>
                        </a:rPr>
                        <a:t>now how to track a river from its source to its mouth using maps and aerial photos</a:t>
                      </a:r>
                    </a:p>
                    <a:p>
                      <a:pPr marL="342900" lvl="0" indent="-342900">
                        <a:lnSpc>
                          <a:spcPct val="107000"/>
                        </a:lnSpc>
                        <a:spcAft>
                          <a:spcPts val="0"/>
                        </a:spcAft>
                        <a:buSzPts val="1100"/>
                        <a:buFont typeface="Symbol" panose="05050102010706020507" pitchFamily="18" charset="2"/>
                        <a:buChar char=""/>
                      </a:pPr>
                      <a:r>
                        <a:rPr lang="en-US" sz="1200" dirty="0">
                          <a:effectLst/>
                          <a:latin typeface="Comic Sans MS" panose="030F0702030302020204" pitchFamily="66" charset="0"/>
                          <a:ea typeface="Calibri" panose="020F0502020204030204" pitchFamily="34" charset="0"/>
                          <a:cs typeface="Times New Roman" panose="02020603050405020304" pitchFamily="18" charset="0"/>
                        </a:rPr>
                        <a:t>K</a:t>
                      </a:r>
                      <a:r>
                        <a:rPr lang="en-GB" sz="1200" dirty="0">
                          <a:effectLst/>
                          <a:latin typeface="Comic Sans MS" panose="030F0702030302020204" pitchFamily="66" charset="0"/>
                          <a:ea typeface="Calibri" panose="020F0502020204030204" pitchFamily="34" charset="0"/>
                          <a:cs typeface="Times New Roman" panose="02020603050405020304" pitchFamily="18" charset="0"/>
                        </a:rPr>
                        <a:t>now about the different ways we use water</a:t>
                      </a:r>
                    </a:p>
                    <a:p>
                      <a:pPr marL="342900" lvl="0" indent="-342900">
                        <a:lnSpc>
                          <a:spcPct val="107000"/>
                        </a:lnSpc>
                        <a:spcAft>
                          <a:spcPts val="0"/>
                        </a:spcAft>
                        <a:buSzPts val="1100"/>
                        <a:buFont typeface="Symbol" panose="05050102010706020507" pitchFamily="18" charset="2"/>
                        <a:buChar char=""/>
                      </a:pPr>
                      <a:r>
                        <a:rPr lang="en-US" sz="1200" dirty="0">
                          <a:effectLst/>
                          <a:latin typeface="Comic Sans MS" panose="030F0702030302020204" pitchFamily="66" charset="0"/>
                          <a:ea typeface="Calibri" panose="020F0502020204030204" pitchFamily="34" charset="0"/>
                          <a:cs typeface="Times New Roman" panose="02020603050405020304" pitchFamily="18" charset="0"/>
                        </a:rPr>
                        <a:t>K</a:t>
                      </a:r>
                      <a:r>
                        <a:rPr lang="en-GB" sz="1200" dirty="0">
                          <a:effectLst/>
                          <a:latin typeface="Comic Sans MS" panose="030F0702030302020204" pitchFamily="66" charset="0"/>
                          <a:ea typeface="Calibri" panose="020F0502020204030204" pitchFamily="34" charset="0"/>
                          <a:cs typeface="Times New Roman" panose="02020603050405020304" pitchFamily="18" charset="0"/>
                        </a:rPr>
                        <a:t>now about the impact of floods</a:t>
                      </a:r>
                    </a:p>
                    <a:p>
                      <a:pPr marL="342900" marR="0" lvl="0" indent="-342900" algn="l" defTabSz="914400" rtl="0" eaLnBrk="1" fontAlgn="auto" latinLnBrk="0" hangingPunct="1">
                        <a:lnSpc>
                          <a:spcPct val="107000"/>
                        </a:lnSpc>
                        <a:spcBef>
                          <a:spcPts val="0"/>
                        </a:spcBef>
                        <a:spcAft>
                          <a:spcPts val="0"/>
                        </a:spcAft>
                        <a:buClrTx/>
                        <a:buSzPts val="1100"/>
                        <a:buFont typeface="Symbol" panose="05050102010706020507" pitchFamily="18" charset="2"/>
                        <a:buChar char=""/>
                        <a:tabLst/>
                        <a:defRPr/>
                      </a:pPr>
                      <a:r>
                        <a:rPr lang="en-US" sz="1200" dirty="0">
                          <a:effectLst/>
                          <a:latin typeface="Comic Sans MS" panose="030F0702030302020204" pitchFamily="66" charset="0"/>
                          <a:ea typeface="Calibri" panose="020F0502020204030204" pitchFamily="34" charset="0"/>
                          <a:cs typeface="Times New Roman" panose="02020603050405020304" pitchFamily="18" charset="0"/>
                        </a:rPr>
                        <a:t>K</a:t>
                      </a:r>
                      <a:r>
                        <a:rPr lang="en-GB" sz="1200" dirty="0">
                          <a:effectLst/>
                          <a:latin typeface="Comic Sans MS" panose="030F0702030302020204" pitchFamily="66" charset="0"/>
                          <a:ea typeface="Calibri" panose="020F0502020204030204" pitchFamily="34" charset="0"/>
                          <a:cs typeface="Times New Roman" panose="02020603050405020304" pitchFamily="18" charset="0"/>
                        </a:rPr>
                        <a:t>now about the impact of droughts</a:t>
                      </a:r>
                    </a:p>
                    <a:p>
                      <a:pPr marL="0" lvl="0" indent="0">
                        <a:lnSpc>
                          <a:spcPct val="107000"/>
                        </a:lnSpc>
                        <a:spcAft>
                          <a:spcPts val="0"/>
                        </a:spcAft>
                        <a:buSzPts val="1100"/>
                        <a:buFont typeface="Symbol" panose="05050102010706020507" pitchFamily="18" charset="2"/>
                        <a:buNone/>
                      </a:pPr>
                      <a:endParaRPr lang="en-GB" sz="1200" dirty="0">
                        <a:effectLst/>
                        <a:latin typeface="Comic Sans MS" panose="030F0702030302020204" pitchFamily="66" charset="0"/>
                        <a:ea typeface="Calibri" panose="020F0502020204030204" pitchFamily="34" charset="0"/>
                        <a:cs typeface="Times New Roman" panose="02020603050405020304" pitchFamily="18" charset="0"/>
                      </a:endParaRPr>
                    </a:p>
                  </a:txBody>
                  <a:tcPr/>
                </a:tc>
                <a:extLst>
                  <a:ext uri="{0D108BD9-81ED-4DB2-BD59-A6C34878D82A}">
                    <a16:rowId xmlns:a16="http://schemas.microsoft.com/office/drawing/2014/main" val="2128729435"/>
                  </a:ext>
                </a:extLst>
              </a:tr>
            </a:tbl>
          </a:graphicData>
        </a:graphic>
      </p:graphicFrame>
      <p:sp>
        <p:nvSpPr>
          <p:cNvPr id="26" name="TextBox 25">
            <a:extLst>
              <a:ext uri="{FF2B5EF4-FFF2-40B4-BE49-F238E27FC236}">
                <a16:creationId xmlns:a16="http://schemas.microsoft.com/office/drawing/2014/main" id="{1E4445BD-F4F7-41AC-AF0F-F873FCB51B2B}"/>
              </a:ext>
            </a:extLst>
          </p:cNvPr>
          <p:cNvSpPr txBox="1"/>
          <p:nvPr/>
        </p:nvSpPr>
        <p:spPr>
          <a:xfrm>
            <a:off x="4048217" y="1386581"/>
            <a:ext cx="4296793" cy="381000"/>
          </a:xfrm>
          <a:prstGeom prst="rect">
            <a:avLst/>
          </a:prstGeom>
          <a:noFill/>
        </p:spPr>
        <p:txBody>
          <a:bodyPr wrap="square" rtlCol="0">
            <a:spAutoFit/>
          </a:bodyPr>
          <a:lstStyle/>
          <a:p>
            <a:pPr algn="ctr"/>
            <a:r>
              <a:rPr lang="en-GB" dirty="0">
                <a:solidFill>
                  <a:schemeClr val="bg1"/>
                </a:solidFill>
                <a:latin typeface="Comic Sans MS" panose="030F0702030302020204" pitchFamily="66" charset="0"/>
              </a:rPr>
              <a:t>Cycle A</a:t>
            </a:r>
          </a:p>
        </p:txBody>
      </p:sp>
      <p:pic>
        <p:nvPicPr>
          <p:cNvPr id="2" name="Picture 1">
            <a:extLst>
              <a:ext uri="{FF2B5EF4-FFF2-40B4-BE49-F238E27FC236}">
                <a16:creationId xmlns:a16="http://schemas.microsoft.com/office/drawing/2014/main" id="{1FD284F6-34BB-40F4-83B4-0B73578C4097}"/>
              </a:ext>
            </a:extLst>
          </p:cNvPr>
          <p:cNvPicPr>
            <a:picLocks noChangeAspect="1"/>
          </p:cNvPicPr>
          <p:nvPr/>
        </p:nvPicPr>
        <p:blipFill>
          <a:blip r:embed="rId2"/>
          <a:stretch>
            <a:fillRect/>
          </a:stretch>
        </p:blipFill>
        <p:spPr>
          <a:xfrm>
            <a:off x="430675" y="201932"/>
            <a:ext cx="1761897" cy="1018120"/>
          </a:xfrm>
          <a:prstGeom prst="rect">
            <a:avLst/>
          </a:prstGeom>
        </p:spPr>
      </p:pic>
    </p:spTree>
    <p:extLst>
      <p:ext uri="{BB962C8B-B14F-4D97-AF65-F5344CB8AC3E}">
        <p14:creationId xmlns:p14="http://schemas.microsoft.com/office/powerpoint/2010/main" val="214509356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794C6FE-B479-4A6B-BE24-97602FA9CC96}"/>
              </a:ext>
            </a:extLst>
          </p:cNvPr>
          <p:cNvSpPr/>
          <p:nvPr/>
        </p:nvSpPr>
        <p:spPr>
          <a:xfrm>
            <a:off x="292963" y="96803"/>
            <a:ext cx="11638625" cy="1394645"/>
          </a:xfrm>
          <a:prstGeom prst="rect">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6" name="Rectangle 5">
            <a:extLst>
              <a:ext uri="{FF2B5EF4-FFF2-40B4-BE49-F238E27FC236}">
                <a16:creationId xmlns:a16="http://schemas.microsoft.com/office/drawing/2014/main" id="{CE9C5A49-72F3-4444-ACCF-0DF54F0F810B}"/>
              </a:ext>
            </a:extLst>
          </p:cNvPr>
          <p:cNvSpPr/>
          <p:nvPr/>
        </p:nvSpPr>
        <p:spPr>
          <a:xfrm>
            <a:off x="290004" y="1344671"/>
            <a:ext cx="11641584" cy="464820"/>
          </a:xfrm>
          <a:prstGeom prst="rect">
            <a:avLst/>
          </a:prstGeom>
          <a:solidFill>
            <a:srgbClr val="A45CAC"/>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0" name="Rectangle 9">
            <a:extLst>
              <a:ext uri="{FF2B5EF4-FFF2-40B4-BE49-F238E27FC236}">
                <a16:creationId xmlns:a16="http://schemas.microsoft.com/office/drawing/2014/main" id="{D8C52891-5734-4892-8441-7D7CFBEBBF79}"/>
              </a:ext>
            </a:extLst>
          </p:cNvPr>
          <p:cNvSpPr/>
          <p:nvPr/>
        </p:nvSpPr>
        <p:spPr>
          <a:xfrm>
            <a:off x="2426234" y="2298983"/>
            <a:ext cx="247212" cy="144780"/>
          </a:xfrm>
          <a:prstGeom prst="rect">
            <a:avLst/>
          </a:prstGeom>
          <a:ln>
            <a:noFill/>
          </a:ln>
        </p:spPr>
        <p:style>
          <a:lnRef idx="2">
            <a:schemeClr val="accent1"/>
          </a:lnRef>
          <a:fillRef idx="1">
            <a:schemeClr val="l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4" name="TextBox 23">
            <a:extLst>
              <a:ext uri="{FF2B5EF4-FFF2-40B4-BE49-F238E27FC236}">
                <a16:creationId xmlns:a16="http://schemas.microsoft.com/office/drawing/2014/main" id="{141EF8DA-1AAC-4721-847D-82503B884892}"/>
              </a:ext>
            </a:extLst>
          </p:cNvPr>
          <p:cNvSpPr txBox="1"/>
          <p:nvPr/>
        </p:nvSpPr>
        <p:spPr>
          <a:xfrm>
            <a:off x="2194052" y="231525"/>
            <a:ext cx="8086290" cy="1077218"/>
          </a:xfrm>
          <a:prstGeom prst="rect">
            <a:avLst/>
          </a:prstGeom>
          <a:noFill/>
        </p:spPr>
        <p:txBody>
          <a:bodyPr wrap="square" rtlCol="0">
            <a:spAutoFit/>
          </a:bodyPr>
          <a:lstStyle/>
          <a:p>
            <a:pPr algn="ctr"/>
            <a:r>
              <a:rPr lang="en-GB" sz="3200" dirty="0">
                <a:solidFill>
                  <a:schemeClr val="bg1"/>
                </a:solidFill>
                <a:latin typeface="Comic Sans MS" panose="030F0702030302020204" pitchFamily="66" charset="0"/>
              </a:rPr>
              <a:t>Curriculum Map</a:t>
            </a:r>
          </a:p>
          <a:p>
            <a:pPr algn="ctr"/>
            <a:r>
              <a:rPr lang="en-GB" sz="3200" dirty="0">
                <a:solidFill>
                  <a:schemeClr val="bg1"/>
                </a:solidFill>
                <a:latin typeface="Comic Sans MS" panose="030F0702030302020204" pitchFamily="66" charset="0"/>
              </a:rPr>
              <a:t>Geography– Overview LKS2</a:t>
            </a:r>
          </a:p>
        </p:txBody>
      </p:sp>
      <p:graphicFrame>
        <p:nvGraphicFramePr>
          <p:cNvPr id="25" name="Table 24">
            <a:extLst>
              <a:ext uri="{FF2B5EF4-FFF2-40B4-BE49-F238E27FC236}">
                <a16:creationId xmlns:a16="http://schemas.microsoft.com/office/drawing/2014/main" id="{AC7B64D2-1B9F-4487-BF74-023ABE51D6A6}"/>
              </a:ext>
            </a:extLst>
          </p:cNvPr>
          <p:cNvGraphicFramePr>
            <a:graphicFrameLocks noGrp="1"/>
          </p:cNvGraphicFramePr>
          <p:nvPr>
            <p:extLst>
              <p:ext uri="{D42A27DB-BD31-4B8C-83A1-F6EECF244321}">
                <p14:modId xmlns:p14="http://schemas.microsoft.com/office/powerpoint/2010/main" val="3144541440"/>
              </p:ext>
            </p:extLst>
          </p:nvPr>
        </p:nvGraphicFramePr>
        <p:xfrm>
          <a:off x="290004" y="1851401"/>
          <a:ext cx="11641585" cy="4510913"/>
        </p:xfrm>
        <a:graphic>
          <a:graphicData uri="http://schemas.openxmlformats.org/drawingml/2006/table">
            <a:tbl>
              <a:tblPr firstRow="1" bandRow="1">
                <a:tableStyleId>{5940675A-B579-460E-94D1-54222C63F5DA}</a:tableStyleId>
              </a:tblPr>
              <a:tblGrid>
                <a:gridCol w="3793724">
                  <a:extLst>
                    <a:ext uri="{9D8B030D-6E8A-4147-A177-3AD203B41FA5}">
                      <a16:colId xmlns:a16="http://schemas.microsoft.com/office/drawing/2014/main" val="1039164095"/>
                    </a:ext>
                  </a:extLst>
                </a:gridCol>
                <a:gridCol w="3957336">
                  <a:extLst>
                    <a:ext uri="{9D8B030D-6E8A-4147-A177-3AD203B41FA5}">
                      <a16:colId xmlns:a16="http://schemas.microsoft.com/office/drawing/2014/main" val="914411525"/>
                    </a:ext>
                  </a:extLst>
                </a:gridCol>
                <a:gridCol w="3890525">
                  <a:extLst>
                    <a:ext uri="{9D8B030D-6E8A-4147-A177-3AD203B41FA5}">
                      <a16:colId xmlns:a16="http://schemas.microsoft.com/office/drawing/2014/main" val="954389551"/>
                    </a:ext>
                  </a:extLst>
                </a:gridCol>
              </a:tblGrid>
              <a:tr h="265053">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400" b="0" dirty="0">
                          <a:latin typeface="Comic Sans MS" panose="030F0702030302020204" pitchFamily="66" charset="0"/>
                        </a:rPr>
                        <a:t>Autumn 2 – </a:t>
                      </a:r>
                      <a:r>
                        <a:rPr lang="en-GB" sz="1400" b="0" dirty="0">
                          <a:effectLst/>
                          <a:latin typeface="Comic Sans MS" panose="030F0702030302020204" pitchFamily="66" charset="0"/>
                          <a:ea typeface="Calibri" panose="020F0502020204030204" pitchFamily="34" charset="0"/>
                          <a:cs typeface="Times New Roman" panose="02020603050405020304" pitchFamily="18" charset="0"/>
                        </a:rPr>
                        <a:t>The countries of Europe</a:t>
                      </a:r>
                    </a:p>
                    <a:p>
                      <a:pPr algn="ctr"/>
                      <a:endParaRPr lang="en-GB" sz="1400" b="0" dirty="0">
                        <a:latin typeface="Comic Sans MS" panose="030F0702030302020204" pitchFamily="66" charset="0"/>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400" b="0" dirty="0">
                          <a:latin typeface="Comic Sans MS" panose="030F0702030302020204" pitchFamily="66" charset="0"/>
                        </a:rPr>
                        <a:t>Spring 2 – </a:t>
                      </a:r>
                      <a:r>
                        <a:rPr lang="en-GB" sz="1400" b="0" dirty="0">
                          <a:effectLst/>
                          <a:latin typeface="Comic Sans MS" panose="030F0702030302020204" pitchFamily="66" charset="0"/>
                          <a:ea typeface="Calibri" panose="020F0502020204030204" pitchFamily="34" charset="0"/>
                          <a:cs typeface="Times New Roman" panose="02020603050405020304" pitchFamily="18" charset="0"/>
                        </a:rPr>
                        <a:t>Comparing northern Italy to the North West</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400" b="0" dirty="0">
                          <a:latin typeface="Comic Sans MS" panose="030F0702030302020204" pitchFamily="66" charset="0"/>
                        </a:rPr>
                        <a:t>Summer 2 – </a:t>
                      </a:r>
                      <a:r>
                        <a:rPr lang="en-GB" sz="1400" b="0" dirty="0">
                          <a:effectLst/>
                          <a:latin typeface="Comic Sans MS" panose="030F0702030302020204" pitchFamily="66" charset="0"/>
                          <a:ea typeface="Calibri" panose="020F0502020204030204" pitchFamily="34" charset="0"/>
                          <a:cs typeface="Times New Roman" panose="02020603050405020304" pitchFamily="18" charset="0"/>
                        </a:rPr>
                        <a:t>Volcanoes and Earthquakes</a:t>
                      </a:r>
                    </a:p>
                    <a:p>
                      <a:pPr algn="ctr"/>
                      <a:endParaRPr lang="en-GB" sz="1400" b="0" dirty="0">
                        <a:latin typeface="Comic Sans MS" panose="030F0702030302020204" pitchFamily="66" charset="0"/>
                      </a:endParaRPr>
                    </a:p>
                  </a:txBody>
                  <a:tcPr/>
                </a:tc>
                <a:extLst>
                  <a:ext uri="{0D108BD9-81ED-4DB2-BD59-A6C34878D82A}">
                    <a16:rowId xmlns:a16="http://schemas.microsoft.com/office/drawing/2014/main" val="3471968257"/>
                  </a:ext>
                </a:extLst>
              </a:tr>
              <a:tr h="3127626">
                <a:tc>
                  <a:txBody>
                    <a:bodyPr/>
                    <a:lstStyle/>
                    <a:p>
                      <a:pPr marL="342900" lvl="0" indent="-342900">
                        <a:lnSpc>
                          <a:spcPct val="107000"/>
                        </a:lnSpc>
                        <a:spcAft>
                          <a:spcPts val="0"/>
                        </a:spcAft>
                        <a:buSzPts val="1200"/>
                        <a:buFont typeface="Symbol" panose="05050102010706020507" pitchFamily="18" charset="2"/>
                        <a:buChar char=""/>
                      </a:pPr>
                      <a:r>
                        <a:rPr lang="en-US" sz="1200" dirty="0">
                          <a:effectLst/>
                          <a:latin typeface="Comic Sans MS" panose="030F0702030302020204" pitchFamily="66" charset="0"/>
                          <a:ea typeface="Calibri" panose="020F0502020204030204" pitchFamily="34" charset="0"/>
                          <a:cs typeface="Times New Roman" panose="02020603050405020304" pitchFamily="18" charset="0"/>
                        </a:rPr>
                        <a:t>Know where the continent of Europe is located on a map and on a globe</a:t>
                      </a:r>
                      <a:endParaRPr lang="en-GB" sz="1200" dirty="0">
                        <a:effectLst/>
                        <a:latin typeface="Comic Sans MS" panose="030F0702030302020204" pitchFamily="66" charset="0"/>
                        <a:ea typeface="Calibri" panose="020F0502020204030204" pitchFamily="34" charset="0"/>
                        <a:cs typeface="Times New Roman" panose="02020603050405020304" pitchFamily="18" charset="0"/>
                      </a:endParaRPr>
                    </a:p>
                    <a:p>
                      <a:pPr marL="342900" lvl="0" indent="-342900">
                        <a:lnSpc>
                          <a:spcPct val="107000"/>
                        </a:lnSpc>
                        <a:spcAft>
                          <a:spcPts val="0"/>
                        </a:spcAft>
                        <a:buSzPts val="1200"/>
                        <a:buFont typeface="Symbol" panose="05050102010706020507" pitchFamily="18" charset="2"/>
                        <a:buChar char=""/>
                      </a:pPr>
                      <a:r>
                        <a:rPr lang="en-GB" sz="1200" dirty="0">
                          <a:effectLst/>
                          <a:latin typeface="Comic Sans MS" panose="030F0702030302020204" pitchFamily="66" charset="0"/>
                          <a:ea typeface="Calibri" panose="020F0502020204030204" pitchFamily="34" charset="0"/>
                          <a:cs typeface="Times New Roman" panose="02020603050405020304" pitchFamily="18" charset="0"/>
                        </a:rPr>
                        <a:t>Know how to use atlas maps and a globe to locate the countries of Europe</a:t>
                      </a:r>
                    </a:p>
                    <a:p>
                      <a:pPr marL="342900" lvl="0" indent="-342900">
                        <a:lnSpc>
                          <a:spcPct val="107000"/>
                        </a:lnSpc>
                        <a:spcAft>
                          <a:spcPts val="0"/>
                        </a:spcAft>
                        <a:buSzPts val="1200"/>
                        <a:buFont typeface="Symbol" panose="05050102010706020507" pitchFamily="18" charset="2"/>
                        <a:buChar char=""/>
                      </a:pPr>
                      <a:r>
                        <a:rPr lang="en-US" sz="1200" dirty="0">
                          <a:effectLst/>
                          <a:latin typeface="Comic Sans MS" panose="030F0702030302020204" pitchFamily="66" charset="0"/>
                          <a:ea typeface="Calibri" panose="020F0502020204030204" pitchFamily="34" charset="0"/>
                          <a:cs typeface="Times New Roman" panose="02020603050405020304" pitchFamily="18" charset="0"/>
                        </a:rPr>
                        <a:t>K</a:t>
                      </a:r>
                      <a:r>
                        <a:rPr lang="en-GB" sz="1200" dirty="0">
                          <a:effectLst/>
                          <a:latin typeface="Comic Sans MS" panose="030F0702030302020204" pitchFamily="66" charset="0"/>
                          <a:ea typeface="Calibri" panose="020F0502020204030204" pitchFamily="34" charset="0"/>
                          <a:cs typeface="Times New Roman" panose="02020603050405020304" pitchFamily="18" charset="0"/>
                        </a:rPr>
                        <a:t>now the names of the three largest(Russia, Ukraine, France) and smallest countries </a:t>
                      </a:r>
                    </a:p>
                    <a:p>
                      <a:pPr marL="342900" lvl="0" indent="-342900">
                        <a:lnSpc>
                          <a:spcPct val="107000"/>
                        </a:lnSpc>
                        <a:spcAft>
                          <a:spcPts val="0"/>
                        </a:spcAft>
                        <a:buSzPts val="1200"/>
                        <a:buFont typeface="Symbol" panose="05050102010706020507" pitchFamily="18" charset="2"/>
                        <a:buChar char=""/>
                      </a:pPr>
                      <a:r>
                        <a:rPr lang="en-US" sz="1200" dirty="0">
                          <a:effectLst/>
                          <a:latin typeface="Comic Sans MS" panose="030F0702030302020204" pitchFamily="66" charset="0"/>
                          <a:ea typeface="Calibri" panose="020F0502020204030204" pitchFamily="34" charset="0"/>
                          <a:cs typeface="Times New Roman" panose="02020603050405020304" pitchFamily="18" charset="0"/>
                        </a:rPr>
                        <a:t>K</a:t>
                      </a:r>
                      <a:r>
                        <a:rPr lang="en-GB" sz="1200" dirty="0">
                          <a:effectLst/>
                          <a:latin typeface="Comic Sans MS" panose="030F0702030302020204" pitchFamily="66" charset="0"/>
                          <a:ea typeface="Calibri" panose="020F0502020204030204" pitchFamily="34" charset="0"/>
                          <a:cs typeface="Times New Roman" panose="02020603050405020304" pitchFamily="18" charset="0"/>
                        </a:rPr>
                        <a:t>now what the climate in Europe is like</a:t>
                      </a:r>
                    </a:p>
                    <a:p>
                      <a:pPr marL="342900" lvl="0" indent="-342900">
                        <a:lnSpc>
                          <a:spcPct val="107000"/>
                        </a:lnSpc>
                        <a:spcAft>
                          <a:spcPts val="0"/>
                        </a:spcAft>
                        <a:buSzPts val="1200"/>
                        <a:buFont typeface="Symbol" panose="05050102010706020507" pitchFamily="18" charset="2"/>
                        <a:buChar char=""/>
                      </a:pPr>
                      <a:r>
                        <a:rPr lang="en-US" sz="1200" dirty="0">
                          <a:effectLst/>
                          <a:latin typeface="Comic Sans MS" panose="030F0702030302020204" pitchFamily="66" charset="0"/>
                          <a:ea typeface="Calibri" panose="020F0502020204030204" pitchFamily="34" charset="0"/>
                          <a:cs typeface="Times New Roman" panose="02020603050405020304" pitchFamily="18" charset="0"/>
                        </a:rPr>
                        <a:t>K</a:t>
                      </a:r>
                      <a:r>
                        <a:rPr lang="en-GB" sz="1200" dirty="0">
                          <a:effectLst/>
                          <a:latin typeface="Comic Sans MS" panose="030F0702030302020204" pitchFamily="66" charset="0"/>
                          <a:ea typeface="Calibri" panose="020F0502020204030204" pitchFamily="34" charset="0"/>
                          <a:cs typeface="Times New Roman" panose="02020603050405020304" pitchFamily="18" charset="0"/>
                        </a:rPr>
                        <a:t>now the names of some of Europe’s most famous capital cities</a:t>
                      </a:r>
                    </a:p>
                    <a:p>
                      <a:pPr marL="342900" lvl="0" indent="-342900">
                        <a:lnSpc>
                          <a:spcPct val="107000"/>
                        </a:lnSpc>
                        <a:spcAft>
                          <a:spcPts val="0"/>
                        </a:spcAft>
                        <a:buSzPts val="1200"/>
                        <a:buFont typeface="Symbol" panose="05050102010706020507" pitchFamily="18" charset="2"/>
                        <a:buChar char=""/>
                      </a:pPr>
                      <a:r>
                        <a:rPr lang="en-US" sz="1200" dirty="0">
                          <a:effectLst/>
                          <a:latin typeface="Comic Sans MS" panose="030F0702030302020204" pitchFamily="66" charset="0"/>
                          <a:ea typeface="Calibri" panose="020F0502020204030204" pitchFamily="34" charset="0"/>
                          <a:cs typeface="Times New Roman" panose="02020603050405020304" pitchFamily="18" charset="0"/>
                        </a:rPr>
                        <a:t>K</a:t>
                      </a:r>
                      <a:r>
                        <a:rPr lang="en-GB" sz="1200" dirty="0">
                          <a:effectLst/>
                          <a:latin typeface="Comic Sans MS" panose="030F0702030302020204" pitchFamily="66" charset="0"/>
                          <a:ea typeface="Calibri" panose="020F0502020204030204" pitchFamily="34" charset="0"/>
                          <a:cs typeface="Times New Roman" panose="02020603050405020304" pitchFamily="18" charset="0"/>
                        </a:rPr>
                        <a:t>now how to locate major cities in Europe on a map and on a globe</a:t>
                      </a:r>
                    </a:p>
                    <a:p>
                      <a:pPr marL="342900" lvl="0" indent="-342900">
                        <a:lnSpc>
                          <a:spcPct val="107000"/>
                        </a:lnSpc>
                        <a:spcAft>
                          <a:spcPts val="0"/>
                        </a:spcAft>
                        <a:buSzPts val="1200"/>
                        <a:buFont typeface="Symbol" panose="05050102010706020507" pitchFamily="18" charset="2"/>
                        <a:buChar char=""/>
                      </a:pPr>
                      <a:r>
                        <a:rPr lang="en-US" sz="1200" dirty="0">
                          <a:effectLst/>
                          <a:latin typeface="Comic Sans MS" panose="030F0702030302020204" pitchFamily="66" charset="0"/>
                          <a:ea typeface="Calibri" panose="020F0502020204030204" pitchFamily="34" charset="0"/>
                          <a:cs typeface="Times New Roman" panose="02020603050405020304" pitchFamily="18" charset="0"/>
                        </a:rPr>
                        <a:t>K</a:t>
                      </a:r>
                      <a:r>
                        <a:rPr lang="en-GB" sz="1200" dirty="0">
                          <a:effectLst/>
                          <a:latin typeface="Comic Sans MS" panose="030F0702030302020204" pitchFamily="66" charset="0"/>
                          <a:ea typeface="Calibri" panose="020F0502020204030204" pitchFamily="34" charset="0"/>
                          <a:cs typeface="Times New Roman" panose="02020603050405020304" pitchFamily="18" charset="0"/>
                        </a:rPr>
                        <a:t>now how to use digital maps and atlas maps to locate key physical features of Europe</a:t>
                      </a:r>
                    </a:p>
                    <a:p>
                      <a:pPr marL="342900" lvl="0" indent="-342900">
                        <a:lnSpc>
                          <a:spcPct val="107000"/>
                        </a:lnSpc>
                        <a:spcAft>
                          <a:spcPts val="0"/>
                        </a:spcAft>
                        <a:buSzPts val="1200"/>
                        <a:buFont typeface="Symbol" panose="05050102010706020507" pitchFamily="18" charset="2"/>
                        <a:buChar char=""/>
                      </a:pPr>
                      <a:r>
                        <a:rPr lang="en-US" sz="1200" dirty="0">
                          <a:effectLst/>
                          <a:latin typeface="Comic Sans MS" panose="030F0702030302020204" pitchFamily="66" charset="0"/>
                          <a:ea typeface="Calibri" panose="020F0502020204030204" pitchFamily="34" charset="0"/>
                          <a:cs typeface="Times New Roman" panose="02020603050405020304" pitchFamily="18" charset="0"/>
                        </a:rPr>
                        <a:t>Know about land use in Europe</a:t>
                      </a:r>
                    </a:p>
                    <a:p>
                      <a:pPr marL="342900" lvl="0" indent="-342900">
                        <a:lnSpc>
                          <a:spcPct val="107000"/>
                        </a:lnSpc>
                        <a:spcAft>
                          <a:spcPts val="0"/>
                        </a:spcAft>
                        <a:buSzPts val="1200"/>
                        <a:buFont typeface="Symbol" panose="05050102010706020507" pitchFamily="18" charset="2"/>
                        <a:buChar char=""/>
                      </a:pPr>
                      <a:r>
                        <a:rPr lang="en-US" sz="1200" dirty="0">
                          <a:effectLst/>
                          <a:latin typeface="Comic Sans MS" panose="030F0702030302020204" pitchFamily="66" charset="0"/>
                          <a:ea typeface="Calibri" panose="020F0502020204030204" pitchFamily="34" charset="0"/>
                          <a:cs typeface="Times New Roman" panose="02020603050405020304" pitchFamily="18" charset="0"/>
                        </a:rPr>
                        <a:t>Know about the key human features of Europe</a:t>
                      </a:r>
                    </a:p>
                    <a:p>
                      <a:pPr marL="342900" lvl="0" indent="-342900">
                        <a:lnSpc>
                          <a:spcPct val="107000"/>
                        </a:lnSpc>
                        <a:spcAft>
                          <a:spcPts val="0"/>
                        </a:spcAft>
                        <a:buSzPts val="1200"/>
                        <a:buFont typeface="Symbol" panose="05050102010706020507" pitchFamily="18" charset="2"/>
                        <a:buChar char=""/>
                      </a:pPr>
                      <a:r>
                        <a:rPr lang="en-US" sz="1200" dirty="0">
                          <a:effectLst/>
                          <a:latin typeface="Comic Sans MS" panose="030F0702030302020204" pitchFamily="66" charset="0"/>
                          <a:ea typeface="Calibri" panose="020F0502020204030204" pitchFamily="34" charset="0"/>
                          <a:cs typeface="Times New Roman" panose="02020603050405020304" pitchFamily="18" charset="0"/>
                        </a:rPr>
                        <a:t>Know some of the advantages and disadvantages of tourism in Europe</a:t>
                      </a:r>
                      <a:endParaRPr lang="en-GB" sz="1200" dirty="0">
                        <a:effectLst/>
                        <a:latin typeface="Comic Sans MS" panose="030F0702030302020204" pitchFamily="66" charset="0"/>
                        <a:ea typeface="Calibri" panose="020F0502020204030204" pitchFamily="34" charset="0"/>
                        <a:cs typeface="Times New Roman" panose="02020603050405020304" pitchFamily="18" charset="0"/>
                      </a:endParaRPr>
                    </a:p>
                    <a:p>
                      <a:pPr marL="342900" lvl="0" indent="-342900">
                        <a:lnSpc>
                          <a:spcPct val="107000"/>
                        </a:lnSpc>
                        <a:spcAft>
                          <a:spcPts val="0"/>
                        </a:spcAft>
                        <a:buSzPts val="1200"/>
                        <a:buFont typeface="Symbol" panose="05050102010706020507" pitchFamily="18" charset="2"/>
                        <a:buChar char=""/>
                      </a:pPr>
                      <a:endParaRPr lang="en-GB" sz="1200" dirty="0">
                        <a:effectLst/>
                        <a:latin typeface="Comic Sans MS" panose="030F0702030302020204" pitchFamily="66" charset="0"/>
                        <a:ea typeface="Calibri" panose="020F0502020204030204" pitchFamily="34" charset="0"/>
                        <a:cs typeface="Times New Roman" panose="02020603050405020304" pitchFamily="18" charset="0"/>
                      </a:endParaRPr>
                    </a:p>
                    <a:p>
                      <a:pPr marL="0" indent="0" algn="l">
                        <a:buFont typeface="Arial" panose="020B0604020202020204" pitchFamily="34" charset="0"/>
                        <a:buNone/>
                      </a:pPr>
                      <a:endParaRPr lang="en-GB" sz="1200" b="0" dirty="0">
                        <a:latin typeface="Comic Sans MS" panose="030F0702030302020204" pitchFamily="66" charset="0"/>
                      </a:endParaRPr>
                    </a:p>
                  </a:txBody>
                  <a:tcPr/>
                </a:tc>
                <a:tc>
                  <a:txBody>
                    <a:bodyPr/>
                    <a:lstStyle/>
                    <a:p>
                      <a:pPr marL="342900" lvl="0" indent="-342900">
                        <a:lnSpc>
                          <a:spcPct val="107000"/>
                        </a:lnSpc>
                        <a:spcAft>
                          <a:spcPts val="0"/>
                        </a:spcAft>
                        <a:buSzPts val="1200"/>
                        <a:buFont typeface="Symbol" panose="05050102010706020507" pitchFamily="18" charset="2"/>
                        <a:buChar char=""/>
                      </a:pPr>
                      <a:r>
                        <a:rPr lang="en-GB" sz="1200" dirty="0">
                          <a:effectLst/>
                          <a:latin typeface="Comic Sans MS" panose="030F0702030302020204" pitchFamily="66" charset="0"/>
                          <a:ea typeface="Calibri" panose="020F0502020204030204" pitchFamily="34" charset="0"/>
                          <a:cs typeface="Times New Roman" panose="02020603050405020304" pitchFamily="18" charset="0"/>
                        </a:rPr>
                        <a:t>Know where northern Italy is on a map</a:t>
                      </a:r>
                    </a:p>
                    <a:p>
                      <a:pPr marL="342900" lvl="0" indent="-342900">
                        <a:lnSpc>
                          <a:spcPct val="107000"/>
                        </a:lnSpc>
                        <a:spcAft>
                          <a:spcPts val="0"/>
                        </a:spcAft>
                        <a:buSzPts val="1200"/>
                        <a:buFont typeface="Symbol" panose="05050102010706020507" pitchFamily="18" charset="2"/>
                        <a:buChar char=""/>
                      </a:pPr>
                      <a:r>
                        <a:rPr lang="en-GB" sz="1200" dirty="0">
                          <a:effectLst/>
                          <a:latin typeface="Comic Sans MS" panose="030F0702030302020204" pitchFamily="66" charset="0"/>
                          <a:ea typeface="Calibri" panose="020F0502020204030204" pitchFamily="34" charset="0"/>
                          <a:cs typeface="Times New Roman" panose="02020603050405020304" pitchFamily="18" charset="0"/>
                        </a:rPr>
                        <a:t>Know where northern Italy is in comparison to the North-West region</a:t>
                      </a:r>
                    </a:p>
                    <a:p>
                      <a:pPr marL="342900" lvl="0" indent="-342900">
                        <a:lnSpc>
                          <a:spcPct val="107000"/>
                        </a:lnSpc>
                        <a:spcAft>
                          <a:spcPts val="0"/>
                        </a:spcAft>
                        <a:buSzPts val="1200"/>
                        <a:buFont typeface="Symbol" panose="05050102010706020507" pitchFamily="18" charset="2"/>
                        <a:buChar char=""/>
                      </a:pPr>
                      <a:r>
                        <a:rPr lang="en-US" sz="1200" dirty="0">
                          <a:effectLst/>
                          <a:latin typeface="Comic Sans MS" panose="030F0702030302020204" pitchFamily="66" charset="0"/>
                          <a:ea typeface="Calibri" panose="020F0502020204030204" pitchFamily="34" charset="0"/>
                          <a:cs typeface="Times New Roman" panose="02020603050405020304" pitchFamily="18" charset="0"/>
                        </a:rPr>
                        <a:t>Know the key physical features of northern Italy</a:t>
                      </a:r>
                    </a:p>
                    <a:p>
                      <a:pPr marL="342900" marR="0" lvl="0" indent="-342900" algn="l" defTabSz="914400" rtl="0" eaLnBrk="1" fontAlgn="auto" latinLnBrk="0" hangingPunct="1">
                        <a:lnSpc>
                          <a:spcPct val="107000"/>
                        </a:lnSpc>
                        <a:spcBef>
                          <a:spcPts val="0"/>
                        </a:spcBef>
                        <a:spcAft>
                          <a:spcPts val="0"/>
                        </a:spcAft>
                        <a:buClrTx/>
                        <a:buSzPts val="1200"/>
                        <a:buFont typeface="Symbol" panose="05050102010706020507" pitchFamily="18" charset="2"/>
                        <a:buChar char=""/>
                        <a:tabLst/>
                        <a:defRPr/>
                      </a:pPr>
                      <a:r>
                        <a:rPr lang="en-US" sz="1200" dirty="0">
                          <a:effectLst/>
                          <a:latin typeface="Comic Sans MS" panose="030F0702030302020204" pitchFamily="66" charset="0"/>
                          <a:ea typeface="Calibri" panose="020F0502020204030204" pitchFamily="34" charset="0"/>
                          <a:cs typeface="Times New Roman" panose="02020603050405020304" pitchFamily="18" charset="0"/>
                        </a:rPr>
                        <a:t>Know the key human features of northern Italy</a:t>
                      </a:r>
                    </a:p>
                    <a:p>
                      <a:pPr marL="342900" marR="0" lvl="0" indent="-342900" algn="l" defTabSz="914400" rtl="0" eaLnBrk="1" fontAlgn="auto" latinLnBrk="0" hangingPunct="1">
                        <a:lnSpc>
                          <a:spcPct val="107000"/>
                        </a:lnSpc>
                        <a:spcBef>
                          <a:spcPts val="0"/>
                        </a:spcBef>
                        <a:spcAft>
                          <a:spcPts val="0"/>
                        </a:spcAft>
                        <a:buClrTx/>
                        <a:buSzPts val="1200"/>
                        <a:buFont typeface="Symbol" panose="05050102010706020507" pitchFamily="18" charset="2"/>
                        <a:buChar char=""/>
                        <a:tabLst/>
                        <a:defRPr/>
                      </a:pPr>
                      <a:r>
                        <a:rPr lang="en-US" sz="1200" dirty="0">
                          <a:effectLst/>
                          <a:latin typeface="Comic Sans MS" panose="030F0702030302020204" pitchFamily="66" charset="0"/>
                          <a:ea typeface="Calibri" panose="020F0502020204030204" pitchFamily="34" charset="0"/>
                          <a:cs typeface="Times New Roman" panose="02020603050405020304" pitchFamily="18" charset="0"/>
                        </a:rPr>
                        <a:t>Know what villages are like in northern Italy</a:t>
                      </a:r>
                    </a:p>
                    <a:p>
                      <a:pPr marL="342900" marR="0" lvl="0" indent="-342900" algn="l" defTabSz="914400" rtl="0" eaLnBrk="1" fontAlgn="auto" latinLnBrk="0" hangingPunct="1">
                        <a:lnSpc>
                          <a:spcPct val="107000"/>
                        </a:lnSpc>
                        <a:spcBef>
                          <a:spcPts val="0"/>
                        </a:spcBef>
                        <a:spcAft>
                          <a:spcPts val="0"/>
                        </a:spcAft>
                        <a:buClrTx/>
                        <a:buSzPts val="1200"/>
                        <a:buFont typeface="Symbol" panose="05050102010706020507" pitchFamily="18" charset="2"/>
                        <a:buChar char=""/>
                        <a:tabLst/>
                        <a:defRPr/>
                      </a:pPr>
                      <a:r>
                        <a:rPr lang="en-US" sz="1200" dirty="0">
                          <a:effectLst/>
                          <a:latin typeface="Comic Sans MS" panose="030F0702030302020204" pitchFamily="66" charset="0"/>
                          <a:ea typeface="Calibri" panose="020F0502020204030204" pitchFamily="34" charset="0"/>
                          <a:cs typeface="Times New Roman" panose="02020603050405020304" pitchFamily="18" charset="0"/>
                        </a:rPr>
                        <a:t>Know how the climate varies in Northern Italy</a:t>
                      </a:r>
                    </a:p>
                    <a:p>
                      <a:pPr marL="342900" marR="0" lvl="0" indent="-342900" algn="l" defTabSz="914400" rtl="0" eaLnBrk="1" fontAlgn="auto" latinLnBrk="0" hangingPunct="1">
                        <a:lnSpc>
                          <a:spcPct val="107000"/>
                        </a:lnSpc>
                        <a:spcBef>
                          <a:spcPts val="0"/>
                        </a:spcBef>
                        <a:spcAft>
                          <a:spcPts val="0"/>
                        </a:spcAft>
                        <a:buClrTx/>
                        <a:buSzPts val="1200"/>
                        <a:buFont typeface="Symbol" panose="05050102010706020507" pitchFamily="18" charset="2"/>
                        <a:buChar char=""/>
                        <a:tabLst/>
                        <a:defRPr/>
                      </a:pPr>
                      <a:r>
                        <a:rPr lang="en-US" sz="1200" dirty="0">
                          <a:effectLst/>
                          <a:latin typeface="Comic Sans MS" panose="030F0702030302020204" pitchFamily="66" charset="0"/>
                          <a:ea typeface="Calibri" panose="020F0502020204030204" pitchFamily="34" charset="0"/>
                          <a:cs typeface="Times New Roman" panose="02020603050405020304" pitchFamily="18" charset="0"/>
                        </a:rPr>
                        <a:t>Know the geographical features of Brescia (a town) in Italy</a:t>
                      </a:r>
                    </a:p>
                    <a:p>
                      <a:pPr marL="342900" marR="0" lvl="0" indent="-342900" algn="l" defTabSz="914400" rtl="0" eaLnBrk="1" fontAlgn="auto" latinLnBrk="0" hangingPunct="1">
                        <a:lnSpc>
                          <a:spcPct val="107000"/>
                        </a:lnSpc>
                        <a:spcBef>
                          <a:spcPts val="0"/>
                        </a:spcBef>
                        <a:spcAft>
                          <a:spcPts val="0"/>
                        </a:spcAft>
                        <a:buClrTx/>
                        <a:buSzPts val="1200"/>
                        <a:buFont typeface="Symbol" panose="05050102010706020507" pitchFamily="18" charset="2"/>
                        <a:buChar char=""/>
                        <a:tabLst/>
                        <a:defRPr/>
                      </a:pPr>
                      <a:r>
                        <a:rPr lang="en-US" sz="1200" dirty="0">
                          <a:effectLst/>
                          <a:latin typeface="Comic Sans MS" panose="030F0702030302020204" pitchFamily="66" charset="0"/>
                          <a:ea typeface="Calibri" panose="020F0502020204030204" pitchFamily="34" charset="0"/>
                          <a:cs typeface="Times New Roman" panose="02020603050405020304" pitchFamily="18" charset="0"/>
                        </a:rPr>
                        <a:t>Know how Brescia compares to Sandbach</a:t>
                      </a:r>
                    </a:p>
                    <a:p>
                      <a:pPr marL="342900" marR="0" lvl="0" indent="-342900" algn="l" defTabSz="914400" rtl="0" eaLnBrk="1" fontAlgn="auto" latinLnBrk="0" hangingPunct="1">
                        <a:lnSpc>
                          <a:spcPct val="107000"/>
                        </a:lnSpc>
                        <a:spcBef>
                          <a:spcPts val="0"/>
                        </a:spcBef>
                        <a:spcAft>
                          <a:spcPts val="0"/>
                        </a:spcAft>
                        <a:buClrTx/>
                        <a:buSzPts val="1200"/>
                        <a:buFont typeface="Symbol" panose="05050102010706020507" pitchFamily="18" charset="2"/>
                        <a:buChar char=""/>
                        <a:tabLst/>
                        <a:defRPr/>
                      </a:pPr>
                      <a:r>
                        <a:rPr lang="en-US" sz="1200" dirty="0">
                          <a:effectLst/>
                          <a:latin typeface="Comic Sans MS" panose="030F0702030302020204" pitchFamily="66" charset="0"/>
                          <a:ea typeface="Calibri" panose="020F0502020204030204" pitchFamily="34" charset="0"/>
                          <a:cs typeface="Times New Roman" panose="02020603050405020304" pitchFamily="18" charset="0"/>
                        </a:rPr>
                        <a:t>Know the location a features of Venice</a:t>
                      </a:r>
                    </a:p>
                    <a:p>
                      <a:pPr marL="342900" marR="0" lvl="0" indent="-342900" algn="l" defTabSz="914400" rtl="0" eaLnBrk="1" fontAlgn="auto" latinLnBrk="0" hangingPunct="1">
                        <a:lnSpc>
                          <a:spcPct val="107000"/>
                        </a:lnSpc>
                        <a:spcBef>
                          <a:spcPts val="0"/>
                        </a:spcBef>
                        <a:spcAft>
                          <a:spcPts val="0"/>
                        </a:spcAft>
                        <a:buClrTx/>
                        <a:buSzPts val="1200"/>
                        <a:buFont typeface="Symbol" panose="05050102010706020507" pitchFamily="18" charset="2"/>
                        <a:buChar char=""/>
                        <a:tabLst/>
                        <a:defRPr/>
                      </a:pPr>
                      <a:r>
                        <a:rPr lang="en-US" sz="1200" dirty="0">
                          <a:effectLst/>
                          <a:latin typeface="Comic Sans MS" panose="030F0702030302020204" pitchFamily="66" charset="0"/>
                          <a:ea typeface="Calibri" panose="020F0502020204030204" pitchFamily="34" charset="0"/>
                          <a:cs typeface="Times New Roman" panose="02020603050405020304" pitchFamily="18" charset="0"/>
                        </a:rPr>
                        <a:t>Know the impact of tourism in Venice</a:t>
                      </a:r>
                    </a:p>
                    <a:p>
                      <a:pPr marL="342900" marR="0" lvl="0" indent="-342900" algn="l" defTabSz="914400" rtl="0" eaLnBrk="1" fontAlgn="auto" latinLnBrk="0" hangingPunct="1">
                        <a:lnSpc>
                          <a:spcPct val="107000"/>
                        </a:lnSpc>
                        <a:spcBef>
                          <a:spcPts val="0"/>
                        </a:spcBef>
                        <a:spcAft>
                          <a:spcPts val="0"/>
                        </a:spcAft>
                        <a:buClrTx/>
                        <a:buSzPts val="1200"/>
                        <a:buFont typeface="Symbol" panose="05050102010706020507" pitchFamily="18" charset="2"/>
                        <a:buChar char=""/>
                        <a:tabLst/>
                        <a:defRPr/>
                      </a:pPr>
                      <a:r>
                        <a:rPr lang="en-US" sz="1200" dirty="0">
                          <a:effectLst/>
                          <a:latin typeface="Comic Sans MS" panose="030F0702030302020204" pitchFamily="66" charset="0"/>
                          <a:ea typeface="Calibri" panose="020F0502020204030204" pitchFamily="34" charset="0"/>
                          <a:cs typeface="Times New Roman" panose="02020603050405020304" pitchFamily="18" charset="0"/>
                        </a:rPr>
                        <a:t>Know how Venice compares to Manchester</a:t>
                      </a:r>
                    </a:p>
                    <a:p>
                      <a:pPr marL="342900" marR="0" lvl="0" indent="-342900" algn="l" defTabSz="914400" rtl="0" eaLnBrk="1" fontAlgn="auto" latinLnBrk="0" hangingPunct="1">
                        <a:lnSpc>
                          <a:spcPct val="107000"/>
                        </a:lnSpc>
                        <a:spcBef>
                          <a:spcPts val="0"/>
                        </a:spcBef>
                        <a:spcAft>
                          <a:spcPts val="0"/>
                        </a:spcAft>
                        <a:buClrTx/>
                        <a:buSzPts val="1200"/>
                        <a:buFont typeface="Symbol" panose="05050102010706020507" pitchFamily="18" charset="2"/>
                        <a:buChar char=""/>
                        <a:tabLst/>
                        <a:defRPr/>
                      </a:pPr>
                      <a:r>
                        <a:rPr lang="en-US" sz="1200" dirty="0">
                          <a:effectLst/>
                          <a:latin typeface="Comic Sans MS" panose="030F0702030302020204" pitchFamily="66" charset="0"/>
                          <a:ea typeface="Calibri" panose="020F0502020204030204" pitchFamily="34" charset="0"/>
                          <a:cs typeface="Times New Roman" panose="02020603050405020304" pitchFamily="18" charset="0"/>
                        </a:rPr>
                        <a:t>Know how northern Italy compares to the North West</a:t>
                      </a:r>
                      <a:endParaRPr lang="en-GB" sz="1200" dirty="0">
                        <a:effectLst/>
                        <a:latin typeface="Comic Sans MS" panose="030F0702030302020204" pitchFamily="66" charset="0"/>
                        <a:ea typeface="Calibri" panose="020F0502020204030204" pitchFamily="34" charset="0"/>
                        <a:cs typeface="Times New Roman" panose="02020603050405020304" pitchFamily="18" charset="0"/>
                      </a:endParaRPr>
                    </a:p>
                    <a:p>
                      <a:pPr marL="0" lvl="0" indent="0">
                        <a:lnSpc>
                          <a:spcPct val="107000"/>
                        </a:lnSpc>
                        <a:spcAft>
                          <a:spcPts val="800"/>
                        </a:spcAft>
                        <a:buSzPts val="1200"/>
                        <a:buFont typeface="Symbol" panose="05050102010706020507" pitchFamily="18" charset="2"/>
                        <a:buNone/>
                      </a:pPr>
                      <a:endParaRPr lang="en-GB" sz="1200" b="0" dirty="0">
                        <a:latin typeface="Comic Sans MS" panose="030F0702030302020204" pitchFamily="66" charset="0"/>
                      </a:endParaRPr>
                    </a:p>
                  </a:txBody>
                  <a:tcPr/>
                </a:tc>
                <a:tc>
                  <a:txBody>
                    <a:bodyPr/>
                    <a:lstStyle/>
                    <a:p>
                      <a:pPr marL="342900" lvl="0" indent="-342900">
                        <a:lnSpc>
                          <a:spcPct val="107000"/>
                        </a:lnSpc>
                        <a:spcAft>
                          <a:spcPts val="0"/>
                        </a:spcAft>
                        <a:buSzPts val="1200"/>
                        <a:buFont typeface="Symbol" panose="05050102010706020507" pitchFamily="18" charset="2"/>
                        <a:buChar char=""/>
                      </a:pPr>
                      <a:r>
                        <a:rPr lang="en-US" sz="1200" dirty="0">
                          <a:effectLst/>
                          <a:latin typeface="Comic Sans MS" panose="030F0702030302020204" pitchFamily="66" charset="0"/>
                          <a:ea typeface="Calibri" panose="020F0502020204030204" pitchFamily="34" charset="0"/>
                          <a:cs typeface="Times New Roman" panose="02020603050405020304" pitchFamily="18" charset="0"/>
                        </a:rPr>
                        <a:t>Know about the structure of the earth</a:t>
                      </a:r>
                    </a:p>
                    <a:p>
                      <a:pPr marL="342900" lvl="0" indent="-342900">
                        <a:lnSpc>
                          <a:spcPct val="107000"/>
                        </a:lnSpc>
                        <a:spcAft>
                          <a:spcPts val="0"/>
                        </a:spcAft>
                        <a:buSzPts val="1200"/>
                        <a:buFont typeface="Symbol" panose="05050102010706020507" pitchFamily="18" charset="2"/>
                        <a:buChar char=""/>
                      </a:pPr>
                      <a:r>
                        <a:rPr lang="en-US" sz="1200" dirty="0">
                          <a:effectLst/>
                          <a:latin typeface="Comic Sans MS" panose="030F0702030302020204" pitchFamily="66" charset="0"/>
                          <a:ea typeface="Calibri" panose="020F0502020204030204" pitchFamily="34" charset="0"/>
                          <a:cs typeface="Times New Roman" panose="02020603050405020304" pitchFamily="18" charset="0"/>
                        </a:rPr>
                        <a:t>Know what the earth is made of </a:t>
                      </a:r>
                    </a:p>
                    <a:p>
                      <a:pPr marL="342900" lvl="0" indent="-342900">
                        <a:lnSpc>
                          <a:spcPct val="107000"/>
                        </a:lnSpc>
                        <a:spcAft>
                          <a:spcPts val="0"/>
                        </a:spcAft>
                        <a:buSzPts val="1200"/>
                        <a:buFont typeface="Symbol" panose="05050102010706020507" pitchFamily="18" charset="2"/>
                        <a:buChar char=""/>
                      </a:pPr>
                      <a:r>
                        <a:rPr lang="en-US" sz="1200" dirty="0">
                          <a:effectLst/>
                          <a:latin typeface="Comic Sans MS" panose="030F0702030302020204" pitchFamily="66" charset="0"/>
                          <a:ea typeface="Calibri" panose="020F0502020204030204" pitchFamily="34" charset="0"/>
                          <a:cs typeface="Times New Roman" panose="02020603050405020304" pitchFamily="18" charset="0"/>
                        </a:rPr>
                        <a:t>Know where volcanoes occur and why</a:t>
                      </a:r>
                    </a:p>
                    <a:p>
                      <a:pPr marL="342900" lvl="0" indent="-342900">
                        <a:lnSpc>
                          <a:spcPct val="107000"/>
                        </a:lnSpc>
                        <a:spcAft>
                          <a:spcPts val="0"/>
                        </a:spcAft>
                        <a:buSzPts val="1200"/>
                        <a:buFont typeface="Symbol" panose="05050102010706020507" pitchFamily="18" charset="2"/>
                        <a:buChar char=""/>
                      </a:pPr>
                      <a:r>
                        <a:rPr lang="en-US" sz="1200" dirty="0">
                          <a:effectLst/>
                          <a:latin typeface="Comic Sans MS" panose="030F0702030302020204" pitchFamily="66" charset="0"/>
                          <a:ea typeface="Calibri" panose="020F0502020204030204" pitchFamily="34" charset="0"/>
                          <a:cs typeface="Times New Roman" panose="02020603050405020304" pitchFamily="18" charset="0"/>
                        </a:rPr>
                        <a:t>Know how volcanoes are formed</a:t>
                      </a:r>
                    </a:p>
                    <a:p>
                      <a:pPr marL="342900" lvl="0" indent="-342900">
                        <a:lnSpc>
                          <a:spcPct val="107000"/>
                        </a:lnSpc>
                        <a:spcAft>
                          <a:spcPts val="0"/>
                        </a:spcAft>
                        <a:buSzPts val="1200"/>
                        <a:buFont typeface="Symbol" panose="05050102010706020507" pitchFamily="18" charset="2"/>
                        <a:buChar char=""/>
                      </a:pPr>
                      <a:r>
                        <a:rPr lang="en-US" sz="1200" dirty="0">
                          <a:effectLst/>
                          <a:latin typeface="Comic Sans MS" panose="030F0702030302020204" pitchFamily="66" charset="0"/>
                          <a:ea typeface="Calibri" panose="020F0502020204030204" pitchFamily="34" charset="0"/>
                          <a:cs typeface="Times New Roman" panose="02020603050405020304" pitchFamily="18" charset="0"/>
                        </a:rPr>
                        <a:t>Know the different types of volcano</a:t>
                      </a:r>
                    </a:p>
                    <a:p>
                      <a:pPr marL="342900" marR="0" lvl="0" indent="-342900" algn="l" defTabSz="914400" rtl="0" eaLnBrk="1" fontAlgn="auto" latinLnBrk="0" hangingPunct="1">
                        <a:lnSpc>
                          <a:spcPct val="107000"/>
                        </a:lnSpc>
                        <a:spcBef>
                          <a:spcPts val="0"/>
                        </a:spcBef>
                        <a:spcAft>
                          <a:spcPts val="0"/>
                        </a:spcAft>
                        <a:buClrTx/>
                        <a:buSzPts val="1200"/>
                        <a:buFont typeface="Symbol" panose="05050102010706020507" pitchFamily="18" charset="2"/>
                        <a:buChar char=""/>
                        <a:tabLst/>
                        <a:defRPr/>
                      </a:pPr>
                      <a:r>
                        <a:rPr lang="en-US" sz="1200" dirty="0">
                          <a:effectLst/>
                          <a:latin typeface="Comic Sans MS" panose="030F0702030302020204" pitchFamily="66" charset="0"/>
                          <a:ea typeface="Calibri" panose="020F0502020204030204" pitchFamily="34" charset="0"/>
                          <a:cs typeface="Times New Roman" panose="02020603050405020304" pitchFamily="18" charset="0"/>
                        </a:rPr>
                        <a:t>Know what happens when a volcano erupts</a:t>
                      </a:r>
                    </a:p>
                    <a:p>
                      <a:pPr marL="342900" marR="0" lvl="0" indent="-342900" algn="l" defTabSz="914400" rtl="0" eaLnBrk="1" fontAlgn="auto" latinLnBrk="0" hangingPunct="1">
                        <a:lnSpc>
                          <a:spcPct val="107000"/>
                        </a:lnSpc>
                        <a:spcBef>
                          <a:spcPts val="0"/>
                        </a:spcBef>
                        <a:spcAft>
                          <a:spcPts val="0"/>
                        </a:spcAft>
                        <a:buClrTx/>
                        <a:buSzPts val="1200"/>
                        <a:buFont typeface="Symbol" panose="05050102010706020507" pitchFamily="18" charset="2"/>
                        <a:buChar char=""/>
                        <a:tabLst/>
                        <a:defRPr/>
                      </a:pPr>
                      <a:r>
                        <a:rPr lang="en-US" sz="1200" dirty="0">
                          <a:effectLst/>
                          <a:latin typeface="Comic Sans MS" panose="030F0702030302020204" pitchFamily="66" charset="0"/>
                          <a:ea typeface="Calibri" panose="020F0502020204030204" pitchFamily="34" charset="0"/>
                          <a:cs typeface="Times New Roman" panose="02020603050405020304" pitchFamily="18" charset="0"/>
                        </a:rPr>
                        <a:t>K</a:t>
                      </a:r>
                      <a:r>
                        <a:rPr lang="en-GB" sz="1200" dirty="0">
                          <a:effectLst/>
                          <a:latin typeface="Comic Sans MS" panose="030F0702030302020204" pitchFamily="66" charset="0"/>
                          <a:ea typeface="Calibri" panose="020F0502020204030204" pitchFamily="34" charset="0"/>
                          <a:cs typeface="Times New Roman" panose="02020603050405020304" pitchFamily="18" charset="0"/>
                        </a:rPr>
                        <a:t>now why some people may choose to live near volcanoes</a:t>
                      </a:r>
                    </a:p>
                    <a:p>
                      <a:pPr marL="342900" lvl="0" indent="-342900">
                        <a:lnSpc>
                          <a:spcPct val="107000"/>
                        </a:lnSpc>
                        <a:spcAft>
                          <a:spcPts val="0"/>
                        </a:spcAft>
                        <a:buSzPts val="1200"/>
                        <a:buFont typeface="Symbol" panose="05050102010706020507" pitchFamily="18" charset="2"/>
                        <a:buChar char=""/>
                      </a:pPr>
                      <a:r>
                        <a:rPr lang="en-US" sz="1200" dirty="0">
                          <a:effectLst/>
                          <a:latin typeface="Comic Sans MS" panose="030F0702030302020204" pitchFamily="66" charset="0"/>
                          <a:ea typeface="Calibri" panose="020F0502020204030204" pitchFamily="34" charset="0"/>
                          <a:cs typeface="Times New Roman" panose="02020603050405020304" pitchFamily="18" charset="0"/>
                        </a:rPr>
                        <a:t>Know why tectonic plates move</a:t>
                      </a:r>
                    </a:p>
                    <a:p>
                      <a:pPr marL="342900" lvl="0" indent="-342900">
                        <a:lnSpc>
                          <a:spcPct val="107000"/>
                        </a:lnSpc>
                        <a:spcAft>
                          <a:spcPts val="0"/>
                        </a:spcAft>
                        <a:buSzPts val="1200"/>
                        <a:buFont typeface="Symbol" panose="05050102010706020507" pitchFamily="18" charset="2"/>
                        <a:buChar char=""/>
                      </a:pPr>
                      <a:r>
                        <a:rPr lang="en-US" sz="1200" dirty="0">
                          <a:effectLst/>
                          <a:latin typeface="Comic Sans MS" panose="030F0702030302020204" pitchFamily="66" charset="0"/>
                          <a:ea typeface="Calibri" panose="020F0502020204030204" pitchFamily="34" charset="0"/>
                          <a:cs typeface="Times New Roman" panose="02020603050405020304" pitchFamily="18" charset="0"/>
                        </a:rPr>
                        <a:t>Know what an earthquake is </a:t>
                      </a:r>
                    </a:p>
                    <a:p>
                      <a:pPr marL="342900" marR="0" lvl="0" indent="-342900" algn="l" defTabSz="914400" rtl="0" eaLnBrk="1" fontAlgn="auto" latinLnBrk="0" hangingPunct="1">
                        <a:lnSpc>
                          <a:spcPct val="107000"/>
                        </a:lnSpc>
                        <a:spcBef>
                          <a:spcPts val="0"/>
                        </a:spcBef>
                        <a:spcAft>
                          <a:spcPts val="0"/>
                        </a:spcAft>
                        <a:buClrTx/>
                        <a:buSzPts val="1200"/>
                        <a:buFont typeface="Symbol" panose="05050102010706020507" pitchFamily="18" charset="2"/>
                        <a:buChar char=""/>
                        <a:tabLst/>
                        <a:defRPr/>
                      </a:pPr>
                      <a:r>
                        <a:rPr lang="en-US" sz="1200" dirty="0">
                          <a:effectLst/>
                          <a:latin typeface="Comic Sans MS" panose="030F0702030302020204" pitchFamily="66" charset="0"/>
                          <a:ea typeface="Calibri" panose="020F0502020204030204" pitchFamily="34" charset="0"/>
                          <a:cs typeface="Times New Roman" panose="02020603050405020304" pitchFamily="18" charset="0"/>
                        </a:rPr>
                        <a:t>Know where earthquakes occur and why</a:t>
                      </a:r>
                    </a:p>
                    <a:p>
                      <a:pPr marL="342900" marR="0" lvl="0" indent="-342900" algn="l" defTabSz="914400" rtl="0" eaLnBrk="1" fontAlgn="auto" latinLnBrk="0" hangingPunct="1">
                        <a:lnSpc>
                          <a:spcPct val="107000"/>
                        </a:lnSpc>
                        <a:spcBef>
                          <a:spcPts val="0"/>
                        </a:spcBef>
                        <a:spcAft>
                          <a:spcPts val="0"/>
                        </a:spcAft>
                        <a:buClrTx/>
                        <a:buSzPts val="1200"/>
                        <a:buFont typeface="Symbol" panose="05050102010706020507" pitchFamily="18" charset="2"/>
                        <a:buChar char=""/>
                        <a:tabLst/>
                        <a:defRPr/>
                      </a:pPr>
                      <a:r>
                        <a:rPr lang="en-US" sz="1200" dirty="0">
                          <a:effectLst/>
                          <a:latin typeface="Comic Sans MS" panose="030F0702030302020204" pitchFamily="66" charset="0"/>
                          <a:ea typeface="Calibri" panose="020F0502020204030204" pitchFamily="34" charset="0"/>
                          <a:cs typeface="Times New Roman" panose="02020603050405020304" pitchFamily="18" charset="0"/>
                        </a:rPr>
                        <a:t>know what happens when an earthquake occurs</a:t>
                      </a:r>
                    </a:p>
                    <a:p>
                      <a:pPr marL="342900" marR="0" lvl="0" indent="-342900" algn="l" defTabSz="914400" rtl="0" eaLnBrk="1" fontAlgn="auto" latinLnBrk="0" hangingPunct="1">
                        <a:lnSpc>
                          <a:spcPct val="107000"/>
                        </a:lnSpc>
                        <a:spcBef>
                          <a:spcPts val="0"/>
                        </a:spcBef>
                        <a:spcAft>
                          <a:spcPts val="0"/>
                        </a:spcAft>
                        <a:buClrTx/>
                        <a:buSzPts val="1200"/>
                        <a:buFont typeface="Symbol" panose="05050102010706020507" pitchFamily="18" charset="2"/>
                        <a:buChar char=""/>
                        <a:tabLst/>
                        <a:defRPr/>
                      </a:pPr>
                      <a:r>
                        <a:rPr lang="en-US" sz="1200" dirty="0">
                          <a:effectLst/>
                          <a:latin typeface="Comic Sans MS" panose="030F0702030302020204" pitchFamily="66" charset="0"/>
                          <a:ea typeface="Calibri" panose="020F0502020204030204" pitchFamily="34" charset="0"/>
                          <a:cs typeface="Times New Roman" panose="02020603050405020304" pitchFamily="18" charset="0"/>
                        </a:rPr>
                        <a:t>Know what a tsunami is and why it occurs</a:t>
                      </a:r>
                    </a:p>
                    <a:p>
                      <a:pPr marL="342900" marR="0" lvl="0" indent="-342900" algn="l" defTabSz="914400" rtl="0" eaLnBrk="1" fontAlgn="auto" latinLnBrk="0" hangingPunct="1">
                        <a:lnSpc>
                          <a:spcPct val="107000"/>
                        </a:lnSpc>
                        <a:spcBef>
                          <a:spcPts val="0"/>
                        </a:spcBef>
                        <a:spcAft>
                          <a:spcPts val="0"/>
                        </a:spcAft>
                        <a:buClrTx/>
                        <a:buSzPts val="1200"/>
                        <a:buFont typeface="Symbol" panose="05050102010706020507" pitchFamily="18" charset="2"/>
                        <a:buChar char=""/>
                        <a:tabLst/>
                        <a:defRPr/>
                      </a:pPr>
                      <a:r>
                        <a:rPr lang="en-US" sz="1200" dirty="0">
                          <a:effectLst/>
                          <a:latin typeface="Comic Sans MS" panose="030F0702030302020204" pitchFamily="66" charset="0"/>
                          <a:ea typeface="Calibri" panose="020F0502020204030204" pitchFamily="34" charset="0"/>
                          <a:cs typeface="Times New Roman" panose="02020603050405020304" pitchFamily="18" charset="0"/>
                        </a:rPr>
                        <a:t>Know the ways in which cities protect themselves from earthquakes</a:t>
                      </a:r>
                    </a:p>
                    <a:p>
                      <a:pPr marL="342900" marR="0" lvl="0" indent="-342900" algn="l" defTabSz="914400" rtl="0" eaLnBrk="1" fontAlgn="auto" latinLnBrk="0" hangingPunct="1">
                        <a:lnSpc>
                          <a:spcPct val="107000"/>
                        </a:lnSpc>
                        <a:spcBef>
                          <a:spcPts val="0"/>
                        </a:spcBef>
                        <a:spcAft>
                          <a:spcPts val="0"/>
                        </a:spcAft>
                        <a:buClrTx/>
                        <a:buSzPts val="1200"/>
                        <a:buFont typeface="Symbol" panose="05050102010706020507" pitchFamily="18" charset="2"/>
                        <a:buChar char=""/>
                        <a:tabLst/>
                        <a:defRPr/>
                      </a:pPr>
                      <a:endParaRPr lang="en-US" sz="1200" dirty="0">
                        <a:effectLst/>
                        <a:latin typeface="Comic Sans MS" panose="030F0702030302020204" pitchFamily="66" charset="0"/>
                        <a:ea typeface="Calibri" panose="020F0502020204030204" pitchFamily="34" charset="0"/>
                        <a:cs typeface="Times New Roman" panose="02020603050405020304" pitchFamily="18" charset="0"/>
                      </a:endParaRPr>
                    </a:p>
                    <a:p>
                      <a:pPr marL="342900" lvl="0" indent="-342900">
                        <a:lnSpc>
                          <a:spcPct val="107000"/>
                        </a:lnSpc>
                        <a:spcAft>
                          <a:spcPts val="0"/>
                        </a:spcAft>
                        <a:buSzPts val="1200"/>
                        <a:buFont typeface="Symbol" panose="05050102010706020507" pitchFamily="18" charset="2"/>
                        <a:buChar char=""/>
                      </a:pPr>
                      <a:endParaRPr lang="en-US" sz="1200" dirty="0">
                        <a:effectLst/>
                        <a:latin typeface="Comic Sans MS" panose="030F0702030302020204" pitchFamily="66" charset="0"/>
                        <a:ea typeface="Calibri" panose="020F0502020204030204" pitchFamily="34" charset="0"/>
                        <a:cs typeface="Times New Roman" panose="02020603050405020304" pitchFamily="18" charset="0"/>
                      </a:endParaRPr>
                    </a:p>
                    <a:p>
                      <a:pPr marL="0" lvl="0" indent="0">
                        <a:lnSpc>
                          <a:spcPct val="107000"/>
                        </a:lnSpc>
                        <a:spcAft>
                          <a:spcPts val="0"/>
                        </a:spcAft>
                        <a:buSzPts val="1200"/>
                        <a:buFont typeface="Symbol" panose="05050102010706020507" pitchFamily="18" charset="2"/>
                        <a:buNone/>
                      </a:pPr>
                      <a:endParaRPr lang="en-GB" sz="1200" b="0" dirty="0">
                        <a:latin typeface="Comic Sans MS" panose="030F0702030302020204" pitchFamily="66" charset="0"/>
                      </a:endParaRPr>
                    </a:p>
                  </a:txBody>
                  <a:tcPr/>
                </a:tc>
                <a:extLst>
                  <a:ext uri="{0D108BD9-81ED-4DB2-BD59-A6C34878D82A}">
                    <a16:rowId xmlns:a16="http://schemas.microsoft.com/office/drawing/2014/main" val="2128729435"/>
                  </a:ext>
                </a:extLst>
              </a:tr>
            </a:tbl>
          </a:graphicData>
        </a:graphic>
      </p:graphicFrame>
      <p:sp>
        <p:nvSpPr>
          <p:cNvPr id="26" name="TextBox 25">
            <a:extLst>
              <a:ext uri="{FF2B5EF4-FFF2-40B4-BE49-F238E27FC236}">
                <a16:creationId xmlns:a16="http://schemas.microsoft.com/office/drawing/2014/main" id="{1E4445BD-F4F7-41AC-AF0F-F873FCB51B2B}"/>
              </a:ext>
            </a:extLst>
          </p:cNvPr>
          <p:cNvSpPr txBox="1"/>
          <p:nvPr/>
        </p:nvSpPr>
        <p:spPr>
          <a:xfrm>
            <a:off x="4048217" y="1386581"/>
            <a:ext cx="4296793" cy="381000"/>
          </a:xfrm>
          <a:prstGeom prst="rect">
            <a:avLst/>
          </a:prstGeom>
          <a:noFill/>
        </p:spPr>
        <p:txBody>
          <a:bodyPr wrap="square" rtlCol="0">
            <a:spAutoFit/>
          </a:bodyPr>
          <a:lstStyle/>
          <a:p>
            <a:pPr algn="ctr"/>
            <a:r>
              <a:rPr lang="en-GB" dirty="0">
                <a:solidFill>
                  <a:schemeClr val="bg1"/>
                </a:solidFill>
                <a:latin typeface="Comic Sans MS" panose="030F0702030302020204" pitchFamily="66" charset="0"/>
              </a:rPr>
              <a:t>Cycle B</a:t>
            </a:r>
          </a:p>
        </p:txBody>
      </p:sp>
      <p:pic>
        <p:nvPicPr>
          <p:cNvPr id="2" name="Picture 1">
            <a:extLst>
              <a:ext uri="{FF2B5EF4-FFF2-40B4-BE49-F238E27FC236}">
                <a16:creationId xmlns:a16="http://schemas.microsoft.com/office/drawing/2014/main" id="{5F1B3613-6D69-46ED-8087-B2BD09E3F114}"/>
              </a:ext>
            </a:extLst>
          </p:cNvPr>
          <p:cNvPicPr>
            <a:picLocks noChangeAspect="1"/>
          </p:cNvPicPr>
          <p:nvPr/>
        </p:nvPicPr>
        <p:blipFill>
          <a:blip r:embed="rId2"/>
          <a:stretch>
            <a:fillRect/>
          </a:stretch>
        </p:blipFill>
        <p:spPr>
          <a:xfrm>
            <a:off x="430675" y="242676"/>
            <a:ext cx="1761897" cy="1018120"/>
          </a:xfrm>
          <a:prstGeom prst="rect">
            <a:avLst/>
          </a:prstGeom>
        </p:spPr>
      </p:pic>
    </p:spTree>
    <p:extLst>
      <p:ext uri="{BB962C8B-B14F-4D97-AF65-F5344CB8AC3E}">
        <p14:creationId xmlns:p14="http://schemas.microsoft.com/office/powerpoint/2010/main" val="238042791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794C6FE-B479-4A6B-BE24-97602FA9CC96}"/>
              </a:ext>
            </a:extLst>
          </p:cNvPr>
          <p:cNvSpPr/>
          <p:nvPr/>
        </p:nvSpPr>
        <p:spPr>
          <a:xfrm>
            <a:off x="168676" y="96803"/>
            <a:ext cx="11789546" cy="1394645"/>
          </a:xfrm>
          <a:prstGeom prst="rect">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6" name="Rectangle 5">
            <a:extLst>
              <a:ext uri="{FF2B5EF4-FFF2-40B4-BE49-F238E27FC236}">
                <a16:creationId xmlns:a16="http://schemas.microsoft.com/office/drawing/2014/main" id="{CE9C5A49-72F3-4444-ACCF-0DF54F0F810B}"/>
              </a:ext>
            </a:extLst>
          </p:cNvPr>
          <p:cNvSpPr/>
          <p:nvPr/>
        </p:nvSpPr>
        <p:spPr>
          <a:xfrm>
            <a:off x="168676" y="1344671"/>
            <a:ext cx="11789546" cy="464820"/>
          </a:xfrm>
          <a:prstGeom prst="rect">
            <a:avLst/>
          </a:prstGeom>
          <a:solidFill>
            <a:srgbClr val="A45CAC"/>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 name="Rectangle 9">
            <a:extLst>
              <a:ext uri="{FF2B5EF4-FFF2-40B4-BE49-F238E27FC236}">
                <a16:creationId xmlns:a16="http://schemas.microsoft.com/office/drawing/2014/main" id="{D8C52891-5734-4892-8441-7D7CFBEBBF79}"/>
              </a:ext>
            </a:extLst>
          </p:cNvPr>
          <p:cNvSpPr/>
          <p:nvPr/>
        </p:nvSpPr>
        <p:spPr>
          <a:xfrm>
            <a:off x="2426234" y="2298983"/>
            <a:ext cx="247212" cy="144780"/>
          </a:xfrm>
          <a:prstGeom prst="rect">
            <a:avLst/>
          </a:prstGeom>
          <a:ln>
            <a:noFill/>
          </a:ln>
        </p:spPr>
        <p:style>
          <a:lnRef idx="2">
            <a:schemeClr val="accent1"/>
          </a:lnRef>
          <a:fillRef idx="1">
            <a:schemeClr val="l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24" name="TextBox 23">
            <a:extLst>
              <a:ext uri="{FF2B5EF4-FFF2-40B4-BE49-F238E27FC236}">
                <a16:creationId xmlns:a16="http://schemas.microsoft.com/office/drawing/2014/main" id="{141EF8DA-1AAC-4721-847D-82503B884892}"/>
              </a:ext>
            </a:extLst>
          </p:cNvPr>
          <p:cNvSpPr txBox="1"/>
          <p:nvPr/>
        </p:nvSpPr>
        <p:spPr>
          <a:xfrm>
            <a:off x="2194052" y="231525"/>
            <a:ext cx="8086290" cy="1077218"/>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3200" b="0" i="0" u="none" strike="noStrike" kern="1200" cap="none" spc="0" normalizeH="0" baseline="0" noProof="0" dirty="0">
                <a:ln>
                  <a:noFill/>
                </a:ln>
                <a:solidFill>
                  <a:prstClr val="white"/>
                </a:solidFill>
                <a:effectLst/>
                <a:uLnTx/>
                <a:uFillTx/>
                <a:latin typeface="Comic Sans MS" panose="030F0702030302020204" pitchFamily="66" charset="0"/>
                <a:ea typeface="+mn-ea"/>
                <a:cs typeface="+mn-cs"/>
              </a:rPr>
              <a:t>Curriculum Map</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3200" b="0" i="0" u="none" strike="noStrike" kern="1200" cap="none" spc="0" normalizeH="0" baseline="0" noProof="0" dirty="0">
                <a:ln>
                  <a:noFill/>
                </a:ln>
                <a:solidFill>
                  <a:prstClr val="white"/>
                </a:solidFill>
                <a:effectLst/>
                <a:uLnTx/>
                <a:uFillTx/>
                <a:latin typeface="Comic Sans MS" panose="030F0702030302020204" pitchFamily="66" charset="0"/>
                <a:ea typeface="+mn-ea"/>
                <a:cs typeface="+mn-cs"/>
              </a:rPr>
              <a:t>Geography– Map Skills</a:t>
            </a:r>
          </a:p>
        </p:txBody>
      </p:sp>
      <p:graphicFrame>
        <p:nvGraphicFramePr>
          <p:cNvPr id="25" name="Table 24">
            <a:extLst>
              <a:ext uri="{FF2B5EF4-FFF2-40B4-BE49-F238E27FC236}">
                <a16:creationId xmlns:a16="http://schemas.microsoft.com/office/drawing/2014/main" id="{AC7B64D2-1B9F-4487-BF74-023ABE51D6A6}"/>
              </a:ext>
            </a:extLst>
          </p:cNvPr>
          <p:cNvGraphicFramePr>
            <a:graphicFrameLocks noGrp="1"/>
          </p:cNvGraphicFramePr>
          <p:nvPr>
            <p:extLst>
              <p:ext uri="{D42A27DB-BD31-4B8C-83A1-F6EECF244321}">
                <p14:modId xmlns:p14="http://schemas.microsoft.com/office/powerpoint/2010/main" val="1466615374"/>
              </p:ext>
            </p:extLst>
          </p:nvPr>
        </p:nvGraphicFramePr>
        <p:xfrm>
          <a:off x="168675" y="1856099"/>
          <a:ext cx="11789546" cy="4729057"/>
        </p:xfrm>
        <a:graphic>
          <a:graphicData uri="http://schemas.openxmlformats.org/drawingml/2006/table">
            <a:tbl>
              <a:tblPr firstRow="1" bandRow="1">
                <a:tableStyleId>{5940675A-B579-460E-94D1-54222C63F5DA}</a:tableStyleId>
              </a:tblPr>
              <a:tblGrid>
                <a:gridCol w="2357909">
                  <a:extLst>
                    <a:ext uri="{9D8B030D-6E8A-4147-A177-3AD203B41FA5}">
                      <a16:colId xmlns:a16="http://schemas.microsoft.com/office/drawing/2014/main" val="1039164095"/>
                    </a:ext>
                  </a:extLst>
                </a:gridCol>
                <a:gridCol w="2357909">
                  <a:extLst>
                    <a:ext uri="{9D8B030D-6E8A-4147-A177-3AD203B41FA5}">
                      <a16:colId xmlns:a16="http://schemas.microsoft.com/office/drawing/2014/main" val="2704453762"/>
                    </a:ext>
                  </a:extLst>
                </a:gridCol>
                <a:gridCol w="2357910">
                  <a:extLst>
                    <a:ext uri="{9D8B030D-6E8A-4147-A177-3AD203B41FA5}">
                      <a16:colId xmlns:a16="http://schemas.microsoft.com/office/drawing/2014/main" val="4288589505"/>
                    </a:ext>
                  </a:extLst>
                </a:gridCol>
                <a:gridCol w="2357909">
                  <a:extLst>
                    <a:ext uri="{9D8B030D-6E8A-4147-A177-3AD203B41FA5}">
                      <a16:colId xmlns:a16="http://schemas.microsoft.com/office/drawing/2014/main" val="3781812662"/>
                    </a:ext>
                  </a:extLst>
                </a:gridCol>
                <a:gridCol w="2357909">
                  <a:extLst>
                    <a:ext uri="{9D8B030D-6E8A-4147-A177-3AD203B41FA5}">
                      <a16:colId xmlns:a16="http://schemas.microsoft.com/office/drawing/2014/main" val="3789398880"/>
                    </a:ext>
                  </a:extLst>
                </a:gridCol>
              </a:tblGrid>
              <a:tr h="238400">
                <a:tc>
                  <a:txBody>
                    <a:bodyPr/>
                    <a:lstStyle/>
                    <a:p>
                      <a:pPr algn="ctr">
                        <a:lnSpc>
                          <a:spcPct val="107000"/>
                        </a:lnSpc>
                        <a:spcAft>
                          <a:spcPts val="0"/>
                        </a:spcAft>
                      </a:pPr>
                      <a:r>
                        <a:rPr lang="en-GB" sz="1200">
                          <a:effectLst/>
                          <a:latin typeface="Comic Sans MS" panose="030F0702030302020204" pitchFamily="66" charset="0"/>
                          <a:ea typeface="Calibri" panose="020F0502020204030204" pitchFamily="34" charset="0"/>
                          <a:cs typeface="Calibri" panose="020F0502020204030204" pitchFamily="34" charset="0"/>
                        </a:rPr>
                        <a:t>Location &amp; Direction</a:t>
                      </a:r>
                      <a:endParaRPr lang="en-GB" sz="120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en-GB" sz="1200">
                          <a:effectLst/>
                          <a:latin typeface="Comic Sans MS" panose="030F0702030302020204" pitchFamily="66" charset="0"/>
                          <a:ea typeface="Calibri" panose="020F0502020204030204" pitchFamily="34" charset="0"/>
                          <a:cs typeface="Calibri" panose="020F0502020204030204" pitchFamily="34" charset="0"/>
                        </a:rPr>
                        <a:t>Symbols &amp; Types</a:t>
                      </a:r>
                      <a:endParaRPr lang="en-GB" sz="120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en-GB" sz="1200">
                          <a:effectLst/>
                          <a:latin typeface="Comic Sans MS" panose="030F0702030302020204" pitchFamily="66" charset="0"/>
                          <a:ea typeface="Calibri" panose="020F0502020204030204" pitchFamily="34" charset="0"/>
                          <a:cs typeface="Calibri" panose="020F0502020204030204" pitchFamily="34" charset="0"/>
                        </a:rPr>
                        <a:t>Scale</a:t>
                      </a:r>
                      <a:endParaRPr lang="en-GB" sz="120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en-GB" sz="1200">
                          <a:effectLst/>
                          <a:latin typeface="Comic Sans MS" panose="030F0702030302020204" pitchFamily="66" charset="0"/>
                          <a:ea typeface="Calibri" panose="020F0502020204030204" pitchFamily="34" charset="0"/>
                          <a:cs typeface="Calibri" panose="020F0502020204030204" pitchFamily="34" charset="0"/>
                        </a:rPr>
                        <a:t>Aerial Photographs</a:t>
                      </a:r>
                      <a:endParaRPr lang="en-GB" sz="120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en-GB" sz="1200" dirty="0">
                          <a:effectLst/>
                          <a:latin typeface="Comic Sans MS" panose="030F0702030302020204" pitchFamily="66" charset="0"/>
                          <a:ea typeface="Calibri" panose="020F0502020204030204" pitchFamily="34" charset="0"/>
                          <a:cs typeface="Calibri" panose="020F0502020204030204" pitchFamily="34" charset="0"/>
                        </a:rPr>
                        <a:t>Language</a:t>
                      </a:r>
                      <a:endParaRPr lang="en-GB" sz="1200" dirty="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3471968257"/>
                  </a:ext>
                </a:extLst>
              </a:tr>
              <a:tr h="4391142">
                <a:tc>
                  <a:txBody>
                    <a:bodyPr/>
                    <a:lstStyle/>
                    <a:p>
                      <a:pPr marL="342900" lvl="0" indent="-342900">
                        <a:lnSpc>
                          <a:spcPct val="107000"/>
                        </a:lnSpc>
                        <a:spcAft>
                          <a:spcPts val="0"/>
                        </a:spcAft>
                        <a:buFont typeface="Arial" panose="020B0604020202020204" pitchFamily="34" charset="0"/>
                        <a:buChar char="-"/>
                      </a:pPr>
                      <a:r>
                        <a:rPr lang="en-GB" sz="1200" dirty="0">
                          <a:effectLst/>
                          <a:latin typeface="Comic Sans MS" panose="030F0702030302020204" pitchFamily="66" charset="0"/>
                          <a:ea typeface="Calibri" panose="020F0502020204030204" pitchFamily="34" charset="0"/>
                          <a:cs typeface="Calibri" panose="020F0502020204030204" pitchFamily="34" charset="0"/>
                        </a:rPr>
                        <a:t>Use 8 points of compass to describe position and letter/number coordinates.</a:t>
                      </a:r>
                      <a:endParaRPr lang="en-GB" sz="1200" dirty="0">
                        <a:effectLst/>
                        <a:latin typeface="Comic Sans MS" panose="030F0702030302020204" pitchFamily="66" charset="0"/>
                        <a:ea typeface="Calibri" panose="020F0502020204030204" pitchFamily="34" charset="0"/>
                        <a:cs typeface="Times New Roman" panose="02020603050405020304" pitchFamily="18" charset="0"/>
                      </a:endParaRPr>
                    </a:p>
                    <a:p>
                      <a:pPr marL="342900" lvl="0" indent="-342900">
                        <a:lnSpc>
                          <a:spcPct val="107000"/>
                        </a:lnSpc>
                        <a:spcAft>
                          <a:spcPts val="0"/>
                        </a:spcAft>
                        <a:buFont typeface="Arial" panose="020B0604020202020204" pitchFamily="34" charset="0"/>
                        <a:buChar char="-"/>
                      </a:pPr>
                      <a:r>
                        <a:rPr lang="en-GB" sz="1200" dirty="0">
                          <a:effectLst/>
                          <a:latin typeface="Comic Sans MS" panose="030F0702030302020204" pitchFamily="66" charset="0"/>
                          <a:ea typeface="Calibri" panose="020F0502020204030204" pitchFamily="34" charset="0"/>
                          <a:cs typeface="Calibri" panose="020F0502020204030204" pitchFamily="34" charset="0"/>
                        </a:rPr>
                        <a:t>Draw a simple route showing main features as they appear</a:t>
                      </a:r>
                      <a:endParaRPr lang="en-GB" sz="1200" dirty="0">
                        <a:effectLst/>
                        <a:latin typeface="Comic Sans MS" panose="030F0702030302020204" pitchFamily="66" charset="0"/>
                        <a:ea typeface="Calibri" panose="020F0502020204030204" pitchFamily="34" charset="0"/>
                        <a:cs typeface="Times New Roman" panose="02020603050405020304" pitchFamily="18" charset="0"/>
                      </a:endParaRPr>
                    </a:p>
                    <a:p>
                      <a:pPr marL="342900" lvl="0" indent="-342900">
                        <a:lnSpc>
                          <a:spcPct val="107000"/>
                        </a:lnSpc>
                        <a:spcAft>
                          <a:spcPts val="0"/>
                        </a:spcAft>
                        <a:buFont typeface="Arial" panose="020B0604020202020204" pitchFamily="34" charset="0"/>
                        <a:buChar char="-"/>
                      </a:pPr>
                      <a:r>
                        <a:rPr lang="en-GB" sz="1200" dirty="0">
                          <a:effectLst/>
                          <a:latin typeface="Comic Sans MS" panose="030F0702030302020204" pitchFamily="66" charset="0"/>
                          <a:ea typeface="Calibri" panose="020F0502020204030204" pitchFamily="34" charset="0"/>
                          <a:cs typeface="Calibri" panose="020F0502020204030204" pitchFamily="34" charset="0"/>
                        </a:rPr>
                        <a:t>Locate places on OS maps using 4 figure grid references</a:t>
                      </a:r>
                      <a:endParaRPr lang="en-GB" sz="1200" dirty="0">
                        <a:effectLst/>
                        <a:latin typeface="Comic Sans MS" panose="030F0702030302020204" pitchFamily="66" charset="0"/>
                        <a:ea typeface="Calibri" panose="020F0502020204030204" pitchFamily="34" charset="0"/>
                        <a:cs typeface="Times New Roman" panose="02020603050405020304" pitchFamily="18" charset="0"/>
                      </a:endParaRPr>
                    </a:p>
                    <a:p>
                      <a:pPr marL="342900" lvl="0" indent="-342900">
                        <a:lnSpc>
                          <a:spcPct val="107000"/>
                        </a:lnSpc>
                        <a:spcAft>
                          <a:spcPts val="0"/>
                        </a:spcAft>
                        <a:buFont typeface="Arial" panose="020B0604020202020204" pitchFamily="34" charset="0"/>
                        <a:buChar char="-"/>
                      </a:pPr>
                      <a:r>
                        <a:rPr lang="en-GB" sz="1200" dirty="0">
                          <a:effectLst/>
                          <a:latin typeface="Comic Sans MS" panose="030F0702030302020204" pitchFamily="66" charset="0"/>
                          <a:ea typeface="Calibri" panose="020F0502020204030204" pitchFamily="34" charset="0"/>
                          <a:cs typeface="Calibri" panose="020F0502020204030204" pitchFamily="34" charset="0"/>
                        </a:rPr>
                        <a:t>Use OS maps for routes and wider interpretation</a:t>
                      </a:r>
                      <a:endParaRPr lang="en-GB" sz="1200" dirty="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tc>
                <a:tc>
                  <a:txBody>
                    <a:bodyPr/>
                    <a:lstStyle/>
                    <a:p>
                      <a:pPr marL="342900" lvl="0" indent="-342900">
                        <a:lnSpc>
                          <a:spcPct val="107000"/>
                        </a:lnSpc>
                        <a:spcAft>
                          <a:spcPts val="0"/>
                        </a:spcAft>
                        <a:buFont typeface="Arial" panose="020B0604020202020204" pitchFamily="34" charset="0"/>
                        <a:buChar char="-"/>
                      </a:pPr>
                      <a:r>
                        <a:rPr lang="en-GB" sz="1200" dirty="0">
                          <a:effectLst/>
                          <a:latin typeface="Comic Sans MS" panose="030F0702030302020204" pitchFamily="66" charset="0"/>
                          <a:ea typeface="Calibri" panose="020F0502020204030204" pitchFamily="34" charset="0"/>
                          <a:cs typeface="Calibri" panose="020F0502020204030204" pitchFamily="34" charset="0"/>
                        </a:rPr>
                        <a:t>Introduce conventional map symbols on 1:50,000 and 1: 25,000 OS maps</a:t>
                      </a:r>
                      <a:endParaRPr lang="en-GB" sz="1200" dirty="0">
                        <a:effectLst/>
                        <a:latin typeface="Comic Sans MS" panose="030F0702030302020204" pitchFamily="66" charset="0"/>
                        <a:ea typeface="Calibri" panose="020F0502020204030204" pitchFamily="34" charset="0"/>
                        <a:cs typeface="Times New Roman" panose="02020603050405020304" pitchFamily="18" charset="0"/>
                      </a:endParaRPr>
                    </a:p>
                    <a:p>
                      <a:pPr marL="342900" lvl="0" indent="-342900">
                        <a:lnSpc>
                          <a:spcPct val="107000"/>
                        </a:lnSpc>
                        <a:spcAft>
                          <a:spcPts val="0"/>
                        </a:spcAft>
                        <a:buFont typeface="Arial" panose="020B0604020202020204" pitchFamily="34" charset="0"/>
                        <a:buChar char="-"/>
                      </a:pPr>
                      <a:r>
                        <a:rPr lang="en-GB" sz="1200" dirty="0">
                          <a:effectLst/>
                          <a:latin typeface="Comic Sans MS" panose="030F0702030302020204" pitchFamily="66" charset="0"/>
                          <a:ea typeface="Calibri" panose="020F0502020204030204" pitchFamily="34" charset="0"/>
                          <a:cs typeface="Calibri" panose="020F0502020204030204" pitchFamily="34" charset="0"/>
                        </a:rPr>
                        <a:t>Interpret symbols from a key on OS maps</a:t>
                      </a:r>
                      <a:endParaRPr lang="en-GB" sz="1200" dirty="0">
                        <a:effectLst/>
                        <a:latin typeface="Comic Sans MS" panose="030F0702030302020204" pitchFamily="66" charset="0"/>
                        <a:ea typeface="Calibri" panose="020F0502020204030204" pitchFamily="34" charset="0"/>
                        <a:cs typeface="Times New Roman" panose="02020603050405020304" pitchFamily="18" charset="0"/>
                      </a:endParaRPr>
                    </a:p>
                    <a:p>
                      <a:pPr marL="342900" lvl="0" indent="-342900">
                        <a:lnSpc>
                          <a:spcPct val="107000"/>
                        </a:lnSpc>
                        <a:spcAft>
                          <a:spcPts val="0"/>
                        </a:spcAft>
                        <a:buFont typeface="Arial" panose="020B0604020202020204" pitchFamily="34" charset="0"/>
                        <a:buChar char="-"/>
                      </a:pPr>
                      <a:r>
                        <a:rPr lang="en-GB" sz="1200" dirty="0">
                          <a:effectLst/>
                          <a:latin typeface="Comic Sans MS" panose="030F0702030302020204" pitchFamily="66" charset="0"/>
                          <a:ea typeface="Calibri" panose="020F0502020204030204" pitchFamily="34" charset="0"/>
                          <a:cs typeface="Calibri" panose="020F0502020204030204" pitchFamily="34" charset="0"/>
                        </a:rPr>
                        <a:t>Make a sketch map from a birds-eye view </a:t>
                      </a:r>
                      <a:endParaRPr lang="en-GB" sz="1200" dirty="0">
                        <a:effectLst/>
                        <a:latin typeface="Comic Sans MS" panose="030F0702030302020204" pitchFamily="66" charset="0"/>
                        <a:ea typeface="Calibri" panose="020F0502020204030204" pitchFamily="34" charset="0"/>
                        <a:cs typeface="Times New Roman" panose="02020603050405020304" pitchFamily="18" charset="0"/>
                      </a:endParaRPr>
                    </a:p>
                    <a:p>
                      <a:pPr marL="342900" lvl="0" indent="-342900">
                        <a:lnSpc>
                          <a:spcPct val="107000"/>
                        </a:lnSpc>
                        <a:spcAft>
                          <a:spcPts val="0"/>
                        </a:spcAft>
                        <a:buFont typeface="Arial" panose="020B0604020202020204" pitchFamily="34" charset="0"/>
                        <a:buChar char="-"/>
                      </a:pPr>
                      <a:r>
                        <a:rPr lang="en-GB" sz="1200" dirty="0">
                          <a:effectLst/>
                          <a:latin typeface="Comic Sans MS" panose="030F0702030302020204" pitchFamily="66" charset="0"/>
                          <a:ea typeface="Calibri" panose="020F0502020204030204" pitchFamily="34" charset="0"/>
                          <a:cs typeface="Calibri" panose="020F0502020204030204" pitchFamily="34" charset="0"/>
                        </a:rPr>
                        <a:t>Look at a range of different maps, plans, globes and digital maps</a:t>
                      </a:r>
                      <a:endParaRPr lang="en-GB" sz="1200" dirty="0">
                        <a:effectLst/>
                        <a:latin typeface="Comic Sans MS" panose="030F0702030302020204" pitchFamily="66" charset="0"/>
                        <a:ea typeface="Calibri" panose="020F0502020204030204" pitchFamily="34" charset="0"/>
                        <a:cs typeface="Times New Roman" panose="02020603050405020304" pitchFamily="18" charset="0"/>
                      </a:endParaRPr>
                    </a:p>
                    <a:p>
                      <a:pPr marL="215900">
                        <a:lnSpc>
                          <a:spcPct val="107000"/>
                        </a:lnSpc>
                        <a:spcAft>
                          <a:spcPts val="0"/>
                        </a:spcAft>
                      </a:pPr>
                      <a:r>
                        <a:rPr lang="en-GB" sz="1200" dirty="0">
                          <a:effectLst/>
                          <a:latin typeface="Comic Sans MS" panose="030F0702030302020204" pitchFamily="66" charset="0"/>
                          <a:ea typeface="Calibri" panose="020F0502020204030204" pitchFamily="34" charset="0"/>
                          <a:cs typeface="Calibri" panose="020F0502020204030204" pitchFamily="34" charset="0"/>
                        </a:rPr>
                        <a:t> </a:t>
                      </a:r>
                      <a:endParaRPr lang="en-GB" sz="1200" dirty="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tc>
                <a:tc>
                  <a:txBody>
                    <a:bodyPr/>
                    <a:lstStyle/>
                    <a:p>
                      <a:pPr marL="342900" lvl="0" indent="-342900">
                        <a:lnSpc>
                          <a:spcPct val="107000"/>
                        </a:lnSpc>
                        <a:spcAft>
                          <a:spcPts val="0"/>
                        </a:spcAft>
                        <a:buFont typeface="Arial" panose="020B0604020202020204" pitchFamily="34" charset="0"/>
                        <a:buChar char="-"/>
                      </a:pPr>
                      <a:r>
                        <a:rPr lang="en-GB" sz="1200" dirty="0">
                          <a:effectLst/>
                          <a:latin typeface="Comic Sans MS" panose="030F0702030302020204" pitchFamily="66" charset="0"/>
                          <a:ea typeface="Calibri" panose="020F0502020204030204" pitchFamily="34" charset="0"/>
                          <a:cs typeface="Calibri" panose="020F0502020204030204" pitchFamily="34" charset="0"/>
                        </a:rPr>
                        <a:t>Begin to use maps at a range of scales including street maps &amp; atlases.</a:t>
                      </a:r>
                      <a:endParaRPr lang="en-GB" sz="1200" dirty="0">
                        <a:effectLst/>
                        <a:latin typeface="Comic Sans MS" panose="030F0702030302020204" pitchFamily="66" charset="0"/>
                        <a:ea typeface="Calibri" panose="020F0502020204030204" pitchFamily="34" charset="0"/>
                        <a:cs typeface="Times New Roman" panose="02020603050405020304" pitchFamily="18" charset="0"/>
                      </a:endParaRPr>
                    </a:p>
                    <a:p>
                      <a:pPr marL="342900" lvl="0" indent="-342900">
                        <a:lnSpc>
                          <a:spcPct val="107000"/>
                        </a:lnSpc>
                        <a:spcAft>
                          <a:spcPts val="0"/>
                        </a:spcAft>
                        <a:buFont typeface="Arial" panose="020B0604020202020204" pitchFamily="34" charset="0"/>
                        <a:buChar char="-"/>
                      </a:pPr>
                      <a:r>
                        <a:rPr lang="en-GB" sz="1200" dirty="0">
                          <a:effectLst/>
                          <a:latin typeface="Comic Sans MS" panose="030F0702030302020204" pitchFamily="66" charset="0"/>
                          <a:ea typeface="Calibri" panose="020F0502020204030204" pitchFamily="34" charset="0"/>
                          <a:cs typeface="Calibri" panose="020F0502020204030204" pitchFamily="34" charset="0"/>
                        </a:rPr>
                        <a:t>Introduce and compare 1:50 000 and 1:25 000 OS maps</a:t>
                      </a:r>
                      <a:endParaRPr lang="en-GB" sz="1200" dirty="0">
                        <a:effectLst/>
                        <a:latin typeface="Comic Sans MS" panose="030F0702030302020204" pitchFamily="66" charset="0"/>
                        <a:ea typeface="Calibri" panose="020F0502020204030204" pitchFamily="34" charset="0"/>
                        <a:cs typeface="Times New Roman" panose="02020603050405020304" pitchFamily="18" charset="0"/>
                      </a:endParaRPr>
                    </a:p>
                    <a:p>
                      <a:pPr marL="342900" lvl="0" indent="-342900">
                        <a:lnSpc>
                          <a:spcPct val="107000"/>
                        </a:lnSpc>
                        <a:spcAft>
                          <a:spcPts val="0"/>
                        </a:spcAft>
                        <a:buFont typeface="Arial" panose="020B0604020202020204" pitchFamily="34" charset="0"/>
                        <a:buChar char="-"/>
                      </a:pPr>
                      <a:r>
                        <a:rPr lang="en-GB" sz="1200" dirty="0">
                          <a:effectLst/>
                          <a:latin typeface="Comic Sans MS" panose="030F0702030302020204" pitchFamily="66" charset="0"/>
                          <a:ea typeface="Calibri" panose="020F0502020204030204" pitchFamily="34" charset="0"/>
                          <a:cs typeface="Calibri" panose="020F0502020204030204" pitchFamily="34" charset="0"/>
                        </a:rPr>
                        <a:t>Make a scale plan on small squared paper of a collection of objects from birds-eye view on paper with larger squares.</a:t>
                      </a:r>
                      <a:endParaRPr lang="en-GB" sz="1200" dirty="0">
                        <a:effectLst/>
                        <a:latin typeface="Comic Sans MS" panose="030F0702030302020204" pitchFamily="66" charset="0"/>
                        <a:ea typeface="Calibri" panose="020F0502020204030204" pitchFamily="34" charset="0"/>
                        <a:cs typeface="Times New Roman" panose="02020603050405020304" pitchFamily="18" charset="0"/>
                      </a:endParaRPr>
                    </a:p>
                    <a:p>
                      <a:pPr marL="342900" lvl="0" indent="-342900">
                        <a:lnSpc>
                          <a:spcPct val="107000"/>
                        </a:lnSpc>
                        <a:spcAft>
                          <a:spcPts val="0"/>
                        </a:spcAft>
                        <a:buFont typeface="Arial" panose="020B0604020202020204" pitchFamily="34" charset="0"/>
                        <a:buChar char="-"/>
                      </a:pPr>
                      <a:r>
                        <a:rPr lang="en-GB" sz="1200" dirty="0">
                          <a:effectLst/>
                          <a:latin typeface="Comic Sans MS" panose="030F0702030302020204" pitchFamily="66" charset="0"/>
                          <a:ea typeface="Calibri" panose="020F0502020204030204" pitchFamily="34" charset="0"/>
                          <a:cs typeface="Calibri" panose="020F0502020204030204" pitchFamily="34" charset="0"/>
                        </a:rPr>
                        <a:t>Compare size of, and distance to, places studied</a:t>
                      </a:r>
                      <a:endParaRPr lang="en-GB" sz="1200" dirty="0">
                        <a:effectLst/>
                        <a:latin typeface="Comic Sans MS" panose="030F0702030302020204" pitchFamily="66" charset="0"/>
                        <a:ea typeface="Calibri" panose="020F0502020204030204" pitchFamily="34" charset="0"/>
                        <a:cs typeface="Times New Roman" panose="02020603050405020304" pitchFamily="18" charset="0"/>
                      </a:endParaRPr>
                    </a:p>
                    <a:p>
                      <a:pPr marL="342900" lvl="0" indent="-342900">
                        <a:lnSpc>
                          <a:spcPct val="107000"/>
                        </a:lnSpc>
                        <a:spcAft>
                          <a:spcPts val="0"/>
                        </a:spcAft>
                        <a:buFont typeface="Arial" panose="020B0604020202020204" pitchFamily="34" charset="0"/>
                        <a:buChar char="-"/>
                      </a:pPr>
                      <a:r>
                        <a:rPr lang="en-GB" sz="1200" dirty="0">
                          <a:effectLst/>
                          <a:latin typeface="Comic Sans MS" panose="030F0702030302020204" pitchFamily="66" charset="0"/>
                          <a:ea typeface="Calibri" panose="020F0502020204030204" pitchFamily="34" charset="0"/>
                          <a:cs typeface="Calibri" panose="020F0502020204030204" pitchFamily="34" charset="0"/>
                        </a:rPr>
                        <a:t>Measure straight line distance on a plan with a simple scale (e.g. 1km = 1cm) and calculate the distance.</a:t>
                      </a:r>
                      <a:endParaRPr lang="en-GB" sz="1200" dirty="0">
                        <a:effectLst/>
                        <a:latin typeface="Comic Sans MS" panose="030F0702030302020204" pitchFamily="66" charset="0"/>
                        <a:ea typeface="Calibri" panose="020F0502020204030204" pitchFamily="34" charset="0"/>
                        <a:cs typeface="Times New Roman" panose="02020603050405020304" pitchFamily="18" charset="0"/>
                      </a:endParaRPr>
                    </a:p>
                    <a:p>
                      <a:pPr>
                        <a:lnSpc>
                          <a:spcPct val="107000"/>
                        </a:lnSpc>
                        <a:spcAft>
                          <a:spcPts val="0"/>
                        </a:spcAft>
                      </a:pPr>
                      <a:r>
                        <a:rPr lang="en-GB" sz="1200" dirty="0">
                          <a:effectLst/>
                          <a:latin typeface="Comic Sans MS" panose="030F0702030302020204" pitchFamily="66" charset="0"/>
                          <a:ea typeface="Calibri" panose="020F0502020204030204" pitchFamily="34" charset="0"/>
                          <a:cs typeface="Calibri" panose="020F0502020204030204" pitchFamily="34" charset="0"/>
                        </a:rPr>
                        <a:t> </a:t>
                      </a:r>
                      <a:endParaRPr lang="en-GB" sz="1200" dirty="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tc>
                <a:tc>
                  <a:txBody>
                    <a:bodyPr/>
                    <a:lstStyle/>
                    <a:p>
                      <a:pPr marL="342900" lvl="0" indent="-342900">
                        <a:lnSpc>
                          <a:spcPct val="107000"/>
                        </a:lnSpc>
                        <a:spcAft>
                          <a:spcPts val="0"/>
                        </a:spcAft>
                        <a:buFont typeface="Arial" panose="020B0604020202020204" pitchFamily="34" charset="0"/>
                        <a:buChar char="-"/>
                      </a:pPr>
                      <a:r>
                        <a:rPr lang="en-GB" sz="1200" dirty="0">
                          <a:effectLst/>
                          <a:latin typeface="Comic Sans MS" panose="030F0702030302020204" pitchFamily="66" charset="0"/>
                          <a:ea typeface="Calibri" panose="020F0502020204030204" pitchFamily="34" charset="0"/>
                          <a:cs typeface="Calibri" panose="020F0502020204030204" pitchFamily="34" charset="0"/>
                        </a:rPr>
                        <a:t>Use aerial photographs and plan perspectives to recognise landmarks and basic human and physical features of locations studied.</a:t>
                      </a:r>
                      <a:endParaRPr lang="en-GB" sz="1200" dirty="0">
                        <a:effectLst/>
                        <a:latin typeface="Comic Sans MS" panose="030F0702030302020204" pitchFamily="66" charset="0"/>
                        <a:ea typeface="Calibri" panose="020F0502020204030204" pitchFamily="34" charset="0"/>
                        <a:cs typeface="Times New Roman" panose="02020603050405020304" pitchFamily="18" charset="0"/>
                      </a:endParaRPr>
                    </a:p>
                    <a:p>
                      <a:pPr marL="342900" lvl="0" indent="-342900">
                        <a:lnSpc>
                          <a:spcPct val="107000"/>
                        </a:lnSpc>
                        <a:spcAft>
                          <a:spcPts val="0"/>
                        </a:spcAft>
                        <a:buFont typeface="Arial" panose="020B0604020202020204" pitchFamily="34" charset="0"/>
                        <a:buChar char="-"/>
                      </a:pPr>
                      <a:r>
                        <a:rPr lang="en-GB" sz="1200" dirty="0">
                          <a:effectLst/>
                          <a:latin typeface="Comic Sans MS" panose="030F0702030302020204" pitchFamily="66" charset="0"/>
                          <a:ea typeface="Calibri" panose="020F0502020204030204" pitchFamily="34" charset="0"/>
                          <a:cs typeface="Calibri" panose="020F0502020204030204" pitchFamily="34" charset="0"/>
                        </a:rPr>
                        <a:t>Begin to make comparisons between these views and with OS maps. </a:t>
                      </a:r>
                      <a:endParaRPr lang="en-GB" sz="1200" dirty="0">
                        <a:effectLst/>
                        <a:latin typeface="Comic Sans MS" panose="030F0702030302020204" pitchFamily="66" charset="0"/>
                        <a:ea typeface="Calibri" panose="020F0502020204030204" pitchFamily="34" charset="0"/>
                        <a:cs typeface="Times New Roman" panose="02020603050405020304" pitchFamily="18" charset="0"/>
                      </a:endParaRPr>
                    </a:p>
                    <a:p>
                      <a:pPr marL="342900" lvl="0" indent="-342900">
                        <a:lnSpc>
                          <a:spcPct val="107000"/>
                        </a:lnSpc>
                        <a:spcAft>
                          <a:spcPts val="0"/>
                        </a:spcAft>
                        <a:buFont typeface="Arial" panose="020B0604020202020204" pitchFamily="34" charset="0"/>
                        <a:buChar char="-"/>
                      </a:pPr>
                      <a:r>
                        <a:rPr lang="en-GB" sz="1200" dirty="0">
                          <a:effectLst/>
                          <a:latin typeface="Comic Sans MS" panose="030F0702030302020204" pitchFamily="66" charset="0"/>
                          <a:ea typeface="Calibri" panose="020F0502020204030204" pitchFamily="34" charset="0"/>
                          <a:cs typeface="Calibri" panose="020F0502020204030204" pitchFamily="34" charset="0"/>
                        </a:rPr>
                        <a:t>Begin to locate aerial views on a map of a small area.</a:t>
                      </a:r>
                      <a:endParaRPr lang="en-GB" sz="1200" dirty="0">
                        <a:effectLst/>
                        <a:latin typeface="Comic Sans MS" panose="030F0702030302020204" pitchFamily="66" charset="0"/>
                        <a:ea typeface="Calibri" panose="020F0502020204030204" pitchFamily="34" charset="0"/>
                        <a:cs typeface="Times New Roman" panose="02020603050405020304" pitchFamily="18" charset="0"/>
                      </a:endParaRPr>
                    </a:p>
                    <a:p>
                      <a:pPr marL="342900" lvl="0" indent="-342900">
                        <a:lnSpc>
                          <a:spcPct val="107000"/>
                        </a:lnSpc>
                        <a:spcAft>
                          <a:spcPts val="0"/>
                        </a:spcAft>
                        <a:buFont typeface="Arial" panose="020B0604020202020204" pitchFamily="34" charset="0"/>
                        <a:buChar char="-"/>
                      </a:pPr>
                      <a:r>
                        <a:rPr lang="en-GB" sz="1200" dirty="0">
                          <a:effectLst/>
                          <a:latin typeface="Comic Sans MS" panose="030F0702030302020204" pitchFamily="66" charset="0"/>
                          <a:ea typeface="Calibri" panose="020F0502020204030204" pitchFamily="34" charset="0"/>
                          <a:cs typeface="Calibri" panose="020F0502020204030204" pitchFamily="34" charset="0"/>
                        </a:rPr>
                        <a:t>Relate aerial photographs to maps of the area covered in relation to river studies.</a:t>
                      </a:r>
                      <a:endParaRPr lang="en-GB" sz="1200" dirty="0">
                        <a:effectLst/>
                        <a:latin typeface="Comic Sans MS" panose="030F0702030302020204" pitchFamily="66" charset="0"/>
                        <a:ea typeface="Calibri" panose="020F0502020204030204" pitchFamily="34" charset="0"/>
                        <a:cs typeface="Times New Roman" panose="02020603050405020304" pitchFamily="18" charset="0"/>
                      </a:endParaRPr>
                    </a:p>
                    <a:p>
                      <a:pPr marL="342900" lvl="0" indent="-342900">
                        <a:lnSpc>
                          <a:spcPct val="107000"/>
                        </a:lnSpc>
                        <a:spcAft>
                          <a:spcPts val="0"/>
                        </a:spcAft>
                        <a:buFont typeface="Arial" panose="020B0604020202020204" pitchFamily="34" charset="0"/>
                        <a:buChar char="-"/>
                      </a:pPr>
                      <a:r>
                        <a:rPr lang="en-GB" sz="1200" dirty="0">
                          <a:effectLst/>
                          <a:latin typeface="Comic Sans MS" panose="030F0702030302020204" pitchFamily="66" charset="0"/>
                          <a:ea typeface="Calibri" panose="020F0502020204030204" pitchFamily="34" charset="0"/>
                          <a:cs typeface="Calibri" panose="020F0502020204030204" pitchFamily="34" charset="0"/>
                        </a:rPr>
                        <a:t>Use aerial photographs to create simple maps </a:t>
                      </a:r>
                      <a:endParaRPr lang="en-GB" sz="1200" dirty="0">
                        <a:effectLst/>
                        <a:latin typeface="Comic Sans MS" panose="030F0702030302020204" pitchFamily="66" charset="0"/>
                        <a:ea typeface="Calibri" panose="020F0502020204030204" pitchFamily="34" charset="0"/>
                        <a:cs typeface="Times New Roman" panose="02020603050405020304" pitchFamily="18" charset="0"/>
                      </a:endParaRPr>
                    </a:p>
                    <a:p>
                      <a:pPr>
                        <a:lnSpc>
                          <a:spcPct val="107000"/>
                        </a:lnSpc>
                        <a:spcAft>
                          <a:spcPts val="0"/>
                        </a:spcAft>
                      </a:pPr>
                      <a:r>
                        <a:rPr lang="en-GB" sz="1200" dirty="0">
                          <a:effectLst/>
                          <a:latin typeface="Comic Sans MS" panose="030F0702030302020204" pitchFamily="66" charset="0"/>
                          <a:ea typeface="Calibri" panose="020F0502020204030204" pitchFamily="34" charset="0"/>
                          <a:cs typeface="Calibri" panose="020F0502020204030204" pitchFamily="34" charset="0"/>
                        </a:rPr>
                        <a:t> </a:t>
                      </a:r>
                      <a:endParaRPr lang="en-GB" sz="1200" dirty="0">
                        <a:effectLst/>
                        <a:latin typeface="Comic Sans MS" panose="030F0702030302020204" pitchFamily="66" charset="0"/>
                        <a:ea typeface="Calibri" panose="020F0502020204030204" pitchFamily="34" charset="0"/>
                        <a:cs typeface="Times New Roman" panose="02020603050405020304" pitchFamily="18" charset="0"/>
                      </a:endParaRPr>
                    </a:p>
                    <a:p>
                      <a:pPr>
                        <a:lnSpc>
                          <a:spcPct val="107000"/>
                        </a:lnSpc>
                        <a:spcAft>
                          <a:spcPts val="0"/>
                        </a:spcAft>
                      </a:pPr>
                      <a:r>
                        <a:rPr lang="en-GB" sz="1200" dirty="0">
                          <a:effectLst/>
                          <a:latin typeface="Comic Sans MS" panose="030F0702030302020204" pitchFamily="66" charset="0"/>
                          <a:ea typeface="Calibri" panose="020F0502020204030204" pitchFamily="34" charset="0"/>
                          <a:cs typeface="Calibri" panose="020F0502020204030204" pitchFamily="34" charset="0"/>
                        </a:rPr>
                        <a:t> </a:t>
                      </a:r>
                      <a:endParaRPr lang="en-GB" sz="1200" dirty="0">
                        <a:effectLst/>
                        <a:latin typeface="Comic Sans MS" panose="030F0702030302020204" pitchFamily="66" charset="0"/>
                        <a:ea typeface="Calibri" panose="020F0502020204030204" pitchFamily="34" charset="0"/>
                        <a:cs typeface="Times New Roman" panose="02020603050405020304" pitchFamily="18" charset="0"/>
                      </a:endParaRPr>
                    </a:p>
                    <a:p>
                      <a:pPr marL="215900">
                        <a:lnSpc>
                          <a:spcPct val="107000"/>
                        </a:lnSpc>
                        <a:spcAft>
                          <a:spcPts val="0"/>
                        </a:spcAft>
                      </a:pPr>
                      <a:r>
                        <a:rPr lang="en-GB" sz="1200" dirty="0">
                          <a:effectLst/>
                          <a:latin typeface="Comic Sans MS" panose="030F0702030302020204" pitchFamily="66" charset="0"/>
                          <a:ea typeface="Calibri" panose="020F0502020204030204" pitchFamily="34" charset="0"/>
                          <a:cs typeface="Calibri" panose="020F0502020204030204" pitchFamily="34" charset="0"/>
                        </a:rPr>
                        <a:t> </a:t>
                      </a:r>
                      <a:endParaRPr lang="en-GB" sz="1200" dirty="0">
                        <a:effectLst/>
                        <a:latin typeface="Comic Sans MS" panose="030F0702030302020204" pitchFamily="66" charset="0"/>
                        <a:ea typeface="Calibri" panose="020F0502020204030204" pitchFamily="34" charset="0"/>
                        <a:cs typeface="Times New Roman" panose="02020603050405020304" pitchFamily="18" charset="0"/>
                      </a:endParaRPr>
                    </a:p>
                    <a:p>
                      <a:pPr marL="215900">
                        <a:lnSpc>
                          <a:spcPct val="107000"/>
                        </a:lnSpc>
                        <a:spcAft>
                          <a:spcPts val="0"/>
                        </a:spcAft>
                      </a:pPr>
                      <a:endParaRPr lang="en-GB" sz="1200" dirty="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n-GB" sz="1200" dirty="0">
                          <a:effectLst/>
                          <a:latin typeface="Comic Sans MS" panose="030F0702030302020204" pitchFamily="66" charset="0"/>
                          <a:ea typeface="Calibri" panose="020F0502020204030204" pitchFamily="34" charset="0"/>
                          <a:cs typeface="Calibri" panose="020F0502020204030204" pitchFamily="34" charset="0"/>
                        </a:rPr>
                        <a:t>Region</a:t>
                      </a:r>
                      <a:endParaRPr lang="en-GB" sz="1200" dirty="0">
                        <a:effectLst/>
                        <a:latin typeface="Comic Sans MS" panose="030F0702030302020204" pitchFamily="66" charset="0"/>
                        <a:ea typeface="Calibri" panose="020F0502020204030204" pitchFamily="34" charset="0"/>
                        <a:cs typeface="Times New Roman" panose="02020603050405020304" pitchFamily="18" charset="0"/>
                      </a:endParaRPr>
                    </a:p>
                    <a:p>
                      <a:pPr>
                        <a:lnSpc>
                          <a:spcPct val="107000"/>
                        </a:lnSpc>
                        <a:spcAft>
                          <a:spcPts val="0"/>
                        </a:spcAft>
                      </a:pPr>
                      <a:r>
                        <a:rPr lang="en-GB" sz="1200" dirty="0">
                          <a:effectLst/>
                          <a:latin typeface="Comic Sans MS" panose="030F0702030302020204" pitchFamily="66" charset="0"/>
                          <a:ea typeface="Calibri" panose="020F0502020204030204" pitchFamily="34" charset="0"/>
                          <a:cs typeface="Calibri" panose="020F0502020204030204" pitchFamily="34" charset="0"/>
                        </a:rPr>
                        <a:t>Scale</a:t>
                      </a:r>
                      <a:endParaRPr lang="en-GB" sz="1200" dirty="0">
                        <a:effectLst/>
                        <a:latin typeface="Comic Sans MS" panose="030F0702030302020204" pitchFamily="66" charset="0"/>
                        <a:ea typeface="Calibri" panose="020F0502020204030204" pitchFamily="34" charset="0"/>
                        <a:cs typeface="Times New Roman" panose="02020603050405020304" pitchFamily="18" charset="0"/>
                      </a:endParaRPr>
                    </a:p>
                    <a:p>
                      <a:pPr>
                        <a:lnSpc>
                          <a:spcPct val="107000"/>
                        </a:lnSpc>
                        <a:spcAft>
                          <a:spcPts val="0"/>
                        </a:spcAft>
                      </a:pPr>
                      <a:r>
                        <a:rPr lang="en-GB" sz="1200" dirty="0">
                          <a:effectLst/>
                          <a:latin typeface="Comic Sans MS" panose="030F0702030302020204" pitchFamily="66" charset="0"/>
                          <a:ea typeface="Calibri" panose="020F0502020204030204" pitchFamily="34" charset="0"/>
                          <a:cs typeface="Calibri" panose="020F0502020204030204" pitchFamily="34" charset="0"/>
                        </a:rPr>
                        <a:t>Key</a:t>
                      </a:r>
                      <a:endParaRPr lang="en-GB" sz="1200" dirty="0">
                        <a:effectLst/>
                        <a:latin typeface="Comic Sans MS" panose="030F0702030302020204" pitchFamily="66" charset="0"/>
                        <a:ea typeface="Calibri" panose="020F0502020204030204" pitchFamily="34" charset="0"/>
                        <a:cs typeface="Times New Roman" panose="02020603050405020304" pitchFamily="18" charset="0"/>
                      </a:endParaRPr>
                    </a:p>
                    <a:p>
                      <a:pPr>
                        <a:lnSpc>
                          <a:spcPct val="107000"/>
                        </a:lnSpc>
                        <a:spcAft>
                          <a:spcPts val="0"/>
                        </a:spcAft>
                      </a:pPr>
                      <a:r>
                        <a:rPr lang="en-GB" sz="1200" dirty="0">
                          <a:effectLst/>
                          <a:latin typeface="Comic Sans MS" panose="030F0702030302020204" pitchFamily="66" charset="0"/>
                          <a:ea typeface="Calibri" panose="020F0502020204030204" pitchFamily="34" charset="0"/>
                          <a:cs typeface="Calibri" panose="020F0502020204030204" pitchFamily="34" charset="0"/>
                        </a:rPr>
                        <a:t>Political map</a:t>
                      </a:r>
                      <a:endParaRPr lang="en-GB" sz="1200" dirty="0">
                        <a:effectLst/>
                        <a:latin typeface="Comic Sans MS" panose="030F0702030302020204" pitchFamily="66" charset="0"/>
                        <a:ea typeface="Calibri" panose="020F0502020204030204" pitchFamily="34" charset="0"/>
                        <a:cs typeface="Times New Roman" panose="02020603050405020304" pitchFamily="18" charset="0"/>
                      </a:endParaRPr>
                    </a:p>
                    <a:p>
                      <a:pPr>
                        <a:lnSpc>
                          <a:spcPct val="107000"/>
                        </a:lnSpc>
                        <a:spcAft>
                          <a:spcPts val="0"/>
                        </a:spcAft>
                      </a:pPr>
                      <a:r>
                        <a:rPr lang="en-GB" sz="1200" dirty="0">
                          <a:effectLst/>
                          <a:latin typeface="Comic Sans MS" panose="030F0702030302020204" pitchFamily="66" charset="0"/>
                          <a:ea typeface="Calibri" panose="020F0502020204030204" pitchFamily="34" charset="0"/>
                          <a:cs typeface="Calibri" panose="020F0502020204030204" pitchFamily="34" charset="0"/>
                        </a:rPr>
                        <a:t>Physical map</a:t>
                      </a:r>
                      <a:endParaRPr lang="en-GB" sz="1200" dirty="0">
                        <a:effectLst/>
                        <a:latin typeface="Comic Sans MS" panose="030F0702030302020204" pitchFamily="66" charset="0"/>
                        <a:ea typeface="Calibri" panose="020F0502020204030204" pitchFamily="34" charset="0"/>
                        <a:cs typeface="Times New Roman" panose="02020603050405020304" pitchFamily="18" charset="0"/>
                      </a:endParaRPr>
                    </a:p>
                    <a:p>
                      <a:pPr>
                        <a:lnSpc>
                          <a:spcPct val="107000"/>
                        </a:lnSpc>
                        <a:spcAft>
                          <a:spcPts val="0"/>
                        </a:spcAft>
                      </a:pPr>
                      <a:r>
                        <a:rPr lang="en-GB" sz="1200" dirty="0">
                          <a:effectLst/>
                          <a:latin typeface="Comic Sans MS" panose="030F0702030302020204" pitchFamily="66" charset="0"/>
                          <a:ea typeface="Calibri" panose="020F0502020204030204" pitchFamily="34" charset="0"/>
                          <a:cs typeface="Calibri" panose="020F0502020204030204" pitchFamily="34" charset="0"/>
                        </a:rPr>
                        <a:t>Distribution</a:t>
                      </a:r>
                      <a:endParaRPr lang="en-GB" sz="1200" dirty="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128729435"/>
                  </a:ext>
                </a:extLst>
              </a:tr>
            </a:tbl>
          </a:graphicData>
        </a:graphic>
      </p:graphicFrame>
      <p:sp>
        <p:nvSpPr>
          <p:cNvPr id="26" name="TextBox 25">
            <a:extLst>
              <a:ext uri="{FF2B5EF4-FFF2-40B4-BE49-F238E27FC236}">
                <a16:creationId xmlns:a16="http://schemas.microsoft.com/office/drawing/2014/main" id="{1E4445BD-F4F7-41AC-AF0F-F873FCB51B2B}"/>
              </a:ext>
            </a:extLst>
          </p:cNvPr>
          <p:cNvSpPr txBox="1"/>
          <p:nvPr/>
        </p:nvSpPr>
        <p:spPr>
          <a:xfrm>
            <a:off x="4048217" y="1386581"/>
            <a:ext cx="4296793" cy="38100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uLnTx/>
                <a:uFillTx/>
                <a:latin typeface="Comic Sans MS" panose="030F0702030302020204" pitchFamily="66" charset="0"/>
                <a:ea typeface="+mn-ea"/>
                <a:cs typeface="+mn-cs"/>
              </a:rPr>
              <a:t>LKS2</a:t>
            </a:r>
            <a:endParaRPr kumimoji="0" lang="en-GB" sz="1800" b="0" i="0" u="none" strike="noStrike" kern="1200" cap="none" spc="0" normalizeH="0" baseline="0" noProof="0" dirty="0">
              <a:ln>
                <a:noFill/>
              </a:ln>
              <a:solidFill>
                <a:prstClr val="white"/>
              </a:solidFill>
              <a:effectLst/>
              <a:uLnTx/>
              <a:uFillTx/>
              <a:latin typeface="Comic Sans MS" panose="030F0702030302020204" pitchFamily="66" charset="0"/>
              <a:ea typeface="+mn-ea"/>
              <a:cs typeface="+mn-cs"/>
            </a:endParaRPr>
          </a:p>
        </p:txBody>
      </p:sp>
      <p:pic>
        <p:nvPicPr>
          <p:cNvPr id="2" name="Picture 1">
            <a:extLst>
              <a:ext uri="{FF2B5EF4-FFF2-40B4-BE49-F238E27FC236}">
                <a16:creationId xmlns:a16="http://schemas.microsoft.com/office/drawing/2014/main" id="{DA94FE88-F4C1-46BA-9E57-555DF952F4C9}"/>
              </a:ext>
            </a:extLst>
          </p:cNvPr>
          <p:cNvPicPr>
            <a:picLocks noChangeAspect="1"/>
          </p:cNvPicPr>
          <p:nvPr/>
        </p:nvPicPr>
        <p:blipFill>
          <a:blip r:embed="rId2"/>
          <a:stretch>
            <a:fillRect/>
          </a:stretch>
        </p:blipFill>
        <p:spPr>
          <a:xfrm>
            <a:off x="300415" y="194199"/>
            <a:ext cx="1761897" cy="1018120"/>
          </a:xfrm>
          <a:prstGeom prst="rect">
            <a:avLst/>
          </a:prstGeom>
        </p:spPr>
      </p:pic>
    </p:spTree>
    <p:extLst>
      <p:ext uri="{BB962C8B-B14F-4D97-AF65-F5344CB8AC3E}">
        <p14:creationId xmlns:p14="http://schemas.microsoft.com/office/powerpoint/2010/main" val="411318385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794C6FE-B479-4A6B-BE24-97602FA9CC96}"/>
              </a:ext>
            </a:extLst>
          </p:cNvPr>
          <p:cNvSpPr/>
          <p:nvPr/>
        </p:nvSpPr>
        <p:spPr>
          <a:xfrm>
            <a:off x="168676" y="96803"/>
            <a:ext cx="11789546" cy="1394645"/>
          </a:xfrm>
          <a:prstGeom prst="rect">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6" name="Rectangle 5">
            <a:extLst>
              <a:ext uri="{FF2B5EF4-FFF2-40B4-BE49-F238E27FC236}">
                <a16:creationId xmlns:a16="http://schemas.microsoft.com/office/drawing/2014/main" id="{CE9C5A49-72F3-4444-ACCF-0DF54F0F810B}"/>
              </a:ext>
            </a:extLst>
          </p:cNvPr>
          <p:cNvSpPr/>
          <p:nvPr/>
        </p:nvSpPr>
        <p:spPr>
          <a:xfrm>
            <a:off x="168676" y="1344671"/>
            <a:ext cx="11789546" cy="464820"/>
          </a:xfrm>
          <a:prstGeom prst="rect">
            <a:avLst/>
          </a:prstGeom>
          <a:solidFill>
            <a:srgbClr val="A45CAC"/>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 name="Rectangle 9">
            <a:extLst>
              <a:ext uri="{FF2B5EF4-FFF2-40B4-BE49-F238E27FC236}">
                <a16:creationId xmlns:a16="http://schemas.microsoft.com/office/drawing/2014/main" id="{D8C52891-5734-4892-8441-7D7CFBEBBF79}"/>
              </a:ext>
            </a:extLst>
          </p:cNvPr>
          <p:cNvSpPr/>
          <p:nvPr/>
        </p:nvSpPr>
        <p:spPr>
          <a:xfrm>
            <a:off x="2426234" y="2298983"/>
            <a:ext cx="247212" cy="144780"/>
          </a:xfrm>
          <a:prstGeom prst="rect">
            <a:avLst/>
          </a:prstGeom>
          <a:ln>
            <a:noFill/>
          </a:ln>
        </p:spPr>
        <p:style>
          <a:lnRef idx="2">
            <a:schemeClr val="accent1"/>
          </a:lnRef>
          <a:fillRef idx="1">
            <a:schemeClr val="l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24" name="TextBox 23">
            <a:extLst>
              <a:ext uri="{FF2B5EF4-FFF2-40B4-BE49-F238E27FC236}">
                <a16:creationId xmlns:a16="http://schemas.microsoft.com/office/drawing/2014/main" id="{141EF8DA-1AAC-4721-847D-82503B884892}"/>
              </a:ext>
            </a:extLst>
          </p:cNvPr>
          <p:cNvSpPr txBox="1"/>
          <p:nvPr/>
        </p:nvSpPr>
        <p:spPr>
          <a:xfrm>
            <a:off x="2194052" y="231525"/>
            <a:ext cx="8086290" cy="1077218"/>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3200" b="0" i="0" u="none" strike="noStrike" kern="1200" cap="none" spc="0" normalizeH="0" baseline="0" noProof="0" dirty="0">
                <a:ln>
                  <a:noFill/>
                </a:ln>
                <a:solidFill>
                  <a:prstClr val="white"/>
                </a:solidFill>
                <a:effectLst/>
                <a:uLnTx/>
                <a:uFillTx/>
                <a:latin typeface="Comic Sans MS" panose="030F0702030302020204" pitchFamily="66" charset="0"/>
                <a:ea typeface="+mn-ea"/>
                <a:cs typeface="+mn-cs"/>
              </a:rPr>
              <a:t>Curriculum Map</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3200" b="0" i="0" u="none" strike="noStrike" kern="1200" cap="none" spc="0" normalizeH="0" baseline="0" noProof="0" dirty="0">
                <a:ln>
                  <a:noFill/>
                </a:ln>
                <a:solidFill>
                  <a:prstClr val="white"/>
                </a:solidFill>
                <a:effectLst/>
                <a:uLnTx/>
                <a:uFillTx/>
                <a:latin typeface="Comic Sans MS" panose="030F0702030302020204" pitchFamily="66" charset="0"/>
                <a:ea typeface="+mn-ea"/>
                <a:cs typeface="+mn-cs"/>
              </a:rPr>
              <a:t>Geography– Fieldwork Skills</a:t>
            </a:r>
          </a:p>
        </p:txBody>
      </p:sp>
      <p:graphicFrame>
        <p:nvGraphicFramePr>
          <p:cNvPr id="25" name="Table 24">
            <a:extLst>
              <a:ext uri="{FF2B5EF4-FFF2-40B4-BE49-F238E27FC236}">
                <a16:creationId xmlns:a16="http://schemas.microsoft.com/office/drawing/2014/main" id="{AC7B64D2-1B9F-4487-BF74-023ABE51D6A6}"/>
              </a:ext>
            </a:extLst>
          </p:cNvPr>
          <p:cNvGraphicFramePr>
            <a:graphicFrameLocks noGrp="1"/>
          </p:cNvGraphicFramePr>
          <p:nvPr>
            <p:extLst>
              <p:ext uri="{D42A27DB-BD31-4B8C-83A1-F6EECF244321}">
                <p14:modId xmlns:p14="http://schemas.microsoft.com/office/powerpoint/2010/main" val="2241124483"/>
              </p:ext>
            </p:extLst>
          </p:nvPr>
        </p:nvGraphicFramePr>
        <p:xfrm>
          <a:off x="168675" y="1856099"/>
          <a:ext cx="11789546" cy="4755710"/>
        </p:xfrm>
        <a:graphic>
          <a:graphicData uri="http://schemas.openxmlformats.org/drawingml/2006/table">
            <a:tbl>
              <a:tblPr firstRow="1" bandRow="1">
                <a:tableStyleId>{5940675A-B579-460E-94D1-54222C63F5DA}</a:tableStyleId>
              </a:tblPr>
              <a:tblGrid>
                <a:gridCol w="2357909">
                  <a:extLst>
                    <a:ext uri="{9D8B030D-6E8A-4147-A177-3AD203B41FA5}">
                      <a16:colId xmlns:a16="http://schemas.microsoft.com/office/drawing/2014/main" val="1039164095"/>
                    </a:ext>
                  </a:extLst>
                </a:gridCol>
                <a:gridCol w="2357909">
                  <a:extLst>
                    <a:ext uri="{9D8B030D-6E8A-4147-A177-3AD203B41FA5}">
                      <a16:colId xmlns:a16="http://schemas.microsoft.com/office/drawing/2014/main" val="2704453762"/>
                    </a:ext>
                  </a:extLst>
                </a:gridCol>
                <a:gridCol w="2839080">
                  <a:extLst>
                    <a:ext uri="{9D8B030D-6E8A-4147-A177-3AD203B41FA5}">
                      <a16:colId xmlns:a16="http://schemas.microsoft.com/office/drawing/2014/main" val="4288589505"/>
                    </a:ext>
                  </a:extLst>
                </a:gridCol>
                <a:gridCol w="2263806">
                  <a:extLst>
                    <a:ext uri="{9D8B030D-6E8A-4147-A177-3AD203B41FA5}">
                      <a16:colId xmlns:a16="http://schemas.microsoft.com/office/drawing/2014/main" val="3781812662"/>
                    </a:ext>
                  </a:extLst>
                </a:gridCol>
                <a:gridCol w="1970842">
                  <a:extLst>
                    <a:ext uri="{9D8B030D-6E8A-4147-A177-3AD203B41FA5}">
                      <a16:colId xmlns:a16="http://schemas.microsoft.com/office/drawing/2014/main" val="3789398880"/>
                    </a:ext>
                  </a:extLst>
                </a:gridCol>
              </a:tblGrid>
              <a:tr h="265053">
                <a:tc>
                  <a:txBody>
                    <a:bodyPr/>
                    <a:lstStyle/>
                    <a:p>
                      <a:pPr marL="71755" algn="ctr">
                        <a:lnSpc>
                          <a:spcPct val="107000"/>
                        </a:lnSpc>
                        <a:spcAft>
                          <a:spcPts val="0"/>
                        </a:spcAft>
                      </a:pPr>
                      <a:r>
                        <a:rPr lang="en-GB" sz="1200">
                          <a:effectLst/>
                          <a:latin typeface="Comic Sans MS" panose="030F0702030302020204" pitchFamily="66" charset="0"/>
                          <a:ea typeface="Calibri" panose="020F0502020204030204" pitchFamily="34" charset="0"/>
                          <a:cs typeface="Calibri" panose="020F0502020204030204" pitchFamily="34" charset="0"/>
                        </a:rPr>
                        <a:t>Enquiry</a:t>
                      </a:r>
                      <a:endParaRPr lang="en-GB" sz="110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tc>
                <a:tc>
                  <a:txBody>
                    <a:bodyPr/>
                    <a:lstStyle/>
                    <a:p>
                      <a:pPr marL="71755" algn="ctr">
                        <a:lnSpc>
                          <a:spcPct val="107000"/>
                        </a:lnSpc>
                        <a:spcAft>
                          <a:spcPts val="0"/>
                        </a:spcAft>
                      </a:pPr>
                      <a:r>
                        <a:rPr lang="en-GB" sz="1200">
                          <a:effectLst/>
                          <a:latin typeface="Comic Sans MS" panose="030F0702030302020204" pitchFamily="66" charset="0"/>
                          <a:ea typeface="Calibri" panose="020F0502020204030204" pitchFamily="34" charset="0"/>
                          <a:cs typeface="Calibri" panose="020F0502020204030204" pitchFamily="34" charset="0"/>
                        </a:rPr>
                        <a:t>Communication</a:t>
                      </a:r>
                      <a:endParaRPr lang="en-GB" sz="110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nchor="ctr"/>
                </a:tc>
                <a:tc>
                  <a:txBody>
                    <a:bodyPr/>
                    <a:lstStyle/>
                    <a:p>
                      <a:pPr marL="71755" algn="ctr">
                        <a:lnSpc>
                          <a:spcPct val="107000"/>
                        </a:lnSpc>
                        <a:spcAft>
                          <a:spcPts val="0"/>
                        </a:spcAft>
                      </a:pPr>
                      <a:r>
                        <a:rPr lang="en-GB" sz="1200">
                          <a:effectLst/>
                          <a:latin typeface="Comic Sans MS" panose="030F0702030302020204" pitchFamily="66" charset="0"/>
                          <a:ea typeface="Calibri" panose="020F0502020204030204" pitchFamily="34" charset="0"/>
                          <a:cs typeface="Calibri" panose="020F0502020204030204" pitchFamily="34" charset="0"/>
                        </a:rPr>
                        <a:t>Field-sketching</a:t>
                      </a:r>
                      <a:endParaRPr lang="en-GB" sz="110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nchor="ctr"/>
                </a:tc>
                <a:tc>
                  <a:txBody>
                    <a:bodyPr/>
                    <a:lstStyle/>
                    <a:p>
                      <a:pPr marL="71755" algn="ctr">
                        <a:lnSpc>
                          <a:spcPct val="107000"/>
                        </a:lnSpc>
                        <a:spcAft>
                          <a:spcPts val="0"/>
                        </a:spcAft>
                      </a:pPr>
                      <a:r>
                        <a:rPr lang="en-GB" sz="1200">
                          <a:effectLst/>
                          <a:latin typeface="Comic Sans MS" panose="030F0702030302020204" pitchFamily="66" charset="0"/>
                          <a:ea typeface="Calibri" panose="020F0502020204030204" pitchFamily="34" charset="0"/>
                          <a:cs typeface="Calibri" panose="020F0502020204030204" pitchFamily="34" charset="0"/>
                        </a:rPr>
                        <a:t>Photography</a:t>
                      </a:r>
                      <a:endParaRPr lang="en-GB" sz="110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nchor="ctr"/>
                </a:tc>
                <a:tc>
                  <a:txBody>
                    <a:bodyPr/>
                    <a:lstStyle/>
                    <a:p>
                      <a:pPr marL="71755" algn="ctr">
                        <a:lnSpc>
                          <a:spcPct val="107000"/>
                        </a:lnSpc>
                        <a:spcAft>
                          <a:spcPts val="0"/>
                        </a:spcAft>
                      </a:pPr>
                      <a:r>
                        <a:rPr lang="en-GB" sz="1200" dirty="0">
                          <a:effectLst/>
                          <a:latin typeface="Comic Sans MS" panose="030F0702030302020204" pitchFamily="66" charset="0"/>
                          <a:ea typeface="Calibri" panose="020F0502020204030204" pitchFamily="34" charset="0"/>
                          <a:cs typeface="Calibri" panose="020F0502020204030204" pitchFamily="34" charset="0"/>
                        </a:rPr>
                        <a:t>Measurement</a:t>
                      </a:r>
                      <a:endParaRPr lang="en-GB" sz="1100" dirty="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3471968257"/>
                  </a:ext>
                </a:extLst>
              </a:tr>
              <a:tr h="3127626">
                <a:tc>
                  <a:txBody>
                    <a:bodyPr/>
                    <a:lstStyle/>
                    <a:p>
                      <a:pPr marL="342900" lvl="0" indent="-342900">
                        <a:lnSpc>
                          <a:spcPct val="107000"/>
                        </a:lnSpc>
                        <a:spcAft>
                          <a:spcPts val="0"/>
                        </a:spcAft>
                        <a:buFont typeface="Arial" panose="020B0604020202020204" pitchFamily="34" charset="0"/>
                        <a:buChar char="-"/>
                      </a:pPr>
                      <a:r>
                        <a:rPr lang="en-GB" sz="1200" dirty="0">
                          <a:effectLst/>
                          <a:latin typeface="Comic Sans MS" panose="030F0702030302020204" pitchFamily="66" charset="0"/>
                          <a:ea typeface="Calibri" panose="020F0502020204030204" pitchFamily="34" charset="0"/>
                          <a:cs typeface="Calibri" panose="020F0502020204030204" pitchFamily="34" charset="0"/>
                        </a:rPr>
                        <a:t>Begin to ask/initiate geographical questions (Y3)</a:t>
                      </a:r>
                      <a:endParaRPr lang="en-GB" sz="1200" dirty="0">
                        <a:effectLst/>
                        <a:latin typeface="Comic Sans MS" panose="030F0702030302020204" pitchFamily="66" charset="0"/>
                        <a:ea typeface="Calibri" panose="020F0502020204030204" pitchFamily="34" charset="0"/>
                        <a:cs typeface="Times New Roman" panose="02020603050405020304" pitchFamily="18" charset="0"/>
                      </a:endParaRPr>
                    </a:p>
                    <a:p>
                      <a:pPr marL="342900" lvl="0" indent="-342900">
                        <a:lnSpc>
                          <a:spcPct val="107000"/>
                        </a:lnSpc>
                        <a:spcAft>
                          <a:spcPts val="0"/>
                        </a:spcAft>
                        <a:buFont typeface="Arial" panose="020B0604020202020204" pitchFamily="34" charset="0"/>
                        <a:buChar char="-"/>
                      </a:pPr>
                      <a:r>
                        <a:rPr lang="en-GB" sz="1200" dirty="0">
                          <a:effectLst/>
                          <a:latin typeface="Comic Sans MS" panose="030F0702030302020204" pitchFamily="66" charset="0"/>
                          <a:ea typeface="Calibri" panose="020F0502020204030204" pitchFamily="34" charset="0"/>
                          <a:cs typeface="Calibri" panose="020F0502020204030204" pitchFamily="34" charset="0"/>
                        </a:rPr>
                        <a:t>Ask and respond to questions and offer their own ideas (Y4)</a:t>
                      </a:r>
                      <a:endParaRPr lang="en-GB" sz="1200" dirty="0">
                        <a:effectLst/>
                        <a:latin typeface="Comic Sans MS" panose="030F0702030302020204" pitchFamily="66" charset="0"/>
                        <a:ea typeface="Calibri" panose="020F0502020204030204" pitchFamily="34" charset="0"/>
                        <a:cs typeface="Times New Roman" panose="02020603050405020304" pitchFamily="18" charset="0"/>
                      </a:endParaRPr>
                    </a:p>
                    <a:p>
                      <a:pPr marL="342900" lvl="0" indent="-342900">
                        <a:lnSpc>
                          <a:spcPct val="107000"/>
                        </a:lnSpc>
                        <a:spcAft>
                          <a:spcPts val="0"/>
                        </a:spcAft>
                        <a:buFont typeface="Arial" panose="020B0604020202020204" pitchFamily="34" charset="0"/>
                        <a:buChar char="-"/>
                      </a:pPr>
                      <a:r>
                        <a:rPr lang="en-GB" sz="1200" dirty="0">
                          <a:effectLst/>
                          <a:latin typeface="Comic Sans MS" panose="030F0702030302020204" pitchFamily="66" charset="0"/>
                          <a:ea typeface="Calibri" panose="020F0502020204030204" pitchFamily="34" charset="0"/>
                          <a:cs typeface="Calibri" panose="020F0502020204030204" pitchFamily="34" charset="0"/>
                        </a:rPr>
                        <a:t>Use NF books, stories, atlases, pictures/photos and internet as sources of information. Extend to satellite images, aerial photographs</a:t>
                      </a:r>
                      <a:endParaRPr lang="en-GB" sz="1200" dirty="0">
                        <a:effectLst/>
                        <a:latin typeface="Comic Sans MS" panose="030F0702030302020204" pitchFamily="66" charset="0"/>
                        <a:ea typeface="Calibri" panose="020F0502020204030204" pitchFamily="34" charset="0"/>
                        <a:cs typeface="Times New Roman" panose="02020603050405020304" pitchFamily="18" charset="0"/>
                      </a:endParaRPr>
                    </a:p>
                    <a:p>
                      <a:pPr marL="342900" lvl="0" indent="-342900">
                        <a:lnSpc>
                          <a:spcPct val="107000"/>
                        </a:lnSpc>
                        <a:spcAft>
                          <a:spcPts val="0"/>
                        </a:spcAft>
                        <a:buFont typeface="Arial" panose="020B0604020202020204" pitchFamily="34" charset="0"/>
                        <a:buChar char="-"/>
                      </a:pPr>
                      <a:r>
                        <a:rPr lang="en-GB" sz="1200" dirty="0">
                          <a:effectLst/>
                          <a:latin typeface="Comic Sans MS" panose="030F0702030302020204" pitchFamily="66" charset="0"/>
                          <a:ea typeface="Calibri" panose="020F0502020204030204" pitchFamily="34" charset="0"/>
                          <a:cs typeface="Calibri" panose="020F0502020204030204" pitchFamily="34" charset="0"/>
                        </a:rPr>
                        <a:t>Investigate places and themes at more than one scale</a:t>
                      </a:r>
                      <a:endParaRPr lang="en-GB" sz="1200" dirty="0">
                        <a:effectLst/>
                        <a:latin typeface="Comic Sans MS" panose="030F0702030302020204" pitchFamily="66" charset="0"/>
                        <a:ea typeface="Calibri" panose="020F0502020204030204" pitchFamily="34" charset="0"/>
                        <a:cs typeface="Times New Roman" panose="02020603050405020304" pitchFamily="18" charset="0"/>
                      </a:endParaRPr>
                    </a:p>
                    <a:p>
                      <a:pPr marL="342900" lvl="0" indent="-342900">
                        <a:lnSpc>
                          <a:spcPct val="107000"/>
                        </a:lnSpc>
                        <a:spcAft>
                          <a:spcPts val="0"/>
                        </a:spcAft>
                        <a:buFont typeface="Arial" panose="020B0604020202020204" pitchFamily="34" charset="0"/>
                        <a:buChar char="-"/>
                      </a:pPr>
                      <a:r>
                        <a:rPr lang="en-GB" sz="1200" dirty="0">
                          <a:effectLst/>
                          <a:latin typeface="Comic Sans MS" panose="030F0702030302020204" pitchFamily="66" charset="0"/>
                          <a:ea typeface="Calibri" panose="020F0502020204030204" pitchFamily="34" charset="0"/>
                          <a:cs typeface="Calibri" panose="020F0502020204030204" pitchFamily="34" charset="0"/>
                        </a:rPr>
                        <a:t>Collect and record evidence with support where needed</a:t>
                      </a:r>
                      <a:endParaRPr lang="en-GB" sz="1200" dirty="0">
                        <a:effectLst/>
                        <a:latin typeface="Comic Sans MS" panose="030F0702030302020204" pitchFamily="66" charset="0"/>
                        <a:ea typeface="Calibri" panose="020F0502020204030204" pitchFamily="34" charset="0"/>
                        <a:cs typeface="Times New Roman" panose="02020603050405020304" pitchFamily="18" charset="0"/>
                      </a:endParaRPr>
                    </a:p>
                    <a:p>
                      <a:pPr marL="342900" lvl="0" indent="-342900">
                        <a:lnSpc>
                          <a:spcPct val="107000"/>
                        </a:lnSpc>
                        <a:spcAft>
                          <a:spcPts val="0"/>
                        </a:spcAft>
                        <a:buFont typeface="Arial" panose="020B0604020202020204" pitchFamily="34" charset="0"/>
                        <a:buChar char="-"/>
                      </a:pPr>
                      <a:r>
                        <a:rPr lang="en-GB" sz="1200" dirty="0">
                          <a:effectLst/>
                          <a:latin typeface="Comic Sans MS" panose="030F0702030302020204" pitchFamily="66" charset="0"/>
                          <a:ea typeface="Calibri" panose="020F0502020204030204" pitchFamily="34" charset="0"/>
                          <a:cs typeface="Calibri" panose="020F0502020204030204" pitchFamily="34" charset="0"/>
                        </a:rPr>
                        <a:t>Analyse evidence and draw conclusions e.g. make comparisons between two locations using photos/ pictures.</a:t>
                      </a:r>
                      <a:endParaRPr lang="en-GB" sz="1200" dirty="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tc>
                <a:tc>
                  <a:txBody>
                    <a:bodyPr/>
                    <a:lstStyle/>
                    <a:p>
                      <a:pPr marL="342900" lvl="0" indent="-342900">
                        <a:lnSpc>
                          <a:spcPct val="107000"/>
                        </a:lnSpc>
                        <a:spcAft>
                          <a:spcPts val="0"/>
                        </a:spcAft>
                        <a:buFont typeface="Arial" panose="020B0604020202020204" pitchFamily="34" charset="0"/>
                        <a:buChar char="-"/>
                      </a:pPr>
                      <a:r>
                        <a:rPr lang="en-GB" sz="1200" dirty="0">
                          <a:effectLst/>
                          <a:latin typeface="Comic Sans MS" panose="030F0702030302020204" pitchFamily="66" charset="0"/>
                          <a:ea typeface="Calibri" panose="020F0502020204030204" pitchFamily="34" charset="0"/>
                          <a:cs typeface="Calibri" panose="020F0502020204030204" pitchFamily="34" charset="0"/>
                        </a:rPr>
                        <a:t>Communicate in a variety of ways including maps, diagrams, numerical and quantitative skills and writing at length</a:t>
                      </a:r>
                      <a:endParaRPr lang="en-GB" sz="1200" dirty="0">
                        <a:effectLst/>
                        <a:latin typeface="Comic Sans MS" panose="030F0702030302020204" pitchFamily="66" charset="0"/>
                        <a:ea typeface="Calibri" panose="020F0502020204030204" pitchFamily="34" charset="0"/>
                        <a:cs typeface="Times New Roman" panose="02020603050405020304" pitchFamily="18" charset="0"/>
                      </a:endParaRPr>
                    </a:p>
                    <a:p>
                      <a:pPr marL="342900" lvl="0" indent="-342900">
                        <a:lnSpc>
                          <a:spcPct val="107000"/>
                        </a:lnSpc>
                        <a:spcAft>
                          <a:spcPts val="0"/>
                        </a:spcAft>
                        <a:buFont typeface="Arial" panose="020B0604020202020204" pitchFamily="34" charset="0"/>
                        <a:buChar char="-"/>
                      </a:pPr>
                      <a:r>
                        <a:rPr lang="en-GB" sz="1200" dirty="0">
                          <a:effectLst/>
                          <a:latin typeface="Comic Sans MS" panose="030F0702030302020204" pitchFamily="66" charset="0"/>
                          <a:ea typeface="Calibri" panose="020F0502020204030204" pitchFamily="34" charset="0"/>
                          <a:cs typeface="Calibri" panose="020F0502020204030204" pitchFamily="34" charset="0"/>
                        </a:rPr>
                        <a:t>Identify and explain different views of people including themselves.</a:t>
                      </a:r>
                      <a:endParaRPr lang="en-GB" sz="1200" dirty="0">
                        <a:effectLst/>
                        <a:latin typeface="Comic Sans MS" panose="030F0702030302020204" pitchFamily="66" charset="0"/>
                        <a:ea typeface="Calibri" panose="020F0502020204030204" pitchFamily="34" charset="0"/>
                        <a:cs typeface="Times New Roman" panose="02020603050405020304" pitchFamily="18" charset="0"/>
                      </a:endParaRPr>
                    </a:p>
                    <a:p>
                      <a:pPr marL="342900" lvl="0" indent="-342900">
                        <a:lnSpc>
                          <a:spcPct val="107000"/>
                        </a:lnSpc>
                        <a:spcAft>
                          <a:spcPts val="0"/>
                        </a:spcAft>
                        <a:buFont typeface="Arial" panose="020B0604020202020204" pitchFamily="34" charset="0"/>
                        <a:buChar char="-"/>
                      </a:pPr>
                      <a:r>
                        <a:rPr lang="en-GB" sz="1200" dirty="0">
                          <a:effectLst/>
                          <a:latin typeface="Comic Sans MS" panose="030F0702030302020204" pitchFamily="66" charset="0"/>
                          <a:ea typeface="Calibri" panose="020F0502020204030204" pitchFamily="34" charset="0"/>
                          <a:cs typeface="Calibri" panose="020F0502020204030204" pitchFamily="34" charset="0"/>
                        </a:rPr>
                        <a:t>Develop the use of appropriate vocabulary to communicate  findings </a:t>
                      </a:r>
                      <a:endParaRPr lang="en-GB" sz="1200" dirty="0">
                        <a:effectLst/>
                        <a:latin typeface="Comic Sans MS" panose="030F0702030302020204" pitchFamily="66" charset="0"/>
                        <a:ea typeface="Calibri" panose="020F0502020204030204" pitchFamily="34" charset="0"/>
                        <a:cs typeface="Times New Roman" panose="02020603050405020304" pitchFamily="18" charset="0"/>
                      </a:endParaRPr>
                    </a:p>
                    <a:p>
                      <a:pPr marL="342900" lvl="0" indent="-342900">
                        <a:lnSpc>
                          <a:spcPct val="107000"/>
                        </a:lnSpc>
                        <a:spcAft>
                          <a:spcPts val="0"/>
                        </a:spcAft>
                        <a:buFont typeface="Arial" panose="020B0604020202020204" pitchFamily="34" charset="0"/>
                        <a:buChar char="-"/>
                      </a:pPr>
                      <a:r>
                        <a:rPr lang="en-GB" sz="1200" dirty="0">
                          <a:effectLst/>
                          <a:latin typeface="Comic Sans MS" panose="030F0702030302020204" pitchFamily="66" charset="0"/>
                          <a:ea typeface="Calibri" panose="020F0502020204030204" pitchFamily="34" charset="0"/>
                          <a:cs typeface="Calibri" panose="020F0502020204030204" pitchFamily="34" charset="0"/>
                        </a:rPr>
                        <a:t>Explore geographical issues through discussion </a:t>
                      </a:r>
                      <a:endParaRPr lang="en-GB" sz="1200" dirty="0">
                        <a:effectLst/>
                        <a:latin typeface="Comic Sans MS" panose="030F0702030302020204" pitchFamily="66" charset="0"/>
                        <a:ea typeface="Calibri" panose="020F0502020204030204" pitchFamily="34" charset="0"/>
                        <a:cs typeface="Times New Roman" panose="02020603050405020304" pitchFamily="18" charset="0"/>
                      </a:endParaRPr>
                    </a:p>
                    <a:p>
                      <a:pPr marL="215900">
                        <a:lnSpc>
                          <a:spcPct val="107000"/>
                        </a:lnSpc>
                        <a:spcAft>
                          <a:spcPts val="0"/>
                        </a:spcAft>
                      </a:pPr>
                      <a:r>
                        <a:rPr lang="en-GB" sz="1200" dirty="0">
                          <a:effectLst/>
                          <a:latin typeface="Comic Sans MS" panose="030F0702030302020204" pitchFamily="66" charset="0"/>
                          <a:ea typeface="Calibri" panose="020F0502020204030204" pitchFamily="34" charset="0"/>
                          <a:cs typeface="Calibri" panose="020F0502020204030204" pitchFamily="34" charset="0"/>
                        </a:rPr>
                        <a:t> </a:t>
                      </a:r>
                      <a:endParaRPr lang="en-GB" sz="1200" dirty="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tc>
                <a:tc>
                  <a:txBody>
                    <a:bodyPr/>
                    <a:lstStyle/>
                    <a:p>
                      <a:pPr marL="342900" lvl="0" indent="-342900">
                        <a:lnSpc>
                          <a:spcPct val="107000"/>
                        </a:lnSpc>
                        <a:spcAft>
                          <a:spcPts val="0"/>
                        </a:spcAft>
                        <a:buFont typeface="Arial" panose="020B0604020202020204" pitchFamily="34" charset="0"/>
                        <a:buChar char="-"/>
                      </a:pPr>
                      <a:r>
                        <a:rPr lang="en-GB" sz="1200" dirty="0">
                          <a:effectLst/>
                          <a:latin typeface="Comic Sans MS" panose="030F0702030302020204" pitchFamily="66" charset="0"/>
                          <a:ea typeface="Calibri" panose="020F0502020204030204" pitchFamily="34" charset="0"/>
                          <a:cs typeface="Calibri" panose="020F0502020204030204" pitchFamily="34" charset="0"/>
                        </a:rPr>
                        <a:t>Provide the children with an outline where they can add some of their own details, deciding themselves what needs to be added.</a:t>
                      </a:r>
                      <a:endParaRPr lang="en-GB" sz="1200" dirty="0">
                        <a:effectLst/>
                        <a:latin typeface="Comic Sans MS" panose="030F0702030302020204" pitchFamily="66" charset="0"/>
                        <a:ea typeface="Calibri" panose="020F0502020204030204" pitchFamily="34" charset="0"/>
                        <a:cs typeface="Times New Roman" panose="02020603050405020304" pitchFamily="18" charset="0"/>
                      </a:endParaRPr>
                    </a:p>
                    <a:p>
                      <a:pPr marL="342900" lvl="0" indent="-342900">
                        <a:lnSpc>
                          <a:spcPct val="107000"/>
                        </a:lnSpc>
                        <a:spcAft>
                          <a:spcPts val="0"/>
                        </a:spcAft>
                        <a:buFont typeface="Arial" panose="020B0604020202020204" pitchFamily="34" charset="0"/>
                        <a:buChar char="-"/>
                      </a:pPr>
                      <a:r>
                        <a:rPr lang="en-GB" sz="1200" dirty="0">
                          <a:effectLst/>
                          <a:latin typeface="Comic Sans MS" panose="030F0702030302020204" pitchFamily="66" charset="0"/>
                          <a:ea typeface="Calibri" panose="020F0502020204030204" pitchFamily="34" charset="0"/>
                          <a:cs typeface="Calibri" panose="020F0502020204030204" pitchFamily="34" charset="0"/>
                        </a:rPr>
                        <a:t>Provide some labels to add, children to decide what else needs to be labelled.</a:t>
                      </a:r>
                      <a:endParaRPr lang="en-GB" sz="1200" dirty="0">
                        <a:effectLst/>
                        <a:latin typeface="Comic Sans MS" panose="030F0702030302020204" pitchFamily="66" charset="0"/>
                        <a:ea typeface="Calibri" panose="020F0502020204030204" pitchFamily="34" charset="0"/>
                        <a:cs typeface="Times New Roman" panose="02020603050405020304" pitchFamily="18" charset="0"/>
                      </a:endParaRPr>
                    </a:p>
                    <a:p>
                      <a:pPr marL="342900" lvl="0" indent="-342900">
                        <a:lnSpc>
                          <a:spcPct val="107000"/>
                        </a:lnSpc>
                        <a:spcAft>
                          <a:spcPts val="0"/>
                        </a:spcAft>
                        <a:buFont typeface="Arial" panose="020B0604020202020204" pitchFamily="34" charset="0"/>
                        <a:buChar char="-"/>
                      </a:pPr>
                      <a:r>
                        <a:rPr lang="en-GB" sz="1200" dirty="0">
                          <a:effectLst/>
                          <a:latin typeface="Comic Sans MS" panose="030F0702030302020204" pitchFamily="66" charset="0"/>
                          <a:ea typeface="Calibri" panose="020F0502020204030204" pitchFamily="34" charset="0"/>
                          <a:cs typeface="Calibri" panose="020F0502020204030204" pitchFamily="34" charset="0"/>
                        </a:rPr>
                        <a:t>Add a title</a:t>
                      </a:r>
                      <a:endParaRPr lang="en-GB" sz="1200" dirty="0">
                        <a:effectLst/>
                        <a:latin typeface="Comic Sans MS" panose="030F0702030302020204" pitchFamily="66" charset="0"/>
                        <a:ea typeface="Calibri" panose="020F0502020204030204" pitchFamily="34" charset="0"/>
                        <a:cs typeface="Times New Roman" panose="02020603050405020304" pitchFamily="18" charset="0"/>
                      </a:endParaRPr>
                    </a:p>
                    <a:p>
                      <a:pPr marL="342900" lvl="0" indent="-342900">
                        <a:lnSpc>
                          <a:spcPct val="107000"/>
                        </a:lnSpc>
                        <a:spcAft>
                          <a:spcPts val="0"/>
                        </a:spcAft>
                        <a:buFont typeface="Arial" panose="020B0604020202020204" pitchFamily="34" charset="0"/>
                        <a:buChar char="-"/>
                      </a:pPr>
                      <a:r>
                        <a:rPr lang="en-GB" sz="1200" dirty="0">
                          <a:effectLst/>
                          <a:latin typeface="Comic Sans MS" panose="030F0702030302020204" pitchFamily="66" charset="0"/>
                          <a:ea typeface="Calibri" panose="020F0502020204030204" pitchFamily="34" charset="0"/>
                          <a:cs typeface="Calibri" panose="020F0502020204030204" pitchFamily="34" charset="0"/>
                        </a:rPr>
                        <a:t>Draw a sketch of a simple view with some scaffolding of a few key lines.</a:t>
                      </a:r>
                      <a:endParaRPr lang="en-GB" sz="1200" dirty="0">
                        <a:effectLst/>
                        <a:latin typeface="Comic Sans MS" panose="030F0702030302020204" pitchFamily="66" charset="0"/>
                        <a:ea typeface="Calibri" panose="020F0502020204030204" pitchFamily="34" charset="0"/>
                        <a:cs typeface="Times New Roman" panose="02020603050405020304" pitchFamily="18" charset="0"/>
                      </a:endParaRPr>
                    </a:p>
                    <a:p>
                      <a:pPr marL="342900" lvl="0" indent="-342900">
                        <a:lnSpc>
                          <a:spcPct val="107000"/>
                        </a:lnSpc>
                        <a:spcAft>
                          <a:spcPts val="0"/>
                        </a:spcAft>
                        <a:buFont typeface="Arial" panose="020B0604020202020204" pitchFamily="34" charset="0"/>
                        <a:buChar char="-"/>
                      </a:pPr>
                      <a:r>
                        <a:rPr lang="en-GB" sz="1200" dirty="0">
                          <a:effectLst/>
                          <a:latin typeface="Comic Sans MS" panose="030F0702030302020204" pitchFamily="66" charset="0"/>
                          <a:ea typeface="Calibri" panose="020F0502020204030204" pitchFamily="34" charset="0"/>
                          <a:cs typeface="Calibri" panose="020F0502020204030204" pitchFamily="34" charset="0"/>
                        </a:rPr>
                        <a:t>Annotate their sketch with labels, beginning to add information beyond one key word.</a:t>
                      </a:r>
                      <a:endParaRPr lang="en-GB" sz="1200" dirty="0">
                        <a:effectLst/>
                        <a:latin typeface="Comic Sans MS" panose="030F0702030302020204" pitchFamily="66" charset="0"/>
                        <a:ea typeface="Calibri" panose="020F0502020204030204" pitchFamily="34" charset="0"/>
                        <a:cs typeface="Times New Roman" panose="02020603050405020304" pitchFamily="18" charset="0"/>
                      </a:endParaRPr>
                    </a:p>
                    <a:p>
                      <a:pPr marL="342900" lvl="0" indent="-342900">
                        <a:lnSpc>
                          <a:spcPct val="107000"/>
                        </a:lnSpc>
                        <a:spcAft>
                          <a:spcPts val="0"/>
                        </a:spcAft>
                        <a:buFont typeface="Arial" panose="020B0604020202020204" pitchFamily="34" charset="0"/>
                        <a:buChar char="-"/>
                      </a:pPr>
                      <a:r>
                        <a:rPr lang="en-GB" sz="1200" dirty="0">
                          <a:effectLst/>
                          <a:latin typeface="Comic Sans MS" panose="030F0702030302020204" pitchFamily="66" charset="0"/>
                          <a:ea typeface="Calibri" panose="020F0502020204030204" pitchFamily="34" charset="0"/>
                          <a:cs typeface="Calibri" panose="020F0502020204030204" pitchFamily="34" charset="0"/>
                        </a:rPr>
                        <a:t>Add title, location and direction to sketch.</a:t>
                      </a:r>
                      <a:endParaRPr lang="en-GB" sz="1200" dirty="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tc>
                <a:tc>
                  <a:txBody>
                    <a:bodyPr/>
                    <a:lstStyle/>
                    <a:p>
                      <a:pPr marL="342900" lvl="0" indent="-342900">
                        <a:lnSpc>
                          <a:spcPct val="107000"/>
                        </a:lnSpc>
                        <a:spcAft>
                          <a:spcPts val="0"/>
                        </a:spcAft>
                        <a:buFont typeface="Arial" panose="020B0604020202020204" pitchFamily="34" charset="0"/>
                        <a:buChar char="-"/>
                      </a:pPr>
                      <a:r>
                        <a:rPr lang="en-GB" sz="1200">
                          <a:effectLst/>
                          <a:latin typeface="Comic Sans MS" panose="030F0702030302020204" pitchFamily="66" charset="0"/>
                          <a:ea typeface="Calibri" panose="020F0502020204030204" pitchFamily="34" charset="0"/>
                          <a:cs typeface="Calibri" panose="020F0502020204030204" pitchFamily="34" charset="0"/>
                        </a:rPr>
                        <a:t>Point out useful views to photograph for their investigation.</a:t>
                      </a:r>
                      <a:endParaRPr lang="en-GB" sz="1200">
                        <a:effectLst/>
                        <a:latin typeface="Comic Sans MS" panose="030F0702030302020204" pitchFamily="66" charset="0"/>
                        <a:ea typeface="Calibri" panose="020F0502020204030204" pitchFamily="34" charset="0"/>
                        <a:cs typeface="Times New Roman" panose="02020603050405020304" pitchFamily="18" charset="0"/>
                      </a:endParaRPr>
                    </a:p>
                    <a:p>
                      <a:pPr marL="342900" lvl="0" indent="-342900">
                        <a:lnSpc>
                          <a:spcPct val="107000"/>
                        </a:lnSpc>
                        <a:spcAft>
                          <a:spcPts val="0"/>
                        </a:spcAft>
                        <a:buFont typeface="Arial" panose="020B0604020202020204" pitchFamily="34" charset="0"/>
                        <a:buChar char="-"/>
                      </a:pPr>
                      <a:r>
                        <a:rPr lang="en-GB" sz="1200">
                          <a:effectLst/>
                          <a:latin typeface="Comic Sans MS" panose="030F0702030302020204" pitchFamily="66" charset="0"/>
                          <a:ea typeface="Calibri" panose="020F0502020204030204" pitchFamily="34" charset="0"/>
                          <a:cs typeface="Calibri" panose="020F0502020204030204" pitchFamily="34" charset="0"/>
                        </a:rPr>
                        <a:t>Add titles and labels to photos.</a:t>
                      </a:r>
                      <a:endParaRPr lang="en-GB" sz="1200">
                        <a:effectLst/>
                        <a:latin typeface="Comic Sans MS" panose="030F0702030302020204" pitchFamily="66" charset="0"/>
                        <a:ea typeface="Calibri" panose="020F0502020204030204" pitchFamily="34" charset="0"/>
                        <a:cs typeface="Times New Roman" panose="02020603050405020304" pitchFamily="18" charset="0"/>
                      </a:endParaRPr>
                    </a:p>
                    <a:p>
                      <a:pPr marL="342900" lvl="0" indent="-342900">
                        <a:lnSpc>
                          <a:spcPct val="107000"/>
                        </a:lnSpc>
                        <a:spcAft>
                          <a:spcPts val="0"/>
                        </a:spcAft>
                        <a:buFont typeface="Arial" panose="020B0604020202020204" pitchFamily="34" charset="0"/>
                        <a:buChar char="-"/>
                      </a:pPr>
                      <a:r>
                        <a:rPr lang="en-GB" sz="1200">
                          <a:effectLst/>
                          <a:latin typeface="Comic Sans MS" panose="030F0702030302020204" pitchFamily="66" charset="0"/>
                          <a:ea typeface="Calibri" panose="020F0502020204030204" pitchFamily="34" charset="0"/>
                          <a:cs typeface="Calibri" panose="020F0502020204030204" pitchFamily="34" charset="0"/>
                        </a:rPr>
                        <a:t>Suggest how photos provide useful evidence for their investigations.</a:t>
                      </a:r>
                      <a:endParaRPr lang="en-GB" sz="1200">
                        <a:effectLst/>
                        <a:latin typeface="Comic Sans MS" panose="030F0702030302020204" pitchFamily="66" charset="0"/>
                        <a:ea typeface="Calibri" panose="020F0502020204030204" pitchFamily="34" charset="0"/>
                        <a:cs typeface="Times New Roman" panose="02020603050405020304" pitchFamily="18" charset="0"/>
                      </a:endParaRPr>
                    </a:p>
                    <a:p>
                      <a:pPr marL="342900" lvl="0" indent="-342900">
                        <a:lnSpc>
                          <a:spcPct val="107000"/>
                        </a:lnSpc>
                        <a:spcAft>
                          <a:spcPts val="0"/>
                        </a:spcAft>
                        <a:buFont typeface="Arial" panose="020B0604020202020204" pitchFamily="34" charset="0"/>
                        <a:buChar char="-"/>
                      </a:pPr>
                      <a:r>
                        <a:rPr lang="en-GB" sz="1200">
                          <a:effectLst/>
                          <a:latin typeface="Comic Sans MS" panose="030F0702030302020204" pitchFamily="66" charset="0"/>
                          <a:ea typeface="Calibri" panose="020F0502020204030204" pitchFamily="34" charset="0"/>
                          <a:cs typeface="Calibri" panose="020F0502020204030204" pitchFamily="34" charset="0"/>
                        </a:rPr>
                        <a:t>Use a camera independently</a:t>
                      </a:r>
                      <a:endParaRPr lang="en-GB" sz="1200">
                        <a:effectLst/>
                        <a:latin typeface="Comic Sans MS" panose="030F0702030302020204" pitchFamily="66" charset="0"/>
                        <a:ea typeface="Calibri" panose="020F0502020204030204" pitchFamily="34" charset="0"/>
                        <a:cs typeface="Times New Roman" panose="02020603050405020304" pitchFamily="18" charset="0"/>
                      </a:endParaRPr>
                    </a:p>
                    <a:p>
                      <a:pPr marL="342900" lvl="0" indent="-342900">
                        <a:lnSpc>
                          <a:spcPct val="107000"/>
                        </a:lnSpc>
                        <a:spcAft>
                          <a:spcPts val="0"/>
                        </a:spcAft>
                        <a:buFont typeface="Arial" panose="020B0604020202020204" pitchFamily="34" charset="0"/>
                        <a:buChar char="-"/>
                      </a:pPr>
                      <a:r>
                        <a:rPr lang="en-GB" sz="1200">
                          <a:effectLst/>
                          <a:latin typeface="Comic Sans MS" panose="030F0702030302020204" pitchFamily="66" charset="0"/>
                          <a:ea typeface="Calibri" panose="020F0502020204030204" pitchFamily="34" charset="0"/>
                          <a:cs typeface="Calibri" panose="020F0502020204030204" pitchFamily="34" charset="0"/>
                        </a:rPr>
                        <a:t>Locate a photo on a map.</a:t>
                      </a:r>
                      <a:endParaRPr lang="en-GB" sz="1200">
                        <a:effectLst/>
                        <a:latin typeface="Comic Sans MS" panose="030F0702030302020204" pitchFamily="66" charset="0"/>
                        <a:ea typeface="Calibri" panose="020F0502020204030204" pitchFamily="34" charset="0"/>
                        <a:cs typeface="Times New Roman" panose="02020603050405020304" pitchFamily="18" charset="0"/>
                      </a:endParaRPr>
                    </a:p>
                    <a:p>
                      <a:pPr marL="342900" lvl="0" indent="-342900">
                        <a:lnSpc>
                          <a:spcPct val="107000"/>
                        </a:lnSpc>
                        <a:spcAft>
                          <a:spcPts val="0"/>
                        </a:spcAft>
                        <a:buFont typeface="Arial" panose="020B0604020202020204" pitchFamily="34" charset="0"/>
                        <a:buChar char="-"/>
                      </a:pPr>
                      <a:r>
                        <a:rPr lang="en-GB" sz="1200">
                          <a:effectLst/>
                          <a:latin typeface="Comic Sans MS" panose="030F0702030302020204" pitchFamily="66" charset="0"/>
                          <a:ea typeface="Calibri" panose="020F0502020204030204" pitchFamily="34" charset="0"/>
                          <a:cs typeface="Calibri" panose="020F0502020204030204" pitchFamily="34" charset="0"/>
                        </a:rPr>
                        <a:t>Annotate the photo.</a:t>
                      </a:r>
                      <a:endParaRPr lang="en-GB" sz="120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tc>
                <a:tc>
                  <a:txBody>
                    <a:bodyPr/>
                    <a:lstStyle/>
                    <a:p>
                      <a:pPr marL="342900" lvl="0" indent="-342900">
                        <a:lnSpc>
                          <a:spcPct val="107000"/>
                        </a:lnSpc>
                        <a:spcAft>
                          <a:spcPts val="0"/>
                        </a:spcAft>
                        <a:buFont typeface="Arial" panose="020B0604020202020204" pitchFamily="34" charset="0"/>
                        <a:buChar char="-"/>
                      </a:pPr>
                      <a:r>
                        <a:rPr lang="en-GB" sz="1200" dirty="0">
                          <a:effectLst/>
                          <a:latin typeface="Comic Sans MS" panose="030F0702030302020204" pitchFamily="66" charset="0"/>
                          <a:ea typeface="Calibri" panose="020F0502020204030204" pitchFamily="34" charset="0"/>
                          <a:cs typeface="Calibri" panose="020F0502020204030204" pitchFamily="34" charset="0"/>
                        </a:rPr>
                        <a:t>Measure temperature and rainfall using a rain gauge. </a:t>
                      </a:r>
                      <a:endParaRPr lang="en-GB" sz="1200" dirty="0">
                        <a:effectLst/>
                        <a:latin typeface="Comic Sans MS" panose="030F0702030302020204" pitchFamily="66" charset="0"/>
                        <a:ea typeface="Calibri" panose="020F0502020204030204" pitchFamily="34" charset="0"/>
                        <a:cs typeface="Times New Roman" panose="02020603050405020304" pitchFamily="18" charset="0"/>
                      </a:endParaRPr>
                    </a:p>
                    <a:p>
                      <a:pPr marL="342900" lvl="0" indent="-342900">
                        <a:lnSpc>
                          <a:spcPct val="107000"/>
                        </a:lnSpc>
                        <a:spcAft>
                          <a:spcPts val="0"/>
                        </a:spcAft>
                        <a:buFont typeface="Arial" panose="020B0604020202020204" pitchFamily="34" charset="0"/>
                        <a:buChar char="-"/>
                      </a:pPr>
                      <a:r>
                        <a:rPr lang="en-GB" sz="1200" dirty="0">
                          <a:effectLst/>
                          <a:latin typeface="Comic Sans MS" panose="030F0702030302020204" pitchFamily="66" charset="0"/>
                          <a:ea typeface="Calibri" panose="020F0502020204030204" pitchFamily="34" charset="0"/>
                          <a:cs typeface="Calibri" panose="020F0502020204030204" pitchFamily="34" charset="0"/>
                        </a:rPr>
                        <a:t>Compare with the localities studied.</a:t>
                      </a:r>
                      <a:endParaRPr lang="en-GB" sz="1200" dirty="0">
                        <a:effectLst/>
                        <a:latin typeface="Comic Sans MS" panose="030F0702030302020204" pitchFamily="66" charset="0"/>
                        <a:ea typeface="Calibri" panose="020F0502020204030204" pitchFamily="34" charset="0"/>
                        <a:cs typeface="Times New Roman" panose="02020603050405020304" pitchFamily="18" charset="0"/>
                      </a:endParaRPr>
                    </a:p>
                    <a:p>
                      <a:pPr marL="342900" lvl="0" indent="-342900">
                        <a:lnSpc>
                          <a:spcPct val="107000"/>
                        </a:lnSpc>
                        <a:spcAft>
                          <a:spcPts val="0"/>
                        </a:spcAft>
                        <a:buFont typeface="Arial" panose="020B0604020202020204" pitchFamily="34" charset="0"/>
                        <a:buChar char="-"/>
                      </a:pPr>
                      <a:r>
                        <a:rPr lang="en-GB" sz="1200" dirty="0">
                          <a:effectLst/>
                          <a:latin typeface="Comic Sans MS" panose="030F0702030302020204" pitchFamily="66" charset="0"/>
                          <a:ea typeface="Calibri" panose="020F0502020204030204" pitchFamily="34" charset="0"/>
                          <a:cs typeface="Calibri" panose="020F0502020204030204" pitchFamily="34" charset="0"/>
                        </a:rPr>
                        <a:t>Measure the width, depth and speed of a stream.</a:t>
                      </a:r>
                      <a:endParaRPr lang="en-GB" sz="1200" dirty="0">
                        <a:effectLst/>
                        <a:latin typeface="Comic Sans MS" panose="030F0702030302020204" pitchFamily="66" charset="0"/>
                        <a:ea typeface="Calibri" panose="020F0502020204030204" pitchFamily="34" charset="0"/>
                        <a:cs typeface="Times New Roman" panose="02020603050405020304" pitchFamily="18" charset="0"/>
                      </a:endParaRPr>
                    </a:p>
                    <a:p>
                      <a:pPr marL="342900" lvl="0" indent="-342900">
                        <a:lnSpc>
                          <a:spcPct val="107000"/>
                        </a:lnSpc>
                        <a:spcAft>
                          <a:spcPts val="0"/>
                        </a:spcAft>
                        <a:buFont typeface="Arial" panose="020B0604020202020204" pitchFamily="34" charset="0"/>
                        <a:buChar char="-"/>
                      </a:pPr>
                      <a:r>
                        <a:rPr lang="en-GB" sz="1200" dirty="0">
                          <a:effectLst/>
                          <a:latin typeface="Comic Sans MS" panose="030F0702030302020204" pitchFamily="66" charset="0"/>
                          <a:ea typeface="Calibri" panose="020F0502020204030204" pitchFamily="34" charset="0"/>
                          <a:cs typeface="Calibri" panose="020F0502020204030204" pitchFamily="34" charset="0"/>
                        </a:rPr>
                        <a:t>Create a survey </a:t>
                      </a:r>
                      <a:endParaRPr lang="en-GB" sz="1200" dirty="0">
                        <a:effectLst/>
                        <a:latin typeface="Comic Sans MS" panose="030F0702030302020204" pitchFamily="66" charset="0"/>
                        <a:ea typeface="Calibri" panose="020F0502020204030204" pitchFamily="34" charset="0"/>
                        <a:cs typeface="Times New Roman" panose="02020603050405020304" pitchFamily="18" charset="0"/>
                      </a:endParaRPr>
                    </a:p>
                    <a:p>
                      <a:pPr>
                        <a:lnSpc>
                          <a:spcPct val="107000"/>
                        </a:lnSpc>
                        <a:spcAft>
                          <a:spcPts val="0"/>
                        </a:spcAft>
                      </a:pPr>
                      <a:r>
                        <a:rPr lang="en-GB" sz="1200" dirty="0">
                          <a:effectLst/>
                          <a:latin typeface="Comic Sans MS" panose="030F0702030302020204" pitchFamily="66" charset="0"/>
                          <a:ea typeface="Calibri" panose="020F0502020204030204" pitchFamily="34" charset="0"/>
                          <a:cs typeface="Calibri" panose="020F0502020204030204" pitchFamily="34" charset="0"/>
                        </a:rPr>
                        <a:t> </a:t>
                      </a:r>
                      <a:endParaRPr lang="en-GB" sz="1200" dirty="0">
                        <a:effectLst/>
                        <a:latin typeface="Comic Sans MS" panose="030F0702030302020204" pitchFamily="66" charset="0"/>
                        <a:ea typeface="Calibri" panose="020F0502020204030204" pitchFamily="34" charset="0"/>
                        <a:cs typeface="Times New Roman" panose="02020603050405020304" pitchFamily="18" charset="0"/>
                      </a:endParaRPr>
                    </a:p>
                    <a:p>
                      <a:pPr>
                        <a:lnSpc>
                          <a:spcPct val="107000"/>
                        </a:lnSpc>
                        <a:spcAft>
                          <a:spcPts val="0"/>
                        </a:spcAft>
                      </a:pPr>
                      <a:r>
                        <a:rPr lang="en-GB" sz="1200" dirty="0">
                          <a:effectLst/>
                          <a:latin typeface="Comic Sans MS" panose="030F0702030302020204" pitchFamily="66" charset="0"/>
                          <a:ea typeface="Calibri" panose="020F0502020204030204" pitchFamily="34" charset="0"/>
                          <a:cs typeface="Calibri" panose="020F0502020204030204" pitchFamily="34" charset="0"/>
                        </a:rPr>
                        <a:t> </a:t>
                      </a:r>
                      <a:endParaRPr lang="en-GB" sz="1200" dirty="0">
                        <a:effectLst/>
                        <a:latin typeface="Comic Sans MS" panose="030F0702030302020204" pitchFamily="66" charset="0"/>
                        <a:ea typeface="Calibri" panose="020F0502020204030204" pitchFamily="34" charset="0"/>
                        <a:cs typeface="Times New Roman" panose="02020603050405020304" pitchFamily="18" charset="0"/>
                      </a:endParaRPr>
                    </a:p>
                    <a:p>
                      <a:pPr>
                        <a:lnSpc>
                          <a:spcPct val="107000"/>
                        </a:lnSpc>
                        <a:spcAft>
                          <a:spcPts val="0"/>
                        </a:spcAft>
                      </a:pPr>
                      <a:r>
                        <a:rPr lang="en-GB" sz="1200" dirty="0">
                          <a:effectLst/>
                          <a:latin typeface="Comic Sans MS" panose="030F0702030302020204" pitchFamily="66" charset="0"/>
                          <a:ea typeface="Calibri" panose="020F0502020204030204" pitchFamily="34" charset="0"/>
                          <a:cs typeface="Calibri" panose="020F0502020204030204" pitchFamily="34" charset="0"/>
                        </a:rPr>
                        <a:t> </a:t>
                      </a:r>
                      <a:endParaRPr lang="en-GB" sz="1200" dirty="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128729435"/>
                  </a:ext>
                </a:extLst>
              </a:tr>
            </a:tbl>
          </a:graphicData>
        </a:graphic>
      </p:graphicFrame>
      <p:sp>
        <p:nvSpPr>
          <p:cNvPr id="26" name="TextBox 25">
            <a:extLst>
              <a:ext uri="{FF2B5EF4-FFF2-40B4-BE49-F238E27FC236}">
                <a16:creationId xmlns:a16="http://schemas.microsoft.com/office/drawing/2014/main" id="{1E4445BD-F4F7-41AC-AF0F-F873FCB51B2B}"/>
              </a:ext>
            </a:extLst>
          </p:cNvPr>
          <p:cNvSpPr txBox="1"/>
          <p:nvPr/>
        </p:nvSpPr>
        <p:spPr>
          <a:xfrm>
            <a:off x="4048217" y="1386581"/>
            <a:ext cx="4296793" cy="38100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dirty="0">
                <a:solidFill>
                  <a:prstClr val="white"/>
                </a:solidFill>
                <a:latin typeface="Comic Sans MS" panose="030F0702030302020204" pitchFamily="66" charset="0"/>
              </a:rPr>
              <a:t>L</a:t>
            </a:r>
            <a:r>
              <a:rPr kumimoji="0" lang="en-GB" sz="1800" b="0" i="0" u="none" strike="noStrike" kern="1200" cap="none" spc="0" normalizeH="0" baseline="0" noProof="0" dirty="0">
                <a:ln>
                  <a:noFill/>
                </a:ln>
                <a:solidFill>
                  <a:prstClr val="white"/>
                </a:solidFill>
                <a:effectLst/>
                <a:uLnTx/>
                <a:uFillTx/>
                <a:latin typeface="Comic Sans MS" panose="030F0702030302020204" pitchFamily="66" charset="0"/>
                <a:ea typeface="+mn-ea"/>
                <a:cs typeface="+mn-cs"/>
              </a:rPr>
              <a:t>KS2</a:t>
            </a:r>
          </a:p>
        </p:txBody>
      </p:sp>
      <p:pic>
        <p:nvPicPr>
          <p:cNvPr id="2" name="Picture 1">
            <a:extLst>
              <a:ext uri="{FF2B5EF4-FFF2-40B4-BE49-F238E27FC236}">
                <a16:creationId xmlns:a16="http://schemas.microsoft.com/office/drawing/2014/main" id="{DA94FE88-F4C1-46BA-9E57-555DF952F4C9}"/>
              </a:ext>
            </a:extLst>
          </p:cNvPr>
          <p:cNvPicPr>
            <a:picLocks noChangeAspect="1"/>
          </p:cNvPicPr>
          <p:nvPr/>
        </p:nvPicPr>
        <p:blipFill>
          <a:blip r:embed="rId2"/>
          <a:stretch>
            <a:fillRect/>
          </a:stretch>
        </p:blipFill>
        <p:spPr>
          <a:xfrm>
            <a:off x="300415" y="194199"/>
            <a:ext cx="1761897" cy="1018120"/>
          </a:xfrm>
          <a:prstGeom prst="rect">
            <a:avLst/>
          </a:prstGeom>
        </p:spPr>
      </p:pic>
    </p:spTree>
    <p:extLst>
      <p:ext uri="{BB962C8B-B14F-4D97-AF65-F5344CB8AC3E}">
        <p14:creationId xmlns:p14="http://schemas.microsoft.com/office/powerpoint/2010/main" val="152490537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794C6FE-B479-4A6B-BE24-97602FA9CC96}"/>
              </a:ext>
            </a:extLst>
          </p:cNvPr>
          <p:cNvSpPr/>
          <p:nvPr/>
        </p:nvSpPr>
        <p:spPr>
          <a:xfrm>
            <a:off x="292963" y="96803"/>
            <a:ext cx="11638625" cy="1394645"/>
          </a:xfrm>
          <a:prstGeom prst="rect">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6" name="Rectangle 5">
            <a:extLst>
              <a:ext uri="{FF2B5EF4-FFF2-40B4-BE49-F238E27FC236}">
                <a16:creationId xmlns:a16="http://schemas.microsoft.com/office/drawing/2014/main" id="{CE9C5A49-72F3-4444-ACCF-0DF54F0F810B}"/>
              </a:ext>
            </a:extLst>
          </p:cNvPr>
          <p:cNvSpPr/>
          <p:nvPr/>
        </p:nvSpPr>
        <p:spPr>
          <a:xfrm>
            <a:off x="290004" y="1344671"/>
            <a:ext cx="11641584" cy="464820"/>
          </a:xfrm>
          <a:prstGeom prst="rect">
            <a:avLst/>
          </a:prstGeom>
          <a:solidFill>
            <a:srgbClr val="A45CAC"/>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0" name="Rectangle 9">
            <a:extLst>
              <a:ext uri="{FF2B5EF4-FFF2-40B4-BE49-F238E27FC236}">
                <a16:creationId xmlns:a16="http://schemas.microsoft.com/office/drawing/2014/main" id="{D8C52891-5734-4892-8441-7D7CFBEBBF79}"/>
              </a:ext>
            </a:extLst>
          </p:cNvPr>
          <p:cNvSpPr/>
          <p:nvPr/>
        </p:nvSpPr>
        <p:spPr>
          <a:xfrm>
            <a:off x="2426234" y="2298983"/>
            <a:ext cx="247212" cy="144780"/>
          </a:xfrm>
          <a:prstGeom prst="rect">
            <a:avLst/>
          </a:prstGeom>
          <a:ln>
            <a:noFill/>
          </a:ln>
        </p:spPr>
        <p:style>
          <a:lnRef idx="2">
            <a:schemeClr val="accent1"/>
          </a:lnRef>
          <a:fillRef idx="1">
            <a:schemeClr val="l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4" name="TextBox 23">
            <a:extLst>
              <a:ext uri="{FF2B5EF4-FFF2-40B4-BE49-F238E27FC236}">
                <a16:creationId xmlns:a16="http://schemas.microsoft.com/office/drawing/2014/main" id="{141EF8DA-1AAC-4721-847D-82503B884892}"/>
              </a:ext>
            </a:extLst>
          </p:cNvPr>
          <p:cNvSpPr txBox="1"/>
          <p:nvPr/>
        </p:nvSpPr>
        <p:spPr>
          <a:xfrm>
            <a:off x="2194052" y="231525"/>
            <a:ext cx="8086290" cy="1077218"/>
          </a:xfrm>
          <a:prstGeom prst="rect">
            <a:avLst/>
          </a:prstGeom>
          <a:noFill/>
        </p:spPr>
        <p:txBody>
          <a:bodyPr wrap="square" rtlCol="0">
            <a:spAutoFit/>
          </a:bodyPr>
          <a:lstStyle/>
          <a:p>
            <a:pPr algn="ctr"/>
            <a:r>
              <a:rPr lang="en-GB" sz="3200" dirty="0">
                <a:solidFill>
                  <a:schemeClr val="bg1"/>
                </a:solidFill>
                <a:latin typeface="Comic Sans MS" panose="030F0702030302020204" pitchFamily="66" charset="0"/>
              </a:rPr>
              <a:t>Curriculum Map</a:t>
            </a:r>
          </a:p>
          <a:p>
            <a:pPr algn="ctr"/>
            <a:r>
              <a:rPr lang="en-GB" sz="3200" dirty="0">
                <a:solidFill>
                  <a:schemeClr val="bg1"/>
                </a:solidFill>
                <a:latin typeface="Comic Sans MS" panose="030F0702030302020204" pitchFamily="66" charset="0"/>
              </a:rPr>
              <a:t>Geography– Overview UKS2</a:t>
            </a:r>
          </a:p>
        </p:txBody>
      </p:sp>
      <p:graphicFrame>
        <p:nvGraphicFramePr>
          <p:cNvPr id="25" name="Table 24">
            <a:extLst>
              <a:ext uri="{FF2B5EF4-FFF2-40B4-BE49-F238E27FC236}">
                <a16:creationId xmlns:a16="http://schemas.microsoft.com/office/drawing/2014/main" id="{AC7B64D2-1B9F-4487-BF74-023ABE51D6A6}"/>
              </a:ext>
            </a:extLst>
          </p:cNvPr>
          <p:cNvGraphicFramePr>
            <a:graphicFrameLocks noGrp="1"/>
          </p:cNvGraphicFramePr>
          <p:nvPr>
            <p:extLst>
              <p:ext uri="{D42A27DB-BD31-4B8C-83A1-F6EECF244321}">
                <p14:modId xmlns:p14="http://schemas.microsoft.com/office/powerpoint/2010/main" val="916901273"/>
              </p:ext>
            </p:extLst>
          </p:nvPr>
        </p:nvGraphicFramePr>
        <p:xfrm>
          <a:off x="290004" y="1931836"/>
          <a:ext cx="11623829" cy="4612513"/>
        </p:xfrm>
        <a:graphic>
          <a:graphicData uri="http://schemas.openxmlformats.org/drawingml/2006/table">
            <a:tbl>
              <a:tblPr firstRow="1" bandRow="1">
                <a:tableStyleId>{5940675A-B579-460E-94D1-54222C63F5DA}</a:tableStyleId>
              </a:tblPr>
              <a:tblGrid>
                <a:gridCol w="3734590">
                  <a:extLst>
                    <a:ext uri="{9D8B030D-6E8A-4147-A177-3AD203B41FA5}">
                      <a16:colId xmlns:a16="http://schemas.microsoft.com/office/drawing/2014/main" val="1039164095"/>
                    </a:ext>
                  </a:extLst>
                </a:gridCol>
                <a:gridCol w="4251871">
                  <a:extLst>
                    <a:ext uri="{9D8B030D-6E8A-4147-A177-3AD203B41FA5}">
                      <a16:colId xmlns:a16="http://schemas.microsoft.com/office/drawing/2014/main" val="914411525"/>
                    </a:ext>
                  </a:extLst>
                </a:gridCol>
                <a:gridCol w="3637368">
                  <a:extLst>
                    <a:ext uri="{9D8B030D-6E8A-4147-A177-3AD203B41FA5}">
                      <a16:colId xmlns:a16="http://schemas.microsoft.com/office/drawing/2014/main" val="954389551"/>
                    </a:ext>
                  </a:extLst>
                </a:gridCol>
              </a:tblGrid>
              <a:tr h="265053">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400" b="0" dirty="0">
                          <a:latin typeface="Comic Sans MS" panose="030F0702030302020204" pitchFamily="66" charset="0"/>
                        </a:rPr>
                        <a:t>Autumn 2 – </a:t>
                      </a:r>
                      <a:r>
                        <a:rPr lang="en-GB" sz="1400" b="0" dirty="0">
                          <a:effectLst/>
                          <a:latin typeface="Comic Sans MS" panose="030F0702030302020204" pitchFamily="66" charset="0"/>
                          <a:ea typeface="Calibri" panose="020F0502020204030204" pitchFamily="34" charset="0"/>
                          <a:cs typeface="Times New Roman" panose="02020603050405020304" pitchFamily="18" charset="0"/>
                        </a:rPr>
                        <a:t>UK Coasts</a:t>
                      </a:r>
                    </a:p>
                    <a:p>
                      <a:pPr algn="ctr"/>
                      <a:endParaRPr lang="en-GB" sz="1400" b="0" dirty="0">
                        <a:latin typeface="Comic Sans MS" panose="030F0702030302020204" pitchFamily="66" charset="0"/>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400" b="0" dirty="0">
                          <a:latin typeface="Comic Sans MS" panose="030F0702030302020204" pitchFamily="66" charset="0"/>
                        </a:rPr>
                        <a:t>Spring 2 – </a:t>
                      </a:r>
                      <a:r>
                        <a:rPr lang="en-GB" sz="1400" b="0" dirty="0">
                          <a:effectLst/>
                          <a:latin typeface="Comic Sans MS" panose="030F0702030302020204" pitchFamily="66" charset="0"/>
                          <a:ea typeface="Calibri" panose="020F0502020204030204" pitchFamily="34" charset="0"/>
                          <a:cs typeface="Times New Roman" panose="02020603050405020304" pitchFamily="18" charset="0"/>
                        </a:rPr>
                        <a:t>Mountains</a:t>
                      </a:r>
                    </a:p>
                    <a:p>
                      <a:pPr algn="ctr"/>
                      <a:endParaRPr lang="en-GB" sz="1400" b="0" dirty="0">
                        <a:latin typeface="Comic Sans MS" panose="030F0702030302020204" pitchFamily="66" charset="0"/>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400" b="0" dirty="0">
                          <a:latin typeface="Comic Sans MS" panose="030F0702030302020204" pitchFamily="66" charset="0"/>
                        </a:rPr>
                        <a:t>Summer 2 – Biomes</a:t>
                      </a:r>
                    </a:p>
                  </a:txBody>
                  <a:tcPr/>
                </a:tc>
                <a:extLst>
                  <a:ext uri="{0D108BD9-81ED-4DB2-BD59-A6C34878D82A}">
                    <a16:rowId xmlns:a16="http://schemas.microsoft.com/office/drawing/2014/main" val="3471968257"/>
                  </a:ext>
                </a:extLst>
              </a:tr>
              <a:tr h="2872282">
                <a:tc>
                  <a:txBody>
                    <a:bodyPr/>
                    <a:lstStyle/>
                    <a:p>
                      <a:pPr marL="342900" lvl="0" indent="-342900">
                        <a:lnSpc>
                          <a:spcPct val="107000"/>
                        </a:lnSpc>
                        <a:spcAft>
                          <a:spcPts val="0"/>
                        </a:spcAft>
                        <a:buSzPts val="1200"/>
                        <a:buFont typeface="Symbol" panose="05050102010706020507" pitchFamily="18" charset="2"/>
                        <a:buChar char=""/>
                      </a:pPr>
                      <a:r>
                        <a:rPr lang="en-GB" sz="1200" dirty="0">
                          <a:effectLst/>
                          <a:latin typeface="Comic Sans MS" panose="030F0702030302020204" pitchFamily="66" charset="0"/>
                          <a:ea typeface="Calibri" panose="020F0502020204030204" pitchFamily="34" charset="0"/>
                          <a:cs typeface="Times New Roman" panose="02020603050405020304" pitchFamily="18" charset="0"/>
                        </a:rPr>
                        <a:t>Know the bodies of water bordering the UK coastline</a:t>
                      </a:r>
                    </a:p>
                    <a:p>
                      <a:pPr marL="342900" lvl="0" indent="-342900">
                        <a:lnSpc>
                          <a:spcPct val="107000"/>
                        </a:lnSpc>
                        <a:spcAft>
                          <a:spcPts val="0"/>
                        </a:spcAft>
                        <a:buSzPts val="1200"/>
                        <a:buFont typeface="Symbol" panose="05050102010706020507" pitchFamily="18" charset="2"/>
                        <a:buChar char=""/>
                      </a:pPr>
                      <a:r>
                        <a:rPr lang="en-GB" sz="1200" dirty="0">
                          <a:effectLst/>
                          <a:latin typeface="Comic Sans MS" panose="030F0702030302020204" pitchFamily="66" charset="0"/>
                          <a:ea typeface="Calibri" panose="020F0502020204030204" pitchFamily="34" charset="0"/>
                          <a:cs typeface="Times New Roman" panose="02020603050405020304" pitchFamily="18" charset="0"/>
                        </a:rPr>
                        <a:t>Know that some coastal features are created by erosion: cave, arch, stack, stump</a:t>
                      </a:r>
                    </a:p>
                    <a:p>
                      <a:pPr marL="342900" lvl="0" indent="-342900">
                        <a:lnSpc>
                          <a:spcPct val="107000"/>
                        </a:lnSpc>
                        <a:spcAft>
                          <a:spcPts val="0"/>
                        </a:spcAft>
                        <a:buSzPts val="1200"/>
                        <a:buFont typeface="Symbol" panose="05050102010706020507" pitchFamily="18" charset="2"/>
                        <a:buChar char=""/>
                      </a:pPr>
                      <a:r>
                        <a:rPr lang="en-GB" sz="1200" dirty="0">
                          <a:effectLst/>
                          <a:latin typeface="Comic Sans MS" panose="030F0702030302020204" pitchFamily="66" charset="0"/>
                          <a:ea typeface="Calibri" panose="020F0502020204030204" pitchFamily="34" charset="0"/>
                          <a:cs typeface="Times New Roman" panose="02020603050405020304" pitchFamily="18" charset="0"/>
                        </a:rPr>
                        <a:t>Know that some coastal features are created by deposition: beach, spits, sand dunes </a:t>
                      </a:r>
                    </a:p>
                    <a:p>
                      <a:pPr marL="342900" lvl="0" indent="-342900">
                        <a:lnSpc>
                          <a:spcPct val="107000"/>
                        </a:lnSpc>
                        <a:spcAft>
                          <a:spcPts val="0"/>
                        </a:spcAft>
                        <a:buSzPts val="1200"/>
                        <a:buFont typeface="Symbol" panose="05050102010706020507" pitchFamily="18" charset="2"/>
                        <a:buChar char=""/>
                      </a:pPr>
                      <a:r>
                        <a:rPr lang="en-US" sz="1200" dirty="0">
                          <a:effectLst/>
                          <a:latin typeface="Comic Sans MS" panose="030F0702030302020204" pitchFamily="66" charset="0"/>
                          <a:ea typeface="Calibri" panose="020F0502020204030204" pitchFamily="34" charset="0"/>
                          <a:cs typeface="Times New Roman" panose="02020603050405020304" pitchFamily="18" charset="0"/>
                        </a:rPr>
                        <a:t>K</a:t>
                      </a:r>
                      <a:r>
                        <a:rPr lang="en-GB" sz="1200" dirty="0">
                          <a:effectLst/>
                          <a:latin typeface="Comic Sans MS" panose="030F0702030302020204" pitchFamily="66" charset="0"/>
                          <a:ea typeface="Calibri" panose="020F0502020204030204" pitchFamily="34" charset="0"/>
                          <a:cs typeface="Times New Roman" panose="02020603050405020304" pitchFamily="18" charset="0"/>
                        </a:rPr>
                        <a:t>now how coastal features can change over time</a:t>
                      </a:r>
                    </a:p>
                    <a:p>
                      <a:pPr marL="342900" marR="0" lvl="0" indent="-342900" algn="l" defTabSz="914400" rtl="0" eaLnBrk="1" fontAlgn="auto" latinLnBrk="0" hangingPunct="1">
                        <a:lnSpc>
                          <a:spcPct val="107000"/>
                        </a:lnSpc>
                        <a:spcBef>
                          <a:spcPts val="0"/>
                        </a:spcBef>
                        <a:spcAft>
                          <a:spcPts val="0"/>
                        </a:spcAft>
                        <a:buClrTx/>
                        <a:buSzPts val="1200"/>
                        <a:buFont typeface="Symbol" panose="05050102010706020507" pitchFamily="18" charset="2"/>
                        <a:buChar char=""/>
                        <a:tabLst/>
                        <a:defRPr/>
                      </a:pPr>
                      <a:r>
                        <a:rPr lang="en-GB" sz="1200" dirty="0">
                          <a:effectLst/>
                          <a:latin typeface="Comic Sans MS" panose="030F0702030302020204" pitchFamily="66" charset="0"/>
                          <a:ea typeface="Calibri" panose="020F0502020204030204" pitchFamily="34" charset="0"/>
                          <a:cs typeface="Times New Roman" panose="02020603050405020304" pitchFamily="18" charset="0"/>
                        </a:rPr>
                        <a:t>Know how different coastal management strategies are used to protect coastlines: sea walls, groynes, gabions, beach nourishment, managed retreat</a:t>
                      </a:r>
                    </a:p>
                    <a:p>
                      <a:pPr marL="342900" lvl="0" indent="-342900">
                        <a:lnSpc>
                          <a:spcPct val="107000"/>
                        </a:lnSpc>
                        <a:spcAft>
                          <a:spcPts val="0"/>
                        </a:spcAft>
                        <a:buSzPts val="1200"/>
                        <a:buFont typeface="Symbol" panose="05050102010706020507" pitchFamily="18" charset="2"/>
                        <a:buChar char=""/>
                      </a:pPr>
                      <a:r>
                        <a:rPr lang="en-GB" sz="1200" dirty="0">
                          <a:effectLst/>
                          <a:latin typeface="Comic Sans MS" panose="030F0702030302020204" pitchFamily="66" charset="0"/>
                          <a:ea typeface="Calibri" panose="020F0502020204030204" pitchFamily="34" charset="0"/>
                          <a:cs typeface="Times New Roman" panose="02020603050405020304" pitchFamily="18" charset="0"/>
                        </a:rPr>
                        <a:t>Know how human activity can impact erosion </a:t>
                      </a:r>
                    </a:p>
                    <a:p>
                      <a:pPr marL="342900" lvl="0" indent="-342900">
                        <a:lnSpc>
                          <a:spcPct val="107000"/>
                        </a:lnSpc>
                        <a:spcAft>
                          <a:spcPts val="0"/>
                        </a:spcAft>
                        <a:buSzPts val="1200"/>
                        <a:buFont typeface="Symbol" panose="05050102010706020507" pitchFamily="18" charset="2"/>
                        <a:buChar char=""/>
                      </a:pPr>
                      <a:r>
                        <a:rPr lang="en-GB" sz="1200" dirty="0">
                          <a:effectLst/>
                          <a:latin typeface="Comic Sans MS" panose="030F0702030302020204" pitchFamily="66" charset="0"/>
                          <a:ea typeface="Calibri" panose="020F0502020204030204" pitchFamily="34" charset="0"/>
                          <a:cs typeface="Times New Roman" panose="02020603050405020304" pitchFamily="18" charset="0"/>
                        </a:rPr>
                        <a:t>Know the impact of tourism on coastal towns</a:t>
                      </a:r>
                    </a:p>
                    <a:p>
                      <a:pPr marL="342900" lvl="0" indent="-342900">
                        <a:lnSpc>
                          <a:spcPct val="107000"/>
                        </a:lnSpc>
                        <a:spcAft>
                          <a:spcPts val="0"/>
                        </a:spcAft>
                        <a:buSzPts val="1200"/>
                        <a:buFont typeface="Symbol" panose="05050102010706020507" pitchFamily="18" charset="2"/>
                        <a:buChar char=""/>
                      </a:pPr>
                      <a:r>
                        <a:rPr lang="en-GB" sz="1200" dirty="0">
                          <a:effectLst/>
                          <a:latin typeface="Comic Sans MS" panose="030F0702030302020204" pitchFamily="66" charset="0"/>
                          <a:ea typeface="Calibri" panose="020F0502020204030204" pitchFamily="34" charset="0"/>
                          <a:cs typeface="Times New Roman" panose="02020603050405020304" pitchFamily="18" charset="0"/>
                        </a:rPr>
                        <a:t>Know the physical and human characteristics of two different coastal areas in the North West: Formby and Blackpool</a:t>
                      </a:r>
                    </a:p>
                    <a:p>
                      <a:pPr marL="342900" lvl="0" indent="-342900">
                        <a:lnSpc>
                          <a:spcPct val="107000"/>
                        </a:lnSpc>
                        <a:spcAft>
                          <a:spcPts val="0"/>
                        </a:spcAft>
                        <a:buSzPts val="1200"/>
                        <a:buFont typeface="Symbol" panose="05050102010706020507" pitchFamily="18" charset="2"/>
                        <a:buChar char=""/>
                      </a:pPr>
                      <a:r>
                        <a:rPr lang="en-US" sz="1200" b="0" dirty="0">
                          <a:effectLst/>
                          <a:latin typeface="Comic Sans MS" panose="030F0702030302020204" pitchFamily="66" charset="0"/>
                          <a:cs typeface="Times New Roman" panose="02020603050405020304" pitchFamily="18" charset="0"/>
                        </a:rPr>
                        <a:t>K</a:t>
                      </a:r>
                      <a:r>
                        <a:rPr lang="en-GB" sz="1200" b="0" dirty="0">
                          <a:effectLst/>
                          <a:latin typeface="Comic Sans MS" panose="030F0702030302020204" pitchFamily="66" charset="0"/>
                          <a:cs typeface="Times New Roman" panose="02020603050405020304" pitchFamily="18" charset="0"/>
                        </a:rPr>
                        <a:t>now the similarities and differences between Formby and Blackpool</a:t>
                      </a:r>
                      <a:endParaRPr lang="en-GB" sz="1200" b="0" dirty="0">
                        <a:latin typeface="Comic Sans MS" panose="030F0702030302020204" pitchFamily="66" charset="0"/>
                      </a:endParaRPr>
                    </a:p>
                  </a:txBody>
                  <a:tcPr/>
                </a:tc>
                <a:tc>
                  <a:txBody>
                    <a:bodyPr/>
                    <a:lstStyle/>
                    <a:p>
                      <a:pPr marL="342900" marR="0" lvl="0" indent="-342900" algn="l" defTabSz="914400" rtl="0" eaLnBrk="1" fontAlgn="auto" latinLnBrk="0" hangingPunct="1">
                        <a:lnSpc>
                          <a:spcPct val="107000"/>
                        </a:lnSpc>
                        <a:spcBef>
                          <a:spcPts val="0"/>
                        </a:spcBef>
                        <a:spcAft>
                          <a:spcPts val="0"/>
                        </a:spcAft>
                        <a:buClrTx/>
                        <a:buSzPts val="1200"/>
                        <a:buFont typeface="Symbol" panose="05050102010706020507" pitchFamily="18" charset="2"/>
                        <a:buChar char=""/>
                        <a:tabLst/>
                        <a:defRPr/>
                      </a:pPr>
                      <a:r>
                        <a:rPr lang="en-GB" sz="1200" dirty="0">
                          <a:effectLst/>
                          <a:latin typeface="Comic Sans MS" panose="030F0702030302020204" pitchFamily="66" charset="0"/>
                          <a:ea typeface="Calibri" panose="020F0502020204030204" pitchFamily="34" charset="0"/>
                          <a:cs typeface="Times New Roman" panose="02020603050405020304" pitchFamily="18" charset="0"/>
                        </a:rPr>
                        <a:t>Know the key features of a mountain range.</a:t>
                      </a:r>
                    </a:p>
                    <a:p>
                      <a:pPr marL="342900" lvl="0" indent="-342900">
                        <a:lnSpc>
                          <a:spcPct val="107000"/>
                        </a:lnSpc>
                        <a:spcAft>
                          <a:spcPts val="0"/>
                        </a:spcAft>
                        <a:buSzPts val="1200"/>
                        <a:buFont typeface="Symbol" panose="05050102010706020507" pitchFamily="18" charset="2"/>
                        <a:buChar char=""/>
                      </a:pPr>
                      <a:r>
                        <a:rPr lang="en-GB" sz="1200" dirty="0">
                          <a:effectLst/>
                          <a:latin typeface="Comic Sans MS" panose="030F0702030302020204" pitchFamily="66" charset="0"/>
                          <a:ea typeface="Calibri" panose="020F0502020204030204" pitchFamily="34" charset="0"/>
                          <a:cs typeface="Times New Roman" panose="02020603050405020304" pitchFamily="18" charset="0"/>
                        </a:rPr>
                        <a:t>Know how fold and volcanic mountains are formed</a:t>
                      </a:r>
                    </a:p>
                    <a:p>
                      <a:pPr marL="342900" lvl="0" indent="-342900">
                        <a:lnSpc>
                          <a:spcPct val="107000"/>
                        </a:lnSpc>
                        <a:spcAft>
                          <a:spcPts val="0"/>
                        </a:spcAft>
                        <a:buSzPts val="1200"/>
                        <a:buFont typeface="Symbol" panose="05050102010706020507" pitchFamily="18" charset="2"/>
                        <a:buChar char=""/>
                      </a:pPr>
                      <a:r>
                        <a:rPr lang="en-GB" sz="1200" dirty="0">
                          <a:effectLst/>
                          <a:latin typeface="Comic Sans MS" panose="030F0702030302020204" pitchFamily="66" charset="0"/>
                          <a:ea typeface="Calibri" panose="020F0502020204030204" pitchFamily="34" charset="0"/>
                          <a:cs typeface="Times New Roman" panose="02020603050405020304" pitchFamily="18" charset="0"/>
                        </a:rPr>
                        <a:t>Locate the UK mountain ranges in an atlas: the Cairngorms, the Pennines, the Mourne Mountains and Snowdonia . </a:t>
                      </a:r>
                    </a:p>
                    <a:p>
                      <a:pPr marL="342900" lvl="0" indent="-342900">
                        <a:lnSpc>
                          <a:spcPct val="107000"/>
                        </a:lnSpc>
                        <a:spcAft>
                          <a:spcPts val="0"/>
                        </a:spcAft>
                        <a:buSzPts val="1200"/>
                        <a:buFont typeface="Symbol" panose="05050102010706020507" pitchFamily="18" charset="2"/>
                        <a:buChar char=""/>
                      </a:pPr>
                      <a:r>
                        <a:rPr lang="en-GB" sz="1200" dirty="0">
                          <a:effectLst/>
                          <a:latin typeface="Comic Sans MS" panose="030F0702030302020204" pitchFamily="66" charset="0"/>
                          <a:ea typeface="Calibri" panose="020F0502020204030204" pitchFamily="34" charset="0"/>
                          <a:cs typeface="Times New Roman" panose="02020603050405020304" pitchFamily="18" charset="0"/>
                        </a:rPr>
                        <a:t>Know how higher ground is shown on a topographical map.  </a:t>
                      </a:r>
                    </a:p>
                    <a:p>
                      <a:pPr marL="342900" lvl="0" indent="-342900">
                        <a:lnSpc>
                          <a:spcPct val="107000"/>
                        </a:lnSpc>
                        <a:spcAft>
                          <a:spcPts val="0"/>
                        </a:spcAft>
                        <a:buSzPts val="1200"/>
                        <a:buFont typeface="Symbol" panose="05050102010706020507" pitchFamily="18" charset="2"/>
                        <a:buChar char=""/>
                      </a:pPr>
                      <a:r>
                        <a:rPr lang="en-GB" sz="1200" dirty="0">
                          <a:effectLst/>
                          <a:latin typeface="Comic Sans MS" panose="030F0702030302020204" pitchFamily="66" charset="0"/>
                          <a:ea typeface="Calibri" panose="020F0502020204030204" pitchFamily="34" charset="0"/>
                          <a:cs typeface="Times New Roman" panose="02020603050405020304" pitchFamily="18" charset="0"/>
                        </a:rPr>
                        <a:t>Know how to use the index of an atlas to find specific mountains and identify their peak (Ben Nevis, Scafell Pike, </a:t>
                      </a:r>
                      <a:r>
                        <a:rPr lang="en-GB" sz="1200" dirty="0" err="1">
                          <a:effectLst/>
                          <a:latin typeface="Comic Sans MS" panose="030F0702030302020204" pitchFamily="66" charset="0"/>
                          <a:ea typeface="Calibri" panose="020F0502020204030204" pitchFamily="34" charset="0"/>
                          <a:cs typeface="Times New Roman" panose="02020603050405020304" pitchFamily="18" charset="0"/>
                        </a:rPr>
                        <a:t>Slieve</a:t>
                      </a:r>
                      <a:r>
                        <a:rPr lang="en-GB" sz="1200" dirty="0">
                          <a:effectLst/>
                          <a:latin typeface="Comic Sans MS" panose="030F0702030302020204" pitchFamily="66" charset="0"/>
                          <a:ea typeface="Calibri" panose="020F0502020204030204" pitchFamily="34" charset="0"/>
                          <a:cs typeface="Times New Roman" panose="02020603050405020304" pitchFamily="18" charset="0"/>
                        </a:rPr>
                        <a:t> </a:t>
                      </a:r>
                      <a:r>
                        <a:rPr lang="en-GB" sz="1200" dirty="0" err="1">
                          <a:effectLst/>
                          <a:latin typeface="Comic Sans MS" panose="030F0702030302020204" pitchFamily="66" charset="0"/>
                          <a:ea typeface="Calibri" panose="020F0502020204030204" pitchFamily="34" charset="0"/>
                          <a:cs typeface="Times New Roman" panose="02020603050405020304" pitchFamily="18" charset="0"/>
                        </a:rPr>
                        <a:t>Donard</a:t>
                      </a:r>
                      <a:r>
                        <a:rPr lang="en-GB" sz="1200" dirty="0">
                          <a:effectLst/>
                          <a:latin typeface="Comic Sans MS" panose="030F0702030302020204" pitchFamily="66" charset="0"/>
                          <a:ea typeface="Calibri" panose="020F0502020204030204" pitchFamily="34" charset="0"/>
                          <a:cs typeface="Times New Roman" panose="02020603050405020304" pitchFamily="18" charset="0"/>
                        </a:rPr>
                        <a:t>, Snowdon). </a:t>
                      </a:r>
                    </a:p>
                    <a:p>
                      <a:pPr marL="342900" lvl="0" indent="-342900">
                        <a:lnSpc>
                          <a:spcPct val="107000"/>
                        </a:lnSpc>
                        <a:spcAft>
                          <a:spcPts val="0"/>
                        </a:spcAft>
                        <a:buSzPts val="1200"/>
                        <a:buFont typeface="Symbol" panose="05050102010706020507" pitchFamily="18" charset="2"/>
                        <a:buChar char=""/>
                      </a:pPr>
                      <a:r>
                        <a:rPr lang="en-GB" sz="1200" dirty="0">
                          <a:effectLst/>
                          <a:latin typeface="Comic Sans MS" panose="030F0702030302020204" pitchFamily="66" charset="0"/>
                          <a:ea typeface="Calibri" panose="020F0502020204030204" pitchFamily="34" charset="0"/>
                          <a:cs typeface="Times New Roman" panose="02020603050405020304" pitchFamily="18" charset="0"/>
                        </a:rPr>
                        <a:t>Know the location of other well-known mountain ranges: Himalayas, Andes, Alps, Urals, Rocky Mountains, Atlas Mountains</a:t>
                      </a:r>
                    </a:p>
                    <a:p>
                      <a:pPr marL="342900" lvl="0" indent="-342900">
                        <a:lnSpc>
                          <a:spcPct val="107000"/>
                        </a:lnSpc>
                        <a:spcAft>
                          <a:spcPts val="0"/>
                        </a:spcAft>
                        <a:buSzPts val="1200"/>
                        <a:buFont typeface="Symbol" panose="05050102010706020507" pitchFamily="18" charset="2"/>
                        <a:buChar char=""/>
                      </a:pPr>
                      <a:r>
                        <a:rPr lang="en-US" sz="1200" dirty="0">
                          <a:effectLst/>
                          <a:latin typeface="Comic Sans MS" panose="030F0702030302020204" pitchFamily="66" charset="0"/>
                          <a:ea typeface="Calibri" panose="020F0502020204030204" pitchFamily="34" charset="0"/>
                          <a:cs typeface="Times New Roman" panose="02020603050405020304" pitchFamily="18" charset="0"/>
                        </a:rPr>
                        <a:t>Identify other well-known mountains using latitude and longitude</a:t>
                      </a:r>
                      <a:endParaRPr lang="en-GB" sz="1200" dirty="0">
                        <a:effectLst/>
                        <a:latin typeface="Comic Sans MS" panose="030F0702030302020204" pitchFamily="66" charset="0"/>
                        <a:ea typeface="Calibri" panose="020F0502020204030204" pitchFamily="34" charset="0"/>
                        <a:cs typeface="Times New Roman" panose="02020603050405020304" pitchFamily="18" charset="0"/>
                      </a:endParaRPr>
                    </a:p>
                    <a:p>
                      <a:pPr marL="342900" lvl="0" indent="-342900">
                        <a:lnSpc>
                          <a:spcPct val="107000"/>
                        </a:lnSpc>
                        <a:spcAft>
                          <a:spcPts val="0"/>
                        </a:spcAft>
                        <a:buSzPts val="1200"/>
                        <a:buFont typeface="Symbol" panose="05050102010706020507" pitchFamily="18" charset="2"/>
                        <a:buChar char=""/>
                      </a:pPr>
                      <a:r>
                        <a:rPr lang="en-GB" sz="1200" dirty="0">
                          <a:effectLst/>
                          <a:latin typeface="Comic Sans MS" panose="030F0702030302020204" pitchFamily="66" charset="0"/>
                          <a:ea typeface="Calibri" panose="020F0502020204030204" pitchFamily="34" charset="0"/>
                          <a:cs typeface="Times New Roman" panose="02020603050405020304" pitchFamily="18" charset="0"/>
                        </a:rPr>
                        <a:t>Know how a mountain climate can differ from the rest of the region and why.</a:t>
                      </a:r>
                    </a:p>
                    <a:p>
                      <a:pPr marL="342900" lvl="0" indent="-342900">
                        <a:lnSpc>
                          <a:spcPct val="107000"/>
                        </a:lnSpc>
                        <a:spcAft>
                          <a:spcPts val="800"/>
                        </a:spcAft>
                        <a:buSzPts val="1200"/>
                        <a:buFont typeface="Symbol" panose="05050102010706020507" pitchFamily="18" charset="2"/>
                        <a:buChar char=""/>
                      </a:pPr>
                      <a:r>
                        <a:rPr lang="en-GB" sz="1200" dirty="0">
                          <a:effectLst/>
                          <a:latin typeface="Comic Sans MS" panose="030F0702030302020204" pitchFamily="66" charset="0"/>
                          <a:ea typeface="Calibri" panose="020F0502020204030204" pitchFamily="34" charset="0"/>
                          <a:cs typeface="Times New Roman" panose="02020603050405020304" pitchFamily="18" charset="0"/>
                        </a:rPr>
                        <a:t>Know how tourism can negatively and positively impact a mountain region. </a:t>
                      </a:r>
                    </a:p>
                    <a:p>
                      <a:pPr algn="l"/>
                      <a:endParaRPr lang="en-GB" sz="1200" b="0" dirty="0">
                        <a:latin typeface="Comic Sans MS" panose="030F0702030302020204" pitchFamily="66" charset="0"/>
                      </a:endParaRPr>
                    </a:p>
                  </a:txBody>
                  <a:tcPr/>
                </a:tc>
                <a:tc>
                  <a:txBody>
                    <a:bodyPr/>
                    <a:lstStyle/>
                    <a:p>
                      <a:pPr marL="342900" lvl="0" indent="-342900">
                        <a:lnSpc>
                          <a:spcPct val="107000"/>
                        </a:lnSpc>
                        <a:spcAft>
                          <a:spcPts val="0"/>
                        </a:spcAft>
                        <a:buSzPts val="1200"/>
                        <a:buFont typeface="Symbol" panose="05050102010706020507" pitchFamily="18" charset="2"/>
                        <a:buChar char=""/>
                      </a:pPr>
                      <a:r>
                        <a:rPr lang="en-GB" sz="1200" dirty="0">
                          <a:effectLst/>
                          <a:latin typeface="Comic Sans MS" panose="030F0702030302020204" pitchFamily="66" charset="0"/>
                          <a:ea typeface="Calibri" panose="020F0502020204030204" pitchFamily="34" charset="0"/>
                          <a:cs typeface="Times New Roman" panose="02020603050405020304" pitchFamily="18" charset="0"/>
                        </a:rPr>
                        <a:t>Know what a biome is</a:t>
                      </a:r>
                    </a:p>
                    <a:p>
                      <a:pPr marL="342900" lvl="0" indent="-342900">
                        <a:lnSpc>
                          <a:spcPct val="107000"/>
                        </a:lnSpc>
                        <a:spcAft>
                          <a:spcPts val="0"/>
                        </a:spcAft>
                        <a:buSzPts val="1200"/>
                        <a:buFont typeface="Symbol" panose="05050102010706020507" pitchFamily="18" charset="2"/>
                        <a:buChar char=""/>
                      </a:pPr>
                      <a:r>
                        <a:rPr lang="en-GB" sz="1200" dirty="0">
                          <a:effectLst/>
                          <a:latin typeface="Comic Sans MS" panose="030F0702030302020204" pitchFamily="66" charset="0"/>
                          <a:ea typeface="Calibri" panose="020F0502020204030204" pitchFamily="34" charset="0"/>
                          <a:cs typeface="Times New Roman" panose="02020603050405020304" pitchFamily="18" charset="0"/>
                        </a:rPr>
                        <a:t>Know the names of the six major biomes</a:t>
                      </a:r>
                    </a:p>
                    <a:p>
                      <a:pPr marL="342900" lvl="0" indent="-342900">
                        <a:lnSpc>
                          <a:spcPct val="107000"/>
                        </a:lnSpc>
                        <a:spcAft>
                          <a:spcPts val="0"/>
                        </a:spcAft>
                        <a:buSzPts val="1200"/>
                        <a:buFont typeface="Symbol" panose="05050102010706020507" pitchFamily="18" charset="2"/>
                        <a:buChar char=""/>
                      </a:pPr>
                      <a:r>
                        <a:rPr lang="en-GB" sz="1200" dirty="0">
                          <a:effectLst/>
                          <a:latin typeface="Comic Sans MS" panose="030F0702030302020204" pitchFamily="66" charset="0"/>
                          <a:ea typeface="Calibri" panose="020F0502020204030204" pitchFamily="34" charset="0"/>
                          <a:cs typeface="Times New Roman" panose="02020603050405020304" pitchFamily="18" charset="0"/>
                        </a:rPr>
                        <a:t>Describe the location of major biomes on a map</a:t>
                      </a:r>
                    </a:p>
                    <a:p>
                      <a:pPr marL="342900" lvl="0" indent="-342900">
                        <a:lnSpc>
                          <a:spcPct val="107000"/>
                        </a:lnSpc>
                        <a:spcAft>
                          <a:spcPts val="0"/>
                        </a:spcAft>
                        <a:buSzPts val="1200"/>
                        <a:buFont typeface="Symbol" panose="05050102010706020507" pitchFamily="18" charset="2"/>
                        <a:buChar char=""/>
                      </a:pPr>
                      <a:r>
                        <a:rPr lang="en-GB" sz="1200" dirty="0">
                          <a:effectLst/>
                          <a:latin typeface="Comic Sans MS" panose="030F0702030302020204" pitchFamily="66" charset="0"/>
                          <a:ea typeface="Calibri" panose="020F0502020204030204" pitchFamily="34" charset="0"/>
                          <a:cs typeface="Times New Roman" panose="02020603050405020304" pitchFamily="18" charset="0"/>
                        </a:rPr>
                        <a:t>Know the main features of different biomes: tundra, desert, tropical rainforest, temperate deciduous, taiga, savanna</a:t>
                      </a:r>
                    </a:p>
                    <a:p>
                      <a:pPr marL="342900" lvl="0" indent="-342900">
                        <a:lnSpc>
                          <a:spcPct val="107000"/>
                        </a:lnSpc>
                        <a:spcAft>
                          <a:spcPts val="0"/>
                        </a:spcAft>
                        <a:buSzPts val="1200"/>
                        <a:buFont typeface="Symbol" panose="05050102010706020507" pitchFamily="18" charset="2"/>
                        <a:buChar char=""/>
                      </a:pPr>
                      <a:r>
                        <a:rPr lang="en-GB" sz="1200" dirty="0">
                          <a:effectLst/>
                          <a:latin typeface="Comic Sans MS" panose="030F0702030302020204" pitchFamily="66" charset="0"/>
                          <a:ea typeface="Calibri" panose="020F0502020204030204" pitchFamily="34" charset="0"/>
                          <a:cs typeface="Times New Roman" panose="02020603050405020304" pitchFamily="18" charset="0"/>
                        </a:rPr>
                        <a:t>Know what is meant by latitude and longitude</a:t>
                      </a:r>
                    </a:p>
                    <a:p>
                      <a:pPr marL="342900" lvl="0" indent="-342900">
                        <a:lnSpc>
                          <a:spcPct val="107000"/>
                        </a:lnSpc>
                        <a:spcAft>
                          <a:spcPts val="0"/>
                        </a:spcAft>
                        <a:buSzPts val="1200"/>
                        <a:buFont typeface="Symbol" panose="05050102010706020507" pitchFamily="18" charset="2"/>
                        <a:buChar char=""/>
                      </a:pPr>
                      <a:r>
                        <a:rPr lang="en-GB" sz="1200" dirty="0">
                          <a:effectLst/>
                          <a:latin typeface="Comic Sans MS" panose="030F0702030302020204" pitchFamily="66" charset="0"/>
                          <a:ea typeface="Calibri" panose="020F0502020204030204" pitchFamily="34" charset="0"/>
                          <a:cs typeface="Times New Roman" panose="02020603050405020304" pitchFamily="18" charset="0"/>
                        </a:rPr>
                        <a:t>Describe the location of the biomes in relation to Tropics of Cancer and Capricorn and lines of longitude, latitude</a:t>
                      </a:r>
                    </a:p>
                    <a:p>
                      <a:pPr marL="342900" lvl="0" indent="-342900">
                        <a:lnSpc>
                          <a:spcPct val="107000"/>
                        </a:lnSpc>
                        <a:spcAft>
                          <a:spcPts val="0"/>
                        </a:spcAft>
                        <a:buSzPts val="1200"/>
                        <a:buFont typeface="Symbol" panose="05050102010706020507" pitchFamily="18" charset="2"/>
                        <a:buChar char=""/>
                      </a:pPr>
                      <a:r>
                        <a:rPr lang="en-GB" sz="1200" dirty="0">
                          <a:effectLst/>
                          <a:latin typeface="Comic Sans MS" panose="030F0702030302020204" pitchFamily="66" charset="0"/>
                          <a:ea typeface="Calibri" panose="020F0502020204030204" pitchFamily="34" charset="0"/>
                          <a:cs typeface="Times New Roman" panose="02020603050405020304" pitchFamily="18" charset="0"/>
                        </a:rPr>
                        <a:t>Know at least one threat faced by each of the major biomes </a:t>
                      </a:r>
                    </a:p>
                    <a:p>
                      <a:pPr marL="342900" lvl="0" indent="-342900">
                        <a:lnSpc>
                          <a:spcPct val="107000"/>
                        </a:lnSpc>
                        <a:spcAft>
                          <a:spcPts val="0"/>
                        </a:spcAft>
                        <a:buSzPts val="1200"/>
                        <a:buFont typeface="Symbol" panose="05050102010706020507" pitchFamily="18" charset="2"/>
                        <a:buChar char=""/>
                      </a:pPr>
                      <a:r>
                        <a:rPr lang="en-GB" sz="1200" dirty="0">
                          <a:effectLst/>
                          <a:latin typeface="Comic Sans MS" panose="030F0702030302020204" pitchFamily="66" charset="0"/>
                          <a:ea typeface="Calibri" panose="020F0502020204030204" pitchFamily="34" charset="0"/>
                          <a:cs typeface="Times New Roman" panose="02020603050405020304" pitchFamily="18" charset="0"/>
                        </a:rPr>
                        <a:t>Know the outcomes of these threats</a:t>
                      </a:r>
                    </a:p>
                    <a:p>
                      <a:pPr marL="171450" indent="-171450" algn="l">
                        <a:buFont typeface="Arial" panose="020B0604020202020204" pitchFamily="34" charset="0"/>
                        <a:buChar char="•"/>
                      </a:pPr>
                      <a:endParaRPr lang="en-GB" sz="1200" b="0" dirty="0">
                        <a:latin typeface="Comic Sans MS" panose="030F0702030302020204" pitchFamily="66" charset="0"/>
                      </a:endParaRPr>
                    </a:p>
                  </a:txBody>
                  <a:tcPr/>
                </a:tc>
                <a:extLst>
                  <a:ext uri="{0D108BD9-81ED-4DB2-BD59-A6C34878D82A}">
                    <a16:rowId xmlns:a16="http://schemas.microsoft.com/office/drawing/2014/main" val="2128729435"/>
                  </a:ext>
                </a:extLst>
              </a:tr>
            </a:tbl>
          </a:graphicData>
        </a:graphic>
      </p:graphicFrame>
      <p:sp>
        <p:nvSpPr>
          <p:cNvPr id="26" name="TextBox 25">
            <a:extLst>
              <a:ext uri="{FF2B5EF4-FFF2-40B4-BE49-F238E27FC236}">
                <a16:creationId xmlns:a16="http://schemas.microsoft.com/office/drawing/2014/main" id="{1E4445BD-F4F7-41AC-AF0F-F873FCB51B2B}"/>
              </a:ext>
            </a:extLst>
          </p:cNvPr>
          <p:cNvSpPr txBox="1"/>
          <p:nvPr/>
        </p:nvSpPr>
        <p:spPr>
          <a:xfrm>
            <a:off x="4048217" y="1386581"/>
            <a:ext cx="4296793" cy="381000"/>
          </a:xfrm>
          <a:prstGeom prst="rect">
            <a:avLst/>
          </a:prstGeom>
          <a:noFill/>
        </p:spPr>
        <p:txBody>
          <a:bodyPr wrap="square" rtlCol="0">
            <a:spAutoFit/>
          </a:bodyPr>
          <a:lstStyle/>
          <a:p>
            <a:pPr algn="ctr"/>
            <a:r>
              <a:rPr lang="en-GB" dirty="0">
                <a:solidFill>
                  <a:schemeClr val="bg1"/>
                </a:solidFill>
                <a:latin typeface="Comic Sans MS" panose="030F0702030302020204" pitchFamily="66" charset="0"/>
              </a:rPr>
              <a:t>Cycle A</a:t>
            </a:r>
          </a:p>
        </p:txBody>
      </p:sp>
      <p:pic>
        <p:nvPicPr>
          <p:cNvPr id="2" name="Picture 1">
            <a:extLst>
              <a:ext uri="{FF2B5EF4-FFF2-40B4-BE49-F238E27FC236}">
                <a16:creationId xmlns:a16="http://schemas.microsoft.com/office/drawing/2014/main" id="{235DDC85-AF37-44B4-8EC6-3967EDC1AA00}"/>
              </a:ext>
            </a:extLst>
          </p:cNvPr>
          <p:cNvPicPr>
            <a:picLocks noChangeAspect="1"/>
          </p:cNvPicPr>
          <p:nvPr/>
        </p:nvPicPr>
        <p:blipFill>
          <a:blip r:embed="rId2"/>
          <a:stretch>
            <a:fillRect/>
          </a:stretch>
        </p:blipFill>
        <p:spPr>
          <a:xfrm>
            <a:off x="432155" y="204206"/>
            <a:ext cx="1761897" cy="1018120"/>
          </a:xfrm>
          <a:prstGeom prst="rect">
            <a:avLst/>
          </a:prstGeom>
        </p:spPr>
      </p:pic>
    </p:spTree>
    <p:extLst>
      <p:ext uri="{BB962C8B-B14F-4D97-AF65-F5344CB8AC3E}">
        <p14:creationId xmlns:p14="http://schemas.microsoft.com/office/powerpoint/2010/main" val="292653883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794C6FE-B479-4A6B-BE24-97602FA9CC96}"/>
              </a:ext>
            </a:extLst>
          </p:cNvPr>
          <p:cNvSpPr/>
          <p:nvPr/>
        </p:nvSpPr>
        <p:spPr>
          <a:xfrm>
            <a:off x="168676" y="96803"/>
            <a:ext cx="11789546" cy="1394645"/>
          </a:xfrm>
          <a:prstGeom prst="rect">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6" name="Rectangle 5">
            <a:extLst>
              <a:ext uri="{FF2B5EF4-FFF2-40B4-BE49-F238E27FC236}">
                <a16:creationId xmlns:a16="http://schemas.microsoft.com/office/drawing/2014/main" id="{CE9C5A49-72F3-4444-ACCF-0DF54F0F810B}"/>
              </a:ext>
            </a:extLst>
          </p:cNvPr>
          <p:cNvSpPr/>
          <p:nvPr/>
        </p:nvSpPr>
        <p:spPr>
          <a:xfrm>
            <a:off x="168676" y="1344671"/>
            <a:ext cx="11789546" cy="464820"/>
          </a:xfrm>
          <a:prstGeom prst="rect">
            <a:avLst/>
          </a:prstGeom>
          <a:solidFill>
            <a:srgbClr val="A45CAC"/>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0" name="Rectangle 9">
            <a:extLst>
              <a:ext uri="{FF2B5EF4-FFF2-40B4-BE49-F238E27FC236}">
                <a16:creationId xmlns:a16="http://schemas.microsoft.com/office/drawing/2014/main" id="{D8C52891-5734-4892-8441-7D7CFBEBBF79}"/>
              </a:ext>
            </a:extLst>
          </p:cNvPr>
          <p:cNvSpPr/>
          <p:nvPr/>
        </p:nvSpPr>
        <p:spPr>
          <a:xfrm>
            <a:off x="2426234" y="2298983"/>
            <a:ext cx="247212" cy="144780"/>
          </a:xfrm>
          <a:prstGeom prst="rect">
            <a:avLst/>
          </a:prstGeom>
          <a:ln>
            <a:noFill/>
          </a:ln>
        </p:spPr>
        <p:style>
          <a:lnRef idx="2">
            <a:schemeClr val="accent1"/>
          </a:lnRef>
          <a:fillRef idx="1">
            <a:schemeClr val="l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4" name="TextBox 23">
            <a:extLst>
              <a:ext uri="{FF2B5EF4-FFF2-40B4-BE49-F238E27FC236}">
                <a16:creationId xmlns:a16="http://schemas.microsoft.com/office/drawing/2014/main" id="{141EF8DA-1AAC-4721-847D-82503B884892}"/>
              </a:ext>
            </a:extLst>
          </p:cNvPr>
          <p:cNvSpPr txBox="1"/>
          <p:nvPr/>
        </p:nvSpPr>
        <p:spPr>
          <a:xfrm>
            <a:off x="2194052" y="231525"/>
            <a:ext cx="8086290" cy="1077218"/>
          </a:xfrm>
          <a:prstGeom prst="rect">
            <a:avLst/>
          </a:prstGeom>
          <a:noFill/>
        </p:spPr>
        <p:txBody>
          <a:bodyPr wrap="square" rtlCol="0">
            <a:spAutoFit/>
          </a:bodyPr>
          <a:lstStyle/>
          <a:p>
            <a:pPr algn="ctr"/>
            <a:r>
              <a:rPr lang="en-GB" sz="3200" dirty="0">
                <a:solidFill>
                  <a:schemeClr val="bg1"/>
                </a:solidFill>
                <a:latin typeface="Comic Sans MS" panose="030F0702030302020204" pitchFamily="66" charset="0"/>
              </a:rPr>
              <a:t>Curriculum Map</a:t>
            </a:r>
          </a:p>
          <a:p>
            <a:pPr algn="ctr"/>
            <a:r>
              <a:rPr lang="en-GB" sz="3200" dirty="0">
                <a:solidFill>
                  <a:schemeClr val="bg1"/>
                </a:solidFill>
                <a:latin typeface="Comic Sans MS" panose="030F0702030302020204" pitchFamily="66" charset="0"/>
              </a:rPr>
              <a:t>Geography– Overview UKS2</a:t>
            </a:r>
          </a:p>
        </p:txBody>
      </p:sp>
      <p:graphicFrame>
        <p:nvGraphicFramePr>
          <p:cNvPr id="25" name="Table 24">
            <a:extLst>
              <a:ext uri="{FF2B5EF4-FFF2-40B4-BE49-F238E27FC236}">
                <a16:creationId xmlns:a16="http://schemas.microsoft.com/office/drawing/2014/main" id="{AC7B64D2-1B9F-4487-BF74-023ABE51D6A6}"/>
              </a:ext>
            </a:extLst>
          </p:cNvPr>
          <p:cNvGraphicFramePr>
            <a:graphicFrameLocks noGrp="1"/>
          </p:cNvGraphicFramePr>
          <p:nvPr>
            <p:extLst>
              <p:ext uri="{D42A27DB-BD31-4B8C-83A1-F6EECF244321}">
                <p14:modId xmlns:p14="http://schemas.microsoft.com/office/powerpoint/2010/main" val="3046975019"/>
              </p:ext>
            </p:extLst>
          </p:nvPr>
        </p:nvGraphicFramePr>
        <p:xfrm>
          <a:off x="168675" y="1856099"/>
          <a:ext cx="11789546" cy="4708843"/>
        </p:xfrm>
        <a:graphic>
          <a:graphicData uri="http://schemas.openxmlformats.org/drawingml/2006/table">
            <a:tbl>
              <a:tblPr firstRow="1" bandRow="1">
                <a:tableStyleId>{5940675A-B579-460E-94D1-54222C63F5DA}</a:tableStyleId>
              </a:tblPr>
              <a:tblGrid>
                <a:gridCol w="3719744">
                  <a:extLst>
                    <a:ext uri="{9D8B030D-6E8A-4147-A177-3AD203B41FA5}">
                      <a16:colId xmlns:a16="http://schemas.microsoft.com/office/drawing/2014/main" val="1039164095"/>
                    </a:ext>
                  </a:extLst>
                </a:gridCol>
                <a:gridCol w="4305670">
                  <a:extLst>
                    <a:ext uri="{9D8B030D-6E8A-4147-A177-3AD203B41FA5}">
                      <a16:colId xmlns:a16="http://schemas.microsoft.com/office/drawing/2014/main" val="914411525"/>
                    </a:ext>
                  </a:extLst>
                </a:gridCol>
                <a:gridCol w="3764132">
                  <a:extLst>
                    <a:ext uri="{9D8B030D-6E8A-4147-A177-3AD203B41FA5}">
                      <a16:colId xmlns:a16="http://schemas.microsoft.com/office/drawing/2014/main" val="954389551"/>
                    </a:ext>
                  </a:extLst>
                </a:gridCol>
              </a:tblGrid>
              <a:tr h="487606">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400" b="0" dirty="0">
                          <a:latin typeface="Comic Sans MS" panose="030F0702030302020204" pitchFamily="66" charset="0"/>
                        </a:rPr>
                        <a:t>Autumn 2 – </a:t>
                      </a:r>
                      <a:r>
                        <a:rPr lang="en-GB" sz="1400" b="0" dirty="0">
                          <a:effectLst/>
                          <a:latin typeface="Comic Sans MS" panose="030F0702030302020204" pitchFamily="66" charset="0"/>
                          <a:ea typeface="Calibri" panose="020F0502020204030204" pitchFamily="34" charset="0"/>
                          <a:cs typeface="Times New Roman" panose="02020603050405020304" pitchFamily="18" charset="0"/>
                        </a:rPr>
                        <a:t> North and South America</a:t>
                      </a:r>
                    </a:p>
                    <a:p>
                      <a:pPr marL="0" marR="0" lvl="0" indent="0" algn="ctr" defTabSz="914400" rtl="0" eaLnBrk="1" fontAlgn="auto" latinLnBrk="0" hangingPunct="1">
                        <a:lnSpc>
                          <a:spcPct val="100000"/>
                        </a:lnSpc>
                        <a:spcBef>
                          <a:spcPts val="0"/>
                        </a:spcBef>
                        <a:spcAft>
                          <a:spcPts val="0"/>
                        </a:spcAft>
                        <a:buClrTx/>
                        <a:buSzTx/>
                        <a:buFontTx/>
                        <a:buNone/>
                        <a:tabLst/>
                        <a:defRPr/>
                      </a:pPr>
                      <a:endParaRPr lang="en-GB" sz="1400" b="0" dirty="0">
                        <a:effectLst/>
                        <a:latin typeface="Comic Sans MS" panose="030F0702030302020204" pitchFamily="66" charset="0"/>
                        <a:ea typeface="Calibri" panose="020F0502020204030204" pitchFamily="34" charset="0"/>
                        <a:cs typeface="Times New Roman" panose="02020603050405020304" pitchFamily="18" charset="0"/>
                      </a:endParaRP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400" b="0" dirty="0">
                          <a:latin typeface="Comic Sans MS" panose="030F0702030302020204" pitchFamily="66" charset="0"/>
                        </a:rPr>
                        <a:t>Spring 2 – </a:t>
                      </a:r>
                      <a:r>
                        <a:rPr lang="en-GB" sz="1400" b="0" dirty="0">
                          <a:effectLst/>
                          <a:latin typeface="Comic Sans MS" panose="030F0702030302020204" pitchFamily="66" charset="0"/>
                          <a:ea typeface="Calibri" panose="020F0502020204030204" pitchFamily="34" charset="0"/>
                          <a:cs typeface="Times New Roman" panose="02020603050405020304" pitchFamily="18" charset="0"/>
                        </a:rPr>
                        <a:t>South America: the Amazon</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400" b="0" dirty="0">
                          <a:latin typeface="Comic Sans MS" panose="030F0702030302020204" pitchFamily="66" charset="0"/>
                        </a:rPr>
                        <a:t>Summer 2 – </a:t>
                      </a:r>
                      <a:r>
                        <a:rPr lang="en-GB" sz="1400" b="0" dirty="0">
                          <a:effectLst/>
                          <a:latin typeface="Comic Sans MS" panose="030F0702030302020204" pitchFamily="66" charset="0"/>
                          <a:ea typeface="Calibri" panose="020F0502020204030204" pitchFamily="34" charset="0"/>
                          <a:cs typeface="Times New Roman" panose="02020603050405020304" pitchFamily="18" charset="0"/>
                        </a:rPr>
                        <a:t>Natural Resources</a:t>
                      </a:r>
                    </a:p>
                  </a:txBody>
                  <a:tcPr/>
                </a:tc>
                <a:extLst>
                  <a:ext uri="{0D108BD9-81ED-4DB2-BD59-A6C34878D82A}">
                    <a16:rowId xmlns:a16="http://schemas.microsoft.com/office/drawing/2014/main" val="3471968257"/>
                  </a:ext>
                </a:extLst>
              </a:tr>
              <a:tr h="3973619">
                <a:tc>
                  <a:txBody>
                    <a:bodyPr/>
                    <a:lstStyle/>
                    <a:p>
                      <a:pPr marL="342900" lvl="0" indent="-342900">
                        <a:lnSpc>
                          <a:spcPct val="107000"/>
                        </a:lnSpc>
                        <a:spcAft>
                          <a:spcPts val="0"/>
                        </a:spcAft>
                        <a:buSzPts val="1200"/>
                        <a:buFont typeface="Symbol" panose="05050102010706020507" pitchFamily="18" charset="2"/>
                        <a:buChar char=""/>
                      </a:pPr>
                      <a:r>
                        <a:rPr lang="en-GB" sz="1200" dirty="0">
                          <a:effectLst/>
                          <a:latin typeface="Comic Sans MS" panose="030F0702030302020204" pitchFamily="66" charset="0"/>
                          <a:ea typeface="Calibri" panose="020F0502020204030204" pitchFamily="34" charset="0"/>
                          <a:cs typeface="Times New Roman" panose="02020603050405020304" pitchFamily="18" charset="0"/>
                        </a:rPr>
                        <a:t>Know the names of the countries of North and South America</a:t>
                      </a:r>
                    </a:p>
                    <a:p>
                      <a:pPr marL="342900" lvl="0" indent="-342900">
                        <a:lnSpc>
                          <a:spcPct val="107000"/>
                        </a:lnSpc>
                        <a:spcAft>
                          <a:spcPts val="0"/>
                        </a:spcAft>
                        <a:buSzPts val="1200"/>
                        <a:buFont typeface="Symbol" panose="05050102010706020507" pitchFamily="18" charset="2"/>
                        <a:buChar char=""/>
                      </a:pPr>
                      <a:r>
                        <a:rPr lang="en-GB" sz="1200" dirty="0">
                          <a:effectLst/>
                          <a:latin typeface="Comic Sans MS" panose="030F0702030302020204" pitchFamily="66" charset="0"/>
                          <a:ea typeface="Calibri" panose="020F0502020204030204" pitchFamily="34" charset="0"/>
                          <a:cs typeface="Times New Roman" panose="02020603050405020304" pitchFamily="18" charset="0"/>
                        </a:rPr>
                        <a:t>Know how to locate these countries on a map</a:t>
                      </a:r>
                    </a:p>
                    <a:p>
                      <a:pPr marL="342900" lvl="0" indent="-342900">
                        <a:lnSpc>
                          <a:spcPct val="107000"/>
                        </a:lnSpc>
                        <a:spcAft>
                          <a:spcPts val="0"/>
                        </a:spcAft>
                        <a:buSzPts val="1200"/>
                        <a:buFont typeface="Symbol" panose="05050102010706020507" pitchFamily="18" charset="2"/>
                        <a:buChar char=""/>
                      </a:pPr>
                      <a:r>
                        <a:rPr lang="en-GB" sz="1200" dirty="0">
                          <a:effectLst/>
                          <a:latin typeface="Comic Sans MS" panose="030F0702030302020204" pitchFamily="66" charset="0"/>
                          <a:ea typeface="Calibri" panose="020F0502020204030204" pitchFamily="34" charset="0"/>
                          <a:cs typeface="Times New Roman" panose="02020603050405020304" pitchFamily="18" charset="0"/>
                        </a:rPr>
                        <a:t>Know how to identify lines of latitude and longitude</a:t>
                      </a:r>
                    </a:p>
                    <a:p>
                      <a:pPr marL="342900" lvl="0" indent="-342900">
                        <a:lnSpc>
                          <a:spcPct val="107000"/>
                        </a:lnSpc>
                        <a:spcAft>
                          <a:spcPts val="0"/>
                        </a:spcAft>
                        <a:buSzPts val="1200"/>
                        <a:buFont typeface="Symbol" panose="05050102010706020507" pitchFamily="18" charset="2"/>
                        <a:buChar char=""/>
                      </a:pPr>
                      <a:r>
                        <a:rPr lang="en-US" sz="1200" dirty="0">
                          <a:effectLst/>
                          <a:latin typeface="Comic Sans MS" panose="030F0702030302020204" pitchFamily="66" charset="0"/>
                          <a:ea typeface="Calibri" panose="020F0502020204030204" pitchFamily="34" charset="0"/>
                          <a:cs typeface="Times New Roman" panose="02020603050405020304" pitchFamily="18" charset="0"/>
                        </a:rPr>
                        <a:t>K</a:t>
                      </a:r>
                      <a:r>
                        <a:rPr lang="en-GB" sz="1200" dirty="0">
                          <a:effectLst/>
                          <a:latin typeface="Comic Sans MS" panose="030F0702030302020204" pitchFamily="66" charset="0"/>
                          <a:ea typeface="Calibri" panose="020F0502020204030204" pitchFamily="34" charset="0"/>
                          <a:cs typeface="Times New Roman" panose="02020603050405020304" pitchFamily="18" charset="0"/>
                        </a:rPr>
                        <a:t>now how the climate varies in North and South America</a:t>
                      </a:r>
                    </a:p>
                    <a:p>
                      <a:pPr marL="342900" lvl="0" indent="-342900">
                        <a:lnSpc>
                          <a:spcPct val="107000"/>
                        </a:lnSpc>
                        <a:spcAft>
                          <a:spcPts val="0"/>
                        </a:spcAft>
                        <a:buSzPts val="1200"/>
                        <a:buFont typeface="Symbol" panose="05050102010706020507" pitchFamily="18" charset="2"/>
                        <a:buChar char=""/>
                      </a:pPr>
                      <a:r>
                        <a:rPr lang="en-US" sz="1200" dirty="0">
                          <a:effectLst/>
                          <a:latin typeface="Comic Sans MS" panose="030F0702030302020204" pitchFamily="66" charset="0"/>
                          <a:ea typeface="Calibri" panose="020F0502020204030204" pitchFamily="34" charset="0"/>
                          <a:cs typeface="Times New Roman" panose="02020603050405020304" pitchFamily="18" charset="0"/>
                        </a:rPr>
                        <a:t>K</a:t>
                      </a:r>
                      <a:r>
                        <a:rPr lang="en-GB" sz="1200" dirty="0">
                          <a:effectLst/>
                          <a:latin typeface="Comic Sans MS" panose="030F0702030302020204" pitchFamily="66" charset="0"/>
                          <a:ea typeface="Calibri" panose="020F0502020204030204" pitchFamily="34" charset="0"/>
                          <a:cs typeface="Times New Roman" panose="02020603050405020304" pitchFamily="18" charset="0"/>
                        </a:rPr>
                        <a:t>now the physical features of North and South America</a:t>
                      </a:r>
                    </a:p>
                    <a:p>
                      <a:pPr marL="342900" lvl="0" indent="-342900">
                        <a:lnSpc>
                          <a:spcPct val="107000"/>
                        </a:lnSpc>
                        <a:spcAft>
                          <a:spcPts val="0"/>
                        </a:spcAft>
                        <a:buSzPts val="1200"/>
                        <a:buFont typeface="Symbol" panose="05050102010706020507" pitchFamily="18" charset="2"/>
                        <a:buChar char=""/>
                      </a:pPr>
                      <a:r>
                        <a:rPr lang="en-US" sz="1200" dirty="0">
                          <a:effectLst/>
                          <a:latin typeface="Comic Sans MS" panose="030F0702030302020204" pitchFamily="66" charset="0"/>
                          <a:ea typeface="Calibri" panose="020F0502020204030204" pitchFamily="34" charset="0"/>
                          <a:cs typeface="Times New Roman" panose="02020603050405020304" pitchFamily="18" charset="0"/>
                        </a:rPr>
                        <a:t>K</a:t>
                      </a:r>
                      <a:r>
                        <a:rPr lang="en-GB" sz="1200" dirty="0">
                          <a:effectLst/>
                          <a:latin typeface="Comic Sans MS" panose="030F0702030302020204" pitchFamily="66" charset="0"/>
                          <a:ea typeface="Calibri" panose="020F0502020204030204" pitchFamily="34" charset="0"/>
                          <a:cs typeface="Times New Roman" panose="02020603050405020304" pitchFamily="18" charset="0"/>
                        </a:rPr>
                        <a:t>now the types of biomes found in North and South America</a:t>
                      </a:r>
                    </a:p>
                    <a:p>
                      <a:pPr marL="342900" marR="0" lvl="0" indent="-342900" algn="l" defTabSz="914400" rtl="0" eaLnBrk="1" fontAlgn="auto" latinLnBrk="0" hangingPunct="1">
                        <a:lnSpc>
                          <a:spcPct val="107000"/>
                        </a:lnSpc>
                        <a:spcBef>
                          <a:spcPts val="0"/>
                        </a:spcBef>
                        <a:spcAft>
                          <a:spcPts val="0"/>
                        </a:spcAft>
                        <a:buClrTx/>
                        <a:buSzPts val="1200"/>
                        <a:buFont typeface="Symbol" panose="05050102010706020507" pitchFamily="18" charset="2"/>
                        <a:buChar char=""/>
                        <a:tabLst/>
                        <a:defRPr/>
                      </a:pPr>
                      <a:r>
                        <a:rPr lang="en-US" sz="1200" dirty="0">
                          <a:effectLst/>
                          <a:latin typeface="Comic Sans MS" panose="030F0702030302020204" pitchFamily="66" charset="0"/>
                          <a:ea typeface="Calibri" panose="020F0502020204030204" pitchFamily="34" charset="0"/>
                          <a:cs typeface="Times New Roman" panose="02020603050405020304" pitchFamily="18" charset="0"/>
                        </a:rPr>
                        <a:t>K</a:t>
                      </a:r>
                      <a:r>
                        <a:rPr lang="en-GB" sz="1200" dirty="0">
                          <a:effectLst/>
                          <a:latin typeface="Comic Sans MS" panose="030F0702030302020204" pitchFamily="66" charset="0"/>
                          <a:ea typeface="Calibri" panose="020F0502020204030204" pitchFamily="34" charset="0"/>
                          <a:cs typeface="Times New Roman" panose="02020603050405020304" pitchFamily="18" charset="0"/>
                        </a:rPr>
                        <a:t>now where the population is distributed in the Americas and reasons for this</a:t>
                      </a:r>
                    </a:p>
                    <a:p>
                      <a:pPr marL="342900" marR="0" lvl="0" indent="-342900" algn="l" defTabSz="914400" rtl="0" eaLnBrk="1" fontAlgn="auto" latinLnBrk="0" hangingPunct="1">
                        <a:lnSpc>
                          <a:spcPct val="107000"/>
                        </a:lnSpc>
                        <a:spcBef>
                          <a:spcPts val="0"/>
                        </a:spcBef>
                        <a:spcAft>
                          <a:spcPts val="0"/>
                        </a:spcAft>
                        <a:buClrTx/>
                        <a:buSzPts val="1200"/>
                        <a:buFont typeface="Symbol" panose="05050102010706020507" pitchFamily="18" charset="2"/>
                        <a:buChar char=""/>
                        <a:tabLst/>
                        <a:defRPr/>
                      </a:pPr>
                      <a:r>
                        <a:rPr lang="en-US" sz="1200" dirty="0">
                          <a:effectLst/>
                          <a:latin typeface="Comic Sans MS" panose="030F0702030302020204" pitchFamily="66" charset="0"/>
                          <a:ea typeface="Calibri" panose="020F0502020204030204" pitchFamily="34" charset="0"/>
                          <a:cs typeface="Times New Roman" panose="02020603050405020304" pitchFamily="18" charset="0"/>
                        </a:rPr>
                        <a:t>K</a:t>
                      </a:r>
                      <a:r>
                        <a:rPr lang="en-GB" sz="1200" dirty="0">
                          <a:effectLst/>
                          <a:latin typeface="Comic Sans MS" panose="030F0702030302020204" pitchFamily="66" charset="0"/>
                          <a:ea typeface="Calibri" panose="020F0502020204030204" pitchFamily="34" charset="0"/>
                          <a:cs typeface="Times New Roman" panose="02020603050405020304" pitchFamily="18" charset="0"/>
                        </a:rPr>
                        <a:t>now the names and location of some of the major cities of North and South America</a:t>
                      </a:r>
                    </a:p>
                    <a:p>
                      <a:pPr marL="342900" marR="0" lvl="0" indent="-342900" algn="l" defTabSz="914400" rtl="0" eaLnBrk="1" fontAlgn="auto" latinLnBrk="0" hangingPunct="1">
                        <a:lnSpc>
                          <a:spcPct val="107000"/>
                        </a:lnSpc>
                        <a:spcBef>
                          <a:spcPts val="0"/>
                        </a:spcBef>
                        <a:spcAft>
                          <a:spcPts val="0"/>
                        </a:spcAft>
                        <a:buClrTx/>
                        <a:buSzPts val="1200"/>
                        <a:buFont typeface="Symbol" panose="05050102010706020507" pitchFamily="18" charset="2"/>
                        <a:buChar char=""/>
                        <a:tabLst/>
                        <a:defRPr/>
                      </a:pPr>
                      <a:r>
                        <a:rPr lang="en-US" sz="1200" dirty="0">
                          <a:effectLst/>
                          <a:latin typeface="Comic Sans MS" panose="030F0702030302020204" pitchFamily="66" charset="0"/>
                          <a:ea typeface="Calibri" panose="020F0502020204030204" pitchFamily="34" charset="0"/>
                          <a:cs typeface="Times New Roman" panose="02020603050405020304" pitchFamily="18" charset="0"/>
                        </a:rPr>
                        <a:t>K</a:t>
                      </a:r>
                      <a:r>
                        <a:rPr lang="en-GB" sz="1200" dirty="0">
                          <a:effectLst/>
                          <a:latin typeface="Comic Sans MS" panose="030F0702030302020204" pitchFamily="66" charset="0"/>
                          <a:ea typeface="Calibri" panose="020F0502020204030204" pitchFamily="34" charset="0"/>
                          <a:cs typeface="Times New Roman" panose="02020603050405020304" pitchFamily="18" charset="0"/>
                        </a:rPr>
                        <a:t>now how economic activity varies between countries</a:t>
                      </a:r>
                    </a:p>
                    <a:p>
                      <a:pPr marL="342900" marR="0" lvl="0" indent="-342900" algn="l" defTabSz="914400" rtl="0" eaLnBrk="1" fontAlgn="auto" latinLnBrk="0" hangingPunct="1">
                        <a:lnSpc>
                          <a:spcPct val="107000"/>
                        </a:lnSpc>
                        <a:spcBef>
                          <a:spcPts val="0"/>
                        </a:spcBef>
                        <a:spcAft>
                          <a:spcPts val="0"/>
                        </a:spcAft>
                        <a:buClrTx/>
                        <a:buSzPts val="1200"/>
                        <a:buFont typeface="Symbol" panose="05050102010706020507" pitchFamily="18" charset="2"/>
                        <a:buChar char=""/>
                        <a:tabLst/>
                        <a:defRPr/>
                      </a:pPr>
                      <a:r>
                        <a:rPr lang="en-US" sz="1200" dirty="0">
                          <a:effectLst/>
                          <a:latin typeface="Comic Sans MS" panose="030F0702030302020204" pitchFamily="66" charset="0"/>
                          <a:ea typeface="Calibri" panose="020F0502020204030204" pitchFamily="34" charset="0"/>
                          <a:cs typeface="Times New Roman" panose="02020603050405020304" pitchFamily="18" charset="0"/>
                        </a:rPr>
                        <a:t>K</a:t>
                      </a:r>
                      <a:r>
                        <a:rPr lang="en-GB" sz="1200" dirty="0">
                          <a:effectLst/>
                          <a:latin typeface="Comic Sans MS" panose="030F0702030302020204" pitchFamily="66" charset="0"/>
                          <a:ea typeface="Calibri" panose="020F0502020204030204" pitchFamily="34" charset="0"/>
                          <a:cs typeface="Times New Roman" panose="02020603050405020304" pitchFamily="18" charset="0"/>
                        </a:rPr>
                        <a:t>now why tourists might want to visit the Americas</a:t>
                      </a:r>
                    </a:p>
                    <a:p>
                      <a:pPr marL="457200">
                        <a:lnSpc>
                          <a:spcPct val="107000"/>
                        </a:lnSpc>
                        <a:spcAft>
                          <a:spcPts val="800"/>
                        </a:spcAft>
                      </a:pPr>
                      <a:endParaRPr lang="en-GB" sz="1200" dirty="0">
                        <a:effectLst/>
                        <a:latin typeface="Comic Sans MS" panose="030F0702030302020204" pitchFamily="66" charset="0"/>
                        <a:ea typeface="Calibri" panose="020F0502020204030204" pitchFamily="34" charset="0"/>
                        <a:cs typeface="Times New Roman" panose="02020603050405020304" pitchFamily="18" charset="0"/>
                      </a:endParaRPr>
                    </a:p>
                  </a:txBody>
                  <a:tcPr/>
                </a:tc>
                <a:tc>
                  <a:txBody>
                    <a:bodyPr/>
                    <a:lstStyle/>
                    <a:p>
                      <a:pPr marL="342900" lvl="0" indent="-342900">
                        <a:lnSpc>
                          <a:spcPct val="107000"/>
                        </a:lnSpc>
                        <a:spcAft>
                          <a:spcPts val="0"/>
                        </a:spcAft>
                        <a:buSzPts val="1200"/>
                        <a:buFont typeface="Symbol" panose="05050102010706020507" pitchFamily="18" charset="2"/>
                        <a:buChar char=""/>
                      </a:pPr>
                      <a:r>
                        <a:rPr lang="en-GB" sz="1200" dirty="0">
                          <a:effectLst/>
                          <a:latin typeface="Comic Sans MS" panose="030F0702030302020204" pitchFamily="66" charset="0"/>
                          <a:ea typeface="Calibri" panose="020F0502020204030204" pitchFamily="34" charset="0"/>
                          <a:cs typeface="Times New Roman" panose="02020603050405020304" pitchFamily="18" charset="0"/>
                        </a:rPr>
                        <a:t>Know what a rainforest is</a:t>
                      </a:r>
                    </a:p>
                    <a:p>
                      <a:pPr marL="342900" lvl="0" indent="-342900">
                        <a:lnSpc>
                          <a:spcPct val="107000"/>
                        </a:lnSpc>
                        <a:spcAft>
                          <a:spcPts val="0"/>
                        </a:spcAft>
                        <a:buSzPts val="1200"/>
                        <a:buFont typeface="Symbol" panose="05050102010706020507" pitchFamily="18" charset="2"/>
                        <a:buChar char=""/>
                      </a:pPr>
                      <a:r>
                        <a:rPr lang="en-US" sz="1200" dirty="0">
                          <a:effectLst/>
                          <a:latin typeface="Comic Sans MS" panose="030F0702030302020204" pitchFamily="66" charset="0"/>
                          <a:ea typeface="Calibri" panose="020F0502020204030204" pitchFamily="34" charset="0"/>
                          <a:cs typeface="Times New Roman" panose="02020603050405020304" pitchFamily="18" charset="0"/>
                        </a:rPr>
                        <a:t>K</a:t>
                      </a:r>
                      <a:r>
                        <a:rPr lang="en-GB" sz="1200" dirty="0">
                          <a:effectLst/>
                          <a:latin typeface="Comic Sans MS" panose="030F0702030302020204" pitchFamily="66" charset="0"/>
                          <a:ea typeface="Calibri" panose="020F0502020204030204" pitchFamily="34" charset="0"/>
                          <a:cs typeface="Times New Roman" panose="02020603050405020304" pitchFamily="18" charset="0"/>
                        </a:rPr>
                        <a:t>now where temperate and tropical rainforests are located and the difference between them</a:t>
                      </a:r>
                    </a:p>
                    <a:p>
                      <a:pPr marL="342900" lvl="0" indent="-342900">
                        <a:lnSpc>
                          <a:spcPct val="107000"/>
                        </a:lnSpc>
                        <a:spcAft>
                          <a:spcPts val="0"/>
                        </a:spcAft>
                        <a:buSzPts val="1200"/>
                        <a:buFont typeface="Symbol" panose="05050102010706020507" pitchFamily="18" charset="2"/>
                        <a:buChar char=""/>
                      </a:pPr>
                      <a:r>
                        <a:rPr lang="en-US" sz="1200" dirty="0">
                          <a:effectLst/>
                          <a:latin typeface="Comic Sans MS" panose="030F0702030302020204" pitchFamily="66" charset="0"/>
                          <a:ea typeface="Calibri" panose="020F0502020204030204" pitchFamily="34" charset="0"/>
                          <a:cs typeface="Times New Roman" panose="02020603050405020304" pitchFamily="18" charset="0"/>
                        </a:rPr>
                        <a:t>K</a:t>
                      </a:r>
                      <a:r>
                        <a:rPr lang="en-GB" sz="1200" dirty="0">
                          <a:effectLst/>
                          <a:latin typeface="Comic Sans MS" panose="030F0702030302020204" pitchFamily="66" charset="0"/>
                          <a:ea typeface="Calibri" panose="020F0502020204030204" pitchFamily="34" charset="0"/>
                          <a:cs typeface="Times New Roman" panose="02020603050405020304" pitchFamily="18" charset="0"/>
                        </a:rPr>
                        <a:t>now where the Amazon rainforest is located</a:t>
                      </a:r>
                    </a:p>
                    <a:p>
                      <a:pPr marL="342900" lvl="0" indent="-342900">
                        <a:lnSpc>
                          <a:spcPct val="107000"/>
                        </a:lnSpc>
                        <a:spcAft>
                          <a:spcPts val="0"/>
                        </a:spcAft>
                        <a:buSzPts val="1200"/>
                        <a:buFont typeface="Symbol" panose="05050102010706020507" pitchFamily="18" charset="2"/>
                        <a:buChar char=""/>
                      </a:pPr>
                      <a:r>
                        <a:rPr lang="en-US" sz="1200" dirty="0">
                          <a:effectLst/>
                          <a:latin typeface="Comic Sans MS" panose="030F0702030302020204" pitchFamily="66" charset="0"/>
                          <a:ea typeface="Calibri" panose="020F0502020204030204" pitchFamily="34" charset="0"/>
                          <a:cs typeface="Times New Roman" panose="02020603050405020304" pitchFamily="18" charset="0"/>
                        </a:rPr>
                        <a:t>K</a:t>
                      </a:r>
                      <a:r>
                        <a:rPr lang="en-GB" sz="1200" dirty="0">
                          <a:effectLst/>
                          <a:latin typeface="Comic Sans MS" panose="030F0702030302020204" pitchFamily="66" charset="0"/>
                          <a:ea typeface="Calibri" panose="020F0502020204030204" pitchFamily="34" charset="0"/>
                          <a:cs typeface="Times New Roman" panose="02020603050405020304" pitchFamily="18" charset="0"/>
                        </a:rPr>
                        <a:t>now some of the key geographical characteristics/features of the Amazon</a:t>
                      </a:r>
                    </a:p>
                    <a:p>
                      <a:pPr marL="342900" lvl="0" indent="-342900">
                        <a:lnSpc>
                          <a:spcPct val="107000"/>
                        </a:lnSpc>
                        <a:spcAft>
                          <a:spcPts val="0"/>
                        </a:spcAft>
                        <a:buSzPts val="1200"/>
                        <a:buFont typeface="Symbol" panose="05050102010706020507" pitchFamily="18" charset="2"/>
                        <a:buChar char=""/>
                      </a:pPr>
                      <a:r>
                        <a:rPr lang="en-US" sz="1200" dirty="0">
                          <a:effectLst/>
                          <a:latin typeface="Comic Sans MS" panose="030F0702030302020204" pitchFamily="66" charset="0"/>
                          <a:ea typeface="Calibri" panose="020F0502020204030204" pitchFamily="34" charset="0"/>
                          <a:cs typeface="Times New Roman" panose="02020603050405020304" pitchFamily="18" charset="0"/>
                        </a:rPr>
                        <a:t>K</a:t>
                      </a:r>
                      <a:r>
                        <a:rPr lang="en-GB" sz="1200" dirty="0">
                          <a:effectLst/>
                          <a:latin typeface="Comic Sans MS" panose="030F0702030302020204" pitchFamily="66" charset="0"/>
                          <a:ea typeface="Calibri" panose="020F0502020204030204" pitchFamily="34" charset="0"/>
                          <a:cs typeface="Times New Roman" panose="02020603050405020304" pitchFamily="18" charset="0"/>
                        </a:rPr>
                        <a:t>now what food products are found in the rainforest</a:t>
                      </a:r>
                    </a:p>
                    <a:p>
                      <a:pPr marL="342900" lvl="0" indent="-342900">
                        <a:lnSpc>
                          <a:spcPct val="107000"/>
                        </a:lnSpc>
                        <a:spcAft>
                          <a:spcPts val="0"/>
                        </a:spcAft>
                        <a:buSzPts val="1200"/>
                        <a:buFont typeface="Symbol" panose="05050102010706020507" pitchFamily="18" charset="2"/>
                        <a:buChar char=""/>
                      </a:pPr>
                      <a:r>
                        <a:rPr lang="en-US" sz="1200" dirty="0">
                          <a:effectLst/>
                          <a:latin typeface="Comic Sans MS" panose="030F0702030302020204" pitchFamily="66" charset="0"/>
                          <a:ea typeface="Calibri" panose="020F0502020204030204" pitchFamily="34" charset="0"/>
                          <a:cs typeface="Times New Roman" panose="02020603050405020304" pitchFamily="18" charset="0"/>
                        </a:rPr>
                        <a:t>K</a:t>
                      </a:r>
                      <a:r>
                        <a:rPr lang="en-GB" sz="1200" dirty="0">
                          <a:effectLst/>
                          <a:latin typeface="Comic Sans MS" panose="030F0702030302020204" pitchFamily="66" charset="0"/>
                          <a:ea typeface="Calibri" panose="020F0502020204030204" pitchFamily="34" charset="0"/>
                          <a:cs typeface="Times New Roman" panose="02020603050405020304" pitchFamily="18" charset="0"/>
                        </a:rPr>
                        <a:t>now how food products are exported </a:t>
                      </a:r>
                    </a:p>
                    <a:p>
                      <a:pPr marL="342900" lvl="0" indent="-342900">
                        <a:lnSpc>
                          <a:spcPct val="107000"/>
                        </a:lnSpc>
                        <a:spcAft>
                          <a:spcPts val="0"/>
                        </a:spcAft>
                        <a:buSzPts val="1200"/>
                        <a:buFont typeface="Symbol" panose="05050102010706020507" pitchFamily="18" charset="2"/>
                        <a:buChar char=""/>
                      </a:pPr>
                      <a:r>
                        <a:rPr lang="en-US" sz="1200" dirty="0">
                          <a:effectLst/>
                          <a:latin typeface="Comic Sans MS" panose="030F0702030302020204" pitchFamily="66" charset="0"/>
                          <a:ea typeface="Calibri" panose="020F0502020204030204" pitchFamily="34" charset="0"/>
                          <a:cs typeface="Times New Roman" panose="02020603050405020304" pitchFamily="18" charset="0"/>
                        </a:rPr>
                        <a:t>K</a:t>
                      </a:r>
                      <a:r>
                        <a:rPr lang="en-GB" sz="1200" dirty="0">
                          <a:effectLst/>
                          <a:latin typeface="Comic Sans MS" panose="030F0702030302020204" pitchFamily="66" charset="0"/>
                          <a:ea typeface="Calibri" panose="020F0502020204030204" pitchFamily="34" charset="0"/>
                          <a:cs typeface="Times New Roman" panose="02020603050405020304" pitchFamily="18" charset="0"/>
                        </a:rPr>
                        <a:t>now how Brazil nuts are grown, harvested and exported</a:t>
                      </a:r>
                    </a:p>
                    <a:p>
                      <a:pPr marL="342900" lvl="0" indent="-342900">
                        <a:lnSpc>
                          <a:spcPct val="107000"/>
                        </a:lnSpc>
                        <a:spcAft>
                          <a:spcPts val="0"/>
                        </a:spcAft>
                        <a:buSzPts val="1200"/>
                        <a:buFont typeface="Symbol" panose="05050102010706020507" pitchFamily="18" charset="2"/>
                        <a:buChar char=""/>
                      </a:pPr>
                      <a:r>
                        <a:rPr lang="en-US" sz="1200" dirty="0">
                          <a:effectLst/>
                          <a:latin typeface="Comic Sans MS" panose="030F0702030302020204" pitchFamily="66" charset="0"/>
                          <a:ea typeface="Calibri" panose="020F0502020204030204" pitchFamily="34" charset="0"/>
                          <a:cs typeface="Times New Roman" panose="02020603050405020304" pitchFamily="18" charset="0"/>
                        </a:rPr>
                        <a:t>K</a:t>
                      </a:r>
                      <a:r>
                        <a:rPr lang="en-GB" sz="1200" dirty="0">
                          <a:effectLst/>
                          <a:latin typeface="Comic Sans MS" panose="030F0702030302020204" pitchFamily="66" charset="0"/>
                          <a:ea typeface="Calibri" panose="020F0502020204030204" pitchFamily="34" charset="0"/>
                          <a:cs typeface="Times New Roman" panose="02020603050405020304" pitchFamily="18" charset="0"/>
                        </a:rPr>
                        <a:t>now the threats to the production and trade of Brazil nuts</a:t>
                      </a:r>
                    </a:p>
                    <a:p>
                      <a:pPr marL="342900" lvl="0" indent="-342900">
                        <a:lnSpc>
                          <a:spcPct val="107000"/>
                        </a:lnSpc>
                        <a:spcAft>
                          <a:spcPts val="0"/>
                        </a:spcAft>
                        <a:buSzPts val="1200"/>
                        <a:buFont typeface="Symbol" panose="05050102010706020507" pitchFamily="18" charset="2"/>
                        <a:buChar char=""/>
                      </a:pPr>
                      <a:r>
                        <a:rPr lang="en-US" sz="1200" dirty="0">
                          <a:effectLst/>
                          <a:latin typeface="Comic Sans MS" panose="030F0702030302020204" pitchFamily="66" charset="0"/>
                          <a:ea typeface="Calibri" panose="020F0502020204030204" pitchFamily="34" charset="0"/>
                          <a:cs typeface="Times New Roman" panose="02020603050405020304" pitchFamily="18" charset="0"/>
                        </a:rPr>
                        <a:t>K</a:t>
                      </a:r>
                      <a:r>
                        <a:rPr lang="en-GB" sz="1200" dirty="0">
                          <a:effectLst/>
                          <a:latin typeface="Comic Sans MS" panose="030F0702030302020204" pitchFamily="66" charset="0"/>
                          <a:ea typeface="Calibri" panose="020F0502020204030204" pitchFamily="34" charset="0"/>
                          <a:cs typeface="Times New Roman" panose="02020603050405020304" pitchFamily="18" charset="0"/>
                        </a:rPr>
                        <a:t>now the different types of settlement that can be found in the rainforest</a:t>
                      </a:r>
                    </a:p>
                    <a:p>
                      <a:pPr marL="342900" lvl="0" indent="-342900">
                        <a:lnSpc>
                          <a:spcPct val="107000"/>
                        </a:lnSpc>
                        <a:spcAft>
                          <a:spcPts val="0"/>
                        </a:spcAft>
                        <a:buSzPts val="1200"/>
                        <a:buFont typeface="Symbol" panose="05050102010706020507" pitchFamily="18" charset="2"/>
                        <a:buChar char=""/>
                      </a:pPr>
                      <a:r>
                        <a:rPr lang="en-US" sz="1200" dirty="0">
                          <a:effectLst/>
                          <a:latin typeface="Comic Sans MS" panose="030F0702030302020204" pitchFamily="66" charset="0"/>
                          <a:ea typeface="Calibri" panose="020F0502020204030204" pitchFamily="34" charset="0"/>
                          <a:cs typeface="Times New Roman" panose="02020603050405020304" pitchFamily="18" charset="0"/>
                        </a:rPr>
                        <a:t>Know</a:t>
                      </a:r>
                      <a:r>
                        <a:rPr lang="en-GB" sz="1200" dirty="0">
                          <a:effectLst/>
                          <a:latin typeface="Comic Sans MS" panose="030F0702030302020204" pitchFamily="66" charset="0"/>
                          <a:ea typeface="Calibri" panose="020F0502020204030204" pitchFamily="34" charset="0"/>
                          <a:cs typeface="Times New Roman" panose="02020603050405020304" pitchFamily="18" charset="0"/>
                        </a:rPr>
                        <a:t> about the lifestyles of indigenous peoples living in the rainforest</a:t>
                      </a:r>
                    </a:p>
                    <a:p>
                      <a:pPr marL="342900" lvl="0" indent="-342900">
                        <a:lnSpc>
                          <a:spcPct val="107000"/>
                        </a:lnSpc>
                        <a:spcAft>
                          <a:spcPts val="0"/>
                        </a:spcAft>
                        <a:buSzPts val="1200"/>
                        <a:buFont typeface="Symbol" panose="05050102010706020507" pitchFamily="18" charset="2"/>
                        <a:buChar char=""/>
                      </a:pPr>
                      <a:r>
                        <a:rPr lang="en-US" sz="1200" dirty="0">
                          <a:effectLst/>
                          <a:latin typeface="Comic Sans MS" panose="030F0702030302020204" pitchFamily="66" charset="0"/>
                          <a:ea typeface="Calibri" panose="020F0502020204030204" pitchFamily="34" charset="0"/>
                          <a:cs typeface="Times New Roman" panose="02020603050405020304" pitchFamily="18" charset="0"/>
                        </a:rPr>
                        <a:t>K</a:t>
                      </a:r>
                      <a:r>
                        <a:rPr lang="en-GB" sz="1200" dirty="0">
                          <a:effectLst/>
                          <a:latin typeface="Comic Sans MS" panose="030F0702030302020204" pitchFamily="66" charset="0"/>
                          <a:ea typeface="Calibri" panose="020F0502020204030204" pitchFamily="34" charset="0"/>
                          <a:cs typeface="Times New Roman" panose="02020603050405020304" pitchFamily="18" charset="0"/>
                        </a:rPr>
                        <a:t>now about the debate surrounding deforestation in the rainforest</a:t>
                      </a:r>
                    </a:p>
                    <a:p>
                      <a:pPr marL="342900" lvl="0" indent="-342900">
                        <a:lnSpc>
                          <a:spcPct val="107000"/>
                        </a:lnSpc>
                        <a:spcAft>
                          <a:spcPts val="0"/>
                        </a:spcAft>
                        <a:buSzPts val="1200"/>
                        <a:buFont typeface="Symbol" panose="05050102010706020507" pitchFamily="18" charset="2"/>
                        <a:buChar char=""/>
                      </a:pPr>
                      <a:r>
                        <a:rPr lang="en-US" sz="1200" dirty="0">
                          <a:effectLst/>
                          <a:latin typeface="Comic Sans MS" panose="030F0702030302020204" pitchFamily="66" charset="0"/>
                          <a:ea typeface="Calibri" panose="020F0502020204030204" pitchFamily="34" charset="0"/>
                          <a:cs typeface="Times New Roman" panose="02020603050405020304" pitchFamily="18" charset="0"/>
                        </a:rPr>
                        <a:t>Know why rainforests are important</a:t>
                      </a:r>
                    </a:p>
                    <a:p>
                      <a:pPr marL="342900" lvl="0" indent="-342900">
                        <a:lnSpc>
                          <a:spcPct val="107000"/>
                        </a:lnSpc>
                        <a:spcAft>
                          <a:spcPts val="0"/>
                        </a:spcAft>
                        <a:buSzPts val="1200"/>
                        <a:buFont typeface="Symbol" panose="05050102010706020507" pitchFamily="18" charset="2"/>
                        <a:buChar char=""/>
                      </a:pPr>
                      <a:r>
                        <a:rPr lang="en-US" sz="1200" dirty="0">
                          <a:effectLst/>
                          <a:latin typeface="Comic Sans MS" panose="030F0702030302020204" pitchFamily="66" charset="0"/>
                          <a:ea typeface="Calibri" panose="020F0502020204030204" pitchFamily="34" charset="0"/>
                          <a:cs typeface="Times New Roman" panose="02020603050405020304" pitchFamily="18" charset="0"/>
                        </a:rPr>
                        <a:t>Know the threats to rainforests</a:t>
                      </a:r>
                    </a:p>
                    <a:p>
                      <a:pPr marL="342900" lvl="0" indent="-342900">
                        <a:lnSpc>
                          <a:spcPct val="107000"/>
                        </a:lnSpc>
                        <a:spcAft>
                          <a:spcPts val="0"/>
                        </a:spcAft>
                        <a:buSzPts val="1200"/>
                        <a:buFont typeface="Symbol" panose="05050102010706020507" pitchFamily="18" charset="2"/>
                        <a:buChar char=""/>
                      </a:pPr>
                      <a:r>
                        <a:rPr lang="en-US" sz="1200" dirty="0">
                          <a:effectLst/>
                          <a:latin typeface="Comic Sans MS" panose="030F0702030302020204" pitchFamily="66" charset="0"/>
                          <a:ea typeface="Calibri" panose="020F0502020204030204" pitchFamily="34" charset="0"/>
                          <a:cs typeface="Times New Roman" panose="02020603050405020304" pitchFamily="18" charset="0"/>
                        </a:rPr>
                        <a:t>Know how people are working to protect them</a:t>
                      </a:r>
                    </a:p>
                  </a:txBody>
                  <a:tcPr/>
                </a:tc>
                <a:tc>
                  <a:txBody>
                    <a:bodyPr/>
                    <a:lstStyle/>
                    <a:p>
                      <a:pPr marL="342900" lvl="0" indent="-342900">
                        <a:lnSpc>
                          <a:spcPct val="107000"/>
                        </a:lnSpc>
                        <a:spcAft>
                          <a:spcPts val="0"/>
                        </a:spcAft>
                        <a:buSzPts val="1200"/>
                        <a:buFont typeface="Symbol" panose="05050102010706020507" pitchFamily="18" charset="2"/>
                        <a:buChar char=""/>
                      </a:pPr>
                      <a:r>
                        <a:rPr lang="en-US" sz="1200" dirty="0">
                          <a:effectLst/>
                          <a:latin typeface="Comic Sans MS" panose="030F0702030302020204" pitchFamily="66" charset="0"/>
                          <a:ea typeface="Calibri" panose="020F0502020204030204" pitchFamily="34" charset="0"/>
                          <a:cs typeface="Times New Roman" panose="02020603050405020304" pitchFamily="18" charset="0"/>
                        </a:rPr>
                        <a:t>Know some natural resources</a:t>
                      </a:r>
                    </a:p>
                    <a:p>
                      <a:pPr marL="342900" lvl="0" indent="-342900">
                        <a:lnSpc>
                          <a:spcPct val="107000"/>
                        </a:lnSpc>
                        <a:spcAft>
                          <a:spcPts val="0"/>
                        </a:spcAft>
                        <a:buSzPts val="1200"/>
                        <a:buFont typeface="Symbol" panose="05050102010706020507" pitchFamily="18" charset="2"/>
                        <a:buChar char=""/>
                      </a:pPr>
                      <a:r>
                        <a:rPr lang="en-US" sz="1200" b="0" dirty="0">
                          <a:effectLst/>
                          <a:latin typeface="Comic Sans MS" panose="030F0702030302020204" pitchFamily="66" charset="0"/>
                          <a:cs typeface="Times New Roman" panose="02020603050405020304" pitchFamily="18" charset="0"/>
                        </a:rPr>
                        <a:t>Know how they can be used</a:t>
                      </a:r>
                    </a:p>
                    <a:p>
                      <a:pPr marL="342900" lvl="0" indent="-342900">
                        <a:lnSpc>
                          <a:spcPct val="107000"/>
                        </a:lnSpc>
                        <a:spcAft>
                          <a:spcPts val="0"/>
                        </a:spcAft>
                        <a:buSzPts val="1200"/>
                        <a:buFont typeface="Symbol" panose="05050102010706020507" pitchFamily="18" charset="2"/>
                        <a:buChar char=""/>
                      </a:pPr>
                      <a:r>
                        <a:rPr lang="en-US" sz="1200" b="0" dirty="0">
                          <a:effectLst/>
                          <a:latin typeface="Comic Sans MS" panose="030F0702030302020204" pitchFamily="66" charset="0"/>
                          <a:cs typeface="Times New Roman" panose="02020603050405020304" pitchFamily="18" charset="0"/>
                        </a:rPr>
                        <a:t>Know renewable and non-renewable energy sources</a:t>
                      </a:r>
                    </a:p>
                    <a:p>
                      <a:pPr marL="342900" lvl="0" indent="-342900">
                        <a:lnSpc>
                          <a:spcPct val="107000"/>
                        </a:lnSpc>
                        <a:spcAft>
                          <a:spcPts val="0"/>
                        </a:spcAft>
                        <a:buSzPts val="1200"/>
                        <a:buFont typeface="Symbol" panose="05050102010706020507" pitchFamily="18" charset="2"/>
                        <a:buChar char=""/>
                      </a:pPr>
                      <a:r>
                        <a:rPr lang="en-US" sz="1200" b="0" dirty="0">
                          <a:effectLst/>
                          <a:latin typeface="Comic Sans MS" panose="030F0702030302020204" pitchFamily="66" charset="0"/>
                          <a:cs typeface="Times New Roman" panose="02020603050405020304" pitchFamily="18" charset="0"/>
                        </a:rPr>
                        <a:t>Know the difference between them</a:t>
                      </a:r>
                    </a:p>
                    <a:p>
                      <a:pPr marL="342900" lvl="0" indent="-342900">
                        <a:lnSpc>
                          <a:spcPct val="107000"/>
                        </a:lnSpc>
                        <a:spcAft>
                          <a:spcPts val="0"/>
                        </a:spcAft>
                        <a:buSzPts val="1200"/>
                        <a:buFont typeface="Symbol" panose="05050102010706020507" pitchFamily="18" charset="2"/>
                        <a:buChar char=""/>
                      </a:pPr>
                      <a:r>
                        <a:rPr lang="en-US" sz="1200" b="0" dirty="0">
                          <a:effectLst/>
                          <a:latin typeface="Comic Sans MS" panose="030F0702030302020204" pitchFamily="66" charset="0"/>
                          <a:cs typeface="Times New Roman" panose="02020603050405020304" pitchFamily="18" charset="0"/>
                        </a:rPr>
                        <a:t>Know different sources of food</a:t>
                      </a:r>
                    </a:p>
                    <a:p>
                      <a:pPr marL="342900" lvl="0" indent="-342900">
                        <a:lnSpc>
                          <a:spcPct val="107000"/>
                        </a:lnSpc>
                        <a:spcAft>
                          <a:spcPts val="0"/>
                        </a:spcAft>
                        <a:buSzPts val="1200"/>
                        <a:buFont typeface="Symbol" panose="05050102010706020507" pitchFamily="18" charset="2"/>
                        <a:buChar char=""/>
                      </a:pPr>
                      <a:r>
                        <a:rPr lang="en-US" sz="1200" b="0" dirty="0">
                          <a:effectLst/>
                          <a:latin typeface="Comic Sans MS" panose="030F0702030302020204" pitchFamily="66" charset="0"/>
                          <a:cs typeface="Times New Roman" panose="02020603050405020304" pitchFamily="18" charset="0"/>
                        </a:rPr>
                        <a:t>Know why food production is sometimes harmful to the planet</a:t>
                      </a:r>
                    </a:p>
                    <a:p>
                      <a:pPr marL="342900" lvl="0" indent="-342900">
                        <a:lnSpc>
                          <a:spcPct val="107000"/>
                        </a:lnSpc>
                        <a:spcAft>
                          <a:spcPts val="0"/>
                        </a:spcAft>
                        <a:buSzPts val="1200"/>
                        <a:buFont typeface="Symbol" panose="05050102010706020507" pitchFamily="18" charset="2"/>
                        <a:buChar char=""/>
                      </a:pPr>
                      <a:r>
                        <a:rPr lang="en-US" sz="1200" b="0" dirty="0">
                          <a:effectLst/>
                          <a:latin typeface="Comic Sans MS" panose="030F0702030302020204" pitchFamily="66" charset="0"/>
                          <a:cs typeface="Times New Roman" panose="02020603050405020304" pitchFamily="18" charset="0"/>
                        </a:rPr>
                        <a:t>Know what sustainable farming is</a:t>
                      </a:r>
                    </a:p>
                    <a:p>
                      <a:pPr marL="342900" lvl="0" indent="-342900">
                        <a:lnSpc>
                          <a:spcPct val="107000"/>
                        </a:lnSpc>
                        <a:spcAft>
                          <a:spcPts val="0"/>
                        </a:spcAft>
                        <a:buSzPts val="1200"/>
                        <a:buFont typeface="Symbol" panose="05050102010706020507" pitchFamily="18" charset="2"/>
                        <a:buChar char=""/>
                      </a:pPr>
                      <a:r>
                        <a:rPr lang="en-US" sz="1200" b="0" dirty="0">
                          <a:effectLst/>
                          <a:latin typeface="Comic Sans MS" panose="030F0702030302020204" pitchFamily="66" charset="0"/>
                          <a:cs typeface="Times New Roman" panose="02020603050405020304" pitchFamily="18" charset="0"/>
                        </a:rPr>
                        <a:t>Know what economic minerals are</a:t>
                      </a:r>
                    </a:p>
                    <a:p>
                      <a:pPr marL="342900" lvl="0" indent="-342900">
                        <a:lnSpc>
                          <a:spcPct val="107000"/>
                        </a:lnSpc>
                        <a:spcAft>
                          <a:spcPts val="0"/>
                        </a:spcAft>
                        <a:buSzPts val="1200"/>
                        <a:buFont typeface="Symbol" panose="05050102010706020507" pitchFamily="18" charset="2"/>
                        <a:buChar char=""/>
                      </a:pPr>
                      <a:r>
                        <a:rPr lang="en-US" sz="1200" b="0" dirty="0">
                          <a:effectLst/>
                          <a:latin typeface="Comic Sans MS" panose="030F0702030302020204" pitchFamily="66" charset="0"/>
                          <a:cs typeface="Times New Roman" panose="02020603050405020304" pitchFamily="18" charset="0"/>
                        </a:rPr>
                        <a:t>Know where economic minerals can be found and how we use them</a:t>
                      </a:r>
                    </a:p>
                    <a:p>
                      <a:pPr marL="342900" lvl="0" indent="-342900">
                        <a:lnSpc>
                          <a:spcPct val="107000"/>
                        </a:lnSpc>
                        <a:spcAft>
                          <a:spcPts val="0"/>
                        </a:spcAft>
                        <a:buSzPts val="1200"/>
                        <a:buFont typeface="Symbol" panose="05050102010706020507" pitchFamily="18" charset="2"/>
                        <a:buChar char=""/>
                      </a:pPr>
                      <a:r>
                        <a:rPr lang="en-US" sz="1200" b="0" dirty="0">
                          <a:effectLst/>
                          <a:latin typeface="Comic Sans MS" panose="030F0702030302020204" pitchFamily="66" charset="0"/>
                          <a:cs typeface="Times New Roman" panose="02020603050405020304" pitchFamily="18" charset="0"/>
                        </a:rPr>
                        <a:t>Know the many different uses of wood</a:t>
                      </a:r>
                    </a:p>
                    <a:p>
                      <a:pPr marL="342900" lvl="0" indent="-342900">
                        <a:lnSpc>
                          <a:spcPct val="107000"/>
                        </a:lnSpc>
                        <a:spcAft>
                          <a:spcPts val="0"/>
                        </a:spcAft>
                        <a:buSzPts val="1200"/>
                        <a:buFont typeface="Symbol" panose="05050102010706020507" pitchFamily="18" charset="2"/>
                        <a:buChar char=""/>
                      </a:pPr>
                      <a:r>
                        <a:rPr lang="en-US" sz="1200" b="0" dirty="0">
                          <a:effectLst/>
                          <a:latin typeface="Comic Sans MS" panose="030F0702030302020204" pitchFamily="66" charset="0"/>
                          <a:cs typeface="Times New Roman" panose="02020603050405020304" pitchFamily="18" charset="0"/>
                        </a:rPr>
                        <a:t>Know locations where wood is grown</a:t>
                      </a:r>
                    </a:p>
                    <a:p>
                      <a:pPr marL="342900" lvl="0" indent="-342900">
                        <a:lnSpc>
                          <a:spcPct val="107000"/>
                        </a:lnSpc>
                        <a:spcAft>
                          <a:spcPts val="0"/>
                        </a:spcAft>
                        <a:buSzPts val="1200"/>
                        <a:buFont typeface="Symbol" panose="05050102010706020507" pitchFamily="18" charset="2"/>
                        <a:buChar char=""/>
                      </a:pPr>
                      <a:r>
                        <a:rPr lang="en-US" sz="1200" b="0" dirty="0">
                          <a:effectLst/>
                          <a:latin typeface="Comic Sans MS" panose="030F0702030302020204" pitchFamily="66" charset="0"/>
                          <a:cs typeface="Times New Roman" panose="02020603050405020304" pitchFamily="18" charset="0"/>
                        </a:rPr>
                        <a:t>Know why water is a precious resource</a:t>
                      </a:r>
                    </a:p>
                    <a:p>
                      <a:pPr marL="342900" lvl="0" indent="-342900">
                        <a:lnSpc>
                          <a:spcPct val="107000"/>
                        </a:lnSpc>
                        <a:spcAft>
                          <a:spcPts val="0"/>
                        </a:spcAft>
                        <a:buSzPts val="1200"/>
                        <a:buFont typeface="Symbol" panose="05050102010706020507" pitchFamily="18" charset="2"/>
                        <a:buChar char=""/>
                      </a:pPr>
                      <a:r>
                        <a:rPr lang="en-US" sz="1200" b="0" dirty="0">
                          <a:effectLst/>
                          <a:latin typeface="Comic Sans MS" panose="030F0702030302020204" pitchFamily="66" charset="0"/>
                          <a:cs typeface="Times New Roman" panose="02020603050405020304" pitchFamily="18" charset="0"/>
                        </a:rPr>
                        <a:t>Know some of the threats to the availability and distribution of water</a:t>
                      </a:r>
                    </a:p>
                    <a:p>
                      <a:pPr marL="342900" lvl="0" indent="-342900">
                        <a:lnSpc>
                          <a:spcPct val="107000"/>
                        </a:lnSpc>
                        <a:spcAft>
                          <a:spcPts val="0"/>
                        </a:spcAft>
                        <a:buSzPts val="1200"/>
                        <a:buFont typeface="Symbol" panose="05050102010706020507" pitchFamily="18" charset="2"/>
                        <a:buChar char=""/>
                      </a:pPr>
                      <a:endParaRPr lang="en-GB" sz="1200" b="0" dirty="0">
                        <a:latin typeface="Comic Sans MS" panose="030F0702030302020204" pitchFamily="66" charset="0"/>
                      </a:endParaRPr>
                    </a:p>
                  </a:txBody>
                  <a:tcPr/>
                </a:tc>
                <a:extLst>
                  <a:ext uri="{0D108BD9-81ED-4DB2-BD59-A6C34878D82A}">
                    <a16:rowId xmlns:a16="http://schemas.microsoft.com/office/drawing/2014/main" val="2128729435"/>
                  </a:ext>
                </a:extLst>
              </a:tr>
            </a:tbl>
          </a:graphicData>
        </a:graphic>
      </p:graphicFrame>
      <p:sp>
        <p:nvSpPr>
          <p:cNvPr id="26" name="TextBox 25">
            <a:extLst>
              <a:ext uri="{FF2B5EF4-FFF2-40B4-BE49-F238E27FC236}">
                <a16:creationId xmlns:a16="http://schemas.microsoft.com/office/drawing/2014/main" id="{1E4445BD-F4F7-41AC-AF0F-F873FCB51B2B}"/>
              </a:ext>
            </a:extLst>
          </p:cNvPr>
          <p:cNvSpPr txBox="1"/>
          <p:nvPr/>
        </p:nvSpPr>
        <p:spPr>
          <a:xfrm>
            <a:off x="4048217" y="1386581"/>
            <a:ext cx="4296793" cy="381000"/>
          </a:xfrm>
          <a:prstGeom prst="rect">
            <a:avLst/>
          </a:prstGeom>
          <a:noFill/>
        </p:spPr>
        <p:txBody>
          <a:bodyPr wrap="square" rtlCol="0">
            <a:spAutoFit/>
          </a:bodyPr>
          <a:lstStyle/>
          <a:p>
            <a:pPr algn="ctr"/>
            <a:r>
              <a:rPr lang="en-GB" dirty="0">
                <a:solidFill>
                  <a:schemeClr val="bg1"/>
                </a:solidFill>
                <a:latin typeface="Comic Sans MS" panose="030F0702030302020204" pitchFamily="66" charset="0"/>
              </a:rPr>
              <a:t>Cycle B</a:t>
            </a:r>
          </a:p>
        </p:txBody>
      </p:sp>
      <p:pic>
        <p:nvPicPr>
          <p:cNvPr id="2" name="Picture 1">
            <a:extLst>
              <a:ext uri="{FF2B5EF4-FFF2-40B4-BE49-F238E27FC236}">
                <a16:creationId xmlns:a16="http://schemas.microsoft.com/office/drawing/2014/main" id="{DA94FE88-F4C1-46BA-9E57-555DF952F4C9}"/>
              </a:ext>
            </a:extLst>
          </p:cNvPr>
          <p:cNvPicPr>
            <a:picLocks noChangeAspect="1"/>
          </p:cNvPicPr>
          <p:nvPr/>
        </p:nvPicPr>
        <p:blipFill>
          <a:blip r:embed="rId2"/>
          <a:stretch>
            <a:fillRect/>
          </a:stretch>
        </p:blipFill>
        <p:spPr>
          <a:xfrm>
            <a:off x="300415" y="194199"/>
            <a:ext cx="1761897" cy="1018120"/>
          </a:xfrm>
          <a:prstGeom prst="rect">
            <a:avLst/>
          </a:prstGeom>
        </p:spPr>
      </p:pic>
    </p:spTree>
    <p:extLst>
      <p:ext uri="{BB962C8B-B14F-4D97-AF65-F5344CB8AC3E}">
        <p14:creationId xmlns:p14="http://schemas.microsoft.com/office/powerpoint/2010/main" val="33536149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794C6FE-B479-4A6B-BE24-97602FA9CC96}"/>
              </a:ext>
            </a:extLst>
          </p:cNvPr>
          <p:cNvSpPr/>
          <p:nvPr/>
        </p:nvSpPr>
        <p:spPr>
          <a:xfrm>
            <a:off x="301840" y="96803"/>
            <a:ext cx="11594237" cy="1394645"/>
          </a:xfrm>
          <a:prstGeom prst="rect">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6" name="Rectangle 5">
            <a:extLst>
              <a:ext uri="{FF2B5EF4-FFF2-40B4-BE49-F238E27FC236}">
                <a16:creationId xmlns:a16="http://schemas.microsoft.com/office/drawing/2014/main" id="{CE9C5A49-72F3-4444-ACCF-0DF54F0F810B}"/>
              </a:ext>
            </a:extLst>
          </p:cNvPr>
          <p:cNvSpPr/>
          <p:nvPr/>
        </p:nvSpPr>
        <p:spPr>
          <a:xfrm>
            <a:off x="298881" y="1344671"/>
            <a:ext cx="11594237" cy="464820"/>
          </a:xfrm>
          <a:prstGeom prst="rect">
            <a:avLst/>
          </a:prstGeom>
          <a:solidFill>
            <a:srgbClr val="A45CAC"/>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0" name="Rectangle 9">
            <a:extLst>
              <a:ext uri="{FF2B5EF4-FFF2-40B4-BE49-F238E27FC236}">
                <a16:creationId xmlns:a16="http://schemas.microsoft.com/office/drawing/2014/main" id="{D8C52891-5734-4892-8441-7D7CFBEBBF79}"/>
              </a:ext>
            </a:extLst>
          </p:cNvPr>
          <p:cNvSpPr/>
          <p:nvPr/>
        </p:nvSpPr>
        <p:spPr>
          <a:xfrm>
            <a:off x="2426234" y="2298983"/>
            <a:ext cx="247212" cy="144780"/>
          </a:xfrm>
          <a:prstGeom prst="rect">
            <a:avLst/>
          </a:prstGeom>
          <a:ln>
            <a:noFill/>
          </a:ln>
        </p:spPr>
        <p:style>
          <a:lnRef idx="2">
            <a:schemeClr val="accent1"/>
          </a:lnRef>
          <a:fillRef idx="1">
            <a:schemeClr val="l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4" name="TextBox 23">
            <a:extLst>
              <a:ext uri="{FF2B5EF4-FFF2-40B4-BE49-F238E27FC236}">
                <a16:creationId xmlns:a16="http://schemas.microsoft.com/office/drawing/2014/main" id="{141EF8DA-1AAC-4721-847D-82503B884892}"/>
              </a:ext>
            </a:extLst>
          </p:cNvPr>
          <p:cNvSpPr txBox="1"/>
          <p:nvPr/>
        </p:nvSpPr>
        <p:spPr>
          <a:xfrm>
            <a:off x="2194052" y="231525"/>
            <a:ext cx="8086290" cy="1077218"/>
          </a:xfrm>
          <a:prstGeom prst="rect">
            <a:avLst/>
          </a:prstGeom>
          <a:noFill/>
        </p:spPr>
        <p:txBody>
          <a:bodyPr wrap="square" rtlCol="0">
            <a:spAutoFit/>
          </a:bodyPr>
          <a:lstStyle/>
          <a:p>
            <a:pPr algn="ctr"/>
            <a:r>
              <a:rPr lang="en-GB" sz="3200" dirty="0">
                <a:solidFill>
                  <a:schemeClr val="bg1"/>
                </a:solidFill>
                <a:latin typeface="Comic Sans MS" panose="030F0702030302020204" pitchFamily="66" charset="0"/>
              </a:rPr>
              <a:t>Curriculum </a:t>
            </a:r>
          </a:p>
          <a:p>
            <a:pPr algn="ctr"/>
            <a:r>
              <a:rPr lang="en-GB" sz="3200" dirty="0">
                <a:solidFill>
                  <a:schemeClr val="bg1"/>
                </a:solidFill>
                <a:latin typeface="Comic Sans MS" panose="030F0702030302020204" pitchFamily="66" charset="0"/>
              </a:rPr>
              <a:t>Geography Rationale</a:t>
            </a:r>
          </a:p>
        </p:txBody>
      </p:sp>
      <p:sp>
        <p:nvSpPr>
          <p:cNvPr id="26" name="TextBox 25">
            <a:extLst>
              <a:ext uri="{FF2B5EF4-FFF2-40B4-BE49-F238E27FC236}">
                <a16:creationId xmlns:a16="http://schemas.microsoft.com/office/drawing/2014/main" id="{1E4445BD-F4F7-41AC-AF0F-F873FCB51B2B}"/>
              </a:ext>
            </a:extLst>
          </p:cNvPr>
          <p:cNvSpPr txBox="1"/>
          <p:nvPr/>
        </p:nvSpPr>
        <p:spPr>
          <a:xfrm>
            <a:off x="4048217" y="1386581"/>
            <a:ext cx="4296793" cy="381000"/>
          </a:xfrm>
          <a:prstGeom prst="rect">
            <a:avLst/>
          </a:prstGeom>
          <a:noFill/>
        </p:spPr>
        <p:txBody>
          <a:bodyPr wrap="square" rtlCol="0">
            <a:spAutoFit/>
          </a:bodyPr>
          <a:lstStyle/>
          <a:p>
            <a:pPr algn="ctr"/>
            <a:endParaRPr lang="en-GB" b="1" dirty="0">
              <a:solidFill>
                <a:schemeClr val="bg1"/>
              </a:solidFill>
              <a:latin typeface="Comic Sans MS" panose="030F0702030302020204" pitchFamily="66" charset="0"/>
            </a:endParaRPr>
          </a:p>
        </p:txBody>
      </p:sp>
      <p:sp>
        <p:nvSpPr>
          <p:cNvPr id="2" name="Rectangle 1">
            <a:extLst>
              <a:ext uri="{FF2B5EF4-FFF2-40B4-BE49-F238E27FC236}">
                <a16:creationId xmlns:a16="http://schemas.microsoft.com/office/drawing/2014/main" id="{8233528D-CA00-49AF-91B5-C1226253FE5B}"/>
              </a:ext>
            </a:extLst>
          </p:cNvPr>
          <p:cNvSpPr/>
          <p:nvPr/>
        </p:nvSpPr>
        <p:spPr>
          <a:xfrm>
            <a:off x="1879541" y="3448072"/>
            <a:ext cx="9880847" cy="307777"/>
          </a:xfrm>
          <a:prstGeom prst="rect">
            <a:avLst/>
          </a:prstGeom>
        </p:spPr>
        <p:txBody>
          <a:bodyPr wrap="square">
            <a:spAutoFit/>
          </a:bodyPr>
          <a:lstStyle/>
          <a:p>
            <a:endParaRPr lang="en-GB" sz="1400" dirty="0">
              <a:latin typeface="Comic Sans MS" panose="030F0702030302020204" pitchFamily="66" charset="0"/>
            </a:endParaRPr>
          </a:p>
        </p:txBody>
      </p:sp>
      <p:graphicFrame>
        <p:nvGraphicFramePr>
          <p:cNvPr id="3" name="Table 2">
            <a:extLst>
              <a:ext uri="{FF2B5EF4-FFF2-40B4-BE49-F238E27FC236}">
                <a16:creationId xmlns:a16="http://schemas.microsoft.com/office/drawing/2014/main" id="{9670B808-55D6-495F-8725-6EE06B86D031}"/>
              </a:ext>
            </a:extLst>
          </p:cNvPr>
          <p:cNvGraphicFramePr>
            <a:graphicFrameLocks noGrp="1"/>
          </p:cNvGraphicFramePr>
          <p:nvPr>
            <p:extLst>
              <p:ext uri="{D42A27DB-BD31-4B8C-83A1-F6EECF244321}">
                <p14:modId xmlns:p14="http://schemas.microsoft.com/office/powerpoint/2010/main" val="1449729148"/>
              </p:ext>
            </p:extLst>
          </p:nvPr>
        </p:nvGraphicFramePr>
        <p:xfrm>
          <a:off x="287044" y="2498416"/>
          <a:ext cx="11606074" cy="4016147"/>
        </p:xfrm>
        <a:graphic>
          <a:graphicData uri="http://schemas.openxmlformats.org/drawingml/2006/table">
            <a:tbl>
              <a:tblPr firstRow="1" bandRow="1">
                <a:tableStyleId>{5940675A-B579-460E-94D1-54222C63F5DA}</a:tableStyleId>
              </a:tblPr>
              <a:tblGrid>
                <a:gridCol w="2018191">
                  <a:extLst>
                    <a:ext uri="{9D8B030D-6E8A-4147-A177-3AD203B41FA5}">
                      <a16:colId xmlns:a16="http://schemas.microsoft.com/office/drawing/2014/main" val="3062780578"/>
                    </a:ext>
                  </a:extLst>
                </a:gridCol>
                <a:gridCol w="9587883">
                  <a:extLst>
                    <a:ext uri="{9D8B030D-6E8A-4147-A177-3AD203B41FA5}">
                      <a16:colId xmlns:a16="http://schemas.microsoft.com/office/drawing/2014/main" val="1274868415"/>
                    </a:ext>
                  </a:extLst>
                </a:gridCol>
              </a:tblGrid>
              <a:tr h="2046951">
                <a:tc>
                  <a:txBody>
                    <a:bodyPr/>
                    <a:lstStyle/>
                    <a:p>
                      <a:r>
                        <a:rPr lang="en-GB" dirty="0">
                          <a:latin typeface="Comic Sans MS" panose="030F0702030302020204" pitchFamily="66" charset="0"/>
                        </a:rPr>
                        <a:t>Intent:</a:t>
                      </a:r>
                      <a:endParaRPr lang="en-GB" b="0" dirty="0">
                        <a:latin typeface="Comic Sans MS" panose="030F0702030302020204" pitchFamily="66" charset="0"/>
                      </a:endParaRPr>
                    </a:p>
                  </a:txBody>
                  <a:tcPr>
                    <a:solidFill>
                      <a:schemeClr val="accent1">
                        <a:lumMod val="20000"/>
                        <a:lumOff val="80000"/>
                      </a:schemeClr>
                    </a:solidFill>
                  </a:tcPr>
                </a:tc>
                <a:tc>
                  <a:txBody>
                    <a:bodyPr/>
                    <a:lstStyle/>
                    <a:p>
                      <a:r>
                        <a:rPr lang="en-US" sz="900" dirty="0">
                          <a:latin typeface="Comic Sans MS" panose="030F0702030302020204" pitchFamily="66" charset="0"/>
                        </a:rPr>
                        <a:t>As pupils progress through the curriculum, they will be equipped with key knowledge about diverse places, people, resources and natural and human environments, together with a deep understanding of the Earth’s key physical and human processes. Their growing knowledge about the world should help them to deepen their understanding of the interaction between human and physical processes, and the formation and use of landscapes and environments.  They will understand and explain how Earth’s features at different scales are shaped, interconnected and change over time. The children will understand their place in the world, beginning with their locality and extending this to the rest of the world. The pupils will have a range of fieldwork opportunities both in their local area and beyond to spark their enthusiasm and to allow them to apply their geographical language, knowledge and skills.  </a:t>
                      </a:r>
                    </a:p>
                    <a:p>
                      <a:r>
                        <a:rPr lang="en-US" sz="900" dirty="0">
                          <a:latin typeface="Comic Sans MS" panose="030F0702030302020204" pitchFamily="66" charset="0"/>
                        </a:rPr>
                        <a:t>The structure of our curriculum aims to equip pupils with the relative knowledge and skills outlined in the National Curriculum. The lessons are taught through creative and stimulating sessions which provide opportunities to bridge back and activate prior learning from previous lessons and previous years to ensure their knowledge is secure, deepened and retained. Geography lessons are taught as a subject not as a ‘topic’, in order to ensure that our children understand what geography is and can therefore self-regulate their knowledge and progress in this subject. We encourage our children to work as geographers, exposing them to a variety of primary and secondary resources, some of which may include: OS maps, Geographical information systems (Google Earth), photographs, atlases, digital/computer mapping. We will use fieldwork skills in lessons where there is relevance to their unit of learning. This enables children to have an understanding of their place in the world and be secure with their own locality, progressing to the wider world. We will make links and comparisons with areas both in the UK and around the world through various case studies. We will make explicit links where relevant, in other curriculum subjects, to develop depth of understanding and encourage our pupils to use key geographical vocabulary. Teachers will bridge back to previous vocabulary taught.</a:t>
                      </a:r>
                    </a:p>
                  </a:txBody>
                  <a:tcPr>
                    <a:solidFill>
                      <a:schemeClr val="accent1">
                        <a:lumMod val="20000"/>
                        <a:lumOff val="80000"/>
                      </a:schemeClr>
                    </a:solidFill>
                  </a:tcPr>
                </a:tc>
                <a:extLst>
                  <a:ext uri="{0D108BD9-81ED-4DB2-BD59-A6C34878D82A}">
                    <a16:rowId xmlns:a16="http://schemas.microsoft.com/office/drawing/2014/main" val="522082441"/>
                  </a:ext>
                </a:extLst>
              </a:tr>
              <a:tr h="857952">
                <a:tc>
                  <a:txBody>
                    <a:bodyPr/>
                    <a:lstStyle/>
                    <a:p>
                      <a:r>
                        <a:rPr lang="en-GB" dirty="0">
                          <a:latin typeface="Comic Sans MS" panose="030F0702030302020204" pitchFamily="66" charset="0"/>
                        </a:rPr>
                        <a:t>Implementation:</a:t>
                      </a:r>
                    </a:p>
                  </a:txBody>
                  <a:tcPr>
                    <a:solidFill>
                      <a:schemeClr val="accent5">
                        <a:lumMod val="40000"/>
                        <a:lumOff val="60000"/>
                      </a:schemeClr>
                    </a:solidFill>
                  </a:tcPr>
                </a:tc>
                <a:tc>
                  <a:txBody>
                    <a:bodyPr/>
                    <a:lstStyle/>
                    <a:p>
                      <a:r>
                        <a:rPr lang="en-US" sz="900" dirty="0">
                          <a:latin typeface="Comic Sans MS" panose="030F0702030302020204" pitchFamily="66" charset="0"/>
                        </a:rPr>
                        <a:t>Geography is taught termly, in six lesson blocks. Skills and knowledge are built upon and previous learning is regularly revisited. Lessons are primarily taught through direct, explicit instruction, practice and then feedback. Discussion (both pupil to pupil and pupil to </a:t>
                      </a:r>
                      <a:r>
                        <a:rPr lang="en-US" sz="900">
                          <a:latin typeface="Comic Sans MS" panose="030F0702030302020204" pitchFamily="66" charset="0"/>
                        </a:rPr>
                        <a:t>teacher) has </a:t>
                      </a:r>
                      <a:r>
                        <a:rPr lang="en-US" sz="900" dirty="0">
                          <a:latin typeface="Comic Sans MS" panose="030F0702030302020204" pitchFamily="66" charset="0"/>
                        </a:rPr>
                        <a:t>an important role in the development of geographical ideas. Effective questioning by the teacher is key to allow children to </a:t>
                      </a:r>
                      <a:r>
                        <a:rPr lang="en-US" sz="900" dirty="0" err="1">
                          <a:latin typeface="Comic Sans MS" panose="030F0702030302020204" pitchFamily="66" charset="0"/>
                        </a:rPr>
                        <a:t>practise</a:t>
                      </a:r>
                      <a:r>
                        <a:rPr lang="en-US" sz="900" dirty="0">
                          <a:latin typeface="Comic Sans MS" panose="030F0702030302020204" pitchFamily="66" charset="0"/>
                        </a:rPr>
                        <a:t> new knowledge and to help them make links and bridge back to previously taught knowledge. Essentially, through these opportunities for talk, key vocabulary, and so core knowledge, is truly mastered. Formative assessment is essential in the implementation of the geography curriculum to ensure that all children are developing the core knowledge and skills and for any misconceptions to be addressed. </a:t>
                      </a:r>
                    </a:p>
                  </a:txBody>
                  <a:tcPr>
                    <a:solidFill>
                      <a:schemeClr val="accent5">
                        <a:lumMod val="40000"/>
                        <a:lumOff val="60000"/>
                      </a:schemeClr>
                    </a:solidFill>
                  </a:tcPr>
                </a:tc>
                <a:extLst>
                  <a:ext uri="{0D108BD9-81ED-4DB2-BD59-A6C34878D82A}">
                    <a16:rowId xmlns:a16="http://schemas.microsoft.com/office/drawing/2014/main" val="1439158557"/>
                  </a:ext>
                </a:extLst>
              </a:tr>
              <a:tr h="1009355">
                <a:tc>
                  <a:txBody>
                    <a:bodyPr/>
                    <a:lstStyle/>
                    <a:p>
                      <a:r>
                        <a:rPr lang="en-GB" dirty="0">
                          <a:latin typeface="Comic Sans MS" panose="030F0702030302020204" pitchFamily="66" charset="0"/>
                        </a:rPr>
                        <a:t>Impact:</a:t>
                      </a:r>
                    </a:p>
                  </a:txBody>
                  <a:tcPr>
                    <a:solidFill>
                      <a:schemeClr val="accent1">
                        <a:lumMod val="60000"/>
                        <a:lumOff val="40000"/>
                      </a:schemeClr>
                    </a:solidFill>
                  </a:tcPr>
                </a:tc>
                <a:tc>
                  <a:txBody>
                    <a:bodyPr/>
                    <a:lstStyle/>
                    <a:p>
                      <a:r>
                        <a:rPr lang="en-GB" sz="900" dirty="0">
                          <a:latin typeface="Comic Sans MS" panose="030F0702030302020204" pitchFamily="66" charset="0"/>
                        </a:rPr>
                        <a:t>The approach to assessment is less formal than in core subject disciplines. In geography, there is ongoing teacher assessment to ensure that the children are keeping up with the pace of the curriculum and achieving our goals. We assess at the end of the Foundation Stage against the Early Learning Goals. There is no published data for geography in KS1 and KS2. The school tracks foundation subjects very broadly to ensure that children are working within the curriculum expectations for their year group.</a:t>
                      </a:r>
                    </a:p>
                    <a:p>
                      <a:r>
                        <a:rPr lang="en-GB" sz="900" dirty="0">
                          <a:latin typeface="Comic Sans MS" panose="030F0702030302020204" pitchFamily="66" charset="0"/>
                        </a:rPr>
                        <a:t>Geography books are key to capturing pupil work and ongoing assessment questions. Talking to pupils is key to the continual refinement and development of the geography curriculum. Regular pupil voice conferences provide valuable feedback which is used to assess pupil’s understanding and the success of units of work.</a:t>
                      </a:r>
                    </a:p>
                  </a:txBody>
                  <a:tcPr>
                    <a:solidFill>
                      <a:schemeClr val="accent1">
                        <a:lumMod val="60000"/>
                        <a:lumOff val="40000"/>
                      </a:schemeClr>
                    </a:solidFill>
                  </a:tcPr>
                </a:tc>
                <a:extLst>
                  <a:ext uri="{0D108BD9-81ED-4DB2-BD59-A6C34878D82A}">
                    <a16:rowId xmlns:a16="http://schemas.microsoft.com/office/drawing/2014/main" val="2911200450"/>
                  </a:ext>
                </a:extLst>
              </a:tr>
            </a:tbl>
          </a:graphicData>
        </a:graphic>
      </p:graphicFrame>
      <p:sp>
        <p:nvSpPr>
          <p:cNvPr id="7" name="Rectangle 6">
            <a:extLst>
              <a:ext uri="{FF2B5EF4-FFF2-40B4-BE49-F238E27FC236}">
                <a16:creationId xmlns:a16="http://schemas.microsoft.com/office/drawing/2014/main" id="{323588FE-4D70-444D-996C-28C85DA30ACA}"/>
              </a:ext>
            </a:extLst>
          </p:cNvPr>
          <p:cNvSpPr/>
          <p:nvPr/>
        </p:nvSpPr>
        <p:spPr>
          <a:xfrm>
            <a:off x="287044" y="1842671"/>
            <a:ext cx="11606074" cy="523220"/>
          </a:xfrm>
          <a:prstGeom prst="rect">
            <a:avLst/>
          </a:prstGeom>
        </p:spPr>
        <p:txBody>
          <a:bodyPr wrap="square">
            <a:spAutoFit/>
          </a:bodyPr>
          <a:lstStyle/>
          <a:p>
            <a:pPr algn="ctr"/>
            <a:r>
              <a:rPr lang="en-US" sz="1400" dirty="0">
                <a:latin typeface="Comic Sans MS" panose="030F0702030302020204" pitchFamily="66" charset="0"/>
              </a:rPr>
              <a:t>Our geography curriculum aims to inspire and enthuse our pupils by encouraging them to be curious and fascinated learners about the ever-changing and diverse world around them and its people that will remain with them for the rest of their lives. </a:t>
            </a:r>
            <a:endParaRPr lang="en-GB" sz="1000" i="1" dirty="0">
              <a:latin typeface="Comic Sans MS" panose="030F0702030302020204" pitchFamily="66" charset="0"/>
            </a:endParaRPr>
          </a:p>
        </p:txBody>
      </p:sp>
      <p:pic>
        <p:nvPicPr>
          <p:cNvPr id="8" name="Picture 7">
            <a:extLst>
              <a:ext uri="{FF2B5EF4-FFF2-40B4-BE49-F238E27FC236}">
                <a16:creationId xmlns:a16="http://schemas.microsoft.com/office/drawing/2014/main" id="{BE76729F-DC2B-455E-89F6-C08BDCA9F3B4}"/>
              </a:ext>
            </a:extLst>
          </p:cNvPr>
          <p:cNvPicPr>
            <a:picLocks noChangeAspect="1"/>
          </p:cNvPicPr>
          <p:nvPr/>
        </p:nvPicPr>
        <p:blipFill>
          <a:blip r:embed="rId2"/>
          <a:stretch>
            <a:fillRect/>
          </a:stretch>
        </p:blipFill>
        <p:spPr>
          <a:xfrm>
            <a:off x="432155" y="232428"/>
            <a:ext cx="1761897" cy="1018120"/>
          </a:xfrm>
          <a:prstGeom prst="rect">
            <a:avLst/>
          </a:prstGeom>
        </p:spPr>
      </p:pic>
    </p:spTree>
    <p:extLst>
      <p:ext uri="{BB962C8B-B14F-4D97-AF65-F5344CB8AC3E}">
        <p14:creationId xmlns:p14="http://schemas.microsoft.com/office/powerpoint/2010/main" val="44244628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794C6FE-B479-4A6B-BE24-97602FA9CC96}"/>
              </a:ext>
            </a:extLst>
          </p:cNvPr>
          <p:cNvSpPr/>
          <p:nvPr/>
        </p:nvSpPr>
        <p:spPr>
          <a:xfrm>
            <a:off x="168676" y="96803"/>
            <a:ext cx="11789546" cy="1394645"/>
          </a:xfrm>
          <a:prstGeom prst="rect">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6" name="Rectangle 5">
            <a:extLst>
              <a:ext uri="{FF2B5EF4-FFF2-40B4-BE49-F238E27FC236}">
                <a16:creationId xmlns:a16="http://schemas.microsoft.com/office/drawing/2014/main" id="{CE9C5A49-72F3-4444-ACCF-0DF54F0F810B}"/>
              </a:ext>
            </a:extLst>
          </p:cNvPr>
          <p:cNvSpPr/>
          <p:nvPr/>
        </p:nvSpPr>
        <p:spPr>
          <a:xfrm>
            <a:off x="168676" y="1344671"/>
            <a:ext cx="11789546" cy="464820"/>
          </a:xfrm>
          <a:prstGeom prst="rect">
            <a:avLst/>
          </a:prstGeom>
          <a:solidFill>
            <a:srgbClr val="A45CAC"/>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 name="Rectangle 9">
            <a:extLst>
              <a:ext uri="{FF2B5EF4-FFF2-40B4-BE49-F238E27FC236}">
                <a16:creationId xmlns:a16="http://schemas.microsoft.com/office/drawing/2014/main" id="{D8C52891-5734-4892-8441-7D7CFBEBBF79}"/>
              </a:ext>
            </a:extLst>
          </p:cNvPr>
          <p:cNvSpPr/>
          <p:nvPr/>
        </p:nvSpPr>
        <p:spPr>
          <a:xfrm>
            <a:off x="2426234" y="2298983"/>
            <a:ext cx="247212" cy="144780"/>
          </a:xfrm>
          <a:prstGeom prst="rect">
            <a:avLst/>
          </a:prstGeom>
          <a:ln>
            <a:noFill/>
          </a:ln>
        </p:spPr>
        <p:style>
          <a:lnRef idx="2">
            <a:schemeClr val="accent1"/>
          </a:lnRef>
          <a:fillRef idx="1">
            <a:schemeClr val="l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24" name="TextBox 23">
            <a:extLst>
              <a:ext uri="{FF2B5EF4-FFF2-40B4-BE49-F238E27FC236}">
                <a16:creationId xmlns:a16="http://schemas.microsoft.com/office/drawing/2014/main" id="{141EF8DA-1AAC-4721-847D-82503B884892}"/>
              </a:ext>
            </a:extLst>
          </p:cNvPr>
          <p:cNvSpPr txBox="1"/>
          <p:nvPr/>
        </p:nvSpPr>
        <p:spPr>
          <a:xfrm>
            <a:off x="2194052" y="231525"/>
            <a:ext cx="8086290" cy="1077218"/>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3200" b="0" i="0" u="none" strike="noStrike" kern="1200" cap="none" spc="0" normalizeH="0" baseline="0" noProof="0" dirty="0">
                <a:ln>
                  <a:noFill/>
                </a:ln>
                <a:solidFill>
                  <a:prstClr val="white"/>
                </a:solidFill>
                <a:effectLst/>
                <a:uLnTx/>
                <a:uFillTx/>
                <a:latin typeface="Comic Sans MS" panose="030F0702030302020204" pitchFamily="66" charset="0"/>
                <a:ea typeface="+mn-ea"/>
                <a:cs typeface="+mn-cs"/>
              </a:rPr>
              <a:t>Curriculum Map</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3200" b="0" i="0" u="none" strike="noStrike" kern="1200" cap="none" spc="0" normalizeH="0" baseline="0" noProof="0" dirty="0">
                <a:ln>
                  <a:noFill/>
                </a:ln>
                <a:solidFill>
                  <a:prstClr val="white"/>
                </a:solidFill>
                <a:effectLst/>
                <a:uLnTx/>
                <a:uFillTx/>
                <a:latin typeface="Comic Sans MS" panose="030F0702030302020204" pitchFamily="66" charset="0"/>
                <a:ea typeface="+mn-ea"/>
                <a:cs typeface="+mn-cs"/>
              </a:rPr>
              <a:t>Geography– Map Skills</a:t>
            </a:r>
          </a:p>
        </p:txBody>
      </p:sp>
      <p:graphicFrame>
        <p:nvGraphicFramePr>
          <p:cNvPr id="25" name="Table 24">
            <a:extLst>
              <a:ext uri="{FF2B5EF4-FFF2-40B4-BE49-F238E27FC236}">
                <a16:creationId xmlns:a16="http://schemas.microsoft.com/office/drawing/2014/main" id="{AC7B64D2-1B9F-4487-BF74-023ABE51D6A6}"/>
              </a:ext>
            </a:extLst>
          </p:cNvPr>
          <p:cNvGraphicFramePr>
            <a:graphicFrameLocks noGrp="1"/>
          </p:cNvGraphicFramePr>
          <p:nvPr>
            <p:extLst>
              <p:ext uri="{D42A27DB-BD31-4B8C-83A1-F6EECF244321}">
                <p14:modId xmlns:p14="http://schemas.microsoft.com/office/powerpoint/2010/main" val="1607878967"/>
              </p:ext>
            </p:extLst>
          </p:nvPr>
        </p:nvGraphicFramePr>
        <p:xfrm>
          <a:off x="168675" y="1856099"/>
          <a:ext cx="11789546" cy="4560003"/>
        </p:xfrm>
        <a:graphic>
          <a:graphicData uri="http://schemas.openxmlformats.org/drawingml/2006/table">
            <a:tbl>
              <a:tblPr firstRow="1" bandRow="1">
                <a:tableStyleId>{5940675A-B579-460E-94D1-54222C63F5DA}</a:tableStyleId>
              </a:tblPr>
              <a:tblGrid>
                <a:gridCol w="2357909">
                  <a:extLst>
                    <a:ext uri="{9D8B030D-6E8A-4147-A177-3AD203B41FA5}">
                      <a16:colId xmlns:a16="http://schemas.microsoft.com/office/drawing/2014/main" val="1039164095"/>
                    </a:ext>
                  </a:extLst>
                </a:gridCol>
                <a:gridCol w="2357909">
                  <a:extLst>
                    <a:ext uri="{9D8B030D-6E8A-4147-A177-3AD203B41FA5}">
                      <a16:colId xmlns:a16="http://schemas.microsoft.com/office/drawing/2014/main" val="2704453762"/>
                    </a:ext>
                  </a:extLst>
                </a:gridCol>
                <a:gridCol w="2357910">
                  <a:extLst>
                    <a:ext uri="{9D8B030D-6E8A-4147-A177-3AD203B41FA5}">
                      <a16:colId xmlns:a16="http://schemas.microsoft.com/office/drawing/2014/main" val="4288589505"/>
                    </a:ext>
                  </a:extLst>
                </a:gridCol>
                <a:gridCol w="2357909">
                  <a:extLst>
                    <a:ext uri="{9D8B030D-6E8A-4147-A177-3AD203B41FA5}">
                      <a16:colId xmlns:a16="http://schemas.microsoft.com/office/drawing/2014/main" val="3781812662"/>
                    </a:ext>
                  </a:extLst>
                </a:gridCol>
                <a:gridCol w="2357909">
                  <a:extLst>
                    <a:ext uri="{9D8B030D-6E8A-4147-A177-3AD203B41FA5}">
                      <a16:colId xmlns:a16="http://schemas.microsoft.com/office/drawing/2014/main" val="3789398880"/>
                    </a:ext>
                  </a:extLst>
                </a:gridCol>
              </a:tblGrid>
              <a:tr h="265053">
                <a:tc>
                  <a:txBody>
                    <a:bodyPr/>
                    <a:lstStyle/>
                    <a:p>
                      <a:pPr algn="ctr">
                        <a:lnSpc>
                          <a:spcPct val="107000"/>
                        </a:lnSpc>
                        <a:spcAft>
                          <a:spcPts val="0"/>
                        </a:spcAft>
                      </a:pPr>
                      <a:r>
                        <a:rPr lang="en-GB" sz="1200">
                          <a:effectLst/>
                          <a:latin typeface="Comic Sans MS" panose="030F0702030302020204" pitchFamily="66" charset="0"/>
                          <a:ea typeface="Calibri" panose="020F0502020204030204" pitchFamily="34" charset="0"/>
                          <a:cs typeface="Calibri" panose="020F0502020204030204" pitchFamily="34" charset="0"/>
                        </a:rPr>
                        <a:t>Location &amp; Direction</a:t>
                      </a:r>
                      <a:endParaRPr lang="en-GB" sz="120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en-GB" sz="1200">
                          <a:effectLst/>
                          <a:latin typeface="Comic Sans MS" panose="030F0702030302020204" pitchFamily="66" charset="0"/>
                          <a:ea typeface="Calibri" panose="020F0502020204030204" pitchFamily="34" charset="0"/>
                          <a:cs typeface="Calibri" panose="020F0502020204030204" pitchFamily="34" charset="0"/>
                        </a:rPr>
                        <a:t>Symbols &amp; Types</a:t>
                      </a:r>
                      <a:endParaRPr lang="en-GB" sz="120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en-GB" sz="1200">
                          <a:effectLst/>
                          <a:latin typeface="Comic Sans MS" panose="030F0702030302020204" pitchFamily="66" charset="0"/>
                          <a:ea typeface="Calibri" panose="020F0502020204030204" pitchFamily="34" charset="0"/>
                          <a:cs typeface="Calibri" panose="020F0502020204030204" pitchFamily="34" charset="0"/>
                        </a:rPr>
                        <a:t>Scale</a:t>
                      </a:r>
                      <a:endParaRPr lang="en-GB" sz="120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en-GB" sz="1200">
                          <a:effectLst/>
                          <a:latin typeface="Comic Sans MS" panose="030F0702030302020204" pitchFamily="66" charset="0"/>
                          <a:ea typeface="Calibri" panose="020F0502020204030204" pitchFamily="34" charset="0"/>
                          <a:cs typeface="Calibri" panose="020F0502020204030204" pitchFamily="34" charset="0"/>
                        </a:rPr>
                        <a:t>Aerial Photographs</a:t>
                      </a:r>
                      <a:endParaRPr lang="en-GB" sz="120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en-GB" sz="1200" dirty="0">
                          <a:effectLst/>
                          <a:latin typeface="Comic Sans MS" panose="030F0702030302020204" pitchFamily="66" charset="0"/>
                          <a:ea typeface="Calibri" panose="020F0502020204030204" pitchFamily="34" charset="0"/>
                          <a:cs typeface="Calibri" panose="020F0502020204030204" pitchFamily="34" charset="0"/>
                        </a:rPr>
                        <a:t>Language</a:t>
                      </a:r>
                      <a:endParaRPr lang="en-GB" sz="1200" dirty="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3471968257"/>
                  </a:ext>
                </a:extLst>
              </a:tr>
              <a:tr h="3127626">
                <a:tc>
                  <a:txBody>
                    <a:bodyPr/>
                    <a:lstStyle/>
                    <a:p>
                      <a:pPr marL="342900" lvl="0" indent="-342900">
                        <a:lnSpc>
                          <a:spcPct val="107000"/>
                        </a:lnSpc>
                        <a:spcAft>
                          <a:spcPts val="0"/>
                        </a:spcAft>
                        <a:buFont typeface="Arial" panose="020B0604020202020204" pitchFamily="34" charset="0"/>
                        <a:buChar char="-"/>
                      </a:pPr>
                      <a:r>
                        <a:rPr lang="en-GB" sz="1200" dirty="0">
                          <a:effectLst/>
                          <a:latin typeface="Comic Sans MS" panose="030F0702030302020204" pitchFamily="66" charset="0"/>
                          <a:ea typeface="Calibri" panose="020F0502020204030204" pitchFamily="34" charset="0"/>
                          <a:cs typeface="Calibri" panose="020F0502020204030204" pitchFamily="34" charset="0"/>
                        </a:rPr>
                        <a:t>Continue to use 8 points of compass to describe position </a:t>
                      </a:r>
                    </a:p>
                    <a:p>
                      <a:pPr marL="342900" lvl="0" indent="-342900">
                        <a:lnSpc>
                          <a:spcPct val="107000"/>
                        </a:lnSpc>
                        <a:spcAft>
                          <a:spcPts val="0"/>
                        </a:spcAft>
                        <a:buFont typeface="Arial" panose="020B0604020202020204" pitchFamily="34" charset="0"/>
                        <a:buChar char="-"/>
                      </a:pPr>
                      <a:r>
                        <a:rPr lang="en-GB" sz="1200" dirty="0">
                          <a:effectLst/>
                          <a:latin typeface="Comic Sans MS" panose="030F0702030302020204" pitchFamily="66" charset="0"/>
                          <a:ea typeface="Calibri" panose="020F0502020204030204" pitchFamily="34" charset="0"/>
                          <a:cs typeface="Calibri" panose="020F0502020204030204" pitchFamily="34" charset="0"/>
                        </a:rPr>
                        <a:t>Use latitude and longitude on atlas maps as locational guides</a:t>
                      </a:r>
                      <a:endParaRPr lang="en-GB" sz="1200" dirty="0">
                        <a:effectLst/>
                        <a:latin typeface="Comic Sans MS" panose="030F0702030302020204" pitchFamily="66" charset="0"/>
                        <a:ea typeface="Calibri" panose="020F0502020204030204" pitchFamily="34" charset="0"/>
                        <a:cs typeface="Times New Roman" panose="02020603050405020304" pitchFamily="18" charset="0"/>
                      </a:endParaRPr>
                    </a:p>
                    <a:p>
                      <a:pPr marL="342900" lvl="0" indent="-342900">
                        <a:lnSpc>
                          <a:spcPct val="107000"/>
                        </a:lnSpc>
                        <a:spcAft>
                          <a:spcPts val="0"/>
                        </a:spcAft>
                        <a:buFont typeface="Arial" panose="020B0604020202020204" pitchFamily="34" charset="0"/>
                        <a:buChar char="-"/>
                      </a:pPr>
                      <a:r>
                        <a:rPr lang="en-GB" sz="1200" dirty="0">
                          <a:effectLst/>
                          <a:latin typeface="Comic Sans MS" panose="030F0702030302020204" pitchFamily="66" charset="0"/>
                          <a:ea typeface="Calibri" panose="020F0502020204030204" pitchFamily="34" charset="0"/>
                          <a:cs typeface="Calibri" panose="020F0502020204030204" pitchFamily="34" charset="0"/>
                        </a:rPr>
                        <a:t>Use 6 figure grid references</a:t>
                      </a:r>
                      <a:endParaRPr lang="en-GB" sz="1200" dirty="0">
                        <a:effectLst/>
                        <a:latin typeface="Comic Sans MS" panose="030F0702030302020204" pitchFamily="66" charset="0"/>
                        <a:ea typeface="Calibri" panose="020F0502020204030204" pitchFamily="34" charset="0"/>
                        <a:cs typeface="Times New Roman" panose="02020603050405020304" pitchFamily="18" charset="0"/>
                      </a:endParaRPr>
                    </a:p>
                    <a:p>
                      <a:pPr marL="342900" lvl="0" indent="-342900">
                        <a:lnSpc>
                          <a:spcPct val="107000"/>
                        </a:lnSpc>
                        <a:spcAft>
                          <a:spcPts val="0"/>
                        </a:spcAft>
                        <a:buFont typeface="Arial" panose="020B0604020202020204" pitchFamily="34" charset="0"/>
                        <a:buChar char="-"/>
                      </a:pPr>
                      <a:r>
                        <a:rPr lang="en-GB" sz="1200" dirty="0">
                          <a:effectLst/>
                          <a:latin typeface="Comic Sans MS" panose="030F0702030302020204" pitchFamily="66" charset="0"/>
                          <a:ea typeface="Calibri" panose="020F0502020204030204" pitchFamily="34" charset="0"/>
                          <a:cs typeface="Calibri" panose="020F0502020204030204" pitchFamily="34" charset="0"/>
                        </a:rPr>
                        <a:t>Follow a route on small scale map and describe features seen.</a:t>
                      </a:r>
                      <a:endParaRPr lang="en-GB" sz="1200" dirty="0">
                        <a:effectLst/>
                        <a:latin typeface="Comic Sans MS" panose="030F0702030302020204" pitchFamily="66" charset="0"/>
                        <a:ea typeface="Calibri" panose="020F0502020204030204" pitchFamily="34" charset="0"/>
                        <a:cs typeface="Times New Roman" panose="02020603050405020304" pitchFamily="18" charset="0"/>
                      </a:endParaRPr>
                    </a:p>
                    <a:p>
                      <a:pPr marL="215900">
                        <a:lnSpc>
                          <a:spcPct val="107000"/>
                        </a:lnSpc>
                        <a:spcAft>
                          <a:spcPts val="0"/>
                        </a:spcAft>
                      </a:pPr>
                      <a:r>
                        <a:rPr lang="en-GB" sz="1200" dirty="0">
                          <a:effectLst/>
                          <a:latin typeface="Comic Sans MS" panose="030F0702030302020204" pitchFamily="66" charset="0"/>
                          <a:ea typeface="Calibri" panose="020F0502020204030204" pitchFamily="34" charset="0"/>
                          <a:cs typeface="Calibri" panose="020F0502020204030204" pitchFamily="34" charset="0"/>
                        </a:rPr>
                        <a:t> </a:t>
                      </a:r>
                      <a:endParaRPr lang="en-GB" sz="1200" dirty="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tc>
                <a:tc>
                  <a:txBody>
                    <a:bodyPr/>
                    <a:lstStyle/>
                    <a:p>
                      <a:pPr marL="342900" lvl="0" indent="-342900">
                        <a:lnSpc>
                          <a:spcPct val="107000"/>
                        </a:lnSpc>
                        <a:spcAft>
                          <a:spcPts val="0"/>
                        </a:spcAft>
                        <a:buFont typeface="Arial" panose="020B0604020202020204" pitchFamily="34" charset="0"/>
                        <a:buChar char="-"/>
                      </a:pPr>
                      <a:r>
                        <a:rPr lang="en-GB" sz="1200" dirty="0">
                          <a:effectLst/>
                          <a:latin typeface="Comic Sans MS" panose="030F0702030302020204" pitchFamily="66" charset="0"/>
                          <a:ea typeface="Calibri" panose="020F0502020204030204" pitchFamily="34" charset="0"/>
                          <a:cs typeface="Calibri" panose="020F0502020204030204" pitchFamily="34" charset="0"/>
                        </a:rPr>
                        <a:t>Introduce ideas of slope and height using contour lines on OS maps, interpreting and identifying relief features</a:t>
                      </a:r>
                      <a:endParaRPr lang="en-GB" sz="1200" dirty="0">
                        <a:effectLst/>
                        <a:latin typeface="Comic Sans MS" panose="030F0702030302020204" pitchFamily="66" charset="0"/>
                        <a:ea typeface="Calibri" panose="020F0502020204030204" pitchFamily="34" charset="0"/>
                        <a:cs typeface="Times New Roman" panose="02020603050405020304" pitchFamily="18" charset="0"/>
                      </a:endParaRPr>
                    </a:p>
                    <a:p>
                      <a:pPr marL="342900" lvl="0" indent="-342900">
                        <a:lnSpc>
                          <a:spcPct val="107000"/>
                        </a:lnSpc>
                        <a:spcAft>
                          <a:spcPts val="0"/>
                        </a:spcAft>
                        <a:buFont typeface="Arial" panose="020B0604020202020204" pitchFamily="34" charset="0"/>
                        <a:buChar char="-"/>
                      </a:pPr>
                      <a:r>
                        <a:rPr lang="en-GB" sz="1200" dirty="0">
                          <a:effectLst/>
                          <a:latin typeface="Comic Sans MS" panose="030F0702030302020204" pitchFamily="66" charset="0"/>
                          <a:ea typeface="Calibri" panose="020F0502020204030204" pitchFamily="34" charset="0"/>
                          <a:cs typeface="Calibri" panose="020F0502020204030204" pitchFamily="34" charset="0"/>
                        </a:rPr>
                        <a:t>Continue to use OS symbols</a:t>
                      </a:r>
                      <a:endParaRPr lang="en-GB" sz="1200" dirty="0">
                        <a:effectLst/>
                        <a:latin typeface="Comic Sans MS" panose="030F0702030302020204" pitchFamily="66" charset="0"/>
                        <a:ea typeface="Calibri" panose="020F0502020204030204" pitchFamily="34" charset="0"/>
                        <a:cs typeface="Times New Roman" panose="02020603050405020304" pitchFamily="18" charset="0"/>
                      </a:endParaRPr>
                    </a:p>
                    <a:p>
                      <a:pPr marL="342900" lvl="0" indent="-342900">
                        <a:lnSpc>
                          <a:spcPct val="107000"/>
                        </a:lnSpc>
                        <a:spcAft>
                          <a:spcPts val="0"/>
                        </a:spcAft>
                        <a:buFont typeface="Arial" panose="020B0604020202020204" pitchFamily="34" charset="0"/>
                        <a:buChar char="-"/>
                      </a:pPr>
                      <a:r>
                        <a:rPr lang="en-GB" sz="1200" dirty="0">
                          <a:effectLst/>
                          <a:latin typeface="Comic Sans MS" panose="030F0702030302020204" pitchFamily="66" charset="0"/>
                          <a:ea typeface="Calibri" panose="020F0502020204030204" pitchFamily="34" charset="0"/>
                          <a:cs typeface="Calibri" panose="020F0502020204030204" pitchFamily="34" charset="0"/>
                        </a:rPr>
                        <a:t>Look at and interpret a range of different maps, plans, globes and digital maps, including thematic</a:t>
                      </a:r>
                      <a:endParaRPr lang="en-GB" sz="1200" dirty="0">
                        <a:effectLst/>
                        <a:latin typeface="Comic Sans MS" panose="030F0702030302020204" pitchFamily="66" charset="0"/>
                        <a:ea typeface="Calibri" panose="020F0502020204030204" pitchFamily="34" charset="0"/>
                        <a:cs typeface="Times New Roman" panose="02020603050405020304" pitchFamily="18" charset="0"/>
                      </a:endParaRPr>
                    </a:p>
                    <a:p>
                      <a:pPr marL="215900">
                        <a:lnSpc>
                          <a:spcPct val="107000"/>
                        </a:lnSpc>
                        <a:spcAft>
                          <a:spcPts val="0"/>
                        </a:spcAft>
                      </a:pPr>
                      <a:r>
                        <a:rPr lang="en-GB" sz="1200" dirty="0">
                          <a:effectLst/>
                          <a:latin typeface="Comic Sans MS" panose="030F0702030302020204" pitchFamily="66" charset="0"/>
                          <a:ea typeface="Calibri" panose="020F0502020204030204" pitchFamily="34" charset="0"/>
                          <a:cs typeface="Calibri" panose="020F0502020204030204" pitchFamily="34" charset="0"/>
                        </a:rPr>
                        <a:t> </a:t>
                      </a:r>
                      <a:endParaRPr lang="en-GB" sz="1200" dirty="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tc>
                <a:tc>
                  <a:txBody>
                    <a:bodyPr/>
                    <a:lstStyle/>
                    <a:p>
                      <a:pPr marL="342900" lvl="0" indent="-342900">
                        <a:lnSpc>
                          <a:spcPct val="107000"/>
                        </a:lnSpc>
                        <a:spcAft>
                          <a:spcPts val="0"/>
                        </a:spcAft>
                        <a:buFont typeface="Arial" panose="020B0604020202020204" pitchFamily="34" charset="0"/>
                        <a:buChar char="-"/>
                      </a:pPr>
                      <a:r>
                        <a:rPr lang="en-GB" sz="1200" dirty="0">
                          <a:effectLst/>
                          <a:latin typeface="Comic Sans MS" panose="030F0702030302020204" pitchFamily="66" charset="0"/>
                          <a:ea typeface="Calibri" panose="020F0502020204030204" pitchFamily="34" charset="0"/>
                          <a:cs typeface="Calibri" panose="020F0502020204030204" pitchFamily="34" charset="0"/>
                        </a:rPr>
                        <a:t>Compare size of, and distance to, places studied.</a:t>
                      </a:r>
                      <a:endParaRPr lang="en-GB" sz="1200" dirty="0">
                        <a:effectLst/>
                        <a:latin typeface="Comic Sans MS" panose="030F0702030302020204" pitchFamily="66" charset="0"/>
                        <a:ea typeface="Calibri" panose="020F0502020204030204" pitchFamily="34" charset="0"/>
                        <a:cs typeface="Times New Roman" panose="02020603050405020304" pitchFamily="18" charset="0"/>
                      </a:endParaRPr>
                    </a:p>
                    <a:p>
                      <a:pPr marL="342900" lvl="0" indent="-342900">
                        <a:lnSpc>
                          <a:spcPct val="107000"/>
                        </a:lnSpc>
                        <a:spcAft>
                          <a:spcPts val="0"/>
                        </a:spcAft>
                        <a:buFont typeface="Arial" panose="020B0604020202020204" pitchFamily="34" charset="0"/>
                        <a:buChar char="-"/>
                      </a:pPr>
                      <a:r>
                        <a:rPr lang="en-GB" sz="1200" dirty="0">
                          <a:effectLst/>
                          <a:latin typeface="Comic Sans MS" panose="030F0702030302020204" pitchFamily="66" charset="0"/>
                          <a:ea typeface="Calibri" panose="020F0502020204030204" pitchFamily="34" charset="0"/>
                          <a:cs typeface="Calibri" panose="020F0502020204030204" pitchFamily="34" charset="0"/>
                        </a:rPr>
                        <a:t>Measure and calculate distances on maps.</a:t>
                      </a:r>
                      <a:endParaRPr lang="en-GB" sz="1200" dirty="0">
                        <a:effectLst/>
                        <a:latin typeface="Comic Sans MS" panose="030F0702030302020204" pitchFamily="66" charset="0"/>
                        <a:ea typeface="Calibri" panose="020F0502020204030204" pitchFamily="34" charset="0"/>
                        <a:cs typeface="Times New Roman" panose="02020603050405020304" pitchFamily="18" charset="0"/>
                      </a:endParaRPr>
                    </a:p>
                    <a:p>
                      <a:pPr marL="342900" lvl="0" indent="-342900">
                        <a:lnSpc>
                          <a:spcPct val="107000"/>
                        </a:lnSpc>
                        <a:spcAft>
                          <a:spcPts val="0"/>
                        </a:spcAft>
                        <a:buFont typeface="Arial" panose="020B0604020202020204" pitchFamily="34" charset="0"/>
                        <a:buChar char="-"/>
                      </a:pPr>
                      <a:r>
                        <a:rPr lang="en-GB" sz="1200" dirty="0">
                          <a:effectLst/>
                          <a:latin typeface="Comic Sans MS" panose="030F0702030302020204" pitchFamily="66" charset="0"/>
                          <a:ea typeface="Calibri" panose="020F0502020204030204" pitchFamily="34" charset="0"/>
                          <a:cs typeface="Calibri" panose="020F0502020204030204" pitchFamily="34" charset="0"/>
                        </a:rPr>
                        <a:t>Draw scale drawings of the classroom or small areas of the school grounds e.g. KS2 play equipment.</a:t>
                      </a:r>
                      <a:endParaRPr lang="en-GB" sz="1200" dirty="0">
                        <a:effectLst/>
                        <a:latin typeface="Comic Sans MS" panose="030F0702030302020204" pitchFamily="66" charset="0"/>
                        <a:ea typeface="Calibri" panose="020F0502020204030204" pitchFamily="34" charset="0"/>
                        <a:cs typeface="Times New Roman" panose="02020603050405020304" pitchFamily="18" charset="0"/>
                      </a:endParaRPr>
                    </a:p>
                    <a:p>
                      <a:pPr marL="342900" lvl="0" indent="-342900">
                        <a:lnSpc>
                          <a:spcPct val="107000"/>
                        </a:lnSpc>
                        <a:spcAft>
                          <a:spcPts val="0"/>
                        </a:spcAft>
                        <a:buFont typeface="Arial" panose="020B0604020202020204" pitchFamily="34" charset="0"/>
                        <a:buChar char="-"/>
                      </a:pPr>
                      <a:r>
                        <a:rPr lang="en-GB" sz="1200" dirty="0">
                          <a:effectLst/>
                          <a:latin typeface="Comic Sans MS" panose="030F0702030302020204" pitchFamily="66" charset="0"/>
                          <a:ea typeface="Calibri" panose="020F0502020204030204" pitchFamily="34" charset="0"/>
                          <a:cs typeface="Calibri" panose="020F0502020204030204" pitchFamily="34" charset="0"/>
                        </a:rPr>
                        <a:t>Make comparison between and interpret different map scales of the same location (understand the benefits and difficulties).</a:t>
                      </a:r>
                      <a:endParaRPr lang="en-GB" sz="1200" dirty="0">
                        <a:effectLst/>
                        <a:latin typeface="Comic Sans MS" panose="030F0702030302020204" pitchFamily="66" charset="0"/>
                        <a:ea typeface="Calibri" panose="020F0502020204030204" pitchFamily="34" charset="0"/>
                        <a:cs typeface="Times New Roman" panose="02020603050405020304" pitchFamily="18" charset="0"/>
                      </a:endParaRPr>
                    </a:p>
                    <a:p>
                      <a:pPr marL="342900" lvl="0" indent="-342900">
                        <a:lnSpc>
                          <a:spcPct val="107000"/>
                        </a:lnSpc>
                        <a:spcAft>
                          <a:spcPts val="0"/>
                        </a:spcAft>
                        <a:buFont typeface="Arial" panose="020B0604020202020204" pitchFamily="34" charset="0"/>
                        <a:buChar char="-"/>
                      </a:pPr>
                      <a:r>
                        <a:rPr lang="en-GB" sz="1200" dirty="0">
                          <a:effectLst/>
                          <a:latin typeface="Comic Sans MS" panose="030F0702030302020204" pitchFamily="66" charset="0"/>
                          <a:ea typeface="Calibri" panose="020F0502020204030204" pitchFamily="34" charset="0"/>
                          <a:cs typeface="Calibri" panose="020F0502020204030204" pitchFamily="34" charset="0"/>
                        </a:rPr>
                        <a:t>Calculate the distance on a map with more complex scales.</a:t>
                      </a:r>
                      <a:endParaRPr lang="en-GB" sz="1200" dirty="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tc>
                <a:tc>
                  <a:txBody>
                    <a:bodyPr/>
                    <a:lstStyle/>
                    <a:p>
                      <a:pPr marL="342900" lvl="0" indent="-342900">
                        <a:lnSpc>
                          <a:spcPct val="107000"/>
                        </a:lnSpc>
                        <a:spcAft>
                          <a:spcPts val="0"/>
                        </a:spcAft>
                        <a:buFont typeface="Arial" panose="020B0604020202020204" pitchFamily="34" charset="0"/>
                        <a:buChar char="-"/>
                      </a:pPr>
                      <a:r>
                        <a:rPr lang="en-GB" sz="1200">
                          <a:effectLst/>
                          <a:latin typeface="Comic Sans MS" panose="030F0702030302020204" pitchFamily="66" charset="0"/>
                          <a:ea typeface="Calibri" panose="020F0502020204030204" pitchFamily="34" charset="0"/>
                          <a:cs typeface="Calibri" panose="020F0502020204030204" pitchFamily="34" charset="0"/>
                        </a:rPr>
                        <a:t>Relate aerial photographs to maps of the area covered in relation to mountainous environments.</a:t>
                      </a:r>
                      <a:endParaRPr lang="en-GB" sz="1200">
                        <a:effectLst/>
                        <a:latin typeface="Comic Sans MS" panose="030F0702030302020204" pitchFamily="66" charset="0"/>
                        <a:ea typeface="Calibri" panose="020F0502020204030204" pitchFamily="34" charset="0"/>
                        <a:cs typeface="Times New Roman" panose="02020603050405020304" pitchFamily="18" charset="0"/>
                      </a:endParaRPr>
                    </a:p>
                    <a:p>
                      <a:pPr marL="342900" lvl="0" indent="-342900">
                        <a:lnSpc>
                          <a:spcPct val="107000"/>
                        </a:lnSpc>
                        <a:spcAft>
                          <a:spcPts val="0"/>
                        </a:spcAft>
                        <a:buFont typeface="Arial" panose="020B0604020202020204" pitchFamily="34" charset="0"/>
                        <a:buChar char="-"/>
                      </a:pPr>
                      <a:r>
                        <a:rPr lang="en-GB" sz="1200">
                          <a:effectLst/>
                          <a:latin typeface="Comic Sans MS" panose="030F0702030302020204" pitchFamily="66" charset="0"/>
                          <a:ea typeface="Calibri" panose="020F0502020204030204" pitchFamily="34" charset="0"/>
                          <a:cs typeface="Calibri" panose="020F0502020204030204" pitchFamily="34" charset="0"/>
                        </a:rPr>
                        <a:t>Use aerial photographs to create simple maps of mountainous areas.</a:t>
                      </a:r>
                      <a:endParaRPr lang="en-GB" sz="1200">
                        <a:effectLst/>
                        <a:latin typeface="Comic Sans MS" panose="030F0702030302020204" pitchFamily="66" charset="0"/>
                        <a:ea typeface="Calibri" panose="020F0502020204030204" pitchFamily="34" charset="0"/>
                        <a:cs typeface="Times New Roman" panose="02020603050405020304" pitchFamily="18" charset="0"/>
                      </a:endParaRPr>
                    </a:p>
                    <a:p>
                      <a:pPr marL="342900" lvl="0" indent="-342900">
                        <a:lnSpc>
                          <a:spcPct val="107000"/>
                        </a:lnSpc>
                        <a:spcAft>
                          <a:spcPts val="0"/>
                        </a:spcAft>
                        <a:buFont typeface="Arial" panose="020B0604020202020204" pitchFamily="34" charset="0"/>
                        <a:buChar char="-"/>
                      </a:pPr>
                      <a:r>
                        <a:rPr lang="en-GB" sz="1200">
                          <a:effectLst/>
                          <a:latin typeface="Comic Sans MS" panose="030F0702030302020204" pitchFamily="66" charset="0"/>
                          <a:ea typeface="Calibri" panose="020F0502020204030204" pitchFamily="34" charset="0"/>
                          <a:cs typeface="Calibri" panose="020F0502020204030204" pitchFamily="34" charset="0"/>
                        </a:rPr>
                        <a:t>Relate aerial photographs to maps of the area covered identifying and making comparisons between different environments in a region.</a:t>
                      </a:r>
                      <a:endParaRPr lang="en-GB" sz="1200">
                        <a:effectLst/>
                        <a:latin typeface="Comic Sans MS" panose="030F0702030302020204" pitchFamily="66" charset="0"/>
                        <a:ea typeface="Calibri" panose="020F0502020204030204" pitchFamily="34" charset="0"/>
                        <a:cs typeface="Times New Roman" panose="02020603050405020304" pitchFamily="18" charset="0"/>
                      </a:endParaRPr>
                    </a:p>
                    <a:p>
                      <a:pPr marL="342900" lvl="0" indent="-342900">
                        <a:lnSpc>
                          <a:spcPct val="107000"/>
                        </a:lnSpc>
                        <a:spcAft>
                          <a:spcPts val="0"/>
                        </a:spcAft>
                        <a:buFont typeface="Arial" panose="020B0604020202020204" pitchFamily="34" charset="0"/>
                        <a:buChar char="-"/>
                      </a:pPr>
                      <a:r>
                        <a:rPr lang="en-GB" sz="1200">
                          <a:effectLst/>
                          <a:latin typeface="Comic Sans MS" panose="030F0702030302020204" pitchFamily="66" charset="0"/>
                          <a:ea typeface="Calibri" panose="020F0502020204030204" pitchFamily="34" charset="0"/>
                          <a:cs typeface="Calibri" panose="020F0502020204030204" pitchFamily="34" charset="0"/>
                        </a:rPr>
                        <a:t>Use aerial photographs to create simple maps of areas studied.</a:t>
                      </a:r>
                      <a:endParaRPr lang="en-GB" sz="1200">
                        <a:effectLst/>
                        <a:latin typeface="Comic Sans MS" panose="030F0702030302020204" pitchFamily="66" charset="0"/>
                        <a:ea typeface="Calibri" panose="020F0502020204030204" pitchFamily="34" charset="0"/>
                        <a:cs typeface="Times New Roman" panose="02020603050405020304" pitchFamily="18" charset="0"/>
                      </a:endParaRPr>
                    </a:p>
                    <a:p>
                      <a:pPr marL="215900">
                        <a:lnSpc>
                          <a:spcPct val="107000"/>
                        </a:lnSpc>
                        <a:spcAft>
                          <a:spcPts val="0"/>
                        </a:spcAft>
                      </a:pPr>
                      <a:r>
                        <a:rPr lang="en-GB" sz="1200">
                          <a:effectLst/>
                          <a:latin typeface="Comic Sans MS" panose="030F0702030302020204" pitchFamily="66" charset="0"/>
                          <a:ea typeface="Calibri" panose="020F0502020204030204" pitchFamily="34" charset="0"/>
                          <a:cs typeface="Calibri" panose="020F0502020204030204" pitchFamily="34" charset="0"/>
                        </a:rPr>
                        <a:t> </a:t>
                      </a:r>
                      <a:endParaRPr lang="en-GB" sz="1200">
                        <a:effectLst/>
                        <a:latin typeface="Comic Sans MS" panose="030F0702030302020204" pitchFamily="66" charset="0"/>
                        <a:ea typeface="Calibri" panose="020F0502020204030204" pitchFamily="34" charset="0"/>
                        <a:cs typeface="Times New Roman" panose="02020603050405020304" pitchFamily="18" charset="0"/>
                      </a:endParaRPr>
                    </a:p>
                    <a:p>
                      <a:pPr marL="215900">
                        <a:lnSpc>
                          <a:spcPct val="107000"/>
                        </a:lnSpc>
                        <a:spcAft>
                          <a:spcPts val="0"/>
                        </a:spcAft>
                      </a:pPr>
                      <a:r>
                        <a:rPr lang="en-GB" sz="1200">
                          <a:effectLst/>
                          <a:latin typeface="Comic Sans MS" panose="030F0702030302020204" pitchFamily="66" charset="0"/>
                          <a:ea typeface="Calibri" panose="020F0502020204030204" pitchFamily="34" charset="0"/>
                          <a:cs typeface="Calibri" panose="020F0502020204030204" pitchFamily="34" charset="0"/>
                        </a:rPr>
                        <a:t> </a:t>
                      </a:r>
                      <a:endParaRPr lang="en-GB" sz="1200">
                        <a:effectLst/>
                        <a:latin typeface="Comic Sans MS" panose="030F0702030302020204" pitchFamily="66" charset="0"/>
                        <a:ea typeface="Calibri" panose="020F0502020204030204" pitchFamily="34" charset="0"/>
                        <a:cs typeface="Times New Roman" panose="02020603050405020304" pitchFamily="18" charset="0"/>
                      </a:endParaRPr>
                    </a:p>
                    <a:p>
                      <a:pPr marL="215900">
                        <a:lnSpc>
                          <a:spcPct val="107000"/>
                        </a:lnSpc>
                        <a:spcAft>
                          <a:spcPts val="0"/>
                        </a:spcAft>
                      </a:pPr>
                      <a:r>
                        <a:rPr lang="en-GB" sz="1200">
                          <a:effectLst/>
                          <a:latin typeface="Comic Sans MS" panose="030F0702030302020204" pitchFamily="66" charset="0"/>
                          <a:ea typeface="Calibri" panose="020F0502020204030204" pitchFamily="34" charset="0"/>
                          <a:cs typeface="Calibri" panose="020F0502020204030204" pitchFamily="34" charset="0"/>
                        </a:rPr>
                        <a:t> </a:t>
                      </a:r>
                      <a:endParaRPr lang="en-GB" sz="1200">
                        <a:effectLst/>
                        <a:latin typeface="Comic Sans MS" panose="030F0702030302020204" pitchFamily="66" charset="0"/>
                        <a:ea typeface="Calibri" panose="020F0502020204030204" pitchFamily="34" charset="0"/>
                        <a:cs typeface="Times New Roman" panose="02020603050405020304" pitchFamily="18" charset="0"/>
                      </a:endParaRPr>
                    </a:p>
                    <a:p>
                      <a:pPr marL="215900">
                        <a:lnSpc>
                          <a:spcPct val="107000"/>
                        </a:lnSpc>
                        <a:spcAft>
                          <a:spcPts val="0"/>
                        </a:spcAft>
                      </a:pPr>
                      <a:r>
                        <a:rPr lang="en-GB" sz="1200">
                          <a:effectLst/>
                          <a:latin typeface="Comic Sans MS" panose="030F0702030302020204" pitchFamily="66" charset="0"/>
                          <a:ea typeface="Calibri" panose="020F0502020204030204" pitchFamily="34" charset="0"/>
                          <a:cs typeface="Calibri" panose="020F0502020204030204" pitchFamily="34" charset="0"/>
                        </a:rPr>
                        <a:t> </a:t>
                      </a:r>
                      <a:endParaRPr lang="en-GB" sz="1200">
                        <a:effectLst/>
                        <a:latin typeface="Comic Sans MS" panose="030F0702030302020204" pitchFamily="66" charset="0"/>
                        <a:ea typeface="Calibri" panose="020F0502020204030204" pitchFamily="34" charset="0"/>
                        <a:cs typeface="Times New Roman" panose="02020603050405020304" pitchFamily="18" charset="0"/>
                      </a:endParaRPr>
                    </a:p>
                    <a:p>
                      <a:pPr marL="215900">
                        <a:lnSpc>
                          <a:spcPct val="107000"/>
                        </a:lnSpc>
                        <a:spcAft>
                          <a:spcPts val="0"/>
                        </a:spcAft>
                      </a:pPr>
                      <a:r>
                        <a:rPr lang="en-GB" sz="1200">
                          <a:effectLst/>
                          <a:latin typeface="Comic Sans MS" panose="030F0702030302020204" pitchFamily="66" charset="0"/>
                          <a:ea typeface="Calibri" panose="020F0502020204030204" pitchFamily="34" charset="0"/>
                          <a:cs typeface="Calibri" panose="020F0502020204030204" pitchFamily="34" charset="0"/>
                        </a:rPr>
                        <a:t> </a:t>
                      </a:r>
                      <a:endParaRPr lang="en-GB" sz="120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n-GB" sz="1200" dirty="0">
                          <a:effectLst/>
                          <a:latin typeface="Comic Sans MS" panose="030F0702030302020204" pitchFamily="66" charset="0"/>
                          <a:ea typeface="Calibri" panose="020F0502020204030204" pitchFamily="34" charset="0"/>
                          <a:cs typeface="Calibri" panose="020F0502020204030204" pitchFamily="34" charset="0"/>
                        </a:rPr>
                        <a:t>Latitude</a:t>
                      </a:r>
                      <a:endParaRPr lang="en-GB" sz="1200" dirty="0">
                        <a:effectLst/>
                        <a:latin typeface="Comic Sans MS" panose="030F0702030302020204" pitchFamily="66" charset="0"/>
                        <a:ea typeface="Calibri" panose="020F0502020204030204" pitchFamily="34" charset="0"/>
                        <a:cs typeface="Times New Roman" panose="02020603050405020304" pitchFamily="18" charset="0"/>
                      </a:endParaRPr>
                    </a:p>
                    <a:p>
                      <a:pPr>
                        <a:lnSpc>
                          <a:spcPct val="107000"/>
                        </a:lnSpc>
                        <a:spcAft>
                          <a:spcPts val="0"/>
                        </a:spcAft>
                      </a:pPr>
                      <a:r>
                        <a:rPr lang="en-GB" sz="1200" dirty="0">
                          <a:effectLst/>
                          <a:latin typeface="Comic Sans MS" panose="030F0702030302020204" pitchFamily="66" charset="0"/>
                          <a:ea typeface="Calibri" panose="020F0502020204030204" pitchFamily="34" charset="0"/>
                          <a:cs typeface="Calibri" panose="020F0502020204030204" pitchFamily="34" charset="0"/>
                        </a:rPr>
                        <a:t>Longitude</a:t>
                      </a:r>
                      <a:endParaRPr lang="en-GB" sz="1200" dirty="0">
                        <a:effectLst/>
                        <a:latin typeface="Comic Sans MS" panose="030F0702030302020204" pitchFamily="66" charset="0"/>
                        <a:ea typeface="Calibri" panose="020F0502020204030204" pitchFamily="34" charset="0"/>
                        <a:cs typeface="Times New Roman" panose="02020603050405020304" pitchFamily="18" charset="0"/>
                      </a:endParaRPr>
                    </a:p>
                    <a:p>
                      <a:pPr>
                        <a:lnSpc>
                          <a:spcPct val="107000"/>
                        </a:lnSpc>
                        <a:spcAft>
                          <a:spcPts val="0"/>
                        </a:spcAft>
                      </a:pPr>
                      <a:r>
                        <a:rPr lang="en-GB" sz="1200" dirty="0">
                          <a:effectLst/>
                          <a:latin typeface="Comic Sans MS" panose="030F0702030302020204" pitchFamily="66" charset="0"/>
                          <a:ea typeface="Calibri" panose="020F0502020204030204" pitchFamily="34" charset="0"/>
                          <a:cs typeface="Calibri" panose="020F0502020204030204" pitchFamily="34" charset="0"/>
                        </a:rPr>
                        <a:t>Contour</a:t>
                      </a:r>
                      <a:endParaRPr lang="en-GB" sz="1200" dirty="0">
                        <a:effectLst/>
                        <a:latin typeface="Comic Sans MS" panose="030F0702030302020204" pitchFamily="66" charset="0"/>
                        <a:ea typeface="Calibri" panose="020F0502020204030204" pitchFamily="34" charset="0"/>
                        <a:cs typeface="Times New Roman" panose="02020603050405020304" pitchFamily="18" charset="0"/>
                      </a:endParaRPr>
                    </a:p>
                    <a:p>
                      <a:pPr>
                        <a:lnSpc>
                          <a:spcPct val="107000"/>
                        </a:lnSpc>
                        <a:spcAft>
                          <a:spcPts val="0"/>
                        </a:spcAft>
                      </a:pPr>
                      <a:r>
                        <a:rPr lang="en-GB" sz="1200" dirty="0">
                          <a:effectLst/>
                          <a:latin typeface="Comic Sans MS" panose="030F0702030302020204" pitchFamily="66" charset="0"/>
                          <a:ea typeface="Calibri" panose="020F0502020204030204" pitchFamily="34" charset="0"/>
                          <a:cs typeface="Calibri" panose="020F0502020204030204" pitchFamily="34" charset="0"/>
                        </a:rPr>
                        <a:t>Projection</a:t>
                      </a:r>
                      <a:endParaRPr lang="en-GB" sz="1200" dirty="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128729435"/>
                  </a:ext>
                </a:extLst>
              </a:tr>
            </a:tbl>
          </a:graphicData>
        </a:graphic>
      </p:graphicFrame>
      <p:sp>
        <p:nvSpPr>
          <p:cNvPr id="26" name="TextBox 25">
            <a:extLst>
              <a:ext uri="{FF2B5EF4-FFF2-40B4-BE49-F238E27FC236}">
                <a16:creationId xmlns:a16="http://schemas.microsoft.com/office/drawing/2014/main" id="{1E4445BD-F4F7-41AC-AF0F-F873FCB51B2B}"/>
              </a:ext>
            </a:extLst>
          </p:cNvPr>
          <p:cNvSpPr txBox="1"/>
          <p:nvPr/>
        </p:nvSpPr>
        <p:spPr>
          <a:xfrm>
            <a:off x="4048217" y="1386581"/>
            <a:ext cx="4296793" cy="38100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dirty="0">
                <a:solidFill>
                  <a:prstClr val="white"/>
                </a:solidFill>
                <a:latin typeface="Comic Sans MS" panose="030F0702030302020204" pitchFamily="66" charset="0"/>
              </a:rPr>
              <a:t>U</a:t>
            </a:r>
            <a:r>
              <a:rPr lang="en-GB" dirty="0">
                <a:solidFill>
                  <a:prstClr val="white"/>
                </a:solidFill>
                <a:latin typeface="Comic Sans MS" panose="030F0702030302020204" pitchFamily="66" charset="0"/>
              </a:rPr>
              <a:t>KS2</a:t>
            </a:r>
            <a:endParaRPr kumimoji="0" lang="en-GB" sz="1800" b="0" i="0" u="none" strike="noStrike" kern="1200" cap="none" spc="0" normalizeH="0" baseline="0" noProof="0" dirty="0">
              <a:ln>
                <a:noFill/>
              </a:ln>
              <a:solidFill>
                <a:prstClr val="white"/>
              </a:solidFill>
              <a:effectLst/>
              <a:uLnTx/>
              <a:uFillTx/>
              <a:latin typeface="Comic Sans MS" panose="030F0702030302020204" pitchFamily="66" charset="0"/>
              <a:ea typeface="+mn-ea"/>
              <a:cs typeface="+mn-cs"/>
            </a:endParaRPr>
          </a:p>
        </p:txBody>
      </p:sp>
      <p:pic>
        <p:nvPicPr>
          <p:cNvPr id="2" name="Picture 1">
            <a:extLst>
              <a:ext uri="{FF2B5EF4-FFF2-40B4-BE49-F238E27FC236}">
                <a16:creationId xmlns:a16="http://schemas.microsoft.com/office/drawing/2014/main" id="{DA94FE88-F4C1-46BA-9E57-555DF952F4C9}"/>
              </a:ext>
            </a:extLst>
          </p:cNvPr>
          <p:cNvPicPr>
            <a:picLocks noChangeAspect="1"/>
          </p:cNvPicPr>
          <p:nvPr/>
        </p:nvPicPr>
        <p:blipFill>
          <a:blip r:embed="rId2"/>
          <a:stretch>
            <a:fillRect/>
          </a:stretch>
        </p:blipFill>
        <p:spPr>
          <a:xfrm>
            <a:off x="300415" y="194199"/>
            <a:ext cx="1761897" cy="1018120"/>
          </a:xfrm>
          <a:prstGeom prst="rect">
            <a:avLst/>
          </a:prstGeom>
        </p:spPr>
      </p:pic>
    </p:spTree>
    <p:extLst>
      <p:ext uri="{BB962C8B-B14F-4D97-AF65-F5344CB8AC3E}">
        <p14:creationId xmlns:p14="http://schemas.microsoft.com/office/powerpoint/2010/main" val="97744754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794C6FE-B479-4A6B-BE24-97602FA9CC96}"/>
              </a:ext>
            </a:extLst>
          </p:cNvPr>
          <p:cNvSpPr/>
          <p:nvPr/>
        </p:nvSpPr>
        <p:spPr>
          <a:xfrm>
            <a:off x="168676" y="96803"/>
            <a:ext cx="11789546" cy="1394645"/>
          </a:xfrm>
          <a:prstGeom prst="rect">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6" name="Rectangle 5">
            <a:extLst>
              <a:ext uri="{FF2B5EF4-FFF2-40B4-BE49-F238E27FC236}">
                <a16:creationId xmlns:a16="http://schemas.microsoft.com/office/drawing/2014/main" id="{CE9C5A49-72F3-4444-ACCF-0DF54F0F810B}"/>
              </a:ext>
            </a:extLst>
          </p:cNvPr>
          <p:cNvSpPr/>
          <p:nvPr/>
        </p:nvSpPr>
        <p:spPr>
          <a:xfrm>
            <a:off x="168676" y="1344671"/>
            <a:ext cx="11789546" cy="464820"/>
          </a:xfrm>
          <a:prstGeom prst="rect">
            <a:avLst/>
          </a:prstGeom>
          <a:solidFill>
            <a:srgbClr val="A45CAC"/>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 name="Rectangle 9">
            <a:extLst>
              <a:ext uri="{FF2B5EF4-FFF2-40B4-BE49-F238E27FC236}">
                <a16:creationId xmlns:a16="http://schemas.microsoft.com/office/drawing/2014/main" id="{D8C52891-5734-4892-8441-7D7CFBEBBF79}"/>
              </a:ext>
            </a:extLst>
          </p:cNvPr>
          <p:cNvSpPr/>
          <p:nvPr/>
        </p:nvSpPr>
        <p:spPr>
          <a:xfrm>
            <a:off x="2426234" y="2298983"/>
            <a:ext cx="247212" cy="144780"/>
          </a:xfrm>
          <a:prstGeom prst="rect">
            <a:avLst/>
          </a:prstGeom>
          <a:ln>
            <a:noFill/>
          </a:ln>
        </p:spPr>
        <p:style>
          <a:lnRef idx="2">
            <a:schemeClr val="accent1"/>
          </a:lnRef>
          <a:fillRef idx="1">
            <a:schemeClr val="l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24" name="TextBox 23">
            <a:extLst>
              <a:ext uri="{FF2B5EF4-FFF2-40B4-BE49-F238E27FC236}">
                <a16:creationId xmlns:a16="http://schemas.microsoft.com/office/drawing/2014/main" id="{141EF8DA-1AAC-4721-847D-82503B884892}"/>
              </a:ext>
            </a:extLst>
          </p:cNvPr>
          <p:cNvSpPr txBox="1"/>
          <p:nvPr/>
        </p:nvSpPr>
        <p:spPr>
          <a:xfrm>
            <a:off x="2194052" y="231525"/>
            <a:ext cx="8086290" cy="1077218"/>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3200" b="0" i="0" u="none" strike="noStrike" kern="1200" cap="none" spc="0" normalizeH="0" baseline="0" noProof="0" dirty="0">
                <a:ln>
                  <a:noFill/>
                </a:ln>
                <a:solidFill>
                  <a:prstClr val="white"/>
                </a:solidFill>
                <a:effectLst/>
                <a:uLnTx/>
                <a:uFillTx/>
                <a:latin typeface="Comic Sans MS" panose="030F0702030302020204" pitchFamily="66" charset="0"/>
                <a:ea typeface="+mn-ea"/>
                <a:cs typeface="+mn-cs"/>
              </a:rPr>
              <a:t>Curriculum Map</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3200" b="0" i="0" u="none" strike="noStrike" kern="1200" cap="none" spc="0" normalizeH="0" baseline="0" noProof="0" dirty="0">
                <a:ln>
                  <a:noFill/>
                </a:ln>
                <a:solidFill>
                  <a:prstClr val="white"/>
                </a:solidFill>
                <a:effectLst/>
                <a:uLnTx/>
                <a:uFillTx/>
                <a:latin typeface="Comic Sans MS" panose="030F0702030302020204" pitchFamily="66" charset="0"/>
                <a:ea typeface="+mn-ea"/>
                <a:cs typeface="+mn-cs"/>
              </a:rPr>
              <a:t>Geography– Fieldwork Skills</a:t>
            </a:r>
          </a:p>
        </p:txBody>
      </p:sp>
      <p:graphicFrame>
        <p:nvGraphicFramePr>
          <p:cNvPr id="25" name="Table 24">
            <a:extLst>
              <a:ext uri="{FF2B5EF4-FFF2-40B4-BE49-F238E27FC236}">
                <a16:creationId xmlns:a16="http://schemas.microsoft.com/office/drawing/2014/main" id="{AC7B64D2-1B9F-4487-BF74-023ABE51D6A6}"/>
              </a:ext>
            </a:extLst>
          </p:cNvPr>
          <p:cNvGraphicFramePr>
            <a:graphicFrameLocks noGrp="1"/>
          </p:cNvGraphicFramePr>
          <p:nvPr>
            <p:extLst>
              <p:ext uri="{D42A27DB-BD31-4B8C-83A1-F6EECF244321}">
                <p14:modId xmlns:p14="http://schemas.microsoft.com/office/powerpoint/2010/main" val="2930111390"/>
              </p:ext>
            </p:extLst>
          </p:nvPr>
        </p:nvGraphicFramePr>
        <p:xfrm>
          <a:off x="168675" y="1856099"/>
          <a:ext cx="11789546" cy="4755710"/>
        </p:xfrm>
        <a:graphic>
          <a:graphicData uri="http://schemas.openxmlformats.org/drawingml/2006/table">
            <a:tbl>
              <a:tblPr firstRow="1" bandRow="1">
                <a:tableStyleId>{5940675A-B579-460E-94D1-54222C63F5DA}</a:tableStyleId>
              </a:tblPr>
              <a:tblGrid>
                <a:gridCol w="2093758">
                  <a:extLst>
                    <a:ext uri="{9D8B030D-6E8A-4147-A177-3AD203B41FA5}">
                      <a16:colId xmlns:a16="http://schemas.microsoft.com/office/drawing/2014/main" val="1039164095"/>
                    </a:ext>
                  </a:extLst>
                </a:gridCol>
                <a:gridCol w="2187019">
                  <a:extLst>
                    <a:ext uri="{9D8B030D-6E8A-4147-A177-3AD203B41FA5}">
                      <a16:colId xmlns:a16="http://schemas.microsoft.com/office/drawing/2014/main" val="2704453762"/>
                    </a:ext>
                  </a:extLst>
                </a:gridCol>
                <a:gridCol w="3384222">
                  <a:extLst>
                    <a:ext uri="{9D8B030D-6E8A-4147-A177-3AD203B41FA5}">
                      <a16:colId xmlns:a16="http://schemas.microsoft.com/office/drawing/2014/main" val="4288589505"/>
                    </a:ext>
                  </a:extLst>
                </a:gridCol>
                <a:gridCol w="2384982">
                  <a:extLst>
                    <a:ext uri="{9D8B030D-6E8A-4147-A177-3AD203B41FA5}">
                      <a16:colId xmlns:a16="http://schemas.microsoft.com/office/drawing/2014/main" val="3781812662"/>
                    </a:ext>
                  </a:extLst>
                </a:gridCol>
                <a:gridCol w="1739565">
                  <a:extLst>
                    <a:ext uri="{9D8B030D-6E8A-4147-A177-3AD203B41FA5}">
                      <a16:colId xmlns:a16="http://schemas.microsoft.com/office/drawing/2014/main" val="3789398880"/>
                    </a:ext>
                  </a:extLst>
                </a:gridCol>
              </a:tblGrid>
              <a:tr h="265053">
                <a:tc>
                  <a:txBody>
                    <a:bodyPr/>
                    <a:lstStyle/>
                    <a:p>
                      <a:pPr marL="71755" algn="ctr">
                        <a:lnSpc>
                          <a:spcPct val="107000"/>
                        </a:lnSpc>
                        <a:spcAft>
                          <a:spcPts val="0"/>
                        </a:spcAft>
                      </a:pPr>
                      <a:r>
                        <a:rPr lang="en-GB" sz="1200">
                          <a:effectLst/>
                          <a:latin typeface="Comic Sans MS" panose="030F0702030302020204" pitchFamily="66" charset="0"/>
                          <a:ea typeface="Calibri" panose="020F0502020204030204" pitchFamily="34" charset="0"/>
                          <a:cs typeface="Calibri" panose="020F0502020204030204" pitchFamily="34" charset="0"/>
                        </a:rPr>
                        <a:t>Enquiry</a:t>
                      </a:r>
                      <a:endParaRPr lang="en-GB" sz="110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tc>
                <a:tc>
                  <a:txBody>
                    <a:bodyPr/>
                    <a:lstStyle/>
                    <a:p>
                      <a:pPr marL="71755" algn="ctr">
                        <a:lnSpc>
                          <a:spcPct val="107000"/>
                        </a:lnSpc>
                        <a:spcAft>
                          <a:spcPts val="0"/>
                        </a:spcAft>
                      </a:pPr>
                      <a:r>
                        <a:rPr lang="en-GB" sz="1200">
                          <a:effectLst/>
                          <a:latin typeface="Comic Sans MS" panose="030F0702030302020204" pitchFamily="66" charset="0"/>
                          <a:ea typeface="Calibri" panose="020F0502020204030204" pitchFamily="34" charset="0"/>
                          <a:cs typeface="Calibri" panose="020F0502020204030204" pitchFamily="34" charset="0"/>
                        </a:rPr>
                        <a:t>Communication</a:t>
                      </a:r>
                      <a:endParaRPr lang="en-GB" sz="110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nchor="ctr"/>
                </a:tc>
                <a:tc>
                  <a:txBody>
                    <a:bodyPr/>
                    <a:lstStyle/>
                    <a:p>
                      <a:pPr marL="71755" algn="ctr">
                        <a:lnSpc>
                          <a:spcPct val="107000"/>
                        </a:lnSpc>
                        <a:spcAft>
                          <a:spcPts val="0"/>
                        </a:spcAft>
                      </a:pPr>
                      <a:r>
                        <a:rPr lang="en-GB" sz="1200">
                          <a:effectLst/>
                          <a:latin typeface="Comic Sans MS" panose="030F0702030302020204" pitchFamily="66" charset="0"/>
                          <a:ea typeface="Calibri" panose="020F0502020204030204" pitchFamily="34" charset="0"/>
                          <a:cs typeface="Calibri" panose="020F0502020204030204" pitchFamily="34" charset="0"/>
                        </a:rPr>
                        <a:t>Field-sketching</a:t>
                      </a:r>
                      <a:endParaRPr lang="en-GB" sz="110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nchor="ctr"/>
                </a:tc>
                <a:tc>
                  <a:txBody>
                    <a:bodyPr/>
                    <a:lstStyle/>
                    <a:p>
                      <a:pPr marL="71755" algn="ctr">
                        <a:lnSpc>
                          <a:spcPct val="107000"/>
                        </a:lnSpc>
                        <a:spcAft>
                          <a:spcPts val="0"/>
                        </a:spcAft>
                      </a:pPr>
                      <a:r>
                        <a:rPr lang="en-GB" sz="1200">
                          <a:effectLst/>
                          <a:latin typeface="Comic Sans MS" panose="030F0702030302020204" pitchFamily="66" charset="0"/>
                          <a:ea typeface="Calibri" panose="020F0502020204030204" pitchFamily="34" charset="0"/>
                          <a:cs typeface="Calibri" panose="020F0502020204030204" pitchFamily="34" charset="0"/>
                        </a:rPr>
                        <a:t>Photography</a:t>
                      </a:r>
                      <a:endParaRPr lang="en-GB" sz="110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nchor="ctr"/>
                </a:tc>
                <a:tc>
                  <a:txBody>
                    <a:bodyPr/>
                    <a:lstStyle/>
                    <a:p>
                      <a:pPr marL="71755" algn="ctr">
                        <a:lnSpc>
                          <a:spcPct val="107000"/>
                        </a:lnSpc>
                        <a:spcAft>
                          <a:spcPts val="0"/>
                        </a:spcAft>
                      </a:pPr>
                      <a:r>
                        <a:rPr lang="en-GB" sz="1200" dirty="0">
                          <a:effectLst/>
                          <a:latin typeface="Comic Sans MS" panose="030F0702030302020204" pitchFamily="66" charset="0"/>
                          <a:ea typeface="Calibri" panose="020F0502020204030204" pitchFamily="34" charset="0"/>
                          <a:cs typeface="Calibri" panose="020F0502020204030204" pitchFamily="34" charset="0"/>
                        </a:rPr>
                        <a:t>Measurement</a:t>
                      </a:r>
                      <a:endParaRPr lang="en-GB" sz="1100" dirty="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3471968257"/>
                  </a:ext>
                </a:extLst>
              </a:tr>
              <a:tr h="3127626">
                <a:tc>
                  <a:txBody>
                    <a:bodyPr/>
                    <a:lstStyle/>
                    <a:p>
                      <a:pPr marL="342900" lvl="0" indent="-342900">
                        <a:lnSpc>
                          <a:spcPct val="107000"/>
                        </a:lnSpc>
                        <a:spcAft>
                          <a:spcPts val="0"/>
                        </a:spcAft>
                        <a:buFont typeface="Arial" panose="020B0604020202020204" pitchFamily="34" charset="0"/>
                        <a:buChar char="-"/>
                      </a:pPr>
                      <a:r>
                        <a:rPr lang="en-GB" sz="1200" dirty="0">
                          <a:effectLst/>
                          <a:latin typeface="Comic Sans MS" panose="030F0702030302020204" pitchFamily="66" charset="0"/>
                          <a:ea typeface="Calibri" panose="020F0502020204030204" pitchFamily="34" charset="0"/>
                          <a:cs typeface="Calibri" panose="020F0502020204030204" pitchFamily="34" charset="0"/>
                        </a:rPr>
                        <a:t>Suggest questions for investigating</a:t>
                      </a:r>
                      <a:endParaRPr lang="en-GB" sz="1200" dirty="0">
                        <a:effectLst/>
                        <a:latin typeface="Comic Sans MS" panose="030F0702030302020204" pitchFamily="66" charset="0"/>
                        <a:ea typeface="Calibri" panose="020F0502020204030204" pitchFamily="34" charset="0"/>
                        <a:cs typeface="Times New Roman" panose="02020603050405020304" pitchFamily="18" charset="0"/>
                      </a:endParaRPr>
                    </a:p>
                    <a:p>
                      <a:pPr marL="342900" lvl="0" indent="-342900">
                        <a:lnSpc>
                          <a:spcPct val="107000"/>
                        </a:lnSpc>
                        <a:spcAft>
                          <a:spcPts val="0"/>
                        </a:spcAft>
                        <a:buFont typeface="Arial" panose="020B0604020202020204" pitchFamily="34" charset="0"/>
                        <a:buChar char="-"/>
                      </a:pPr>
                      <a:r>
                        <a:rPr lang="en-GB" sz="1200" dirty="0">
                          <a:effectLst/>
                          <a:latin typeface="Comic Sans MS" panose="030F0702030302020204" pitchFamily="66" charset="0"/>
                          <a:ea typeface="Calibri" panose="020F0502020204030204" pitchFamily="34" charset="0"/>
                          <a:cs typeface="Calibri" panose="020F0502020204030204" pitchFamily="34" charset="0"/>
                        </a:rPr>
                        <a:t>Use primary and secondary sources of evidence in their investigations.</a:t>
                      </a:r>
                      <a:endParaRPr lang="en-GB" sz="1200" dirty="0">
                        <a:effectLst/>
                        <a:latin typeface="Comic Sans MS" panose="030F0702030302020204" pitchFamily="66" charset="0"/>
                        <a:ea typeface="Calibri" panose="020F0502020204030204" pitchFamily="34" charset="0"/>
                        <a:cs typeface="Times New Roman" panose="02020603050405020304" pitchFamily="18" charset="0"/>
                      </a:endParaRPr>
                    </a:p>
                    <a:p>
                      <a:pPr marL="342900" lvl="0" indent="-342900">
                        <a:lnSpc>
                          <a:spcPct val="107000"/>
                        </a:lnSpc>
                        <a:spcAft>
                          <a:spcPts val="0"/>
                        </a:spcAft>
                        <a:buFont typeface="Arial" panose="020B0604020202020204" pitchFamily="34" charset="0"/>
                        <a:buChar char="-"/>
                      </a:pPr>
                      <a:r>
                        <a:rPr lang="en-GB" sz="1200" dirty="0">
                          <a:effectLst/>
                          <a:latin typeface="Comic Sans MS" panose="030F0702030302020204" pitchFamily="66" charset="0"/>
                          <a:ea typeface="Calibri" panose="020F0502020204030204" pitchFamily="34" charset="0"/>
                          <a:cs typeface="Calibri" panose="020F0502020204030204" pitchFamily="34" charset="0"/>
                        </a:rPr>
                        <a:t>Investigate places with more emphasis on the larger scale; contrasting and distant places</a:t>
                      </a:r>
                      <a:endParaRPr lang="en-GB" sz="1200" dirty="0">
                        <a:effectLst/>
                        <a:latin typeface="Comic Sans MS" panose="030F0702030302020204" pitchFamily="66" charset="0"/>
                        <a:ea typeface="Calibri" panose="020F0502020204030204" pitchFamily="34" charset="0"/>
                        <a:cs typeface="Times New Roman" panose="02020603050405020304" pitchFamily="18" charset="0"/>
                      </a:endParaRPr>
                    </a:p>
                    <a:p>
                      <a:pPr marL="342900" lvl="0" indent="-342900">
                        <a:lnSpc>
                          <a:spcPct val="107000"/>
                        </a:lnSpc>
                        <a:spcAft>
                          <a:spcPts val="0"/>
                        </a:spcAft>
                        <a:buFont typeface="Arial" panose="020B0604020202020204" pitchFamily="34" charset="0"/>
                        <a:buChar char="-"/>
                      </a:pPr>
                      <a:r>
                        <a:rPr lang="en-GB" sz="1200" dirty="0">
                          <a:effectLst/>
                          <a:latin typeface="Comic Sans MS" panose="030F0702030302020204" pitchFamily="66" charset="0"/>
                          <a:ea typeface="Calibri" panose="020F0502020204030204" pitchFamily="34" charset="0"/>
                          <a:cs typeface="Calibri" panose="020F0502020204030204" pitchFamily="34" charset="0"/>
                        </a:rPr>
                        <a:t>Collect and record evidence unaided</a:t>
                      </a:r>
                      <a:endParaRPr lang="en-GB" sz="1200" dirty="0">
                        <a:effectLst/>
                        <a:latin typeface="Comic Sans MS" panose="030F0702030302020204" pitchFamily="66" charset="0"/>
                        <a:ea typeface="Calibri" panose="020F0502020204030204" pitchFamily="34" charset="0"/>
                        <a:cs typeface="Times New Roman" panose="02020603050405020304" pitchFamily="18" charset="0"/>
                      </a:endParaRPr>
                    </a:p>
                    <a:p>
                      <a:pPr marL="342900" lvl="0" indent="-342900">
                        <a:lnSpc>
                          <a:spcPct val="107000"/>
                        </a:lnSpc>
                        <a:spcAft>
                          <a:spcPts val="0"/>
                        </a:spcAft>
                        <a:buFont typeface="Arial" panose="020B0604020202020204" pitchFamily="34" charset="0"/>
                        <a:buChar char="-"/>
                      </a:pPr>
                      <a:r>
                        <a:rPr lang="en-GB" sz="1200" dirty="0">
                          <a:effectLst/>
                          <a:latin typeface="Comic Sans MS" panose="030F0702030302020204" pitchFamily="66" charset="0"/>
                          <a:ea typeface="Calibri" panose="020F0502020204030204" pitchFamily="34" charset="0"/>
                          <a:cs typeface="Calibri" panose="020F0502020204030204" pitchFamily="34" charset="0"/>
                        </a:rPr>
                        <a:t>Analyse evidence and draw conclusions   e.g. from field work data on land use comparing land use/temperature, look at patterns and explain reasons behind it</a:t>
                      </a:r>
                      <a:endParaRPr lang="en-GB" sz="1200" dirty="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tc>
                <a:tc>
                  <a:txBody>
                    <a:bodyPr/>
                    <a:lstStyle/>
                    <a:p>
                      <a:pPr marL="342900" lvl="0" indent="-342900">
                        <a:lnSpc>
                          <a:spcPct val="107000"/>
                        </a:lnSpc>
                        <a:spcAft>
                          <a:spcPts val="0"/>
                        </a:spcAft>
                        <a:buFont typeface="Arial" panose="020B0604020202020204" pitchFamily="34" charset="0"/>
                        <a:buChar char="-"/>
                      </a:pPr>
                      <a:r>
                        <a:rPr lang="en-GB" sz="1200" dirty="0">
                          <a:effectLst/>
                          <a:latin typeface="Comic Sans MS" panose="030F0702030302020204" pitchFamily="66" charset="0"/>
                          <a:ea typeface="Calibri" panose="020F0502020204030204" pitchFamily="34" charset="0"/>
                          <a:cs typeface="Calibri" panose="020F0502020204030204" pitchFamily="34" charset="0"/>
                        </a:rPr>
                        <a:t>Communicate in a variety of ways including maps, diagrams, numerical and quantitative skills </a:t>
                      </a:r>
                    </a:p>
                    <a:p>
                      <a:pPr marL="342900" lvl="0" indent="-342900">
                        <a:lnSpc>
                          <a:spcPct val="107000"/>
                        </a:lnSpc>
                        <a:spcAft>
                          <a:spcPts val="0"/>
                        </a:spcAft>
                        <a:buFont typeface="Arial" panose="020B0604020202020204" pitchFamily="34" charset="0"/>
                        <a:buChar char="-"/>
                      </a:pPr>
                      <a:r>
                        <a:rPr lang="en-GB" sz="1200" dirty="0">
                          <a:effectLst/>
                          <a:latin typeface="Comic Sans MS" panose="030F0702030302020204" pitchFamily="66" charset="0"/>
                          <a:ea typeface="Calibri" panose="020F0502020204030204" pitchFamily="34" charset="0"/>
                          <a:cs typeface="Calibri" panose="020F0502020204030204" pitchFamily="34" charset="0"/>
                        </a:rPr>
                        <a:t>Identify and explain different views of people including themselves.</a:t>
                      </a:r>
                      <a:endParaRPr lang="en-GB" sz="1200" dirty="0">
                        <a:effectLst/>
                        <a:latin typeface="Comic Sans MS" panose="030F0702030302020204" pitchFamily="66" charset="0"/>
                        <a:ea typeface="Calibri" panose="020F0502020204030204" pitchFamily="34" charset="0"/>
                        <a:cs typeface="Times New Roman" panose="02020603050405020304" pitchFamily="18" charset="0"/>
                      </a:endParaRPr>
                    </a:p>
                    <a:p>
                      <a:pPr marL="342900" lvl="0" indent="-342900">
                        <a:lnSpc>
                          <a:spcPct val="107000"/>
                        </a:lnSpc>
                        <a:spcAft>
                          <a:spcPts val="0"/>
                        </a:spcAft>
                        <a:buFont typeface="Arial" panose="020B0604020202020204" pitchFamily="34" charset="0"/>
                        <a:buChar char="-"/>
                      </a:pPr>
                      <a:r>
                        <a:rPr lang="en-GB" sz="1200" dirty="0">
                          <a:effectLst/>
                          <a:latin typeface="Comic Sans MS" panose="030F0702030302020204" pitchFamily="66" charset="0"/>
                          <a:ea typeface="Calibri" panose="020F0502020204030204" pitchFamily="34" charset="0"/>
                          <a:cs typeface="Calibri" panose="020F0502020204030204" pitchFamily="34" charset="0"/>
                        </a:rPr>
                        <a:t>Use primary and secondary sources of evidence in investigations and communicate findings using appropriate vocabulary.</a:t>
                      </a:r>
                      <a:endParaRPr lang="en-GB" sz="1200" dirty="0">
                        <a:effectLst/>
                        <a:latin typeface="Comic Sans MS" panose="030F0702030302020204" pitchFamily="66" charset="0"/>
                        <a:ea typeface="Calibri" panose="020F0502020204030204" pitchFamily="34" charset="0"/>
                        <a:cs typeface="Times New Roman" panose="02020603050405020304" pitchFamily="18" charset="0"/>
                      </a:endParaRPr>
                    </a:p>
                    <a:p>
                      <a:pPr marL="342900" lvl="0" indent="-342900">
                        <a:lnSpc>
                          <a:spcPct val="107000"/>
                        </a:lnSpc>
                        <a:spcAft>
                          <a:spcPts val="0"/>
                        </a:spcAft>
                        <a:buFont typeface="Arial" panose="020B0604020202020204" pitchFamily="34" charset="0"/>
                        <a:buChar char="-"/>
                      </a:pPr>
                      <a:r>
                        <a:rPr lang="en-GB" sz="1200" dirty="0">
                          <a:effectLst/>
                          <a:latin typeface="Comic Sans MS" panose="030F0702030302020204" pitchFamily="66" charset="0"/>
                          <a:ea typeface="Calibri" panose="020F0502020204030204" pitchFamily="34" charset="0"/>
                          <a:cs typeface="Calibri" panose="020F0502020204030204" pitchFamily="34" charset="0"/>
                        </a:rPr>
                        <a:t>Select info. and sources of evidence in investigations and present findings both graphically and in writing.</a:t>
                      </a:r>
                      <a:endParaRPr lang="en-GB" sz="1200" dirty="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tc>
                <a:tc>
                  <a:txBody>
                    <a:bodyPr/>
                    <a:lstStyle/>
                    <a:p>
                      <a:pPr marL="342900" lvl="0" indent="-342900">
                        <a:lnSpc>
                          <a:spcPct val="107000"/>
                        </a:lnSpc>
                        <a:spcAft>
                          <a:spcPts val="0"/>
                        </a:spcAft>
                        <a:buFont typeface="Arial" panose="020B0604020202020204" pitchFamily="34" charset="0"/>
                        <a:buChar char="-"/>
                      </a:pPr>
                      <a:r>
                        <a:rPr lang="en-GB" sz="1200" dirty="0">
                          <a:effectLst/>
                          <a:latin typeface="Comic Sans MS" panose="030F0702030302020204" pitchFamily="66" charset="0"/>
                          <a:ea typeface="Calibri" panose="020F0502020204030204" pitchFamily="34" charset="0"/>
                          <a:cs typeface="Calibri" panose="020F0502020204030204" pitchFamily="34" charset="0"/>
                        </a:rPr>
                        <a:t>As a class, decide on the position and direction for a view in the field using a viewfinder to help. Provide scaffolding by identifying and modelling where and how to draw the first key lines. </a:t>
                      </a:r>
                      <a:endParaRPr lang="en-GB" sz="1200" dirty="0">
                        <a:effectLst/>
                        <a:latin typeface="Comic Sans MS" panose="030F0702030302020204" pitchFamily="66" charset="0"/>
                        <a:ea typeface="Calibri" panose="020F0502020204030204" pitchFamily="34" charset="0"/>
                        <a:cs typeface="Times New Roman" panose="02020603050405020304" pitchFamily="18" charset="0"/>
                      </a:endParaRPr>
                    </a:p>
                    <a:p>
                      <a:pPr marL="342900" lvl="0" indent="-342900">
                        <a:lnSpc>
                          <a:spcPct val="107000"/>
                        </a:lnSpc>
                        <a:spcAft>
                          <a:spcPts val="0"/>
                        </a:spcAft>
                        <a:buFont typeface="Arial" panose="020B0604020202020204" pitchFamily="34" charset="0"/>
                        <a:buChar char="-"/>
                      </a:pPr>
                      <a:r>
                        <a:rPr lang="en-GB" sz="1200" dirty="0">
                          <a:effectLst/>
                          <a:latin typeface="Comic Sans MS" panose="030F0702030302020204" pitchFamily="66" charset="0"/>
                          <a:ea typeface="Calibri" panose="020F0502020204030204" pitchFamily="34" charset="0"/>
                          <a:cs typeface="Calibri" panose="020F0502020204030204" pitchFamily="34" charset="0"/>
                        </a:rPr>
                        <a:t>Annotate their sketch with labels, some with additional description or explanation.</a:t>
                      </a:r>
                      <a:endParaRPr lang="en-GB" sz="1200" dirty="0">
                        <a:effectLst/>
                        <a:latin typeface="Comic Sans MS" panose="030F0702030302020204" pitchFamily="66" charset="0"/>
                        <a:ea typeface="Calibri" panose="020F0502020204030204" pitchFamily="34" charset="0"/>
                        <a:cs typeface="Times New Roman" panose="02020603050405020304" pitchFamily="18" charset="0"/>
                      </a:endParaRPr>
                    </a:p>
                    <a:p>
                      <a:pPr marL="342900" lvl="0" indent="-342900">
                        <a:lnSpc>
                          <a:spcPct val="107000"/>
                        </a:lnSpc>
                        <a:spcAft>
                          <a:spcPts val="0"/>
                        </a:spcAft>
                        <a:buFont typeface="Arial" panose="020B0604020202020204" pitchFamily="34" charset="0"/>
                        <a:buChar char="-"/>
                      </a:pPr>
                      <a:r>
                        <a:rPr lang="en-GB" sz="1200" dirty="0">
                          <a:effectLst/>
                          <a:latin typeface="Comic Sans MS" panose="030F0702030302020204" pitchFamily="66" charset="0"/>
                          <a:ea typeface="Calibri" panose="020F0502020204030204" pitchFamily="34" charset="0"/>
                          <a:cs typeface="Calibri" panose="020F0502020204030204" pitchFamily="34" charset="0"/>
                        </a:rPr>
                        <a:t>Add title, location and direction to sketch.</a:t>
                      </a:r>
                      <a:endParaRPr lang="en-GB" sz="1200" dirty="0">
                        <a:effectLst/>
                        <a:latin typeface="Comic Sans MS" panose="030F0702030302020204" pitchFamily="66" charset="0"/>
                        <a:ea typeface="Calibri" panose="020F0502020204030204" pitchFamily="34" charset="0"/>
                        <a:cs typeface="Times New Roman" panose="02020603050405020304" pitchFamily="18" charset="0"/>
                      </a:endParaRPr>
                    </a:p>
                    <a:p>
                      <a:pPr marL="342900" lvl="0" indent="-342900">
                        <a:lnSpc>
                          <a:spcPct val="107000"/>
                        </a:lnSpc>
                        <a:spcAft>
                          <a:spcPts val="0"/>
                        </a:spcAft>
                        <a:buFont typeface="Arial" panose="020B0604020202020204" pitchFamily="34" charset="0"/>
                        <a:buChar char="-"/>
                      </a:pPr>
                      <a:r>
                        <a:rPr lang="en-GB" sz="1200" dirty="0">
                          <a:effectLst/>
                          <a:latin typeface="Comic Sans MS" panose="030F0702030302020204" pitchFamily="66" charset="0"/>
                          <a:ea typeface="Calibri" panose="020F0502020204030204" pitchFamily="34" charset="0"/>
                          <a:cs typeface="Calibri" panose="020F0502020204030204" pitchFamily="34" charset="0"/>
                        </a:rPr>
                        <a:t>Use sketches as evidence in an investigation.</a:t>
                      </a:r>
                      <a:endParaRPr lang="en-GB" sz="1200" dirty="0">
                        <a:effectLst/>
                        <a:latin typeface="Comic Sans MS" panose="030F0702030302020204" pitchFamily="66" charset="0"/>
                        <a:ea typeface="Calibri" panose="020F0502020204030204" pitchFamily="34" charset="0"/>
                        <a:cs typeface="Times New Roman" panose="02020603050405020304" pitchFamily="18" charset="0"/>
                      </a:endParaRPr>
                    </a:p>
                    <a:p>
                      <a:pPr marL="342900" lvl="0" indent="-342900">
                        <a:lnSpc>
                          <a:spcPct val="107000"/>
                        </a:lnSpc>
                        <a:spcAft>
                          <a:spcPts val="0"/>
                        </a:spcAft>
                        <a:buFont typeface="Arial" panose="020B0604020202020204" pitchFamily="34" charset="0"/>
                        <a:buChar char="-"/>
                      </a:pPr>
                      <a:r>
                        <a:rPr lang="en-GB" sz="1200" dirty="0">
                          <a:effectLst/>
                          <a:latin typeface="Comic Sans MS" panose="030F0702030302020204" pitchFamily="66" charset="0"/>
                          <a:ea typeface="Calibri" panose="020F0502020204030204" pitchFamily="34" charset="0"/>
                          <a:cs typeface="Calibri" panose="020F0502020204030204" pitchFamily="34" charset="0"/>
                        </a:rPr>
                        <a:t>Select field sketching from a range of techniques for an investigation.</a:t>
                      </a:r>
                      <a:endParaRPr lang="en-GB" sz="1200" dirty="0">
                        <a:effectLst/>
                        <a:latin typeface="Comic Sans MS" panose="030F0702030302020204" pitchFamily="66" charset="0"/>
                        <a:ea typeface="Calibri" panose="020F0502020204030204" pitchFamily="34" charset="0"/>
                        <a:cs typeface="Times New Roman" panose="02020603050405020304" pitchFamily="18" charset="0"/>
                      </a:endParaRPr>
                    </a:p>
                    <a:p>
                      <a:pPr marL="342900" lvl="0" indent="-342900">
                        <a:lnSpc>
                          <a:spcPct val="107000"/>
                        </a:lnSpc>
                        <a:spcAft>
                          <a:spcPts val="0"/>
                        </a:spcAft>
                        <a:buFont typeface="Arial" panose="020B0604020202020204" pitchFamily="34" charset="0"/>
                        <a:buChar char="-"/>
                      </a:pPr>
                      <a:r>
                        <a:rPr lang="en-GB" sz="1200" dirty="0">
                          <a:effectLst/>
                          <a:latin typeface="Comic Sans MS" panose="030F0702030302020204" pitchFamily="66" charset="0"/>
                          <a:ea typeface="Calibri" panose="020F0502020204030204" pitchFamily="34" charset="0"/>
                          <a:cs typeface="Calibri" panose="020F0502020204030204" pitchFamily="34" charset="0"/>
                        </a:rPr>
                        <a:t>With guidance, select the most appropriate view and decide on what to include in the drawing.</a:t>
                      </a:r>
                      <a:endParaRPr lang="en-GB" sz="1200" dirty="0">
                        <a:effectLst/>
                        <a:latin typeface="Comic Sans MS" panose="030F0702030302020204" pitchFamily="66" charset="0"/>
                        <a:ea typeface="Calibri" panose="020F0502020204030204" pitchFamily="34" charset="0"/>
                        <a:cs typeface="Times New Roman" panose="02020603050405020304" pitchFamily="18" charset="0"/>
                      </a:endParaRPr>
                    </a:p>
                    <a:p>
                      <a:pPr marL="342900" lvl="0" indent="-342900">
                        <a:lnSpc>
                          <a:spcPct val="107000"/>
                        </a:lnSpc>
                        <a:spcAft>
                          <a:spcPts val="0"/>
                        </a:spcAft>
                        <a:buFont typeface="Arial" panose="020B0604020202020204" pitchFamily="34" charset="0"/>
                        <a:buChar char="-"/>
                      </a:pPr>
                      <a:r>
                        <a:rPr lang="en-GB" sz="1200" dirty="0">
                          <a:effectLst/>
                          <a:latin typeface="Comic Sans MS" panose="030F0702030302020204" pitchFamily="66" charset="0"/>
                          <a:ea typeface="Calibri" panose="020F0502020204030204" pitchFamily="34" charset="0"/>
                          <a:cs typeface="Calibri" panose="020F0502020204030204" pitchFamily="34" charset="0"/>
                        </a:rPr>
                        <a:t>Annotate sketches to describe and explain geographical processes and patterns. </a:t>
                      </a:r>
                      <a:endParaRPr lang="en-GB" sz="1200" dirty="0">
                        <a:effectLst/>
                        <a:latin typeface="Comic Sans MS" panose="030F0702030302020204" pitchFamily="66" charset="0"/>
                        <a:ea typeface="Calibri" panose="020F0502020204030204" pitchFamily="34" charset="0"/>
                        <a:cs typeface="Times New Roman" panose="02020603050405020304" pitchFamily="18" charset="0"/>
                      </a:endParaRPr>
                    </a:p>
                    <a:p>
                      <a:pPr marL="342900" lvl="0" indent="-342900">
                        <a:lnSpc>
                          <a:spcPct val="107000"/>
                        </a:lnSpc>
                        <a:spcAft>
                          <a:spcPts val="0"/>
                        </a:spcAft>
                        <a:buFont typeface="Arial" panose="020B0604020202020204" pitchFamily="34" charset="0"/>
                        <a:buChar char="-"/>
                      </a:pPr>
                      <a:r>
                        <a:rPr lang="en-GB" sz="1200" dirty="0">
                          <a:effectLst/>
                          <a:latin typeface="Comic Sans MS" panose="030F0702030302020204" pitchFamily="66" charset="0"/>
                          <a:ea typeface="Calibri" panose="020F0502020204030204" pitchFamily="34" charset="0"/>
                          <a:cs typeface="Calibri" panose="020F0502020204030204" pitchFamily="34" charset="0"/>
                        </a:rPr>
                        <a:t>Evaluate their sketch against criteria and improve it. Evaluate quality of the evidence it gives.</a:t>
                      </a:r>
                      <a:endParaRPr lang="en-GB" sz="1200" dirty="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tc>
                <a:tc>
                  <a:txBody>
                    <a:bodyPr/>
                    <a:lstStyle/>
                    <a:p>
                      <a:pPr marL="342900" lvl="0" indent="-342900">
                        <a:lnSpc>
                          <a:spcPct val="107000"/>
                        </a:lnSpc>
                        <a:spcAft>
                          <a:spcPts val="0"/>
                        </a:spcAft>
                        <a:buFont typeface="Arial" panose="020B0604020202020204" pitchFamily="34" charset="0"/>
                        <a:buChar char="-"/>
                      </a:pPr>
                      <a:r>
                        <a:rPr lang="en-GB" sz="1200" dirty="0">
                          <a:effectLst/>
                          <a:latin typeface="Comic Sans MS" panose="030F0702030302020204" pitchFamily="66" charset="0"/>
                          <a:ea typeface="Calibri" panose="020F0502020204030204" pitchFamily="34" charset="0"/>
                          <a:cs typeface="Calibri" panose="020F0502020204030204" pitchFamily="34" charset="0"/>
                        </a:rPr>
                        <a:t>Make a judgement about the best angle or viewpoint.</a:t>
                      </a:r>
                      <a:endParaRPr lang="en-GB" sz="1200" dirty="0">
                        <a:effectLst/>
                        <a:latin typeface="Comic Sans MS" panose="030F0702030302020204" pitchFamily="66" charset="0"/>
                        <a:ea typeface="Calibri" panose="020F0502020204030204" pitchFamily="34" charset="0"/>
                        <a:cs typeface="Times New Roman" panose="02020603050405020304" pitchFamily="18" charset="0"/>
                      </a:endParaRPr>
                    </a:p>
                    <a:p>
                      <a:pPr marL="342900" lvl="0" indent="-342900">
                        <a:lnSpc>
                          <a:spcPct val="107000"/>
                        </a:lnSpc>
                        <a:spcAft>
                          <a:spcPts val="0"/>
                        </a:spcAft>
                        <a:buFont typeface="Arial" panose="020B0604020202020204" pitchFamily="34" charset="0"/>
                        <a:buChar char="-"/>
                      </a:pPr>
                      <a:r>
                        <a:rPr lang="en-GB" sz="1200" dirty="0">
                          <a:effectLst/>
                          <a:latin typeface="Comic Sans MS" panose="030F0702030302020204" pitchFamily="66" charset="0"/>
                          <a:ea typeface="Calibri" panose="020F0502020204030204" pitchFamily="34" charset="0"/>
                          <a:cs typeface="Calibri" panose="020F0502020204030204" pitchFamily="34" charset="0"/>
                        </a:rPr>
                        <a:t>Evaluate usefulness of their photos.</a:t>
                      </a:r>
                      <a:endParaRPr lang="en-GB" sz="1200" dirty="0">
                        <a:effectLst/>
                        <a:latin typeface="Comic Sans MS" panose="030F0702030302020204" pitchFamily="66" charset="0"/>
                        <a:ea typeface="Calibri" panose="020F0502020204030204" pitchFamily="34" charset="0"/>
                        <a:cs typeface="Times New Roman" panose="02020603050405020304" pitchFamily="18" charset="0"/>
                      </a:endParaRPr>
                    </a:p>
                    <a:p>
                      <a:pPr marL="342900" lvl="0" indent="-342900">
                        <a:lnSpc>
                          <a:spcPct val="107000"/>
                        </a:lnSpc>
                        <a:spcAft>
                          <a:spcPts val="0"/>
                        </a:spcAft>
                        <a:buFont typeface="Arial" panose="020B0604020202020204" pitchFamily="34" charset="0"/>
                        <a:buChar char="-"/>
                      </a:pPr>
                      <a:r>
                        <a:rPr lang="en-GB" sz="1200" dirty="0">
                          <a:effectLst/>
                          <a:latin typeface="Comic Sans MS" panose="030F0702030302020204" pitchFamily="66" charset="0"/>
                          <a:ea typeface="Calibri" panose="020F0502020204030204" pitchFamily="34" charset="0"/>
                          <a:cs typeface="Calibri" panose="020F0502020204030204" pitchFamily="34" charset="0"/>
                        </a:rPr>
                        <a:t>Use photos for their investigations. </a:t>
                      </a:r>
                      <a:endParaRPr lang="en-GB" sz="1200" dirty="0">
                        <a:effectLst/>
                        <a:latin typeface="Comic Sans MS" panose="030F0702030302020204" pitchFamily="66" charset="0"/>
                        <a:ea typeface="Calibri" panose="020F0502020204030204" pitchFamily="34" charset="0"/>
                        <a:cs typeface="Times New Roman" panose="02020603050405020304" pitchFamily="18" charset="0"/>
                      </a:endParaRPr>
                    </a:p>
                    <a:p>
                      <a:pPr marL="342900" lvl="0" indent="-342900">
                        <a:lnSpc>
                          <a:spcPct val="107000"/>
                        </a:lnSpc>
                        <a:spcAft>
                          <a:spcPts val="0"/>
                        </a:spcAft>
                        <a:buFont typeface="Arial" panose="020B0604020202020204" pitchFamily="34" charset="0"/>
                        <a:buChar char="-"/>
                      </a:pPr>
                      <a:r>
                        <a:rPr lang="en-GB" sz="1200" dirty="0">
                          <a:effectLst/>
                          <a:latin typeface="Comic Sans MS" panose="030F0702030302020204" pitchFamily="66" charset="0"/>
                          <a:ea typeface="Calibri" panose="020F0502020204030204" pitchFamily="34" charset="0"/>
                          <a:cs typeface="Calibri" panose="020F0502020204030204" pitchFamily="34" charset="0"/>
                        </a:rPr>
                        <a:t>Annotate with labels, explanations and descriptions.</a:t>
                      </a:r>
                      <a:endParaRPr lang="en-GB" sz="1200" dirty="0">
                        <a:effectLst/>
                        <a:latin typeface="Comic Sans MS" panose="030F0702030302020204" pitchFamily="66" charset="0"/>
                        <a:ea typeface="Calibri" panose="020F0502020204030204" pitchFamily="34" charset="0"/>
                        <a:cs typeface="Times New Roman" panose="02020603050405020304" pitchFamily="18" charset="0"/>
                      </a:endParaRPr>
                    </a:p>
                    <a:p>
                      <a:pPr marL="342900" lvl="0" indent="-342900">
                        <a:lnSpc>
                          <a:spcPct val="107000"/>
                        </a:lnSpc>
                        <a:spcAft>
                          <a:spcPts val="0"/>
                        </a:spcAft>
                        <a:buFont typeface="Arial" panose="020B0604020202020204" pitchFamily="34" charset="0"/>
                        <a:buChar char="-"/>
                      </a:pPr>
                      <a:r>
                        <a:rPr lang="en-GB" sz="1200" dirty="0">
                          <a:effectLst/>
                          <a:latin typeface="Comic Sans MS" panose="030F0702030302020204" pitchFamily="66" charset="0"/>
                          <a:ea typeface="Calibri" panose="020F0502020204030204" pitchFamily="34" charset="0"/>
                          <a:cs typeface="Calibri" panose="020F0502020204030204" pitchFamily="34" charset="0"/>
                        </a:rPr>
                        <a:t>Annotate photographs to describe and explain geographical processes and patterns. </a:t>
                      </a:r>
                      <a:endParaRPr lang="en-GB" sz="1200" dirty="0">
                        <a:effectLst/>
                        <a:latin typeface="Comic Sans MS" panose="030F0702030302020204" pitchFamily="66" charset="0"/>
                        <a:ea typeface="Calibri" panose="020F0502020204030204" pitchFamily="34" charset="0"/>
                        <a:cs typeface="Times New Roman" panose="02020603050405020304" pitchFamily="18" charset="0"/>
                      </a:endParaRPr>
                    </a:p>
                    <a:p>
                      <a:pPr marL="342900" lvl="0" indent="-342900">
                        <a:lnSpc>
                          <a:spcPct val="107000"/>
                        </a:lnSpc>
                        <a:spcAft>
                          <a:spcPts val="0"/>
                        </a:spcAft>
                        <a:buFont typeface="Arial" panose="020B0604020202020204" pitchFamily="34" charset="0"/>
                        <a:buChar char="-"/>
                      </a:pPr>
                      <a:r>
                        <a:rPr lang="en-GB" sz="1200" dirty="0">
                          <a:effectLst/>
                          <a:latin typeface="Comic Sans MS" panose="030F0702030302020204" pitchFamily="66" charset="0"/>
                          <a:ea typeface="Calibri" panose="020F0502020204030204" pitchFamily="34" charset="0"/>
                          <a:cs typeface="Calibri" panose="020F0502020204030204" pitchFamily="34" charset="0"/>
                        </a:rPr>
                        <a:t>Add a title, location and direction.</a:t>
                      </a:r>
                      <a:endParaRPr lang="en-GB" sz="1200" dirty="0">
                        <a:effectLst/>
                        <a:latin typeface="Comic Sans MS" panose="030F0702030302020204" pitchFamily="66" charset="0"/>
                        <a:ea typeface="Calibri" panose="020F0502020204030204" pitchFamily="34" charset="0"/>
                        <a:cs typeface="Times New Roman" panose="02020603050405020304" pitchFamily="18" charset="0"/>
                      </a:endParaRPr>
                    </a:p>
                    <a:p>
                      <a:pPr marL="342900" lvl="0" indent="-342900">
                        <a:lnSpc>
                          <a:spcPct val="107000"/>
                        </a:lnSpc>
                        <a:spcAft>
                          <a:spcPts val="0"/>
                        </a:spcAft>
                        <a:buFont typeface="Arial" panose="020B0604020202020204" pitchFamily="34" charset="0"/>
                        <a:buChar char="-"/>
                      </a:pPr>
                      <a:r>
                        <a:rPr lang="en-GB" sz="1200" dirty="0">
                          <a:effectLst/>
                          <a:latin typeface="Comic Sans MS" panose="030F0702030302020204" pitchFamily="66" charset="0"/>
                          <a:ea typeface="Calibri" panose="020F0502020204030204" pitchFamily="34" charset="0"/>
                          <a:cs typeface="Calibri" panose="020F0502020204030204" pitchFamily="34" charset="0"/>
                        </a:rPr>
                        <a:t>Select photography from a range of techniques as the most appropriate for the evidence they need.</a:t>
                      </a:r>
                      <a:endParaRPr lang="en-GB" sz="1200" dirty="0">
                        <a:effectLst/>
                        <a:latin typeface="Comic Sans MS" panose="030F0702030302020204" pitchFamily="66" charset="0"/>
                        <a:ea typeface="Calibri" panose="020F0502020204030204" pitchFamily="34" charset="0"/>
                        <a:cs typeface="Times New Roman" panose="02020603050405020304" pitchFamily="18" charset="0"/>
                      </a:endParaRPr>
                    </a:p>
                    <a:p>
                      <a:pPr marL="342900" lvl="0" indent="-342900">
                        <a:lnSpc>
                          <a:spcPct val="107000"/>
                        </a:lnSpc>
                        <a:spcAft>
                          <a:spcPts val="0"/>
                        </a:spcAft>
                        <a:buFont typeface="Arial" panose="020B0604020202020204" pitchFamily="34" charset="0"/>
                        <a:buChar char="-"/>
                      </a:pPr>
                      <a:r>
                        <a:rPr lang="en-GB" sz="1200" dirty="0">
                          <a:effectLst/>
                          <a:latin typeface="Comic Sans MS" panose="030F0702030302020204" pitchFamily="66" charset="0"/>
                          <a:ea typeface="Calibri" panose="020F0502020204030204" pitchFamily="34" charset="0"/>
                          <a:cs typeface="Calibri" panose="020F0502020204030204" pitchFamily="34" charset="0"/>
                        </a:rPr>
                        <a:t>Evaluate the quality of the evidence they collect this way.</a:t>
                      </a:r>
                      <a:endParaRPr lang="en-GB" sz="1200" dirty="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tc>
                <a:tc>
                  <a:txBody>
                    <a:bodyPr/>
                    <a:lstStyle/>
                    <a:p>
                      <a:pPr marL="342900" lvl="0" indent="-342900">
                        <a:lnSpc>
                          <a:spcPct val="107000"/>
                        </a:lnSpc>
                        <a:spcAft>
                          <a:spcPts val="0"/>
                        </a:spcAft>
                        <a:buFont typeface="Arial" panose="020B0604020202020204" pitchFamily="34" charset="0"/>
                        <a:buChar char="-"/>
                      </a:pPr>
                      <a:r>
                        <a:rPr lang="en-GB" sz="1200" dirty="0">
                          <a:effectLst/>
                          <a:latin typeface="Comic Sans MS" panose="030F0702030302020204" pitchFamily="66" charset="0"/>
                          <a:ea typeface="Calibri" panose="020F0502020204030204" pitchFamily="34" charset="0"/>
                          <a:cs typeface="Calibri" panose="020F0502020204030204" pitchFamily="34" charset="0"/>
                        </a:rPr>
                        <a:t>Select and use a range of measuring instruments in investigations.</a:t>
                      </a:r>
                      <a:endParaRPr lang="en-GB" sz="1200" dirty="0">
                        <a:effectLst/>
                        <a:latin typeface="Comic Sans MS" panose="030F0702030302020204" pitchFamily="66" charset="0"/>
                        <a:ea typeface="Calibri" panose="020F0502020204030204" pitchFamily="34" charset="0"/>
                        <a:cs typeface="Times New Roman" panose="02020603050405020304" pitchFamily="18" charset="0"/>
                      </a:endParaRPr>
                    </a:p>
                    <a:p>
                      <a:pPr marL="342900" lvl="0" indent="-342900">
                        <a:lnSpc>
                          <a:spcPct val="107000"/>
                        </a:lnSpc>
                        <a:spcAft>
                          <a:spcPts val="0"/>
                        </a:spcAft>
                        <a:buFont typeface="Arial" panose="020B0604020202020204" pitchFamily="34" charset="0"/>
                        <a:buChar char="-"/>
                      </a:pPr>
                      <a:r>
                        <a:rPr lang="en-GB" sz="1200" dirty="0">
                          <a:effectLst/>
                          <a:latin typeface="Comic Sans MS" panose="030F0702030302020204" pitchFamily="66" charset="0"/>
                          <a:ea typeface="Calibri" panose="020F0502020204030204" pitchFamily="34" charset="0"/>
                          <a:cs typeface="Calibri" panose="020F0502020204030204" pitchFamily="34" charset="0"/>
                        </a:rPr>
                        <a:t>Design a survey </a:t>
                      </a:r>
                      <a:endParaRPr lang="en-GB" sz="1200" dirty="0">
                        <a:effectLst/>
                        <a:latin typeface="Comic Sans MS" panose="030F0702030302020204" pitchFamily="66" charset="0"/>
                        <a:ea typeface="Calibri" panose="020F0502020204030204" pitchFamily="34" charset="0"/>
                        <a:cs typeface="Times New Roman" panose="02020603050405020304" pitchFamily="18" charset="0"/>
                      </a:endParaRPr>
                    </a:p>
                    <a:p>
                      <a:pPr marL="342900" lvl="0" indent="-342900">
                        <a:lnSpc>
                          <a:spcPct val="107000"/>
                        </a:lnSpc>
                        <a:spcAft>
                          <a:spcPts val="0"/>
                        </a:spcAft>
                        <a:buFont typeface="Arial" panose="020B0604020202020204" pitchFamily="34" charset="0"/>
                        <a:buChar char="-"/>
                      </a:pPr>
                      <a:r>
                        <a:rPr lang="en-GB" sz="1200" dirty="0">
                          <a:effectLst/>
                          <a:latin typeface="Comic Sans MS" panose="030F0702030302020204" pitchFamily="66" charset="0"/>
                          <a:ea typeface="Calibri" panose="020F0502020204030204" pitchFamily="34" charset="0"/>
                          <a:cs typeface="Calibri" panose="020F0502020204030204" pitchFamily="34" charset="0"/>
                        </a:rPr>
                        <a:t>Pilot and evaluate the survey.</a:t>
                      </a:r>
                      <a:endParaRPr lang="en-GB" sz="1200" dirty="0">
                        <a:effectLst/>
                        <a:latin typeface="Comic Sans MS" panose="030F0702030302020204" pitchFamily="66" charset="0"/>
                        <a:ea typeface="Calibri" panose="020F0502020204030204" pitchFamily="34" charset="0"/>
                        <a:cs typeface="Times New Roman" panose="02020603050405020304" pitchFamily="18" charset="0"/>
                      </a:endParaRPr>
                    </a:p>
                    <a:p>
                      <a:pPr marL="215900">
                        <a:lnSpc>
                          <a:spcPct val="107000"/>
                        </a:lnSpc>
                        <a:spcAft>
                          <a:spcPts val="0"/>
                        </a:spcAft>
                      </a:pPr>
                      <a:r>
                        <a:rPr lang="en-GB" sz="1200" dirty="0">
                          <a:effectLst/>
                          <a:latin typeface="Comic Sans MS" panose="030F0702030302020204" pitchFamily="66" charset="0"/>
                          <a:ea typeface="Calibri" panose="020F0502020204030204" pitchFamily="34" charset="0"/>
                          <a:cs typeface="Calibri" panose="020F0502020204030204" pitchFamily="34" charset="0"/>
                        </a:rPr>
                        <a:t> </a:t>
                      </a:r>
                      <a:endParaRPr lang="en-GB" sz="1200" dirty="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128729435"/>
                  </a:ext>
                </a:extLst>
              </a:tr>
            </a:tbl>
          </a:graphicData>
        </a:graphic>
      </p:graphicFrame>
      <p:sp>
        <p:nvSpPr>
          <p:cNvPr id="26" name="TextBox 25">
            <a:extLst>
              <a:ext uri="{FF2B5EF4-FFF2-40B4-BE49-F238E27FC236}">
                <a16:creationId xmlns:a16="http://schemas.microsoft.com/office/drawing/2014/main" id="{1E4445BD-F4F7-41AC-AF0F-F873FCB51B2B}"/>
              </a:ext>
            </a:extLst>
          </p:cNvPr>
          <p:cNvSpPr txBox="1"/>
          <p:nvPr/>
        </p:nvSpPr>
        <p:spPr>
          <a:xfrm>
            <a:off x="4048217" y="1386581"/>
            <a:ext cx="4296793" cy="38100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uLnTx/>
                <a:uFillTx/>
                <a:latin typeface="Comic Sans MS" panose="030F0702030302020204" pitchFamily="66" charset="0"/>
                <a:ea typeface="+mn-ea"/>
                <a:cs typeface="+mn-cs"/>
              </a:rPr>
              <a:t>U</a:t>
            </a:r>
            <a:r>
              <a:rPr kumimoji="0" lang="en-GB" sz="1800" b="0" i="0" u="none" strike="noStrike" kern="1200" cap="none" spc="0" normalizeH="0" baseline="0" noProof="0" dirty="0">
                <a:ln>
                  <a:noFill/>
                </a:ln>
                <a:solidFill>
                  <a:prstClr val="white"/>
                </a:solidFill>
                <a:effectLst/>
                <a:uLnTx/>
                <a:uFillTx/>
                <a:latin typeface="Comic Sans MS" panose="030F0702030302020204" pitchFamily="66" charset="0"/>
                <a:ea typeface="+mn-ea"/>
                <a:cs typeface="+mn-cs"/>
              </a:rPr>
              <a:t>KS2</a:t>
            </a:r>
          </a:p>
        </p:txBody>
      </p:sp>
      <p:pic>
        <p:nvPicPr>
          <p:cNvPr id="2" name="Picture 1">
            <a:extLst>
              <a:ext uri="{FF2B5EF4-FFF2-40B4-BE49-F238E27FC236}">
                <a16:creationId xmlns:a16="http://schemas.microsoft.com/office/drawing/2014/main" id="{DA94FE88-F4C1-46BA-9E57-555DF952F4C9}"/>
              </a:ext>
            </a:extLst>
          </p:cNvPr>
          <p:cNvPicPr>
            <a:picLocks noChangeAspect="1"/>
          </p:cNvPicPr>
          <p:nvPr/>
        </p:nvPicPr>
        <p:blipFill>
          <a:blip r:embed="rId2"/>
          <a:stretch>
            <a:fillRect/>
          </a:stretch>
        </p:blipFill>
        <p:spPr>
          <a:xfrm>
            <a:off x="300415" y="194199"/>
            <a:ext cx="1761897" cy="1018120"/>
          </a:xfrm>
          <a:prstGeom prst="rect">
            <a:avLst/>
          </a:prstGeom>
        </p:spPr>
      </p:pic>
    </p:spTree>
    <p:extLst>
      <p:ext uri="{BB962C8B-B14F-4D97-AF65-F5344CB8AC3E}">
        <p14:creationId xmlns:p14="http://schemas.microsoft.com/office/powerpoint/2010/main" val="280913686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794C6FE-B479-4A6B-BE24-97602FA9CC96}"/>
              </a:ext>
            </a:extLst>
          </p:cNvPr>
          <p:cNvSpPr/>
          <p:nvPr/>
        </p:nvSpPr>
        <p:spPr>
          <a:xfrm>
            <a:off x="301840" y="96803"/>
            <a:ext cx="11594237" cy="1394645"/>
          </a:xfrm>
          <a:prstGeom prst="rect">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6" name="Rectangle 5">
            <a:extLst>
              <a:ext uri="{FF2B5EF4-FFF2-40B4-BE49-F238E27FC236}">
                <a16:creationId xmlns:a16="http://schemas.microsoft.com/office/drawing/2014/main" id="{CE9C5A49-72F3-4444-ACCF-0DF54F0F810B}"/>
              </a:ext>
            </a:extLst>
          </p:cNvPr>
          <p:cNvSpPr/>
          <p:nvPr/>
        </p:nvSpPr>
        <p:spPr>
          <a:xfrm>
            <a:off x="298881" y="1344671"/>
            <a:ext cx="11594237" cy="464820"/>
          </a:xfrm>
          <a:prstGeom prst="rect">
            <a:avLst/>
          </a:prstGeom>
          <a:solidFill>
            <a:srgbClr val="A45CAC"/>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0" name="Rectangle 9">
            <a:extLst>
              <a:ext uri="{FF2B5EF4-FFF2-40B4-BE49-F238E27FC236}">
                <a16:creationId xmlns:a16="http://schemas.microsoft.com/office/drawing/2014/main" id="{D8C52891-5734-4892-8441-7D7CFBEBBF79}"/>
              </a:ext>
            </a:extLst>
          </p:cNvPr>
          <p:cNvSpPr/>
          <p:nvPr/>
        </p:nvSpPr>
        <p:spPr>
          <a:xfrm>
            <a:off x="2426234" y="2298983"/>
            <a:ext cx="247212" cy="144780"/>
          </a:xfrm>
          <a:prstGeom prst="rect">
            <a:avLst/>
          </a:prstGeom>
          <a:ln>
            <a:noFill/>
          </a:ln>
        </p:spPr>
        <p:style>
          <a:lnRef idx="2">
            <a:schemeClr val="accent1"/>
          </a:lnRef>
          <a:fillRef idx="1">
            <a:schemeClr val="l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4" name="TextBox 23">
            <a:extLst>
              <a:ext uri="{FF2B5EF4-FFF2-40B4-BE49-F238E27FC236}">
                <a16:creationId xmlns:a16="http://schemas.microsoft.com/office/drawing/2014/main" id="{141EF8DA-1AAC-4721-847D-82503B884892}"/>
              </a:ext>
            </a:extLst>
          </p:cNvPr>
          <p:cNvSpPr txBox="1"/>
          <p:nvPr/>
        </p:nvSpPr>
        <p:spPr>
          <a:xfrm>
            <a:off x="2194052" y="231525"/>
            <a:ext cx="8086290" cy="1077218"/>
          </a:xfrm>
          <a:prstGeom prst="rect">
            <a:avLst/>
          </a:prstGeom>
          <a:noFill/>
        </p:spPr>
        <p:txBody>
          <a:bodyPr wrap="square" rtlCol="0">
            <a:spAutoFit/>
          </a:bodyPr>
          <a:lstStyle/>
          <a:p>
            <a:pPr algn="ctr"/>
            <a:r>
              <a:rPr lang="en-GB" sz="3200" dirty="0">
                <a:solidFill>
                  <a:schemeClr val="bg1"/>
                </a:solidFill>
                <a:latin typeface="Comic Sans MS" panose="030F0702030302020204" pitchFamily="66" charset="0"/>
              </a:rPr>
              <a:t>Curriculum Map</a:t>
            </a:r>
          </a:p>
          <a:p>
            <a:pPr algn="ctr"/>
            <a:r>
              <a:rPr lang="en-GB" sz="3200" dirty="0">
                <a:solidFill>
                  <a:schemeClr val="bg1"/>
                </a:solidFill>
                <a:latin typeface="Comic Sans MS" panose="030F0702030302020204" pitchFamily="66" charset="0"/>
              </a:rPr>
              <a:t>Geography– EYFS</a:t>
            </a:r>
          </a:p>
        </p:txBody>
      </p:sp>
      <p:graphicFrame>
        <p:nvGraphicFramePr>
          <p:cNvPr id="25" name="Table 24">
            <a:extLst>
              <a:ext uri="{FF2B5EF4-FFF2-40B4-BE49-F238E27FC236}">
                <a16:creationId xmlns:a16="http://schemas.microsoft.com/office/drawing/2014/main" id="{AC7B64D2-1B9F-4487-BF74-023ABE51D6A6}"/>
              </a:ext>
            </a:extLst>
          </p:cNvPr>
          <p:cNvGraphicFramePr>
            <a:graphicFrameLocks noGrp="1"/>
          </p:cNvGraphicFramePr>
          <p:nvPr>
            <p:extLst>
              <p:ext uri="{D42A27DB-BD31-4B8C-83A1-F6EECF244321}">
                <p14:modId xmlns:p14="http://schemas.microsoft.com/office/powerpoint/2010/main" val="228128813"/>
              </p:ext>
            </p:extLst>
          </p:nvPr>
        </p:nvGraphicFramePr>
        <p:xfrm>
          <a:off x="298881" y="1940029"/>
          <a:ext cx="11594236" cy="3840480"/>
        </p:xfrm>
        <a:graphic>
          <a:graphicData uri="http://schemas.openxmlformats.org/drawingml/2006/table">
            <a:tbl>
              <a:tblPr firstRow="1" bandRow="1">
                <a:tableStyleId>{5940675A-B579-460E-94D1-54222C63F5DA}</a:tableStyleId>
              </a:tblPr>
              <a:tblGrid>
                <a:gridCol w="739806">
                  <a:extLst>
                    <a:ext uri="{9D8B030D-6E8A-4147-A177-3AD203B41FA5}">
                      <a16:colId xmlns:a16="http://schemas.microsoft.com/office/drawing/2014/main" val="698276396"/>
                    </a:ext>
                  </a:extLst>
                </a:gridCol>
                <a:gridCol w="3462292">
                  <a:extLst>
                    <a:ext uri="{9D8B030D-6E8A-4147-A177-3AD203B41FA5}">
                      <a16:colId xmlns:a16="http://schemas.microsoft.com/office/drawing/2014/main" val="1039164095"/>
                    </a:ext>
                  </a:extLst>
                </a:gridCol>
                <a:gridCol w="3630967">
                  <a:extLst>
                    <a:ext uri="{9D8B030D-6E8A-4147-A177-3AD203B41FA5}">
                      <a16:colId xmlns:a16="http://schemas.microsoft.com/office/drawing/2014/main" val="914411525"/>
                    </a:ext>
                  </a:extLst>
                </a:gridCol>
                <a:gridCol w="3761171">
                  <a:extLst>
                    <a:ext uri="{9D8B030D-6E8A-4147-A177-3AD203B41FA5}">
                      <a16:colId xmlns:a16="http://schemas.microsoft.com/office/drawing/2014/main" val="954389551"/>
                    </a:ext>
                  </a:extLst>
                </a:gridCol>
              </a:tblGrid>
              <a:tr h="246283">
                <a:tc>
                  <a:txBody>
                    <a:bodyPr/>
                    <a:lstStyle/>
                    <a:p>
                      <a:endParaRPr lang="en-GB" dirty="0"/>
                    </a:p>
                  </a:txBody>
                  <a:tcPr/>
                </a:tc>
                <a:tc>
                  <a:txBody>
                    <a:bodyPr/>
                    <a:lstStyle/>
                    <a:p>
                      <a:pPr algn="ctr"/>
                      <a:r>
                        <a:rPr lang="en-GB" sz="1400" dirty="0">
                          <a:latin typeface="Comic Sans MS" panose="030F0702030302020204" pitchFamily="66" charset="0"/>
                        </a:rPr>
                        <a:t>Autumn</a:t>
                      </a:r>
                    </a:p>
                  </a:txBody>
                  <a:tcPr/>
                </a:tc>
                <a:tc>
                  <a:txBody>
                    <a:bodyPr/>
                    <a:lstStyle/>
                    <a:p>
                      <a:pPr algn="ctr"/>
                      <a:r>
                        <a:rPr lang="en-GB" sz="1400" dirty="0">
                          <a:latin typeface="Comic Sans MS" panose="030F0702030302020204" pitchFamily="66" charset="0"/>
                        </a:rPr>
                        <a:t>Spring</a:t>
                      </a:r>
                    </a:p>
                  </a:txBody>
                  <a:tcPr/>
                </a:tc>
                <a:tc>
                  <a:txBody>
                    <a:bodyPr/>
                    <a:lstStyle/>
                    <a:p>
                      <a:pPr algn="ctr"/>
                      <a:r>
                        <a:rPr lang="en-GB" sz="1400" dirty="0">
                          <a:latin typeface="Comic Sans MS" panose="030F0702030302020204" pitchFamily="66" charset="0"/>
                        </a:rPr>
                        <a:t>Summer</a:t>
                      </a:r>
                    </a:p>
                  </a:txBody>
                  <a:tcPr/>
                </a:tc>
                <a:extLst>
                  <a:ext uri="{0D108BD9-81ED-4DB2-BD59-A6C34878D82A}">
                    <a16:rowId xmlns:a16="http://schemas.microsoft.com/office/drawing/2014/main" val="3471968257"/>
                  </a:ext>
                </a:extLst>
              </a:tr>
              <a:tr h="1057023">
                <a:tc>
                  <a:txBody>
                    <a:bodyPr/>
                    <a:lstStyle/>
                    <a:p>
                      <a:r>
                        <a:rPr lang="en-US" sz="1200" dirty="0">
                          <a:latin typeface="Comic Sans MS" panose="030F0702030302020204" pitchFamily="66" charset="0"/>
                        </a:rPr>
                        <a:t>Nur</a:t>
                      </a:r>
                    </a:p>
                    <a:p>
                      <a:r>
                        <a:rPr lang="en-US" sz="1200" dirty="0">
                          <a:latin typeface="Comic Sans MS" panose="030F0702030302020204" pitchFamily="66" charset="0"/>
                        </a:rPr>
                        <a:t>2-3 years</a:t>
                      </a:r>
                      <a:endParaRPr lang="en-GB" sz="1200" dirty="0">
                        <a:latin typeface="Comic Sans MS" panose="030F0702030302020204" pitchFamily="66" charset="0"/>
                      </a:endParaRPr>
                    </a:p>
                  </a:txBody>
                  <a:tcPr/>
                </a:tc>
                <a:tc>
                  <a:txBody>
                    <a:bodyPr/>
                    <a:lstStyle/>
                    <a:p>
                      <a:pPr marL="171450" indent="-171450" algn="l">
                        <a:buFont typeface="Arial" panose="020B0604020202020204" pitchFamily="34" charset="0"/>
                        <a:buChar char="•"/>
                      </a:pPr>
                      <a:r>
                        <a:rPr lang="en-US" sz="1200" dirty="0">
                          <a:latin typeface="Comic Sans MS" panose="030F0702030302020204" pitchFamily="66" charset="0"/>
                        </a:rPr>
                        <a:t>Begin to notice differences between people</a:t>
                      </a:r>
                    </a:p>
                    <a:p>
                      <a:pPr marL="171450" indent="-171450" algn="l">
                        <a:buFont typeface="Arial" panose="020B0604020202020204" pitchFamily="34" charset="0"/>
                        <a:buChar char="•"/>
                      </a:pPr>
                      <a:r>
                        <a:rPr lang="en-US" sz="1200" dirty="0">
                          <a:latin typeface="Comic Sans MS" panose="030F0702030302020204" pitchFamily="66" charset="0"/>
                        </a:rPr>
                        <a:t>Explore and respond to different natural phenomena in their setting</a:t>
                      </a:r>
                      <a:endParaRPr lang="en-GB" sz="1200" dirty="0">
                        <a:latin typeface="Comic Sans MS" panose="030F0702030302020204" pitchFamily="66" charset="0"/>
                      </a:endParaRPr>
                    </a:p>
                  </a:txBody>
                  <a:tcPr/>
                </a:tc>
                <a:tc>
                  <a:txBody>
                    <a:bodyPr/>
                    <a:lstStyle/>
                    <a:p>
                      <a:pPr marL="171450" indent="-171450" algn="l">
                        <a:buFont typeface="Arial" panose="020B0604020202020204" pitchFamily="34" charset="0"/>
                        <a:buChar char="•"/>
                      </a:pPr>
                      <a:r>
                        <a:rPr lang="en-US" sz="1200" dirty="0">
                          <a:latin typeface="Comic Sans MS" panose="030F0702030302020204" pitchFamily="66" charset="0"/>
                        </a:rPr>
                        <a:t>Notices differences between people</a:t>
                      </a:r>
                    </a:p>
                    <a:p>
                      <a:pPr marL="171450" indent="-171450" algn="l">
                        <a:buFont typeface="Arial" panose="020B0604020202020204" pitchFamily="34" charset="0"/>
                        <a:buChar char="•"/>
                      </a:pPr>
                      <a:r>
                        <a:rPr lang="en-US" sz="1200" dirty="0">
                          <a:latin typeface="Comic Sans MS" panose="030F0702030302020204" pitchFamily="66" charset="0"/>
                        </a:rPr>
                        <a:t>Explore and respond to different natural phenomena on trips</a:t>
                      </a:r>
                      <a:endParaRPr lang="en-GB" sz="1200" dirty="0">
                        <a:latin typeface="Comic Sans MS" panose="030F0702030302020204" pitchFamily="66" charset="0"/>
                      </a:endParaRPr>
                    </a:p>
                  </a:txBody>
                  <a:tcPr/>
                </a:tc>
                <a:tc>
                  <a:txBody>
                    <a:bodyPr/>
                    <a:lstStyle/>
                    <a:p>
                      <a:pPr marL="171450" indent="-171450" algn="l">
                        <a:buFont typeface="Arial" panose="020B0604020202020204" pitchFamily="34" charset="0"/>
                        <a:buChar char="•"/>
                      </a:pPr>
                      <a:r>
                        <a:rPr lang="en-US" sz="1200" dirty="0">
                          <a:latin typeface="Comic Sans MS" panose="030F0702030302020204" pitchFamily="66" charset="0"/>
                        </a:rPr>
                        <a:t>Make connections between the features of their family and other families</a:t>
                      </a:r>
                    </a:p>
                    <a:p>
                      <a:pPr marL="171450" indent="-171450" algn="l">
                        <a:buFont typeface="Arial" panose="020B0604020202020204" pitchFamily="34" charset="0"/>
                        <a:buChar char="•"/>
                      </a:pPr>
                      <a:r>
                        <a:rPr lang="en-US" sz="1200" dirty="0">
                          <a:latin typeface="Comic Sans MS" panose="030F0702030302020204" pitchFamily="66" charset="0"/>
                        </a:rPr>
                        <a:t>Explore natural materials, inside and outside</a:t>
                      </a:r>
                    </a:p>
                    <a:p>
                      <a:pPr marL="171450" indent="-171450" algn="l">
                        <a:buFont typeface="Arial" panose="020B0604020202020204" pitchFamily="34" charset="0"/>
                        <a:buChar char="•"/>
                      </a:pPr>
                      <a:r>
                        <a:rPr lang="en-US" sz="1200" dirty="0">
                          <a:latin typeface="Comic Sans MS" panose="030F0702030302020204" pitchFamily="66" charset="0"/>
                        </a:rPr>
                        <a:t>Begin to use their senses in hands-on exploration of natural materials</a:t>
                      </a:r>
                    </a:p>
                    <a:p>
                      <a:pPr algn="l"/>
                      <a:endParaRPr lang="en-US" sz="1200" dirty="0">
                        <a:latin typeface="Comic Sans MS" panose="030F0702030302020204" pitchFamily="66" charset="0"/>
                      </a:endParaRPr>
                    </a:p>
                    <a:p>
                      <a:pPr algn="l"/>
                      <a:endParaRPr lang="en-GB" sz="1200" dirty="0">
                        <a:latin typeface="Comic Sans MS" panose="030F0702030302020204" pitchFamily="66" charset="0"/>
                      </a:endParaRPr>
                    </a:p>
                  </a:txBody>
                  <a:tcPr/>
                </a:tc>
                <a:extLst>
                  <a:ext uri="{0D108BD9-81ED-4DB2-BD59-A6C34878D82A}">
                    <a16:rowId xmlns:a16="http://schemas.microsoft.com/office/drawing/2014/main" val="2407463683"/>
                  </a:ext>
                </a:extLst>
              </a:tr>
              <a:tr h="942243">
                <a:tc>
                  <a:txBody>
                    <a:bodyPr/>
                    <a:lstStyle/>
                    <a:p>
                      <a:r>
                        <a:rPr lang="en-US" sz="1200" dirty="0">
                          <a:latin typeface="Comic Sans MS" panose="030F0702030302020204" pitchFamily="66" charset="0"/>
                        </a:rPr>
                        <a:t>Nur</a:t>
                      </a:r>
                    </a:p>
                    <a:p>
                      <a:r>
                        <a:rPr lang="en-US" sz="1200" dirty="0">
                          <a:latin typeface="Comic Sans MS" panose="030F0702030302020204" pitchFamily="66" charset="0"/>
                        </a:rPr>
                        <a:t>3-4 years</a:t>
                      </a:r>
                      <a:endParaRPr lang="en-GB" sz="1200" dirty="0">
                        <a:latin typeface="Comic Sans MS" panose="030F0702030302020204" pitchFamily="66" charset="0"/>
                      </a:endParaRPr>
                    </a:p>
                  </a:txBody>
                  <a:tcPr/>
                </a:tc>
                <a:tc>
                  <a:txBody>
                    <a:bodyPr/>
                    <a:lstStyle/>
                    <a:p>
                      <a:pPr marL="171450" indent="-171450" algn="l">
                        <a:buFont typeface="Arial" panose="020B0604020202020204" pitchFamily="34" charset="0"/>
                        <a:buChar char="•"/>
                      </a:pPr>
                      <a:r>
                        <a:rPr lang="en-US" sz="1200" dirty="0">
                          <a:latin typeface="Comic Sans MS" panose="030F0702030302020204" pitchFamily="66" charset="0"/>
                        </a:rPr>
                        <a:t>Begins to develop positive attitudes about the differences between people</a:t>
                      </a:r>
                    </a:p>
                    <a:p>
                      <a:pPr marL="171450" indent="-171450" algn="l">
                        <a:buFont typeface="Arial" panose="020B0604020202020204" pitchFamily="34" charset="0"/>
                        <a:buChar char="•"/>
                      </a:pPr>
                      <a:r>
                        <a:rPr lang="en-US" sz="1200" dirty="0">
                          <a:latin typeface="Comic Sans MS" panose="030F0702030302020204" pitchFamily="66" charset="0"/>
                        </a:rPr>
                        <a:t>Uses all their senses in hands-on exploration of natural materials</a:t>
                      </a:r>
                    </a:p>
                    <a:p>
                      <a:pPr algn="l"/>
                      <a:endParaRPr lang="en-GB" sz="1200" dirty="0">
                        <a:latin typeface="Comic Sans MS" panose="030F0702030302020204" pitchFamily="66" charset="0"/>
                      </a:endParaRPr>
                    </a:p>
                  </a:txBody>
                  <a:tcPr/>
                </a:tc>
                <a:tc>
                  <a:txBody>
                    <a:bodyPr/>
                    <a:lstStyle/>
                    <a:p>
                      <a:pPr marL="171450" indent="-171450" algn="l">
                        <a:buFont typeface="Arial" panose="020B0604020202020204" pitchFamily="34" charset="0"/>
                        <a:buChar char="•"/>
                      </a:pPr>
                      <a:r>
                        <a:rPr lang="en-US" sz="1200" dirty="0">
                          <a:latin typeface="Comic Sans MS" panose="030F0702030302020204" pitchFamily="66" charset="0"/>
                        </a:rPr>
                        <a:t>Plants seeds</a:t>
                      </a:r>
                    </a:p>
                    <a:p>
                      <a:pPr marL="171450" indent="-171450" algn="l">
                        <a:buFont typeface="Arial" panose="020B0604020202020204" pitchFamily="34" charset="0"/>
                        <a:buChar char="•"/>
                      </a:pPr>
                      <a:r>
                        <a:rPr lang="en-US" sz="1200" dirty="0">
                          <a:latin typeface="Comic Sans MS" panose="030F0702030302020204" pitchFamily="66" charset="0"/>
                        </a:rPr>
                        <a:t>Cares for growing plants</a:t>
                      </a:r>
                    </a:p>
                    <a:p>
                      <a:pPr marL="171450" indent="-171450" algn="l">
                        <a:buFont typeface="Arial" panose="020B0604020202020204" pitchFamily="34" charset="0"/>
                        <a:buChar char="•"/>
                      </a:pPr>
                      <a:r>
                        <a:rPr lang="en-US" sz="1200" dirty="0">
                          <a:latin typeface="Comic Sans MS" panose="030F0702030302020204" pitchFamily="66" charset="0"/>
                        </a:rPr>
                        <a:t>Talks about the changes they notice</a:t>
                      </a:r>
                      <a:endParaRPr lang="en-GB" sz="1200" dirty="0">
                        <a:latin typeface="Comic Sans MS" panose="030F0702030302020204" pitchFamily="66" charset="0"/>
                      </a:endParaRPr>
                    </a:p>
                  </a:txBody>
                  <a:tcPr/>
                </a:tc>
                <a:tc>
                  <a:txBody>
                    <a:bodyPr/>
                    <a:lstStyle/>
                    <a:p>
                      <a:pPr marL="171450" indent="-171450" algn="l">
                        <a:buFont typeface="Arial" panose="020B0604020202020204" pitchFamily="34" charset="0"/>
                        <a:buChar char="•"/>
                      </a:pPr>
                      <a:r>
                        <a:rPr lang="en-US" sz="1200" dirty="0">
                          <a:latin typeface="Comic Sans MS" panose="030F0702030302020204" pitchFamily="66" charset="0"/>
                        </a:rPr>
                        <a:t>Continues to develop positive attitudes about the differences between people</a:t>
                      </a:r>
                    </a:p>
                    <a:p>
                      <a:pPr marL="171450" indent="-171450" algn="l">
                        <a:buFont typeface="Arial" panose="020B0604020202020204" pitchFamily="34" charset="0"/>
                        <a:buChar char="•"/>
                      </a:pPr>
                      <a:r>
                        <a:rPr lang="en-US" sz="1200" dirty="0">
                          <a:latin typeface="Comic Sans MS" panose="030F0702030302020204" pitchFamily="66" charset="0"/>
                        </a:rPr>
                        <a:t>Knows that there are different countries in the world</a:t>
                      </a:r>
                    </a:p>
                    <a:p>
                      <a:pPr marL="171450" indent="-171450" algn="l">
                        <a:buFont typeface="Arial" panose="020B0604020202020204" pitchFamily="34" charset="0"/>
                        <a:buChar char="•"/>
                      </a:pPr>
                      <a:r>
                        <a:rPr lang="en-US" sz="1200" dirty="0">
                          <a:latin typeface="Comic Sans MS" panose="030F0702030302020204" pitchFamily="66" charset="0"/>
                        </a:rPr>
                        <a:t>Able to talk about differences between their own country and other countries</a:t>
                      </a:r>
                    </a:p>
                    <a:p>
                      <a:pPr marL="171450" indent="-171450" algn="l">
                        <a:buFont typeface="Arial" panose="020B0604020202020204" pitchFamily="34" charset="0"/>
                        <a:buChar char="•"/>
                      </a:pPr>
                      <a:r>
                        <a:rPr lang="en-US" sz="1200" dirty="0">
                          <a:latin typeface="Comic Sans MS" panose="030F0702030302020204" pitchFamily="66" charset="0"/>
                        </a:rPr>
                        <a:t>Begins to understand need to respect and care for the environment</a:t>
                      </a:r>
                    </a:p>
                    <a:p>
                      <a:pPr marL="171450" indent="-171450" algn="l">
                        <a:buFont typeface="Arial" panose="020B0604020202020204" pitchFamily="34" charset="0"/>
                        <a:buChar char="•"/>
                      </a:pPr>
                      <a:r>
                        <a:rPr lang="en-US" sz="1200" dirty="0">
                          <a:latin typeface="Comic Sans MS" panose="030F0702030302020204" pitchFamily="66" charset="0"/>
                        </a:rPr>
                        <a:t>Begins to understand need to respect and care for living things</a:t>
                      </a:r>
                    </a:p>
                    <a:p>
                      <a:pPr algn="l"/>
                      <a:endParaRPr lang="en-GB" sz="1200" dirty="0">
                        <a:latin typeface="Comic Sans MS" panose="030F0702030302020204" pitchFamily="66" charset="0"/>
                      </a:endParaRPr>
                    </a:p>
                  </a:txBody>
                  <a:tcPr/>
                </a:tc>
                <a:extLst>
                  <a:ext uri="{0D108BD9-81ED-4DB2-BD59-A6C34878D82A}">
                    <a16:rowId xmlns:a16="http://schemas.microsoft.com/office/drawing/2014/main" val="1410111265"/>
                  </a:ext>
                </a:extLst>
              </a:tr>
            </a:tbl>
          </a:graphicData>
        </a:graphic>
      </p:graphicFrame>
      <p:sp>
        <p:nvSpPr>
          <p:cNvPr id="26" name="TextBox 25">
            <a:extLst>
              <a:ext uri="{FF2B5EF4-FFF2-40B4-BE49-F238E27FC236}">
                <a16:creationId xmlns:a16="http://schemas.microsoft.com/office/drawing/2014/main" id="{1E4445BD-F4F7-41AC-AF0F-F873FCB51B2B}"/>
              </a:ext>
            </a:extLst>
          </p:cNvPr>
          <p:cNvSpPr txBox="1"/>
          <p:nvPr/>
        </p:nvSpPr>
        <p:spPr>
          <a:xfrm>
            <a:off x="4021584" y="1386581"/>
            <a:ext cx="4296793" cy="381000"/>
          </a:xfrm>
          <a:prstGeom prst="rect">
            <a:avLst/>
          </a:prstGeom>
          <a:noFill/>
        </p:spPr>
        <p:txBody>
          <a:bodyPr wrap="square" rtlCol="0">
            <a:spAutoFit/>
          </a:bodyPr>
          <a:lstStyle/>
          <a:p>
            <a:pPr algn="ctr"/>
            <a:r>
              <a:rPr lang="en-GB" dirty="0">
                <a:solidFill>
                  <a:schemeClr val="bg1"/>
                </a:solidFill>
                <a:latin typeface="Comic Sans MS" panose="030F0702030302020204" pitchFamily="66" charset="0"/>
              </a:rPr>
              <a:t>Nursery</a:t>
            </a:r>
          </a:p>
        </p:txBody>
      </p:sp>
      <p:pic>
        <p:nvPicPr>
          <p:cNvPr id="2" name="Picture 1">
            <a:extLst>
              <a:ext uri="{FF2B5EF4-FFF2-40B4-BE49-F238E27FC236}">
                <a16:creationId xmlns:a16="http://schemas.microsoft.com/office/drawing/2014/main" id="{CB7239A0-D8BA-4D4C-B39C-941BC8ACEF87}"/>
              </a:ext>
            </a:extLst>
          </p:cNvPr>
          <p:cNvPicPr>
            <a:picLocks noChangeAspect="1"/>
          </p:cNvPicPr>
          <p:nvPr/>
        </p:nvPicPr>
        <p:blipFill>
          <a:blip r:embed="rId2"/>
          <a:stretch>
            <a:fillRect/>
          </a:stretch>
        </p:blipFill>
        <p:spPr>
          <a:xfrm>
            <a:off x="432155" y="204206"/>
            <a:ext cx="1761897" cy="1018120"/>
          </a:xfrm>
          <a:prstGeom prst="rect">
            <a:avLst/>
          </a:prstGeom>
        </p:spPr>
      </p:pic>
    </p:spTree>
    <p:extLst>
      <p:ext uri="{BB962C8B-B14F-4D97-AF65-F5344CB8AC3E}">
        <p14:creationId xmlns:p14="http://schemas.microsoft.com/office/powerpoint/2010/main" val="305436338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794C6FE-B479-4A6B-BE24-97602FA9CC96}"/>
              </a:ext>
            </a:extLst>
          </p:cNvPr>
          <p:cNvSpPr/>
          <p:nvPr/>
        </p:nvSpPr>
        <p:spPr>
          <a:xfrm>
            <a:off x="301840" y="96803"/>
            <a:ext cx="11594237" cy="1394645"/>
          </a:xfrm>
          <a:prstGeom prst="rect">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6" name="Rectangle 5">
            <a:extLst>
              <a:ext uri="{FF2B5EF4-FFF2-40B4-BE49-F238E27FC236}">
                <a16:creationId xmlns:a16="http://schemas.microsoft.com/office/drawing/2014/main" id="{CE9C5A49-72F3-4444-ACCF-0DF54F0F810B}"/>
              </a:ext>
            </a:extLst>
          </p:cNvPr>
          <p:cNvSpPr/>
          <p:nvPr/>
        </p:nvSpPr>
        <p:spPr>
          <a:xfrm>
            <a:off x="298881" y="1344671"/>
            <a:ext cx="11594237" cy="464820"/>
          </a:xfrm>
          <a:prstGeom prst="rect">
            <a:avLst/>
          </a:prstGeom>
          <a:solidFill>
            <a:srgbClr val="A45CAC"/>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0" name="Rectangle 9">
            <a:extLst>
              <a:ext uri="{FF2B5EF4-FFF2-40B4-BE49-F238E27FC236}">
                <a16:creationId xmlns:a16="http://schemas.microsoft.com/office/drawing/2014/main" id="{D8C52891-5734-4892-8441-7D7CFBEBBF79}"/>
              </a:ext>
            </a:extLst>
          </p:cNvPr>
          <p:cNvSpPr/>
          <p:nvPr/>
        </p:nvSpPr>
        <p:spPr>
          <a:xfrm>
            <a:off x="2426234" y="2298983"/>
            <a:ext cx="247212" cy="144780"/>
          </a:xfrm>
          <a:prstGeom prst="rect">
            <a:avLst/>
          </a:prstGeom>
          <a:ln>
            <a:noFill/>
          </a:ln>
        </p:spPr>
        <p:style>
          <a:lnRef idx="2">
            <a:schemeClr val="accent1"/>
          </a:lnRef>
          <a:fillRef idx="1">
            <a:schemeClr val="l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4" name="TextBox 23">
            <a:extLst>
              <a:ext uri="{FF2B5EF4-FFF2-40B4-BE49-F238E27FC236}">
                <a16:creationId xmlns:a16="http://schemas.microsoft.com/office/drawing/2014/main" id="{141EF8DA-1AAC-4721-847D-82503B884892}"/>
              </a:ext>
            </a:extLst>
          </p:cNvPr>
          <p:cNvSpPr txBox="1"/>
          <p:nvPr/>
        </p:nvSpPr>
        <p:spPr>
          <a:xfrm>
            <a:off x="2194052" y="231525"/>
            <a:ext cx="8086290" cy="1077218"/>
          </a:xfrm>
          <a:prstGeom prst="rect">
            <a:avLst/>
          </a:prstGeom>
          <a:noFill/>
        </p:spPr>
        <p:txBody>
          <a:bodyPr wrap="square" rtlCol="0">
            <a:spAutoFit/>
          </a:bodyPr>
          <a:lstStyle/>
          <a:p>
            <a:pPr algn="ctr"/>
            <a:r>
              <a:rPr lang="en-GB" sz="3200" dirty="0">
                <a:solidFill>
                  <a:schemeClr val="bg1"/>
                </a:solidFill>
                <a:latin typeface="Comic Sans MS" panose="030F0702030302020204" pitchFamily="66" charset="0"/>
              </a:rPr>
              <a:t>Curriculum Map</a:t>
            </a:r>
          </a:p>
          <a:p>
            <a:pPr algn="ctr"/>
            <a:r>
              <a:rPr lang="en-GB" sz="3200" dirty="0">
                <a:solidFill>
                  <a:schemeClr val="bg1"/>
                </a:solidFill>
                <a:latin typeface="Comic Sans MS" panose="030F0702030302020204" pitchFamily="66" charset="0"/>
              </a:rPr>
              <a:t>Geography– EYFS</a:t>
            </a:r>
          </a:p>
        </p:txBody>
      </p:sp>
      <p:graphicFrame>
        <p:nvGraphicFramePr>
          <p:cNvPr id="25" name="Table 24">
            <a:extLst>
              <a:ext uri="{FF2B5EF4-FFF2-40B4-BE49-F238E27FC236}">
                <a16:creationId xmlns:a16="http://schemas.microsoft.com/office/drawing/2014/main" id="{AC7B64D2-1B9F-4487-BF74-023ABE51D6A6}"/>
              </a:ext>
            </a:extLst>
          </p:cNvPr>
          <p:cNvGraphicFramePr>
            <a:graphicFrameLocks noGrp="1"/>
          </p:cNvGraphicFramePr>
          <p:nvPr>
            <p:extLst>
              <p:ext uri="{D42A27DB-BD31-4B8C-83A1-F6EECF244321}">
                <p14:modId xmlns:p14="http://schemas.microsoft.com/office/powerpoint/2010/main" val="400907990"/>
              </p:ext>
            </p:extLst>
          </p:nvPr>
        </p:nvGraphicFramePr>
        <p:xfrm>
          <a:off x="298881" y="1940029"/>
          <a:ext cx="11594236" cy="4297680"/>
        </p:xfrm>
        <a:graphic>
          <a:graphicData uri="http://schemas.openxmlformats.org/drawingml/2006/table">
            <a:tbl>
              <a:tblPr firstRow="1" bandRow="1">
                <a:tableStyleId>{5940675A-B579-460E-94D1-54222C63F5DA}</a:tableStyleId>
              </a:tblPr>
              <a:tblGrid>
                <a:gridCol w="739806">
                  <a:extLst>
                    <a:ext uri="{9D8B030D-6E8A-4147-A177-3AD203B41FA5}">
                      <a16:colId xmlns:a16="http://schemas.microsoft.com/office/drawing/2014/main" val="698276396"/>
                    </a:ext>
                  </a:extLst>
                </a:gridCol>
                <a:gridCol w="3346882">
                  <a:extLst>
                    <a:ext uri="{9D8B030D-6E8A-4147-A177-3AD203B41FA5}">
                      <a16:colId xmlns:a16="http://schemas.microsoft.com/office/drawing/2014/main" val="1039164095"/>
                    </a:ext>
                  </a:extLst>
                </a:gridCol>
                <a:gridCol w="3639845">
                  <a:extLst>
                    <a:ext uri="{9D8B030D-6E8A-4147-A177-3AD203B41FA5}">
                      <a16:colId xmlns:a16="http://schemas.microsoft.com/office/drawing/2014/main" val="914411525"/>
                    </a:ext>
                  </a:extLst>
                </a:gridCol>
                <a:gridCol w="3867703">
                  <a:extLst>
                    <a:ext uri="{9D8B030D-6E8A-4147-A177-3AD203B41FA5}">
                      <a16:colId xmlns:a16="http://schemas.microsoft.com/office/drawing/2014/main" val="954389551"/>
                    </a:ext>
                  </a:extLst>
                </a:gridCol>
              </a:tblGrid>
              <a:tr h="246283">
                <a:tc>
                  <a:txBody>
                    <a:bodyPr/>
                    <a:lstStyle/>
                    <a:p>
                      <a:endParaRPr lang="en-GB" dirty="0"/>
                    </a:p>
                  </a:txBody>
                  <a:tcPr/>
                </a:tc>
                <a:tc>
                  <a:txBody>
                    <a:bodyPr/>
                    <a:lstStyle/>
                    <a:p>
                      <a:pPr algn="ctr"/>
                      <a:r>
                        <a:rPr lang="en-GB" sz="1400" dirty="0">
                          <a:latin typeface="Comic Sans MS" panose="030F0702030302020204" pitchFamily="66" charset="0"/>
                        </a:rPr>
                        <a:t>Autumn</a:t>
                      </a:r>
                    </a:p>
                  </a:txBody>
                  <a:tcPr/>
                </a:tc>
                <a:tc>
                  <a:txBody>
                    <a:bodyPr/>
                    <a:lstStyle/>
                    <a:p>
                      <a:pPr algn="ctr"/>
                      <a:r>
                        <a:rPr lang="en-GB" sz="1400" dirty="0">
                          <a:latin typeface="Comic Sans MS" panose="030F0702030302020204" pitchFamily="66" charset="0"/>
                        </a:rPr>
                        <a:t>Spring</a:t>
                      </a:r>
                    </a:p>
                  </a:txBody>
                  <a:tcPr/>
                </a:tc>
                <a:tc>
                  <a:txBody>
                    <a:bodyPr/>
                    <a:lstStyle/>
                    <a:p>
                      <a:pPr algn="ctr"/>
                      <a:r>
                        <a:rPr lang="en-GB" sz="1400" dirty="0">
                          <a:latin typeface="Comic Sans MS" panose="030F0702030302020204" pitchFamily="66" charset="0"/>
                        </a:rPr>
                        <a:t>Summer</a:t>
                      </a:r>
                    </a:p>
                  </a:txBody>
                  <a:tcPr/>
                </a:tc>
                <a:extLst>
                  <a:ext uri="{0D108BD9-81ED-4DB2-BD59-A6C34878D82A}">
                    <a16:rowId xmlns:a16="http://schemas.microsoft.com/office/drawing/2014/main" val="3471968257"/>
                  </a:ext>
                </a:extLst>
              </a:tr>
              <a:tr h="1057023">
                <a:tc>
                  <a:txBody>
                    <a:bodyPr/>
                    <a:lstStyle/>
                    <a:p>
                      <a:r>
                        <a:rPr lang="en-GB" sz="1200" dirty="0">
                          <a:latin typeface="Comic Sans MS" panose="030F0702030302020204" pitchFamily="66" charset="0"/>
                        </a:rPr>
                        <a:t>Rec</a:t>
                      </a:r>
                    </a:p>
                  </a:txBody>
                  <a:tcPr/>
                </a:tc>
                <a:tc>
                  <a:txBody>
                    <a:bodyPr/>
                    <a:lstStyle/>
                    <a:p>
                      <a:pPr marL="171450" indent="-171450" algn="l">
                        <a:buFont typeface="Arial" panose="020B0604020202020204" pitchFamily="34" charset="0"/>
                        <a:buChar char="•"/>
                      </a:pPr>
                      <a:r>
                        <a:rPr lang="en-US" sz="1200" dirty="0">
                          <a:latin typeface="Comic Sans MS" panose="030F0702030302020204" pitchFamily="66" charset="0"/>
                        </a:rPr>
                        <a:t>Understands that some places are special to members of their community </a:t>
                      </a:r>
                    </a:p>
                    <a:p>
                      <a:pPr marL="171450" indent="-171450" algn="l">
                        <a:buFont typeface="Arial" panose="020B0604020202020204" pitchFamily="34" charset="0"/>
                        <a:buChar char="•"/>
                      </a:pPr>
                      <a:r>
                        <a:rPr lang="en-US" sz="1200" dirty="0" err="1">
                          <a:latin typeface="Comic Sans MS" panose="030F0702030302020204" pitchFamily="66" charset="0"/>
                        </a:rPr>
                        <a:t>Recognises</a:t>
                      </a:r>
                      <a:r>
                        <a:rPr lang="en-US" sz="1200" dirty="0">
                          <a:latin typeface="Comic Sans MS" panose="030F0702030302020204" pitchFamily="66" charset="0"/>
                        </a:rPr>
                        <a:t> that some environments are different from the one they live in </a:t>
                      </a:r>
                    </a:p>
                    <a:p>
                      <a:pPr marL="171450" indent="-171450" algn="l">
                        <a:buFont typeface="Arial" panose="020B0604020202020204" pitchFamily="34" charset="0"/>
                        <a:buChar char="•"/>
                      </a:pPr>
                      <a:r>
                        <a:rPr lang="en-US" sz="1200" dirty="0">
                          <a:latin typeface="Comic Sans MS" panose="030F0702030302020204" pitchFamily="66" charset="0"/>
                        </a:rPr>
                        <a:t>Explores the natural world around them</a:t>
                      </a:r>
                    </a:p>
                    <a:p>
                      <a:pPr marL="171450" indent="-171450" algn="l">
                        <a:buFont typeface="Arial" panose="020B0604020202020204" pitchFamily="34" charset="0"/>
                        <a:buChar char="•"/>
                      </a:pPr>
                      <a:r>
                        <a:rPr lang="en-US" sz="1200" dirty="0">
                          <a:latin typeface="Comic Sans MS" panose="030F0702030302020204" pitchFamily="66" charset="0"/>
                        </a:rPr>
                        <a:t>Draws information from a simple map</a:t>
                      </a:r>
                      <a:endParaRPr lang="en-GB" sz="1200" dirty="0">
                        <a:latin typeface="Comic Sans MS" panose="030F0702030302020204" pitchFamily="66" charset="0"/>
                      </a:endParaRPr>
                    </a:p>
                  </a:txBody>
                  <a:tcPr/>
                </a:tc>
                <a:tc>
                  <a:txBody>
                    <a:bodyPr/>
                    <a:lstStyle/>
                    <a:p>
                      <a:pPr marL="171450" indent="-171450" algn="l">
                        <a:buFont typeface="Arial" panose="020B0604020202020204" pitchFamily="34" charset="0"/>
                        <a:buChar char="•"/>
                      </a:pPr>
                      <a:r>
                        <a:rPr lang="en-US" sz="1200" dirty="0" err="1">
                          <a:latin typeface="Comic Sans MS" panose="030F0702030302020204" pitchFamily="66" charset="0"/>
                        </a:rPr>
                        <a:t>Recognises</a:t>
                      </a:r>
                      <a:r>
                        <a:rPr lang="en-US" sz="1200" dirty="0">
                          <a:latin typeface="Comic Sans MS" panose="030F0702030302020204" pitchFamily="66" charset="0"/>
                        </a:rPr>
                        <a:t> similarities between life in this country and in other countries</a:t>
                      </a:r>
                    </a:p>
                    <a:p>
                      <a:pPr marL="171450" indent="-171450" algn="l">
                        <a:buFont typeface="Arial" panose="020B0604020202020204" pitchFamily="34" charset="0"/>
                        <a:buChar char="•"/>
                      </a:pPr>
                      <a:r>
                        <a:rPr lang="en-US" sz="1200" dirty="0" err="1">
                          <a:latin typeface="Comic Sans MS" panose="030F0702030302020204" pitchFamily="66" charset="0"/>
                        </a:rPr>
                        <a:t>Recognises</a:t>
                      </a:r>
                      <a:r>
                        <a:rPr lang="en-US" sz="1200" dirty="0">
                          <a:latin typeface="Comic Sans MS" panose="030F0702030302020204" pitchFamily="66" charset="0"/>
                        </a:rPr>
                        <a:t> differences between life in this country and in other countries</a:t>
                      </a:r>
                    </a:p>
                    <a:p>
                      <a:pPr marL="171450" indent="-171450" algn="l">
                        <a:buFont typeface="Arial" panose="020B0604020202020204" pitchFamily="34" charset="0"/>
                        <a:buChar char="•"/>
                      </a:pPr>
                      <a:r>
                        <a:rPr lang="en-US" sz="1200" dirty="0">
                          <a:latin typeface="Comic Sans MS" panose="030F0702030302020204" pitchFamily="66" charset="0"/>
                        </a:rPr>
                        <a:t>Understands the effect of changing seasons on the natural world around them</a:t>
                      </a:r>
                    </a:p>
                    <a:p>
                      <a:pPr marL="171450" indent="-171450" algn="l">
                        <a:buFont typeface="Arial" panose="020B0604020202020204" pitchFamily="34" charset="0"/>
                        <a:buChar char="•"/>
                      </a:pPr>
                      <a:r>
                        <a:rPr lang="en-US" sz="1200" dirty="0">
                          <a:latin typeface="Comic Sans MS" panose="030F0702030302020204" pitchFamily="66" charset="0"/>
                        </a:rPr>
                        <a:t>Describes what they see whilst outside</a:t>
                      </a:r>
                    </a:p>
                    <a:p>
                      <a:pPr marL="171450" indent="-171450" algn="l">
                        <a:buFont typeface="Arial" panose="020B0604020202020204" pitchFamily="34" charset="0"/>
                        <a:buChar char="•"/>
                      </a:pPr>
                      <a:r>
                        <a:rPr lang="en-US" sz="1200" dirty="0">
                          <a:latin typeface="Comic Sans MS" panose="030F0702030302020204" pitchFamily="66" charset="0"/>
                        </a:rPr>
                        <a:t>Describes what they hear whilst outside</a:t>
                      </a:r>
                    </a:p>
                    <a:p>
                      <a:pPr marL="171450" indent="-171450" algn="l">
                        <a:buFont typeface="Arial" panose="020B0604020202020204" pitchFamily="34" charset="0"/>
                        <a:buChar char="•"/>
                      </a:pPr>
                      <a:r>
                        <a:rPr lang="en-US" sz="1200" dirty="0">
                          <a:latin typeface="Comic Sans MS" panose="030F0702030302020204" pitchFamily="66" charset="0"/>
                        </a:rPr>
                        <a:t>Describes what they feel whilst outside</a:t>
                      </a:r>
                    </a:p>
                  </a:txBody>
                  <a:tcPr/>
                </a:tc>
                <a:tc>
                  <a:txBody>
                    <a:bodyPr/>
                    <a:lstStyle/>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dirty="0">
                          <a:latin typeface="Comic Sans MS" panose="030F0702030302020204" pitchFamily="66" charset="0"/>
                        </a:rPr>
                        <a:t>Able to describe their immediate environment</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dirty="0">
                          <a:latin typeface="Comic Sans MS" panose="030F0702030302020204" pitchFamily="66" charset="0"/>
                        </a:rPr>
                        <a:t>Uses knowledge from observations, discussions, stories, maps, and non-fiction</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dirty="0">
                          <a:latin typeface="Comic Sans MS" panose="030F0702030302020204" pitchFamily="66" charset="0"/>
                        </a:rPr>
                        <a:t>Explains some similarities between life in this and other countries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dirty="0">
                          <a:latin typeface="Comic Sans MS" panose="030F0702030302020204" pitchFamily="66" charset="0"/>
                        </a:rPr>
                        <a:t>Explains some differences between life in this and other countries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dirty="0">
                          <a:latin typeface="Comic Sans MS" panose="030F0702030302020204" pitchFamily="66" charset="0"/>
                        </a:rPr>
                        <a:t>Draws on knowledge from stories, non-fiction texts and maps where appropriate</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dirty="0">
                          <a:latin typeface="Comic Sans MS" panose="030F0702030302020204" pitchFamily="66" charset="0"/>
                        </a:rPr>
                        <a:t>Explores the natural world around them</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dirty="0">
                          <a:latin typeface="Comic Sans MS" panose="030F0702030302020204" pitchFamily="66" charset="0"/>
                        </a:rPr>
                        <a:t>Makes observations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dirty="0">
                          <a:latin typeface="Comic Sans MS" panose="030F0702030302020204" pitchFamily="66" charset="0"/>
                        </a:rPr>
                        <a:t>Draws pictures of animals and plants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dirty="0">
                          <a:latin typeface="Comic Sans MS" panose="030F0702030302020204" pitchFamily="66" charset="0"/>
                        </a:rPr>
                        <a:t>Knows some similarities between the natural world around them and contrasting environments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dirty="0">
                          <a:latin typeface="Comic Sans MS" panose="030F0702030302020204" pitchFamily="66" charset="0"/>
                        </a:rPr>
                        <a:t>Knows some differences between the natural world around them and contrasting environments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dirty="0">
                          <a:latin typeface="Comic Sans MS" panose="030F0702030302020204" pitchFamily="66" charset="0"/>
                        </a:rPr>
                        <a:t>Draws on experiences and what has been read in class about contrasting environments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dirty="0">
                          <a:latin typeface="Comic Sans MS" panose="030F0702030302020204" pitchFamily="66" charset="0"/>
                        </a:rPr>
                        <a:t>Understands some important processes and changes in the natural world around them</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dirty="0">
                          <a:latin typeface="Comic Sans MS" panose="030F0702030302020204" pitchFamily="66" charset="0"/>
                        </a:rPr>
                        <a:t>Understands the changes of seasons</a:t>
                      </a:r>
                    </a:p>
                  </a:txBody>
                  <a:tcPr/>
                </a:tc>
                <a:extLst>
                  <a:ext uri="{0D108BD9-81ED-4DB2-BD59-A6C34878D82A}">
                    <a16:rowId xmlns:a16="http://schemas.microsoft.com/office/drawing/2014/main" val="2128729435"/>
                  </a:ext>
                </a:extLst>
              </a:tr>
            </a:tbl>
          </a:graphicData>
        </a:graphic>
      </p:graphicFrame>
      <p:sp>
        <p:nvSpPr>
          <p:cNvPr id="26" name="TextBox 25">
            <a:extLst>
              <a:ext uri="{FF2B5EF4-FFF2-40B4-BE49-F238E27FC236}">
                <a16:creationId xmlns:a16="http://schemas.microsoft.com/office/drawing/2014/main" id="{1E4445BD-F4F7-41AC-AF0F-F873FCB51B2B}"/>
              </a:ext>
            </a:extLst>
          </p:cNvPr>
          <p:cNvSpPr txBox="1"/>
          <p:nvPr/>
        </p:nvSpPr>
        <p:spPr>
          <a:xfrm>
            <a:off x="4048217" y="1386581"/>
            <a:ext cx="4296793" cy="381000"/>
          </a:xfrm>
          <a:prstGeom prst="rect">
            <a:avLst/>
          </a:prstGeom>
          <a:noFill/>
        </p:spPr>
        <p:txBody>
          <a:bodyPr wrap="square" rtlCol="0">
            <a:spAutoFit/>
          </a:bodyPr>
          <a:lstStyle/>
          <a:p>
            <a:pPr algn="ctr"/>
            <a:r>
              <a:rPr lang="en-US" dirty="0">
                <a:solidFill>
                  <a:schemeClr val="bg1"/>
                </a:solidFill>
                <a:latin typeface="Comic Sans MS" panose="030F0702030302020204" pitchFamily="66" charset="0"/>
              </a:rPr>
              <a:t>Reception</a:t>
            </a:r>
            <a:endParaRPr lang="en-GB" dirty="0">
              <a:solidFill>
                <a:schemeClr val="bg1"/>
              </a:solidFill>
              <a:latin typeface="Comic Sans MS" panose="030F0702030302020204" pitchFamily="66" charset="0"/>
            </a:endParaRPr>
          </a:p>
        </p:txBody>
      </p:sp>
      <p:pic>
        <p:nvPicPr>
          <p:cNvPr id="2" name="Picture 1">
            <a:extLst>
              <a:ext uri="{FF2B5EF4-FFF2-40B4-BE49-F238E27FC236}">
                <a16:creationId xmlns:a16="http://schemas.microsoft.com/office/drawing/2014/main" id="{CB7239A0-D8BA-4D4C-B39C-941BC8ACEF87}"/>
              </a:ext>
            </a:extLst>
          </p:cNvPr>
          <p:cNvPicPr>
            <a:picLocks noChangeAspect="1"/>
          </p:cNvPicPr>
          <p:nvPr/>
        </p:nvPicPr>
        <p:blipFill>
          <a:blip r:embed="rId2"/>
          <a:stretch>
            <a:fillRect/>
          </a:stretch>
        </p:blipFill>
        <p:spPr>
          <a:xfrm>
            <a:off x="432155" y="204206"/>
            <a:ext cx="1761897" cy="1018120"/>
          </a:xfrm>
          <a:prstGeom prst="rect">
            <a:avLst/>
          </a:prstGeom>
        </p:spPr>
      </p:pic>
    </p:spTree>
    <p:extLst>
      <p:ext uri="{BB962C8B-B14F-4D97-AF65-F5344CB8AC3E}">
        <p14:creationId xmlns:p14="http://schemas.microsoft.com/office/powerpoint/2010/main" val="87319863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794C6FE-B479-4A6B-BE24-97602FA9CC96}"/>
              </a:ext>
            </a:extLst>
          </p:cNvPr>
          <p:cNvSpPr/>
          <p:nvPr/>
        </p:nvSpPr>
        <p:spPr>
          <a:xfrm>
            <a:off x="301840" y="96803"/>
            <a:ext cx="11594237" cy="1394645"/>
          </a:xfrm>
          <a:prstGeom prst="rect">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6" name="Rectangle 5">
            <a:extLst>
              <a:ext uri="{FF2B5EF4-FFF2-40B4-BE49-F238E27FC236}">
                <a16:creationId xmlns:a16="http://schemas.microsoft.com/office/drawing/2014/main" id="{CE9C5A49-72F3-4444-ACCF-0DF54F0F810B}"/>
              </a:ext>
            </a:extLst>
          </p:cNvPr>
          <p:cNvSpPr/>
          <p:nvPr/>
        </p:nvSpPr>
        <p:spPr>
          <a:xfrm>
            <a:off x="298881" y="1344671"/>
            <a:ext cx="11594237" cy="464820"/>
          </a:xfrm>
          <a:prstGeom prst="rect">
            <a:avLst/>
          </a:prstGeom>
          <a:solidFill>
            <a:srgbClr val="A45CAC"/>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0" name="Rectangle 9">
            <a:extLst>
              <a:ext uri="{FF2B5EF4-FFF2-40B4-BE49-F238E27FC236}">
                <a16:creationId xmlns:a16="http://schemas.microsoft.com/office/drawing/2014/main" id="{D8C52891-5734-4892-8441-7D7CFBEBBF79}"/>
              </a:ext>
            </a:extLst>
          </p:cNvPr>
          <p:cNvSpPr/>
          <p:nvPr/>
        </p:nvSpPr>
        <p:spPr>
          <a:xfrm>
            <a:off x="2426234" y="2298983"/>
            <a:ext cx="247212" cy="144780"/>
          </a:xfrm>
          <a:prstGeom prst="rect">
            <a:avLst/>
          </a:prstGeom>
          <a:ln>
            <a:noFill/>
          </a:ln>
        </p:spPr>
        <p:style>
          <a:lnRef idx="2">
            <a:schemeClr val="accent1"/>
          </a:lnRef>
          <a:fillRef idx="1">
            <a:schemeClr val="l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4" name="TextBox 23">
            <a:extLst>
              <a:ext uri="{FF2B5EF4-FFF2-40B4-BE49-F238E27FC236}">
                <a16:creationId xmlns:a16="http://schemas.microsoft.com/office/drawing/2014/main" id="{141EF8DA-1AAC-4721-847D-82503B884892}"/>
              </a:ext>
            </a:extLst>
          </p:cNvPr>
          <p:cNvSpPr txBox="1"/>
          <p:nvPr/>
        </p:nvSpPr>
        <p:spPr>
          <a:xfrm>
            <a:off x="2194052" y="231525"/>
            <a:ext cx="8086290" cy="1077218"/>
          </a:xfrm>
          <a:prstGeom prst="rect">
            <a:avLst/>
          </a:prstGeom>
          <a:noFill/>
        </p:spPr>
        <p:txBody>
          <a:bodyPr wrap="square" rtlCol="0">
            <a:spAutoFit/>
          </a:bodyPr>
          <a:lstStyle/>
          <a:p>
            <a:pPr algn="ctr"/>
            <a:r>
              <a:rPr lang="en-GB" sz="3200" dirty="0">
                <a:solidFill>
                  <a:schemeClr val="bg1"/>
                </a:solidFill>
                <a:latin typeface="Comic Sans MS" panose="030F0702030302020204" pitchFamily="66" charset="0"/>
              </a:rPr>
              <a:t>Curriculum Map</a:t>
            </a:r>
          </a:p>
          <a:p>
            <a:pPr algn="ctr"/>
            <a:r>
              <a:rPr lang="en-GB" sz="3200" dirty="0">
                <a:solidFill>
                  <a:prstClr val="white"/>
                </a:solidFill>
                <a:latin typeface="Comic Sans MS" panose="030F0702030302020204" pitchFamily="66" charset="0"/>
              </a:rPr>
              <a:t>Geography</a:t>
            </a:r>
            <a:r>
              <a:rPr lang="en-GB" sz="3200" dirty="0">
                <a:solidFill>
                  <a:schemeClr val="bg1"/>
                </a:solidFill>
                <a:latin typeface="Comic Sans MS" panose="030F0702030302020204" pitchFamily="66" charset="0"/>
              </a:rPr>
              <a:t>– Whole School</a:t>
            </a:r>
          </a:p>
        </p:txBody>
      </p:sp>
      <p:graphicFrame>
        <p:nvGraphicFramePr>
          <p:cNvPr id="25" name="Table 24">
            <a:extLst>
              <a:ext uri="{FF2B5EF4-FFF2-40B4-BE49-F238E27FC236}">
                <a16:creationId xmlns:a16="http://schemas.microsoft.com/office/drawing/2014/main" id="{AC7B64D2-1B9F-4487-BF74-023ABE51D6A6}"/>
              </a:ext>
            </a:extLst>
          </p:cNvPr>
          <p:cNvGraphicFramePr>
            <a:graphicFrameLocks noGrp="1"/>
          </p:cNvGraphicFramePr>
          <p:nvPr>
            <p:extLst>
              <p:ext uri="{D42A27DB-BD31-4B8C-83A1-F6EECF244321}">
                <p14:modId xmlns:p14="http://schemas.microsoft.com/office/powerpoint/2010/main" val="418610612"/>
              </p:ext>
            </p:extLst>
          </p:nvPr>
        </p:nvGraphicFramePr>
        <p:xfrm>
          <a:off x="310718" y="1940029"/>
          <a:ext cx="11582399" cy="2661784"/>
        </p:xfrm>
        <a:graphic>
          <a:graphicData uri="http://schemas.openxmlformats.org/drawingml/2006/table">
            <a:tbl>
              <a:tblPr firstRow="1" bandRow="1">
                <a:tableStyleId>{5940675A-B579-460E-94D1-54222C63F5DA}</a:tableStyleId>
              </a:tblPr>
              <a:tblGrid>
                <a:gridCol w="914400">
                  <a:extLst>
                    <a:ext uri="{9D8B030D-6E8A-4147-A177-3AD203B41FA5}">
                      <a16:colId xmlns:a16="http://schemas.microsoft.com/office/drawing/2014/main" val="698276396"/>
                    </a:ext>
                  </a:extLst>
                </a:gridCol>
                <a:gridCol w="1535837">
                  <a:extLst>
                    <a:ext uri="{9D8B030D-6E8A-4147-A177-3AD203B41FA5}">
                      <a16:colId xmlns:a16="http://schemas.microsoft.com/office/drawing/2014/main" val="1039164095"/>
                    </a:ext>
                  </a:extLst>
                </a:gridCol>
                <a:gridCol w="1740024">
                  <a:extLst>
                    <a:ext uri="{9D8B030D-6E8A-4147-A177-3AD203B41FA5}">
                      <a16:colId xmlns:a16="http://schemas.microsoft.com/office/drawing/2014/main" val="2421390909"/>
                    </a:ext>
                  </a:extLst>
                </a:gridCol>
                <a:gridCol w="1748901">
                  <a:extLst>
                    <a:ext uri="{9D8B030D-6E8A-4147-A177-3AD203B41FA5}">
                      <a16:colId xmlns:a16="http://schemas.microsoft.com/office/drawing/2014/main" val="914411525"/>
                    </a:ext>
                  </a:extLst>
                </a:gridCol>
                <a:gridCol w="1882066">
                  <a:extLst>
                    <a:ext uri="{9D8B030D-6E8A-4147-A177-3AD203B41FA5}">
                      <a16:colId xmlns:a16="http://schemas.microsoft.com/office/drawing/2014/main" val="642693463"/>
                    </a:ext>
                  </a:extLst>
                </a:gridCol>
                <a:gridCol w="1882066">
                  <a:extLst>
                    <a:ext uri="{9D8B030D-6E8A-4147-A177-3AD203B41FA5}">
                      <a16:colId xmlns:a16="http://schemas.microsoft.com/office/drawing/2014/main" val="954389551"/>
                    </a:ext>
                  </a:extLst>
                </a:gridCol>
                <a:gridCol w="1879105">
                  <a:extLst>
                    <a:ext uri="{9D8B030D-6E8A-4147-A177-3AD203B41FA5}">
                      <a16:colId xmlns:a16="http://schemas.microsoft.com/office/drawing/2014/main" val="316939250"/>
                    </a:ext>
                  </a:extLst>
                </a:gridCol>
              </a:tblGrid>
              <a:tr h="348376">
                <a:tc>
                  <a:txBody>
                    <a:bodyPr/>
                    <a:lstStyle/>
                    <a:p>
                      <a:endParaRPr lang="en-GB" dirty="0"/>
                    </a:p>
                  </a:txBody>
                  <a:tcPr/>
                </a:tc>
                <a:tc>
                  <a:txBody>
                    <a:bodyPr/>
                    <a:lstStyle/>
                    <a:p>
                      <a:pPr algn="ctr"/>
                      <a:r>
                        <a:rPr lang="en-GB" sz="1400" dirty="0">
                          <a:latin typeface="Comic Sans MS" panose="030F0702030302020204" pitchFamily="66" charset="0"/>
                        </a:rPr>
                        <a:t>Autumn 1</a:t>
                      </a:r>
                    </a:p>
                    <a:p>
                      <a:pPr marL="0" marR="0" lvl="0" indent="0" algn="ctr" defTabSz="914400" rtl="0" eaLnBrk="1" fontAlgn="auto" latinLnBrk="0" hangingPunct="1">
                        <a:lnSpc>
                          <a:spcPct val="100000"/>
                        </a:lnSpc>
                        <a:spcBef>
                          <a:spcPts val="0"/>
                        </a:spcBef>
                        <a:spcAft>
                          <a:spcPts val="0"/>
                        </a:spcAft>
                        <a:buClrTx/>
                        <a:buSzTx/>
                        <a:buFontTx/>
                        <a:buNone/>
                        <a:tabLst/>
                        <a:defRPr/>
                      </a:pPr>
                      <a:r>
                        <a:rPr lang="en-GB" sz="1000" dirty="0">
                          <a:latin typeface="Comic Sans MS" panose="030F0702030302020204" pitchFamily="66" charset="0"/>
                        </a:rPr>
                        <a:t>Refer to History Curriculum</a:t>
                      </a:r>
                    </a:p>
                    <a:p>
                      <a:pPr algn="ctr"/>
                      <a:endParaRPr lang="en-GB" sz="1400" dirty="0">
                        <a:latin typeface="Comic Sans MS" panose="030F0702030302020204" pitchFamily="66" charset="0"/>
                      </a:endParaRPr>
                    </a:p>
                  </a:txBody>
                  <a:tcPr/>
                </a:tc>
                <a:tc>
                  <a:txBody>
                    <a:bodyPr/>
                    <a:lstStyle/>
                    <a:p>
                      <a:pPr algn="ctr"/>
                      <a:r>
                        <a:rPr lang="en-GB" sz="1400" dirty="0">
                          <a:latin typeface="Comic Sans MS" panose="030F0702030302020204" pitchFamily="66" charset="0"/>
                        </a:rPr>
                        <a:t>Autumn 2</a:t>
                      </a:r>
                    </a:p>
                    <a:p>
                      <a:pPr algn="ctr"/>
                      <a:endParaRPr lang="en-GB" sz="1400" dirty="0">
                        <a:latin typeface="Comic Sans MS" panose="030F0702030302020204" pitchFamily="66" charset="0"/>
                      </a:endParaRPr>
                    </a:p>
                  </a:txBody>
                  <a:tcPr/>
                </a:tc>
                <a:tc>
                  <a:txBody>
                    <a:bodyPr/>
                    <a:lstStyle/>
                    <a:p>
                      <a:pPr algn="ctr"/>
                      <a:r>
                        <a:rPr lang="en-GB" sz="1400" dirty="0">
                          <a:latin typeface="Comic Sans MS" panose="030F0702030302020204" pitchFamily="66" charset="0"/>
                        </a:rPr>
                        <a:t>Spring 1</a:t>
                      </a:r>
                    </a:p>
                    <a:p>
                      <a:pPr marL="0" marR="0" lvl="0" indent="0" algn="ctr" defTabSz="914400" rtl="0" eaLnBrk="1" fontAlgn="auto" latinLnBrk="0" hangingPunct="1">
                        <a:lnSpc>
                          <a:spcPct val="100000"/>
                        </a:lnSpc>
                        <a:spcBef>
                          <a:spcPts val="0"/>
                        </a:spcBef>
                        <a:spcAft>
                          <a:spcPts val="0"/>
                        </a:spcAft>
                        <a:buClrTx/>
                        <a:buSzTx/>
                        <a:buFontTx/>
                        <a:buNone/>
                        <a:tabLst/>
                        <a:defRPr/>
                      </a:pPr>
                      <a:r>
                        <a:rPr lang="en-GB" sz="1000" dirty="0">
                          <a:latin typeface="Comic Sans MS" panose="030F0702030302020204" pitchFamily="66" charset="0"/>
                        </a:rPr>
                        <a:t>Refer to History Curriculum</a:t>
                      </a:r>
                    </a:p>
                    <a:p>
                      <a:pPr algn="ctr"/>
                      <a:endParaRPr lang="en-GB" sz="1400" dirty="0">
                        <a:latin typeface="Comic Sans MS" panose="030F0702030302020204" pitchFamily="66" charset="0"/>
                      </a:endParaRPr>
                    </a:p>
                  </a:txBody>
                  <a:tcPr/>
                </a:tc>
                <a:tc>
                  <a:txBody>
                    <a:bodyPr/>
                    <a:lstStyle/>
                    <a:p>
                      <a:pPr algn="ctr"/>
                      <a:r>
                        <a:rPr lang="en-GB" sz="1400" dirty="0">
                          <a:latin typeface="Comic Sans MS" panose="030F0702030302020204" pitchFamily="66" charset="0"/>
                        </a:rPr>
                        <a:t>Spring 2</a:t>
                      </a:r>
                    </a:p>
                    <a:p>
                      <a:pPr algn="ctr"/>
                      <a:endParaRPr lang="en-GB" sz="1400" dirty="0">
                        <a:latin typeface="Comic Sans MS" panose="030F0702030302020204" pitchFamily="66" charset="0"/>
                      </a:endParaRPr>
                    </a:p>
                  </a:txBody>
                  <a:tcPr/>
                </a:tc>
                <a:tc>
                  <a:txBody>
                    <a:bodyPr/>
                    <a:lstStyle/>
                    <a:p>
                      <a:pPr algn="ctr"/>
                      <a:r>
                        <a:rPr lang="en-GB" sz="1400" dirty="0">
                          <a:latin typeface="Comic Sans MS" panose="030F0702030302020204" pitchFamily="66" charset="0"/>
                        </a:rPr>
                        <a:t>Summer 1</a:t>
                      </a:r>
                    </a:p>
                    <a:p>
                      <a:pPr marL="0" marR="0" lvl="0" indent="0" algn="ctr" defTabSz="914400" rtl="0" eaLnBrk="1" fontAlgn="auto" latinLnBrk="0" hangingPunct="1">
                        <a:lnSpc>
                          <a:spcPct val="100000"/>
                        </a:lnSpc>
                        <a:spcBef>
                          <a:spcPts val="0"/>
                        </a:spcBef>
                        <a:spcAft>
                          <a:spcPts val="0"/>
                        </a:spcAft>
                        <a:buClrTx/>
                        <a:buSzTx/>
                        <a:buFontTx/>
                        <a:buNone/>
                        <a:tabLst/>
                        <a:defRPr/>
                      </a:pPr>
                      <a:r>
                        <a:rPr lang="en-GB" sz="1000" dirty="0">
                          <a:latin typeface="Comic Sans MS" panose="030F0702030302020204" pitchFamily="66" charset="0"/>
                        </a:rPr>
                        <a:t>Refer to History Curriculum</a:t>
                      </a:r>
                    </a:p>
                    <a:p>
                      <a:pPr algn="ctr"/>
                      <a:endParaRPr lang="en-GB" sz="1400" dirty="0">
                        <a:latin typeface="Comic Sans MS" panose="030F0702030302020204" pitchFamily="66" charset="0"/>
                      </a:endParaRPr>
                    </a:p>
                  </a:txBody>
                  <a:tcPr/>
                </a:tc>
                <a:tc>
                  <a:txBody>
                    <a:bodyPr/>
                    <a:lstStyle/>
                    <a:p>
                      <a:pPr algn="ctr"/>
                      <a:r>
                        <a:rPr lang="en-GB" sz="1400" dirty="0">
                          <a:latin typeface="Comic Sans MS" panose="030F0702030302020204" pitchFamily="66" charset="0"/>
                        </a:rPr>
                        <a:t>Summer 2</a:t>
                      </a:r>
                    </a:p>
                  </a:txBody>
                  <a:tcPr/>
                </a:tc>
                <a:extLst>
                  <a:ext uri="{0D108BD9-81ED-4DB2-BD59-A6C34878D82A}">
                    <a16:rowId xmlns:a16="http://schemas.microsoft.com/office/drawing/2014/main" val="3471968257"/>
                  </a:ext>
                </a:extLst>
              </a:tr>
              <a:tr h="893944">
                <a:tc>
                  <a:txBody>
                    <a:bodyPr/>
                    <a:lstStyle/>
                    <a:p>
                      <a:r>
                        <a:rPr lang="en-US" sz="2000" dirty="0">
                          <a:latin typeface="Comic Sans MS" panose="030F0702030302020204" pitchFamily="66" charset="0"/>
                        </a:rPr>
                        <a:t>Y</a:t>
                      </a:r>
                      <a:r>
                        <a:rPr lang="en-GB" sz="2000" dirty="0">
                          <a:latin typeface="Comic Sans MS" panose="030F0702030302020204" pitchFamily="66" charset="0"/>
                        </a:rPr>
                        <a:t>1</a:t>
                      </a:r>
                    </a:p>
                  </a:txBody>
                  <a:tcPr/>
                </a:tc>
                <a:tc>
                  <a:txBody>
                    <a:bodyPr/>
                    <a:lstStyle/>
                    <a:p>
                      <a:pPr algn="ctr"/>
                      <a:endParaRPr lang="en-GB" sz="800" dirty="0">
                        <a:latin typeface="Comic Sans MS" panose="030F0702030302020204" pitchFamily="66" charset="0"/>
                      </a:endParaRPr>
                    </a:p>
                  </a:txBody>
                  <a:tcPr>
                    <a:solidFill>
                      <a:srgbClr val="41AE0A"/>
                    </a:solidFill>
                  </a:tcPr>
                </a:tc>
                <a:tc>
                  <a:txBody>
                    <a:bodyPr/>
                    <a:lstStyle/>
                    <a:p>
                      <a:pPr algn="ctr"/>
                      <a:r>
                        <a:rPr lang="en-US" sz="1400" b="0" dirty="0">
                          <a:latin typeface="Comic Sans MS" panose="030F0702030302020204" pitchFamily="66" charset="0"/>
                        </a:rPr>
                        <a:t>Our</a:t>
                      </a:r>
                      <a:r>
                        <a:rPr lang="en-GB" sz="1400" b="0" dirty="0">
                          <a:latin typeface="Comic Sans MS" panose="030F0702030302020204" pitchFamily="66" charset="0"/>
                        </a:rPr>
                        <a:t> School and its Grounds</a:t>
                      </a:r>
                    </a:p>
                    <a:p>
                      <a:pPr algn="ctr"/>
                      <a:endParaRPr lang="en-GB" sz="1400" b="0" dirty="0">
                        <a:latin typeface="Comic Sans MS" panose="030F0702030302020204" pitchFamily="66" charset="0"/>
                      </a:endParaRPr>
                    </a:p>
                  </a:txBody>
                  <a:tcPr>
                    <a:noFill/>
                  </a:tcPr>
                </a:tc>
                <a:tc>
                  <a:txBody>
                    <a:bodyPr/>
                    <a:lstStyle/>
                    <a:p>
                      <a:pPr algn="ctr"/>
                      <a:endParaRPr lang="en-GB" sz="1400" b="0" dirty="0">
                        <a:latin typeface="Comic Sans MS" panose="030F0702030302020204" pitchFamily="66" charset="0"/>
                      </a:endParaRPr>
                    </a:p>
                  </a:txBody>
                  <a:tcPr>
                    <a:solidFill>
                      <a:srgbClr val="41AE0A"/>
                    </a:solidFill>
                  </a:tcPr>
                </a:tc>
                <a:tc>
                  <a:txBody>
                    <a:bodyPr/>
                    <a:lstStyle/>
                    <a:p>
                      <a:pPr algn="ctr"/>
                      <a:r>
                        <a:rPr lang="en-GB" sz="1400" b="0" dirty="0">
                          <a:latin typeface="Comic Sans MS" panose="030F0702030302020204" pitchFamily="66" charset="0"/>
                        </a:rPr>
                        <a:t>England and London</a:t>
                      </a:r>
                    </a:p>
                  </a:txBody>
                  <a:tcPr>
                    <a:noFill/>
                  </a:tcPr>
                </a:tc>
                <a:tc>
                  <a:txBody>
                    <a:bodyPr/>
                    <a:lstStyle/>
                    <a:p>
                      <a:pPr algn="ctr"/>
                      <a:endParaRPr lang="en-GB" sz="1400" b="0" dirty="0">
                        <a:latin typeface="Comic Sans MS" panose="030F0702030302020204" pitchFamily="66" charset="0"/>
                      </a:endParaRPr>
                    </a:p>
                  </a:txBody>
                  <a:tcPr>
                    <a:solidFill>
                      <a:srgbClr val="41AE0A"/>
                    </a:solidFill>
                  </a:tcPr>
                </a:tc>
                <a:tc>
                  <a:txBody>
                    <a:bodyPr/>
                    <a:lstStyle/>
                    <a:p>
                      <a:pPr algn="ctr"/>
                      <a:r>
                        <a:rPr lang="en-US" sz="1400" b="0" dirty="0">
                          <a:latin typeface="Comic Sans MS" panose="030F0702030302020204" pitchFamily="66" charset="0"/>
                        </a:rPr>
                        <a:t>Hot and Cold Places</a:t>
                      </a:r>
                      <a:endParaRPr lang="en-GB" sz="1400" b="0" dirty="0">
                        <a:latin typeface="Comic Sans MS" panose="030F0702030302020204" pitchFamily="66" charset="0"/>
                      </a:endParaRPr>
                    </a:p>
                  </a:txBody>
                  <a:tcPr>
                    <a:noFill/>
                  </a:tcPr>
                </a:tc>
                <a:extLst>
                  <a:ext uri="{0D108BD9-81ED-4DB2-BD59-A6C34878D82A}">
                    <a16:rowId xmlns:a16="http://schemas.microsoft.com/office/drawing/2014/main" val="2460120749"/>
                  </a:ext>
                </a:extLst>
              </a:tr>
              <a:tr h="813465">
                <a:tc>
                  <a:txBody>
                    <a:bodyPr/>
                    <a:lstStyle/>
                    <a:p>
                      <a:r>
                        <a:rPr lang="en-GB" sz="2000" dirty="0">
                          <a:latin typeface="Comic Sans MS" panose="030F0702030302020204" pitchFamily="66" charset="0"/>
                        </a:rPr>
                        <a:t>Y2</a:t>
                      </a:r>
                    </a:p>
                  </a:txBody>
                  <a:tcPr/>
                </a:tc>
                <a:tc>
                  <a:txBody>
                    <a:bodyPr/>
                    <a:lstStyle/>
                    <a:p>
                      <a:pPr algn="ctr"/>
                      <a:endParaRPr lang="en-GB" sz="800" dirty="0">
                        <a:latin typeface="Comic Sans MS" panose="030F0702030302020204" pitchFamily="66" charset="0"/>
                      </a:endParaRPr>
                    </a:p>
                  </a:txBody>
                  <a:tcPr>
                    <a:solidFill>
                      <a:srgbClr val="41AE0A"/>
                    </a:solidFill>
                  </a:tcPr>
                </a:tc>
                <a:tc>
                  <a:txBody>
                    <a:bodyPr/>
                    <a:lstStyle/>
                    <a:p>
                      <a:pPr algn="ctr"/>
                      <a:r>
                        <a:rPr lang="en-GB" sz="1400" b="0" dirty="0">
                          <a:latin typeface="Comic Sans MS" panose="030F0702030302020204" pitchFamily="66" charset="0"/>
                        </a:rPr>
                        <a:t>Sandbach Town</a:t>
                      </a:r>
                    </a:p>
                  </a:txBody>
                  <a:tcPr>
                    <a:noFill/>
                  </a:tcPr>
                </a:tc>
                <a:tc>
                  <a:txBody>
                    <a:bodyPr/>
                    <a:lstStyle/>
                    <a:p>
                      <a:pPr algn="ctr"/>
                      <a:endParaRPr lang="en-GB" sz="1400" b="0" dirty="0">
                        <a:latin typeface="Comic Sans MS" panose="030F0702030302020204" pitchFamily="66" charset="0"/>
                      </a:endParaRPr>
                    </a:p>
                  </a:txBody>
                  <a:tcPr>
                    <a:solidFill>
                      <a:srgbClr val="41AE0A"/>
                    </a:solidFill>
                  </a:tcPr>
                </a:tc>
                <a:tc>
                  <a:txBody>
                    <a:bodyPr/>
                    <a:lstStyle/>
                    <a:p>
                      <a:pPr algn="ctr"/>
                      <a:r>
                        <a:rPr lang="en-US" sz="1400" b="0" dirty="0">
                          <a:latin typeface="Comic Sans MS" panose="030F0702030302020204" pitchFamily="66" charset="0"/>
                        </a:rPr>
                        <a:t>The four countries of the UK</a:t>
                      </a:r>
                      <a:endParaRPr lang="en-GB" sz="1400" b="0" dirty="0">
                        <a:latin typeface="Comic Sans MS" panose="030F0702030302020204" pitchFamily="66" charset="0"/>
                      </a:endParaRPr>
                    </a:p>
                  </a:txBody>
                  <a:tcPr>
                    <a:noFill/>
                  </a:tcPr>
                </a:tc>
                <a:tc>
                  <a:txBody>
                    <a:bodyPr/>
                    <a:lstStyle/>
                    <a:p>
                      <a:pPr algn="ctr"/>
                      <a:endParaRPr lang="en-GB" sz="1400" b="0" dirty="0">
                        <a:latin typeface="Comic Sans MS" panose="030F0702030302020204" pitchFamily="66" charset="0"/>
                      </a:endParaRPr>
                    </a:p>
                  </a:txBody>
                  <a:tcPr>
                    <a:solidFill>
                      <a:srgbClr val="41AE0A"/>
                    </a:solidFill>
                  </a:tcPr>
                </a:tc>
                <a:tc>
                  <a:txBody>
                    <a:bodyPr/>
                    <a:lstStyle/>
                    <a:p>
                      <a:pPr algn="ctr"/>
                      <a:r>
                        <a:rPr lang="en-GB" sz="1400" b="0" dirty="0">
                          <a:latin typeface="Comic Sans MS" panose="030F0702030302020204" pitchFamily="66" charset="0"/>
                        </a:rPr>
                        <a:t>The Seven Continents and Five Oceans</a:t>
                      </a:r>
                    </a:p>
                    <a:p>
                      <a:pPr algn="ctr"/>
                      <a:endParaRPr lang="en-GB" sz="1400" b="0" dirty="0">
                        <a:latin typeface="Comic Sans MS" panose="030F0702030302020204" pitchFamily="66" charset="0"/>
                      </a:endParaRPr>
                    </a:p>
                  </a:txBody>
                  <a:tcPr>
                    <a:noFill/>
                  </a:tcPr>
                </a:tc>
                <a:extLst>
                  <a:ext uri="{0D108BD9-81ED-4DB2-BD59-A6C34878D82A}">
                    <a16:rowId xmlns:a16="http://schemas.microsoft.com/office/drawing/2014/main" val="3533913891"/>
                  </a:ext>
                </a:extLst>
              </a:tr>
            </a:tbl>
          </a:graphicData>
        </a:graphic>
      </p:graphicFrame>
      <p:sp>
        <p:nvSpPr>
          <p:cNvPr id="26" name="TextBox 25">
            <a:extLst>
              <a:ext uri="{FF2B5EF4-FFF2-40B4-BE49-F238E27FC236}">
                <a16:creationId xmlns:a16="http://schemas.microsoft.com/office/drawing/2014/main" id="{1E4445BD-F4F7-41AC-AF0F-F873FCB51B2B}"/>
              </a:ext>
            </a:extLst>
          </p:cNvPr>
          <p:cNvSpPr txBox="1"/>
          <p:nvPr/>
        </p:nvSpPr>
        <p:spPr>
          <a:xfrm>
            <a:off x="4048217" y="1386581"/>
            <a:ext cx="4296793" cy="400110"/>
          </a:xfrm>
          <a:prstGeom prst="rect">
            <a:avLst/>
          </a:prstGeom>
          <a:noFill/>
        </p:spPr>
        <p:txBody>
          <a:bodyPr wrap="square" rtlCol="0">
            <a:spAutoFit/>
          </a:bodyPr>
          <a:lstStyle/>
          <a:p>
            <a:pPr algn="ctr"/>
            <a:r>
              <a:rPr lang="en-GB" sz="2000" b="1" dirty="0">
                <a:solidFill>
                  <a:schemeClr val="bg1"/>
                </a:solidFill>
                <a:latin typeface="Comic Sans MS" panose="030F0702030302020204" pitchFamily="66" charset="0"/>
              </a:rPr>
              <a:t>KS1</a:t>
            </a:r>
          </a:p>
        </p:txBody>
      </p:sp>
      <p:pic>
        <p:nvPicPr>
          <p:cNvPr id="2" name="Picture 1">
            <a:extLst>
              <a:ext uri="{FF2B5EF4-FFF2-40B4-BE49-F238E27FC236}">
                <a16:creationId xmlns:a16="http://schemas.microsoft.com/office/drawing/2014/main" id="{EA73502E-D767-4BF0-B571-0ADA75090F42}"/>
              </a:ext>
            </a:extLst>
          </p:cNvPr>
          <p:cNvPicPr>
            <a:picLocks noChangeAspect="1"/>
          </p:cNvPicPr>
          <p:nvPr/>
        </p:nvPicPr>
        <p:blipFill>
          <a:blip r:embed="rId2"/>
          <a:stretch>
            <a:fillRect/>
          </a:stretch>
        </p:blipFill>
        <p:spPr>
          <a:xfrm>
            <a:off x="430675" y="233281"/>
            <a:ext cx="1761897" cy="1018120"/>
          </a:xfrm>
          <a:prstGeom prst="rect">
            <a:avLst/>
          </a:prstGeom>
        </p:spPr>
      </p:pic>
    </p:spTree>
    <p:extLst>
      <p:ext uri="{BB962C8B-B14F-4D97-AF65-F5344CB8AC3E}">
        <p14:creationId xmlns:p14="http://schemas.microsoft.com/office/powerpoint/2010/main" val="27318116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794C6FE-B479-4A6B-BE24-97602FA9CC96}"/>
              </a:ext>
            </a:extLst>
          </p:cNvPr>
          <p:cNvSpPr/>
          <p:nvPr/>
        </p:nvSpPr>
        <p:spPr>
          <a:xfrm>
            <a:off x="301840" y="96803"/>
            <a:ext cx="11594237" cy="1394645"/>
          </a:xfrm>
          <a:prstGeom prst="rect">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6" name="Rectangle 5">
            <a:extLst>
              <a:ext uri="{FF2B5EF4-FFF2-40B4-BE49-F238E27FC236}">
                <a16:creationId xmlns:a16="http://schemas.microsoft.com/office/drawing/2014/main" id="{CE9C5A49-72F3-4444-ACCF-0DF54F0F810B}"/>
              </a:ext>
            </a:extLst>
          </p:cNvPr>
          <p:cNvSpPr/>
          <p:nvPr/>
        </p:nvSpPr>
        <p:spPr>
          <a:xfrm>
            <a:off x="298881" y="1344671"/>
            <a:ext cx="11594237" cy="464820"/>
          </a:xfrm>
          <a:prstGeom prst="rect">
            <a:avLst/>
          </a:prstGeom>
          <a:solidFill>
            <a:srgbClr val="A45CAC"/>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0" name="Rectangle 9">
            <a:extLst>
              <a:ext uri="{FF2B5EF4-FFF2-40B4-BE49-F238E27FC236}">
                <a16:creationId xmlns:a16="http://schemas.microsoft.com/office/drawing/2014/main" id="{D8C52891-5734-4892-8441-7D7CFBEBBF79}"/>
              </a:ext>
            </a:extLst>
          </p:cNvPr>
          <p:cNvSpPr/>
          <p:nvPr/>
        </p:nvSpPr>
        <p:spPr>
          <a:xfrm>
            <a:off x="2426234" y="2298983"/>
            <a:ext cx="247212" cy="144780"/>
          </a:xfrm>
          <a:prstGeom prst="rect">
            <a:avLst/>
          </a:prstGeom>
          <a:ln>
            <a:noFill/>
          </a:ln>
        </p:spPr>
        <p:style>
          <a:lnRef idx="2">
            <a:schemeClr val="accent1"/>
          </a:lnRef>
          <a:fillRef idx="1">
            <a:schemeClr val="l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4" name="TextBox 23">
            <a:extLst>
              <a:ext uri="{FF2B5EF4-FFF2-40B4-BE49-F238E27FC236}">
                <a16:creationId xmlns:a16="http://schemas.microsoft.com/office/drawing/2014/main" id="{141EF8DA-1AAC-4721-847D-82503B884892}"/>
              </a:ext>
            </a:extLst>
          </p:cNvPr>
          <p:cNvSpPr txBox="1"/>
          <p:nvPr/>
        </p:nvSpPr>
        <p:spPr>
          <a:xfrm>
            <a:off x="2194052" y="231525"/>
            <a:ext cx="8086290" cy="1077218"/>
          </a:xfrm>
          <a:prstGeom prst="rect">
            <a:avLst/>
          </a:prstGeom>
          <a:noFill/>
        </p:spPr>
        <p:txBody>
          <a:bodyPr wrap="square" rtlCol="0">
            <a:spAutoFit/>
          </a:bodyPr>
          <a:lstStyle/>
          <a:p>
            <a:pPr algn="ctr"/>
            <a:r>
              <a:rPr lang="en-GB" sz="3200" dirty="0">
                <a:solidFill>
                  <a:schemeClr val="bg1"/>
                </a:solidFill>
                <a:latin typeface="Comic Sans MS" panose="030F0702030302020204" pitchFamily="66" charset="0"/>
              </a:rPr>
              <a:t>Curriculum Map</a:t>
            </a:r>
          </a:p>
          <a:p>
            <a:pPr algn="ctr"/>
            <a:r>
              <a:rPr lang="en-GB" sz="3200" dirty="0">
                <a:solidFill>
                  <a:prstClr val="white"/>
                </a:solidFill>
                <a:latin typeface="Comic Sans MS" panose="030F0702030302020204" pitchFamily="66" charset="0"/>
              </a:rPr>
              <a:t>Geography</a:t>
            </a:r>
            <a:r>
              <a:rPr lang="en-GB" sz="3200" dirty="0">
                <a:solidFill>
                  <a:schemeClr val="bg1"/>
                </a:solidFill>
                <a:latin typeface="Comic Sans MS" panose="030F0702030302020204" pitchFamily="66" charset="0"/>
              </a:rPr>
              <a:t>– Whole School</a:t>
            </a:r>
          </a:p>
        </p:txBody>
      </p:sp>
      <p:graphicFrame>
        <p:nvGraphicFramePr>
          <p:cNvPr id="25" name="Table 24">
            <a:extLst>
              <a:ext uri="{FF2B5EF4-FFF2-40B4-BE49-F238E27FC236}">
                <a16:creationId xmlns:a16="http://schemas.microsoft.com/office/drawing/2014/main" id="{AC7B64D2-1B9F-4487-BF74-023ABE51D6A6}"/>
              </a:ext>
            </a:extLst>
          </p:cNvPr>
          <p:cNvGraphicFramePr>
            <a:graphicFrameLocks noGrp="1"/>
          </p:cNvGraphicFramePr>
          <p:nvPr>
            <p:extLst>
              <p:ext uri="{D42A27DB-BD31-4B8C-83A1-F6EECF244321}">
                <p14:modId xmlns:p14="http://schemas.microsoft.com/office/powerpoint/2010/main" val="1758419319"/>
              </p:ext>
            </p:extLst>
          </p:nvPr>
        </p:nvGraphicFramePr>
        <p:xfrm>
          <a:off x="298881" y="1940029"/>
          <a:ext cx="11594236" cy="2824863"/>
        </p:xfrm>
        <a:graphic>
          <a:graphicData uri="http://schemas.openxmlformats.org/drawingml/2006/table">
            <a:tbl>
              <a:tblPr firstRow="1" bandRow="1">
                <a:tableStyleId>{5940675A-B579-460E-94D1-54222C63F5DA}</a:tableStyleId>
              </a:tblPr>
              <a:tblGrid>
                <a:gridCol w="926237">
                  <a:extLst>
                    <a:ext uri="{9D8B030D-6E8A-4147-A177-3AD203B41FA5}">
                      <a16:colId xmlns:a16="http://schemas.microsoft.com/office/drawing/2014/main" val="698276396"/>
                    </a:ext>
                  </a:extLst>
                </a:gridCol>
                <a:gridCol w="1535837">
                  <a:extLst>
                    <a:ext uri="{9D8B030D-6E8A-4147-A177-3AD203B41FA5}">
                      <a16:colId xmlns:a16="http://schemas.microsoft.com/office/drawing/2014/main" val="1039164095"/>
                    </a:ext>
                  </a:extLst>
                </a:gridCol>
                <a:gridCol w="1740024">
                  <a:extLst>
                    <a:ext uri="{9D8B030D-6E8A-4147-A177-3AD203B41FA5}">
                      <a16:colId xmlns:a16="http://schemas.microsoft.com/office/drawing/2014/main" val="2421390909"/>
                    </a:ext>
                  </a:extLst>
                </a:gridCol>
                <a:gridCol w="1748901">
                  <a:extLst>
                    <a:ext uri="{9D8B030D-6E8A-4147-A177-3AD203B41FA5}">
                      <a16:colId xmlns:a16="http://schemas.microsoft.com/office/drawing/2014/main" val="914411525"/>
                    </a:ext>
                  </a:extLst>
                </a:gridCol>
                <a:gridCol w="1882066">
                  <a:extLst>
                    <a:ext uri="{9D8B030D-6E8A-4147-A177-3AD203B41FA5}">
                      <a16:colId xmlns:a16="http://schemas.microsoft.com/office/drawing/2014/main" val="642693463"/>
                    </a:ext>
                  </a:extLst>
                </a:gridCol>
                <a:gridCol w="1882066">
                  <a:extLst>
                    <a:ext uri="{9D8B030D-6E8A-4147-A177-3AD203B41FA5}">
                      <a16:colId xmlns:a16="http://schemas.microsoft.com/office/drawing/2014/main" val="954389551"/>
                    </a:ext>
                  </a:extLst>
                </a:gridCol>
                <a:gridCol w="1879105">
                  <a:extLst>
                    <a:ext uri="{9D8B030D-6E8A-4147-A177-3AD203B41FA5}">
                      <a16:colId xmlns:a16="http://schemas.microsoft.com/office/drawing/2014/main" val="316939250"/>
                    </a:ext>
                  </a:extLst>
                </a:gridCol>
              </a:tblGrid>
              <a:tr h="348376">
                <a:tc>
                  <a:txBody>
                    <a:bodyPr/>
                    <a:lstStyle/>
                    <a:p>
                      <a:endParaRPr lang="en-GB" dirty="0"/>
                    </a:p>
                  </a:txBody>
                  <a:tcPr/>
                </a:tc>
                <a:tc>
                  <a:txBody>
                    <a:bodyPr/>
                    <a:lstStyle/>
                    <a:p>
                      <a:pPr algn="ctr"/>
                      <a:r>
                        <a:rPr lang="en-GB" sz="1400" dirty="0">
                          <a:latin typeface="Comic Sans MS" panose="030F0702030302020204" pitchFamily="66" charset="0"/>
                        </a:rPr>
                        <a:t>Autumn 1</a:t>
                      </a:r>
                    </a:p>
                    <a:p>
                      <a:pPr marL="0" marR="0" lvl="0" indent="0" algn="ctr" defTabSz="914400" rtl="0" eaLnBrk="1" fontAlgn="auto" latinLnBrk="0" hangingPunct="1">
                        <a:lnSpc>
                          <a:spcPct val="100000"/>
                        </a:lnSpc>
                        <a:spcBef>
                          <a:spcPts val="0"/>
                        </a:spcBef>
                        <a:spcAft>
                          <a:spcPts val="0"/>
                        </a:spcAft>
                        <a:buClrTx/>
                        <a:buSzTx/>
                        <a:buFontTx/>
                        <a:buNone/>
                        <a:tabLst/>
                        <a:defRPr/>
                      </a:pPr>
                      <a:r>
                        <a:rPr lang="en-GB" sz="1000" dirty="0">
                          <a:latin typeface="Comic Sans MS" panose="030F0702030302020204" pitchFamily="66" charset="0"/>
                        </a:rPr>
                        <a:t>Refer to History Curriculum</a:t>
                      </a:r>
                    </a:p>
                    <a:p>
                      <a:pPr algn="ctr"/>
                      <a:endParaRPr lang="en-GB" sz="1400" dirty="0">
                        <a:latin typeface="Comic Sans MS" panose="030F0702030302020204" pitchFamily="66" charset="0"/>
                      </a:endParaRPr>
                    </a:p>
                  </a:txBody>
                  <a:tcPr/>
                </a:tc>
                <a:tc>
                  <a:txBody>
                    <a:bodyPr/>
                    <a:lstStyle/>
                    <a:p>
                      <a:pPr algn="ctr"/>
                      <a:r>
                        <a:rPr lang="en-GB" sz="1400" dirty="0">
                          <a:latin typeface="Comic Sans MS" panose="030F0702030302020204" pitchFamily="66" charset="0"/>
                        </a:rPr>
                        <a:t>Autumn 2</a:t>
                      </a:r>
                    </a:p>
                    <a:p>
                      <a:pPr algn="ctr"/>
                      <a:endParaRPr lang="en-GB" sz="1400" dirty="0">
                        <a:latin typeface="Comic Sans MS" panose="030F0702030302020204" pitchFamily="66" charset="0"/>
                      </a:endParaRPr>
                    </a:p>
                  </a:txBody>
                  <a:tcPr/>
                </a:tc>
                <a:tc>
                  <a:txBody>
                    <a:bodyPr/>
                    <a:lstStyle/>
                    <a:p>
                      <a:pPr algn="ctr"/>
                      <a:r>
                        <a:rPr lang="en-GB" sz="1400" dirty="0">
                          <a:latin typeface="Comic Sans MS" panose="030F0702030302020204" pitchFamily="66" charset="0"/>
                        </a:rPr>
                        <a:t>Spring 1</a:t>
                      </a:r>
                    </a:p>
                    <a:p>
                      <a:pPr marL="0" marR="0" lvl="0" indent="0" algn="ctr" defTabSz="914400" rtl="0" eaLnBrk="1" fontAlgn="auto" latinLnBrk="0" hangingPunct="1">
                        <a:lnSpc>
                          <a:spcPct val="100000"/>
                        </a:lnSpc>
                        <a:spcBef>
                          <a:spcPts val="0"/>
                        </a:spcBef>
                        <a:spcAft>
                          <a:spcPts val="0"/>
                        </a:spcAft>
                        <a:buClrTx/>
                        <a:buSzTx/>
                        <a:buFontTx/>
                        <a:buNone/>
                        <a:tabLst/>
                        <a:defRPr/>
                      </a:pPr>
                      <a:r>
                        <a:rPr lang="en-GB" sz="1000" dirty="0">
                          <a:latin typeface="Comic Sans MS" panose="030F0702030302020204" pitchFamily="66" charset="0"/>
                        </a:rPr>
                        <a:t>Refer to History Curriculum</a:t>
                      </a:r>
                    </a:p>
                    <a:p>
                      <a:pPr algn="ctr"/>
                      <a:endParaRPr lang="en-GB" sz="1400" dirty="0">
                        <a:latin typeface="Comic Sans MS" panose="030F0702030302020204" pitchFamily="66" charset="0"/>
                      </a:endParaRPr>
                    </a:p>
                  </a:txBody>
                  <a:tcPr/>
                </a:tc>
                <a:tc>
                  <a:txBody>
                    <a:bodyPr/>
                    <a:lstStyle/>
                    <a:p>
                      <a:pPr algn="ctr"/>
                      <a:r>
                        <a:rPr lang="en-GB" sz="1400" dirty="0">
                          <a:latin typeface="Comic Sans MS" panose="030F0702030302020204" pitchFamily="66" charset="0"/>
                        </a:rPr>
                        <a:t>Spring 2</a:t>
                      </a:r>
                    </a:p>
                    <a:p>
                      <a:pPr algn="ctr"/>
                      <a:endParaRPr lang="en-GB" sz="1400" dirty="0">
                        <a:latin typeface="Comic Sans MS" panose="030F0702030302020204" pitchFamily="66" charset="0"/>
                      </a:endParaRPr>
                    </a:p>
                  </a:txBody>
                  <a:tcPr/>
                </a:tc>
                <a:tc>
                  <a:txBody>
                    <a:bodyPr/>
                    <a:lstStyle/>
                    <a:p>
                      <a:pPr algn="ctr"/>
                      <a:r>
                        <a:rPr lang="en-GB" sz="1400" dirty="0">
                          <a:latin typeface="Comic Sans MS" panose="030F0702030302020204" pitchFamily="66" charset="0"/>
                        </a:rPr>
                        <a:t>Summer 1</a:t>
                      </a:r>
                    </a:p>
                    <a:p>
                      <a:pPr marL="0" marR="0" lvl="0" indent="0" algn="ctr" defTabSz="914400" rtl="0" eaLnBrk="1" fontAlgn="auto" latinLnBrk="0" hangingPunct="1">
                        <a:lnSpc>
                          <a:spcPct val="100000"/>
                        </a:lnSpc>
                        <a:spcBef>
                          <a:spcPts val="0"/>
                        </a:spcBef>
                        <a:spcAft>
                          <a:spcPts val="0"/>
                        </a:spcAft>
                        <a:buClrTx/>
                        <a:buSzTx/>
                        <a:buFontTx/>
                        <a:buNone/>
                        <a:tabLst/>
                        <a:defRPr/>
                      </a:pPr>
                      <a:r>
                        <a:rPr lang="en-GB" sz="1000" dirty="0">
                          <a:latin typeface="Comic Sans MS" panose="030F0702030302020204" pitchFamily="66" charset="0"/>
                        </a:rPr>
                        <a:t>Refer to History Curriculum</a:t>
                      </a:r>
                    </a:p>
                    <a:p>
                      <a:pPr algn="ctr"/>
                      <a:endParaRPr lang="en-GB" sz="1400" dirty="0">
                        <a:latin typeface="Comic Sans MS" panose="030F0702030302020204" pitchFamily="66" charset="0"/>
                      </a:endParaRPr>
                    </a:p>
                  </a:txBody>
                  <a:tcPr/>
                </a:tc>
                <a:tc>
                  <a:txBody>
                    <a:bodyPr/>
                    <a:lstStyle/>
                    <a:p>
                      <a:pPr algn="ctr"/>
                      <a:r>
                        <a:rPr lang="en-GB" sz="1400" dirty="0">
                          <a:latin typeface="Comic Sans MS" panose="030F0702030302020204" pitchFamily="66" charset="0"/>
                        </a:rPr>
                        <a:t>Summer 2</a:t>
                      </a:r>
                    </a:p>
                  </a:txBody>
                  <a:tcPr/>
                </a:tc>
                <a:extLst>
                  <a:ext uri="{0D108BD9-81ED-4DB2-BD59-A6C34878D82A}">
                    <a16:rowId xmlns:a16="http://schemas.microsoft.com/office/drawing/2014/main" val="3471968257"/>
                  </a:ext>
                </a:extLst>
              </a:tr>
              <a:tr h="813465">
                <a:tc>
                  <a:txBody>
                    <a:bodyPr/>
                    <a:lstStyle/>
                    <a:p>
                      <a:r>
                        <a:rPr lang="en-GB" dirty="0">
                          <a:latin typeface="Comic Sans MS" panose="030F0702030302020204" pitchFamily="66" charset="0"/>
                        </a:rPr>
                        <a:t>LKS2</a:t>
                      </a:r>
                    </a:p>
                    <a:p>
                      <a:r>
                        <a:rPr lang="en-GB" sz="1200" dirty="0">
                          <a:latin typeface="Comic Sans MS" panose="030F0702030302020204" pitchFamily="66" charset="0"/>
                        </a:rPr>
                        <a:t>Yr3/4</a:t>
                      </a:r>
                    </a:p>
                  </a:txBody>
                  <a:tcPr/>
                </a:tc>
                <a:tc>
                  <a:txBody>
                    <a:bodyPr/>
                    <a:lstStyle/>
                    <a:p>
                      <a:pPr algn="ctr"/>
                      <a:endParaRPr lang="en-GB" sz="800" dirty="0">
                        <a:latin typeface="Comic Sans MS" panose="030F0702030302020204" pitchFamily="66" charset="0"/>
                      </a:endParaRPr>
                    </a:p>
                  </a:txBody>
                  <a:tcPr>
                    <a:solidFill>
                      <a:srgbClr val="41AE0A"/>
                    </a:solidFill>
                  </a:tcPr>
                </a:tc>
                <a:tc>
                  <a:txBody>
                    <a:bodyPr/>
                    <a:lstStyle/>
                    <a:p>
                      <a:pPr algn="ctr"/>
                      <a:r>
                        <a:rPr lang="en-US" sz="1400" b="0" dirty="0">
                          <a:latin typeface="Comic Sans MS" panose="030F0702030302020204" pitchFamily="66" charset="0"/>
                        </a:rPr>
                        <a:t>The UK Cities and Regions</a:t>
                      </a:r>
                    </a:p>
                    <a:p>
                      <a:pPr algn="ctr"/>
                      <a:endParaRPr lang="en-US" sz="1400" b="0" dirty="0">
                        <a:latin typeface="Comic Sans MS" panose="030F0702030302020204" pitchFamily="66" charset="0"/>
                      </a:endParaRPr>
                    </a:p>
                    <a:p>
                      <a:pPr algn="ctr"/>
                      <a:endParaRPr lang="en-GB" sz="1400" b="0" dirty="0">
                        <a:latin typeface="Comic Sans MS" panose="030F0702030302020204" pitchFamily="66" charset="0"/>
                      </a:endParaRPr>
                    </a:p>
                  </a:txBody>
                  <a:tcPr>
                    <a:noFill/>
                  </a:tcPr>
                </a:tc>
                <a:tc>
                  <a:txBody>
                    <a:bodyPr/>
                    <a:lstStyle/>
                    <a:p>
                      <a:pPr algn="ctr"/>
                      <a:endParaRPr lang="en-GB" sz="1400" b="0" dirty="0">
                        <a:latin typeface="Comic Sans MS" panose="030F0702030302020204" pitchFamily="66" charset="0"/>
                      </a:endParaRPr>
                    </a:p>
                  </a:txBody>
                  <a:tcPr>
                    <a:solidFill>
                      <a:srgbClr val="41AE0A"/>
                    </a:solidFill>
                  </a:tcPr>
                </a:tc>
                <a:tc>
                  <a:txBody>
                    <a:bodyPr/>
                    <a:lstStyle/>
                    <a:p>
                      <a:pPr algn="ctr"/>
                      <a:r>
                        <a:rPr lang="en-GB" sz="1400" b="0" dirty="0">
                          <a:latin typeface="Comic Sans MS" panose="030F0702030302020204" pitchFamily="66" charset="0"/>
                        </a:rPr>
                        <a:t>UK Settlement and Land-use</a:t>
                      </a:r>
                    </a:p>
                  </a:txBody>
                  <a:tcPr>
                    <a:noFill/>
                  </a:tcPr>
                </a:tc>
                <a:tc>
                  <a:txBody>
                    <a:bodyPr/>
                    <a:lstStyle/>
                    <a:p>
                      <a:pPr algn="ctr"/>
                      <a:endParaRPr lang="en-GB" sz="1400" b="0" dirty="0">
                        <a:latin typeface="Comic Sans MS" panose="030F0702030302020204" pitchFamily="66" charset="0"/>
                      </a:endParaRPr>
                    </a:p>
                  </a:txBody>
                  <a:tcPr>
                    <a:solidFill>
                      <a:srgbClr val="41AE0A"/>
                    </a:solidFill>
                  </a:tcPr>
                </a:tc>
                <a:tc>
                  <a:txBody>
                    <a:bodyPr/>
                    <a:lstStyle/>
                    <a:p>
                      <a:pPr algn="ctr"/>
                      <a:r>
                        <a:rPr lang="en-US" sz="1400" b="0" dirty="0">
                          <a:latin typeface="Comic Sans MS" panose="030F0702030302020204" pitchFamily="66" charset="0"/>
                        </a:rPr>
                        <a:t>The Water Cycle and Rivers</a:t>
                      </a:r>
                      <a:endParaRPr lang="en-GB" sz="1400" b="0" dirty="0">
                        <a:latin typeface="Comic Sans MS" panose="030F0702030302020204" pitchFamily="66" charset="0"/>
                      </a:endParaRPr>
                    </a:p>
                  </a:txBody>
                  <a:tcPr>
                    <a:noFill/>
                  </a:tcPr>
                </a:tc>
                <a:extLst>
                  <a:ext uri="{0D108BD9-81ED-4DB2-BD59-A6C34878D82A}">
                    <a16:rowId xmlns:a16="http://schemas.microsoft.com/office/drawing/2014/main" val="3533913891"/>
                  </a:ext>
                </a:extLst>
              </a:tr>
              <a:tr h="1057023">
                <a:tc>
                  <a:txBody>
                    <a:bodyPr/>
                    <a:lstStyle/>
                    <a:p>
                      <a:r>
                        <a:rPr lang="en-GB" dirty="0">
                          <a:latin typeface="Comic Sans MS" panose="030F0702030302020204" pitchFamily="66" charset="0"/>
                        </a:rPr>
                        <a:t>UKS2</a:t>
                      </a:r>
                    </a:p>
                    <a:p>
                      <a:r>
                        <a:rPr lang="en-GB" sz="1200" dirty="0">
                          <a:latin typeface="Comic Sans MS" panose="030F0702030302020204" pitchFamily="66" charset="0"/>
                        </a:rPr>
                        <a:t>Yr5/6</a:t>
                      </a:r>
                    </a:p>
                  </a:txBody>
                  <a:tcPr/>
                </a:tc>
                <a:tc>
                  <a:txBody>
                    <a:bodyPr/>
                    <a:lstStyle/>
                    <a:p>
                      <a:pPr algn="ctr"/>
                      <a:endParaRPr lang="en-GB" sz="800" dirty="0">
                        <a:latin typeface="Comic Sans MS" panose="030F0702030302020204" pitchFamily="66" charset="0"/>
                      </a:endParaRPr>
                    </a:p>
                  </a:txBody>
                  <a:tcPr>
                    <a:solidFill>
                      <a:srgbClr val="41AE0A"/>
                    </a:solidFill>
                  </a:tcPr>
                </a:tc>
                <a:tc>
                  <a:txBody>
                    <a:bodyPr/>
                    <a:lstStyle/>
                    <a:p>
                      <a:pPr algn="ctr"/>
                      <a:r>
                        <a:rPr lang="en-GB" sz="1400" b="0" dirty="0">
                          <a:latin typeface="Comic Sans MS" panose="030F0702030302020204" pitchFamily="66" charset="0"/>
                        </a:rPr>
                        <a:t>UK Coasts </a:t>
                      </a:r>
                    </a:p>
                  </a:txBody>
                  <a:tcPr>
                    <a:noFill/>
                  </a:tcPr>
                </a:tc>
                <a:tc>
                  <a:txBody>
                    <a:bodyPr/>
                    <a:lstStyle/>
                    <a:p>
                      <a:pPr algn="ctr"/>
                      <a:endParaRPr lang="en-GB" sz="1400" b="0" dirty="0">
                        <a:latin typeface="Comic Sans MS" panose="030F0702030302020204" pitchFamily="66" charset="0"/>
                      </a:endParaRPr>
                    </a:p>
                  </a:txBody>
                  <a:tcPr>
                    <a:solidFill>
                      <a:srgbClr val="41AE0A"/>
                    </a:solidFill>
                  </a:tcPr>
                </a:tc>
                <a:tc>
                  <a:txBody>
                    <a:bodyPr/>
                    <a:lstStyle/>
                    <a:p>
                      <a:pPr algn="ctr"/>
                      <a:r>
                        <a:rPr lang="en-US" sz="1400" b="0" dirty="0">
                          <a:latin typeface="Comic Sans MS" panose="030F0702030302020204" pitchFamily="66" charset="0"/>
                        </a:rPr>
                        <a:t>Mountains</a:t>
                      </a:r>
                      <a:endParaRPr lang="en-GB" sz="1400" b="0" dirty="0">
                        <a:latin typeface="Comic Sans MS" panose="030F0702030302020204" pitchFamily="66" charset="0"/>
                      </a:endParaRPr>
                    </a:p>
                  </a:txBody>
                  <a:tcP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GB" sz="1400" b="0" dirty="0">
                        <a:latin typeface="Comic Sans MS" panose="030F0702030302020204" pitchFamily="66" charset="0"/>
                      </a:endParaRPr>
                    </a:p>
                  </a:txBody>
                  <a:tcPr>
                    <a:solidFill>
                      <a:srgbClr val="41AE0A"/>
                    </a:solidFill>
                  </a:tcPr>
                </a:tc>
                <a:tc>
                  <a:txBody>
                    <a:bodyPr/>
                    <a:lstStyle/>
                    <a:p>
                      <a:pPr algn="ctr"/>
                      <a:r>
                        <a:rPr lang="en-GB" sz="1400" b="0" dirty="0">
                          <a:latin typeface="Comic Sans MS" panose="030F0702030302020204" pitchFamily="66" charset="0"/>
                        </a:rPr>
                        <a:t>Biomes</a:t>
                      </a:r>
                    </a:p>
                  </a:txBody>
                  <a:tcPr>
                    <a:noFill/>
                  </a:tcPr>
                </a:tc>
                <a:extLst>
                  <a:ext uri="{0D108BD9-81ED-4DB2-BD59-A6C34878D82A}">
                    <a16:rowId xmlns:a16="http://schemas.microsoft.com/office/drawing/2014/main" val="3457276113"/>
                  </a:ext>
                </a:extLst>
              </a:tr>
            </a:tbl>
          </a:graphicData>
        </a:graphic>
      </p:graphicFrame>
      <p:sp>
        <p:nvSpPr>
          <p:cNvPr id="26" name="TextBox 25">
            <a:extLst>
              <a:ext uri="{FF2B5EF4-FFF2-40B4-BE49-F238E27FC236}">
                <a16:creationId xmlns:a16="http://schemas.microsoft.com/office/drawing/2014/main" id="{1E4445BD-F4F7-41AC-AF0F-F873FCB51B2B}"/>
              </a:ext>
            </a:extLst>
          </p:cNvPr>
          <p:cNvSpPr txBox="1"/>
          <p:nvPr/>
        </p:nvSpPr>
        <p:spPr>
          <a:xfrm>
            <a:off x="4048217" y="1386581"/>
            <a:ext cx="4296793" cy="400110"/>
          </a:xfrm>
          <a:prstGeom prst="rect">
            <a:avLst/>
          </a:prstGeom>
          <a:noFill/>
        </p:spPr>
        <p:txBody>
          <a:bodyPr wrap="square" rtlCol="0">
            <a:spAutoFit/>
          </a:bodyPr>
          <a:lstStyle/>
          <a:p>
            <a:pPr algn="ctr"/>
            <a:r>
              <a:rPr lang="en-GB" sz="2000" b="1" dirty="0">
                <a:solidFill>
                  <a:schemeClr val="bg1"/>
                </a:solidFill>
                <a:latin typeface="Comic Sans MS" panose="030F0702030302020204" pitchFamily="66" charset="0"/>
              </a:rPr>
              <a:t>KS2 - Cycle A</a:t>
            </a:r>
          </a:p>
        </p:txBody>
      </p:sp>
      <p:pic>
        <p:nvPicPr>
          <p:cNvPr id="2" name="Picture 1">
            <a:extLst>
              <a:ext uri="{FF2B5EF4-FFF2-40B4-BE49-F238E27FC236}">
                <a16:creationId xmlns:a16="http://schemas.microsoft.com/office/drawing/2014/main" id="{EA73502E-D767-4BF0-B571-0ADA75090F42}"/>
              </a:ext>
            </a:extLst>
          </p:cNvPr>
          <p:cNvPicPr>
            <a:picLocks noChangeAspect="1"/>
          </p:cNvPicPr>
          <p:nvPr/>
        </p:nvPicPr>
        <p:blipFill>
          <a:blip r:embed="rId2"/>
          <a:stretch>
            <a:fillRect/>
          </a:stretch>
        </p:blipFill>
        <p:spPr>
          <a:xfrm>
            <a:off x="430675" y="233281"/>
            <a:ext cx="1761897" cy="1018120"/>
          </a:xfrm>
          <a:prstGeom prst="rect">
            <a:avLst/>
          </a:prstGeom>
        </p:spPr>
      </p:pic>
    </p:spTree>
    <p:extLst>
      <p:ext uri="{BB962C8B-B14F-4D97-AF65-F5344CB8AC3E}">
        <p14:creationId xmlns:p14="http://schemas.microsoft.com/office/powerpoint/2010/main" val="401105230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794C6FE-B479-4A6B-BE24-97602FA9CC96}"/>
              </a:ext>
            </a:extLst>
          </p:cNvPr>
          <p:cNvSpPr/>
          <p:nvPr/>
        </p:nvSpPr>
        <p:spPr>
          <a:xfrm>
            <a:off x="301840" y="96803"/>
            <a:ext cx="11594237" cy="1394645"/>
          </a:xfrm>
          <a:prstGeom prst="rect">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6" name="Rectangle 5">
            <a:extLst>
              <a:ext uri="{FF2B5EF4-FFF2-40B4-BE49-F238E27FC236}">
                <a16:creationId xmlns:a16="http://schemas.microsoft.com/office/drawing/2014/main" id="{CE9C5A49-72F3-4444-ACCF-0DF54F0F810B}"/>
              </a:ext>
            </a:extLst>
          </p:cNvPr>
          <p:cNvSpPr/>
          <p:nvPr/>
        </p:nvSpPr>
        <p:spPr>
          <a:xfrm>
            <a:off x="298881" y="1344671"/>
            <a:ext cx="11594237" cy="464820"/>
          </a:xfrm>
          <a:prstGeom prst="rect">
            <a:avLst/>
          </a:prstGeom>
          <a:solidFill>
            <a:srgbClr val="A45CAC"/>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0" name="Rectangle 9">
            <a:extLst>
              <a:ext uri="{FF2B5EF4-FFF2-40B4-BE49-F238E27FC236}">
                <a16:creationId xmlns:a16="http://schemas.microsoft.com/office/drawing/2014/main" id="{D8C52891-5734-4892-8441-7D7CFBEBBF79}"/>
              </a:ext>
            </a:extLst>
          </p:cNvPr>
          <p:cNvSpPr/>
          <p:nvPr/>
        </p:nvSpPr>
        <p:spPr>
          <a:xfrm>
            <a:off x="2426234" y="2298983"/>
            <a:ext cx="247212" cy="144780"/>
          </a:xfrm>
          <a:prstGeom prst="rect">
            <a:avLst/>
          </a:prstGeom>
          <a:ln>
            <a:noFill/>
          </a:ln>
        </p:spPr>
        <p:style>
          <a:lnRef idx="2">
            <a:schemeClr val="accent1"/>
          </a:lnRef>
          <a:fillRef idx="1">
            <a:schemeClr val="l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4" name="TextBox 23">
            <a:extLst>
              <a:ext uri="{FF2B5EF4-FFF2-40B4-BE49-F238E27FC236}">
                <a16:creationId xmlns:a16="http://schemas.microsoft.com/office/drawing/2014/main" id="{141EF8DA-1AAC-4721-847D-82503B884892}"/>
              </a:ext>
            </a:extLst>
          </p:cNvPr>
          <p:cNvSpPr txBox="1"/>
          <p:nvPr/>
        </p:nvSpPr>
        <p:spPr>
          <a:xfrm>
            <a:off x="2194052" y="231525"/>
            <a:ext cx="8086290" cy="1077218"/>
          </a:xfrm>
          <a:prstGeom prst="rect">
            <a:avLst/>
          </a:prstGeom>
          <a:noFill/>
        </p:spPr>
        <p:txBody>
          <a:bodyPr wrap="square" rtlCol="0">
            <a:spAutoFit/>
          </a:bodyPr>
          <a:lstStyle/>
          <a:p>
            <a:pPr algn="ctr"/>
            <a:r>
              <a:rPr lang="en-GB" sz="3200" dirty="0">
                <a:solidFill>
                  <a:schemeClr val="bg1"/>
                </a:solidFill>
                <a:latin typeface="Comic Sans MS" panose="030F0702030302020204" pitchFamily="66" charset="0"/>
              </a:rPr>
              <a:t>Curriculum Map</a:t>
            </a:r>
          </a:p>
          <a:p>
            <a:pPr algn="ctr"/>
            <a:r>
              <a:rPr lang="en-GB" sz="3200" dirty="0">
                <a:solidFill>
                  <a:schemeClr val="bg1"/>
                </a:solidFill>
                <a:latin typeface="Comic Sans MS" panose="030F0702030302020204" pitchFamily="66" charset="0"/>
              </a:rPr>
              <a:t>Geography– Whole School</a:t>
            </a:r>
          </a:p>
        </p:txBody>
      </p:sp>
      <p:graphicFrame>
        <p:nvGraphicFramePr>
          <p:cNvPr id="25" name="Table 24">
            <a:extLst>
              <a:ext uri="{FF2B5EF4-FFF2-40B4-BE49-F238E27FC236}">
                <a16:creationId xmlns:a16="http://schemas.microsoft.com/office/drawing/2014/main" id="{AC7B64D2-1B9F-4487-BF74-023ABE51D6A6}"/>
              </a:ext>
            </a:extLst>
          </p:cNvPr>
          <p:cNvGraphicFramePr>
            <a:graphicFrameLocks noGrp="1"/>
          </p:cNvGraphicFramePr>
          <p:nvPr>
            <p:extLst>
              <p:ext uri="{D42A27DB-BD31-4B8C-83A1-F6EECF244321}">
                <p14:modId xmlns:p14="http://schemas.microsoft.com/office/powerpoint/2010/main" val="681558888"/>
              </p:ext>
            </p:extLst>
          </p:nvPr>
        </p:nvGraphicFramePr>
        <p:xfrm>
          <a:off x="298881" y="2011051"/>
          <a:ext cx="11594236" cy="2824863"/>
        </p:xfrm>
        <a:graphic>
          <a:graphicData uri="http://schemas.openxmlformats.org/drawingml/2006/table">
            <a:tbl>
              <a:tblPr firstRow="1" bandRow="1">
                <a:tableStyleId>{5940675A-B579-460E-94D1-54222C63F5DA}</a:tableStyleId>
              </a:tblPr>
              <a:tblGrid>
                <a:gridCol w="926237">
                  <a:extLst>
                    <a:ext uri="{9D8B030D-6E8A-4147-A177-3AD203B41FA5}">
                      <a16:colId xmlns:a16="http://schemas.microsoft.com/office/drawing/2014/main" val="698276396"/>
                    </a:ext>
                  </a:extLst>
                </a:gridCol>
                <a:gridCol w="1535837">
                  <a:extLst>
                    <a:ext uri="{9D8B030D-6E8A-4147-A177-3AD203B41FA5}">
                      <a16:colId xmlns:a16="http://schemas.microsoft.com/office/drawing/2014/main" val="1039164095"/>
                    </a:ext>
                  </a:extLst>
                </a:gridCol>
                <a:gridCol w="1740024">
                  <a:extLst>
                    <a:ext uri="{9D8B030D-6E8A-4147-A177-3AD203B41FA5}">
                      <a16:colId xmlns:a16="http://schemas.microsoft.com/office/drawing/2014/main" val="2421390909"/>
                    </a:ext>
                  </a:extLst>
                </a:gridCol>
                <a:gridCol w="1748901">
                  <a:extLst>
                    <a:ext uri="{9D8B030D-6E8A-4147-A177-3AD203B41FA5}">
                      <a16:colId xmlns:a16="http://schemas.microsoft.com/office/drawing/2014/main" val="914411525"/>
                    </a:ext>
                  </a:extLst>
                </a:gridCol>
                <a:gridCol w="1882066">
                  <a:extLst>
                    <a:ext uri="{9D8B030D-6E8A-4147-A177-3AD203B41FA5}">
                      <a16:colId xmlns:a16="http://schemas.microsoft.com/office/drawing/2014/main" val="642693463"/>
                    </a:ext>
                  </a:extLst>
                </a:gridCol>
                <a:gridCol w="1882066">
                  <a:extLst>
                    <a:ext uri="{9D8B030D-6E8A-4147-A177-3AD203B41FA5}">
                      <a16:colId xmlns:a16="http://schemas.microsoft.com/office/drawing/2014/main" val="954389551"/>
                    </a:ext>
                  </a:extLst>
                </a:gridCol>
                <a:gridCol w="1879105">
                  <a:extLst>
                    <a:ext uri="{9D8B030D-6E8A-4147-A177-3AD203B41FA5}">
                      <a16:colId xmlns:a16="http://schemas.microsoft.com/office/drawing/2014/main" val="316939250"/>
                    </a:ext>
                  </a:extLst>
                </a:gridCol>
              </a:tblGrid>
              <a:tr h="527963">
                <a:tc>
                  <a:txBody>
                    <a:bodyPr/>
                    <a:lstStyle/>
                    <a:p>
                      <a:endParaRPr lang="en-GB" dirty="0"/>
                    </a:p>
                  </a:txBody>
                  <a:tcPr/>
                </a:tc>
                <a:tc>
                  <a:txBody>
                    <a:bodyPr/>
                    <a:lstStyle/>
                    <a:p>
                      <a:pPr algn="ctr"/>
                      <a:r>
                        <a:rPr lang="en-GB" sz="1400" dirty="0">
                          <a:latin typeface="Comic Sans MS" panose="030F0702030302020204" pitchFamily="66" charset="0"/>
                        </a:rPr>
                        <a:t>Autumn 1</a:t>
                      </a:r>
                    </a:p>
                    <a:p>
                      <a:pPr marL="0" marR="0" lvl="0" indent="0" algn="ctr" defTabSz="914400" rtl="0" eaLnBrk="1" fontAlgn="auto" latinLnBrk="0" hangingPunct="1">
                        <a:lnSpc>
                          <a:spcPct val="100000"/>
                        </a:lnSpc>
                        <a:spcBef>
                          <a:spcPts val="0"/>
                        </a:spcBef>
                        <a:spcAft>
                          <a:spcPts val="0"/>
                        </a:spcAft>
                        <a:buClrTx/>
                        <a:buSzTx/>
                        <a:buFontTx/>
                        <a:buNone/>
                        <a:tabLst/>
                        <a:defRPr/>
                      </a:pPr>
                      <a:r>
                        <a:rPr lang="en-GB" sz="1000" dirty="0">
                          <a:latin typeface="Comic Sans MS" panose="030F0702030302020204" pitchFamily="66" charset="0"/>
                        </a:rPr>
                        <a:t>Refer to History Curriculum</a:t>
                      </a:r>
                    </a:p>
                    <a:p>
                      <a:pPr algn="ctr"/>
                      <a:endParaRPr lang="en-GB" sz="1000" dirty="0">
                        <a:latin typeface="Comic Sans MS" panose="030F0702030302020204" pitchFamily="66" charset="0"/>
                      </a:endParaRPr>
                    </a:p>
                  </a:txBody>
                  <a:tcPr/>
                </a:tc>
                <a:tc>
                  <a:txBody>
                    <a:bodyPr/>
                    <a:lstStyle/>
                    <a:p>
                      <a:pPr algn="ctr"/>
                      <a:r>
                        <a:rPr lang="en-GB" sz="1400" dirty="0">
                          <a:latin typeface="Comic Sans MS" panose="030F0702030302020204" pitchFamily="66" charset="0"/>
                        </a:rPr>
                        <a:t>Autumn 2</a:t>
                      </a:r>
                    </a:p>
                    <a:p>
                      <a:pPr algn="ctr"/>
                      <a:endParaRPr lang="en-GB" sz="1400" dirty="0">
                        <a:latin typeface="Comic Sans MS" panose="030F0702030302020204" pitchFamily="66" charset="0"/>
                      </a:endParaRPr>
                    </a:p>
                  </a:txBody>
                  <a:tcPr/>
                </a:tc>
                <a:tc>
                  <a:txBody>
                    <a:bodyPr/>
                    <a:lstStyle/>
                    <a:p>
                      <a:pPr algn="ctr"/>
                      <a:r>
                        <a:rPr lang="en-GB" sz="1400" dirty="0">
                          <a:latin typeface="Comic Sans MS" panose="030F0702030302020204" pitchFamily="66" charset="0"/>
                        </a:rPr>
                        <a:t>Spring 1</a:t>
                      </a:r>
                    </a:p>
                    <a:p>
                      <a:pPr marL="0" marR="0" lvl="0" indent="0" algn="ctr" defTabSz="914400" rtl="0" eaLnBrk="1" fontAlgn="auto" latinLnBrk="0" hangingPunct="1">
                        <a:lnSpc>
                          <a:spcPct val="100000"/>
                        </a:lnSpc>
                        <a:spcBef>
                          <a:spcPts val="0"/>
                        </a:spcBef>
                        <a:spcAft>
                          <a:spcPts val="0"/>
                        </a:spcAft>
                        <a:buClrTx/>
                        <a:buSzTx/>
                        <a:buFontTx/>
                        <a:buNone/>
                        <a:tabLst/>
                        <a:defRPr/>
                      </a:pPr>
                      <a:r>
                        <a:rPr lang="en-GB" sz="1000" dirty="0">
                          <a:latin typeface="Comic Sans MS" panose="030F0702030302020204" pitchFamily="66" charset="0"/>
                        </a:rPr>
                        <a:t>Refer to History Curriculum</a:t>
                      </a:r>
                    </a:p>
                    <a:p>
                      <a:pPr algn="ctr"/>
                      <a:endParaRPr lang="en-GB" sz="1400" dirty="0">
                        <a:latin typeface="Comic Sans MS" panose="030F0702030302020204" pitchFamily="66" charset="0"/>
                      </a:endParaRPr>
                    </a:p>
                  </a:txBody>
                  <a:tcPr/>
                </a:tc>
                <a:tc>
                  <a:txBody>
                    <a:bodyPr/>
                    <a:lstStyle/>
                    <a:p>
                      <a:pPr algn="ctr"/>
                      <a:r>
                        <a:rPr lang="en-GB" sz="1400" dirty="0">
                          <a:latin typeface="Comic Sans MS" panose="030F0702030302020204" pitchFamily="66" charset="0"/>
                        </a:rPr>
                        <a:t>Spring 2</a:t>
                      </a:r>
                    </a:p>
                    <a:p>
                      <a:pPr algn="ctr"/>
                      <a:endParaRPr lang="en-GB" sz="1400" dirty="0">
                        <a:latin typeface="Comic Sans MS" panose="030F0702030302020204" pitchFamily="66" charset="0"/>
                      </a:endParaRPr>
                    </a:p>
                  </a:txBody>
                  <a:tcPr/>
                </a:tc>
                <a:tc>
                  <a:txBody>
                    <a:bodyPr/>
                    <a:lstStyle/>
                    <a:p>
                      <a:pPr algn="ctr"/>
                      <a:r>
                        <a:rPr lang="en-GB" sz="1400" dirty="0">
                          <a:latin typeface="Comic Sans MS" panose="030F0702030302020204" pitchFamily="66" charset="0"/>
                        </a:rPr>
                        <a:t>Summer 1</a:t>
                      </a:r>
                    </a:p>
                    <a:p>
                      <a:pPr marL="0" marR="0" lvl="0" indent="0" algn="ctr" defTabSz="914400" rtl="0" eaLnBrk="1" fontAlgn="auto" latinLnBrk="0" hangingPunct="1">
                        <a:lnSpc>
                          <a:spcPct val="100000"/>
                        </a:lnSpc>
                        <a:spcBef>
                          <a:spcPts val="0"/>
                        </a:spcBef>
                        <a:spcAft>
                          <a:spcPts val="0"/>
                        </a:spcAft>
                        <a:buClrTx/>
                        <a:buSzTx/>
                        <a:buFontTx/>
                        <a:buNone/>
                        <a:tabLst/>
                        <a:defRPr/>
                      </a:pPr>
                      <a:r>
                        <a:rPr lang="en-GB" sz="1000" dirty="0">
                          <a:latin typeface="Comic Sans MS" panose="030F0702030302020204" pitchFamily="66" charset="0"/>
                        </a:rPr>
                        <a:t>Refer to History Curriculum</a:t>
                      </a:r>
                    </a:p>
                    <a:p>
                      <a:pPr algn="ctr"/>
                      <a:endParaRPr lang="en-GB" sz="1400" dirty="0">
                        <a:latin typeface="Comic Sans MS" panose="030F0702030302020204" pitchFamily="66" charset="0"/>
                      </a:endParaRPr>
                    </a:p>
                  </a:txBody>
                  <a:tcPr/>
                </a:tc>
                <a:tc>
                  <a:txBody>
                    <a:bodyPr/>
                    <a:lstStyle/>
                    <a:p>
                      <a:pPr algn="ctr"/>
                      <a:r>
                        <a:rPr lang="en-GB" sz="1400" dirty="0">
                          <a:latin typeface="Comic Sans MS" panose="030F0702030302020204" pitchFamily="66" charset="0"/>
                        </a:rPr>
                        <a:t>Summer 2</a:t>
                      </a:r>
                    </a:p>
                    <a:p>
                      <a:pPr algn="ctr"/>
                      <a:endParaRPr lang="en-GB" sz="1400" dirty="0">
                        <a:latin typeface="Comic Sans MS" panose="030F0702030302020204" pitchFamily="66" charset="0"/>
                      </a:endParaRPr>
                    </a:p>
                  </a:txBody>
                  <a:tcPr/>
                </a:tc>
                <a:extLst>
                  <a:ext uri="{0D108BD9-81ED-4DB2-BD59-A6C34878D82A}">
                    <a16:rowId xmlns:a16="http://schemas.microsoft.com/office/drawing/2014/main" val="3471968257"/>
                  </a:ext>
                </a:extLst>
              </a:tr>
              <a:tr h="813465">
                <a:tc>
                  <a:txBody>
                    <a:bodyPr/>
                    <a:lstStyle/>
                    <a:p>
                      <a:r>
                        <a:rPr lang="en-GB" dirty="0">
                          <a:latin typeface="Comic Sans MS" panose="030F0702030302020204" pitchFamily="66" charset="0"/>
                        </a:rPr>
                        <a:t>LKS2</a:t>
                      </a:r>
                    </a:p>
                    <a:p>
                      <a:r>
                        <a:rPr lang="en-GB" sz="1200" dirty="0">
                          <a:latin typeface="Comic Sans MS" panose="030F0702030302020204" pitchFamily="66" charset="0"/>
                        </a:rPr>
                        <a:t>Yr3/4</a:t>
                      </a:r>
                    </a:p>
                  </a:txBody>
                  <a:tcPr/>
                </a:tc>
                <a:tc>
                  <a:txBody>
                    <a:bodyPr/>
                    <a:lstStyle/>
                    <a:p>
                      <a:pPr algn="ctr"/>
                      <a:endParaRPr lang="en-GB" sz="800" b="0" dirty="0">
                        <a:latin typeface="Comic Sans MS" panose="030F0702030302020204" pitchFamily="66" charset="0"/>
                      </a:endParaRPr>
                    </a:p>
                  </a:txBody>
                  <a:tcPr>
                    <a:solidFill>
                      <a:srgbClr val="41AE0A"/>
                    </a:solidFill>
                  </a:tcPr>
                </a:tc>
                <a:tc>
                  <a:txBody>
                    <a:bodyPr/>
                    <a:lstStyle/>
                    <a:p>
                      <a:pPr algn="ctr"/>
                      <a:r>
                        <a:rPr lang="en-GB" sz="1400" b="0" dirty="0">
                          <a:latin typeface="Comic Sans MS" panose="030F0702030302020204" pitchFamily="66" charset="0"/>
                        </a:rPr>
                        <a:t>The Countries of Europe</a:t>
                      </a:r>
                    </a:p>
                  </a:txBody>
                  <a:tcPr>
                    <a:noFill/>
                  </a:tcPr>
                </a:tc>
                <a:tc>
                  <a:txBody>
                    <a:bodyPr/>
                    <a:lstStyle/>
                    <a:p>
                      <a:pPr algn="ctr"/>
                      <a:endParaRPr lang="en-GB" sz="1400" b="0" dirty="0">
                        <a:latin typeface="Comic Sans MS" panose="030F0702030302020204" pitchFamily="66" charset="0"/>
                      </a:endParaRPr>
                    </a:p>
                  </a:txBody>
                  <a:tcPr>
                    <a:solidFill>
                      <a:srgbClr val="41AE0A"/>
                    </a:solidFill>
                  </a:tcPr>
                </a:tc>
                <a:tc>
                  <a:txBody>
                    <a:bodyPr/>
                    <a:lstStyle/>
                    <a:p>
                      <a:pPr algn="ctr"/>
                      <a:r>
                        <a:rPr lang="en-US" sz="1400" b="0" dirty="0">
                          <a:latin typeface="Comic Sans MS" panose="030F0702030302020204" pitchFamily="66" charset="0"/>
                        </a:rPr>
                        <a:t>Comparing northern Italy to the North West</a:t>
                      </a:r>
                    </a:p>
                    <a:p>
                      <a:pPr algn="ctr"/>
                      <a:endParaRPr lang="en-GB" sz="1400" b="0" dirty="0">
                        <a:latin typeface="Comic Sans MS" panose="030F0702030302020204" pitchFamily="66" charset="0"/>
                      </a:endParaRPr>
                    </a:p>
                  </a:txBody>
                  <a:tcPr>
                    <a:noFill/>
                  </a:tcPr>
                </a:tc>
                <a:tc>
                  <a:txBody>
                    <a:bodyPr/>
                    <a:lstStyle/>
                    <a:p>
                      <a:pPr algn="ctr"/>
                      <a:endParaRPr lang="en-GB" sz="1400" b="0" dirty="0">
                        <a:latin typeface="Comic Sans MS" panose="030F0702030302020204" pitchFamily="66" charset="0"/>
                      </a:endParaRPr>
                    </a:p>
                  </a:txBody>
                  <a:tcPr>
                    <a:solidFill>
                      <a:srgbClr val="41AE0A"/>
                    </a:solidFill>
                  </a:tcPr>
                </a:tc>
                <a:tc>
                  <a:txBody>
                    <a:bodyPr/>
                    <a:lstStyle/>
                    <a:p>
                      <a:pPr algn="ctr"/>
                      <a:r>
                        <a:rPr lang="en-GB" sz="1400" b="0" dirty="0">
                          <a:latin typeface="Comic Sans MS" panose="030F0702030302020204" pitchFamily="66" charset="0"/>
                        </a:rPr>
                        <a:t>Volcanoes and Earthquakes</a:t>
                      </a:r>
                    </a:p>
                    <a:p>
                      <a:pPr algn="ctr"/>
                      <a:endParaRPr lang="en-GB" sz="1400" b="0" dirty="0">
                        <a:latin typeface="Comic Sans MS" panose="030F0702030302020204" pitchFamily="66" charset="0"/>
                      </a:endParaRPr>
                    </a:p>
                  </a:txBody>
                  <a:tcPr>
                    <a:noFill/>
                  </a:tcPr>
                </a:tc>
                <a:extLst>
                  <a:ext uri="{0D108BD9-81ED-4DB2-BD59-A6C34878D82A}">
                    <a16:rowId xmlns:a16="http://schemas.microsoft.com/office/drawing/2014/main" val="3533913891"/>
                  </a:ext>
                </a:extLst>
              </a:tr>
              <a:tr h="1057023">
                <a:tc>
                  <a:txBody>
                    <a:bodyPr/>
                    <a:lstStyle/>
                    <a:p>
                      <a:r>
                        <a:rPr lang="en-GB" dirty="0">
                          <a:latin typeface="Comic Sans MS" panose="030F0702030302020204" pitchFamily="66" charset="0"/>
                        </a:rPr>
                        <a:t>UKS2</a:t>
                      </a:r>
                    </a:p>
                    <a:p>
                      <a:r>
                        <a:rPr lang="en-GB" sz="1200" dirty="0">
                          <a:latin typeface="Comic Sans MS" panose="030F0702030302020204" pitchFamily="66" charset="0"/>
                        </a:rPr>
                        <a:t>Yr5/6</a:t>
                      </a:r>
                    </a:p>
                  </a:txBody>
                  <a:tcPr/>
                </a:tc>
                <a:tc>
                  <a:txBody>
                    <a:bodyPr/>
                    <a:lstStyle/>
                    <a:p>
                      <a:pPr algn="ctr"/>
                      <a:endParaRPr lang="en-GB" sz="800" b="0" dirty="0">
                        <a:latin typeface="Comic Sans MS" panose="030F0702030302020204" pitchFamily="66" charset="0"/>
                      </a:endParaRPr>
                    </a:p>
                  </a:txBody>
                  <a:tcPr>
                    <a:solidFill>
                      <a:srgbClr val="41AE0A"/>
                    </a:solid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400" b="0" dirty="0">
                          <a:latin typeface="Comic Sans MS" panose="030F0702030302020204" pitchFamily="66" charset="0"/>
                        </a:rPr>
                        <a:t>North and South America</a:t>
                      </a:r>
                    </a:p>
                  </a:txBody>
                  <a:tcPr>
                    <a:noFill/>
                  </a:tcPr>
                </a:tc>
                <a:tc>
                  <a:txBody>
                    <a:bodyPr/>
                    <a:lstStyle/>
                    <a:p>
                      <a:pPr algn="ctr"/>
                      <a:endParaRPr lang="en-GB" sz="1400" b="0" dirty="0">
                        <a:latin typeface="Comic Sans MS" panose="030F0702030302020204" pitchFamily="66" charset="0"/>
                      </a:endParaRPr>
                    </a:p>
                  </a:txBody>
                  <a:tcPr>
                    <a:solidFill>
                      <a:srgbClr val="41AE0A"/>
                    </a:solidFill>
                  </a:tcPr>
                </a:tc>
                <a:tc>
                  <a:txBody>
                    <a:bodyPr/>
                    <a:lstStyle/>
                    <a:p>
                      <a:pPr algn="ctr"/>
                      <a:r>
                        <a:rPr lang="en-GB" sz="1400" b="0" dirty="0">
                          <a:latin typeface="Comic Sans MS" panose="030F0702030302020204" pitchFamily="66" charset="0"/>
                        </a:rPr>
                        <a:t>South America: the Amazon</a:t>
                      </a:r>
                    </a:p>
                  </a:txBody>
                  <a:tcP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lang="en-GB" sz="1400" b="0" dirty="0">
                        <a:latin typeface="Comic Sans MS" panose="030F0702030302020204" pitchFamily="66" charset="0"/>
                      </a:endParaRPr>
                    </a:p>
                  </a:txBody>
                  <a:tcPr>
                    <a:solidFill>
                      <a:srgbClr val="41AE0A"/>
                    </a:solidFill>
                  </a:tcPr>
                </a:tc>
                <a:tc>
                  <a:txBody>
                    <a:bodyPr/>
                    <a:lstStyle/>
                    <a:p>
                      <a:pPr algn="ctr"/>
                      <a:r>
                        <a:rPr lang="en-US" sz="1400" b="0" dirty="0">
                          <a:latin typeface="Comic Sans MS" panose="030F0702030302020204" pitchFamily="66" charset="0"/>
                        </a:rPr>
                        <a:t>Natural Resources</a:t>
                      </a:r>
                      <a:endParaRPr lang="en-GB" sz="1400" b="0" dirty="0">
                        <a:latin typeface="Comic Sans MS" panose="030F0702030302020204" pitchFamily="66" charset="0"/>
                      </a:endParaRPr>
                    </a:p>
                  </a:txBody>
                  <a:tcPr>
                    <a:noFill/>
                  </a:tcPr>
                </a:tc>
                <a:extLst>
                  <a:ext uri="{0D108BD9-81ED-4DB2-BD59-A6C34878D82A}">
                    <a16:rowId xmlns:a16="http://schemas.microsoft.com/office/drawing/2014/main" val="3457276113"/>
                  </a:ext>
                </a:extLst>
              </a:tr>
            </a:tbl>
          </a:graphicData>
        </a:graphic>
      </p:graphicFrame>
      <p:sp>
        <p:nvSpPr>
          <p:cNvPr id="26" name="TextBox 25">
            <a:extLst>
              <a:ext uri="{FF2B5EF4-FFF2-40B4-BE49-F238E27FC236}">
                <a16:creationId xmlns:a16="http://schemas.microsoft.com/office/drawing/2014/main" id="{1E4445BD-F4F7-41AC-AF0F-F873FCB51B2B}"/>
              </a:ext>
            </a:extLst>
          </p:cNvPr>
          <p:cNvSpPr txBox="1"/>
          <p:nvPr/>
        </p:nvSpPr>
        <p:spPr>
          <a:xfrm>
            <a:off x="4048217" y="1386581"/>
            <a:ext cx="4296793" cy="400110"/>
          </a:xfrm>
          <a:prstGeom prst="rect">
            <a:avLst/>
          </a:prstGeom>
          <a:noFill/>
        </p:spPr>
        <p:txBody>
          <a:bodyPr wrap="square" rtlCol="0">
            <a:spAutoFit/>
          </a:bodyPr>
          <a:lstStyle/>
          <a:p>
            <a:pPr algn="ctr"/>
            <a:r>
              <a:rPr lang="en-GB" sz="2000" b="1" dirty="0">
                <a:solidFill>
                  <a:schemeClr val="bg1"/>
                </a:solidFill>
                <a:latin typeface="Comic Sans MS" panose="030F0702030302020204" pitchFamily="66" charset="0"/>
              </a:rPr>
              <a:t>KS2 - Cycle B</a:t>
            </a:r>
          </a:p>
        </p:txBody>
      </p:sp>
      <p:pic>
        <p:nvPicPr>
          <p:cNvPr id="2" name="Picture 1">
            <a:extLst>
              <a:ext uri="{FF2B5EF4-FFF2-40B4-BE49-F238E27FC236}">
                <a16:creationId xmlns:a16="http://schemas.microsoft.com/office/drawing/2014/main" id="{441341B2-1313-4B82-B5A9-FFD9B2D7E372}"/>
              </a:ext>
            </a:extLst>
          </p:cNvPr>
          <p:cNvPicPr>
            <a:picLocks noChangeAspect="1"/>
          </p:cNvPicPr>
          <p:nvPr/>
        </p:nvPicPr>
        <p:blipFill>
          <a:blip r:embed="rId2"/>
          <a:stretch>
            <a:fillRect/>
          </a:stretch>
        </p:blipFill>
        <p:spPr>
          <a:xfrm>
            <a:off x="432155" y="222719"/>
            <a:ext cx="1761897" cy="1018120"/>
          </a:xfrm>
          <a:prstGeom prst="rect">
            <a:avLst/>
          </a:prstGeom>
        </p:spPr>
      </p:pic>
    </p:spTree>
    <p:extLst>
      <p:ext uri="{BB962C8B-B14F-4D97-AF65-F5344CB8AC3E}">
        <p14:creationId xmlns:p14="http://schemas.microsoft.com/office/powerpoint/2010/main" val="246752617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794C6FE-B479-4A6B-BE24-97602FA9CC96}"/>
              </a:ext>
            </a:extLst>
          </p:cNvPr>
          <p:cNvSpPr/>
          <p:nvPr/>
        </p:nvSpPr>
        <p:spPr>
          <a:xfrm>
            <a:off x="301840" y="96803"/>
            <a:ext cx="11594237" cy="1394645"/>
          </a:xfrm>
          <a:prstGeom prst="rect">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6" name="Rectangle 5">
            <a:extLst>
              <a:ext uri="{FF2B5EF4-FFF2-40B4-BE49-F238E27FC236}">
                <a16:creationId xmlns:a16="http://schemas.microsoft.com/office/drawing/2014/main" id="{CE9C5A49-72F3-4444-ACCF-0DF54F0F810B}"/>
              </a:ext>
            </a:extLst>
          </p:cNvPr>
          <p:cNvSpPr/>
          <p:nvPr/>
        </p:nvSpPr>
        <p:spPr>
          <a:xfrm>
            <a:off x="298881" y="1344671"/>
            <a:ext cx="11594237" cy="464820"/>
          </a:xfrm>
          <a:prstGeom prst="rect">
            <a:avLst/>
          </a:prstGeom>
          <a:solidFill>
            <a:srgbClr val="A45CAC"/>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10" name="Rectangle 9">
            <a:extLst>
              <a:ext uri="{FF2B5EF4-FFF2-40B4-BE49-F238E27FC236}">
                <a16:creationId xmlns:a16="http://schemas.microsoft.com/office/drawing/2014/main" id="{D8C52891-5734-4892-8441-7D7CFBEBBF79}"/>
              </a:ext>
            </a:extLst>
          </p:cNvPr>
          <p:cNvSpPr/>
          <p:nvPr/>
        </p:nvSpPr>
        <p:spPr>
          <a:xfrm>
            <a:off x="2426234" y="2298983"/>
            <a:ext cx="247212" cy="144780"/>
          </a:xfrm>
          <a:prstGeom prst="rect">
            <a:avLst/>
          </a:prstGeom>
          <a:ln>
            <a:noFill/>
          </a:ln>
        </p:spPr>
        <p:style>
          <a:lnRef idx="2">
            <a:schemeClr val="accent1"/>
          </a:lnRef>
          <a:fillRef idx="1">
            <a:schemeClr val="l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endParaRPr lang="en-GB"/>
          </a:p>
        </p:txBody>
      </p:sp>
      <p:sp>
        <p:nvSpPr>
          <p:cNvPr id="24" name="TextBox 23">
            <a:extLst>
              <a:ext uri="{FF2B5EF4-FFF2-40B4-BE49-F238E27FC236}">
                <a16:creationId xmlns:a16="http://schemas.microsoft.com/office/drawing/2014/main" id="{141EF8DA-1AAC-4721-847D-82503B884892}"/>
              </a:ext>
            </a:extLst>
          </p:cNvPr>
          <p:cNvSpPr txBox="1"/>
          <p:nvPr/>
        </p:nvSpPr>
        <p:spPr>
          <a:xfrm>
            <a:off x="2194052" y="231525"/>
            <a:ext cx="8086290" cy="1077218"/>
          </a:xfrm>
          <a:prstGeom prst="rect">
            <a:avLst/>
          </a:prstGeom>
          <a:noFill/>
        </p:spPr>
        <p:txBody>
          <a:bodyPr wrap="square" rtlCol="0">
            <a:spAutoFit/>
          </a:bodyPr>
          <a:lstStyle/>
          <a:p>
            <a:pPr algn="ctr"/>
            <a:r>
              <a:rPr lang="en-GB" sz="3200" dirty="0">
                <a:solidFill>
                  <a:schemeClr val="bg1"/>
                </a:solidFill>
                <a:latin typeface="Comic Sans MS" panose="030F0702030302020204" pitchFamily="66" charset="0"/>
              </a:rPr>
              <a:t>Curriculum Map</a:t>
            </a:r>
          </a:p>
          <a:p>
            <a:pPr algn="ctr"/>
            <a:r>
              <a:rPr lang="en-GB" sz="3200" dirty="0">
                <a:solidFill>
                  <a:schemeClr val="bg1"/>
                </a:solidFill>
                <a:latin typeface="Comic Sans MS" panose="030F0702030302020204" pitchFamily="66" charset="0"/>
              </a:rPr>
              <a:t>Geography– Overview KS1</a:t>
            </a:r>
          </a:p>
        </p:txBody>
      </p:sp>
      <p:graphicFrame>
        <p:nvGraphicFramePr>
          <p:cNvPr id="25" name="Table 24">
            <a:extLst>
              <a:ext uri="{FF2B5EF4-FFF2-40B4-BE49-F238E27FC236}">
                <a16:creationId xmlns:a16="http://schemas.microsoft.com/office/drawing/2014/main" id="{AC7B64D2-1B9F-4487-BF74-023ABE51D6A6}"/>
              </a:ext>
            </a:extLst>
          </p:cNvPr>
          <p:cNvGraphicFramePr>
            <a:graphicFrameLocks noGrp="1"/>
          </p:cNvGraphicFramePr>
          <p:nvPr>
            <p:extLst>
              <p:ext uri="{D42A27DB-BD31-4B8C-83A1-F6EECF244321}">
                <p14:modId xmlns:p14="http://schemas.microsoft.com/office/powerpoint/2010/main" val="1204181481"/>
              </p:ext>
            </p:extLst>
          </p:nvPr>
        </p:nvGraphicFramePr>
        <p:xfrm>
          <a:off x="298881" y="1924366"/>
          <a:ext cx="11594237" cy="4628455"/>
        </p:xfrm>
        <a:graphic>
          <a:graphicData uri="http://schemas.openxmlformats.org/drawingml/2006/table">
            <a:tbl>
              <a:tblPr firstRow="1" bandRow="1">
                <a:tableStyleId>{5940675A-B579-460E-94D1-54222C63F5DA}</a:tableStyleId>
              </a:tblPr>
              <a:tblGrid>
                <a:gridCol w="4024544">
                  <a:extLst>
                    <a:ext uri="{9D8B030D-6E8A-4147-A177-3AD203B41FA5}">
                      <a16:colId xmlns:a16="http://schemas.microsoft.com/office/drawing/2014/main" val="1039164095"/>
                    </a:ext>
                  </a:extLst>
                </a:gridCol>
                <a:gridCol w="3689359">
                  <a:extLst>
                    <a:ext uri="{9D8B030D-6E8A-4147-A177-3AD203B41FA5}">
                      <a16:colId xmlns:a16="http://schemas.microsoft.com/office/drawing/2014/main" val="914411525"/>
                    </a:ext>
                  </a:extLst>
                </a:gridCol>
                <a:gridCol w="3880334">
                  <a:extLst>
                    <a:ext uri="{9D8B030D-6E8A-4147-A177-3AD203B41FA5}">
                      <a16:colId xmlns:a16="http://schemas.microsoft.com/office/drawing/2014/main" val="954389551"/>
                    </a:ext>
                  </a:extLst>
                </a:gridCol>
              </a:tblGrid>
              <a:tr h="401584">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400" b="0" dirty="0">
                          <a:latin typeface="Comic Sans MS" panose="030F0702030302020204" pitchFamily="66" charset="0"/>
                        </a:rPr>
                        <a:t>Autumn 2 – </a:t>
                      </a:r>
                      <a:r>
                        <a:rPr lang="en-GB" sz="1400" b="0" dirty="0">
                          <a:effectLst/>
                          <a:latin typeface="Comic Sans MS" panose="030F0702030302020204" pitchFamily="66" charset="0"/>
                          <a:ea typeface="Calibri" panose="020F0502020204030204" pitchFamily="34" charset="0"/>
                          <a:cs typeface="Times New Roman" panose="02020603050405020304" pitchFamily="18" charset="0"/>
                        </a:rPr>
                        <a:t>Our School and its Grounds</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400" b="0" dirty="0">
                          <a:latin typeface="Comic Sans MS" panose="030F0702030302020204" pitchFamily="66" charset="0"/>
                        </a:rPr>
                        <a:t>Spring 2 – </a:t>
                      </a:r>
                      <a:r>
                        <a:rPr lang="en-GB" sz="1400" b="0" dirty="0">
                          <a:effectLst/>
                          <a:latin typeface="Comic Sans MS" panose="030F0702030302020204" pitchFamily="66" charset="0"/>
                          <a:ea typeface="Calibri" panose="020F0502020204030204" pitchFamily="34" charset="0"/>
                          <a:cs typeface="Times New Roman" panose="02020603050405020304" pitchFamily="18" charset="0"/>
                        </a:rPr>
                        <a:t>England and London</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400" b="0" dirty="0">
                          <a:latin typeface="Comic Sans MS" panose="030F0702030302020204" pitchFamily="66" charset="0"/>
                        </a:rPr>
                        <a:t>Summer 2 – </a:t>
                      </a:r>
                      <a:r>
                        <a:rPr lang="en-GB" sz="1400" b="0" dirty="0">
                          <a:effectLst/>
                          <a:latin typeface="Comic Sans MS" panose="030F0702030302020204" pitchFamily="66" charset="0"/>
                          <a:ea typeface="Calibri" panose="020F0502020204030204" pitchFamily="34" charset="0"/>
                          <a:cs typeface="Times New Roman" panose="02020603050405020304" pitchFamily="18" charset="0"/>
                        </a:rPr>
                        <a:t>Hot and Cold Places</a:t>
                      </a:r>
                    </a:p>
                  </a:txBody>
                  <a:tcPr/>
                </a:tc>
                <a:extLst>
                  <a:ext uri="{0D108BD9-81ED-4DB2-BD59-A6C34878D82A}">
                    <a16:rowId xmlns:a16="http://schemas.microsoft.com/office/drawing/2014/main" val="3471968257"/>
                  </a:ext>
                </a:extLst>
              </a:tr>
              <a:tr h="4226871">
                <a:tc>
                  <a:txBody>
                    <a:bodyPr/>
                    <a:lstStyle/>
                    <a:p>
                      <a:pPr marL="342900" lvl="0" indent="-342900">
                        <a:lnSpc>
                          <a:spcPct val="107000"/>
                        </a:lnSpc>
                        <a:spcAft>
                          <a:spcPts val="0"/>
                        </a:spcAft>
                        <a:buFont typeface="Symbol" panose="05050102010706020507" pitchFamily="18" charset="2"/>
                        <a:buChar char=""/>
                      </a:pPr>
                      <a:r>
                        <a:rPr lang="en-US" sz="1150" dirty="0">
                          <a:effectLst/>
                          <a:latin typeface="Comic Sans MS" panose="030F0702030302020204" pitchFamily="66" charset="0"/>
                          <a:ea typeface="Calibri" panose="020F0502020204030204" pitchFamily="34" charset="0"/>
                          <a:cs typeface="Times New Roman" panose="02020603050405020304" pitchFamily="18" charset="0"/>
                        </a:rPr>
                        <a:t>Know the name and address of our school </a:t>
                      </a:r>
                    </a:p>
                    <a:p>
                      <a:pPr marL="342900" marR="0" lvl="0" indent="-342900" algn="l" defTabSz="914400" rtl="0" eaLnBrk="1" fontAlgn="auto" latinLnBrk="0" hangingPunct="1">
                        <a:lnSpc>
                          <a:spcPct val="107000"/>
                        </a:lnSpc>
                        <a:spcBef>
                          <a:spcPts val="0"/>
                        </a:spcBef>
                        <a:spcAft>
                          <a:spcPts val="0"/>
                        </a:spcAft>
                        <a:buClrTx/>
                        <a:buSzTx/>
                        <a:buFont typeface="Symbol" panose="05050102010706020507" pitchFamily="18" charset="2"/>
                        <a:buChar char=""/>
                        <a:tabLst/>
                        <a:defRPr/>
                      </a:pPr>
                      <a:r>
                        <a:rPr lang="en-GB" sz="1150" dirty="0">
                          <a:effectLst/>
                          <a:latin typeface="Comic Sans MS" panose="030F0702030302020204" pitchFamily="66" charset="0"/>
                          <a:ea typeface="Calibri" panose="020F0502020204030204" pitchFamily="34" charset="0"/>
                          <a:cs typeface="Times New Roman" panose="02020603050405020304" pitchFamily="18" charset="0"/>
                        </a:rPr>
                        <a:t>Know the difference between human and physical features</a:t>
                      </a:r>
                    </a:p>
                    <a:p>
                      <a:pPr marL="342900" marR="0" lvl="0" indent="-342900" algn="l" defTabSz="914400" rtl="0" eaLnBrk="1" fontAlgn="auto" latinLnBrk="0" hangingPunct="1">
                        <a:lnSpc>
                          <a:spcPct val="107000"/>
                        </a:lnSpc>
                        <a:spcBef>
                          <a:spcPts val="0"/>
                        </a:spcBef>
                        <a:spcAft>
                          <a:spcPts val="0"/>
                        </a:spcAft>
                        <a:buClrTx/>
                        <a:buSzTx/>
                        <a:buFont typeface="Symbol" panose="05050102010706020507" pitchFamily="18" charset="2"/>
                        <a:buChar char=""/>
                        <a:tabLst/>
                        <a:defRPr/>
                      </a:pPr>
                      <a:r>
                        <a:rPr lang="en-GB" sz="1150" dirty="0">
                          <a:effectLst/>
                          <a:latin typeface="Comic Sans MS" panose="030F0702030302020204" pitchFamily="66" charset="0"/>
                          <a:ea typeface="Calibri" panose="020F0502020204030204" pitchFamily="34" charset="0"/>
                          <a:cs typeface="Times New Roman" panose="02020603050405020304" pitchFamily="18" charset="0"/>
                        </a:rPr>
                        <a:t>Know three human features of our school and its grounds</a:t>
                      </a:r>
                    </a:p>
                    <a:p>
                      <a:pPr marL="342900" marR="0" lvl="0" indent="-342900" algn="l" defTabSz="914400" rtl="0" eaLnBrk="1" fontAlgn="auto" latinLnBrk="0" hangingPunct="1">
                        <a:lnSpc>
                          <a:spcPct val="107000"/>
                        </a:lnSpc>
                        <a:spcBef>
                          <a:spcPts val="0"/>
                        </a:spcBef>
                        <a:spcAft>
                          <a:spcPts val="0"/>
                        </a:spcAft>
                        <a:buClrTx/>
                        <a:buSzTx/>
                        <a:buFont typeface="Symbol" panose="05050102010706020507" pitchFamily="18" charset="2"/>
                        <a:buChar char=""/>
                        <a:tabLst/>
                        <a:defRPr/>
                      </a:pPr>
                      <a:r>
                        <a:rPr lang="en-GB" sz="1150" dirty="0">
                          <a:effectLst/>
                          <a:latin typeface="Comic Sans MS" panose="030F0702030302020204" pitchFamily="66" charset="0"/>
                          <a:ea typeface="Calibri" panose="020F0502020204030204" pitchFamily="34" charset="0"/>
                          <a:cs typeface="Times New Roman" panose="02020603050405020304" pitchFamily="18" charset="0"/>
                        </a:rPr>
                        <a:t>Know three physical features of our school and its grounds</a:t>
                      </a:r>
                    </a:p>
                    <a:p>
                      <a:pPr marL="342900" marR="0" lvl="0" indent="-342900" algn="l" defTabSz="914400" rtl="0" eaLnBrk="1" fontAlgn="auto" latinLnBrk="0" hangingPunct="1">
                        <a:lnSpc>
                          <a:spcPct val="107000"/>
                        </a:lnSpc>
                        <a:spcBef>
                          <a:spcPts val="0"/>
                        </a:spcBef>
                        <a:spcAft>
                          <a:spcPts val="0"/>
                        </a:spcAft>
                        <a:buClrTx/>
                        <a:buSzTx/>
                        <a:buFont typeface="Symbol" panose="05050102010706020507" pitchFamily="18" charset="2"/>
                        <a:buChar char=""/>
                        <a:tabLst/>
                        <a:defRPr/>
                      </a:pPr>
                      <a:r>
                        <a:rPr lang="en-US" sz="1150" dirty="0">
                          <a:effectLst/>
                          <a:latin typeface="Comic Sans MS" panose="030F0702030302020204" pitchFamily="66" charset="0"/>
                          <a:ea typeface="Calibri" panose="020F0502020204030204" pitchFamily="34" charset="0"/>
                          <a:cs typeface="Times New Roman" panose="02020603050405020304" pitchFamily="18" charset="0"/>
                        </a:rPr>
                        <a:t>T</a:t>
                      </a:r>
                      <a:r>
                        <a:rPr lang="en-GB" sz="1150" dirty="0" err="1">
                          <a:effectLst/>
                          <a:latin typeface="Comic Sans MS" panose="030F0702030302020204" pitchFamily="66" charset="0"/>
                          <a:ea typeface="Calibri" panose="020F0502020204030204" pitchFamily="34" charset="0"/>
                          <a:cs typeface="Times New Roman" panose="02020603050405020304" pitchFamily="18" charset="0"/>
                        </a:rPr>
                        <a:t>ake</a:t>
                      </a:r>
                      <a:r>
                        <a:rPr lang="en-GB" sz="1150" dirty="0">
                          <a:effectLst/>
                          <a:latin typeface="Comic Sans MS" panose="030F0702030302020204" pitchFamily="66" charset="0"/>
                          <a:ea typeface="Calibri" panose="020F0502020204030204" pitchFamily="34" charset="0"/>
                          <a:cs typeface="Times New Roman" panose="02020603050405020304" pitchFamily="18" charset="0"/>
                        </a:rPr>
                        <a:t> photos of key features of the school and draw simple sketches of some of these</a:t>
                      </a:r>
                    </a:p>
                    <a:p>
                      <a:pPr marL="342900" marR="0" lvl="0" indent="-342900" algn="l" defTabSz="914400" rtl="0" eaLnBrk="1" fontAlgn="auto" latinLnBrk="0" hangingPunct="1">
                        <a:lnSpc>
                          <a:spcPct val="107000"/>
                        </a:lnSpc>
                        <a:spcBef>
                          <a:spcPts val="0"/>
                        </a:spcBef>
                        <a:spcAft>
                          <a:spcPts val="0"/>
                        </a:spcAft>
                        <a:buClrTx/>
                        <a:buSzTx/>
                        <a:buFont typeface="Symbol" panose="05050102010706020507" pitchFamily="18" charset="2"/>
                        <a:buChar char=""/>
                        <a:tabLst/>
                        <a:defRPr/>
                      </a:pPr>
                      <a:r>
                        <a:rPr lang="en-US" sz="1150" dirty="0">
                          <a:effectLst/>
                          <a:latin typeface="Comic Sans MS" panose="030F0702030302020204" pitchFamily="66" charset="0"/>
                          <a:ea typeface="Calibri" panose="020F0502020204030204" pitchFamily="34" charset="0"/>
                          <a:cs typeface="Times New Roman" panose="02020603050405020304" pitchFamily="18" charset="0"/>
                        </a:rPr>
                        <a:t>D</a:t>
                      </a:r>
                      <a:r>
                        <a:rPr lang="en-GB" sz="1150" dirty="0" err="1">
                          <a:effectLst/>
                          <a:latin typeface="Comic Sans MS" panose="030F0702030302020204" pitchFamily="66" charset="0"/>
                          <a:ea typeface="Calibri" panose="020F0502020204030204" pitchFamily="34" charset="0"/>
                          <a:cs typeface="Times New Roman" panose="02020603050405020304" pitchFamily="18" charset="0"/>
                        </a:rPr>
                        <a:t>iscuss</a:t>
                      </a:r>
                      <a:r>
                        <a:rPr lang="en-GB" sz="1150" dirty="0">
                          <a:effectLst/>
                          <a:latin typeface="Comic Sans MS" panose="030F0702030302020204" pitchFamily="66" charset="0"/>
                          <a:ea typeface="Calibri" panose="020F0502020204030204" pitchFamily="34" charset="0"/>
                          <a:cs typeface="Times New Roman" panose="02020603050405020304" pitchFamily="18" charset="0"/>
                        </a:rPr>
                        <a:t> captions for each photograph</a:t>
                      </a:r>
                    </a:p>
                    <a:p>
                      <a:pPr marL="342900" marR="0" lvl="0" indent="-342900" algn="l" defTabSz="914400" rtl="0" eaLnBrk="1" fontAlgn="auto" latinLnBrk="0" hangingPunct="1">
                        <a:lnSpc>
                          <a:spcPct val="107000"/>
                        </a:lnSpc>
                        <a:spcBef>
                          <a:spcPts val="0"/>
                        </a:spcBef>
                        <a:spcAft>
                          <a:spcPts val="0"/>
                        </a:spcAft>
                        <a:buClrTx/>
                        <a:buSzTx/>
                        <a:buFont typeface="Symbol" panose="05050102010706020507" pitchFamily="18" charset="2"/>
                        <a:buChar char=""/>
                        <a:tabLst/>
                        <a:defRPr/>
                      </a:pPr>
                      <a:r>
                        <a:rPr lang="en-GB" sz="1150" dirty="0">
                          <a:effectLst/>
                          <a:latin typeface="Comic Sans MS" panose="030F0702030302020204" pitchFamily="66" charset="0"/>
                          <a:ea typeface="Calibri" panose="020F0502020204030204" pitchFamily="34" charset="0"/>
                          <a:cs typeface="Times New Roman" panose="02020603050405020304" pitchFamily="18" charset="0"/>
                        </a:rPr>
                        <a:t>Recognise the features of the school on aerial photographs and label </a:t>
                      </a:r>
                    </a:p>
                    <a:p>
                      <a:pPr marL="342900" marR="0" lvl="0" indent="-342900" algn="l" defTabSz="914400" rtl="0" eaLnBrk="1" fontAlgn="auto" latinLnBrk="0" hangingPunct="1">
                        <a:lnSpc>
                          <a:spcPct val="107000"/>
                        </a:lnSpc>
                        <a:spcBef>
                          <a:spcPts val="0"/>
                        </a:spcBef>
                        <a:spcAft>
                          <a:spcPts val="0"/>
                        </a:spcAft>
                        <a:buClrTx/>
                        <a:buSzTx/>
                        <a:buFont typeface="Symbol" panose="05050102010706020507" pitchFamily="18" charset="2"/>
                        <a:buChar char=""/>
                        <a:tabLst/>
                        <a:defRPr/>
                      </a:pPr>
                      <a:r>
                        <a:rPr lang="en-US" sz="1150" dirty="0">
                          <a:effectLst/>
                          <a:latin typeface="Comic Sans MS" panose="030F0702030302020204" pitchFamily="66" charset="0"/>
                          <a:ea typeface="Calibri" panose="020F0502020204030204" pitchFamily="34" charset="0"/>
                          <a:cs typeface="Times New Roman" panose="02020603050405020304" pitchFamily="18" charset="0"/>
                        </a:rPr>
                        <a:t>G</a:t>
                      </a:r>
                      <a:r>
                        <a:rPr lang="en-GB" sz="1150" dirty="0" err="1">
                          <a:effectLst/>
                          <a:latin typeface="Comic Sans MS" panose="030F0702030302020204" pitchFamily="66" charset="0"/>
                          <a:ea typeface="Calibri" panose="020F0502020204030204" pitchFamily="34" charset="0"/>
                          <a:cs typeface="Times New Roman" panose="02020603050405020304" pitchFamily="18" charset="0"/>
                        </a:rPr>
                        <a:t>ive</a:t>
                      </a:r>
                      <a:r>
                        <a:rPr lang="en-GB" sz="1150" dirty="0">
                          <a:effectLst/>
                          <a:latin typeface="Comic Sans MS" panose="030F0702030302020204" pitchFamily="66" charset="0"/>
                          <a:ea typeface="Calibri" panose="020F0502020204030204" pitchFamily="34" charset="0"/>
                          <a:cs typeface="Times New Roman" panose="02020603050405020304" pitchFamily="18" charset="0"/>
                        </a:rPr>
                        <a:t> reasons why they like their school</a:t>
                      </a:r>
                    </a:p>
                    <a:p>
                      <a:pPr marL="342900" marR="0" lvl="0" indent="-342900" algn="l" defTabSz="914400" rtl="0" eaLnBrk="1" fontAlgn="auto" latinLnBrk="0" hangingPunct="1">
                        <a:lnSpc>
                          <a:spcPct val="107000"/>
                        </a:lnSpc>
                        <a:spcBef>
                          <a:spcPts val="0"/>
                        </a:spcBef>
                        <a:spcAft>
                          <a:spcPts val="0"/>
                        </a:spcAft>
                        <a:buClrTx/>
                        <a:buSzTx/>
                        <a:buFont typeface="Symbol" panose="05050102010706020507" pitchFamily="18" charset="2"/>
                        <a:buChar char=""/>
                        <a:tabLst/>
                        <a:defRPr/>
                      </a:pPr>
                      <a:r>
                        <a:rPr lang="en-GB" sz="1150" dirty="0">
                          <a:effectLst/>
                          <a:latin typeface="Comic Sans MS" panose="030F0702030302020204" pitchFamily="66" charset="0"/>
                          <a:ea typeface="Calibri" panose="020F0502020204030204" pitchFamily="34" charset="0"/>
                          <a:cs typeface="Times New Roman" panose="02020603050405020304" pitchFamily="18" charset="0"/>
                        </a:rPr>
                        <a:t>Know how to construct a simple map of the school and label</a:t>
                      </a:r>
                    </a:p>
                    <a:p>
                      <a:pPr marL="342900" lvl="0" indent="-342900">
                        <a:lnSpc>
                          <a:spcPct val="107000"/>
                        </a:lnSpc>
                        <a:spcAft>
                          <a:spcPts val="0"/>
                        </a:spcAft>
                        <a:buFont typeface="Symbol" panose="05050102010706020507" pitchFamily="18" charset="2"/>
                        <a:buChar char=""/>
                      </a:pPr>
                      <a:r>
                        <a:rPr lang="en-GB" sz="1150" dirty="0">
                          <a:effectLst/>
                          <a:latin typeface="Comic Sans MS" panose="030F0702030302020204" pitchFamily="66" charset="0"/>
                          <a:ea typeface="Calibri" panose="020F0502020204030204" pitchFamily="34" charset="0"/>
                          <a:cs typeface="Times New Roman" panose="02020603050405020304" pitchFamily="18" charset="0"/>
                        </a:rPr>
                        <a:t>Know what jobs there are in a school</a:t>
                      </a:r>
                    </a:p>
                    <a:p>
                      <a:pPr marL="342900" lvl="0" indent="-342900">
                        <a:lnSpc>
                          <a:spcPct val="107000"/>
                        </a:lnSpc>
                        <a:spcAft>
                          <a:spcPts val="0"/>
                        </a:spcAft>
                        <a:buFont typeface="Symbol" panose="05050102010706020507" pitchFamily="18" charset="2"/>
                        <a:buChar char=""/>
                      </a:pPr>
                      <a:r>
                        <a:rPr lang="en-US" sz="1150" dirty="0">
                          <a:effectLst/>
                          <a:latin typeface="Comic Sans MS" panose="030F0702030302020204" pitchFamily="66" charset="0"/>
                          <a:ea typeface="Calibri" panose="020F0502020204030204" pitchFamily="34" charset="0"/>
                          <a:cs typeface="Times New Roman" panose="02020603050405020304" pitchFamily="18" charset="0"/>
                        </a:rPr>
                        <a:t>I</a:t>
                      </a:r>
                      <a:r>
                        <a:rPr lang="en-GB" sz="1150" dirty="0" err="1">
                          <a:effectLst/>
                          <a:latin typeface="Comic Sans MS" panose="030F0702030302020204" pitchFamily="66" charset="0"/>
                          <a:ea typeface="Calibri" panose="020F0502020204030204" pitchFamily="34" charset="0"/>
                          <a:cs typeface="Times New Roman" panose="02020603050405020304" pitchFamily="18" charset="0"/>
                        </a:rPr>
                        <a:t>nterview</a:t>
                      </a:r>
                      <a:r>
                        <a:rPr lang="en-GB" sz="1150" dirty="0">
                          <a:effectLst/>
                          <a:latin typeface="Comic Sans MS" panose="030F0702030302020204" pitchFamily="66" charset="0"/>
                          <a:ea typeface="Calibri" panose="020F0502020204030204" pitchFamily="34" charset="0"/>
                          <a:cs typeface="Times New Roman" panose="02020603050405020304" pitchFamily="18" charset="0"/>
                        </a:rPr>
                        <a:t> staff about their jobs, recording answers</a:t>
                      </a:r>
                    </a:p>
                    <a:p>
                      <a:pPr marL="342900" lvl="0" indent="-342900">
                        <a:lnSpc>
                          <a:spcPct val="107000"/>
                        </a:lnSpc>
                        <a:spcAft>
                          <a:spcPts val="0"/>
                        </a:spcAft>
                        <a:buFont typeface="Symbol" panose="05050102010706020507" pitchFamily="18" charset="2"/>
                        <a:buChar char=""/>
                      </a:pPr>
                      <a:r>
                        <a:rPr lang="en-US" sz="1150" dirty="0">
                          <a:effectLst/>
                          <a:latin typeface="Comic Sans MS" panose="030F0702030302020204" pitchFamily="66" charset="0"/>
                          <a:ea typeface="Calibri" panose="020F0502020204030204" pitchFamily="34" charset="0"/>
                          <a:cs typeface="Times New Roman" panose="02020603050405020304" pitchFamily="18" charset="0"/>
                        </a:rPr>
                        <a:t>K</a:t>
                      </a:r>
                      <a:r>
                        <a:rPr lang="en-GB" sz="1150" dirty="0">
                          <a:effectLst/>
                          <a:latin typeface="Comic Sans MS" panose="030F0702030302020204" pitchFamily="66" charset="0"/>
                          <a:ea typeface="Calibri" panose="020F0502020204030204" pitchFamily="34" charset="0"/>
                          <a:cs typeface="Times New Roman" panose="02020603050405020304" pitchFamily="18" charset="0"/>
                        </a:rPr>
                        <a:t>now how to use locational language </a:t>
                      </a:r>
                    </a:p>
                    <a:p>
                      <a:pPr marL="342900" lvl="0" indent="-342900">
                        <a:lnSpc>
                          <a:spcPct val="107000"/>
                        </a:lnSpc>
                        <a:spcAft>
                          <a:spcPts val="0"/>
                        </a:spcAft>
                        <a:buFont typeface="Symbol" panose="05050102010706020507" pitchFamily="18" charset="2"/>
                        <a:buChar char=""/>
                      </a:pPr>
                      <a:r>
                        <a:rPr lang="en-US" sz="1150" dirty="0">
                          <a:effectLst/>
                          <a:latin typeface="Comic Sans MS" panose="030F0702030302020204" pitchFamily="66" charset="0"/>
                          <a:ea typeface="Calibri" panose="020F0502020204030204" pitchFamily="34" charset="0"/>
                          <a:cs typeface="Times New Roman" panose="02020603050405020304" pitchFamily="18" charset="0"/>
                        </a:rPr>
                        <a:t>Plot locations on a simple map, making a route to follow</a:t>
                      </a:r>
                      <a:endParaRPr lang="en-GB" sz="1150" dirty="0">
                        <a:effectLst/>
                        <a:latin typeface="Comic Sans MS" panose="030F0702030302020204" pitchFamily="66" charset="0"/>
                        <a:ea typeface="Calibri" panose="020F0502020204030204" pitchFamily="34" charset="0"/>
                        <a:cs typeface="Times New Roman" panose="02020603050405020304" pitchFamily="18" charset="0"/>
                      </a:endParaRPr>
                    </a:p>
                  </a:txBody>
                  <a:tcPr/>
                </a:tc>
                <a:tc>
                  <a:txBody>
                    <a:bodyPr/>
                    <a:lstStyle/>
                    <a:p>
                      <a:pPr marL="342900" lvl="0" indent="-342900">
                        <a:lnSpc>
                          <a:spcPct val="107000"/>
                        </a:lnSpc>
                        <a:spcAft>
                          <a:spcPts val="800"/>
                        </a:spcAft>
                        <a:buSzPts val="1100"/>
                        <a:buFont typeface="Symbol" panose="05050102010706020507" pitchFamily="18" charset="2"/>
                        <a:buChar char=""/>
                      </a:pPr>
                      <a:r>
                        <a:rPr lang="en-US" sz="1200" dirty="0">
                          <a:latin typeface="Comic Sans MS" panose="030F0702030302020204" pitchFamily="66" charset="0"/>
                        </a:rPr>
                        <a:t>Know the four countries of the UK</a:t>
                      </a:r>
                    </a:p>
                    <a:p>
                      <a:pPr marL="342900" lvl="0" indent="-342900">
                        <a:lnSpc>
                          <a:spcPct val="107000"/>
                        </a:lnSpc>
                        <a:spcAft>
                          <a:spcPts val="800"/>
                        </a:spcAft>
                        <a:buSzPts val="1100"/>
                        <a:buFont typeface="Symbol" panose="05050102010706020507" pitchFamily="18" charset="2"/>
                        <a:buChar char=""/>
                      </a:pPr>
                      <a:r>
                        <a:rPr lang="en-US" sz="1200" dirty="0">
                          <a:latin typeface="Comic Sans MS" panose="030F0702030302020204" pitchFamily="66" charset="0"/>
                        </a:rPr>
                        <a:t>Know where England is on a map </a:t>
                      </a:r>
                    </a:p>
                    <a:p>
                      <a:pPr marL="342900" lvl="0" indent="-342900">
                        <a:lnSpc>
                          <a:spcPct val="107000"/>
                        </a:lnSpc>
                        <a:spcAft>
                          <a:spcPts val="800"/>
                        </a:spcAft>
                        <a:buSzPts val="1100"/>
                        <a:buFont typeface="Symbol" panose="05050102010706020507" pitchFamily="18" charset="2"/>
                        <a:buChar char=""/>
                      </a:pPr>
                      <a:r>
                        <a:rPr lang="en-US" sz="1200" dirty="0">
                          <a:latin typeface="Comic Sans MS" panose="030F0702030302020204" pitchFamily="66" charset="0"/>
                        </a:rPr>
                        <a:t>Know that the capital city is London</a:t>
                      </a:r>
                    </a:p>
                    <a:p>
                      <a:pPr marL="342900" lvl="0" indent="-342900">
                        <a:lnSpc>
                          <a:spcPct val="107000"/>
                        </a:lnSpc>
                        <a:spcAft>
                          <a:spcPts val="800"/>
                        </a:spcAft>
                        <a:buSzPts val="1100"/>
                        <a:buFont typeface="Symbol" panose="05050102010706020507" pitchFamily="18" charset="2"/>
                        <a:buChar char=""/>
                      </a:pPr>
                      <a:r>
                        <a:rPr lang="en-US" sz="1200" dirty="0">
                          <a:latin typeface="Comic Sans MS" panose="030F0702030302020204" pitchFamily="66" charset="0"/>
                        </a:rPr>
                        <a:t>Know about England’s national flower, flag, national food and festivals. </a:t>
                      </a:r>
                    </a:p>
                    <a:p>
                      <a:pPr marL="342900" lvl="0" indent="-342900">
                        <a:lnSpc>
                          <a:spcPct val="107000"/>
                        </a:lnSpc>
                        <a:spcAft>
                          <a:spcPts val="800"/>
                        </a:spcAft>
                        <a:buSzPts val="1100"/>
                        <a:buFont typeface="Symbol" panose="05050102010706020507" pitchFamily="18" charset="2"/>
                        <a:buChar char=""/>
                      </a:pPr>
                      <a:r>
                        <a:rPr lang="en-US" sz="1200" dirty="0">
                          <a:latin typeface="Comic Sans MS" panose="030F0702030302020204" pitchFamily="66" charset="0"/>
                        </a:rPr>
                        <a:t>Know key physical features and human features of England including significant landmarks. </a:t>
                      </a:r>
                    </a:p>
                    <a:p>
                      <a:pPr marL="342900" lvl="0" indent="-342900">
                        <a:lnSpc>
                          <a:spcPct val="107000"/>
                        </a:lnSpc>
                        <a:spcAft>
                          <a:spcPts val="800"/>
                        </a:spcAft>
                        <a:buSzPts val="1100"/>
                        <a:buFont typeface="Symbol" panose="05050102010706020507" pitchFamily="18" charset="2"/>
                        <a:buChar char=""/>
                      </a:pPr>
                      <a:r>
                        <a:rPr lang="en-US" sz="1200" dirty="0">
                          <a:latin typeface="Comic Sans MS" panose="030F0702030302020204" pitchFamily="66" charset="0"/>
                        </a:rPr>
                        <a:t>Know about and name some of London’s common landmarks</a:t>
                      </a:r>
                    </a:p>
                    <a:p>
                      <a:pPr marL="342900" lvl="0" indent="-342900">
                        <a:lnSpc>
                          <a:spcPct val="107000"/>
                        </a:lnSpc>
                        <a:spcAft>
                          <a:spcPts val="800"/>
                        </a:spcAft>
                        <a:buSzPts val="1100"/>
                        <a:buFont typeface="Symbol" panose="05050102010706020507" pitchFamily="18" charset="2"/>
                        <a:buChar char=""/>
                      </a:pPr>
                      <a:r>
                        <a:rPr lang="en-US" sz="1200" dirty="0">
                          <a:latin typeface="Comic Sans MS" panose="030F0702030302020204" pitchFamily="66" charset="0"/>
                        </a:rPr>
                        <a:t>Know some key physical features of London </a:t>
                      </a:r>
                    </a:p>
                    <a:p>
                      <a:pPr marL="342900" lvl="0" indent="-342900">
                        <a:lnSpc>
                          <a:spcPct val="107000"/>
                        </a:lnSpc>
                        <a:spcAft>
                          <a:spcPts val="800"/>
                        </a:spcAft>
                        <a:buSzPts val="1100"/>
                        <a:buFont typeface="Symbol" panose="05050102010706020507" pitchFamily="18" charset="2"/>
                        <a:buChar char=""/>
                      </a:pPr>
                      <a:r>
                        <a:rPr lang="en-US" sz="1200" dirty="0">
                          <a:latin typeface="Comic Sans MS" panose="030F0702030302020204" pitchFamily="66" charset="0"/>
                        </a:rPr>
                        <a:t>Make comparisons between the physical and human features of London and Sandbach</a:t>
                      </a:r>
                    </a:p>
                  </a:txBody>
                  <a:tcPr/>
                </a:tc>
                <a:tc>
                  <a:txBody>
                    <a:bodyPr/>
                    <a:lstStyle/>
                    <a:p>
                      <a:pPr marL="342900" lvl="0" indent="-342900">
                        <a:lnSpc>
                          <a:spcPct val="107000"/>
                        </a:lnSpc>
                        <a:spcAft>
                          <a:spcPts val="0"/>
                        </a:spcAft>
                        <a:buSzPts val="1200"/>
                        <a:buFont typeface="Symbol" panose="05050102010706020507" pitchFamily="18" charset="2"/>
                        <a:buChar char=""/>
                      </a:pPr>
                      <a:r>
                        <a:rPr lang="en-GB" sz="1200" dirty="0">
                          <a:effectLst/>
                          <a:latin typeface="Comic Sans MS" panose="030F0702030302020204" pitchFamily="66" charset="0"/>
                          <a:ea typeface="Calibri" panose="020F0502020204030204" pitchFamily="34" charset="0"/>
                          <a:cs typeface="Times New Roman" panose="02020603050405020304" pitchFamily="18" charset="0"/>
                        </a:rPr>
                        <a:t>Know the names of the four UK seasons</a:t>
                      </a:r>
                    </a:p>
                    <a:p>
                      <a:pPr marL="342900" lvl="0" indent="-342900">
                        <a:lnSpc>
                          <a:spcPct val="107000"/>
                        </a:lnSpc>
                        <a:spcAft>
                          <a:spcPts val="0"/>
                        </a:spcAft>
                        <a:buSzPts val="1200"/>
                        <a:buFont typeface="Symbol" panose="05050102010706020507" pitchFamily="18" charset="2"/>
                        <a:buChar char=""/>
                      </a:pPr>
                      <a:r>
                        <a:rPr lang="en-GB" sz="1200" dirty="0">
                          <a:effectLst/>
                          <a:latin typeface="Comic Sans MS" panose="030F0702030302020204" pitchFamily="66" charset="0"/>
                          <a:ea typeface="Calibri" panose="020F0502020204030204" pitchFamily="34" charset="0"/>
                          <a:cs typeface="Times New Roman" panose="02020603050405020304" pitchFamily="18" charset="0"/>
                        </a:rPr>
                        <a:t>Know what the weather is like in each of the seasons</a:t>
                      </a:r>
                    </a:p>
                    <a:p>
                      <a:pPr marL="342900" lvl="0" indent="-342900">
                        <a:lnSpc>
                          <a:spcPct val="107000"/>
                        </a:lnSpc>
                        <a:spcAft>
                          <a:spcPts val="0"/>
                        </a:spcAft>
                        <a:buSzPts val="1200"/>
                        <a:buFont typeface="Symbol" panose="05050102010706020507" pitchFamily="18" charset="2"/>
                        <a:buChar char=""/>
                      </a:pPr>
                      <a:r>
                        <a:rPr lang="en-GB" sz="1200" dirty="0">
                          <a:effectLst/>
                          <a:latin typeface="Comic Sans MS" panose="030F0702030302020204" pitchFamily="66" charset="0"/>
                          <a:ea typeface="Calibri" panose="020F0502020204030204" pitchFamily="34" charset="0"/>
                          <a:cs typeface="Times New Roman" panose="02020603050405020304" pitchFamily="18" charset="0"/>
                        </a:rPr>
                        <a:t>Know what the equator is and where it can be found</a:t>
                      </a:r>
                    </a:p>
                    <a:p>
                      <a:pPr marL="342900" lvl="0" indent="-342900">
                        <a:lnSpc>
                          <a:spcPct val="107000"/>
                        </a:lnSpc>
                        <a:spcAft>
                          <a:spcPts val="0"/>
                        </a:spcAft>
                        <a:buSzPts val="1200"/>
                        <a:buFont typeface="Symbol" panose="05050102010706020507" pitchFamily="18" charset="2"/>
                        <a:buChar char=""/>
                      </a:pPr>
                      <a:r>
                        <a:rPr lang="en-GB" sz="1200" dirty="0">
                          <a:effectLst/>
                          <a:latin typeface="Comic Sans MS" panose="030F0702030302020204" pitchFamily="66" charset="0"/>
                          <a:ea typeface="Calibri" panose="020F0502020204030204" pitchFamily="34" charset="0"/>
                          <a:cs typeface="Times New Roman" panose="02020603050405020304" pitchFamily="18" charset="0"/>
                        </a:rPr>
                        <a:t>Know that countries close to the equator are hot</a:t>
                      </a:r>
                    </a:p>
                    <a:p>
                      <a:pPr marL="342900" lvl="0" indent="-342900">
                        <a:lnSpc>
                          <a:spcPct val="107000"/>
                        </a:lnSpc>
                        <a:spcAft>
                          <a:spcPts val="0"/>
                        </a:spcAft>
                        <a:buSzPts val="1200"/>
                        <a:buFont typeface="Symbol" panose="05050102010706020507" pitchFamily="18" charset="2"/>
                        <a:buChar char=""/>
                      </a:pPr>
                      <a:r>
                        <a:rPr lang="en-GB" sz="1200" dirty="0">
                          <a:effectLst/>
                          <a:latin typeface="Comic Sans MS" panose="030F0702030302020204" pitchFamily="66" charset="0"/>
                          <a:ea typeface="Calibri" panose="020F0502020204030204" pitchFamily="34" charset="0"/>
                          <a:cs typeface="Times New Roman" panose="02020603050405020304" pitchFamily="18" charset="0"/>
                        </a:rPr>
                        <a:t>Know that cold countries are far away from the equator and close to the North and South Poles</a:t>
                      </a:r>
                    </a:p>
                    <a:p>
                      <a:pPr marL="342900" lvl="0" indent="-342900">
                        <a:lnSpc>
                          <a:spcPct val="107000"/>
                        </a:lnSpc>
                        <a:spcAft>
                          <a:spcPts val="0"/>
                        </a:spcAft>
                        <a:buSzPts val="1200"/>
                        <a:buFont typeface="Symbol" panose="05050102010706020507" pitchFamily="18" charset="2"/>
                        <a:buChar char=""/>
                      </a:pPr>
                      <a:r>
                        <a:rPr lang="en-GB" sz="1200" dirty="0">
                          <a:effectLst/>
                          <a:latin typeface="Comic Sans MS" panose="030F0702030302020204" pitchFamily="66" charset="0"/>
                          <a:ea typeface="Calibri" panose="020F0502020204030204" pitchFamily="34" charset="0"/>
                          <a:cs typeface="Times New Roman" panose="02020603050405020304" pitchFamily="18" charset="0"/>
                        </a:rPr>
                        <a:t>Identify hot and cold countries in an atlas</a:t>
                      </a:r>
                    </a:p>
                    <a:p>
                      <a:pPr marL="342900" lvl="0" indent="-342900">
                        <a:lnSpc>
                          <a:spcPct val="107000"/>
                        </a:lnSpc>
                        <a:spcAft>
                          <a:spcPts val="0"/>
                        </a:spcAft>
                        <a:buSzPts val="1200"/>
                        <a:buFont typeface="Symbol" panose="05050102010706020507" pitchFamily="18" charset="2"/>
                        <a:buChar char=""/>
                      </a:pPr>
                      <a:r>
                        <a:rPr lang="en-GB" sz="1200" dirty="0">
                          <a:effectLst/>
                          <a:latin typeface="Comic Sans MS" panose="030F0702030302020204" pitchFamily="66" charset="0"/>
                          <a:ea typeface="Calibri" panose="020F0502020204030204" pitchFamily="34" charset="0"/>
                          <a:cs typeface="Times New Roman" panose="02020603050405020304" pitchFamily="18" charset="0"/>
                        </a:rPr>
                        <a:t>Know how hot and cold places might differ in appearance</a:t>
                      </a:r>
                    </a:p>
                    <a:p>
                      <a:pPr marL="342900" lvl="0" indent="-342900">
                        <a:lnSpc>
                          <a:spcPct val="107000"/>
                        </a:lnSpc>
                        <a:spcAft>
                          <a:spcPts val="800"/>
                        </a:spcAft>
                        <a:buSzPts val="1200"/>
                        <a:buFont typeface="Symbol" panose="05050102010706020507" pitchFamily="18" charset="2"/>
                        <a:buChar char=""/>
                      </a:pPr>
                      <a:r>
                        <a:rPr lang="en-GB" sz="1200" dirty="0">
                          <a:effectLst/>
                          <a:latin typeface="Comic Sans MS" panose="030F0702030302020204" pitchFamily="66" charset="0"/>
                          <a:ea typeface="Calibri" panose="020F0502020204030204" pitchFamily="34" charset="0"/>
                          <a:cs typeface="Times New Roman" panose="02020603050405020304" pitchFamily="18" charset="0"/>
                        </a:rPr>
                        <a:t>Make comparisons to Sandbach when describing hot and cold places</a:t>
                      </a:r>
                    </a:p>
                  </a:txBody>
                  <a:tcPr/>
                </a:tc>
                <a:extLst>
                  <a:ext uri="{0D108BD9-81ED-4DB2-BD59-A6C34878D82A}">
                    <a16:rowId xmlns:a16="http://schemas.microsoft.com/office/drawing/2014/main" val="2128729435"/>
                  </a:ext>
                </a:extLst>
              </a:tr>
            </a:tbl>
          </a:graphicData>
        </a:graphic>
      </p:graphicFrame>
      <p:sp>
        <p:nvSpPr>
          <p:cNvPr id="26" name="TextBox 25">
            <a:extLst>
              <a:ext uri="{FF2B5EF4-FFF2-40B4-BE49-F238E27FC236}">
                <a16:creationId xmlns:a16="http://schemas.microsoft.com/office/drawing/2014/main" id="{1E4445BD-F4F7-41AC-AF0F-F873FCB51B2B}"/>
              </a:ext>
            </a:extLst>
          </p:cNvPr>
          <p:cNvSpPr txBox="1"/>
          <p:nvPr/>
        </p:nvSpPr>
        <p:spPr>
          <a:xfrm>
            <a:off x="4048217" y="1386581"/>
            <a:ext cx="4296793" cy="400110"/>
          </a:xfrm>
          <a:prstGeom prst="rect">
            <a:avLst/>
          </a:prstGeom>
          <a:noFill/>
        </p:spPr>
        <p:txBody>
          <a:bodyPr wrap="square" rtlCol="0">
            <a:spAutoFit/>
          </a:bodyPr>
          <a:lstStyle/>
          <a:p>
            <a:pPr algn="ctr"/>
            <a:r>
              <a:rPr lang="en-GB" sz="2000" dirty="0">
                <a:solidFill>
                  <a:schemeClr val="bg1"/>
                </a:solidFill>
                <a:latin typeface="Comic Sans MS" panose="030F0702030302020204" pitchFamily="66" charset="0"/>
              </a:rPr>
              <a:t>Year 1</a:t>
            </a:r>
          </a:p>
        </p:txBody>
      </p:sp>
      <p:pic>
        <p:nvPicPr>
          <p:cNvPr id="2" name="Picture 1">
            <a:extLst>
              <a:ext uri="{FF2B5EF4-FFF2-40B4-BE49-F238E27FC236}">
                <a16:creationId xmlns:a16="http://schemas.microsoft.com/office/drawing/2014/main" id="{003BF4E9-B1D5-4855-93F0-B6DEC5345E30}"/>
              </a:ext>
            </a:extLst>
          </p:cNvPr>
          <p:cNvPicPr>
            <a:picLocks noChangeAspect="1"/>
          </p:cNvPicPr>
          <p:nvPr/>
        </p:nvPicPr>
        <p:blipFill>
          <a:blip r:embed="rId2"/>
          <a:stretch>
            <a:fillRect/>
          </a:stretch>
        </p:blipFill>
        <p:spPr>
          <a:xfrm>
            <a:off x="432155" y="211677"/>
            <a:ext cx="1761897" cy="1018120"/>
          </a:xfrm>
          <a:prstGeom prst="rect">
            <a:avLst/>
          </a:prstGeom>
        </p:spPr>
      </p:pic>
    </p:spTree>
    <p:extLst>
      <p:ext uri="{BB962C8B-B14F-4D97-AF65-F5344CB8AC3E}">
        <p14:creationId xmlns:p14="http://schemas.microsoft.com/office/powerpoint/2010/main" val="213365047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794C6FE-B479-4A6B-BE24-97602FA9CC96}"/>
              </a:ext>
            </a:extLst>
          </p:cNvPr>
          <p:cNvSpPr/>
          <p:nvPr/>
        </p:nvSpPr>
        <p:spPr>
          <a:xfrm>
            <a:off x="168676" y="96803"/>
            <a:ext cx="11789546" cy="1394645"/>
          </a:xfrm>
          <a:prstGeom prst="rect">
            <a:avLst/>
          </a:prstGeom>
          <a:solidFill>
            <a:srgbClr val="0070C0"/>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6" name="Rectangle 5">
            <a:extLst>
              <a:ext uri="{FF2B5EF4-FFF2-40B4-BE49-F238E27FC236}">
                <a16:creationId xmlns:a16="http://schemas.microsoft.com/office/drawing/2014/main" id="{CE9C5A49-72F3-4444-ACCF-0DF54F0F810B}"/>
              </a:ext>
            </a:extLst>
          </p:cNvPr>
          <p:cNvSpPr/>
          <p:nvPr/>
        </p:nvSpPr>
        <p:spPr>
          <a:xfrm>
            <a:off x="168676" y="1344671"/>
            <a:ext cx="11789546" cy="464820"/>
          </a:xfrm>
          <a:prstGeom prst="rect">
            <a:avLst/>
          </a:prstGeom>
          <a:solidFill>
            <a:srgbClr val="A45CAC"/>
          </a:solidFill>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0" name="Rectangle 9">
            <a:extLst>
              <a:ext uri="{FF2B5EF4-FFF2-40B4-BE49-F238E27FC236}">
                <a16:creationId xmlns:a16="http://schemas.microsoft.com/office/drawing/2014/main" id="{D8C52891-5734-4892-8441-7D7CFBEBBF79}"/>
              </a:ext>
            </a:extLst>
          </p:cNvPr>
          <p:cNvSpPr/>
          <p:nvPr/>
        </p:nvSpPr>
        <p:spPr>
          <a:xfrm>
            <a:off x="2426234" y="2298983"/>
            <a:ext cx="247212" cy="144780"/>
          </a:xfrm>
          <a:prstGeom prst="rect">
            <a:avLst/>
          </a:prstGeom>
          <a:ln>
            <a:noFill/>
          </a:ln>
        </p:spPr>
        <p:style>
          <a:lnRef idx="2">
            <a:schemeClr val="accent1"/>
          </a:lnRef>
          <a:fillRef idx="1">
            <a:schemeClr val="lt1"/>
          </a:fillRef>
          <a:effectRef idx="0">
            <a:schemeClr val="accent1"/>
          </a:effectRef>
          <a:fontRef idx="minor">
            <a:schemeClr val="dk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24" name="TextBox 23">
            <a:extLst>
              <a:ext uri="{FF2B5EF4-FFF2-40B4-BE49-F238E27FC236}">
                <a16:creationId xmlns:a16="http://schemas.microsoft.com/office/drawing/2014/main" id="{141EF8DA-1AAC-4721-847D-82503B884892}"/>
              </a:ext>
            </a:extLst>
          </p:cNvPr>
          <p:cNvSpPr txBox="1"/>
          <p:nvPr/>
        </p:nvSpPr>
        <p:spPr>
          <a:xfrm>
            <a:off x="2194052" y="231525"/>
            <a:ext cx="8086290" cy="1077218"/>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3200" b="0" i="0" u="none" strike="noStrike" kern="1200" cap="none" spc="0" normalizeH="0" baseline="0" noProof="0" dirty="0">
                <a:ln>
                  <a:noFill/>
                </a:ln>
                <a:solidFill>
                  <a:prstClr val="white"/>
                </a:solidFill>
                <a:effectLst/>
                <a:uLnTx/>
                <a:uFillTx/>
                <a:latin typeface="Comic Sans MS" panose="030F0702030302020204" pitchFamily="66" charset="0"/>
                <a:ea typeface="+mn-ea"/>
                <a:cs typeface="+mn-cs"/>
              </a:rPr>
              <a:t>Curriculum Map</a:t>
            </a: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3200" b="0" i="0" u="none" strike="noStrike" kern="1200" cap="none" spc="0" normalizeH="0" baseline="0" noProof="0" dirty="0">
                <a:ln>
                  <a:noFill/>
                </a:ln>
                <a:solidFill>
                  <a:prstClr val="white"/>
                </a:solidFill>
                <a:effectLst/>
                <a:uLnTx/>
                <a:uFillTx/>
                <a:latin typeface="Comic Sans MS" panose="030F0702030302020204" pitchFamily="66" charset="0"/>
                <a:ea typeface="+mn-ea"/>
                <a:cs typeface="+mn-cs"/>
              </a:rPr>
              <a:t>Geography– Map Skills</a:t>
            </a:r>
          </a:p>
        </p:txBody>
      </p:sp>
      <p:graphicFrame>
        <p:nvGraphicFramePr>
          <p:cNvPr id="25" name="Table 24">
            <a:extLst>
              <a:ext uri="{FF2B5EF4-FFF2-40B4-BE49-F238E27FC236}">
                <a16:creationId xmlns:a16="http://schemas.microsoft.com/office/drawing/2014/main" id="{AC7B64D2-1B9F-4487-BF74-023ABE51D6A6}"/>
              </a:ext>
            </a:extLst>
          </p:cNvPr>
          <p:cNvGraphicFramePr>
            <a:graphicFrameLocks noGrp="1"/>
          </p:cNvGraphicFramePr>
          <p:nvPr>
            <p:extLst>
              <p:ext uri="{D42A27DB-BD31-4B8C-83A1-F6EECF244321}">
                <p14:modId xmlns:p14="http://schemas.microsoft.com/office/powerpoint/2010/main" val="2734608061"/>
              </p:ext>
            </p:extLst>
          </p:nvPr>
        </p:nvGraphicFramePr>
        <p:xfrm>
          <a:off x="168675" y="1856099"/>
          <a:ext cx="11789546" cy="3392679"/>
        </p:xfrm>
        <a:graphic>
          <a:graphicData uri="http://schemas.openxmlformats.org/drawingml/2006/table">
            <a:tbl>
              <a:tblPr firstRow="1" bandRow="1">
                <a:tableStyleId>{5940675A-B579-460E-94D1-54222C63F5DA}</a:tableStyleId>
              </a:tblPr>
              <a:tblGrid>
                <a:gridCol w="2357909">
                  <a:extLst>
                    <a:ext uri="{9D8B030D-6E8A-4147-A177-3AD203B41FA5}">
                      <a16:colId xmlns:a16="http://schemas.microsoft.com/office/drawing/2014/main" val="1039164095"/>
                    </a:ext>
                  </a:extLst>
                </a:gridCol>
                <a:gridCol w="2357909">
                  <a:extLst>
                    <a:ext uri="{9D8B030D-6E8A-4147-A177-3AD203B41FA5}">
                      <a16:colId xmlns:a16="http://schemas.microsoft.com/office/drawing/2014/main" val="2704453762"/>
                    </a:ext>
                  </a:extLst>
                </a:gridCol>
                <a:gridCol w="2357910">
                  <a:extLst>
                    <a:ext uri="{9D8B030D-6E8A-4147-A177-3AD203B41FA5}">
                      <a16:colId xmlns:a16="http://schemas.microsoft.com/office/drawing/2014/main" val="4288589505"/>
                    </a:ext>
                  </a:extLst>
                </a:gridCol>
                <a:gridCol w="2357909">
                  <a:extLst>
                    <a:ext uri="{9D8B030D-6E8A-4147-A177-3AD203B41FA5}">
                      <a16:colId xmlns:a16="http://schemas.microsoft.com/office/drawing/2014/main" val="3781812662"/>
                    </a:ext>
                  </a:extLst>
                </a:gridCol>
                <a:gridCol w="2357909">
                  <a:extLst>
                    <a:ext uri="{9D8B030D-6E8A-4147-A177-3AD203B41FA5}">
                      <a16:colId xmlns:a16="http://schemas.microsoft.com/office/drawing/2014/main" val="3789398880"/>
                    </a:ext>
                  </a:extLst>
                </a:gridCol>
              </a:tblGrid>
              <a:tr h="265053">
                <a:tc>
                  <a:txBody>
                    <a:bodyPr/>
                    <a:lstStyle/>
                    <a:p>
                      <a:pPr algn="ctr">
                        <a:lnSpc>
                          <a:spcPct val="107000"/>
                        </a:lnSpc>
                        <a:spcAft>
                          <a:spcPts val="0"/>
                        </a:spcAft>
                      </a:pPr>
                      <a:r>
                        <a:rPr lang="en-GB" sz="1200">
                          <a:effectLst/>
                          <a:latin typeface="Comic Sans MS" panose="030F0702030302020204" pitchFamily="66" charset="0"/>
                          <a:ea typeface="Calibri" panose="020F0502020204030204" pitchFamily="34" charset="0"/>
                          <a:cs typeface="Calibri" panose="020F0502020204030204" pitchFamily="34" charset="0"/>
                        </a:rPr>
                        <a:t>Location &amp; Direction</a:t>
                      </a:r>
                      <a:endParaRPr lang="en-GB" sz="120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tc>
                <a:tc>
                  <a:txBody>
                    <a:bodyPr/>
                    <a:lstStyle/>
                    <a:p>
                      <a:pPr algn="ctr">
                        <a:lnSpc>
                          <a:spcPct val="107000"/>
                        </a:lnSpc>
                        <a:spcAft>
                          <a:spcPts val="0"/>
                        </a:spcAft>
                      </a:pPr>
                      <a:r>
                        <a:rPr lang="en-GB" sz="1200">
                          <a:effectLst/>
                          <a:latin typeface="Comic Sans MS" panose="030F0702030302020204" pitchFamily="66" charset="0"/>
                          <a:ea typeface="Calibri" panose="020F0502020204030204" pitchFamily="34" charset="0"/>
                          <a:cs typeface="Calibri" panose="020F0502020204030204" pitchFamily="34" charset="0"/>
                        </a:rPr>
                        <a:t>Symbols &amp; Types</a:t>
                      </a:r>
                      <a:endParaRPr lang="en-GB" sz="120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en-GB" sz="1200">
                          <a:effectLst/>
                          <a:latin typeface="Comic Sans MS" panose="030F0702030302020204" pitchFamily="66" charset="0"/>
                          <a:ea typeface="Calibri" panose="020F0502020204030204" pitchFamily="34" charset="0"/>
                          <a:cs typeface="Calibri" panose="020F0502020204030204" pitchFamily="34" charset="0"/>
                        </a:rPr>
                        <a:t>Scale</a:t>
                      </a:r>
                      <a:endParaRPr lang="en-GB" sz="120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en-GB" sz="1200">
                          <a:effectLst/>
                          <a:latin typeface="Comic Sans MS" panose="030F0702030302020204" pitchFamily="66" charset="0"/>
                          <a:ea typeface="Calibri" panose="020F0502020204030204" pitchFamily="34" charset="0"/>
                          <a:cs typeface="Calibri" panose="020F0502020204030204" pitchFamily="34" charset="0"/>
                        </a:rPr>
                        <a:t>Aerial Photographs</a:t>
                      </a:r>
                      <a:endParaRPr lang="en-GB" sz="120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nchor="ctr"/>
                </a:tc>
                <a:tc>
                  <a:txBody>
                    <a:bodyPr/>
                    <a:lstStyle/>
                    <a:p>
                      <a:pPr algn="ctr">
                        <a:lnSpc>
                          <a:spcPct val="107000"/>
                        </a:lnSpc>
                        <a:spcAft>
                          <a:spcPts val="0"/>
                        </a:spcAft>
                      </a:pPr>
                      <a:r>
                        <a:rPr lang="en-GB" sz="1200" dirty="0">
                          <a:effectLst/>
                          <a:latin typeface="Comic Sans MS" panose="030F0702030302020204" pitchFamily="66" charset="0"/>
                          <a:ea typeface="Calibri" panose="020F0502020204030204" pitchFamily="34" charset="0"/>
                          <a:cs typeface="Calibri" panose="020F0502020204030204" pitchFamily="34" charset="0"/>
                        </a:rPr>
                        <a:t>Language</a:t>
                      </a:r>
                      <a:endParaRPr lang="en-GB" sz="1200" dirty="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nchor="ctr"/>
                </a:tc>
                <a:extLst>
                  <a:ext uri="{0D108BD9-81ED-4DB2-BD59-A6C34878D82A}">
                    <a16:rowId xmlns:a16="http://schemas.microsoft.com/office/drawing/2014/main" val="3471968257"/>
                  </a:ext>
                </a:extLst>
              </a:tr>
              <a:tr h="3127626">
                <a:tc>
                  <a:txBody>
                    <a:bodyPr/>
                    <a:lstStyle/>
                    <a:p>
                      <a:pPr marL="171450" indent="-171450">
                        <a:lnSpc>
                          <a:spcPct val="107000"/>
                        </a:lnSpc>
                        <a:spcAft>
                          <a:spcPts val="0"/>
                        </a:spcAft>
                        <a:buFontTx/>
                        <a:buChar char="-"/>
                      </a:pPr>
                      <a:r>
                        <a:rPr lang="en-US" sz="1200" dirty="0">
                          <a:effectLst/>
                          <a:latin typeface="Comic Sans MS" panose="030F0702030302020204" pitchFamily="66" charset="0"/>
                          <a:ea typeface="Calibri" panose="020F0502020204030204" pitchFamily="34" charset="0"/>
                          <a:cs typeface="Calibri" panose="020F0502020204030204" pitchFamily="34" charset="0"/>
                        </a:rPr>
                        <a:t>Follow directions – up, down, left, right, forwards, backwards and develop into 4 compass points.</a:t>
                      </a:r>
                    </a:p>
                    <a:p>
                      <a:pPr marL="0" indent="0">
                        <a:lnSpc>
                          <a:spcPct val="107000"/>
                        </a:lnSpc>
                        <a:spcAft>
                          <a:spcPts val="0"/>
                        </a:spcAft>
                        <a:buFontTx/>
                        <a:buNone/>
                      </a:pPr>
                      <a:endParaRPr lang="en-US" sz="1200" dirty="0">
                        <a:effectLst/>
                        <a:latin typeface="Comic Sans MS" panose="030F0702030302020204" pitchFamily="66" charset="0"/>
                        <a:ea typeface="Calibri" panose="020F0502020204030204" pitchFamily="34" charset="0"/>
                        <a:cs typeface="Calibri" panose="020F0502020204030204" pitchFamily="34" charset="0"/>
                      </a:endParaRPr>
                    </a:p>
                    <a:p>
                      <a:pPr marL="171450" indent="-171450">
                        <a:lnSpc>
                          <a:spcPct val="107000"/>
                        </a:lnSpc>
                        <a:spcAft>
                          <a:spcPts val="0"/>
                        </a:spcAft>
                        <a:buFontTx/>
                        <a:buChar char="-"/>
                      </a:pPr>
                      <a:r>
                        <a:rPr lang="en-US" sz="1200" dirty="0">
                          <a:effectLst/>
                          <a:latin typeface="Comic Sans MS" panose="030F0702030302020204" pitchFamily="66" charset="0"/>
                          <a:ea typeface="Calibri" panose="020F0502020204030204" pitchFamily="34" charset="0"/>
                          <a:cs typeface="Calibri" panose="020F0502020204030204" pitchFamily="34" charset="0"/>
                        </a:rPr>
                        <a:t>Locate NSE&amp;W in their class and school environment.</a:t>
                      </a:r>
                    </a:p>
                    <a:p>
                      <a:pPr marL="0" indent="0">
                        <a:lnSpc>
                          <a:spcPct val="107000"/>
                        </a:lnSpc>
                        <a:spcAft>
                          <a:spcPts val="0"/>
                        </a:spcAft>
                        <a:buFontTx/>
                        <a:buNone/>
                      </a:pPr>
                      <a:endParaRPr lang="en-US" sz="1200" dirty="0">
                        <a:effectLst/>
                        <a:latin typeface="Comic Sans MS" panose="030F0702030302020204" pitchFamily="66" charset="0"/>
                        <a:ea typeface="Calibri" panose="020F0502020204030204" pitchFamily="34" charset="0"/>
                        <a:cs typeface="Calibri" panose="020F0502020204030204" pitchFamily="34" charset="0"/>
                      </a:endParaRPr>
                    </a:p>
                    <a:p>
                      <a:pPr>
                        <a:lnSpc>
                          <a:spcPct val="107000"/>
                        </a:lnSpc>
                        <a:spcAft>
                          <a:spcPts val="0"/>
                        </a:spcAft>
                      </a:pPr>
                      <a:r>
                        <a:rPr lang="en-US" sz="1200" dirty="0">
                          <a:effectLst/>
                          <a:latin typeface="Comic Sans MS" panose="030F0702030302020204" pitchFamily="66" charset="0"/>
                          <a:ea typeface="Calibri" panose="020F0502020204030204" pitchFamily="34" charset="0"/>
                          <a:cs typeface="Calibri" panose="020F0502020204030204" pitchFamily="34" charset="0"/>
                        </a:rPr>
                        <a:t>- Relate location of places studied to NSEW direction</a:t>
                      </a:r>
                    </a:p>
                    <a:p>
                      <a:pPr>
                        <a:lnSpc>
                          <a:spcPct val="107000"/>
                        </a:lnSpc>
                        <a:spcAft>
                          <a:spcPts val="0"/>
                        </a:spcAft>
                      </a:pPr>
                      <a:endParaRPr lang="en-GB" sz="1200" dirty="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tc>
                <a:tc>
                  <a:txBody>
                    <a:bodyPr/>
                    <a:lstStyle/>
                    <a:p>
                      <a:pPr marL="342900" lvl="0" indent="-342900">
                        <a:lnSpc>
                          <a:spcPct val="107000"/>
                        </a:lnSpc>
                        <a:spcAft>
                          <a:spcPts val="0"/>
                        </a:spcAft>
                        <a:buFont typeface="Arial" panose="020B0604020202020204" pitchFamily="34" charset="0"/>
                        <a:buChar char="-"/>
                      </a:pPr>
                      <a:r>
                        <a:rPr lang="en-US" sz="1200" dirty="0">
                          <a:effectLst/>
                          <a:latin typeface="Comic Sans MS" panose="030F0702030302020204" pitchFamily="66" charset="0"/>
                          <a:ea typeface="Calibri" panose="020F0502020204030204" pitchFamily="34" charset="0"/>
                          <a:cs typeface="Times New Roman" panose="02020603050405020304" pitchFamily="18" charset="0"/>
                        </a:rPr>
                        <a:t>Draw around objects to make a plan</a:t>
                      </a:r>
                    </a:p>
                    <a:p>
                      <a:pPr marL="0" lvl="0" indent="0">
                        <a:lnSpc>
                          <a:spcPct val="107000"/>
                        </a:lnSpc>
                        <a:spcAft>
                          <a:spcPts val="0"/>
                        </a:spcAft>
                        <a:buFont typeface="Arial" panose="020B0604020202020204" pitchFamily="34" charset="0"/>
                        <a:buNone/>
                      </a:pPr>
                      <a:endParaRPr lang="en-US" sz="1200" dirty="0">
                        <a:effectLst/>
                        <a:latin typeface="Comic Sans MS" panose="030F0702030302020204" pitchFamily="66" charset="0"/>
                        <a:ea typeface="Calibri" panose="020F0502020204030204" pitchFamily="34" charset="0"/>
                        <a:cs typeface="Times New Roman" panose="02020603050405020304" pitchFamily="18" charset="0"/>
                      </a:endParaRPr>
                    </a:p>
                    <a:p>
                      <a:pPr marL="342900" lvl="0" indent="-342900">
                        <a:lnSpc>
                          <a:spcPct val="107000"/>
                        </a:lnSpc>
                        <a:spcAft>
                          <a:spcPts val="0"/>
                        </a:spcAft>
                        <a:buFont typeface="Arial" panose="020B0604020202020204" pitchFamily="34" charset="0"/>
                        <a:buChar char="-"/>
                      </a:pPr>
                      <a:r>
                        <a:rPr lang="en-US" sz="1200" dirty="0">
                          <a:effectLst/>
                          <a:latin typeface="Comic Sans MS" panose="030F0702030302020204" pitchFamily="66" charset="0"/>
                          <a:ea typeface="Calibri" panose="020F0502020204030204" pitchFamily="34" charset="0"/>
                          <a:cs typeface="Times New Roman" panose="02020603050405020304" pitchFamily="18" charset="0"/>
                        </a:rPr>
                        <a:t>Draw picture maps of real places or places from stories</a:t>
                      </a:r>
                    </a:p>
                    <a:p>
                      <a:pPr marL="0" lvl="0" indent="0">
                        <a:lnSpc>
                          <a:spcPct val="107000"/>
                        </a:lnSpc>
                        <a:spcAft>
                          <a:spcPts val="0"/>
                        </a:spcAft>
                        <a:buFont typeface="Arial" panose="020B0604020202020204" pitchFamily="34" charset="0"/>
                        <a:buNone/>
                      </a:pPr>
                      <a:endParaRPr lang="en-US" sz="1200" dirty="0">
                        <a:effectLst/>
                        <a:latin typeface="Comic Sans MS" panose="030F0702030302020204" pitchFamily="66" charset="0"/>
                        <a:ea typeface="Calibri" panose="020F0502020204030204" pitchFamily="34" charset="0"/>
                        <a:cs typeface="Times New Roman" panose="02020603050405020304" pitchFamily="18" charset="0"/>
                      </a:endParaRPr>
                    </a:p>
                    <a:p>
                      <a:pPr marL="342900" lvl="0" indent="-342900">
                        <a:lnSpc>
                          <a:spcPct val="107000"/>
                        </a:lnSpc>
                        <a:spcAft>
                          <a:spcPts val="0"/>
                        </a:spcAft>
                        <a:buFont typeface="Arial" panose="020B0604020202020204" pitchFamily="34" charset="0"/>
                        <a:buChar char="-"/>
                      </a:pPr>
                      <a:r>
                        <a:rPr lang="en-US" sz="1200" dirty="0">
                          <a:effectLst/>
                          <a:latin typeface="Comic Sans MS" panose="030F0702030302020204" pitchFamily="66" charset="0"/>
                          <a:ea typeface="Calibri" panose="020F0502020204030204" pitchFamily="34" charset="0"/>
                          <a:cs typeface="Times New Roman" panose="02020603050405020304" pitchFamily="18" charset="0"/>
                        </a:rPr>
                        <a:t>Look at a selection of different maps, plans and globes</a:t>
                      </a:r>
                    </a:p>
                    <a:p>
                      <a:pPr marL="342900" lvl="0" indent="-342900">
                        <a:lnSpc>
                          <a:spcPct val="107000"/>
                        </a:lnSpc>
                        <a:spcAft>
                          <a:spcPts val="0"/>
                        </a:spcAft>
                        <a:buFont typeface="Arial" panose="020B0604020202020204" pitchFamily="34" charset="0"/>
                        <a:buChar char="-"/>
                      </a:pPr>
                      <a:endParaRPr lang="en-GB" sz="1200" dirty="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tc>
                <a:tc>
                  <a:txBody>
                    <a:bodyPr/>
                    <a:lstStyle/>
                    <a:p>
                      <a:pPr marL="171450" indent="-171450">
                        <a:lnSpc>
                          <a:spcPct val="107000"/>
                        </a:lnSpc>
                        <a:spcAft>
                          <a:spcPts val="0"/>
                        </a:spcAft>
                        <a:buFontTx/>
                        <a:buChar char="-"/>
                      </a:pPr>
                      <a:r>
                        <a:rPr lang="en-US" sz="1200" dirty="0">
                          <a:effectLst/>
                          <a:latin typeface="Comic Sans MS" panose="030F0702030302020204" pitchFamily="66" charset="0"/>
                          <a:ea typeface="Calibri" panose="020F0502020204030204" pitchFamily="34" charset="0"/>
                          <a:cs typeface="Calibri" panose="020F0502020204030204" pitchFamily="34" charset="0"/>
                        </a:rPr>
                        <a:t>Use relative vocabulary – bigger/smaller</a:t>
                      </a:r>
                    </a:p>
                    <a:p>
                      <a:pPr marL="0" indent="0">
                        <a:lnSpc>
                          <a:spcPct val="107000"/>
                        </a:lnSpc>
                        <a:spcAft>
                          <a:spcPts val="0"/>
                        </a:spcAft>
                        <a:buFontTx/>
                        <a:buNone/>
                      </a:pPr>
                      <a:endParaRPr lang="en-US" sz="1200" dirty="0">
                        <a:effectLst/>
                        <a:latin typeface="Comic Sans MS" panose="030F0702030302020204" pitchFamily="66" charset="0"/>
                        <a:ea typeface="Calibri" panose="020F0502020204030204" pitchFamily="34" charset="0"/>
                        <a:cs typeface="Calibri" panose="020F0502020204030204" pitchFamily="34" charset="0"/>
                      </a:endParaRPr>
                    </a:p>
                    <a:p>
                      <a:pPr marL="171450" indent="-171450">
                        <a:lnSpc>
                          <a:spcPct val="107000"/>
                        </a:lnSpc>
                        <a:spcAft>
                          <a:spcPts val="0"/>
                        </a:spcAft>
                        <a:buFontTx/>
                        <a:buChar char="-"/>
                      </a:pPr>
                      <a:r>
                        <a:rPr lang="en-US" sz="1200" dirty="0">
                          <a:effectLst/>
                          <a:latin typeface="Comic Sans MS" panose="030F0702030302020204" pitchFamily="66" charset="0"/>
                          <a:ea typeface="Calibri" panose="020F0502020204030204" pitchFamily="34" charset="0"/>
                          <a:cs typeface="Calibri" panose="020F0502020204030204" pitchFamily="34" charset="0"/>
                        </a:rPr>
                        <a:t>Compare maps of places using the same scale.</a:t>
                      </a:r>
                    </a:p>
                    <a:p>
                      <a:pPr marL="0" indent="0">
                        <a:lnSpc>
                          <a:spcPct val="107000"/>
                        </a:lnSpc>
                        <a:spcAft>
                          <a:spcPts val="0"/>
                        </a:spcAft>
                        <a:buFontTx/>
                        <a:buNone/>
                      </a:pPr>
                      <a:endParaRPr lang="en-US" sz="1200" dirty="0">
                        <a:effectLst/>
                        <a:latin typeface="Comic Sans MS" panose="030F0702030302020204" pitchFamily="66" charset="0"/>
                        <a:ea typeface="Calibri" panose="020F0502020204030204" pitchFamily="34" charset="0"/>
                        <a:cs typeface="Calibri" panose="020F0502020204030204" pitchFamily="34" charset="0"/>
                      </a:endParaRPr>
                    </a:p>
                    <a:p>
                      <a:pPr>
                        <a:lnSpc>
                          <a:spcPct val="107000"/>
                        </a:lnSpc>
                        <a:spcAft>
                          <a:spcPts val="0"/>
                        </a:spcAft>
                      </a:pPr>
                      <a:r>
                        <a:rPr lang="en-US" sz="1200" dirty="0">
                          <a:effectLst/>
                          <a:latin typeface="Comic Sans MS" panose="030F0702030302020204" pitchFamily="66" charset="0"/>
                          <a:ea typeface="Calibri" panose="020F0502020204030204" pitchFamily="34" charset="0"/>
                          <a:cs typeface="Calibri" panose="020F0502020204030204" pitchFamily="34" charset="0"/>
                        </a:rPr>
                        <a:t>- Compare how long it takes to travel to familiar and unfamiliar places.</a:t>
                      </a:r>
                    </a:p>
                    <a:p>
                      <a:pPr>
                        <a:lnSpc>
                          <a:spcPct val="107000"/>
                        </a:lnSpc>
                        <a:spcAft>
                          <a:spcPts val="0"/>
                        </a:spcAft>
                      </a:pPr>
                      <a:endParaRPr lang="en-GB" sz="1200" dirty="0">
                        <a:effectLst/>
                        <a:latin typeface="Comic Sans MS" panose="030F0702030302020204" pitchFamily="66" charset="0"/>
                        <a:ea typeface="Calibri" panose="020F0502020204030204" pitchFamily="34" charset="0"/>
                        <a:cs typeface="Times New Roman" panose="02020603050405020304" pitchFamily="18" charset="0"/>
                      </a:endParaRPr>
                    </a:p>
                    <a:p>
                      <a:pPr>
                        <a:lnSpc>
                          <a:spcPct val="107000"/>
                        </a:lnSpc>
                        <a:spcAft>
                          <a:spcPts val="0"/>
                        </a:spcAft>
                      </a:pPr>
                      <a:r>
                        <a:rPr lang="en-GB" sz="1200" dirty="0">
                          <a:effectLst/>
                          <a:latin typeface="Comic Sans MS" panose="030F0702030302020204" pitchFamily="66" charset="0"/>
                          <a:ea typeface="Calibri" panose="020F0502020204030204" pitchFamily="34" charset="0"/>
                          <a:cs typeface="Calibri" panose="020F0502020204030204" pitchFamily="34" charset="0"/>
                        </a:rPr>
                        <a:t> </a:t>
                      </a:r>
                      <a:endParaRPr lang="en-GB" sz="1200" dirty="0">
                        <a:effectLst/>
                        <a:latin typeface="Comic Sans MS" panose="030F0702030302020204" pitchFamily="66" charset="0"/>
                        <a:ea typeface="Calibri" panose="020F0502020204030204" pitchFamily="34" charset="0"/>
                        <a:cs typeface="Times New Roman" panose="02020603050405020304" pitchFamily="18" charset="0"/>
                      </a:endParaRPr>
                    </a:p>
                    <a:p>
                      <a:pPr>
                        <a:lnSpc>
                          <a:spcPct val="107000"/>
                        </a:lnSpc>
                        <a:spcAft>
                          <a:spcPts val="0"/>
                        </a:spcAft>
                      </a:pPr>
                      <a:r>
                        <a:rPr lang="en-GB" sz="1200" dirty="0">
                          <a:effectLst/>
                          <a:latin typeface="Comic Sans MS" panose="030F0702030302020204" pitchFamily="66" charset="0"/>
                          <a:ea typeface="Calibri" panose="020F0502020204030204" pitchFamily="34" charset="0"/>
                          <a:cs typeface="Calibri" panose="020F0502020204030204" pitchFamily="34" charset="0"/>
                        </a:rPr>
                        <a:t> </a:t>
                      </a:r>
                      <a:endParaRPr lang="en-GB" sz="1200" dirty="0">
                        <a:effectLst/>
                        <a:latin typeface="Comic Sans MS" panose="030F0702030302020204" pitchFamily="66" charset="0"/>
                        <a:ea typeface="Calibri" panose="020F0502020204030204" pitchFamily="34" charset="0"/>
                        <a:cs typeface="Times New Roman" panose="02020603050405020304" pitchFamily="18" charset="0"/>
                      </a:endParaRPr>
                    </a:p>
                    <a:p>
                      <a:pPr>
                        <a:lnSpc>
                          <a:spcPct val="107000"/>
                        </a:lnSpc>
                        <a:spcAft>
                          <a:spcPts val="0"/>
                        </a:spcAft>
                      </a:pPr>
                      <a:r>
                        <a:rPr lang="en-GB" sz="1200" dirty="0">
                          <a:effectLst/>
                          <a:latin typeface="Comic Sans MS" panose="030F0702030302020204" pitchFamily="66" charset="0"/>
                          <a:ea typeface="Calibri" panose="020F0502020204030204" pitchFamily="34" charset="0"/>
                          <a:cs typeface="Calibri" panose="020F0502020204030204" pitchFamily="34" charset="0"/>
                        </a:rPr>
                        <a:t> </a:t>
                      </a:r>
                      <a:endParaRPr lang="en-GB" sz="1200" dirty="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tc>
                <a:tc>
                  <a:txBody>
                    <a:bodyPr/>
                    <a:lstStyle/>
                    <a:p>
                      <a:pPr marL="342900" lvl="0" indent="-342900">
                        <a:lnSpc>
                          <a:spcPct val="107000"/>
                        </a:lnSpc>
                        <a:spcAft>
                          <a:spcPts val="0"/>
                        </a:spcAft>
                        <a:buFont typeface="Arial" panose="020B0604020202020204" pitchFamily="34" charset="0"/>
                        <a:buChar char="-"/>
                      </a:pPr>
                      <a:r>
                        <a:rPr lang="en-US" sz="1200" dirty="0">
                          <a:effectLst/>
                          <a:latin typeface="Comic Sans MS" panose="030F0702030302020204" pitchFamily="66" charset="0"/>
                          <a:ea typeface="Calibri" panose="020F0502020204030204" pitchFamily="34" charset="0"/>
                          <a:cs typeface="Times New Roman" panose="02020603050405020304" pitchFamily="18" charset="0"/>
                        </a:rPr>
                        <a:t>Use aerial photographs and plan perspectives to </a:t>
                      </a:r>
                      <a:r>
                        <a:rPr lang="en-US" sz="1200" dirty="0" err="1">
                          <a:effectLst/>
                          <a:latin typeface="Comic Sans MS" panose="030F0702030302020204" pitchFamily="66" charset="0"/>
                          <a:ea typeface="Calibri" panose="020F0502020204030204" pitchFamily="34" charset="0"/>
                          <a:cs typeface="Times New Roman" panose="02020603050405020304" pitchFamily="18" charset="0"/>
                        </a:rPr>
                        <a:t>recognise</a:t>
                      </a:r>
                      <a:r>
                        <a:rPr lang="en-US" sz="1200" dirty="0">
                          <a:effectLst/>
                          <a:latin typeface="Comic Sans MS" panose="030F0702030302020204" pitchFamily="66" charset="0"/>
                          <a:ea typeface="Calibri" panose="020F0502020204030204" pitchFamily="34" charset="0"/>
                          <a:cs typeface="Times New Roman" panose="02020603050405020304" pitchFamily="18" charset="0"/>
                        </a:rPr>
                        <a:t> landmarks and basic human and physical features of the immediate area of the school</a:t>
                      </a:r>
                      <a:endParaRPr lang="en-GB" sz="1200" dirty="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07000"/>
                        </a:lnSpc>
                        <a:spcAft>
                          <a:spcPts val="0"/>
                        </a:spcAft>
                      </a:pPr>
                      <a:r>
                        <a:rPr lang="en-GB" sz="1200" dirty="0">
                          <a:effectLst/>
                          <a:latin typeface="Comic Sans MS" panose="030F0702030302020204" pitchFamily="66" charset="0"/>
                          <a:ea typeface="Calibri" panose="020F0502020204030204" pitchFamily="34" charset="0"/>
                          <a:cs typeface="Calibri" panose="020F0502020204030204" pitchFamily="34" charset="0"/>
                        </a:rPr>
                        <a:t> </a:t>
                      </a:r>
                      <a:r>
                        <a:rPr lang="en-US" sz="1200" dirty="0">
                          <a:effectLst/>
                          <a:latin typeface="Comic Sans MS" panose="030F0702030302020204" pitchFamily="66" charset="0"/>
                          <a:ea typeface="Calibri" panose="020F0502020204030204" pitchFamily="34" charset="0"/>
                          <a:cs typeface="Calibri" panose="020F0502020204030204" pitchFamily="34" charset="0"/>
                        </a:rPr>
                        <a:t>Map, Globe, Plan</a:t>
                      </a:r>
                    </a:p>
                    <a:p>
                      <a:pPr>
                        <a:lnSpc>
                          <a:spcPct val="107000"/>
                        </a:lnSpc>
                        <a:spcAft>
                          <a:spcPts val="0"/>
                        </a:spcAft>
                      </a:pPr>
                      <a:r>
                        <a:rPr lang="en-US" sz="1200" dirty="0">
                          <a:effectLst/>
                          <a:latin typeface="Comic Sans MS" panose="030F0702030302020204" pitchFamily="66" charset="0"/>
                          <a:ea typeface="Calibri" panose="020F0502020204030204" pitchFamily="34" charset="0"/>
                          <a:cs typeface="Calibri" panose="020F0502020204030204" pitchFamily="34" charset="0"/>
                        </a:rPr>
                        <a:t>Country</a:t>
                      </a:r>
                    </a:p>
                    <a:p>
                      <a:pPr>
                        <a:lnSpc>
                          <a:spcPct val="107000"/>
                        </a:lnSpc>
                        <a:spcAft>
                          <a:spcPts val="0"/>
                        </a:spcAft>
                      </a:pPr>
                      <a:r>
                        <a:rPr lang="en-US" sz="1200" dirty="0">
                          <a:effectLst/>
                          <a:latin typeface="Comic Sans MS" panose="030F0702030302020204" pitchFamily="66" charset="0"/>
                          <a:ea typeface="Calibri" panose="020F0502020204030204" pitchFamily="34" charset="0"/>
                          <a:cs typeface="Calibri" panose="020F0502020204030204" pitchFamily="34" charset="0"/>
                        </a:rPr>
                        <a:t>Ocean</a:t>
                      </a:r>
                    </a:p>
                    <a:p>
                      <a:pPr>
                        <a:lnSpc>
                          <a:spcPct val="107000"/>
                        </a:lnSpc>
                        <a:spcAft>
                          <a:spcPts val="0"/>
                        </a:spcAft>
                      </a:pPr>
                      <a:r>
                        <a:rPr lang="en-US" sz="1200" dirty="0">
                          <a:effectLst/>
                          <a:latin typeface="Comic Sans MS" panose="030F0702030302020204" pitchFamily="66" charset="0"/>
                          <a:ea typeface="Calibri" panose="020F0502020204030204" pitchFamily="34" charset="0"/>
                          <a:cs typeface="Calibri" panose="020F0502020204030204" pitchFamily="34" charset="0"/>
                        </a:rPr>
                        <a:t>North, South, East, West</a:t>
                      </a:r>
                    </a:p>
                    <a:p>
                      <a:pPr>
                        <a:lnSpc>
                          <a:spcPct val="107000"/>
                        </a:lnSpc>
                        <a:spcAft>
                          <a:spcPts val="0"/>
                        </a:spcAft>
                      </a:pPr>
                      <a:r>
                        <a:rPr lang="en-US" sz="1200" dirty="0">
                          <a:effectLst/>
                          <a:latin typeface="Comic Sans MS" panose="030F0702030302020204" pitchFamily="66" charset="0"/>
                          <a:ea typeface="Calibri" panose="020F0502020204030204" pitchFamily="34" charset="0"/>
                          <a:cs typeface="Calibri" panose="020F0502020204030204" pitchFamily="34" charset="0"/>
                        </a:rPr>
                        <a:t>Compass rose</a:t>
                      </a:r>
                    </a:p>
                    <a:p>
                      <a:pPr>
                        <a:lnSpc>
                          <a:spcPct val="107000"/>
                        </a:lnSpc>
                        <a:spcAft>
                          <a:spcPts val="0"/>
                        </a:spcAft>
                      </a:pPr>
                      <a:r>
                        <a:rPr lang="en-US" sz="1200" dirty="0">
                          <a:effectLst/>
                          <a:latin typeface="Comic Sans MS" panose="030F0702030302020204" pitchFamily="66" charset="0"/>
                          <a:ea typeface="Calibri" panose="020F0502020204030204" pitchFamily="34" charset="0"/>
                          <a:cs typeface="Calibri" panose="020F0502020204030204" pitchFamily="34" charset="0"/>
                        </a:rPr>
                        <a:t>Near / Far   Left / right </a:t>
                      </a:r>
                    </a:p>
                    <a:p>
                      <a:pPr>
                        <a:lnSpc>
                          <a:spcPct val="107000"/>
                        </a:lnSpc>
                        <a:spcAft>
                          <a:spcPts val="0"/>
                        </a:spcAft>
                      </a:pPr>
                      <a:endParaRPr lang="en-GB" sz="1200" dirty="0">
                        <a:effectLst/>
                        <a:latin typeface="Comic Sans MS" panose="030F0702030302020204" pitchFamily="66"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128729435"/>
                  </a:ext>
                </a:extLst>
              </a:tr>
            </a:tbl>
          </a:graphicData>
        </a:graphic>
      </p:graphicFrame>
      <p:sp>
        <p:nvSpPr>
          <p:cNvPr id="26" name="TextBox 25">
            <a:extLst>
              <a:ext uri="{FF2B5EF4-FFF2-40B4-BE49-F238E27FC236}">
                <a16:creationId xmlns:a16="http://schemas.microsoft.com/office/drawing/2014/main" id="{1E4445BD-F4F7-41AC-AF0F-F873FCB51B2B}"/>
              </a:ext>
            </a:extLst>
          </p:cNvPr>
          <p:cNvSpPr txBox="1"/>
          <p:nvPr/>
        </p:nvSpPr>
        <p:spPr>
          <a:xfrm>
            <a:off x="4088800" y="1386581"/>
            <a:ext cx="4296793" cy="400110"/>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2000" dirty="0">
                <a:solidFill>
                  <a:prstClr val="white"/>
                </a:solidFill>
                <a:latin typeface="Comic Sans MS" panose="030F0702030302020204" pitchFamily="66" charset="0"/>
              </a:rPr>
              <a:t>Year 1</a:t>
            </a:r>
            <a:endParaRPr kumimoji="0" lang="en-GB" sz="2000" b="0" i="0" u="none" strike="noStrike" kern="1200" cap="none" spc="0" normalizeH="0" baseline="0" noProof="0" dirty="0">
              <a:ln>
                <a:noFill/>
              </a:ln>
              <a:solidFill>
                <a:prstClr val="white"/>
              </a:solidFill>
              <a:effectLst/>
              <a:uLnTx/>
              <a:uFillTx/>
              <a:latin typeface="Comic Sans MS" panose="030F0702030302020204" pitchFamily="66" charset="0"/>
              <a:ea typeface="+mn-ea"/>
              <a:cs typeface="+mn-cs"/>
            </a:endParaRPr>
          </a:p>
        </p:txBody>
      </p:sp>
      <p:pic>
        <p:nvPicPr>
          <p:cNvPr id="2" name="Picture 1">
            <a:extLst>
              <a:ext uri="{FF2B5EF4-FFF2-40B4-BE49-F238E27FC236}">
                <a16:creationId xmlns:a16="http://schemas.microsoft.com/office/drawing/2014/main" id="{DA94FE88-F4C1-46BA-9E57-555DF952F4C9}"/>
              </a:ext>
            </a:extLst>
          </p:cNvPr>
          <p:cNvPicPr>
            <a:picLocks noChangeAspect="1"/>
          </p:cNvPicPr>
          <p:nvPr/>
        </p:nvPicPr>
        <p:blipFill>
          <a:blip r:embed="rId2"/>
          <a:stretch>
            <a:fillRect/>
          </a:stretch>
        </p:blipFill>
        <p:spPr>
          <a:xfrm>
            <a:off x="300415" y="194199"/>
            <a:ext cx="1761897" cy="1018120"/>
          </a:xfrm>
          <a:prstGeom prst="rect">
            <a:avLst/>
          </a:prstGeom>
        </p:spPr>
      </p:pic>
    </p:spTree>
    <p:extLst>
      <p:ext uri="{BB962C8B-B14F-4D97-AF65-F5344CB8AC3E}">
        <p14:creationId xmlns:p14="http://schemas.microsoft.com/office/powerpoint/2010/main" val="385715053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TM03090430[[fn=Banded]]</Template>
  <TotalTime>31527</TotalTime>
  <Words>5317</Words>
  <Application>Microsoft Office PowerPoint</Application>
  <PresentationFormat>Widescreen</PresentationFormat>
  <Paragraphs>641</Paragraphs>
  <Slides>21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21</vt:i4>
      </vt:variant>
    </vt:vector>
  </HeadingPairs>
  <TitlesOfParts>
    <vt:vector size="28" baseType="lpstr">
      <vt:lpstr>Arial</vt:lpstr>
      <vt:lpstr>Calibri</vt:lpstr>
      <vt:lpstr>Calibri Light</vt:lpstr>
      <vt:lpstr>Comic Sans MS</vt:lpstr>
      <vt:lpstr>Symbol</vt:lpstr>
      <vt:lpstr>Times New Roman</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sch8753159@peoversuperior.local</dc:creator>
  <cp:lastModifiedBy>sch8752167</cp:lastModifiedBy>
  <cp:revision>173</cp:revision>
  <dcterms:created xsi:type="dcterms:W3CDTF">2022-11-26T10:59:42Z</dcterms:created>
  <dcterms:modified xsi:type="dcterms:W3CDTF">2024-09-22T07:38:51Z</dcterms:modified>
</cp:coreProperties>
</file>