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326" r:id="rId5"/>
    <p:sldId id="277" r:id="rId6"/>
    <p:sldId id="311" r:id="rId7"/>
    <p:sldId id="260" r:id="rId8"/>
    <p:sldId id="313" r:id="rId9"/>
    <p:sldId id="320" r:id="rId10"/>
    <p:sldId id="314" r:id="rId11"/>
    <p:sldId id="315" r:id="rId12"/>
    <p:sldId id="321" r:id="rId13"/>
    <p:sldId id="295" r:id="rId14"/>
    <p:sldId id="316" r:id="rId15"/>
    <p:sldId id="322" r:id="rId16"/>
    <p:sldId id="299" r:id="rId17"/>
    <p:sldId id="317" r:id="rId18"/>
    <p:sldId id="323" r:id="rId19"/>
    <p:sldId id="303" r:id="rId20"/>
    <p:sldId id="318" r:id="rId21"/>
    <p:sldId id="324" r:id="rId22"/>
    <p:sldId id="307" r:id="rId23"/>
    <p:sldId id="319" r:id="rId24"/>
    <p:sldId id="32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AE0A"/>
    <a:srgbClr val="A45CAC"/>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43" autoAdjust="0"/>
    <p:restoredTop sz="94660"/>
  </p:normalViewPr>
  <p:slideViewPr>
    <p:cSldViewPr snapToGrid="0">
      <p:cViewPr>
        <p:scale>
          <a:sx n="110" d="100"/>
          <a:sy n="110" d="100"/>
        </p:scale>
        <p:origin x="5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PSHE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5" name="Picture 4">
            <a:extLst>
              <a:ext uri="{FF2B5EF4-FFF2-40B4-BE49-F238E27FC236}">
                <a16:creationId xmlns:a16="http://schemas.microsoft.com/office/drawing/2014/main" id="{F4A370B2-7BC8-4F95-9C50-6CADF54E52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3788" y="2443763"/>
            <a:ext cx="8466554" cy="3779848"/>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Year 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256561516"/>
              </p:ext>
            </p:extLst>
          </p:nvPr>
        </p:nvGraphicFramePr>
        <p:xfrm>
          <a:off x="298880" y="1940030"/>
          <a:ext cx="11594237" cy="4192969"/>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128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What makes a community?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What makes a good friend?</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Why should we keep active and sleep well?</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898850">
                <a:tc>
                  <a:txBody>
                    <a:bodyPr/>
                    <a:lstStyle/>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why it is a shared responsibility to contribute to the classroom and school life.</a:t>
                      </a:r>
                    </a:p>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the different contributions that pupils make and how this affects the classroom. </a:t>
                      </a:r>
                    </a:p>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how class/group rules help them to learn and make the classroom a safe place.</a:t>
                      </a:r>
                    </a:p>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how to construct and agree class rules together and give reasons for the rules</a:t>
                      </a:r>
                    </a:p>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different groups that they are part of (e.g. friend groups, sports groups, swimming clubs, faith groups). </a:t>
                      </a:r>
                    </a:p>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and describe how it feels when everyone works cooperatively </a:t>
                      </a:r>
                    </a:p>
                    <a:p>
                      <a:pPr marL="342900" lvl="0" indent="-342900">
                        <a:spcBef>
                          <a:spcPts val="560"/>
                        </a:spcBef>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a:t>
                      </a:r>
                      <a:r>
                        <a:rPr lang="en-GB" sz="1100" dirty="0">
                          <a:effectLst/>
                          <a:latin typeface="Comic Sans MS" panose="030F0702030302020204" pitchFamily="66" charset="0"/>
                          <a:ea typeface="Lato Light"/>
                          <a:cs typeface="Lato Light"/>
                        </a:rPr>
                        <a:t>important people within the community and talk about the role they play e.g. police officers, doctors, fire service, teachers</a:t>
                      </a:r>
                      <a:endParaRPr lang="en-US" sz="1100" b="0" dirty="0">
                        <a:effectLst/>
                        <a:latin typeface="Comic Sans MS" panose="030F0702030302020204" pitchFamily="66" charset="0"/>
                      </a:endParaRPr>
                    </a:p>
                    <a:p>
                      <a:endParaRPr lang="en-US" sz="1100" b="0" dirty="0">
                        <a:effectLst/>
                        <a:latin typeface="Comic Sans MS" panose="030F0702030302020204" pitchFamily="66" charset="0"/>
                      </a:endParaRPr>
                    </a:p>
                    <a:p>
                      <a:endParaRPr lang="en-US" sz="1100" b="0" dirty="0">
                        <a:effectLst/>
                        <a:latin typeface="Comic Sans MS" panose="030F0702030302020204" pitchFamily="66" charset="0"/>
                      </a:endParaRPr>
                    </a:p>
                    <a:p>
                      <a:endParaRPr lang="en-US" sz="1100" b="0" dirty="0">
                        <a:latin typeface="Comic Sans MS" panose="030F0702030302020204" pitchFamily="66" charset="0"/>
                      </a:endParaRPr>
                    </a:p>
                    <a:p>
                      <a:pPr marL="342900" lvl="0" indent="-342900">
                        <a:lnSpc>
                          <a:spcPct val="107000"/>
                        </a:lnSpc>
                        <a:spcAft>
                          <a:spcPts val="0"/>
                        </a:spcAft>
                        <a:buFont typeface="Symbol" panose="05050102010706020507" pitchFamily="18" charset="2"/>
                        <a:buChar char=""/>
                      </a:pPr>
                      <a:endParaRPr lang="en-US" sz="1100" b="0" dirty="0">
                        <a:latin typeface="Comic Sans MS" panose="030F0702030302020204" pitchFamily="66" charset="0"/>
                      </a:endParaRPr>
                    </a:p>
                  </a:txBody>
                  <a:tcPr/>
                </a:tc>
                <a:tc>
                  <a:txBody>
                    <a:bodyPr/>
                    <a:lstStyle/>
                    <a:p>
                      <a:pPr marL="342900" lvl="0" indent="-342900">
                        <a:spcBef>
                          <a:spcPts val="220"/>
                        </a:spcBef>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 to make friends with</a:t>
                      </a:r>
                      <a:r>
                        <a:rPr lang="en-GB" sz="1100" spc="-7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others</a:t>
                      </a:r>
                    </a:p>
                    <a:p>
                      <a:pPr marL="342900" marR="80645" lvl="0" indent="-342900">
                        <a:lnSpc>
                          <a:spcPct val="116000"/>
                        </a:lnSpc>
                        <a:spcBef>
                          <a:spcPts val="560"/>
                        </a:spcBef>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recognise</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when</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they</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feel</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lonely</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what</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they</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could</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do about</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it</a:t>
                      </a:r>
                    </a:p>
                    <a:p>
                      <a:pPr marL="342900" marR="339725" lvl="0" indent="-342900">
                        <a:lnSpc>
                          <a:spcPct val="116000"/>
                        </a:lnSpc>
                        <a:spcBef>
                          <a:spcPts val="350"/>
                        </a:spcBef>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people</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behave</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when</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they</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are</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being</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friendly</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what makes a good</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friend</a:t>
                      </a:r>
                    </a:p>
                    <a:p>
                      <a:pPr marL="342900" lvl="0" indent="-342900">
                        <a:spcBef>
                          <a:spcPts val="350"/>
                        </a:spcBef>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how to resolve arguments that can occur in</a:t>
                      </a:r>
                      <a:r>
                        <a:rPr lang="en-GB" sz="1100" spc="-16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friendships</a:t>
                      </a:r>
                    </a:p>
                    <a:p>
                      <a:pPr marL="342900" lvl="0" indent="-342900">
                        <a:spcBef>
                          <a:spcPts val="350"/>
                        </a:spcBef>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a:t>
                      </a:r>
                      <a:r>
                        <a:rPr lang="en-GB" sz="1100" dirty="0">
                          <a:effectLst/>
                          <a:latin typeface="Comic Sans MS" panose="030F0702030302020204" pitchFamily="66" charset="0"/>
                          <a:ea typeface="Lato Light"/>
                          <a:cs typeface="Lato Light"/>
                        </a:rPr>
                        <a:t>how to ask for help if a friendship is making them</a:t>
                      </a:r>
                      <a:r>
                        <a:rPr lang="en-GB" sz="1100" spc="-18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unhappy</a:t>
                      </a:r>
                      <a:endParaRPr lang="en-GB" sz="1100" dirty="0">
                        <a:latin typeface="Comic Sans MS" panose="030F0702030302020204" pitchFamily="66" charset="0"/>
                      </a:endParaRPr>
                    </a:p>
                  </a:txBody>
                  <a:tcPr/>
                </a:tc>
                <a:tc>
                  <a:txBody>
                    <a:bodyPr/>
                    <a:lstStyle/>
                    <a:p>
                      <a:pPr marL="342900" lvl="0" indent="-342900">
                        <a:spcBef>
                          <a:spcPts val="210"/>
                        </a:spcBef>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 regular physical activity benefits bodies and</a:t>
                      </a:r>
                      <a:r>
                        <a:rPr lang="en-GB" sz="1100" spc="-15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feelings</a:t>
                      </a:r>
                    </a:p>
                    <a:p>
                      <a:pPr marL="342900" marR="175260" lvl="0" indent="-342900">
                        <a:lnSpc>
                          <a:spcPct val="116000"/>
                        </a:lnSpc>
                        <a:spcBef>
                          <a:spcPts val="560"/>
                        </a:spcBef>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be</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active</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on</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daily</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weekly</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basis</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how</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balance time online with other</a:t>
                      </a:r>
                      <a:r>
                        <a:rPr lang="en-GB" sz="1100" spc="-6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activities</a:t>
                      </a:r>
                    </a:p>
                    <a:p>
                      <a:pPr marL="342900" marR="61595" lvl="0" indent="-342900">
                        <a:lnSpc>
                          <a:spcPct val="116000"/>
                        </a:lnSpc>
                        <a:spcBef>
                          <a:spcPts val="350"/>
                        </a:spcBef>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make</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choices</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about</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physical</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activity,</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including</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what</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 who influences</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decisions</a:t>
                      </a:r>
                    </a:p>
                    <a:p>
                      <a:pPr marL="342900" lvl="0" indent="-342900">
                        <a:spcBef>
                          <a:spcPts val="350"/>
                        </a:spcBef>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how</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lack</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of physical</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activity can</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affect</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health</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 wellbeing</a:t>
                      </a:r>
                    </a:p>
                    <a:p>
                      <a:pPr marL="342900" marR="302260" lvl="0" indent="-342900">
                        <a:lnSpc>
                          <a:spcPct val="116000"/>
                        </a:lnSpc>
                        <a:spcBef>
                          <a:spcPts val="560"/>
                        </a:spcBef>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how lack</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of</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sleep</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can</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affect</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body and</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mood</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simple routines that support good quality</a:t>
                      </a:r>
                      <a:r>
                        <a:rPr lang="en-GB" sz="1100" spc="-5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sleep</a:t>
                      </a:r>
                    </a:p>
                    <a:p>
                      <a:pPr marL="342900" lvl="0" indent="-342900">
                        <a:spcBef>
                          <a:spcPts val="355"/>
                        </a:spcBef>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how to seek support in relation to physical activity, sleep</a:t>
                      </a:r>
                      <a:r>
                        <a:rPr lang="en-GB" sz="1100" spc="-1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 </a:t>
                      </a:r>
                      <a:r>
                        <a:rPr lang="en-GB" sz="1100" dirty="0">
                          <a:effectLst/>
                          <a:latin typeface="Comic Sans MS" panose="030F0702030302020204" pitchFamily="66" charset="0"/>
                          <a:ea typeface="Lato Light"/>
                          <a:cs typeface="Lato Light"/>
                        </a:rPr>
                        <a:t>rest and who to talk to if they are worried</a:t>
                      </a:r>
                      <a:endParaRPr lang="en-GB" sz="11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771018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Year 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367791108"/>
              </p:ext>
            </p:extLst>
          </p:nvPr>
        </p:nvGraphicFramePr>
        <p:xfrm>
          <a:off x="298880" y="1940030"/>
          <a:ext cx="11594237" cy="4127120"/>
        </p:xfrm>
        <a:graphic>
          <a:graphicData uri="http://schemas.openxmlformats.org/drawingml/2006/table">
            <a:tbl>
              <a:tblPr firstRow="1" bandRow="1">
                <a:tableStyleId>{5940675A-B579-460E-94D1-54222C63F5DA}</a:tableStyleId>
              </a:tblPr>
              <a:tblGrid>
                <a:gridCol w="4299753">
                  <a:extLst>
                    <a:ext uri="{9D8B030D-6E8A-4147-A177-3AD203B41FA5}">
                      <a16:colId xmlns:a16="http://schemas.microsoft.com/office/drawing/2014/main" val="1039164095"/>
                    </a:ext>
                  </a:extLst>
                </a:gridCol>
                <a:gridCol w="3764132">
                  <a:extLst>
                    <a:ext uri="{9D8B030D-6E8A-4147-A177-3AD203B41FA5}">
                      <a16:colId xmlns:a16="http://schemas.microsoft.com/office/drawing/2014/main" val="914411525"/>
                    </a:ext>
                  </a:extLst>
                </a:gridCol>
                <a:gridCol w="3530352">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 – What jobs do people do to earn money?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What is bullying?</a:t>
                      </a:r>
                    </a:p>
                  </a:txBody>
                  <a:tcPr/>
                </a:tc>
                <a:tc>
                  <a:txBody>
                    <a:bodyPr/>
                    <a:lstStyle/>
                    <a:p>
                      <a:pPr algn="ctr">
                        <a:lnSpc>
                          <a:spcPct val="107000"/>
                        </a:lnSpc>
                        <a:spcAft>
                          <a:spcPts val="800"/>
                        </a:spcAft>
                      </a:pPr>
                      <a:r>
                        <a:rPr lang="en-GB" sz="1200" b="0" dirty="0">
                          <a:latin typeface="Comic Sans MS" panose="030F0702030302020204" pitchFamily="66" charset="0"/>
                        </a:rPr>
                        <a:t>Summer 2 – How do we recognise our feelings?</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jobs help people earn money and pay for things they need and want.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about a range of different jobs, including those done by people they know or people who work in the community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people have different strengths and interests that enable them to different jobs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people use internet and digital devices in their jobs and everyday life.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that being enterprising means having an idea, developing it and gaining money from doing so. Give examples of this e.g. Eco Council growing and selling produce, fundraising days at school.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a:t>
                      </a:r>
                      <a:r>
                        <a:rPr lang="en-GB" sz="1200" dirty="0">
                          <a:effectLst/>
                          <a:latin typeface="Comic Sans MS" panose="030F0702030302020204" pitchFamily="66" charset="0"/>
                          <a:ea typeface="Lato Light"/>
                          <a:cs typeface="Lato Light"/>
                        </a:rPr>
                        <a:t>/demonstrate some of the skills that are needed to help raise/make money at these events. </a:t>
                      </a:r>
                      <a:endParaRPr lang="en-GB" sz="1200" b="0" dirty="0">
                        <a:latin typeface="Comic Sans MS" panose="030F0702030302020204" pitchFamily="66" charset="0"/>
                      </a:endParaRPr>
                    </a:p>
                  </a:txBody>
                  <a:tcPr/>
                </a:tc>
                <a:tc>
                  <a:txBody>
                    <a:bodyPr/>
                    <a:lstStyle/>
                    <a:p>
                      <a:pPr marL="342900" lvl="0" indent="-342900">
                        <a:spcBef>
                          <a:spcPts val="220"/>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how words and actions can affect how people</a:t>
                      </a:r>
                      <a:r>
                        <a:rPr lang="en-GB" sz="1200" spc="-14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feel</a:t>
                      </a:r>
                    </a:p>
                    <a:p>
                      <a:pPr marL="342900" marR="141605" lvl="0" indent="-342900">
                        <a:lnSpc>
                          <a:spcPct val="116000"/>
                        </a:lnSpc>
                        <a:spcBef>
                          <a:spcPts val="560"/>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how</a:t>
                      </a:r>
                      <a:r>
                        <a:rPr lang="en-GB" sz="1200" spc="-5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to</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ask</a:t>
                      </a:r>
                      <a:r>
                        <a:rPr lang="en-GB" sz="1200" spc="-3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for</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and</a:t>
                      </a:r>
                      <a:r>
                        <a:rPr lang="en-GB" sz="1200" spc="-3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give/not</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give</a:t>
                      </a:r>
                      <a:r>
                        <a:rPr lang="en-GB" sz="1200" spc="-3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permission</a:t>
                      </a:r>
                      <a:r>
                        <a:rPr lang="en-GB" sz="1200" spc="-3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regarding</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physical contact and how to respond if physical contact makes them uncomfortable or</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unsafe</a:t>
                      </a:r>
                    </a:p>
                    <a:p>
                      <a:pPr marL="342900" lvl="0" indent="-342900">
                        <a:spcBef>
                          <a:spcPts val="345"/>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why name-calling, hurtful teasing, bulling and</a:t>
                      </a:r>
                      <a:r>
                        <a:rPr lang="en-GB" sz="1200" spc="-8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deliberately </a:t>
                      </a:r>
                      <a:r>
                        <a:rPr lang="en-GB" sz="1200" dirty="0">
                          <a:effectLst/>
                          <a:latin typeface="Comic Sans MS" panose="030F0702030302020204" pitchFamily="66" charset="0"/>
                          <a:ea typeface="Lato Light"/>
                          <a:cs typeface="Lato Light"/>
                        </a:rPr>
                        <a:t>excluding others is unacceptable</a:t>
                      </a:r>
                    </a:p>
                    <a:p>
                      <a:pPr marL="342900" lvl="0" indent="-342900">
                        <a:spcBef>
                          <a:spcPts val="560"/>
                        </a:spcBef>
                        <a:spcAft>
                          <a:spcPts val="0"/>
                        </a:spcAft>
                        <a:buSzPts val="1000"/>
                        <a:buFont typeface="Lato Light"/>
                        <a:buChar char="•"/>
                        <a:tabLst>
                          <a:tab pos="414020" algn="l"/>
                          <a:tab pos="414655" algn="l"/>
                        </a:tabLst>
                      </a:pPr>
                      <a:r>
                        <a:rPr lang="en-GB" sz="1200" spc="-45" dirty="0">
                          <a:effectLst/>
                          <a:latin typeface="Comic Sans MS" panose="030F0702030302020204" pitchFamily="66" charset="0"/>
                          <a:ea typeface="Lato Light"/>
                          <a:cs typeface="Lato Light"/>
                        </a:rPr>
                        <a:t>Know how to respond if this happens in different</a:t>
                      </a:r>
                      <a:r>
                        <a:rPr lang="en-GB" sz="1200" spc="-13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situations</a:t>
                      </a:r>
                    </a:p>
                    <a:p>
                      <a:pPr marL="342900" lvl="0" indent="-342900">
                        <a:spcBef>
                          <a:spcPts val="560"/>
                        </a:spcBef>
                        <a:spcAft>
                          <a:spcPts val="0"/>
                        </a:spcAft>
                        <a:buSzPts val="1000"/>
                        <a:buFont typeface="Lato Light"/>
                        <a:buChar char="•"/>
                        <a:tabLst>
                          <a:tab pos="414020" algn="l"/>
                          <a:tab pos="414655" algn="l"/>
                        </a:tabLst>
                      </a:pPr>
                      <a:r>
                        <a:rPr lang="en-GB" sz="1200" spc="-4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how</a:t>
                      </a:r>
                      <a:r>
                        <a:rPr lang="en-GB" sz="1200" spc="-5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3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report</a:t>
                      </a:r>
                      <a:r>
                        <a:rPr lang="en-GB" sz="1200" spc="-3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bullying</a:t>
                      </a:r>
                      <a:r>
                        <a:rPr lang="en-GB" sz="1200" spc="-3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or</a:t>
                      </a:r>
                      <a:r>
                        <a:rPr lang="en-GB" sz="1200" spc="-4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other</a:t>
                      </a:r>
                      <a:r>
                        <a:rPr lang="en-GB" sz="1200" spc="-4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hurtful</a:t>
                      </a:r>
                      <a:r>
                        <a:rPr lang="en-GB" sz="1200" spc="-3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behaviour,</a:t>
                      </a:r>
                      <a:r>
                        <a:rPr lang="en-GB" sz="1200" spc="-3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including online, to a trusted adult and the importance of doing</a:t>
                      </a:r>
                      <a:r>
                        <a:rPr lang="en-GB" sz="1200" spc="-13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so</a:t>
                      </a:r>
                      <a:endParaRPr lang="en-GB" sz="1200" b="0" dirty="0">
                        <a:latin typeface="Comic Sans MS" panose="030F0702030302020204" pitchFamily="66" charset="0"/>
                      </a:endParaRPr>
                    </a:p>
                  </a:txBody>
                  <a:tcPr/>
                </a:tc>
                <a:tc>
                  <a:txBody>
                    <a:bodyPr/>
                    <a:lstStyle/>
                    <a:p>
                      <a:pPr marL="342900" lvl="0" indent="-342900">
                        <a:spcBef>
                          <a:spcPts val="21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to recognise, name and describe a range of</a:t>
                      </a:r>
                      <a:r>
                        <a:rPr lang="en-GB" sz="1200" spc="-14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feelings</a:t>
                      </a:r>
                    </a:p>
                    <a:p>
                      <a:pPr marL="342900" lvl="0" indent="-342900">
                        <a:spcBef>
                          <a:spcPts val="56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helps them to feel good, or better if </a:t>
                      </a:r>
                      <a:r>
                        <a:rPr lang="en-GB" sz="1200" spc="-20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not feeling good</a:t>
                      </a:r>
                    </a:p>
                    <a:p>
                      <a:pPr marL="342900" marR="278130" lvl="0" indent="-342900">
                        <a:lnSpc>
                          <a:spcPct val="116000"/>
                        </a:lnSpc>
                        <a:spcBef>
                          <a:spcPts val="56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different things / times / experiences can bring about different</a:t>
                      </a:r>
                      <a:r>
                        <a:rPr lang="en-GB" sz="1200" spc="-5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feelings</a:t>
                      </a:r>
                      <a:r>
                        <a:rPr lang="en-GB" sz="1200" spc="-5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for</a:t>
                      </a:r>
                      <a:r>
                        <a:rPr lang="en-GB" sz="1200" spc="-6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different</a:t>
                      </a:r>
                      <a:r>
                        <a:rPr lang="en-GB" sz="1200" spc="-5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people</a:t>
                      </a:r>
                      <a:r>
                        <a:rPr lang="en-GB" sz="1200" spc="-5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(including</a:t>
                      </a:r>
                      <a:r>
                        <a:rPr lang="en-GB" sz="1200" spc="-5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loss,</a:t>
                      </a:r>
                      <a:r>
                        <a:rPr lang="en-GB" sz="1200" spc="-4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change and</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bereavement</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or moving</a:t>
                      </a:r>
                      <a:r>
                        <a:rPr lang="en-GB" sz="1200" spc="-1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on</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new class/year</a:t>
                      </a:r>
                      <a:r>
                        <a:rPr lang="en-GB" sz="1200" spc="-40" dirty="0">
                          <a:effectLst/>
                          <a:latin typeface="Comic Sans MS" panose="030F0702030302020204" pitchFamily="66" charset="0"/>
                          <a:ea typeface="Lato Light"/>
                          <a:cs typeface="Lato Light"/>
                        </a:rPr>
                        <a:t> </a:t>
                      </a:r>
                      <a:r>
                        <a:rPr lang="en-GB" sz="1200" spc="-15" dirty="0">
                          <a:effectLst/>
                          <a:latin typeface="Comic Sans MS" panose="030F0702030302020204" pitchFamily="66" charset="0"/>
                          <a:ea typeface="Lato Light"/>
                          <a:cs typeface="Lato Light"/>
                        </a:rPr>
                        <a:t>group)</a:t>
                      </a:r>
                      <a:endParaRPr lang="en-GB" sz="1200" spc="-35" dirty="0">
                        <a:effectLst/>
                        <a:latin typeface="Comic Sans MS" panose="030F0702030302020204" pitchFamily="66" charset="0"/>
                        <a:ea typeface="Lato Light"/>
                        <a:cs typeface="Lato Light"/>
                      </a:endParaRPr>
                    </a:p>
                    <a:p>
                      <a:pPr marL="342900" lvl="0" indent="-342900">
                        <a:spcBef>
                          <a:spcPts val="3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feelings can affect people in their bodies and</a:t>
                      </a:r>
                      <a:r>
                        <a:rPr lang="en-GB" sz="1200" spc="-16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their behaviour</a:t>
                      </a:r>
                    </a:p>
                    <a:p>
                      <a:pPr marL="342900" marR="46990" lvl="0" indent="-342900">
                        <a:lnSpc>
                          <a:spcPct val="116000"/>
                        </a:lnSpc>
                        <a:spcBef>
                          <a:spcPts val="560"/>
                        </a:spcBef>
                        <a:spcAft>
                          <a:spcPts val="0"/>
                        </a:spcAft>
                        <a:buSzPts val="1000"/>
                        <a:buFont typeface="Lato Light"/>
                        <a:buChar char="•"/>
                        <a:tabLst>
                          <a:tab pos="414020" algn="l"/>
                          <a:tab pos="414655" algn="l"/>
                        </a:tabLst>
                      </a:pPr>
                      <a:r>
                        <a:rPr lang="en-GB" sz="1200" spc="-35" dirty="0">
                          <a:effectLst/>
                          <a:latin typeface="Comic Sans MS" panose="030F0702030302020204" pitchFamily="66" charset="0"/>
                          <a:ea typeface="Lato Light"/>
                          <a:cs typeface="Lato Light"/>
                        </a:rPr>
                        <a:t>Know ways</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to</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manage</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big</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feelings</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and</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importance</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of sharing</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their feelings with someone they</a:t>
                      </a:r>
                      <a:r>
                        <a:rPr lang="en-GB" sz="1200" spc="-6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trust</a:t>
                      </a:r>
                    </a:p>
                    <a:p>
                      <a:pPr marL="342900" marR="46990" lvl="0" indent="-342900">
                        <a:lnSpc>
                          <a:spcPct val="116000"/>
                        </a:lnSpc>
                        <a:spcBef>
                          <a:spcPts val="560"/>
                        </a:spcBef>
                        <a:spcAft>
                          <a:spcPts val="0"/>
                        </a:spcAft>
                        <a:buSzPts val="1000"/>
                        <a:buFont typeface="Lato Light"/>
                        <a:buChar char="•"/>
                        <a:tabLst>
                          <a:tab pos="414020" algn="l"/>
                          <a:tab pos="414655" algn="l"/>
                        </a:tabLst>
                      </a:pPr>
                      <a:r>
                        <a:rPr lang="en-GB" sz="1200" spc="-3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how</a:t>
                      </a:r>
                      <a:r>
                        <a:rPr lang="en-GB" sz="1200" spc="-4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recognise</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when</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they</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might</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need</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help</a:t>
                      </a:r>
                      <a:r>
                        <a:rPr lang="en-GB" sz="1200" spc="-3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with</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feelings</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and how to ask for help when they need</a:t>
                      </a:r>
                      <a:r>
                        <a:rPr lang="en-GB" sz="1200" spc="-13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it</a:t>
                      </a: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4170414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Year 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632926227"/>
              </p:ext>
            </p:extLst>
          </p:nvPr>
        </p:nvGraphicFramePr>
        <p:xfrm>
          <a:off x="298880" y="1940030"/>
          <a:ext cx="11594237" cy="3859146"/>
        </p:xfrm>
        <a:graphic>
          <a:graphicData uri="http://schemas.openxmlformats.org/drawingml/2006/table">
            <a:tbl>
              <a:tblPr firstRow="1" bandRow="1">
                <a:tableStyleId>{5940675A-B579-460E-94D1-54222C63F5DA}</a:tableStyleId>
              </a:tblPr>
              <a:tblGrid>
                <a:gridCol w="11594237">
                  <a:extLst>
                    <a:ext uri="{9D8B030D-6E8A-4147-A177-3AD203B41FA5}">
                      <a16:colId xmlns:a16="http://schemas.microsoft.com/office/drawing/2014/main" val="1039164095"/>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Online Safety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How can we use the internet safely?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where to go for help (including online, phone helpline, person at school/home) and how to ask for help if they see something uncomfortable online.</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about healthy choices they can make online </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the importance of keeping passwords private </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the importance of consent and when to say ‘yes’ ‘no’ ‘I’ll ask’ or ‘I’ll tell’. </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some of the consequences of different choices, both good and some not good. </a:t>
                      </a:r>
                    </a:p>
                    <a:p>
                      <a:pPr marL="342900" lvl="0" indent="-342900">
                        <a:spcBef>
                          <a:spcPts val="560"/>
                        </a:spcBef>
                        <a:spcAft>
                          <a:spcPts val="0"/>
                        </a:spcAft>
                        <a:buFont typeface="Symbol" panose="05050102010706020507" pitchFamily="18" charset="2"/>
                        <a:buChar char=""/>
                        <a:tabLst>
                          <a:tab pos="414020" algn="l"/>
                          <a:tab pos="414655" algn="l"/>
                        </a:tabLst>
                      </a:pPr>
                      <a:endParaRPr lang="en-GB" sz="1600" dirty="0">
                        <a:effectLst/>
                        <a:latin typeface="Comic Sans MS" panose="030F0702030302020204" pitchFamily="66" charset="0"/>
                        <a:ea typeface="Lato Light"/>
                        <a:cs typeface="Lato Light"/>
                      </a:endParaRPr>
                    </a:p>
                    <a:p>
                      <a:r>
                        <a:rPr lang="en-GB" sz="1200" b="1" i="1" dirty="0">
                          <a:effectLst/>
                          <a:highlight>
                            <a:srgbClr val="FFFF00"/>
                          </a:highlight>
                          <a:latin typeface="Comic Sans MS" panose="030F0702030302020204" pitchFamily="66" charset="0"/>
                          <a:ea typeface="Lato Light"/>
                          <a:cs typeface="Lato Light"/>
                        </a:rPr>
                        <a:t>Online Safety Class Charter to be made and signed by the whole class (including adults) during the autumn term and regularly referred to throughout the year.</a:t>
                      </a:r>
                      <a:endParaRPr lang="en-GB" sz="1200" dirty="0">
                        <a:effectLst/>
                        <a:latin typeface="Comic Sans MS" panose="030F0702030302020204" pitchFamily="66" charset="0"/>
                        <a:ea typeface="Lato Light"/>
                        <a:cs typeface="Lato Light"/>
                      </a:endParaRPr>
                    </a:p>
                  </a:txBody>
                  <a:tcPr/>
                </a:tc>
                <a:extLst>
                  <a:ext uri="{0D108BD9-81ED-4DB2-BD59-A6C34878D82A}">
                    <a16:rowId xmlns:a16="http://schemas.microsoft.com/office/drawing/2014/main" val="2128729435"/>
                  </a:ext>
                </a:extLst>
              </a:tr>
            </a:tbl>
          </a:graphicData>
        </a:graphic>
      </p:graphicFrame>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3657226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585226531"/>
              </p:ext>
            </p:extLst>
          </p:nvPr>
        </p:nvGraphicFramePr>
        <p:xfrm>
          <a:off x="298880" y="1851401"/>
          <a:ext cx="11594237" cy="4114610"/>
        </p:xfrm>
        <a:graphic>
          <a:graphicData uri="http://schemas.openxmlformats.org/drawingml/2006/table">
            <a:tbl>
              <a:tblPr firstRow="1" bandRow="1">
                <a:tableStyleId>{5940675A-B579-460E-94D1-54222C63F5DA}</a:tableStyleId>
              </a:tblPr>
              <a:tblGrid>
                <a:gridCol w="3820359">
                  <a:extLst>
                    <a:ext uri="{9D8B030D-6E8A-4147-A177-3AD203B41FA5}">
                      <a16:colId xmlns:a16="http://schemas.microsoft.com/office/drawing/2014/main" val="1039164095"/>
                    </a:ext>
                  </a:extLst>
                </a:gridCol>
                <a:gridCol w="4083728">
                  <a:extLst>
                    <a:ext uri="{9D8B030D-6E8A-4147-A177-3AD203B41FA5}">
                      <a16:colId xmlns:a16="http://schemas.microsoft.com/office/drawing/2014/main" val="914411525"/>
                    </a:ext>
                  </a:extLst>
                </a:gridCol>
                <a:gridCol w="3690150">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200" b="0" dirty="0">
                          <a:latin typeface="Comic Sans MS" panose="030F0702030302020204" pitchFamily="66" charset="0"/>
                        </a:rPr>
                        <a:t>Autumn 1 – What are our responsibilities and duties?</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200" b="0" dirty="0">
                          <a:latin typeface="Comic Sans MS" panose="030F0702030302020204" pitchFamily="66" charset="0"/>
                        </a:rPr>
                        <a:t>Spring 1 – How can we be a good friend?</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How can we stay mentally and emotionally healthy?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why it is a shared responsibility to contribute to the classroom and the school life</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the different contributions that pupils can make and how this affects the classroom</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class/group rules help them to learn and make the classroom a safe place</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what can happen if class rules are not followed</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who is responsible for things at school, at home and in the environment.</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rights, responsibilities they have in the context of school, home and the environment and recognise the skills required to carry out these responsibilities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it feels to be responsible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how they can make a difference to local and world-wide environment issues.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marR="417830" lvl="0" indent="-342900">
                        <a:lnSpc>
                          <a:spcPct val="116000"/>
                        </a:lnSpc>
                        <a:spcBef>
                          <a:spcPts val="21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how</a:t>
                      </a:r>
                      <a:r>
                        <a:rPr lang="en-GB" sz="1200" spc="-5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friendships support</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wellbeing and</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 importance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of seeking support if feeling lonely or</a:t>
                      </a:r>
                      <a:r>
                        <a:rPr lang="en-GB" sz="1200" spc="-10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excluded</a:t>
                      </a:r>
                    </a:p>
                    <a:p>
                      <a:pPr marL="342900" marR="163830" lvl="0" indent="-342900">
                        <a:lnSpc>
                          <a:spcPct val="116000"/>
                        </a:lnSpc>
                        <a:spcBef>
                          <a:spcPts val="35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how</a:t>
                      </a:r>
                      <a:r>
                        <a:rPr lang="en-GB" sz="1200" spc="-5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recognise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if</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others</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are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feeling</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lonely</a:t>
                      </a:r>
                      <a:r>
                        <a:rPr lang="en-GB" sz="1200" spc="-4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excluded</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 strategies to include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them</a:t>
                      </a:r>
                    </a:p>
                    <a:p>
                      <a:pPr marL="342900" marR="266065" lvl="0" indent="-342900">
                        <a:lnSpc>
                          <a:spcPts val="1400"/>
                        </a:lnSpc>
                        <a:spcBef>
                          <a:spcPts val="15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a:t>
                      </a:r>
                      <a:r>
                        <a:rPr lang="en-GB" sz="1200" spc="-5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 build good</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friendships, including</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identifying qualities that contribute to positive</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friendships</a:t>
                      </a:r>
                    </a:p>
                    <a:p>
                      <a:pPr marL="342900" marR="380365" lvl="0" indent="-342900">
                        <a:lnSpc>
                          <a:spcPts val="1400"/>
                        </a:lnSpc>
                        <a:spcBef>
                          <a:spcPts val="130"/>
                        </a:spcBef>
                        <a:spcAft>
                          <a:spcPts val="0"/>
                        </a:spcAft>
                        <a:buSzPts val="1000"/>
                        <a:buFont typeface="Lato Light"/>
                        <a:buChar char="•"/>
                        <a:tabLst>
                          <a:tab pos="414020" algn="l"/>
                          <a:tab pos="414655" algn="l"/>
                        </a:tabLst>
                      </a:pPr>
                      <a:r>
                        <a:rPr lang="en-GB" sz="1200" spc="-30" dirty="0">
                          <a:effectLst/>
                          <a:latin typeface="Comic Sans MS" panose="030F0702030302020204" pitchFamily="66" charset="0"/>
                          <a:ea typeface="Lato Light"/>
                          <a:cs typeface="Lato Light"/>
                        </a:rPr>
                        <a:t>Know that friendships sometimes have difficulties, and how to manage</a:t>
                      </a:r>
                      <a:r>
                        <a:rPr lang="en-GB" sz="1200" spc="-4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when</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there</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is</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problem</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or</a:t>
                      </a:r>
                      <a:r>
                        <a:rPr lang="en-GB" sz="1200" spc="-4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an</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argument</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between friends, resolve disputes and reconcile</a:t>
                      </a:r>
                      <a:r>
                        <a:rPr lang="en-GB" sz="1200" spc="-10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differences</a:t>
                      </a:r>
                    </a:p>
                    <a:p>
                      <a:pPr marL="342900" lvl="0" indent="-342900">
                        <a:spcBef>
                          <a:spcPts val="270"/>
                        </a:spcBef>
                        <a:spcAft>
                          <a:spcPts val="0"/>
                        </a:spcAft>
                        <a:buSzPts val="1000"/>
                        <a:buFont typeface="Lato Light"/>
                        <a:buChar char="•"/>
                        <a:tabLst>
                          <a:tab pos="414020" algn="l"/>
                          <a:tab pos="414655" algn="l"/>
                        </a:tabLst>
                      </a:pPr>
                      <a:r>
                        <a:rPr lang="en-GB" sz="1200" spc="-40" dirty="0">
                          <a:effectLst/>
                          <a:latin typeface="Comic Sans MS" panose="030F0702030302020204" pitchFamily="66" charset="0"/>
                          <a:ea typeface="Lato Light"/>
                          <a:cs typeface="Lato Light"/>
                        </a:rPr>
                        <a:t>Know how to</a:t>
                      </a:r>
                      <a:r>
                        <a:rPr lang="en-GB" sz="1200" spc="-2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recognise</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if</a:t>
                      </a:r>
                      <a:r>
                        <a:rPr lang="en-GB" sz="1200" spc="-3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a</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friendship</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is</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making</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them</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unhappy,</a:t>
                      </a:r>
                      <a:r>
                        <a:rPr lang="en-GB" sz="1200" spc="-2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feel </a:t>
                      </a:r>
                      <a:r>
                        <a:rPr lang="en-GB" sz="1200" dirty="0">
                          <a:effectLst/>
                          <a:latin typeface="Comic Sans MS" panose="030F0702030302020204" pitchFamily="66" charset="0"/>
                          <a:ea typeface="Lato Light"/>
                          <a:cs typeface="Lato Light"/>
                        </a:rPr>
                        <a:t>uncomfortable or unsafe and how to ask for support</a:t>
                      </a:r>
                      <a:endParaRPr lang="en-GB" sz="1200" b="0" dirty="0">
                        <a:latin typeface="Comic Sans MS" panose="030F0702030302020204" pitchFamily="66" charset="0"/>
                      </a:endParaRPr>
                    </a:p>
                  </a:txBody>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different ways to help maintain good health </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is meant by a ‘balanced lifestyle’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it means to make an informed choice and give examples of the kinds of choices people make in their daily lives </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choices that have positive consequences on health and those which may have more negative effect </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helps people to make a positive choice </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a range of different feelings (good and not so good)</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to use a scale of intensity to describe feelings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the importance of sharing their feelings and identify some positive ways of doing this</a:t>
                      </a: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spTree>
    <p:extLst>
      <p:ext uri="{BB962C8B-B14F-4D97-AF65-F5344CB8AC3E}">
        <p14:creationId xmlns:p14="http://schemas.microsoft.com/office/powerpoint/2010/main" val="2145093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67586767"/>
              </p:ext>
            </p:extLst>
          </p:nvPr>
        </p:nvGraphicFramePr>
        <p:xfrm>
          <a:off x="298880" y="1851401"/>
          <a:ext cx="11594237" cy="4210876"/>
        </p:xfrm>
        <a:graphic>
          <a:graphicData uri="http://schemas.openxmlformats.org/drawingml/2006/table">
            <a:tbl>
              <a:tblPr firstRow="1" bandRow="1">
                <a:tableStyleId>{5940675A-B579-460E-94D1-54222C63F5DA}</a:tableStyleId>
              </a:tblPr>
              <a:tblGrid>
                <a:gridCol w="3820359">
                  <a:extLst>
                    <a:ext uri="{9D8B030D-6E8A-4147-A177-3AD203B41FA5}">
                      <a16:colId xmlns:a16="http://schemas.microsoft.com/office/drawing/2014/main" val="1039164095"/>
                    </a:ext>
                  </a:extLst>
                </a:gridCol>
                <a:gridCol w="4083728">
                  <a:extLst>
                    <a:ext uri="{9D8B030D-6E8A-4147-A177-3AD203B41FA5}">
                      <a16:colId xmlns:a16="http://schemas.microsoft.com/office/drawing/2014/main" val="914411525"/>
                    </a:ext>
                  </a:extLst>
                </a:gridCol>
                <a:gridCol w="3690150">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200" b="0" dirty="0">
                          <a:latin typeface="Comic Sans MS" panose="030F0702030302020204" pitchFamily="66" charset="0"/>
                        </a:rPr>
                        <a:t>Autumn 2 – How can we look after our money?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200" b="0" dirty="0">
                          <a:latin typeface="Comic Sans MS" panose="030F0702030302020204" pitchFamily="66" charset="0"/>
                        </a:rPr>
                        <a:t>Spring 2 – What does it mean to be polite and respectful?</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2 – What skills, strengths and interests do we have?</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about different kinds of money (coins and paper) and different ways of paying for things (cheques, cards, online)</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money is obtained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about some of the choices they might have about spending or saving money and what helps them decide.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people keep track of what money is spent or saved and why this is important.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the importance of keeping money safe and some ways of doing this.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spcBef>
                          <a:spcPts val="21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how people’s behaviour affects themselves and</a:t>
                      </a:r>
                      <a:r>
                        <a:rPr lang="en-GB" sz="1200" spc="-1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others, </a:t>
                      </a:r>
                      <a:r>
                        <a:rPr lang="en-GB" sz="1200" dirty="0">
                          <a:effectLst/>
                          <a:latin typeface="Comic Sans MS" panose="030F0702030302020204" pitchFamily="66" charset="0"/>
                          <a:ea typeface="Lato Light"/>
                          <a:cs typeface="Lato Light"/>
                        </a:rPr>
                        <a:t>including online</a:t>
                      </a:r>
                    </a:p>
                    <a:p>
                      <a:pPr marL="342900" marR="99060" lvl="0" indent="-342900">
                        <a:lnSpc>
                          <a:spcPct val="116000"/>
                        </a:lnSpc>
                        <a:spcBef>
                          <a:spcPts val="56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how</a:t>
                      </a:r>
                      <a:r>
                        <a:rPr lang="en-GB" sz="1200" spc="-4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model being polite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 courteous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in different situations and recognise the respectful behaviour they should receive in return</a:t>
                      </a:r>
                    </a:p>
                    <a:p>
                      <a:pPr marL="342900" lvl="0" indent="-342900">
                        <a:lnSpc>
                          <a:spcPts val="1075"/>
                        </a:lnSpc>
                        <a:spcBef>
                          <a:spcPts val="345"/>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about the relationship between rights and</a:t>
                      </a:r>
                      <a:r>
                        <a:rPr lang="en-GB" sz="1200" spc="-10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responsibilities</a:t>
                      </a:r>
                    </a:p>
                    <a:p>
                      <a:pPr marL="342900" lvl="0" indent="-342900">
                        <a:lnSpc>
                          <a:spcPts val="1075"/>
                        </a:lnSpc>
                        <a:spcBef>
                          <a:spcPts val="345"/>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about the right to privacy and how to recognise when a confidence or secret should be </a:t>
                      </a:r>
                      <a:r>
                        <a:rPr lang="en-GB" sz="1200" spc="-15" dirty="0">
                          <a:effectLst/>
                          <a:latin typeface="Comic Sans MS" panose="030F0702030302020204" pitchFamily="66" charset="0"/>
                          <a:ea typeface="Lato Light"/>
                          <a:cs typeface="Lato Light"/>
                        </a:rPr>
                        <a:t>kept </a:t>
                      </a:r>
                      <a:r>
                        <a:rPr lang="en-GB" sz="1200" spc="-25" dirty="0">
                          <a:effectLst/>
                          <a:latin typeface="Comic Sans MS" panose="030F0702030302020204" pitchFamily="66" charset="0"/>
                          <a:ea typeface="Lato Light"/>
                          <a:cs typeface="Lato Light"/>
                        </a:rPr>
                        <a:t>(such as a nice</a:t>
                      </a:r>
                      <a:r>
                        <a:rPr lang="en-GB" sz="1200" spc="-19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birthday surprise everyone will find out about) or not agreed to and when to tell (e.g. if someone is being upset or</a:t>
                      </a:r>
                      <a:r>
                        <a:rPr lang="en-GB" sz="1200" spc="-1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hurt)*</a:t>
                      </a:r>
                    </a:p>
                    <a:p>
                      <a:pPr marL="342900" lvl="0" indent="-342900">
                        <a:lnSpc>
                          <a:spcPts val="1075"/>
                        </a:lnSpc>
                        <a:spcBef>
                          <a:spcPts val="345"/>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the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rights</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that</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children have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5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why</a:t>
                      </a:r>
                      <a:r>
                        <a:rPr lang="en-GB" sz="1200" spc="-4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it</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is important</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protect these</a:t>
                      </a:r>
                    </a:p>
                    <a:p>
                      <a:pPr marL="342900" lvl="0" indent="-342900">
                        <a:lnSpc>
                          <a:spcPts val="1075"/>
                        </a:lnSpc>
                        <a:spcBef>
                          <a:spcPts val="345"/>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that everyone should feel included, respected and not discriminated against;</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how</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 respond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if</a:t>
                      </a:r>
                      <a:r>
                        <a:rPr lang="en-GB" sz="1200" spc="-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they</a:t>
                      </a:r>
                      <a:r>
                        <a:rPr lang="en-GB" sz="1200" spc="-6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witness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or experience exclusion, disrespect or</a:t>
                      </a:r>
                      <a:r>
                        <a:rPr lang="en-GB" sz="1200" spc="-7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discrimination</a:t>
                      </a:r>
                    </a:p>
                    <a:p>
                      <a:pPr marL="342900" lvl="0" indent="-342900">
                        <a:lnSpc>
                          <a:spcPts val="1075"/>
                        </a:lnSpc>
                        <a:spcBef>
                          <a:spcPts val="345"/>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how to respond to aggressive or inappropriate behaviour (including online and unwanted physical contact) – how</a:t>
                      </a:r>
                      <a:r>
                        <a:rPr lang="en-GB" sz="1200" spc="-16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 report</a:t>
                      </a:r>
                      <a:r>
                        <a:rPr lang="en-GB" sz="1200" spc="-1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concerns</a:t>
                      </a:r>
                      <a:endParaRPr lang="en-GB" sz="1200" b="0" dirty="0">
                        <a:latin typeface="Comic Sans MS" panose="030F0702030302020204" pitchFamily="66" charset="0"/>
                      </a:endParaRPr>
                    </a:p>
                  </a:txBody>
                  <a:tcPr/>
                </a:tc>
                <a:tc>
                  <a:txBody>
                    <a:bodyPr/>
                    <a:lstStyle/>
                    <a:p>
                      <a:pPr marL="342900" lvl="0" indent="-342900">
                        <a:spcBef>
                          <a:spcPts val="21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to recognise personal qualities and</a:t>
                      </a:r>
                      <a:r>
                        <a:rPr lang="en-GB" sz="1200" spc="-9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individuality</a:t>
                      </a:r>
                    </a:p>
                    <a:p>
                      <a:pPr marL="342900" lvl="0" indent="-342900">
                        <a:spcBef>
                          <a:spcPts val="56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to develop self-worth by identifying positive things</a:t>
                      </a:r>
                      <a:r>
                        <a:rPr lang="en-GB" sz="1200" spc="-1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about </a:t>
                      </a:r>
                      <a:r>
                        <a:rPr lang="en-GB" sz="1200" dirty="0">
                          <a:effectLst/>
                          <a:latin typeface="Comic Sans MS" panose="030F0702030302020204" pitchFamily="66" charset="0"/>
                          <a:ea typeface="Lato Light"/>
                          <a:cs typeface="Lato Light"/>
                        </a:rPr>
                        <a:t>themselves and their achievements</a:t>
                      </a:r>
                    </a:p>
                    <a:p>
                      <a:pPr marL="342900" lvl="0" indent="-342900">
                        <a:spcBef>
                          <a:spcPts val="56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their personal attributes, strengths, skills and</a:t>
                      </a:r>
                      <a:r>
                        <a:rPr lang="en-GB" sz="1200" spc="-16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interests </a:t>
                      </a:r>
                      <a:r>
                        <a:rPr lang="en-GB" sz="1200" dirty="0">
                          <a:effectLst/>
                          <a:latin typeface="Comic Sans MS" panose="030F0702030302020204" pitchFamily="66" charset="0"/>
                          <a:ea typeface="Lato Light"/>
                          <a:cs typeface="Lato Light"/>
                        </a:rPr>
                        <a:t>contribute to their self-esteem</a:t>
                      </a:r>
                    </a:p>
                    <a:p>
                      <a:pPr marL="342900" lvl="0" indent="-342900">
                        <a:spcBef>
                          <a:spcPts val="560"/>
                        </a:spcBef>
                        <a:spcAft>
                          <a:spcPts val="0"/>
                        </a:spcAft>
                        <a:buSzPts val="1000"/>
                        <a:buFont typeface="Lato Light"/>
                        <a:buChar char="•"/>
                        <a:tabLst>
                          <a:tab pos="414020" algn="l"/>
                          <a:tab pos="414655" algn="l"/>
                        </a:tabLst>
                      </a:pPr>
                      <a:r>
                        <a:rPr lang="en-GB" sz="1200" spc="-35" dirty="0">
                          <a:effectLst/>
                          <a:latin typeface="Comic Sans MS" panose="030F0702030302020204" pitchFamily="66" charset="0"/>
                          <a:ea typeface="Lato Light"/>
                          <a:cs typeface="Lato Light"/>
                        </a:rPr>
                        <a:t>Know how to set goals for</a:t>
                      </a:r>
                      <a:r>
                        <a:rPr lang="en-GB" sz="1200" spc="-7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themselves</a:t>
                      </a:r>
                    </a:p>
                    <a:p>
                      <a:pPr marL="342900" lvl="0" indent="-342900">
                        <a:spcBef>
                          <a:spcPts val="560"/>
                        </a:spcBef>
                        <a:spcAft>
                          <a:spcPts val="0"/>
                        </a:spcAft>
                        <a:buSzPts val="1000"/>
                        <a:buFont typeface="Lato Light"/>
                        <a:buChar char="•"/>
                        <a:tabLst>
                          <a:tab pos="414020" algn="l"/>
                          <a:tab pos="414655" algn="l"/>
                        </a:tabLst>
                      </a:pPr>
                      <a:r>
                        <a:rPr lang="en-GB" sz="1200" spc="-35" dirty="0">
                          <a:effectLst/>
                          <a:latin typeface="Comic Sans MS" panose="030F0702030302020204" pitchFamily="66" charset="0"/>
                          <a:ea typeface="Lato Light"/>
                          <a:cs typeface="Lato Light"/>
                        </a:rPr>
                        <a:t>Know how</a:t>
                      </a:r>
                      <a:r>
                        <a:rPr lang="en-GB" sz="1200" spc="-4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to</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manage when</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there</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are</a:t>
                      </a:r>
                      <a:r>
                        <a:rPr lang="en-GB" sz="1200" spc="-1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set-backs,</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learn</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from</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mistakes </a:t>
                      </a:r>
                      <a:r>
                        <a:rPr lang="en-GB" sz="1200" dirty="0">
                          <a:effectLst/>
                          <a:latin typeface="Comic Sans MS" panose="030F0702030302020204" pitchFamily="66" charset="0"/>
                          <a:ea typeface="Lato Light"/>
                          <a:cs typeface="Lato Light"/>
                        </a:rPr>
                        <a:t>and reframe unhelpful thinking</a:t>
                      </a: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spTree>
    <p:extLst>
      <p:ext uri="{BB962C8B-B14F-4D97-AF65-F5344CB8AC3E}">
        <p14:creationId xmlns:p14="http://schemas.microsoft.com/office/powerpoint/2010/main" val="3559563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67705758"/>
              </p:ext>
            </p:extLst>
          </p:nvPr>
        </p:nvGraphicFramePr>
        <p:xfrm>
          <a:off x="298880" y="1940030"/>
          <a:ext cx="11594237" cy="3859146"/>
        </p:xfrm>
        <a:graphic>
          <a:graphicData uri="http://schemas.openxmlformats.org/drawingml/2006/table">
            <a:tbl>
              <a:tblPr firstRow="1" bandRow="1">
                <a:tableStyleId>{5940675A-B579-460E-94D1-54222C63F5DA}</a:tableStyleId>
              </a:tblPr>
              <a:tblGrid>
                <a:gridCol w="11594237">
                  <a:extLst>
                    <a:ext uri="{9D8B030D-6E8A-4147-A177-3AD203B41FA5}">
                      <a16:colId xmlns:a16="http://schemas.microsoft.com/office/drawing/2014/main" val="1039164095"/>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Online Safety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How can we make informed choices when online?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that there are rules to help keep people safe when online and that these should be followed whenever someone is online and give examples of these</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why it is important not to share personal information online (such as passwords, where they live, private pictures or themselves or others)</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who to tell and how to report it if they see something upsetting or something feels unsafe when online. </a:t>
                      </a:r>
                    </a:p>
                    <a:p>
                      <a:pPr marL="342900" lvl="0" indent="-342900">
                        <a:spcBef>
                          <a:spcPts val="560"/>
                        </a:spcBef>
                        <a:spcAft>
                          <a:spcPts val="0"/>
                        </a:spcAft>
                        <a:buFont typeface="Symbol" panose="05050102010706020507" pitchFamily="18" charset="2"/>
                        <a:buChar char=""/>
                        <a:tabLst>
                          <a:tab pos="414020" algn="l"/>
                          <a:tab pos="414655" algn="l"/>
                        </a:tabLst>
                      </a:pPr>
                      <a:endParaRPr lang="en-GB" sz="1600" dirty="0">
                        <a:effectLst/>
                        <a:latin typeface="Comic Sans MS" panose="030F0702030302020204" pitchFamily="66" charset="0"/>
                        <a:ea typeface="Lato Light"/>
                        <a:cs typeface="Lato Light"/>
                      </a:endParaRPr>
                    </a:p>
                    <a:p>
                      <a:r>
                        <a:rPr lang="en-GB" sz="1200" b="1" i="1" dirty="0">
                          <a:effectLst/>
                          <a:highlight>
                            <a:srgbClr val="FFFF00"/>
                          </a:highlight>
                          <a:latin typeface="Comic Sans MS" panose="030F0702030302020204" pitchFamily="66" charset="0"/>
                          <a:ea typeface="Lato Light"/>
                          <a:cs typeface="Lato Light"/>
                        </a:rPr>
                        <a:t>Online Safety Class Charter to be made and signed by the whole class (including adults) during the autumn term and regularly referred to throughout the year.</a:t>
                      </a:r>
                      <a:endParaRPr lang="en-GB" sz="1200" dirty="0">
                        <a:effectLst/>
                        <a:latin typeface="Comic Sans MS" panose="030F0702030302020204" pitchFamily="66" charset="0"/>
                        <a:ea typeface="Lato Light"/>
                        <a:cs typeface="Lato Light"/>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674169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507694010"/>
              </p:ext>
            </p:extLst>
          </p:nvPr>
        </p:nvGraphicFramePr>
        <p:xfrm>
          <a:off x="290004" y="1851401"/>
          <a:ext cx="11641585" cy="4456494"/>
        </p:xfrm>
        <a:graphic>
          <a:graphicData uri="http://schemas.openxmlformats.org/drawingml/2006/table">
            <a:tbl>
              <a:tblPr firstRow="1" bandRow="1">
                <a:tableStyleId>{5940675A-B579-460E-94D1-54222C63F5DA}</a:tableStyleId>
              </a:tblPr>
              <a:tblGrid>
                <a:gridCol w="3737908">
                  <a:extLst>
                    <a:ext uri="{9D8B030D-6E8A-4147-A177-3AD203B41FA5}">
                      <a16:colId xmlns:a16="http://schemas.microsoft.com/office/drawing/2014/main" val="1039164095"/>
                    </a:ext>
                  </a:extLst>
                </a:gridCol>
                <a:gridCol w="3779504">
                  <a:extLst>
                    <a:ext uri="{9D8B030D-6E8A-4147-A177-3AD203B41FA5}">
                      <a16:colId xmlns:a16="http://schemas.microsoft.com/office/drawing/2014/main" val="914411525"/>
                    </a:ext>
                  </a:extLst>
                </a:gridCol>
                <a:gridCol w="4124173">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200" b="0" dirty="0">
                          <a:latin typeface="Comic Sans MS" panose="030F0702030302020204" pitchFamily="66" charset="0"/>
                        </a:rPr>
                        <a:t>Autumn 1 – How can our choices make a difference to others and the environment?</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–How can friends communicate safely?</a:t>
                      </a:r>
                      <a:endParaRPr lang="en-GB" sz="1200" b="0" kern="1200" dirty="0">
                        <a:solidFill>
                          <a:schemeClr val="tx1"/>
                        </a:solidFill>
                        <a:effectLst/>
                        <a:latin typeface="Comic Sans MS" panose="030F0702030302020204" pitchFamily="66" charset="0"/>
                        <a:ea typeface="+mn-ea"/>
                        <a:cs typeface="+mn-cs"/>
                      </a:endParaRPr>
                    </a:p>
                  </a:txBody>
                  <a:tcPr/>
                </a:tc>
                <a:tc>
                  <a:txBody>
                    <a:bodyPr/>
                    <a:lstStyle/>
                    <a:p>
                      <a:pPr algn="ctr">
                        <a:lnSpc>
                          <a:spcPct val="107000"/>
                        </a:lnSpc>
                        <a:spcAft>
                          <a:spcPts val="800"/>
                        </a:spcAft>
                      </a:pPr>
                      <a:r>
                        <a:rPr lang="en-GB" sz="1200" b="0" dirty="0">
                          <a:latin typeface="Comic Sans MS" panose="030F0702030302020204" pitchFamily="66" charset="0"/>
                        </a:rPr>
                        <a:t>Summer 1 – Why should we eat well and look after our teeth?</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0">
                <a:tc>
                  <a:txBody>
                    <a:bodyPr/>
                    <a:lstStyle/>
                    <a:p>
                      <a:pPr marL="342900" marR="305435" lvl="0" indent="-342900">
                        <a:lnSpc>
                          <a:spcPct val="116000"/>
                        </a:lnSpc>
                        <a:spcAft>
                          <a:spcPts val="0"/>
                        </a:spcAft>
                        <a:buSzPts val="1000"/>
                        <a:buFont typeface="Lato Light"/>
                        <a:buChar char="•"/>
                        <a:tabLst>
                          <a:tab pos="413385" algn="l"/>
                          <a:tab pos="414020" algn="l"/>
                        </a:tabLst>
                      </a:pPr>
                      <a:r>
                        <a:rPr lang="en-GB" sz="1100" spc="-25" dirty="0">
                          <a:effectLst/>
                          <a:latin typeface="Comic Sans MS" panose="030F0702030302020204" pitchFamily="66" charset="0"/>
                          <a:ea typeface="Lato Light"/>
                          <a:cs typeface="Lato Light"/>
                        </a:rPr>
                        <a:t>Know how</a:t>
                      </a:r>
                      <a:r>
                        <a:rPr lang="en-GB" sz="1100" spc="-5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people</a:t>
                      </a:r>
                      <a:r>
                        <a:rPr lang="en-GB" sz="1100" spc="-3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have</a:t>
                      </a:r>
                      <a:r>
                        <a:rPr lang="en-GB" sz="1100" spc="-3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a:t>
                      </a:r>
                      <a:r>
                        <a:rPr lang="en-GB" sz="1100" spc="-3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shared</a:t>
                      </a:r>
                      <a:r>
                        <a:rPr lang="en-GB" sz="1100" spc="-3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responsibility</a:t>
                      </a:r>
                      <a:r>
                        <a:rPr lang="en-GB" sz="1100" spc="-5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to</a:t>
                      </a:r>
                      <a:r>
                        <a:rPr lang="en-GB" sz="1100" spc="-3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help</a:t>
                      </a:r>
                      <a:r>
                        <a:rPr lang="en-GB" sz="1100" spc="-3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protect</a:t>
                      </a:r>
                      <a:r>
                        <a:rPr lang="en-GB" sz="1100" spc="-3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the world around</a:t>
                      </a:r>
                      <a:r>
                        <a:rPr lang="en-GB" sz="1100" spc="-1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them</a:t>
                      </a:r>
                    </a:p>
                    <a:p>
                      <a:pPr marL="342900" lvl="0" indent="-342900">
                        <a:spcAft>
                          <a:spcPts val="0"/>
                        </a:spcAft>
                        <a:buSzPts val="1000"/>
                        <a:buFont typeface="Lato Light"/>
                        <a:buChar char="•"/>
                        <a:tabLst>
                          <a:tab pos="413385" algn="l"/>
                          <a:tab pos="414020" algn="l"/>
                        </a:tabLst>
                      </a:pPr>
                      <a:r>
                        <a:rPr lang="en-GB" sz="1100" spc="-25" dirty="0">
                          <a:effectLst/>
                          <a:latin typeface="Comic Sans MS" panose="030F0702030302020204" pitchFamily="66" charset="0"/>
                          <a:ea typeface="Lato Light"/>
                          <a:cs typeface="Lato Light"/>
                        </a:rPr>
                        <a:t>Know how everyday choices can affect the</a:t>
                      </a:r>
                      <a:r>
                        <a:rPr lang="en-GB" sz="1100" spc="-1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environment</a:t>
                      </a:r>
                    </a:p>
                    <a:p>
                      <a:pPr marL="342900" marR="126365" lvl="0" indent="-342900">
                        <a:lnSpc>
                          <a:spcPct val="116000"/>
                        </a:lnSpc>
                        <a:spcAft>
                          <a:spcPts val="0"/>
                        </a:spcAft>
                        <a:buSzPts val="1000"/>
                        <a:buFont typeface="Lato Light"/>
                        <a:buChar char="•"/>
                        <a:tabLst>
                          <a:tab pos="413385" algn="l"/>
                          <a:tab pos="414020" algn="l"/>
                        </a:tabLst>
                      </a:pPr>
                      <a:r>
                        <a:rPr lang="en-GB" sz="1100" spc="-25" dirty="0">
                          <a:effectLst/>
                          <a:latin typeface="Comic Sans MS" panose="030F0702030302020204" pitchFamily="66" charset="0"/>
                          <a:ea typeface="Lato Light"/>
                          <a:cs typeface="Lato Light"/>
                        </a:rPr>
                        <a:t>Know how</a:t>
                      </a:r>
                      <a:r>
                        <a:rPr lang="en-GB" sz="1100" spc="-6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what</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people choose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buy</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or</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spend</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money</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on</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can</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affect others or the environment (e.g. Fairtrade, single use plastics, giving to</a:t>
                      </a:r>
                      <a:r>
                        <a:rPr lang="en-GB" sz="1100" spc="-1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charity)</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the skills and vocabulary to share their thoughts, ideas</a:t>
                      </a:r>
                      <a:r>
                        <a:rPr lang="en-GB" sz="1100" spc="-16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and </a:t>
                      </a:r>
                      <a:r>
                        <a:rPr lang="en-GB" sz="1100" dirty="0">
                          <a:effectLst/>
                          <a:latin typeface="Comic Sans MS" panose="030F0702030302020204" pitchFamily="66" charset="0"/>
                          <a:ea typeface="Lato Light"/>
                          <a:cs typeface="Lato Light"/>
                        </a:rPr>
                        <a:t>opinions in discussion about topical issues</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how</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show</a:t>
                      </a:r>
                      <a:r>
                        <a:rPr lang="en-GB" sz="1100" spc="-3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care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and</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concern</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for</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others</a:t>
                      </a:r>
                      <a:r>
                        <a:rPr lang="en-GB" sz="1100" spc="-1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(people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and</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animals)</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how to carry out personal responsibilities in a caring</a:t>
                      </a:r>
                      <a:r>
                        <a:rPr lang="en-GB" sz="1100" spc="-15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and </a:t>
                      </a:r>
                      <a:r>
                        <a:rPr lang="en-GB" sz="1100" dirty="0">
                          <a:effectLst/>
                          <a:latin typeface="Comic Sans MS" panose="030F0702030302020204" pitchFamily="66" charset="0"/>
                          <a:ea typeface="Lato Light"/>
                          <a:cs typeface="Lato Light"/>
                        </a:rPr>
                        <a:t>compassionate way</a:t>
                      </a:r>
                      <a:endParaRPr lang="en-GB" sz="1100" b="0" dirty="0">
                        <a:latin typeface="Comic Sans MS" panose="030F0702030302020204" pitchFamily="66" charset="0"/>
                      </a:endParaRPr>
                    </a:p>
                  </a:txBody>
                  <a:tcPr/>
                </a:tc>
                <a:tc>
                  <a:txBody>
                    <a:bodyPr/>
                    <a:lstStyle/>
                    <a:p>
                      <a:pPr marL="342900" lvl="0" indent="-342900">
                        <a:spcBef>
                          <a:spcPts val="210"/>
                        </a:spcBef>
                        <a:spcAft>
                          <a:spcPts val="0"/>
                        </a:spcAft>
                        <a:buSzPts val="1000"/>
                        <a:buFont typeface="Lato Light"/>
                        <a:buChar char="•"/>
                        <a:tabLst>
                          <a:tab pos="413385" algn="l"/>
                          <a:tab pos="414020" algn="l"/>
                        </a:tabLst>
                      </a:pPr>
                      <a:r>
                        <a:rPr lang="en-GB" sz="1100" spc="-30" dirty="0">
                          <a:effectLst/>
                          <a:latin typeface="Comic Sans MS" panose="030F0702030302020204" pitchFamily="66" charset="0"/>
                          <a:ea typeface="Lato Light"/>
                          <a:cs typeface="Lato Light"/>
                        </a:rPr>
                        <a:t>Know about</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the</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different</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types</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of</a:t>
                      </a:r>
                      <a:r>
                        <a:rPr lang="en-GB" sz="1100" spc="-5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relationships</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people</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have</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in</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their </a:t>
                      </a:r>
                      <a:r>
                        <a:rPr lang="en-GB" sz="1100" dirty="0">
                          <a:effectLst/>
                          <a:latin typeface="Comic Sans MS" panose="030F0702030302020204" pitchFamily="66" charset="0"/>
                          <a:ea typeface="Lato Light"/>
                          <a:cs typeface="Lato Light"/>
                        </a:rPr>
                        <a:t>lives</a:t>
                      </a:r>
                    </a:p>
                    <a:p>
                      <a:pPr marL="342900" lvl="0" indent="-342900">
                        <a:spcBef>
                          <a:spcPts val="560"/>
                        </a:spcBef>
                        <a:spcAft>
                          <a:spcPts val="0"/>
                        </a:spcAft>
                        <a:buSzPts val="1000"/>
                        <a:buFont typeface="Lato Light"/>
                        <a:buChar char="•"/>
                        <a:tabLst>
                          <a:tab pos="413385" algn="l"/>
                          <a:tab pos="414020" algn="l"/>
                        </a:tabLst>
                      </a:pPr>
                      <a:r>
                        <a:rPr lang="en-GB" sz="1100" spc="-30" dirty="0">
                          <a:effectLst/>
                          <a:latin typeface="Comic Sans MS" panose="030F0702030302020204" pitchFamily="66" charset="0"/>
                          <a:ea typeface="Lato Light"/>
                          <a:cs typeface="Lato Light"/>
                        </a:rPr>
                        <a:t>Know how</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friends</a:t>
                      </a:r>
                      <a:r>
                        <a:rPr lang="en-GB" sz="1100" spc="-2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and</a:t>
                      </a:r>
                      <a:r>
                        <a:rPr lang="en-GB" sz="1100" spc="-2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family</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communicate</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together;</a:t>
                      </a:r>
                      <a:r>
                        <a:rPr lang="en-GB" sz="1100" spc="-2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how</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the</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internet </a:t>
                      </a:r>
                      <a:r>
                        <a:rPr lang="en-GB" sz="1100" dirty="0">
                          <a:effectLst/>
                          <a:latin typeface="Comic Sans MS" panose="030F0702030302020204" pitchFamily="66" charset="0"/>
                          <a:ea typeface="Lato Light"/>
                          <a:cs typeface="Lato Light"/>
                        </a:rPr>
                        <a:t>and social media can be used positively</a:t>
                      </a:r>
                    </a:p>
                    <a:p>
                      <a:pPr marL="342900" lvl="0" indent="-342900">
                        <a:spcBef>
                          <a:spcPts val="560"/>
                        </a:spcBef>
                        <a:spcAft>
                          <a:spcPts val="0"/>
                        </a:spcAft>
                        <a:buSzPts val="1000"/>
                        <a:buFont typeface="Lato Light"/>
                        <a:buChar char="•"/>
                        <a:tabLst>
                          <a:tab pos="414020" algn="l"/>
                          <a:tab pos="414655" algn="l"/>
                        </a:tabLst>
                      </a:pPr>
                      <a:r>
                        <a:rPr lang="en-GB" sz="1100" spc="-30" dirty="0">
                          <a:effectLst/>
                          <a:latin typeface="Comic Sans MS" panose="030F0702030302020204" pitchFamily="66" charset="0"/>
                          <a:ea typeface="Lato Light"/>
                          <a:cs typeface="Lato Light"/>
                        </a:rPr>
                        <a:t>Know how knowing someone online differs from knowing</a:t>
                      </a:r>
                      <a:r>
                        <a:rPr lang="en-GB" sz="1100" spc="-1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someone </a:t>
                      </a:r>
                      <a:r>
                        <a:rPr lang="en-GB" sz="1100" dirty="0">
                          <a:effectLst/>
                          <a:latin typeface="Comic Sans MS" panose="030F0702030302020204" pitchFamily="66" charset="0"/>
                          <a:ea typeface="Lato Light"/>
                          <a:cs typeface="Lato Light"/>
                        </a:rPr>
                        <a:t>face-to-face</a:t>
                      </a:r>
                    </a:p>
                    <a:p>
                      <a:pPr marL="342900" lvl="0" indent="-342900">
                        <a:spcBef>
                          <a:spcPts val="560"/>
                        </a:spcBef>
                        <a:spcAft>
                          <a:spcPts val="0"/>
                        </a:spcAft>
                        <a:buSzPts val="1000"/>
                        <a:buFont typeface="Lato Light"/>
                        <a:buChar char="•"/>
                        <a:tabLst>
                          <a:tab pos="414020" algn="l"/>
                          <a:tab pos="414655" algn="l"/>
                        </a:tabLst>
                      </a:pPr>
                      <a:r>
                        <a:rPr lang="en-GB" sz="1100" spc="-30" dirty="0">
                          <a:effectLst/>
                          <a:latin typeface="Comic Sans MS" panose="030F0702030302020204" pitchFamily="66" charset="0"/>
                          <a:ea typeface="Lato Light"/>
                          <a:cs typeface="Lato Light"/>
                        </a:rPr>
                        <a:t>Know how</a:t>
                      </a:r>
                      <a:r>
                        <a:rPr lang="en-GB" sz="1100" spc="-5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to recognise</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risk</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in</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relation to</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friendships</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and keeping</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safe</a:t>
                      </a:r>
                    </a:p>
                    <a:p>
                      <a:pPr marL="342900" marR="93345" lvl="0" indent="-342900">
                        <a:lnSpc>
                          <a:spcPct val="116000"/>
                        </a:lnSpc>
                        <a:spcBef>
                          <a:spcPts val="560"/>
                        </a:spcBef>
                        <a:spcAft>
                          <a:spcPts val="0"/>
                        </a:spcAft>
                        <a:buSzPts val="1000"/>
                        <a:buFont typeface="Lato Light"/>
                        <a:buChar char="•"/>
                        <a:tabLst>
                          <a:tab pos="414020" algn="l"/>
                          <a:tab pos="414655" algn="l"/>
                        </a:tabLst>
                      </a:pPr>
                      <a:r>
                        <a:rPr lang="en-GB" sz="1100" spc="-30" dirty="0">
                          <a:effectLst/>
                          <a:latin typeface="Comic Sans MS" panose="030F0702030302020204" pitchFamily="66" charset="0"/>
                          <a:ea typeface="Lato Light"/>
                          <a:cs typeface="Lato Light"/>
                        </a:rPr>
                        <a:t>Know about the types of content (including images) that is safe to share online;</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ways of</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seeking</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and giving</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consent</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before</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images or personal information is shared with friends or</a:t>
                      </a:r>
                      <a:r>
                        <a:rPr lang="en-GB" sz="1100" spc="-15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family</a:t>
                      </a:r>
                    </a:p>
                    <a:p>
                      <a:pPr marL="342900" lvl="0" indent="-342900">
                        <a:spcBef>
                          <a:spcPts val="345"/>
                        </a:spcBef>
                        <a:spcAft>
                          <a:spcPts val="0"/>
                        </a:spcAft>
                        <a:buSzPts val="1000"/>
                        <a:buFont typeface="Lato Light"/>
                        <a:buChar char="•"/>
                        <a:tabLst>
                          <a:tab pos="414020" algn="l"/>
                          <a:tab pos="414655" algn="l"/>
                        </a:tabLst>
                      </a:pPr>
                      <a:r>
                        <a:rPr lang="en-GB" sz="1100" spc="-30" dirty="0">
                          <a:effectLst/>
                          <a:latin typeface="Comic Sans MS" panose="030F0702030302020204" pitchFamily="66" charset="0"/>
                          <a:ea typeface="Lato Light"/>
                          <a:cs typeface="Lato Light"/>
                        </a:rPr>
                        <a:t>Know how to respond if a friendship is making them feel</a:t>
                      </a:r>
                      <a:r>
                        <a:rPr lang="en-GB" sz="1100" spc="-19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worried, </a:t>
                      </a:r>
                      <a:r>
                        <a:rPr lang="en-GB" sz="1100" dirty="0">
                          <a:effectLst/>
                          <a:latin typeface="Comic Sans MS" panose="030F0702030302020204" pitchFamily="66" charset="0"/>
                          <a:ea typeface="Lato Light"/>
                          <a:cs typeface="Lato Light"/>
                        </a:rPr>
                        <a:t>unsafe or uncomfortable</a:t>
                      </a:r>
                    </a:p>
                    <a:p>
                      <a:pPr marL="342900" lvl="0" indent="-342900">
                        <a:spcBef>
                          <a:spcPts val="560"/>
                        </a:spcBef>
                        <a:spcAft>
                          <a:spcPts val="0"/>
                        </a:spcAft>
                        <a:buSzPts val="1000"/>
                        <a:buFont typeface="Lato Light"/>
                        <a:buChar char="•"/>
                        <a:tabLst>
                          <a:tab pos="414020" algn="l"/>
                          <a:tab pos="414655" algn="l"/>
                        </a:tabLst>
                      </a:pPr>
                      <a:r>
                        <a:rPr lang="en-GB" sz="1100" spc="-30" dirty="0">
                          <a:effectLst/>
                          <a:latin typeface="Comic Sans MS" panose="030F0702030302020204" pitchFamily="66" charset="0"/>
                          <a:ea typeface="Lato Light"/>
                          <a:cs typeface="Lato Light"/>
                        </a:rPr>
                        <a:t>Know how to ask for help or advice and respond to</a:t>
                      </a:r>
                      <a:r>
                        <a:rPr lang="en-GB" sz="1100" spc="-130" dirty="0">
                          <a:effectLst/>
                          <a:latin typeface="Comic Sans MS" panose="030F0702030302020204" pitchFamily="66" charset="0"/>
                          <a:ea typeface="Lato Light"/>
                          <a:cs typeface="Lato Light"/>
                        </a:rPr>
                        <a:t> </a:t>
                      </a:r>
                      <a:r>
                        <a:rPr lang="en-GB" sz="1100" spc="-15" dirty="0">
                          <a:effectLst/>
                          <a:latin typeface="Comic Sans MS" panose="030F0702030302020204" pitchFamily="66" charset="0"/>
                          <a:ea typeface="Lato Light"/>
                          <a:cs typeface="Lato Light"/>
                        </a:rPr>
                        <a:t>pressure,</a:t>
                      </a:r>
                      <a:r>
                        <a:rPr lang="en-GB" sz="1100" spc="-3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inappropriate contact or concerns about personal safety</a:t>
                      </a:r>
                      <a:endParaRPr lang="en-US" sz="1100" b="0" dirty="0">
                        <a:latin typeface="Comic Sans MS" panose="030F0702030302020204" pitchFamily="66" charset="0"/>
                      </a:endParaRPr>
                    </a:p>
                    <a:p>
                      <a:pPr marL="342900" lvl="0" indent="-342900">
                        <a:lnSpc>
                          <a:spcPct val="107000"/>
                        </a:lnSpc>
                        <a:spcAft>
                          <a:spcPts val="0"/>
                        </a:spcAft>
                        <a:buSzPts val="1200"/>
                        <a:buFont typeface="Symbol" panose="05050102010706020507" pitchFamily="18" charset="2"/>
                        <a:buChar char=""/>
                      </a:pPr>
                      <a:endParaRPr lang="en-US" sz="1100" b="0" dirty="0">
                        <a:latin typeface="Comic Sans MS" panose="030F0702030302020204" pitchFamily="66" charset="0"/>
                      </a:endParaRPr>
                    </a:p>
                    <a:p>
                      <a:pPr marL="0" lvl="0" indent="0">
                        <a:lnSpc>
                          <a:spcPct val="107000"/>
                        </a:lnSpc>
                        <a:spcAft>
                          <a:spcPts val="0"/>
                        </a:spcAft>
                        <a:buSzPts val="1200"/>
                        <a:buFont typeface="Symbol" panose="05050102010706020507" pitchFamily="18" charset="2"/>
                        <a:buNone/>
                      </a:pPr>
                      <a:endParaRPr lang="en-GB" sz="1100" b="0" dirty="0">
                        <a:latin typeface="Comic Sans MS" panose="030F0702030302020204" pitchFamily="66" charset="0"/>
                      </a:endParaRPr>
                    </a:p>
                  </a:txBody>
                  <a:tcPr/>
                </a:tc>
                <a:tc>
                  <a:txBody>
                    <a:bodyPr/>
                    <a:lstStyle/>
                    <a:p>
                      <a:pPr marL="342900" lvl="0" indent="-342900">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 to eat a healthy diet and the benefits of nutritionally rich foods</a:t>
                      </a:r>
                    </a:p>
                    <a:p>
                      <a:pPr marL="342900" marR="125095" lvl="0" indent="-342900">
                        <a:lnSpc>
                          <a:spcPct val="116000"/>
                        </a:lnSpc>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 to maintain good oral hygiene (including regular brushing and</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flossing)</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importance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of regular</a:t>
                      </a:r>
                      <a:r>
                        <a:rPr lang="en-GB" sz="1100" spc="-6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visits</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dentist</a:t>
                      </a:r>
                    </a:p>
                    <a:p>
                      <a:pPr marL="342900" lvl="0" indent="-342900">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how not eating a balanced diet can affect health, including</a:t>
                      </a:r>
                      <a:r>
                        <a:rPr lang="en-GB" sz="1100" spc="-19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 </a:t>
                      </a:r>
                      <a:r>
                        <a:rPr lang="en-GB" sz="1100" dirty="0">
                          <a:effectLst/>
                          <a:latin typeface="Comic Sans MS" panose="030F0702030302020204" pitchFamily="66" charset="0"/>
                          <a:ea typeface="Lato Light"/>
                          <a:cs typeface="Lato Light"/>
                        </a:rPr>
                        <a:t>impact of too much sugar/acidic drinks on dental health</a:t>
                      </a:r>
                    </a:p>
                    <a:p>
                      <a:pPr marL="342900" marR="557530" lvl="0" indent="-342900">
                        <a:lnSpc>
                          <a:spcPct val="116000"/>
                        </a:lnSpc>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how</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people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make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choices</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about what</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eat</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drink, including who or what influences</a:t>
                      </a:r>
                      <a:r>
                        <a:rPr lang="en-GB" sz="1100" spc="-10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these</a:t>
                      </a:r>
                    </a:p>
                    <a:p>
                      <a:pPr marL="342900" marR="557530" lvl="0" indent="-342900">
                        <a:lnSpc>
                          <a:spcPct val="116000"/>
                        </a:lnSpc>
                        <a:spcAft>
                          <a:spcPts val="0"/>
                        </a:spcAft>
                        <a:buSzPts val="1000"/>
                        <a:buFont typeface="Lato Light"/>
                        <a:buChar char="•"/>
                        <a:tabLst>
                          <a:tab pos="414020" algn="l"/>
                          <a:tab pos="414655" algn="l"/>
                        </a:tabLst>
                      </a:pPr>
                      <a:r>
                        <a:rPr lang="en-GB" sz="1100" spc="-35" dirty="0">
                          <a:effectLst/>
                          <a:latin typeface="Comic Sans MS" panose="030F0702030302020204" pitchFamily="66" charset="0"/>
                          <a:ea typeface="Lato Light"/>
                          <a:cs typeface="Lato Light"/>
                        </a:rPr>
                        <a:t>Know </a:t>
                      </a:r>
                      <a:r>
                        <a:rPr lang="en-GB" sz="1100" dirty="0">
                          <a:effectLst/>
                          <a:latin typeface="Comic Sans MS" panose="030F0702030302020204" pitchFamily="66" charset="0"/>
                          <a:ea typeface="Lato Light"/>
                          <a:cs typeface="Lato Light"/>
                        </a:rPr>
                        <a:t>how,</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when</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and</a:t>
                      </a:r>
                      <a:r>
                        <a:rPr lang="en-GB" sz="1100" spc="-3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where</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ask</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for</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advice</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and</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help</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about</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healthy eating and dental</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care</a:t>
                      </a:r>
                      <a:endParaRPr lang="en-GB" sz="11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5F1B3613-6D69-46ED-8087-B2BD09E3F114}"/>
              </a:ext>
            </a:extLst>
          </p:cNvPr>
          <p:cNvPicPr>
            <a:picLocks noChangeAspect="1"/>
          </p:cNvPicPr>
          <p:nvPr/>
        </p:nvPicPr>
        <p:blipFill>
          <a:blip r:embed="rId2"/>
          <a:stretch>
            <a:fillRect/>
          </a:stretch>
        </p:blipFill>
        <p:spPr>
          <a:xfrm>
            <a:off x="430675" y="242676"/>
            <a:ext cx="1761897" cy="1018120"/>
          </a:xfrm>
          <a:prstGeom prst="rect">
            <a:avLst/>
          </a:prstGeom>
        </p:spPr>
      </p:pic>
    </p:spTree>
    <p:extLst>
      <p:ext uri="{BB962C8B-B14F-4D97-AF65-F5344CB8AC3E}">
        <p14:creationId xmlns:p14="http://schemas.microsoft.com/office/powerpoint/2010/main" val="2380427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87550662"/>
              </p:ext>
            </p:extLst>
          </p:nvPr>
        </p:nvGraphicFramePr>
        <p:xfrm>
          <a:off x="290004" y="1851401"/>
          <a:ext cx="11641585" cy="4756659"/>
        </p:xfrm>
        <a:graphic>
          <a:graphicData uri="http://schemas.openxmlformats.org/drawingml/2006/table">
            <a:tbl>
              <a:tblPr firstRow="1" bandRow="1">
                <a:tableStyleId>{5940675A-B579-460E-94D1-54222C63F5DA}</a:tableStyleId>
              </a:tblPr>
              <a:tblGrid>
                <a:gridCol w="3518516">
                  <a:extLst>
                    <a:ext uri="{9D8B030D-6E8A-4147-A177-3AD203B41FA5}">
                      <a16:colId xmlns:a16="http://schemas.microsoft.com/office/drawing/2014/main" val="1039164095"/>
                    </a:ext>
                  </a:extLst>
                </a:gridCol>
                <a:gridCol w="4208016">
                  <a:extLst>
                    <a:ext uri="{9D8B030D-6E8A-4147-A177-3AD203B41FA5}">
                      <a16:colId xmlns:a16="http://schemas.microsoft.com/office/drawing/2014/main" val="914411525"/>
                    </a:ext>
                  </a:extLst>
                </a:gridCol>
                <a:gridCol w="3915053">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200" b="0" dirty="0">
                          <a:latin typeface="Comic Sans MS" panose="030F0702030302020204" pitchFamily="66" charset="0"/>
                        </a:rPr>
                        <a:t>Autumn 2 – What decisions can people make with money?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How do we recognise our own and other’s feelings?</a:t>
                      </a:r>
                      <a:endParaRPr lang="en-GB" sz="1200" b="0" kern="1200" dirty="0">
                        <a:solidFill>
                          <a:schemeClr val="tx1"/>
                        </a:solidFill>
                        <a:effectLst/>
                        <a:latin typeface="Comic Sans MS" panose="030F0702030302020204" pitchFamily="66" charset="0"/>
                        <a:ea typeface="+mn-ea"/>
                        <a:cs typeface="+mn-cs"/>
                      </a:endParaRPr>
                    </a:p>
                  </a:txBody>
                  <a:tcPr/>
                </a:tc>
                <a:tc>
                  <a:txBody>
                    <a:bodyPr/>
                    <a:lstStyle/>
                    <a:p>
                      <a:pPr algn="ctr">
                        <a:lnSpc>
                          <a:spcPct val="107000"/>
                        </a:lnSpc>
                        <a:spcAft>
                          <a:spcPts val="800"/>
                        </a:spcAft>
                      </a:pPr>
                      <a:r>
                        <a:rPr lang="en-GB" sz="1200" b="0" dirty="0">
                          <a:latin typeface="Comic Sans MS" panose="030F0702030302020204" pitchFamily="66" charset="0"/>
                        </a:rPr>
                        <a:t>Summer 2 – How will our bodies and emotions change as we get older?</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0">
                <a:tc>
                  <a:txBody>
                    <a:bodyPr/>
                    <a:lstStyle/>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the importance of money in people’s lives </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a range of forms of payment the reasons for using these (other than coins and notes) ‘</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different ways of keeping track of money and why this is important </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the ways in which people manage their money (e.g. saving, budgeting, being careful about spending money, choosing items that are ‘good value’) </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about whether something is better ‘value for money’ than something else </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about situations where someone might want or need to ‘save’ or ‘borrow’ money </a:t>
                      </a:r>
                    </a:p>
                    <a:p>
                      <a:pPr marL="342900" lvl="0" indent="-342900">
                        <a:spcAft>
                          <a:spcPts val="0"/>
                        </a:spcAft>
                        <a:buSzPts val="1000"/>
                        <a:buFont typeface="Lato Light"/>
                        <a:buChar char="•"/>
                        <a:tabLst>
                          <a:tab pos="414020" algn="l"/>
                          <a:tab pos="414655" algn="l"/>
                        </a:tabLst>
                      </a:pPr>
                      <a:r>
                        <a:rPr lang="en-GB" sz="1100" spc="-25" dirty="0">
                          <a:effectLst/>
                          <a:latin typeface="Comic Sans MS" panose="030F0702030302020204" pitchFamily="66" charset="0"/>
                          <a:ea typeface="Lato Light"/>
                          <a:cs typeface="Lato Light"/>
                        </a:rPr>
                        <a:t>Know what would help someone decide whether to ‘save’ or ‘borrow’ money for something they need/want </a:t>
                      </a:r>
                    </a:p>
                    <a:p>
                      <a:pPr marL="0" indent="0" algn="l">
                        <a:buFont typeface="Arial" panose="020B0604020202020204" pitchFamily="34" charset="0"/>
                        <a:buNone/>
                      </a:pPr>
                      <a:endParaRPr lang="en-GB" sz="1100" b="0" dirty="0">
                        <a:latin typeface="Comic Sans MS" panose="030F0702030302020204" pitchFamily="66" charset="0"/>
                      </a:endParaRPr>
                    </a:p>
                  </a:txBody>
                  <a:tcPr/>
                </a:tc>
                <a:tc>
                  <a:txBody>
                    <a:bodyPr/>
                    <a:lstStyle/>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about examples of a wider range of feelings </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people’s bodies and faces can show their feelings</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different feelings can make people behave </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to respond to others to help them with their feelings </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when someone might need help with their feelings and who to talk to </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one person’s actions can affect another person, or a group of people</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actions that would affect others positively</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actions that would affect others negatively</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a person’s actions can affect the person themselves</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why it is important to ‘think before we act’</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peaceful ways to solve problems that might arise in friendships</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causes of arguments in the classroom, playground or other</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to describe feelings when disputes and conflicts occur</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what can help and not help when trying to resolve arguments </a:t>
                      </a:r>
                    </a:p>
                    <a:p>
                      <a:pPr marL="342900" lvl="0" indent="-342900">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strategies for solving arguments with peers</a:t>
                      </a:r>
                    </a:p>
                    <a:p>
                      <a:pPr marL="0" lvl="0" indent="0">
                        <a:lnSpc>
                          <a:spcPct val="107000"/>
                        </a:lnSpc>
                        <a:spcAft>
                          <a:spcPts val="0"/>
                        </a:spcAft>
                        <a:buSzPts val="1200"/>
                        <a:buFont typeface="Symbol" panose="05050102010706020507" pitchFamily="18" charset="2"/>
                        <a:buNone/>
                      </a:pPr>
                      <a:endParaRPr lang="en-US" sz="1100" b="0" dirty="0">
                        <a:latin typeface="Comic Sans MS" panose="030F0702030302020204" pitchFamily="66" charset="0"/>
                      </a:endParaRPr>
                    </a:p>
                  </a:txBody>
                  <a:tcPr/>
                </a:tc>
                <a:tc>
                  <a:txBody>
                    <a:bodyPr/>
                    <a:lstStyle/>
                    <a:p>
                      <a:pPr marL="342900" marR="48895" lvl="0" indent="-342900">
                        <a:lnSpc>
                          <a:spcPct val="116000"/>
                        </a:lnSpc>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about</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puberty</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how</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bodies</a:t>
                      </a:r>
                      <a:r>
                        <a:rPr lang="en-GB" sz="1100" spc="-3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change</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during</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puberty,</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including menstruation and menstrual wellbeing, erections and wet dreams</a:t>
                      </a:r>
                    </a:p>
                    <a:p>
                      <a:pPr marL="342900" lvl="0" indent="-342900">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 puberty can affect emotions and</a:t>
                      </a:r>
                      <a:r>
                        <a:rPr lang="en-GB" sz="1100" spc="-10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feelings</a:t>
                      </a:r>
                    </a:p>
                    <a:p>
                      <a:pPr marL="342900" lvl="0" indent="-342900">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 personal hygiene routines change during</a:t>
                      </a:r>
                      <a:r>
                        <a:rPr lang="en-GB" sz="1100" spc="-9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puberty</a:t>
                      </a:r>
                    </a:p>
                    <a:p>
                      <a:pPr marL="342900" marR="242570" lvl="0" indent="-342900">
                        <a:lnSpc>
                          <a:spcPts val="1400"/>
                        </a:lnSpc>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ask</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for</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advice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support</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about</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growing</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1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changing and</a:t>
                      </a:r>
                      <a:r>
                        <a:rPr lang="en-GB" sz="1100" spc="-1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puberty</a:t>
                      </a:r>
                    </a:p>
                    <a:p>
                      <a:pPr marL="342900" marR="404495" lvl="0" indent="-342900">
                        <a:lnSpc>
                          <a:spcPct val="116000"/>
                        </a:lnSpc>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how</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feelings</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change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over</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time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and</a:t>
                      </a:r>
                      <a:r>
                        <a:rPr lang="en-GB" sz="1100" spc="-2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can</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be</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experienced</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at different levels of</a:t>
                      </a:r>
                      <a:r>
                        <a:rPr lang="en-GB" sz="1100" spc="-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intensity</a:t>
                      </a:r>
                    </a:p>
                    <a:p>
                      <a:pPr marL="342900" lvl="0" indent="-342900">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the importance of expressing feelings and how they</a:t>
                      </a:r>
                      <a:r>
                        <a:rPr lang="en-GB" sz="1100" spc="-20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can be </a:t>
                      </a:r>
                      <a:r>
                        <a:rPr lang="en-GB" sz="1100" dirty="0">
                          <a:effectLst/>
                          <a:latin typeface="Comic Sans MS" panose="030F0702030302020204" pitchFamily="66" charset="0"/>
                          <a:ea typeface="Lato Light"/>
                          <a:cs typeface="Lato Light"/>
                        </a:rPr>
                        <a:t>expressed in different ways</a:t>
                      </a:r>
                    </a:p>
                    <a:p>
                      <a:pPr marL="342900" lvl="0" indent="-342900">
                        <a:spcAft>
                          <a:spcPts val="0"/>
                        </a:spcAft>
                        <a:buSzPts val="1000"/>
                        <a:buFont typeface="Lato Light"/>
                        <a:buChar char="•"/>
                        <a:tabLst>
                          <a:tab pos="413385" algn="l"/>
                          <a:tab pos="414020" algn="l"/>
                        </a:tabLst>
                      </a:pPr>
                      <a:r>
                        <a:rPr lang="en-GB" sz="1100" spc="-35" dirty="0">
                          <a:effectLst/>
                          <a:latin typeface="Comic Sans MS" panose="030F0702030302020204" pitchFamily="66" charset="0"/>
                          <a:ea typeface="Lato Light"/>
                          <a:cs typeface="Lato Light"/>
                        </a:rPr>
                        <a:t>Know </a:t>
                      </a:r>
                      <a:r>
                        <a:rPr lang="en-GB" sz="1100" dirty="0">
                          <a:effectLst/>
                          <a:latin typeface="Comic Sans MS" panose="030F0702030302020204" pitchFamily="66" charset="0"/>
                          <a:ea typeface="Lato Light"/>
                          <a:cs typeface="Lato Light"/>
                        </a:rPr>
                        <a:t>how</a:t>
                      </a:r>
                      <a:r>
                        <a:rPr lang="en-GB" sz="1100" spc="-5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to</a:t>
                      </a:r>
                      <a:r>
                        <a:rPr lang="en-GB" sz="1100" spc="-2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respond</a:t>
                      </a:r>
                      <a:r>
                        <a:rPr lang="en-GB" sz="1100" spc="-3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proportionately</a:t>
                      </a:r>
                      <a:r>
                        <a:rPr lang="en-GB" sz="1100" spc="-4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to,</a:t>
                      </a:r>
                      <a:r>
                        <a:rPr lang="en-GB" sz="1100" spc="-2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and</a:t>
                      </a:r>
                      <a:r>
                        <a:rPr lang="en-GB" sz="1100" spc="-3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manage,</a:t>
                      </a:r>
                      <a:r>
                        <a:rPr lang="en-GB" sz="1100" spc="-2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feelings</a:t>
                      </a:r>
                      <a:r>
                        <a:rPr lang="en-GB" sz="1100" spc="-3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in different</a:t>
                      </a:r>
                      <a:r>
                        <a:rPr lang="en-GB" sz="1100" spc="-1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circumstances</a:t>
                      </a:r>
                      <a:endParaRPr lang="en-GB" sz="11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5F1B3613-6D69-46ED-8087-B2BD09E3F114}"/>
              </a:ext>
            </a:extLst>
          </p:cNvPr>
          <p:cNvPicPr>
            <a:picLocks noChangeAspect="1"/>
          </p:cNvPicPr>
          <p:nvPr/>
        </p:nvPicPr>
        <p:blipFill>
          <a:blip r:embed="rId2"/>
          <a:stretch>
            <a:fillRect/>
          </a:stretch>
        </p:blipFill>
        <p:spPr>
          <a:xfrm>
            <a:off x="430675" y="242676"/>
            <a:ext cx="1761897" cy="1018120"/>
          </a:xfrm>
          <a:prstGeom prst="rect">
            <a:avLst/>
          </a:prstGeom>
        </p:spPr>
      </p:pic>
    </p:spTree>
    <p:extLst>
      <p:ext uri="{BB962C8B-B14F-4D97-AF65-F5344CB8AC3E}">
        <p14:creationId xmlns:p14="http://schemas.microsoft.com/office/powerpoint/2010/main" val="458971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334472502"/>
              </p:ext>
            </p:extLst>
          </p:nvPr>
        </p:nvGraphicFramePr>
        <p:xfrm>
          <a:off x="298880" y="1940030"/>
          <a:ext cx="11594237" cy="3859146"/>
        </p:xfrm>
        <a:graphic>
          <a:graphicData uri="http://schemas.openxmlformats.org/drawingml/2006/table">
            <a:tbl>
              <a:tblPr firstRow="1" bandRow="1">
                <a:tableStyleId>{5940675A-B579-460E-94D1-54222C63F5DA}</a:tableStyleId>
              </a:tblPr>
              <a:tblGrid>
                <a:gridCol w="11594237">
                  <a:extLst>
                    <a:ext uri="{9D8B030D-6E8A-4147-A177-3AD203B41FA5}">
                      <a16:colId xmlns:a16="http://schemas.microsoft.com/office/drawing/2014/main" val="1039164095"/>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Online Safety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How does the media and online world differ from reality?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the different ways people find out information and news about people, places and events </a:t>
                      </a:r>
                      <a:endParaRPr lang="en-GB" sz="18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reasons for why the media tries to influence people’s choices and decisions (e.g. to persuade people to purchase) </a:t>
                      </a:r>
                      <a:endParaRPr lang="en-GB" sz="18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how this is done (e.g. emotive language in adverts) </a:t>
                      </a:r>
                      <a:endParaRPr lang="en-GB" sz="18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that not everything they see/read is true (e.g. false claims in adverts, internet scams, gossip) </a:t>
                      </a:r>
                      <a:endParaRPr lang="en-GB" sz="18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some important questions we should ask when we see images, programmes or articles in the media</a:t>
                      </a:r>
                    </a:p>
                    <a:p>
                      <a:pPr marL="342900" lvl="0" indent="-342900">
                        <a:spcAft>
                          <a:spcPts val="0"/>
                        </a:spcAft>
                        <a:buFont typeface="Symbol" panose="05050102010706020507" pitchFamily="18" charset="2"/>
                        <a:buChar char=""/>
                        <a:tabLst>
                          <a:tab pos="414020" algn="l"/>
                          <a:tab pos="414655" algn="l"/>
                        </a:tabLst>
                      </a:pPr>
                      <a:endParaRPr lang="en-GB" sz="1800" dirty="0">
                        <a:effectLst/>
                        <a:latin typeface="Comic Sans MS" panose="030F0702030302020204" pitchFamily="66" charset="0"/>
                        <a:ea typeface="Lato Light"/>
                        <a:cs typeface="Lato Light"/>
                      </a:endParaRPr>
                    </a:p>
                    <a:p>
                      <a:r>
                        <a:rPr lang="en-GB" sz="1200" b="1" i="1" dirty="0">
                          <a:effectLst/>
                          <a:highlight>
                            <a:srgbClr val="FFFF00"/>
                          </a:highlight>
                          <a:latin typeface="Comic Sans MS" panose="030F0702030302020204" pitchFamily="66" charset="0"/>
                          <a:ea typeface="Lato Light"/>
                          <a:cs typeface="Lato Light"/>
                        </a:rPr>
                        <a:t>Online Safety Class Charter to be made and signed by the whole class (including adults) during the autumn term and regularly referred to throughout the year.</a:t>
                      </a:r>
                      <a:endParaRPr lang="en-GB" sz="1200" dirty="0">
                        <a:effectLst/>
                        <a:latin typeface="Comic Sans MS" panose="030F0702030302020204" pitchFamily="66" charset="0"/>
                        <a:ea typeface="Lato Light"/>
                        <a:cs typeface="Lato Light"/>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2037721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654017752"/>
              </p:ext>
            </p:extLst>
          </p:nvPr>
        </p:nvGraphicFramePr>
        <p:xfrm>
          <a:off x="290004" y="1931836"/>
          <a:ext cx="11623829" cy="4251770"/>
        </p:xfrm>
        <a:graphic>
          <a:graphicData uri="http://schemas.openxmlformats.org/drawingml/2006/table">
            <a:tbl>
              <a:tblPr firstRow="1" bandRow="1">
                <a:tableStyleId>{5940675A-B579-460E-94D1-54222C63F5DA}</a:tableStyleId>
              </a:tblPr>
              <a:tblGrid>
                <a:gridCol w="3734590">
                  <a:extLst>
                    <a:ext uri="{9D8B030D-6E8A-4147-A177-3AD203B41FA5}">
                      <a16:colId xmlns:a16="http://schemas.microsoft.com/office/drawing/2014/main" val="1039164095"/>
                    </a:ext>
                  </a:extLst>
                </a:gridCol>
                <a:gridCol w="4251871">
                  <a:extLst>
                    <a:ext uri="{9D8B030D-6E8A-4147-A177-3AD203B41FA5}">
                      <a16:colId xmlns:a16="http://schemas.microsoft.com/office/drawing/2014/main" val="914411525"/>
                    </a:ext>
                  </a:extLst>
                </a:gridCol>
                <a:gridCol w="3637368">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What are our shared responsibilities within our community?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What is peer pressure?</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200" b="0" dirty="0">
                          <a:latin typeface="Comic Sans MS" panose="030F0702030302020204" pitchFamily="66" charset="0"/>
                        </a:rPr>
                        <a:t>Summer 1 – How can we help in an accident or an emergency?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2872282">
                <a:tc>
                  <a:txBody>
                    <a:bodyPr/>
                    <a:lstStyle/>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that rules and laws exist to keep us safe and healthy and why different rules are needed in different situations</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what is meant by a democracy</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or demonstrate steps people can take to make and change rules (class/school council, writing to ward councillor, local MP)</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what is meant by anti-social behaviour and describe the effect these behaviours can have on emotional and physical health and wellbeing</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how they can respond to or challenge, anti-social / aggressive behaviour</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appropriate examples of where people can get help, advice and support regarding anti-social behaviour</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ways they are becoming become more independent as they are growing up</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occasions where they are responsible for the safety of themselves and/or others</a:t>
                      </a:r>
                      <a:endParaRPr lang="en-GB" sz="14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that risk is part of everyday living and assess the level of risk in different situations and identify how risk can be reduced</a:t>
                      </a:r>
                      <a:endParaRPr lang="en-GB" sz="1100" b="0" dirty="0">
                        <a:latin typeface="Comic Sans MS" panose="030F0702030302020204" pitchFamily="66" charset="0"/>
                      </a:endParaRPr>
                    </a:p>
                  </a:txBody>
                  <a:tcPr/>
                </a:tc>
                <a:tc>
                  <a:txBody>
                    <a:bodyPr/>
                    <a:lstStyle/>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different kinds of friendships and families, what makes them special/unique and how the people involved show they value each other.</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the essential constitutes of a positive, healthy relationship. </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what this means in an emotional and physical sense</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the skills that each person within the relationship needs to ensure that relationships stay positive and healthy </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that relationships can change (as we grow or as circumstances change)</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that sometimes relationships may change or end, that is natural and often no one is to blame</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the importance of telling if they feel they (or others) are being put under pressure or doing something that makes them feel unhealthy or unsafe</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to identify feelings when giving or receiving ‘dares’</a:t>
                      </a:r>
                      <a:endParaRPr lang="en-GB" sz="1400" dirty="0">
                        <a:effectLst/>
                        <a:latin typeface="Comic Sans MS" panose="030F0702030302020204" pitchFamily="66" charset="0"/>
                        <a:ea typeface="Lato Light"/>
                        <a:cs typeface="Lato Light"/>
                      </a:endParaRPr>
                    </a:p>
                    <a:p>
                      <a:pPr marL="342900" lvl="0" indent="-342900">
                        <a:spcBef>
                          <a:spcPts val="200"/>
                        </a:spcBef>
                        <a:spcAft>
                          <a:spcPts val="0"/>
                        </a:spcAft>
                        <a:buFont typeface="Symbol" panose="05050102010706020507" pitchFamily="18" charset="2"/>
                        <a:buChar char=""/>
                      </a:pPr>
                      <a:r>
                        <a:rPr lang="en-GB" sz="1100" dirty="0">
                          <a:effectLst/>
                          <a:latin typeface="Comic Sans MS" panose="030F0702030302020204" pitchFamily="66" charset="0"/>
                          <a:ea typeface="Lato Light"/>
                          <a:cs typeface="Lato Light"/>
                        </a:rPr>
                        <a:t>Know how peer’s behaviour and other sources can influence their own behaviour</a:t>
                      </a:r>
                      <a:endParaRPr lang="en-GB" sz="1100" b="0" dirty="0">
                        <a:latin typeface="Comic Sans MS" panose="030F0702030302020204" pitchFamily="66" charset="0"/>
                      </a:endParaRPr>
                    </a:p>
                  </a:txBody>
                  <a:tcPr/>
                </a:tc>
                <a:tc>
                  <a:txBody>
                    <a:bodyPr/>
                    <a:lstStyle/>
                    <a:p>
                      <a:pPr marL="342900" marR="123190" lvl="0" indent="-342900">
                        <a:lnSpc>
                          <a:spcPct val="116000"/>
                        </a:lnSpc>
                        <a:spcBef>
                          <a:spcPts val="21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35" dirty="0">
                          <a:effectLst/>
                          <a:latin typeface="Comic Sans MS" panose="030F0702030302020204" pitchFamily="66" charset="0"/>
                          <a:ea typeface="Lato Light"/>
                          <a:cs typeface="Lato Light"/>
                        </a:rPr>
                        <a:t>how</a:t>
                      </a:r>
                      <a:r>
                        <a:rPr lang="en-GB" sz="1100" spc="-4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to</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carry out</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basic</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first</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aid</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including</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for burns,</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scalds,</a:t>
                      </a:r>
                      <a:r>
                        <a:rPr lang="en-GB" sz="1100" spc="-2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cuts, bleeds, choking, asthma attacks or allergic</a:t>
                      </a:r>
                      <a:r>
                        <a:rPr lang="en-GB" sz="1100" spc="-9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reactions</a:t>
                      </a:r>
                      <a:endParaRPr lang="en-GB" sz="1400" spc="-35" dirty="0">
                        <a:effectLst/>
                        <a:latin typeface="Comic Sans MS" panose="030F0702030302020204" pitchFamily="66" charset="0"/>
                        <a:ea typeface="Lato Light"/>
                        <a:cs typeface="Lato Light"/>
                      </a:endParaRPr>
                    </a:p>
                    <a:p>
                      <a:pPr marL="342900" lvl="0" indent="-342900">
                        <a:spcBef>
                          <a:spcPts val="35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35" dirty="0">
                          <a:effectLst/>
                          <a:latin typeface="Comic Sans MS" panose="030F0702030302020204" pitchFamily="66" charset="0"/>
                          <a:ea typeface="Lato Light"/>
                          <a:cs typeface="Lato Light"/>
                        </a:rPr>
                        <a:t>that if someone has experienced a head injury, they should</a:t>
                      </a:r>
                      <a:r>
                        <a:rPr lang="en-GB" sz="1100" spc="-18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not</a:t>
                      </a:r>
                      <a:endParaRPr lang="en-GB" sz="1400" spc="-35" dirty="0">
                        <a:effectLst/>
                        <a:latin typeface="Comic Sans MS" panose="030F0702030302020204" pitchFamily="66" charset="0"/>
                        <a:ea typeface="Lato Light"/>
                        <a:cs typeface="Lato Light"/>
                      </a:endParaRPr>
                    </a:p>
                    <a:p>
                      <a:pPr marL="414020">
                        <a:spcBef>
                          <a:spcPts val="200"/>
                        </a:spcBef>
                        <a:spcAft>
                          <a:spcPts val="0"/>
                        </a:spcAft>
                      </a:pPr>
                      <a:r>
                        <a:rPr lang="en-GB" sz="1100" dirty="0">
                          <a:effectLst/>
                          <a:latin typeface="Comic Sans MS" panose="030F0702030302020204" pitchFamily="66" charset="0"/>
                          <a:ea typeface="Lato Light"/>
                          <a:cs typeface="Lato Light"/>
                        </a:rPr>
                        <a:t>be moved</a:t>
                      </a:r>
                      <a:endParaRPr lang="en-GB" sz="1400" dirty="0">
                        <a:effectLst/>
                        <a:latin typeface="Comic Sans MS" panose="030F0702030302020204" pitchFamily="66" charset="0"/>
                        <a:ea typeface="Lato Light"/>
                        <a:cs typeface="Lato Light"/>
                      </a:endParaRPr>
                    </a:p>
                    <a:p>
                      <a:pPr marL="342900" lvl="0" indent="-342900">
                        <a:spcBef>
                          <a:spcPts val="56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5" dirty="0">
                          <a:effectLst/>
                          <a:latin typeface="Comic Sans MS" panose="030F0702030302020204" pitchFamily="66" charset="0"/>
                          <a:ea typeface="Lato Light"/>
                          <a:cs typeface="Lato Light"/>
                        </a:rPr>
                        <a:t>when it is appropriate to use first aid and the importance</a:t>
                      </a:r>
                      <a:r>
                        <a:rPr lang="en-GB" sz="1100" spc="-15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of</a:t>
                      </a:r>
                      <a:r>
                        <a:rPr lang="en-GB" sz="1400" spc="-3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seeking adult help</a:t>
                      </a:r>
                      <a:endParaRPr lang="en-GB" sz="11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2926538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PSHE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1544543047"/>
              </p:ext>
            </p:extLst>
          </p:nvPr>
        </p:nvGraphicFramePr>
        <p:xfrm>
          <a:off x="298881" y="2365890"/>
          <a:ext cx="11611468" cy="4268880"/>
        </p:xfrm>
        <a:graphic>
          <a:graphicData uri="http://schemas.openxmlformats.org/drawingml/2006/table">
            <a:tbl>
              <a:tblPr firstRow="1" bandRow="1">
                <a:tableStyleId>{5940675A-B579-460E-94D1-54222C63F5DA}</a:tableStyleId>
              </a:tblPr>
              <a:tblGrid>
                <a:gridCol w="2038336">
                  <a:extLst>
                    <a:ext uri="{9D8B030D-6E8A-4147-A177-3AD203B41FA5}">
                      <a16:colId xmlns:a16="http://schemas.microsoft.com/office/drawing/2014/main" val="3062780578"/>
                    </a:ext>
                  </a:extLst>
                </a:gridCol>
                <a:gridCol w="9573132">
                  <a:extLst>
                    <a:ext uri="{9D8B030D-6E8A-4147-A177-3AD203B41FA5}">
                      <a16:colId xmlns:a16="http://schemas.microsoft.com/office/drawing/2014/main" val="1274868415"/>
                    </a:ext>
                  </a:extLst>
                </a:gridCol>
              </a:tblGrid>
              <a:tr h="2139934">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pPr algn="just">
                        <a:spcAft>
                          <a:spcPts val="0"/>
                        </a:spcAft>
                      </a:pPr>
                      <a:r>
                        <a:rPr lang="en-GB" sz="850" dirty="0">
                          <a:effectLst/>
                          <a:latin typeface="Comic Sans MS" panose="030F0702030302020204" pitchFamily="66" charset="0"/>
                          <a:ea typeface="Lato Light"/>
                          <a:cs typeface="Lato Light"/>
                        </a:rPr>
                        <a:t>Our PSHE curriculum provides our pupils with the knowledge to make informed decisions about their wellbeing, health and relationships. We want them to develop resilience, build their self-efficacy and set goals for themselves which they can achieve and feel proud of. Our curriculum inspires our children to become inquisitive, critical thinkers and this is achieved through an enquiry-based approach. Through a holistic approach to self-awareness, children will learn how to recognise and express a range of emotions linked to various experiences and situations. They will know how to manage these emotions and learn about the importance of mental wellbeing, in the same way as physical health, diet, sleep and exercise. Moreover, they will learn about the importance of self-respect and how this links to their own happiness and wellbeing. </a:t>
                      </a:r>
                    </a:p>
                    <a:p>
                      <a:pPr algn="just">
                        <a:spcAft>
                          <a:spcPts val="0"/>
                        </a:spcAft>
                      </a:pPr>
                      <a:r>
                        <a:rPr lang="en-GB" sz="850" dirty="0">
                          <a:effectLst/>
                          <a:latin typeface="Comic Sans MS" panose="030F0702030302020204" pitchFamily="66" charset="0"/>
                          <a:ea typeface="Lato Light"/>
                          <a:cs typeface="Lato Light"/>
                        </a:rPr>
                        <a:t> As pupils progress through each year, they will have the opportunity to explore the diversities in today’s society, beginning with the school context and then exploring social and cultural differences in the wider environment. This will encourage our pupils to recognise and value differences in people and places, challenge stereotypes and respect others’ feelings and opinions. Relationships and Sex Education (RSE) forms an integral part of our PSHE curriculum to encourage children to develop healthy relationships, both online and face-to-face, and feel empowered to speak out if they are concerned about their own or others’ safety. They will understand the concept of privacy; recognise that each person’s body belongs to them, and the differences between appropriate, inappropriate or unsafe contact. During their time at Sandbach Primary Academy, they will develop a clear understanding of the different types of bullying and abuse and know how to report concerns, having the vocabulary and confidence needed to do so. Through understanding more about the wider world, we aim to inform our pupils about their responsibility to take care of the environment and learn how to manage money effectively, including a basic understanding of business and enterprise. They will learn about their rights and responsibilities as members of families and as wider citizens, including the importance of human rights (and the Rights of the Child). Through school and charity events, they will learn what it means to be part of a community and the value of volunteering and contributions to society. The children will understand more about the rules and laws to keep people safe and discuss and debate topical issues such as Fairtrade and diversity. </a:t>
                      </a:r>
                    </a:p>
                  </a:txBody>
                  <a:tcPr>
                    <a:solidFill>
                      <a:schemeClr val="accent1">
                        <a:lumMod val="20000"/>
                        <a:lumOff val="80000"/>
                      </a:schemeClr>
                    </a:solidFill>
                  </a:tcPr>
                </a:tc>
                <a:extLst>
                  <a:ext uri="{0D108BD9-81ED-4DB2-BD59-A6C34878D82A}">
                    <a16:rowId xmlns:a16="http://schemas.microsoft.com/office/drawing/2014/main" val="522082441"/>
                  </a:ext>
                </a:extLst>
              </a:tr>
              <a:tr h="1090560">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pPr algn="just">
                        <a:spcAft>
                          <a:spcPts val="0"/>
                        </a:spcAft>
                      </a:pPr>
                      <a:r>
                        <a:rPr lang="en-GB" sz="850" dirty="0">
                          <a:effectLst/>
                          <a:latin typeface="Comic Sans MS" panose="030F0702030302020204" pitchFamily="66" charset="0"/>
                          <a:ea typeface="Lato Light"/>
                          <a:cs typeface="Lato Light"/>
                        </a:rPr>
                        <a:t>PSHE lessons are taught weekly throughout the school. Our curriculum is designed using the accredited PSHE Association scheme of learning, to be progressive and cohesive, ensuring that children continuously build upon their prior knowledge and bridge back to what they already know to help them to know more and remember more. The curriculum is organised into four key themes;  Living in the Wider World, Relationships, Health and Well-being (including sex, drug&amp; alcohol education).The lessons at Sandbach Primary Academy are taught through creative and practical sessions which provide opportunities to bridge back and activate prior learning, open the platform for debate and discussion and develop children’s vocabulary and confidence to share their thoughts, feelings or concerns in a safe environment. PSHE also forms an important part of school assemblies and collective worship where children’s spiritual, moral, social and cultural curiosity is stimulated, challenged and nurtured. Assemblies also use No Outsiders and Picture News to support learning and discussion about differences and British Values. Children’s understanding of their own emotions and how to regulate are supported through the NHS approved My Happy Mind programme.</a:t>
                      </a:r>
                    </a:p>
                    <a:p>
                      <a:pPr algn="just">
                        <a:spcAft>
                          <a:spcPts val="0"/>
                        </a:spcAft>
                      </a:pPr>
                      <a:endParaRPr lang="en-GB" sz="850" dirty="0">
                        <a:effectLst/>
                        <a:latin typeface="Comic Sans MS" panose="030F0702030302020204" pitchFamily="66" charset="0"/>
                        <a:ea typeface="Lato Light"/>
                        <a:cs typeface="Lato Light"/>
                      </a:endParaRPr>
                    </a:p>
                  </a:txBody>
                  <a:tcPr>
                    <a:solidFill>
                      <a:schemeClr val="accent5">
                        <a:lumMod val="40000"/>
                        <a:lumOff val="60000"/>
                      </a:schemeClr>
                    </a:solidFill>
                  </a:tcPr>
                </a:tc>
                <a:extLst>
                  <a:ext uri="{0D108BD9-81ED-4DB2-BD59-A6C34878D82A}">
                    <a16:rowId xmlns:a16="http://schemas.microsoft.com/office/drawing/2014/main" val="1439158557"/>
                  </a:ext>
                </a:extLst>
              </a:tr>
              <a:tr h="1001186">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pPr algn="l"/>
                      <a:r>
                        <a:rPr lang="en-GB" sz="850" kern="1200" dirty="0">
                          <a:solidFill>
                            <a:srgbClr val="002060"/>
                          </a:solidFill>
                          <a:latin typeface="Comic Sans MS" panose="030F0702030302020204" pitchFamily="66" charset="0"/>
                          <a:ea typeface="+mn-ea"/>
                          <a:cs typeface="+mn-cs"/>
                        </a:rPr>
                        <a:t>In PSHE, our pupils are assessed through their knowledge and understanding and also by how they use that knowledge in developing skills and attitudes. This is shown not only through recording in books, but also through their participation in class discussions, group tasks and activities and through their management of any conflicts. Pupils learn how to become valued citizens with a broad understanding of the world around them and leave Sandbach Primary Academy ready to embrace the secondary PSHE and RSHE curriculum.</a:t>
                      </a:r>
                      <a:r>
                        <a:rPr lang="en-US" sz="850" kern="1200" dirty="0">
                          <a:solidFill>
                            <a:srgbClr val="002060"/>
                          </a:solidFill>
                          <a:latin typeface="Comic Sans MS" panose="030F0702030302020204" pitchFamily="66" charset="0"/>
                          <a:ea typeface="+mn-ea"/>
                          <a:cs typeface="+mn-cs"/>
                        </a:rPr>
                        <a:t> We formally assess at the end of the Foundation Stage against the Early Learning Goals for Personal, Social and Emotional development, using teacher assessment.  There is no published data for PSHE in KS1 and KS2. The school tracks foundation subjects to ensure that pupils are working within the curriculum expectations for their year group. </a:t>
                      </a: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363422" y="1832007"/>
            <a:ext cx="11606074" cy="523220"/>
          </a:xfrm>
          <a:prstGeom prst="rect">
            <a:avLst/>
          </a:prstGeom>
        </p:spPr>
        <p:txBody>
          <a:bodyPr wrap="square">
            <a:spAutoFit/>
          </a:bodyPr>
          <a:lstStyle/>
          <a:p>
            <a:pPr algn="ctr"/>
            <a:r>
              <a:rPr lang="en-GB"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Our PSHE curriculum aims to inspire </a:t>
            </a:r>
            <a:r>
              <a:rPr lang="en-GB" sz="1400" dirty="0">
                <a:latin typeface="Comic Sans MS" panose="030F0702030302020204" pitchFamily="66" charset="0"/>
                <a:ea typeface="Lato Light"/>
                <a:cs typeface="Lato Light"/>
              </a:rPr>
              <a:t>our children to become curious, open—minded and confident individuals</a:t>
            </a:r>
            <a:r>
              <a:rPr lang="en-GB"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helping them to </a:t>
            </a:r>
            <a:r>
              <a:rPr lang="en-GB" sz="1400" dirty="0">
                <a:solidFill>
                  <a:prstClr val="black"/>
                </a:solidFill>
                <a:latin typeface="Comic Sans MS" panose="030F0702030302020204" pitchFamily="66" charset="0"/>
                <a:cs typeface="Times New Roman" panose="02020603050405020304" pitchFamily="18" charset="0"/>
              </a:rPr>
              <a:t>develop the knowledge, skills and attributes they need to manage their lives and thrive, both now and in the future.</a:t>
            </a: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038404095"/>
              </p:ext>
            </p:extLst>
          </p:nvPr>
        </p:nvGraphicFramePr>
        <p:xfrm>
          <a:off x="290004" y="1931836"/>
          <a:ext cx="11623829" cy="4378516"/>
        </p:xfrm>
        <a:graphic>
          <a:graphicData uri="http://schemas.openxmlformats.org/drawingml/2006/table">
            <a:tbl>
              <a:tblPr firstRow="1" bandRow="1">
                <a:tableStyleId>{5940675A-B579-460E-94D1-54222C63F5DA}</a:tableStyleId>
              </a:tblPr>
              <a:tblGrid>
                <a:gridCol w="3882501">
                  <a:extLst>
                    <a:ext uri="{9D8B030D-6E8A-4147-A177-3AD203B41FA5}">
                      <a16:colId xmlns:a16="http://schemas.microsoft.com/office/drawing/2014/main" val="1039164095"/>
                    </a:ext>
                  </a:extLst>
                </a:gridCol>
                <a:gridCol w="3844031">
                  <a:extLst>
                    <a:ext uri="{9D8B030D-6E8A-4147-A177-3AD203B41FA5}">
                      <a16:colId xmlns:a16="http://schemas.microsoft.com/office/drawing/2014/main" val="914411525"/>
                    </a:ext>
                  </a:extLst>
                </a:gridCol>
                <a:gridCol w="3897297">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What jobs would we like to earn money?</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What does it mean to have empathy?</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400" b="0" dirty="0">
                          <a:latin typeface="Comic Sans MS" panose="030F0702030302020204" pitchFamily="66" charset="0"/>
                        </a:rPr>
                        <a:t>Summer 2 – How can drugs common to everyday life affect health?</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2872282">
                <a:tc>
                  <a:txBody>
                    <a:bodyPr/>
                    <a:lstStyle/>
                    <a:p>
                      <a:pPr marL="342900" marR="114300" lvl="0" indent="-342900">
                        <a:lnSpc>
                          <a:spcPct val="116000"/>
                        </a:lnSpc>
                        <a:spcBef>
                          <a:spcPts val="21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that there are a broad range of different jobs and people often have more</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than one</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during</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their</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careers and</a:t>
                      </a:r>
                      <a:r>
                        <a:rPr lang="en-GB" sz="1100" spc="-2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over</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their</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lifetime</a:t>
                      </a:r>
                    </a:p>
                    <a:p>
                      <a:pPr marL="342900" lvl="0" indent="-342900">
                        <a:spcBef>
                          <a:spcPts val="35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that some jobs are paid more than others and some may</a:t>
                      </a:r>
                      <a:r>
                        <a:rPr lang="en-GB" sz="1100" spc="-16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be</a:t>
                      </a:r>
                    </a:p>
                    <a:p>
                      <a:pPr marL="414020">
                        <a:spcBef>
                          <a:spcPts val="200"/>
                        </a:spcBef>
                        <a:spcAft>
                          <a:spcPts val="0"/>
                        </a:spcAft>
                      </a:pPr>
                      <a:r>
                        <a:rPr lang="en-GB" sz="1100" dirty="0">
                          <a:effectLst/>
                          <a:latin typeface="Comic Sans MS" panose="030F0702030302020204" pitchFamily="66" charset="0"/>
                          <a:ea typeface="Lato Light"/>
                          <a:cs typeface="Lato Light"/>
                        </a:rPr>
                        <a:t>voluntary (unpaid)</a:t>
                      </a:r>
                    </a:p>
                    <a:p>
                      <a:pPr marL="342900" marR="46355" lvl="0" indent="-342900">
                        <a:lnSpc>
                          <a:spcPts val="1400"/>
                        </a:lnSpc>
                        <a:spcBef>
                          <a:spcPts val="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about the skills, attributes, qualifications and training needed</a:t>
                      </a:r>
                      <a:r>
                        <a:rPr lang="en-GB" sz="1100" spc="-18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for different</a:t>
                      </a:r>
                      <a:r>
                        <a:rPr lang="en-GB" sz="1100" spc="-1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jobs</a:t>
                      </a:r>
                    </a:p>
                    <a:p>
                      <a:pPr marL="342900" marR="274955" lvl="0" indent="-342900">
                        <a:lnSpc>
                          <a:spcPts val="1400"/>
                        </a:lnSpc>
                        <a:spcBef>
                          <a:spcPts val="27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that</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there</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are</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different</a:t>
                      </a:r>
                      <a:r>
                        <a:rPr lang="en-GB" sz="1100" spc="-6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ways</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into</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jobs</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and</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careers,</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including college, apprenticeships and university</a:t>
                      </a:r>
                    </a:p>
                    <a:p>
                      <a:pPr marL="342900" marR="369570" lvl="0" indent="-342900">
                        <a:lnSpc>
                          <a:spcPts val="1400"/>
                        </a:lnSpc>
                        <a:spcBef>
                          <a:spcPts val="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45" dirty="0">
                          <a:effectLst/>
                          <a:latin typeface="Comic Sans MS" panose="030F0702030302020204" pitchFamily="66" charset="0"/>
                          <a:ea typeface="Lato Light"/>
                          <a:cs typeface="Lato Light"/>
                        </a:rPr>
                        <a:t>how people choose a </a:t>
                      </a:r>
                      <a:r>
                        <a:rPr lang="en-GB" sz="1100" spc="-15" dirty="0">
                          <a:effectLst/>
                          <a:latin typeface="Comic Sans MS" panose="030F0702030302020204" pitchFamily="66" charset="0"/>
                          <a:ea typeface="Lato Light"/>
                          <a:cs typeface="Lato Light"/>
                        </a:rPr>
                        <a:t>career/job </a:t>
                      </a:r>
                      <a:r>
                        <a:rPr lang="en-GB" sz="1100" spc="-45" dirty="0">
                          <a:effectLst/>
                          <a:latin typeface="Comic Sans MS" panose="030F0702030302020204" pitchFamily="66" charset="0"/>
                          <a:ea typeface="Lato Light"/>
                          <a:cs typeface="Lato Light"/>
                        </a:rPr>
                        <a:t>and what influences their decision, including skills, interests and pay</a:t>
                      </a:r>
                    </a:p>
                    <a:p>
                      <a:pPr marL="342900" lvl="0" indent="-342900">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how to question and challenge stereotypes about the types</a:t>
                      </a:r>
                      <a:r>
                        <a:rPr lang="en-GB" sz="1100" spc="-18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of </a:t>
                      </a:r>
                      <a:r>
                        <a:rPr lang="en-GB" sz="1100" dirty="0">
                          <a:effectLst/>
                          <a:latin typeface="Comic Sans MS" panose="030F0702030302020204" pitchFamily="66" charset="0"/>
                          <a:ea typeface="Lato Light"/>
                          <a:cs typeface="Lato Light"/>
                        </a:rPr>
                        <a:t>jobs people can do</a:t>
                      </a:r>
                    </a:p>
                    <a:p>
                      <a:pPr marL="342900" lvl="0" indent="-342900">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how</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they</a:t>
                      </a:r>
                      <a:r>
                        <a:rPr lang="en-GB" sz="1100" spc="-3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might</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choose</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a:t>
                      </a:r>
                      <a:r>
                        <a:rPr lang="en-GB" sz="1100" spc="-15" dirty="0">
                          <a:effectLst/>
                          <a:latin typeface="Comic Sans MS" panose="030F0702030302020204" pitchFamily="66" charset="0"/>
                          <a:ea typeface="Lato Light"/>
                          <a:cs typeface="Lato Light"/>
                        </a:rPr>
                        <a:t> career/job</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for</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themselves</a:t>
                      </a:r>
                      <a:r>
                        <a:rPr lang="en-GB" sz="1100" spc="-3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when</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they are older, why they would choose it and what might influence their</a:t>
                      </a:r>
                      <a:r>
                        <a:rPr lang="en-GB" sz="1100" spc="-3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decisions</a:t>
                      </a:r>
                      <a:endParaRPr lang="en-GB" sz="1100" b="0" dirty="0">
                        <a:latin typeface="Comic Sans MS" panose="030F0702030302020204" pitchFamily="66" charset="0"/>
                      </a:endParaRPr>
                    </a:p>
                  </a:txBody>
                  <a:tcPr/>
                </a:tc>
                <a:tc>
                  <a:txBody>
                    <a:bodyPr/>
                    <a:lstStyle/>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how to recognise a wide range of feelings in others </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how it feels when others respond appropriately / not appropriately to our feelings </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how language and strategies to use if not sure how others may be feeling</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examples of ways we can respond positively to others’ feelings</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how someone’s actions might have consequences for themselves, family, friends, wider community</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the consequences of positive behaviour on themselves and others</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the consequences of negative behaviour on themselves and others</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the importance of ‘stopping’, ‘taking a step back’ and asking ‘What if…’ </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how to respond respectfully to other people’s points of view in class or that they read about </a:t>
                      </a:r>
                      <a:endParaRPr lang="en-GB" sz="1100" b="0" dirty="0">
                        <a:latin typeface="Comic Sans MS" panose="030F0702030302020204" pitchFamily="66" charset="0"/>
                      </a:endParaRPr>
                    </a:p>
                  </a:txBody>
                  <a:tcPr/>
                </a:tc>
                <a:tc>
                  <a:txBody>
                    <a:bodyPr/>
                    <a:lstStyle/>
                    <a:p>
                      <a:pPr marL="342900" lvl="0" indent="-342900">
                        <a:spcBef>
                          <a:spcPts val="21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25" dirty="0">
                          <a:effectLst/>
                          <a:latin typeface="Comic Sans MS" panose="030F0702030302020204" pitchFamily="66" charset="0"/>
                          <a:ea typeface="Lato Light"/>
                          <a:cs typeface="Lato Light"/>
                        </a:rPr>
                        <a:t>how drugs common to everyday life (including</a:t>
                      </a:r>
                      <a:r>
                        <a:rPr lang="en-GB" sz="1100" spc="-14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smoking/vaping,</a:t>
                      </a:r>
                      <a:r>
                        <a:rPr lang="en-GB" sz="1100" dirty="0">
                          <a:effectLst/>
                          <a:latin typeface="Comic Sans MS" panose="030F0702030302020204" pitchFamily="66" charset="0"/>
                          <a:ea typeface="Lato Light"/>
                          <a:cs typeface="Lato Light"/>
                        </a:rPr>
                        <a:t> nicotine, alcohol, caffeine and medicines) can affect health and</a:t>
                      </a:r>
                    </a:p>
                    <a:p>
                      <a:pPr marL="414020">
                        <a:spcBef>
                          <a:spcPts val="200"/>
                        </a:spcBef>
                        <a:spcAft>
                          <a:spcPts val="0"/>
                        </a:spcAft>
                      </a:pPr>
                      <a:r>
                        <a:rPr lang="en-GB" sz="1100" dirty="0">
                          <a:effectLst/>
                          <a:latin typeface="Comic Sans MS" panose="030F0702030302020204" pitchFamily="66" charset="0"/>
                          <a:ea typeface="Lato Light"/>
                          <a:cs typeface="Lato Light"/>
                        </a:rPr>
                        <a:t>wellbeing</a:t>
                      </a:r>
                    </a:p>
                    <a:p>
                      <a:pPr marL="342900" marR="304165" lvl="0" indent="-342900">
                        <a:lnSpc>
                          <a:spcPct val="116000"/>
                        </a:lnSpc>
                        <a:spcBef>
                          <a:spcPts val="56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25" dirty="0">
                          <a:effectLst/>
                          <a:latin typeface="Comic Sans MS" panose="030F0702030302020204" pitchFamily="66" charset="0"/>
                          <a:ea typeface="Lato Light"/>
                          <a:cs typeface="Lato Light"/>
                        </a:rPr>
                        <a:t>that</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some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drugs</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are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legal</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(but</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may</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have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laws</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or</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restrictions related to them) and other drugs are</a:t>
                      </a:r>
                      <a:r>
                        <a:rPr lang="en-GB" sz="1100" spc="-9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illegal</a:t>
                      </a:r>
                    </a:p>
                    <a:p>
                      <a:pPr marL="342900" marR="241300" lvl="0" indent="-342900">
                        <a:lnSpc>
                          <a:spcPts val="1400"/>
                        </a:lnSpc>
                        <a:spcBef>
                          <a:spcPts val="15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25" dirty="0">
                          <a:effectLst/>
                          <a:latin typeface="Comic Sans MS" panose="030F0702030302020204" pitchFamily="66" charset="0"/>
                          <a:ea typeface="Lato Light"/>
                          <a:cs typeface="Lato Light"/>
                        </a:rPr>
                        <a:t>how</a:t>
                      </a:r>
                      <a:r>
                        <a:rPr lang="en-GB" sz="1100" spc="-4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laws surrounding</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the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use</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of</a:t>
                      </a:r>
                      <a:r>
                        <a:rPr lang="en-GB" sz="1100" spc="-3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drugs</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exist to</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protect</a:t>
                      </a:r>
                      <a:r>
                        <a:rPr lang="en-GB" sz="1100" spc="-2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them and</a:t>
                      </a:r>
                      <a:r>
                        <a:rPr lang="en-GB" sz="1100" spc="-1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others</a:t>
                      </a:r>
                    </a:p>
                    <a:p>
                      <a:pPr marL="342900" lvl="0" indent="-342900">
                        <a:spcBef>
                          <a:spcPts val="27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why people choose to use or not use different</a:t>
                      </a:r>
                      <a:r>
                        <a:rPr lang="en-GB" sz="1100" spc="-1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drugs</a:t>
                      </a:r>
                    </a:p>
                    <a:p>
                      <a:pPr marL="342900" marR="304165" lvl="0" indent="-342900">
                        <a:lnSpc>
                          <a:spcPts val="1400"/>
                        </a:lnSpc>
                        <a:spcBef>
                          <a:spcPts val="7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how</a:t>
                      </a:r>
                      <a:r>
                        <a:rPr lang="en-GB" sz="1100" spc="-5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people can prevent or</a:t>
                      </a:r>
                      <a:r>
                        <a:rPr lang="en-GB" sz="1100" spc="-5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reduce the risks associated</a:t>
                      </a:r>
                      <a:r>
                        <a:rPr lang="en-GB" sz="1100" spc="-4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with them</a:t>
                      </a:r>
                    </a:p>
                    <a:p>
                      <a:pPr marL="342900" marR="292100" lvl="0" indent="-342900">
                        <a:lnSpc>
                          <a:spcPts val="1400"/>
                        </a:lnSpc>
                        <a:spcBef>
                          <a:spcPts val="7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that</a:t>
                      </a:r>
                      <a:r>
                        <a:rPr lang="en-GB" sz="1100" spc="-2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for</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some</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people,</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drug</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use</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can</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become</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a</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habit which</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is difficult to</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break</a:t>
                      </a:r>
                    </a:p>
                    <a:p>
                      <a:pPr marL="342900" marR="60960" lvl="0" indent="-342900">
                        <a:lnSpc>
                          <a:spcPts val="1400"/>
                        </a:lnSpc>
                        <a:spcBef>
                          <a:spcPts val="7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25" dirty="0">
                          <a:effectLst/>
                          <a:latin typeface="Comic Sans MS" panose="030F0702030302020204" pitchFamily="66" charset="0"/>
                          <a:ea typeface="Lato Light"/>
                          <a:cs typeface="Lato Light"/>
                        </a:rPr>
                        <a:t>how organisations help people to stop smoking and the</a:t>
                      </a:r>
                      <a:r>
                        <a:rPr lang="en-GB" sz="1100" spc="-170"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support available to help people if they have concerns about any drug use</a:t>
                      </a:r>
                    </a:p>
                    <a:p>
                      <a:pPr marL="342900" marR="60960" lvl="0" indent="-342900">
                        <a:lnSpc>
                          <a:spcPts val="1400"/>
                        </a:lnSpc>
                        <a:spcBef>
                          <a:spcPts val="7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how</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to</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ask</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for</a:t>
                      </a:r>
                      <a:r>
                        <a:rPr lang="en-GB" sz="1100" spc="-3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help</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from</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trusted</a:t>
                      </a:r>
                      <a:r>
                        <a:rPr lang="en-GB" sz="1100" spc="-2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adult</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if</a:t>
                      </a:r>
                      <a:r>
                        <a:rPr lang="en-GB" sz="1100" spc="-3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they</a:t>
                      </a:r>
                      <a:r>
                        <a:rPr lang="en-GB" sz="1100" spc="-3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have</a:t>
                      </a:r>
                      <a:r>
                        <a:rPr lang="en-GB" sz="1100" spc="-15"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any worries or concerns about</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drugs</a:t>
                      </a:r>
                      <a:endParaRPr lang="en-GB" sz="11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4919224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212525959"/>
              </p:ext>
            </p:extLst>
          </p:nvPr>
        </p:nvGraphicFramePr>
        <p:xfrm>
          <a:off x="298880" y="1940030"/>
          <a:ext cx="11594237" cy="3859146"/>
        </p:xfrm>
        <a:graphic>
          <a:graphicData uri="http://schemas.openxmlformats.org/drawingml/2006/table">
            <a:tbl>
              <a:tblPr firstRow="1" bandRow="1">
                <a:tableStyleId>{5940675A-B579-460E-94D1-54222C63F5DA}</a:tableStyleId>
              </a:tblPr>
              <a:tblGrid>
                <a:gridCol w="11594237">
                  <a:extLst>
                    <a:ext uri="{9D8B030D-6E8A-4147-A177-3AD203B41FA5}">
                      <a16:colId xmlns:a16="http://schemas.microsoft.com/office/drawing/2014/main" val="1039164095"/>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Online Safety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How can we share data safely?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the types of personal information that should not be shared online and explain why this is important (e.g. passwords, bank card details, home addresses etc.)</a:t>
                      </a:r>
                      <a:endParaRPr lang="en-GB" sz="16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examples of the sorts of images that are ok to photograph to share with others and what might not be appropriate</a:t>
                      </a:r>
                      <a:endParaRPr lang="en-GB" sz="16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that just because someone thinks a photograph or picture is nice or funny, someone else (including the person in the photograph) might not</a:t>
                      </a:r>
                      <a:endParaRPr lang="en-GB" sz="16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(in simple terms) that an image (or text) might be shared to many people, even though it was only sent to one person </a:t>
                      </a:r>
                      <a:endParaRPr lang="en-GB" sz="16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the impact that sharing an inappropriate image might have (on the person who shared it, the person in the image, their family and friends)</a:t>
                      </a:r>
                      <a:endParaRPr lang="en-GB" sz="1600" dirty="0">
                        <a:effectLst/>
                        <a:latin typeface="Comic Sans MS" panose="030F0702030302020204" pitchFamily="66" charset="0"/>
                        <a:ea typeface="Lato Light"/>
                        <a:cs typeface="Lato Light"/>
                      </a:endParaRPr>
                    </a:p>
                    <a:p>
                      <a:pPr marL="342900" lvl="0" indent="-342900">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how to respond if someone they don’t know asks them to send an image of themselves or others or if someone wants them to send an inappropriate image</a:t>
                      </a:r>
                    </a:p>
                    <a:p>
                      <a:pPr marL="342900" lvl="0" indent="-342900">
                        <a:spcAft>
                          <a:spcPts val="0"/>
                        </a:spcAft>
                        <a:buFont typeface="Symbol" panose="05050102010706020507" pitchFamily="18" charset="2"/>
                        <a:buChar char=""/>
                        <a:tabLst>
                          <a:tab pos="414020" algn="l"/>
                          <a:tab pos="414655" algn="l"/>
                        </a:tabLst>
                      </a:pPr>
                      <a:endParaRPr lang="en-GB" sz="1600" dirty="0">
                        <a:effectLst/>
                        <a:latin typeface="Comic Sans MS" panose="030F0702030302020204" pitchFamily="66" charset="0"/>
                        <a:ea typeface="Lato Light"/>
                        <a:cs typeface="Lato Light"/>
                      </a:endParaRPr>
                    </a:p>
                    <a:p>
                      <a:r>
                        <a:rPr lang="en-GB" sz="1200" b="1" i="1" dirty="0">
                          <a:effectLst/>
                          <a:highlight>
                            <a:srgbClr val="FFFF00"/>
                          </a:highlight>
                          <a:latin typeface="Comic Sans MS" panose="030F0702030302020204" pitchFamily="66" charset="0"/>
                          <a:ea typeface="Lato Light"/>
                          <a:cs typeface="Lato Light"/>
                        </a:rPr>
                        <a:t>Online Safety Class Charter to be made and signed by the whole class (including adults) during the autumn term and regularly referred to throughout the year.</a:t>
                      </a:r>
                      <a:endParaRPr lang="en-GB" sz="1200" dirty="0">
                        <a:effectLst/>
                        <a:latin typeface="Comic Sans MS" panose="030F0702030302020204" pitchFamily="66" charset="0"/>
                        <a:ea typeface="Lato Light"/>
                        <a:cs typeface="Lato Light"/>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3638406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785100684"/>
              </p:ext>
            </p:extLst>
          </p:nvPr>
        </p:nvGraphicFramePr>
        <p:xfrm>
          <a:off x="168675" y="1856099"/>
          <a:ext cx="11789546" cy="4917377"/>
        </p:xfrm>
        <a:graphic>
          <a:graphicData uri="http://schemas.openxmlformats.org/drawingml/2006/table">
            <a:tbl>
              <a:tblPr firstRow="1" bandRow="1">
                <a:tableStyleId>{5940675A-B579-460E-94D1-54222C63F5DA}</a:tableStyleId>
              </a:tblPr>
              <a:tblGrid>
                <a:gridCol w="3116063">
                  <a:extLst>
                    <a:ext uri="{9D8B030D-6E8A-4147-A177-3AD203B41FA5}">
                      <a16:colId xmlns:a16="http://schemas.microsoft.com/office/drawing/2014/main" val="1039164095"/>
                    </a:ext>
                  </a:extLst>
                </a:gridCol>
                <a:gridCol w="3648722">
                  <a:extLst>
                    <a:ext uri="{9D8B030D-6E8A-4147-A177-3AD203B41FA5}">
                      <a16:colId xmlns:a16="http://schemas.microsoft.com/office/drawing/2014/main" val="914411525"/>
                    </a:ext>
                  </a:extLst>
                </a:gridCol>
                <a:gridCol w="5024761">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200" b="0" dirty="0">
                          <a:latin typeface="Comic Sans MS" panose="030F0702030302020204" pitchFamily="66" charset="0"/>
                        </a:rPr>
                        <a:t>Autumn 1 – Why are rights, responsibilities and freedoms important?</a:t>
                      </a:r>
                    </a:p>
                  </a:txBody>
                  <a:tcPr/>
                </a:tc>
                <a:tc>
                  <a:txBody>
                    <a:bodyPr/>
                    <a:lstStyle/>
                    <a:p>
                      <a:pPr algn="ctr">
                        <a:lnSpc>
                          <a:spcPct val="107000"/>
                        </a:lnSpc>
                        <a:spcAft>
                          <a:spcPts val="800"/>
                        </a:spcAft>
                      </a:pPr>
                      <a:r>
                        <a:rPr lang="en-GB" sz="1200" b="0" dirty="0">
                          <a:latin typeface="Comic Sans MS" panose="030F0702030302020204" pitchFamily="66" charset="0"/>
                        </a:rPr>
                        <a:t>Spring 1 – How can relationships change as we grow?</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200" b="0" dirty="0">
                          <a:latin typeface="Comic Sans MS" panose="030F0702030302020204" pitchFamily="66" charset="0"/>
                        </a:rPr>
                        <a:t>Summer 1 – How can we keep ourselves safe as we become more independent?</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0">
                <a:tc>
                  <a:txBody>
                    <a:bodyPr/>
                    <a:lstStyle/>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what the UN Conventions on the Rights of the Child and ‘human rights’ mean to them</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how they can demonstrate these rights in the classroom, school and wider community</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how life can be for children living and growing up in places where their human rights are not recognised</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some organisations that work to help people whose human rights aren’t being met and explain how they work to meet those needs</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ways in which human rights can be promoted</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what is meant by being part of a community in relation to the school, local and wider community</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examples of voluntary or community groups that support health and wellbeing, including in relation to the environment</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reasons people form or join pressure groups and why they are needed</a:t>
                      </a: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900" dirty="0">
                          <a:effectLst/>
                          <a:latin typeface="Comic Sans MS" panose="030F0702030302020204" pitchFamily="66" charset="0"/>
                          <a:ea typeface="Lato Light"/>
                          <a:cs typeface="Lato Light"/>
                        </a:rPr>
                        <a:t>Know ways in which pressure groups gain support to address the needs of the community and the environment identify how this can lead to social change</a:t>
                      </a:r>
                      <a:endParaRPr lang="en-GB" sz="900" b="0" dirty="0">
                        <a:latin typeface="Comic Sans MS" panose="030F0702030302020204" pitchFamily="66" charset="0"/>
                      </a:endParaRPr>
                    </a:p>
                  </a:txBody>
                  <a:tcPr/>
                </a:tc>
                <a:tc>
                  <a:txBody>
                    <a:bodyPr/>
                    <a:lstStyle/>
                    <a:p>
                      <a:pPr marL="342900" marR="222885" lvl="0" indent="-342900">
                        <a:lnSpc>
                          <a:spcPct val="116000"/>
                        </a:lnSpc>
                        <a:spcBef>
                          <a:spcPts val="205"/>
                        </a:spcBef>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that</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people</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have</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different</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kinds</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of</a:t>
                      </a:r>
                      <a:r>
                        <a:rPr lang="en-GB" sz="900" spc="-5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relationships</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in</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their</a:t>
                      </a:r>
                      <a:r>
                        <a:rPr lang="en-GB" sz="900" spc="-5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lives, including romantic or intimate</a:t>
                      </a:r>
                      <a:r>
                        <a:rPr lang="en-GB" sz="900" spc="-6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relationships</a:t>
                      </a:r>
                    </a:p>
                    <a:p>
                      <a:pPr marL="342900" marR="222885" lvl="0" indent="-342900">
                        <a:lnSpc>
                          <a:spcPct val="116000"/>
                        </a:lnSpc>
                        <a:spcBef>
                          <a:spcPts val="205"/>
                        </a:spcBef>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that people who are attracted to and love each other can be of</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any</a:t>
                      </a:r>
                      <a:r>
                        <a:rPr lang="en-GB" sz="900" spc="-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gender,</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ethnicity</a:t>
                      </a:r>
                      <a:r>
                        <a:rPr lang="en-GB" sz="900" spc="-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or</a:t>
                      </a:r>
                      <a:r>
                        <a:rPr lang="en-GB" sz="900" spc="-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faith;</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the</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way</a:t>
                      </a:r>
                      <a:r>
                        <a:rPr lang="en-GB" sz="900" spc="-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couples</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care for</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one another</a:t>
                      </a:r>
                    </a:p>
                    <a:p>
                      <a:pPr marL="342900" marR="60325" lvl="0" indent="-342900">
                        <a:lnSpc>
                          <a:spcPct val="116000"/>
                        </a:lnSpc>
                        <a:spcBef>
                          <a:spcPts val="205"/>
                        </a:spcBef>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that</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adults</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can</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choose</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to</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be</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part</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of</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committed</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relationship</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or not, including marriage or civil</a:t>
                      </a:r>
                      <a:r>
                        <a:rPr lang="en-GB" sz="900" spc="-6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partnership</a:t>
                      </a:r>
                    </a:p>
                    <a:p>
                      <a:pPr marL="342900" marR="46355" lvl="0" indent="-342900">
                        <a:lnSpc>
                          <a:spcPct val="116000"/>
                        </a:lnSpc>
                        <a:spcBef>
                          <a:spcPts val="355"/>
                        </a:spcBef>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that</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marriage</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should</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be</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wanted</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equally</a:t>
                      </a:r>
                      <a:r>
                        <a:rPr lang="en-GB" sz="900" spc="-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by</a:t>
                      </a:r>
                      <a:r>
                        <a:rPr lang="en-GB" sz="900" spc="-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both</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people</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and</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that forcing someone to marry against their will is a</a:t>
                      </a:r>
                      <a:r>
                        <a:rPr lang="en-GB" sz="900" spc="-14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crime</a:t>
                      </a:r>
                    </a:p>
                    <a:p>
                      <a:pPr marL="342900" lvl="0" indent="-342900">
                        <a:spcBef>
                          <a:spcPts val="350"/>
                        </a:spcBef>
                        <a:spcAft>
                          <a:spcPts val="0"/>
                        </a:spcAft>
                        <a:buSzPts val="1000"/>
                        <a:buFont typeface="Lato Light"/>
                        <a:buChar char="•"/>
                        <a:tabLst>
                          <a:tab pos="414020" algn="l"/>
                          <a:tab pos="414655"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how</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puberty</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relates</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to</a:t>
                      </a:r>
                      <a:r>
                        <a:rPr lang="en-GB" sz="900" spc="-2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growing</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from</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childhood</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to</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adulthood</a:t>
                      </a:r>
                    </a:p>
                    <a:p>
                      <a:pPr marL="342900" lvl="0" indent="-342900">
                        <a:spcBef>
                          <a:spcPts val="560"/>
                        </a:spcBef>
                        <a:spcAft>
                          <a:spcPts val="0"/>
                        </a:spcAft>
                        <a:buSzPts val="1000"/>
                        <a:buFont typeface="Lato Light"/>
                        <a:buChar char="•"/>
                        <a:tabLst>
                          <a:tab pos="414020" algn="l"/>
                          <a:tab pos="414655"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about the reproductive organs and process - how babies</a:t>
                      </a:r>
                      <a:r>
                        <a:rPr lang="en-GB" sz="900" spc="-17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are</a:t>
                      </a:r>
                    </a:p>
                    <a:p>
                      <a:pPr marL="414655">
                        <a:spcBef>
                          <a:spcPts val="200"/>
                        </a:spcBef>
                        <a:spcAft>
                          <a:spcPts val="0"/>
                        </a:spcAft>
                      </a:pPr>
                      <a:r>
                        <a:rPr lang="en-GB" sz="900" dirty="0">
                          <a:effectLst/>
                          <a:latin typeface="Comic Sans MS" panose="030F0702030302020204" pitchFamily="66" charset="0"/>
                          <a:ea typeface="Lato Light"/>
                          <a:cs typeface="Lato Light"/>
                        </a:rPr>
                        <a:t>conceived and born and how they need to be cared for</a:t>
                      </a:r>
                    </a:p>
                    <a:p>
                      <a:pPr marL="342900" lvl="0" indent="-342900">
                        <a:spcBef>
                          <a:spcPts val="560"/>
                        </a:spcBef>
                        <a:spcAft>
                          <a:spcPts val="0"/>
                        </a:spcAft>
                        <a:buSzPts val="1000"/>
                        <a:buFont typeface="Lato Light"/>
                        <a:buChar char="•"/>
                        <a:tabLst>
                          <a:tab pos="414020" algn="l"/>
                          <a:tab pos="414655"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that there are ways to </a:t>
                      </a:r>
                      <a:r>
                        <a:rPr lang="en-GB" sz="900" spc="-15" dirty="0">
                          <a:effectLst/>
                          <a:latin typeface="Comic Sans MS" panose="030F0702030302020204" pitchFamily="66" charset="0"/>
                          <a:ea typeface="Lato Light"/>
                          <a:cs typeface="Lato Light"/>
                        </a:rPr>
                        <a:t>prevent </a:t>
                      </a:r>
                      <a:r>
                        <a:rPr lang="en-GB" sz="900" spc="-30" dirty="0">
                          <a:effectLst/>
                          <a:latin typeface="Comic Sans MS" panose="030F0702030302020204" pitchFamily="66" charset="0"/>
                          <a:ea typeface="Lato Light"/>
                          <a:cs typeface="Lato Light"/>
                        </a:rPr>
                        <a:t>a baby being</a:t>
                      </a:r>
                      <a:r>
                        <a:rPr lang="en-GB" sz="900" spc="-10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made</a:t>
                      </a:r>
                    </a:p>
                    <a:p>
                      <a:pPr marL="342900" lvl="0" indent="-342900">
                        <a:spcBef>
                          <a:spcPts val="560"/>
                        </a:spcBef>
                        <a:spcAft>
                          <a:spcPts val="0"/>
                        </a:spcAft>
                        <a:buSzPts val="1000"/>
                        <a:buFont typeface="Lato Light"/>
                        <a:buChar char="•"/>
                        <a:tabLst>
                          <a:tab pos="414020" algn="l"/>
                          <a:tab pos="414655"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how growing up and becoming more independent comes</a:t>
                      </a:r>
                      <a:r>
                        <a:rPr lang="en-GB" sz="900" spc="-19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with</a:t>
                      </a:r>
                    </a:p>
                    <a:p>
                      <a:pPr marL="414655">
                        <a:spcBef>
                          <a:spcPts val="200"/>
                        </a:spcBef>
                        <a:spcAft>
                          <a:spcPts val="0"/>
                        </a:spcAft>
                      </a:pPr>
                      <a:r>
                        <a:rPr lang="en-GB" sz="900" dirty="0">
                          <a:effectLst/>
                          <a:latin typeface="Comic Sans MS" panose="030F0702030302020204" pitchFamily="66" charset="0"/>
                          <a:ea typeface="Lato Light"/>
                          <a:cs typeface="Lato Light"/>
                        </a:rPr>
                        <a:t>increased opportunities and responsibilities</a:t>
                      </a:r>
                    </a:p>
                    <a:p>
                      <a:pPr marL="342900" marR="146685" lvl="0" indent="-342900">
                        <a:lnSpc>
                          <a:spcPct val="116000"/>
                        </a:lnSpc>
                        <a:spcBef>
                          <a:spcPts val="560"/>
                        </a:spcBef>
                        <a:spcAft>
                          <a:spcPts val="0"/>
                        </a:spcAft>
                        <a:buSzPts val="1000"/>
                        <a:buFont typeface="Lato Light"/>
                        <a:buChar char="•"/>
                        <a:tabLst>
                          <a:tab pos="414020" algn="l"/>
                          <a:tab pos="414655" algn="l"/>
                        </a:tabLst>
                      </a:pPr>
                      <a:r>
                        <a:rPr lang="en-GB" sz="900" dirty="0">
                          <a:effectLst/>
                          <a:latin typeface="Comic Sans MS" panose="030F0702030302020204" pitchFamily="66" charset="0"/>
                          <a:ea typeface="Lato Light"/>
                          <a:cs typeface="Lato Light"/>
                        </a:rPr>
                        <a:t>Know </a:t>
                      </a:r>
                      <a:r>
                        <a:rPr lang="en-GB" sz="900" spc="-30" dirty="0">
                          <a:effectLst/>
                          <a:latin typeface="Comic Sans MS" panose="030F0702030302020204" pitchFamily="66" charset="0"/>
                          <a:ea typeface="Lato Light"/>
                          <a:cs typeface="Lato Light"/>
                        </a:rPr>
                        <a:t>how</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friendships</a:t>
                      </a:r>
                      <a:r>
                        <a:rPr lang="en-GB" sz="900" spc="-1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may</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change</a:t>
                      </a:r>
                      <a:r>
                        <a:rPr lang="en-GB" sz="900" spc="-2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as</a:t>
                      </a:r>
                      <a:r>
                        <a:rPr lang="en-GB" sz="900" spc="-1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they</a:t>
                      </a:r>
                      <a:r>
                        <a:rPr lang="en-GB" sz="900" spc="-40" dirty="0">
                          <a:effectLst/>
                          <a:latin typeface="Comic Sans MS" panose="030F0702030302020204" pitchFamily="66" charset="0"/>
                          <a:ea typeface="Lato Light"/>
                          <a:cs typeface="Lato Light"/>
                        </a:rPr>
                        <a:t> </a:t>
                      </a:r>
                      <a:r>
                        <a:rPr lang="en-GB" sz="900" spc="-15" dirty="0">
                          <a:effectLst/>
                          <a:latin typeface="Comic Sans MS" panose="030F0702030302020204" pitchFamily="66" charset="0"/>
                          <a:ea typeface="Lato Light"/>
                          <a:cs typeface="Lato Light"/>
                        </a:rPr>
                        <a:t>grow</a:t>
                      </a:r>
                      <a:r>
                        <a:rPr lang="en-GB" sz="900" spc="-3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and</a:t>
                      </a:r>
                      <a:r>
                        <a:rPr lang="en-GB" sz="900" spc="-1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how</a:t>
                      </a:r>
                      <a:r>
                        <a:rPr lang="en-GB" sz="900" spc="-40"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to</a:t>
                      </a:r>
                      <a:r>
                        <a:rPr lang="en-GB" sz="900" spc="-15" dirty="0">
                          <a:effectLst/>
                          <a:latin typeface="Comic Sans MS" panose="030F0702030302020204" pitchFamily="66" charset="0"/>
                          <a:ea typeface="Lato Light"/>
                          <a:cs typeface="Lato Light"/>
                        </a:rPr>
                        <a:t> </a:t>
                      </a:r>
                      <a:r>
                        <a:rPr lang="en-GB" sz="900" spc="-30" dirty="0">
                          <a:effectLst/>
                          <a:latin typeface="Comic Sans MS" panose="030F0702030302020204" pitchFamily="66" charset="0"/>
                          <a:ea typeface="Lato Light"/>
                          <a:cs typeface="Lato Light"/>
                        </a:rPr>
                        <a:t>manage this</a:t>
                      </a:r>
                    </a:p>
                    <a:p>
                      <a:pPr marL="342900" marR="146685" lvl="0" indent="-342900">
                        <a:lnSpc>
                          <a:spcPct val="116000"/>
                        </a:lnSpc>
                        <a:spcBef>
                          <a:spcPts val="560"/>
                        </a:spcBef>
                        <a:spcAft>
                          <a:spcPts val="0"/>
                        </a:spcAft>
                        <a:buSzPts val="1000"/>
                        <a:buFont typeface="Lato Light"/>
                        <a:buChar char="•"/>
                        <a:tabLst>
                          <a:tab pos="414020" algn="l"/>
                          <a:tab pos="414655" algn="l"/>
                        </a:tabLst>
                      </a:pPr>
                      <a:r>
                        <a:rPr lang="en-GB" sz="900" dirty="0">
                          <a:effectLst/>
                          <a:latin typeface="Comic Sans MS" panose="030F0702030302020204" pitchFamily="66" charset="0"/>
                          <a:ea typeface="Lato Light"/>
                          <a:cs typeface="Lato Light"/>
                        </a:rPr>
                        <a:t>Know how</a:t>
                      </a:r>
                      <a:r>
                        <a:rPr lang="en-GB" sz="900" spc="-4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to</a:t>
                      </a:r>
                      <a:r>
                        <a:rPr lang="en-GB" sz="900" spc="-25"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manage</a:t>
                      </a:r>
                      <a:r>
                        <a:rPr lang="en-GB" sz="900" spc="-2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change,</a:t>
                      </a:r>
                      <a:r>
                        <a:rPr lang="en-GB" sz="900" spc="-2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including</a:t>
                      </a:r>
                      <a:r>
                        <a:rPr lang="en-GB" sz="900" spc="-2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moving</a:t>
                      </a:r>
                      <a:r>
                        <a:rPr lang="en-GB" sz="900" spc="-25"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to</a:t>
                      </a:r>
                      <a:r>
                        <a:rPr lang="en-GB" sz="900" spc="-2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secondary</a:t>
                      </a:r>
                      <a:r>
                        <a:rPr lang="en-GB" sz="900" spc="-4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school; how to ask for support or where to seek further information and advice regarding growing up and</a:t>
                      </a:r>
                      <a:r>
                        <a:rPr lang="en-GB" sz="900" spc="-70" dirty="0">
                          <a:effectLst/>
                          <a:latin typeface="Comic Sans MS" panose="030F0702030302020204" pitchFamily="66" charset="0"/>
                          <a:ea typeface="Lato Light"/>
                          <a:cs typeface="Lato Light"/>
                        </a:rPr>
                        <a:t> </a:t>
                      </a:r>
                      <a:r>
                        <a:rPr lang="en-GB" sz="900" dirty="0">
                          <a:effectLst/>
                          <a:latin typeface="Comic Sans MS" panose="030F0702030302020204" pitchFamily="66" charset="0"/>
                          <a:ea typeface="Lato Light"/>
                          <a:cs typeface="Lato Light"/>
                        </a:rPr>
                        <a:t>changing</a:t>
                      </a:r>
                      <a:endParaRPr lang="en-GB" sz="900" b="0" dirty="0">
                        <a:latin typeface="Comic Sans MS" panose="030F0702030302020204" pitchFamily="66" charset="0"/>
                      </a:endParaRPr>
                    </a:p>
                  </a:txBody>
                  <a:tcPr/>
                </a:tc>
                <a:tc>
                  <a:txBody>
                    <a:bodyPr/>
                    <a:lstStyle/>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5" dirty="0">
                          <a:effectLst/>
                          <a:latin typeface="Comic Sans MS" panose="030F0702030302020204" pitchFamily="66" charset="0"/>
                          <a:ea typeface="Lato Light"/>
                          <a:cs typeface="Lato Light"/>
                        </a:rPr>
                        <a:t>how increased freedom as they get older means potentially having more risks to negotiate (road, rail, water safety and online) </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a:t>
                      </a:r>
                      <a:r>
                        <a:rPr lang="en-GB" sz="900" spc="-35" dirty="0">
                          <a:effectLst/>
                          <a:latin typeface="Comic Sans MS" panose="030F0702030302020204" pitchFamily="66" charset="0"/>
                          <a:ea typeface="Lato Light"/>
                          <a:cs typeface="Lato Light"/>
                        </a:rPr>
                        <a:t> how their responsibility to keep themselves and others safe is changing as they become more independent</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that</a:t>
                      </a:r>
                      <a:r>
                        <a:rPr lang="en-GB" sz="900" spc="-35" dirty="0">
                          <a:effectLst/>
                          <a:latin typeface="Comic Sans MS" panose="030F0702030302020204" pitchFamily="66" charset="0"/>
                          <a:ea typeface="Lato Light"/>
                          <a:cs typeface="Lato Light"/>
                        </a:rPr>
                        <a:t> they are not yet solely responsible for this and that adults they know well and trust are still responsible for their overall safety and wellbeing</a:t>
                      </a:r>
                    </a:p>
                    <a:p>
                      <a:pPr marL="342900" marR="242570" lvl="0" indent="-342900">
                        <a:lnSpc>
                          <a:spcPts val="1400"/>
                        </a:lnSpc>
                        <a:spcAft>
                          <a:spcPts val="0"/>
                        </a:spcAft>
                        <a:buSzPts val="1000"/>
                        <a:buFont typeface="Lato Light"/>
                        <a:buChar char="•"/>
                        <a:tabLst>
                          <a:tab pos="413385" algn="l"/>
                          <a:tab pos="414020" algn="l"/>
                        </a:tabLst>
                      </a:pPr>
                      <a:r>
                        <a:rPr lang="en-GB" sz="900" spc="-35" dirty="0">
                          <a:effectLst/>
                          <a:latin typeface="Comic Sans MS" panose="030F0702030302020204" pitchFamily="66" charset="0"/>
                          <a:ea typeface="Lato Light"/>
                          <a:cs typeface="Lato Light"/>
                        </a:rPr>
                        <a:t>Know and understand their personal responsibility to self and others when managing risk, danger and hazard</a:t>
                      </a:r>
                    </a:p>
                    <a:p>
                      <a:pPr marL="342900" marR="242570" lvl="0" indent="-342900">
                        <a:lnSpc>
                          <a:spcPts val="1400"/>
                        </a:lnSpc>
                        <a:spcAft>
                          <a:spcPts val="0"/>
                        </a:spcAft>
                        <a:buSzPts val="1000"/>
                        <a:buFont typeface="Lato Light"/>
                        <a:buChar char="•"/>
                        <a:tabLst>
                          <a:tab pos="413385" algn="l"/>
                          <a:tab pos="414020" algn="l"/>
                        </a:tabLst>
                      </a:pPr>
                      <a:r>
                        <a:rPr lang="en-GB" sz="900" spc="-35" dirty="0">
                          <a:effectLst/>
                          <a:latin typeface="Comic Sans MS" panose="030F0702030302020204" pitchFamily="66" charset="0"/>
                          <a:ea typeface="Lato Light"/>
                          <a:cs typeface="Lato Light"/>
                        </a:rPr>
                        <a:t>Know how to evaluate the level of risk in different situations by predicting possible consequences and their likelihood</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5" dirty="0">
                          <a:effectLst/>
                          <a:latin typeface="Comic Sans MS" panose="030F0702030302020204" pitchFamily="66" charset="0"/>
                          <a:ea typeface="Lato Light"/>
                          <a:cs typeface="Lato Light"/>
                        </a:rPr>
                        <a:t>that risk can depend on who is there, where it is and what it is suggest how risk can be reduced or managed in relation to keeping safe, including asking for help or advice </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5" dirty="0">
                          <a:effectLst/>
                          <a:latin typeface="Comic Sans MS" panose="030F0702030302020204" pitchFamily="66" charset="0"/>
                          <a:ea typeface="Lato Light"/>
                          <a:cs typeface="Lato Light"/>
                        </a:rPr>
                        <a:t>their responsibility to report things that mean they or others may not be safe </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a:t>
                      </a:r>
                      <a:r>
                        <a:rPr lang="en-GB" sz="900" spc="-35" dirty="0">
                          <a:effectLst/>
                          <a:latin typeface="Comic Sans MS" panose="030F0702030302020204" pitchFamily="66" charset="0"/>
                          <a:ea typeface="Lato Light"/>
                          <a:cs typeface="Lato Light"/>
                        </a:rPr>
                        <a:t> the types of images that are ok to photograph and share with others and what might not be appropriate - recognise that just because someone thinks a photograph or picture is nice or funny, someone else (including the person in the photograph) might not</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a:t>
                      </a:r>
                      <a:r>
                        <a:rPr lang="en-GB" sz="900" spc="-35" dirty="0">
                          <a:effectLst/>
                          <a:latin typeface="Comic Sans MS" panose="030F0702030302020204" pitchFamily="66" charset="0"/>
                          <a:ea typeface="Lato Light"/>
                          <a:cs typeface="Lato Light"/>
                        </a:rPr>
                        <a:t> that an image (or text) can be quickly shared to many people, even though it was only sent to one person </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 </a:t>
                      </a:r>
                      <a:r>
                        <a:rPr lang="en-GB" sz="900" spc="-35" dirty="0">
                          <a:effectLst/>
                          <a:latin typeface="Comic Sans MS" panose="030F0702030302020204" pitchFamily="66" charset="0"/>
                          <a:ea typeface="Lato Light"/>
                          <a:cs typeface="Lato Light"/>
                        </a:rPr>
                        <a:t>the impact that sharing an inappropriate image might have (on the person who shared it, the person in the image, their family and friends) </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a:t>
                      </a:r>
                      <a:r>
                        <a:rPr lang="en-GB" sz="900" spc="-35" dirty="0">
                          <a:effectLst/>
                          <a:latin typeface="Comic Sans MS" panose="030F0702030302020204" pitchFamily="66" charset="0"/>
                          <a:ea typeface="Lato Light"/>
                          <a:cs typeface="Lato Light"/>
                        </a:rPr>
                        <a:t> their responsibility to never ask for personal information or images from others</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a:t>
                      </a:r>
                      <a:r>
                        <a:rPr lang="en-GB" sz="900" spc="-35" dirty="0">
                          <a:effectLst/>
                          <a:latin typeface="Comic Sans MS" panose="030F0702030302020204" pitchFamily="66" charset="0"/>
                          <a:ea typeface="Lato Light"/>
                          <a:cs typeface="Lato Light"/>
                        </a:rPr>
                        <a:t> what to do if they take, share or come across a picture which might cause upset, hurt or embarrassment to themselves or others</a:t>
                      </a:r>
                    </a:p>
                    <a:p>
                      <a:pPr marL="342900" marR="242570" lvl="0" indent="-342900">
                        <a:lnSpc>
                          <a:spcPts val="1400"/>
                        </a:lnSpc>
                        <a:spcAft>
                          <a:spcPts val="0"/>
                        </a:spcAft>
                        <a:buSzPts val="1000"/>
                        <a:buFont typeface="Lato Light"/>
                        <a:buChar char="•"/>
                        <a:tabLst>
                          <a:tab pos="413385" algn="l"/>
                          <a:tab pos="414020" algn="l"/>
                        </a:tabLst>
                      </a:pPr>
                      <a:r>
                        <a:rPr lang="en-GB" sz="900" dirty="0">
                          <a:effectLst/>
                          <a:latin typeface="Comic Sans MS" panose="030F0702030302020204" pitchFamily="66" charset="0"/>
                          <a:ea typeface="Lato Light"/>
                          <a:cs typeface="Lato Light"/>
                        </a:rPr>
                        <a:t>Know</a:t>
                      </a:r>
                      <a:r>
                        <a:rPr lang="en-GB" sz="900" spc="-35" dirty="0">
                          <a:effectLst/>
                          <a:latin typeface="Comic Sans MS" panose="030F0702030302020204" pitchFamily="66" charset="0"/>
                          <a:ea typeface="Lato Light"/>
                          <a:cs typeface="Lato Light"/>
                        </a:rPr>
                        <a:t> how to report inappropriate use of personal information / upsetting images and information online</a:t>
                      </a:r>
                    </a:p>
                  </a:txBody>
                  <a:tcPr marL="0" marR="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3353614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400468912"/>
              </p:ext>
            </p:extLst>
          </p:nvPr>
        </p:nvGraphicFramePr>
        <p:xfrm>
          <a:off x="168675" y="1856099"/>
          <a:ext cx="11789546" cy="4814444"/>
        </p:xfrm>
        <a:graphic>
          <a:graphicData uri="http://schemas.openxmlformats.org/drawingml/2006/table">
            <a:tbl>
              <a:tblPr firstRow="1" bandRow="1">
                <a:tableStyleId>{5940675A-B579-460E-94D1-54222C63F5DA}</a:tableStyleId>
              </a:tblPr>
              <a:tblGrid>
                <a:gridCol w="3577702">
                  <a:extLst>
                    <a:ext uri="{9D8B030D-6E8A-4147-A177-3AD203B41FA5}">
                      <a16:colId xmlns:a16="http://schemas.microsoft.com/office/drawing/2014/main" val="1039164095"/>
                    </a:ext>
                  </a:extLst>
                </a:gridCol>
                <a:gridCol w="3613211">
                  <a:extLst>
                    <a:ext uri="{9D8B030D-6E8A-4147-A177-3AD203B41FA5}">
                      <a16:colId xmlns:a16="http://schemas.microsoft.com/office/drawing/2014/main" val="914411525"/>
                    </a:ext>
                  </a:extLst>
                </a:gridCol>
                <a:gridCol w="4598633">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200" b="0" dirty="0">
                          <a:latin typeface="Comic Sans MS" panose="030F0702030302020204" pitchFamily="66" charset="0"/>
                        </a:rPr>
                        <a:t>Autumn 2 – What are the skills of entrepreneurs? </a:t>
                      </a:r>
                    </a:p>
                  </a:txBody>
                  <a:tcPr/>
                </a:tc>
                <a:tc>
                  <a:txBody>
                    <a:bodyPr/>
                    <a:lstStyle/>
                    <a:p>
                      <a:pPr algn="ctr">
                        <a:lnSpc>
                          <a:spcPct val="107000"/>
                        </a:lnSpc>
                        <a:spcAft>
                          <a:spcPts val="800"/>
                        </a:spcAft>
                      </a:pPr>
                      <a:r>
                        <a:rPr lang="en-GB" sz="1200" b="0" dirty="0">
                          <a:latin typeface="Comic Sans MS" panose="030F0702030302020204" pitchFamily="66" charset="0"/>
                        </a:rPr>
                        <a:t>Spring 2 – What is prejudice and discrimination?</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200" b="0" dirty="0">
                          <a:latin typeface="Comic Sans MS" panose="030F0702030302020204" pitchFamily="66" charset="0"/>
                        </a:rPr>
                        <a:t>Summer 2 – How can we keep healthy as we grow and change?</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marR="127000" lvl="0" indent="-342900">
                        <a:lnSpc>
                          <a:spcPct val="116000"/>
                        </a:lnSpc>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50" dirty="0">
                          <a:effectLst/>
                          <a:latin typeface="Comic Sans MS" panose="030F0702030302020204" pitchFamily="66" charset="0"/>
                          <a:ea typeface="Lato Light"/>
                          <a:cs typeface="Lato Light"/>
                        </a:rPr>
                        <a:t>examples of people who are famous entrepreneurs (e.g. Dragon’s Den entrepreneurs, Rob Smethurst (Macclesfield Football Club), Jeff Bezos, Mark Zuckerberg etc)</a:t>
                      </a:r>
                      <a:endParaRPr lang="en-GB" sz="1400" spc="-50" dirty="0">
                        <a:effectLst/>
                        <a:latin typeface="Comic Sans MS" panose="030F0702030302020204" pitchFamily="66" charset="0"/>
                        <a:ea typeface="Lato Light"/>
                        <a:cs typeface="Lato Light"/>
                      </a:endParaRPr>
                    </a:p>
                    <a:p>
                      <a:pPr marL="342900" marR="127000" lvl="0" indent="-342900">
                        <a:lnSpc>
                          <a:spcPct val="116000"/>
                        </a:lnSpc>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how to </a:t>
                      </a:r>
                      <a:r>
                        <a:rPr lang="en-GB" sz="1100" spc="-50" dirty="0">
                          <a:effectLst/>
                          <a:latin typeface="Comic Sans MS" panose="030F0702030302020204" pitchFamily="66" charset="0"/>
                          <a:ea typeface="Lato Light"/>
                          <a:cs typeface="Lato Light"/>
                        </a:rPr>
                        <a:t>analyse and evaluate the skills and attributes that make these people enterprising (personal and in business)</a:t>
                      </a:r>
                      <a:endParaRPr lang="en-GB" sz="1400" spc="-50" dirty="0">
                        <a:effectLst/>
                        <a:latin typeface="Comic Sans MS" panose="030F0702030302020204" pitchFamily="66" charset="0"/>
                        <a:ea typeface="Lato Light"/>
                        <a:cs typeface="Lato Light"/>
                      </a:endParaRPr>
                    </a:p>
                    <a:p>
                      <a:pPr marL="342900" marR="127000" lvl="0" indent="-342900">
                        <a:lnSpc>
                          <a:spcPct val="116000"/>
                        </a:lnSpc>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50" dirty="0">
                          <a:effectLst/>
                          <a:latin typeface="Comic Sans MS" panose="030F0702030302020204" pitchFamily="66" charset="0"/>
                          <a:ea typeface="Lato Light"/>
                          <a:cs typeface="Lato Light"/>
                        </a:rPr>
                        <a:t>what is meant by ‘positive’ risk in relation to enterprise projects</a:t>
                      </a:r>
                      <a:endParaRPr lang="en-GB" sz="1400" spc="-50" dirty="0">
                        <a:effectLst/>
                        <a:latin typeface="Comic Sans MS" panose="030F0702030302020204" pitchFamily="66" charset="0"/>
                        <a:ea typeface="Lato Light"/>
                        <a:cs typeface="Lato Light"/>
                      </a:endParaRPr>
                    </a:p>
                    <a:p>
                      <a:pPr marL="342900" marR="127000" lvl="0" indent="-342900">
                        <a:lnSpc>
                          <a:spcPct val="116000"/>
                        </a:lnSpc>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a:t>
                      </a:r>
                      <a:r>
                        <a:rPr lang="en-GB" sz="1100" spc="-50" dirty="0">
                          <a:effectLst/>
                          <a:latin typeface="Comic Sans MS" panose="030F0702030302020204" pitchFamily="66" charset="0"/>
                          <a:ea typeface="Lato Light"/>
                          <a:cs typeface="Lato Light"/>
                        </a:rPr>
                        <a:t> what makes an enterprise successful for the people involved</a:t>
                      </a:r>
                      <a:endParaRPr lang="en-GB" sz="1400" spc="-50" dirty="0">
                        <a:effectLst/>
                        <a:latin typeface="Comic Sans MS" panose="030F0702030302020204" pitchFamily="66" charset="0"/>
                        <a:ea typeface="Lato Light"/>
                        <a:cs typeface="Lato Light"/>
                      </a:endParaRPr>
                    </a:p>
                    <a:p>
                      <a:pPr marL="342900" marR="127000" lvl="0" indent="-342900">
                        <a:lnSpc>
                          <a:spcPct val="116000"/>
                        </a:lnSpc>
                        <a:spcBef>
                          <a:spcPts val="245"/>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how to describe or demonstrate different ways to develop enterprise skills and attributes</a:t>
                      </a:r>
                      <a:endParaRPr lang="en-GB" sz="1100" b="0" dirty="0">
                        <a:latin typeface="Comic Sans MS" panose="030F0702030302020204" pitchFamily="66" charset="0"/>
                      </a:endParaRPr>
                    </a:p>
                  </a:txBody>
                  <a:tcPr/>
                </a:tc>
                <a:tc>
                  <a:txBody>
                    <a:bodyPr/>
                    <a:lstStyle/>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examples of how individual/group actions can impact on others in a positive or negative way </a:t>
                      </a:r>
                      <a:endParaRPr lang="en-GB" sz="1400" dirty="0">
                        <a:effectLst/>
                        <a:latin typeface="Comic Sans MS" panose="030F0702030302020204" pitchFamily="66" charset="0"/>
                        <a:ea typeface="Lato Light"/>
                        <a:cs typeface="Lato Light"/>
                      </a:endParaRP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examples of the wider impact of both positive and negative actions on others</a:t>
                      </a:r>
                      <a:endParaRPr lang="en-GB" sz="1400" dirty="0">
                        <a:effectLst/>
                        <a:latin typeface="Comic Sans MS" panose="030F0702030302020204" pitchFamily="66" charset="0"/>
                        <a:ea typeface="Lato Light"/>
                        <a:cs typeface="Lato Light"/>
                      </a:endParaRP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what can help people in ‘moments’ when they have to make decisions about what action they will take </a:t>
                      </a:r>
                      <a:endParaRPr lang="en-GB" sz="1400" dirty="0">
                        <a:effectLst/>
                        <a:latin typeface="Comic Sans MS" panose="030F0702030302020204" pitchFamily="66" charset="0"/>
                        <a:ea typeface="Lato Light"/>
                        <a:cs typeface="Lato Light"/>
                      </a:endParaRPr>
                    </a:p>
                    <a:p>
                      <a:pPr marL="228600">
                        <a:lnSpc>
                          <a:spcPts val="1075"/>
                        </a:lnSpc>
                        <a:spcBef>
                          <a:spcPts val="345"/>
                        </a:spcBef>
                        <a:spcAft>
                          <a:spcPts val="0"/>
                        </a:spcAft>
                        <a:tabLst>
                          <a:tab pos="414020" algn="l"/>
                          <a:tab pos="414655" algn="l"/>
                        </a:tabLst>
                      </a:pPr>
                      <a:r>
                        <a:rPr lang="en-GB" sz="1100" dirty="0">
                          <a:effectLst/>
                          <a:latin typeface="Comic Sans MS" panose="030F0702030302020204" pitchFamily="66" charset="0"/>
                          <a:ea typeface="Lato Light"/>
                          <a:cs typeface="Lato Light"/>
                        </a:rPr>
                        <a:t>***Make reference to the legalities of Protected Characteristics *** </a:t>
                      </a:r>
                      <a:endParaRPr lang="en-GB" sz="1400" dirty="0">
                        <a:effectLst/>
                        <a:latin typeface="Comic Sans MS" panose="030F0702030302020204" pitchFamily="66" charset="0"/>
                        <a:ea typeface="Lato Light"/>
                        <a:cs typeface="Lato Light"/>
                      </a:endParaRP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a wide range of factors that contribute to someone’s identity </a:t>
                      </a:r>
                      <a:endParaRPr lang="en-GB" sz="1400" dirty="0">
                        <a:effectLst/>
                        <a:latin typeface="Comic Sans MS" panose="030F0702030302020204" pitchFamily="66" charset="0"/>
                        <a:ea typeface="Lato Light"/>
                        <a:cs typeface="Lato Light"/>
                      </a:endParaRPr>
                    </a:p>
                    <a:p>
                      <a:pPr marL="342900" lvl="0" indent="-342900">
                        <a:lnSpc>
                          <a:spcPts val="1075"/>
                        </a:lnSpc>
                        <a:spcBef>
                          <a:spcPts val="345"/>
                        </a:spcBef>
                        <a:spcAft>
                          <a:spcPts val="0"/>
                        </a:spcAft>
                        <a:buFont typeface="Symbol" panose="05050102010706020507" pitchFamily="18" charset="2"/>
                        <a:buChar char=""/>
                        <a:tabLst>
                          <a:tab pos="414020" algn="l"/>
                          <a:tab pos="414655" algn="l"/>
                        </a:tabLst>
                      </a:pPr>
                      <a:r>
                        <a:rPr lang="en-GB" sz="1100" dirty="0">
                          <a:effectLst/>
                          <a:latin typeface="Comic Sans MS" panose="030F0702030302020204" pitchFamily="66" charset="0"/>
                          <a:ea typeface="Lato Light"/>
                          <a:cs typeface="Lato Light"/>
                        </a:rPr>
                        <a:t>Know the difference between sex, gender identity and sexual orientation and that these are just one factor of a person’s identity</a:t>
                      </a:r>
                      <a:endParaRPr lang="en-GB" sz="1100" b="0" dirty="0">
                        <a:latin typeface="Comic Sans MS" panose="030F0702030302020204" pitchFamily="66" charset="0"/>
                      </a:endParaRPr>
                    </a:p>
                  </a:txBody>
                  <a:tcPr/>
                </a:tc>
                <a:tc>
                  <a:txBody>
                    <a:bodyPr/>
                    <a:lstStyle/>
                    <a:p>
                      <a:pPr marL="342900" lvl="0" indent="-342900">
                        <a:lnSpc>
                          <a:spcPct val="107000"/>
                        </a:lnSpc>
                        <a:spcBef>
                          <a:spcPts val="22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35" dirty="0">
                          <a:effectLst/>
                          <a:latin typeface="Comic Sans MS" panose="030F0702030302020204" pitchFamily="66" charset="0"/>
                          <a:ea typeface="Lato Light"/>
                          <a:cs typeface="Lato Light"/>
                        </a:rPr>
                        <a:t>how mental and physical health are</a:t>
                      </a:r>
                      <a:r>
                        <a:rPr lang="en-GB" sz="1100" spc="-70"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linked</a:t>
                      </a:r>
                    </a:p>
                    <a:p>
                      <a:pPr marL="342900" lvl="0" indent="-342900">
                        <a:lnSpc>
                          <a:spcPct val="107000"/>
                        </a:lnSpc>
                        <a:spcBef>
                          <a:spcPts val="48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35" dirty="0">
                          <a:effectLst/>
                          <a:latin typeface="Comic Sans MS" panose="030F0702030302020204" pitchFamily="66" charset="0"/>
                          <a:ea typeface="Lato Light"/>
                          <a:cs typeface="Lato Light"/>
                        </a:rPr>
                        <a:t>how positive friendships and being involved in activities such</a:t>
                      </a:r>
                      <a:r>
                        <a:rPr lang="en-GB" sz="1100" spc="-145" dirty="0">
                          <a:effectLst/>
                          <a:latin typeface="Comic Sans MS" panose="030F0702030302020204" pitchFamily="66" charset="0"/>
                          <a:ea typeface="Lato Light"/>
                          <a:cs typeface="Lato Light"/>
                        </a:rPr>
                        <a:t> </a:t>
                      </a:r>
                      <a:r>
                        <a:rPr lang="en-GB" sz="1100" spc="-35" dirty="0">
                          <a:effectLst/>
                          <a:latin typeface="Comic Sans MS" panose="030F0702030302020204" pitchFamily="66" charset="0"/>
                          <a:ea typeface="Lato Light"/>
                          <a:cs typeface="Lato Light"/>
                        </a:rPr>
                        <a:t>as </a:t>
                      </a:r>
                      <a:r>
                        <a:rPr lang="en-GB" sz="1100" dirty="0">
                          <a:effectLst/>
                          <a:latin typeface="Comic Sans MS" panose="030F0702030302020204" pitchFamily="66" charset="0"/>
                          <a:ea typeface="Lato Light"/>
                          <a:cs typeface="Lato Light"/>
                        </a:rPr>
                        <a:t>clubs and community groups support wellbeing</a:t>
                      </a:r>
                    </a:p>
                    <a:p>
                      <a:pPr marL="342900" marR="154940" lvl="0" indent="-342900">
                        <a:lnSpc>
                          <a:spcPct val="116000"/>
                        </a:lnSpc>
                        <a:spcBef>
                          <a:spcPts val="48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40" dirty="0">
                          <a:effectLst/>
                          <a:latin typeface="Comic Sans MS" panose="030F0702030302020204" pitchFamily="66" charset="0"/>
                          <a:ea typeface="Lato Light"/>
                          <a:cs typeface="Lato Light"/>
                        </a:rPr>
                        <a:t>how</a:t>
                      </a:r>
                      <a:r>
                        <a:rPr lang="en-GB" sz="1100" spc="-50"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to</a:t>
                      </a:r>
                      <a:r>
                        <a:rPr lang="en-GB" sz="1100" spc="-25"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make</a:t>
                      </a:r>
                      <a:r>
                        <a:rPr lang="en-GB" sz="1100" spc="-30"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choices</a:t>
                      </a:r>
                      <a:r>
                        <a:rPr lang="en-GB" sz="1100" spc="-25"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that</a:t>
                      </a:r>
                      <a:r>
                        <a:rPr lang="en-GB" sz="1100" spc="-30"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support</a:t>
                      </a:r>
                      <a:r>
                        <a:rPr lang="en-GB" sz="1100" spc="-30"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a</a:t>
                      </a:r>
                      <a:r>
                        <a:rPr lang="en-GB" sz="1100" spc="-25"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healthy,</a:t>
                      </a:r>
                      <a:r>
                        <a:rPr lang="en-GB" sz="1100" spc="-30"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balanced</a:t>
                      </a:r>
                      <a:r>
                        <a:rPr lang="en-GB" sz="1100" spc="-25" dirty="0">
                          <a:effectLst/>
                          <a:latin typeface="Comic Sans MS" panose="030F0702030302020204" pitchFamily="66" charset="0"/>
                          <a:ea typeface="Lato Light"/>
                          <a:cs typeface="Lato Light"/>
                        </a:rPr>
                        <a:t> </a:t>
                      </a:r>
                      <a:r>
                        <a:rPr lang="en-GB" sz="1100" spc="-40" dirty="0">
                          <a:effectLst/>
                          <a:latin typeface="Comic Sans MS" panose="030F0702030302020204" pitchFamily="66" charset="0"/>
                          <a:ea typeface="Lato Light"/>
                          <a:cs typeface="Lato Light"/>
                        </a:rPr>
                        <a:t>lifestyle </a:t>
                      </a:r>
                    </a:p>
                    <a:p>
                      <a:pPr marL="342900" marR="154940" lvl="0" indent="-342900">
                        <a:lnSpc>
                          <a:spcPct val="116000"/>
                        </a:lnSpc>
                        <a:spcBef>
                          <a:spcPts val="480"/>
                        </a:spcBef>
                        <a:spcAft>
                          <a:spcPts val="0"/>
                        </a:spcAft>
                        <a:buSzPts val="1000"/>
                        <a:buFont typeface="Lato Light"/>
                        <a:buChar char="•"/>
                        <a:tabLst>
                          <a:tab pos="413385" algn="l"/>
                          <a:tab pos="414020" algn="l"/>
                        </a:tabLst>
                      </a:pPr>
                      <a:r>
                        <a:rPr lang="en-GB" sz="1100" dirty="0">
                          <a:effectLst/>
                          <a:latin typeface="Comic Sans MS" panose="030F0702030302020204" pitchFamily="66" charset="0"/>
                          <a:ea typeface="Lato Light"/>
                          <a:cs typeface="Lato Light"/>
                        </a:rPr>
                        <a:t>Know </a:t>
                      </a:r>
                      <a:r>
                        <a:rPr lang="en-GB" sz="1100" spc="-25" dirty="0">
                          <a:effectLst/>
                          <a:latin typeface="Comic Sans MS" panose="030F0702030302020204" pitchFamily="66" charset="0"/>
                          <a:ea typeface="Lato Light"/>
                          <a:cs typeface="Lato Light"/>
                        </a:rPr>
                        <a:t>that habits can be healthy or unhealthy; strategies to</a:t>
                      </a:r>
                      <a:r>
                        <a:rPr lang="en-GB" sz="1100" spc="-14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help </a:t>
                      </a:r>
                      <a:r>
                        <a:rPr lang="en-GB" sz="1100" dirty="0">
                          <a:effectLst/>
                          <a:latin typeface="Comic Sans MS" panose="030F0702030302020204" pitchFamily="66" charset="0"/>
                          <a:ea typeface="Lato Light"/>
                          <a:cs typeface="Lato Light"/>
                        </a:rPr>
                        <a:t>change or break an unhealthy habit or take up a new healthy one</a:t>
                      </a:r>
                    </a:p>
                    <a:p>
                      <a:pPr marL="342900" lvl="0" indent="-342900">
                        <a:lnSpc>
                          <a:spcPct val="107000"/>
                        </a:lnSpc>
                        <a:spcBef>
                          <a:spcPts val="24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25" dirty="0">
                          <a:effectLst/>
                          <a:latin typeface="Comic Sans MS" panose="030F0702030302020204" pitchFamily="66" charset="0"/>
                          <a:ea typeface="Lato Light"/>
                          <a:cs typeface="Lato Light"/>
                        </a:rPr>
                        <a:t>how legal and illegal drugs (legal and illegal) can affect</a:t>
                      </a:r>
                      <a:r>
                        <a:rPr lang="en-GB" sz="1100" spc="-155" dirty="0">
                          <a:effectLst/>
                          <a:latin typeface="Comic Sans MS" panose="030F0702030302020204" pitchFamily="66" charset="0"/>
                          <a:ea typeface="Lato Light"/>
                          <a:cs typeface="Lato Light"/>
                        </a:rPr>
                        <a:t> </a:t>
                      </a:r>
                      <a:r>
                        <a:rPr lang="en-GB" sz="1100" spc="-25" dirty="0">
                          <a:effectLst/>
                          <a:latin typeface="Comic Sans MS" panose="030F0702030302020204" pitchFamily="66" charset="0"/>
                          <a:ea typeface="Lato Light"/>
                          <a:cs typeface="Lato Light"/>
                        </a:rPr>
                        <a:t>health </a:t>
                      </a:r>
                      <a:r>
                        <a:rPr lang="en-GB" sz="1100" dirty="0">
                          <a:effectLst/>
                          <a:latin typeface="Comic Sans MS" panose="030F0702030302020204" pitchFamily="66" charset="0"/>
                          <a:ea typeface="Lato Light"/>
                          <a:cs typeface="Lato Light"/>
                        </a:rPr>
                        <a:t>and how to manage situations involving them</a:t>
                      </a:r>
                    </a:p>
                    <a:p>
                      <a:pPr marL="342900" lvl="0" indent="-342900">
                        <a:lnSpc>
                          <a:spcPct val="107000"/>
                        </a:lnSpc>
                        <a:spcBef>
                          <a:spcPts val="24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how</a:t>
                      </a:r>
                      <a:r>
                        <a:rPr lang="en-GB" sz="1100" spc="-4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to</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recognise</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early</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signs</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of physical</a:t>
                      </a:r>
                      <a:r>
                        <a:rPr lang="en-GB" sz="1100" spc="-1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or</a:t>
                      </a:r>
                      <a:r>
                        <a:rPr lang="en-GB" sz="1100" spc="-3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mental</a:t>
                      </a:r>
                      <a:r>
                        <a:rPr lang="en-GB" sz="1100" spc="-2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ill-health </a:t>
                      </a:r>
                      <a:r>
                        <a:rPr lang="en-GB" sz="1100" dirty="0">
                          <a:effectLst/>
                          <a:latin typeface="Comic Sans MS" panose="030F0702030302020204" pitchFamily="66" charset="0"/>
                          <a:ea typeface="Lato Light"/>
                          <a:cs typeface="Lato Light"/>
                        </a:rPr>
                        <a:t>and what to do about this, including whom to speak to in and outside school</a:t>
                      </a:r>
                    </a:p>
                    <a:p>
                      <a:pPr marL="342900" lvl="0" indent="-342900">
                        <a:lnSpc>
                          <a:spcPct val="107000"/>
                        </a:lnSpc>
                        <a:spcBef>
                          <a:spcPts val="240"/>
                        </a:spcBef>
                        <a:spcAft>
                          <a:spcPts val="0"/>
                        </a:spcAft>
                        <a:buSzPts val="1000"/>
                        <a:buFont typeface="Lato Light"/>
                        <a:buChar char="•"/>
                        <a:tabLst>
                          <a:tab pos="414020" algn="l"/>
                          <a:tab pos="414655" algn="l"/>
                        </a:tabLst>
                      </a:pPr>
                      <a:r>
                        <a:rPr lang="en-GB" sz="1100" dirty="0">
                          <a:effectLst/>
                          <a:latin typeface="Comic Sans MS" panose="030F0702030302020204" pitchFamily="66" charset="0"/>
                          <a:ea typeface="Lato Light"/>
                          <a:cs typeface="Lato Light"/>
                        </a:rPr>
                        <a:t>Know </a:t>
                      </a:r>
                      <a:r>
                        <a:rPr lang="en-GB" sz="1100" spc="-30" dirty="0">
                          <a:effectLst/>
                          <a:latin typeface="Comic Sans MS" panose="030F0702030302020204" pitchFamily="66" charset="0"/>
                          <a:ea typeface="Lato Light"/>
                          <a:cs typeface="Lato Light"/>
                        </a:rPr>
                        <a:t>that health problems, including mental health problems,</a:t>
                      </a:r>
                      <a:r>
                        <a:rPr lang="en-GB" sz="1100" spc="-105"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can </a:t>
                      </a:r>
                      <a:r>
                        <a:rPr lang="en-GB" sz="1100" dirty="0">
                          <a:effectLst/>
                          <a:latin typeface="Comic Sans MS" panose="030F0702030302020204" pitchFamily="66" charset="0"/>
                          <a:ea typeface="Lato Light"/>
                          <a:cs typeface="Lato Light"/>
                        </a:rPr>
                        <a:t>build up if they are not recognised, managed, or if help is not sought early on</a:t>
                      </a:r>
                    </a:p>
                    <a:p>
                      <a:pPr marL="342900" lvl="0" indent="-342900">
                        <a:lnSpc>
                          <a:spcPct val="107000"/>
                        </a:lnSpc>
                        <a:spcBef>
                          <a:spcPts val="240"/>
                        </a:spcBef>
                        <a:spcAft>
                          <a:spcPts val="0"/>
                        </a:spcAft>
                        <a:buSzPts val="1000"/>
                        <a:buFont typeface="Lato Light"/>
                        <a:buChar char="•"/>
                        <a:tabLst>
                          <a:tab pos="414020" algn="l"/>
                          <a:tab pos="414655" algn="l"/>
                        </a:tabLst>
                      </a:pPr>
                      <a:r>
                        <a:rPr lang="en-GB" sz="1100" spc="-15" dirty="0">
                          <a:effectLst/>
                          <a:latin typeface="Comic Sans MS" panose="030F0702030302020204" pitchFamily="66" charset="0"/>
                          <a:ea typeface="Lato Light"/>
                          <a:cs typeface="Lato Light"/>
                        </a:rPr>
                        <a:t>that anyone can experience mental ill-health and to</a:t>
                      </a:r>
                      <a:r>
                        <a:rPr lang="en-GB" sz="1100" spc="-100" dirty="0">
                          <a:effectLst/>
                          <a:latin typeface="Comic Sans MS" panose="030F0702030302020204" pitchFamily="66" charset="0"/>
                          <a:ea typeface="Lato Light"/>
                          <a:cs typeface="Lato Light"/>
                        </a:rPr>
                        <a:t> </a:t>
                      </a:r>
                      <a:r>
                        <a:rPr lang="en-GB" sz="1100" spc="-15" dirty="0">
                          <a:effectLst/>
                          <a:latin typeface="Comic Sans MS" panose="030F0702030302020204" pitchFamily="66" charset="0"/>
                          <a:ea typeface="Lato Light"/>
                          <a:cs typeface="Lato Light"/>
                        </a:rPr>
                        <a:t>discuss </a:t>
                      </a:r>
                      <a:r>
                        <a:rPr lang="en-GB" sz="1100" dirty="0">
                          <a:effectLst/>
                          <a:latin typeface="Comic Sans MS" panose="030F0702030302020204" pitchFamily="66" charset="0"/>
                          <a:ea typeface="Lato Light"/>
                          <a:cs typeface="Lato Light"/>
                        </a:rPr>
                        <a:t>concerns with a trusted adult</a:t>
                      </a:r>
                    </a:p>
                    <a:p>
                      <a:pPr marL="342900" lvl="0" indent="-342900">
                        <a:lnSpc>
                          <a:spcPct val="107000"/>
                        </a:lnSpc>
                        <a:spcBef>
                          <a:spcPts val="280"/>
                        </a:spcBef>
                        <a:spcAft>
                          <a:spcPts val="0"/>
                        </a:spcAft>
                        <a:buSzPts val="1000"/>
                        <a:buFont typeface="Lato Light"/>
                        <a:buChar char="•"/>
                        <a:tabLst>
                          <a:tab pos="414655" algn="l"/>
                          <a:tab pos="415290" algn="l"/>
                        </a:tabLst>
                      </a:pPr>
                      <a:r>
                        <a:rPr lang="en-GB" sz="1100" spc="-30" dirty="0">
                          <a:effectLst/>
                          <a:latin typeface="Comic Sans MS" panose="030F0702030302020204" pitchFamily="66" charset="0"/>
                          <a:ea typeface="Lato Light"/>
                          <a:cs typeface="Lato Light"/>
                        </a:rPr>
                        <a:t>that mental health difficulties can usually be resolved</a:t>
                      </a:r>
                      <a:r>
                        <a:rPr lang="en-GB" sz="1100" spc="-120" dirty="0">
                          <a:effectLst/>
                          <a:latin typeface="Comic Sans MS" panose="030F0702030302020204" pitchFamily="66" charset="0"/>
                          <a:ea typeface="Lato Light"/>
                          <a:cs typeface="Lato Light"/>
                        </a:rPr>
                        <a:t> </a:t>
                      </a:r>
                      <a:r>
                        <a:rPr lang="en-GB" sz="1100" spc="-30" dirty="0">
                          <a:effectLst/>
                          <a:latin typeface="Comic Sans MS" panose="030F0702030302020204" pitchFamily="66" charset="0"/>
                          <a:ea typeface="Lato Light"/>
                          <a:cs typeface="Lato Light"/>
                        </a:rPr>
                        <a:t>or </a:t>
                      </a:r>
                      <a:r>
                        <a:rPr lang="en-GB" sz="1100" dirty="0">
                          <a:effectLst/>
                          <a:latin typeface="Comic Sans MS" panose="030F0702030302020204" pitchFamily="66" charset="0"/>
                          <a:ea typeface="Lato Light"/>
                          <a:cs typeface="Lato Light"/>
                        </a:rPr>
                        <a:t>managed with the right strategies and support that FGM is illegal and goes against human rights; that</a:t>
                      </a:r>
                      <a:r>
                        <a:rPr lang="en-GB" sz="1100" spc="-18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they should tell someone immediately if they are worried for themselves or someone</a:t>
                      </a:r>
                      <a:r>
                        <a:rPr lang="en-GB" sz="1100" spc="-40" dirty="0">
                          <a:effectLst/>
                          <a:latin typeface="Comic Sans MS" panose="030F0702030302020204" pitchFamily="66" charset="0"/>
                          <a:ea typeface="Lato Light"/>
                          <a:cs typeface="Lato Light"/>
                        </a:rPr>
                        <a:t> </a:t>
                      </a:r>
                      <a:r>
                        <a:rPr lang="en-GB" sz="1100" dirty="0">
                          <a:effectLst/>
                          <a:latin typeface="Comic Sans MS" panose="030F0702030302020204" pitchFamily="66" charset="0"/>
                          <a:ea typeface="Lato Light"/>
                          <a:cs typeface="Lato Light"/>
                        </a:rPr>
                        <a:t>else</a:t>
                      </a:r>
                    </a:p>
                  </a:txBody>
                  <a:tcPr marL="0" marR="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3672241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519541518"/>
              </p:ext>
            </p:extLst>
          </p:nvPr>
        </p:nvGraphicFramePr>
        <p:xfrm>
          <a:off x="298880" y="1940030"/>
          <a:ext cx="11594237" cy="3859146"/>
        </p:xfrm>
        <a:graphic>
          <a:graphicData uri="http://schemas.openxmlformats.org/drawingml/2006/table">
            <a:tbl>
              <a:tblPr firstRow="1" bandRow="1">
                <a:tableStyleId>{5940675A-B579-460E-94D1-54222C63F5DA}</a:tableStyleId>
              </a:tblPr>
              <a:tblGrid>
                <a:gridCol w="11594237">
                  <a:extLst>
                    <a:ext uri="{9D8B030D-6E8A-4147-A177-3AD203B41FA5}">
                      <a16:colId xmlns:a16="http://schemas.microsoft.com/office/drawing/2014/main" val="1039164095"/>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Online Safety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How can the media influence people?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marR="46990" lvl="0" indent="-342900">
                        <a:lnSpc>
                          <a:spcPct val="116000"/>
                        </a:lnSpc>
                        <a:spcBef>
                          <a:spcPts val="210"/>
                        </a:spcBef>
                        <a:spcAft>
                          <a:spcPts val="0"/>
                        </a:spcAft>
                        <a:buSzPts val="1000"/>
                        <a:buFont typeface="Lato Light"/>
                        <a:buChar char="•"/>
                        <a:tabLst>
                          <a:tab pos="413385" algn="l"/>
                          <a:tab pos="414020" algn="l"/>
                        </a:tabLst>
                      </a:pPr>
                      <a:r>
                        <a:rPr lang="en-GB" sz="1200" dirty="0">
                          <a:effectLst/>
                          <a:latin typeface="Comic Sans MS" panose="030F0702030302020204" pitchFamily="66" charset="0"/>
                          <a:ea typeface="Lato Light"/>
                          <a:cs typeface="Lato Light"/>
                        </a:rPr>
                        <a:t>Know </a:t>
                      </a:r>
                      <a:r>
                        <a:rPr lang="en-GB" sz="1200" spc="-25" dirty="0">
                          <a:effectLst/>
                          <a:latin typeface="Comic Sans MS" panose="030F0702030302020204" pitchFamily="66" charset="0"/>
                          <a:ea typeface="Lato Light"/>
                          <a:cs typeface="Lato Light"/>
                        </a:rPr>
                        <a:t>how</a:t>
                      </a:r>
                      <a:r>
                        <a:rPr lang="en-GB" sz="1200" spc="-5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media,</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including</a:t>
                      </a:r>
                      <a:r>
                        <a:rPr lang="en-GB" sz="1200" spc="-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online</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experiences,</a:t>
                      </a:r>
                      <a:r>
                        <a:rPr lang="en-GB" sz="1200" spc="-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can</a:t>
                      </a:r>
                      <a:r>
                        <a:rPr lang="en-GB" sz="1200" spc="-3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affect</a:t>
                      </a:r>
                      <a:r>
                        <a:rPr lang="en-GB" sz="1200" spc="-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people’s wellbeing – their thoughts, feelings and</a:t>
                      </a:r>
                      <a:r>
                        <a:rPr lang="en-GB" sz="1200" spc="-7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actions</a:t>
                      </a:r>
                      <a:endParaRPr lang="en-GB" sz="1600" spc="-25" dirty="0">
                        <a:effectLst/>
                        <a:latin typeface="Comic Sans MS" panose="030F0702030302020204" pitchFamily="66" charset="0"/>
                        <a:ea typeface="Lato Light"/>
                        <a:cs typeface="Lato Light"/>
                      </a:endParaRPr>
                    </a:p>
                    <a:p>
                      <a:pPr marL="342900" marR="112395" lvl="0" indent="-342900">
                        <a:lnSpc>
                          <a:spcPct val="116000"/>
                        </a:lnSpc>
                        <a:spcBef>
                          <a:spcPts val="35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that not everything should be shared online or social media and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that</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there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are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rules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about</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this,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including</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distribution</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of images</a:t>
                      </a:r>
                      <a:endParaRPr lang="en-GB" sz="1600" spc="-25" dirty="0">
                        <a:effectLst/>
                        <a:latin typeface="Comic Sans MS" panose="030F0702030302020204" pitchFamily="66" charset="0"/>
                        <a:ea typeface="Lato Light"/>
                        <a:cs typeface="Lato Light"/>
                      </a:endParaRPr>
                    </a:p>
                    <a:p>
                      <a:pPr marL="342900" lvl="0" indent="-342900">
                        <a:spcBef>
                          <a:spcPts val="125"/>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a:t>
                      </a:r>
                      <a:r>
                        <a:rPr lang="en-GB" sz="1200" spc="-4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text</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images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can be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manipulated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or</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invented;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strategies</a:t>
                      </a:r>
                      <a:r>
                        <a:rPr lang="en-GB" sz="16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 recognise this</a:t>
                      </a:r>
                      <a:endParaRPr lang="en-GB" sz="1600" dirty="0">
                        <a:effectLst/>
                        <a:latin typeface="Comic Sans MS" panose="030F0702030302020204" pitchFamily="66" charset="0"/>
                        <a:ea typeface="Lato Light"/>
                        <a:cs typeface="Lato Light"/>
                      </a:endParaRPr>
                    </a:p>
                    <a:p>
                      <a:pPr marL="342900" marR="205740" lvl="0" indent="-342900">
                        <a:lnSpc>
                          <a:spcPct val="116000"/>
                        </a:lnSpc>
                        <a:spcBef>
                          <a:spcPts val="370"/>
                        </a:spcBef>
                        <a:spcAft>
                          <a:spcPts val="0"/>
                        </a:spcAft>
                        <a:buSzPts val="1000"/>
                        <a:buFont typeface="Lato Light"/>
                        <a:buChar char="•"/>
                        <a:tabLst>
                          <a:tab pos="414020" algn="l"/>
                          <a:tab pos="414655" algn="l"/>
                        </a:tabLst>
                      </a:pPr>
                      <a:r>
                        <a:rPr lang="en-GB" sz="1200" spc="-30" dirty="0">
                          <a:effectLst/>
                          <a:latin typeface="Comic Sans MS" panose="030F0702030302020204" pitchFamily="66" charset="0"/>
                          <a:ea typeface="Lato Light"/>
                          <a:cs typeface="Lato Light"/>
                        </a:rPr>
                        <a:t>Know</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how</a:t>
                      </a:r>
                      <a:r>
                        <a:rPr lang="en-GB" sz="1200" spc="-5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reliable</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different</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types</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of</a:t>
                      </a:r>
                      <a:r>
                        <a:rPr lang="en-GB" sz="1200" spc="-4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online</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content</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and media are, e.g. videos, blogs, news, reviews,</a:t>
                      </a:r>
                      <a:r>
                        <a:rPr lang="en-GB" sz="1200" spc="-1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adverts</a:t>
                      </a:r>
                      <a:endParaRPr lang="en-GB" sz="1600" spc="-30" dirty="0">
                        <a:effectLst/>
                        <a:latin typeface="Comic Sans MS" panose="030F0702030302020204" pitchFamily="66" charset="0"/>
                        <a:ea typeface="Lato Light"/>
                        <a:cs typeface="Lato Light"/>
                      </a:endParaRPr>
                    </a:p>
                    <a:p>
                      <a:pPr marL="342900" marR="47625" lvl="0" indent="-342900">
                        <a:lnSpc>
                          <a:spcPct val="116000"/>
                        </a:lnSpc>
                        <a:spcBef>
                          <a:spcPts val="350"/>
                        </a:spcBef>
                        <a:spcAft>
                          <a:spcPts val="0"/>
                        </a:spcAft>
                        <a:buSzPts val="1000"/>
                        <a:buFont typeface="Lato Light"/>
                        <a:buChar char="•"/>
                        <a:tabLst>
                          <a:tab pos="414020" algn="l"/>
                          <a:tab pos="414655" algn="l"/>
                        </a:tabLst>
                      </a:pPr>
                      <a:r>
                        <a:rPr lang="en-GB" sz="1200" spc="-30" dirty="0">
                          <a:effectLst/>
                          <a:latin typeface="Comic Sans MS" panose="030F0702030302020204" pitchFamily="66" charset="0"/>
                          <a:ea typeface="Lato Light"/>
                          <a:cs typeface="Lato Light"/>
                        </a:rPr>
                        <a:t>Know how to</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recognise</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unsafe</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or</a:t>
                      </a:r>
                      <a:r>
                        <a:rPr lang="en-GB" sz="1200" spc="-4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suspicious</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content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online</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and</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what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to</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do about</a:t>
                      </a:r>
                      <a:r>
                        <a:rPr lang="en-GB" sz="1200" spc="-1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it</a:t>
                      </a:r>
                      <a:endParaRPr lang="en-GB" sz="1600" spc="-30" dirty="0">
                        <a:effectLst/>
                        <a:latin typeface="Comic Sans MS" panose="030F0702030302020204" pitchFamily="66" charset="0"/>
                        <a:ea typeface="Lato Light"/>
                        <a:cs typeface="Lato Light"/>
                      </a:endParaRPr>
                    </a:p>
                    <a:p>
                      <a:pPr marL="342900" marR="46355" lvl="0" indent="-342900">
                        <a:lnSpc>
                          <a:spcPct val="116000"/>
                        </a:lnSpc>
                        <a:spcBef>
                          <a:spcPts val="180"/>
                        </a:spcBef>
                        <a:spcAft>
                          <a:spcPts val="0"/>
                        </a:spcAft>
                        <a:buSzPts val="1000"/>
                        <a:buFont typeface="Lato Light"/>
                        <a:buChar char="•"/>
                        <a:tabLst>
                          <a:tab pos="414020" algn="l"/>
                          <a:tab pos="414655" algn="l"/>
                        </a:tabLst>
                      </a:pPr>
                      <a:r>
                        <a:rPr lang="en-GB" sz="1200" spc="-35" dirty="0">
                          <a:effectLst/>
                          <a:latin typeface="Comic Sans MS" panose="030F0702030302020204" pitchFamily="66" charset="0"/>
                          <a:ea typeface="Lato Light"/>
                          <a:cs typeface="Lato Light"/>
                        </a:rPr>
                        <a:t>Know how information is ranked, selected, targeted to meet the interests</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of</a:t>
                      </a:r>
                      <a:r>
                        <a:rPr lang="en-GB" sz="1200" spc="-4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individuals</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and</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groups,</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and</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can</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be</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used</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to</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influence them</a:t>
                      </a:r>
                      <a:endParaRPr lang="en-GB" sz="1600" spc="-35" dirty="0">
                        <a:effectLst/>
                        <a:latin typeface="Comic Sans MS" panose="030F0702030302020204" pitchFamily="66" charset="0"/>
                        <a:ea typeface="Lato Light"/>
                        <a:cs typeface="Lato Light"/>
                      </a:endParaRPr>
                    </a:p>
                    <a:p>
                      <a:pPr marL="342900" marR="73660" lvl="0" indent="-342900">
                        <a:lnSpc>
                          <a:spcPts val="1400"/>
                        </a:lnSpc>
                        <a:spcBef>
                          <a:spcPts val="45"/>
                        </a:spcBef>
                        <a:spcAft>
                          <a:spcPts val="0"/>
                        </a:spcAft>
                        <a:buSzPts val="1000"/>
                        <a:buFont typeface="Lato Light"/>
                        <a:buChar char="•"/>
                        <a:tabLst>
                          <a:tab pos="414655" algn="l"/>
                          <a:tab pos="415290" algn="l"/>
                        </a:tabLst>
                      </a:pPr>
                      <a:r>
                        <a:rPr lang="en-GB" sz="1200" spc="-50" dirty="0">
                          <a:effectLst/>
                          <a:latin typeface="Comic Sans MS" panose="030F0702030302020204" pitchFamily="66" charset="0"/>
                          <a:ea typeface="Lato Light"/>
                          <a:cs typeface="Lato Light"/>
                        </a:rPr>
                        <a:t>Know how</a:t>
                      </a:r>
                      <a:r>
                        <a:rPr lang="en-GB" sz="1200" spc="-4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make</a:t>
                      </a:r>
                      <a:r>
                        <a:rPr lang="en-GB" sz="1200" spc="-2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decisions</a:t>
                      </a:r>
                      <a:r>
                        <a:rPr lang="en-GB" sz="1200" spc="-15"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about</a:t>
                      </a:r>
                      <a:r>
                        <a:rPr lang="en-GB" sz="1200" spc="-2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the</a:t>
                      </a:r>
                      <a:r>
                        <a:rPr lang="en-GB" sz="1200" spc="-15"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content</a:t>
                      </a:r>
                      <a:r>
                        <a:rPr lang="en-GB" sz="1200" spc="-2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they</a:t>
                      </a:r>
                      <a:r>
                        <a:rPr lang="en-GB" sz="1200" spc="-6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view</a:t>
                      </a:r>
                      <a:r>
                        <a:rPr lang="en-GB" sz="1200" spc="-35"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online</a:t>
                      </a:r>
                      <a:r>
                        <a:rPr lang="en-GB" sz="1200" spc="-2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or</a:t>
                      </a:r>
                      <a:r>
                        <a:rPr lang="en-GB" sz="1200" spc="-30"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in the media and know if it is appropriate for their</a:t>
                      </a:r>
                      <a:r>
                        <a:rPr lang="en-GB" sz="1200" spc="-195" dirty="0">
                          <a:effectLst/>
                          <a:latin typeface="Comic Sans MS" panose="030F0702030302020204" pitchFamily="66" charset="0"/>
                          <a:ea typeface="Lato Light"/>
                          <a:cs typeface="Lato Light"/>
                        </a:rPr>
                        <a:t> </a:t>
                      </a:r>
                      <a:r>
                        <a:rPr lang="en-GB" sz="1200" spc="-50" dirty="0">
                          <a:effectLst/>
                          <a:latin typeface="Comic Sans MS" panose="030F0702030302020204" pitchFamily="66" charset="0"/>
                          <a:ea typeface="Lato Light"/>
                          <a:cs typeface="Lato Light"/>
                        </a:rPr>
                        <a:t>age range</a:t>
                      </a:r>
                      <a:endParaRPr lang="en-GB" sz="1600" spc="-50" dirty="0">
                        <a:effectLst/>
                        <a:latin typeface="Comic Sans MS" panose="030F0702030302020204" pitchFamily="66" charset="0"/>
                        <a:ea typeface="Lato Light"/>
                        <a:cs typeface="Lato Light"/>
                      </a:endParaRPr>
                    </a:p>
                    <a:p>
                      <a:pPr marL="342900" marR="135255" lvl="0" indent="-342900">
                        <a:lnSpc>
                          <a:spcPts val="1400"/>
                        </a:lnSpc>
                        <a:spcBef>
                          <a:spcPts val="70"/>
                        </a:spcBef>
                        <a:spcAft>
                          <a:spcPts val="0"/>
                        </a:spcAft>
                        <a:buSzPts val="1000"/>
                        <a:buFont typeface="Lato Light"/>
                        <a:buChar char="•"/>
                        <a:tabLst>
                          <a:tab pos="414655" algn="l"/>
                          <a:tab pos="415290" algn="l"/>
                        </a:tabLst>
                      </a:pPr>
                      <a:r>
                        <a:rPr lang="en-GB" sz="1200" spc="-40" dirty="0">
                          <a:effectLst/>
                          <a:latin typeface="Comic Sans MS" panose="030F0702030302020204" pitchFamily="66" charset="0"/>
                          <a:ea typeface="Lato Light"/>
                          <a:cs typeface="Lato Light"/>
                        </a:rPr>
                        <a:t>Know how</a:t>
                      </a:r>
                      <a:r>
                        <a:rPr lang="en-GB" sz="1200" spc="-5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to</a:t>
                      </a:r>
                      <a:r>
                        <a:rPr lang="en-GB" sz="1200" spc="-3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respond</a:t>
                      </a:r>
                      <a:r>
                        <a:rPr lang="en-GB" sz="1200" spc="-3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to</a:t>
                      </a:r>
                      <a:r>
                        <a:rPr lang="en-GB" sz="1200" spc="-3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and</a:t>
                      </a:r>
                      <a:r>
                        <a:rPr lang="en-GB" sz="1200" spc="-3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if</a:t>
                      </a:r>
                      <a:r>
                        <a:rPr lang="en-GB" sz="1200" spc="-4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necessary,</a:t>
                      </a:r>
                      <a:r>
                        <a:rPr lang="en-GB" sz="1200" spc="-3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report</a:t>
                      </a:r>
                      <a:r>
                        <a:rPr lang="en-GB" sz="1200" spc="-35"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information</a:t>
                      </a:r>
                      <a:r>
                        <a:rPr lang="en-GB" sz="1200" spc="-5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viewed online which is upsetting, frightening or</a:t>
                      </a:r>
                      <a:r>
                        <a:rPr lang="en-GB" sz="1200" spc="-90" dirty="0">
                          <a:effectLst/>
                          <a:latin typeface="Comic Sans MS" panose="030F0702030302020204" pitchFamily="66" charset="0"/>
                          <a:ea typeface="Lato Light"/>
                          <a:cs typeface="Lato Light"/>
                        </a:rPr>
                        <a:t> </a:t>
                      </a:r>
                      <a:r>
                        <a:rPr lang="en-GB" sz="1200" spc="-40" dirty="0">
                          <a:effectLst/>
                          <a:latin typeface="Comic Sans MS" panose="030F0702030302020204" pitchFamily="66" charset="0"/>
                          <a:ea typeface="Lato Light"/>
                          <a:cs typeface="Lato Light"/>
                        </a:rPr>
                        <a:t>untrue</a:t>
                      </a:r>
                      <a:endParaRPr lang="en-GB" sz="1600" spc="-40" dirty="0">
                        <a:effectLst/>
                        <a:latin typeface="Comic Sans MS" panose="030F0702030302020204" pitchFamily="66" charset="0"/>
                        <a:ea typeface="Lato Light"/>
                        <a:cs typeface="Lato Light"/>
                      </a:endParaRPr>
                    </a:p>
                    <a:p>
                      <a:pPr marL="342900" marR="259715" lvl="0" indent="-342900" algn="just">
                        <a:lnSpc>
                          <a:spcPts val="1400"/>
                        </a:lnSpc>
                        <a:spcBef>
                          <a:spcPts val="70"/>
                        </a:spcBef>
                        <a:spcAft>
                          <a:spcPts val="0"/>
                        </a:spcAft>
                        <a:buSzPts val="1000"/>
                        <a:buFont typeface="Lato Light"/>
                        <a:buChar char="•"/>
                        <a:tabLst>
                          <a:tab pos="415290" algn="l"/>
                        </a:tabLst>
                      </a:pPr>
                      <a:r>
                        <a:rPr lang="en-GB" sz="1200" spc="-30" dirty="0">
                          <a:effectLst/>
                          <a:latin typeface="Comic Sans MS" panose="030F0702030302020204" pitchFamily="66" charset="0"/>
                          <a:ea typeface="Lato Light"/>
                          <a:cs typeface="Lato Light"/>
                        </a:rPr>
                        <a:t>Know the risks involved in gambling related activities, what might influence somebody to gamble and the impact</a:t>
                      </a:r>
                      <a:r>
                        <a:rPr lang="en-GB" sz="1200" spc="-18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it might</a:t>
                      </a:r>
                      <a:r>
                        <a:rPr lang="en-GB" sz="1200" spc="-1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have</a:t>
                      </a:r>
                      <a:endParaRPr lang="en-GB" sz="1600" spc="-30" dirty="0">
                        <a:effectLst/>
                        <a:latin typeface="Comic Sans MS" panose="030F0702030302020204" pitchFamily="66" charset="0"/>
                        <a:ea typeface="Lato Light"/>
                        <a:cs typeface="Lato Light"/>
                      </a:endParaRPr>
                    </a:p>
                    <a:p>
                      <a:pPr marL="342900" marR="53975" lvl="0" indent="-342900">
                        <a:lnSpc>
                          <a:spcPts val="1400"/>
                        </a:lnSpc>
                        <a:spcBef>
                          <a:spcPts val="70"/>
                        </a:spcBef>
                        <a:spcAft>
                          <a:spcPts val="0"/>
                        </a:spcAft>
                        <a:buSzPts val="1000"/>
                        <a:buFont typeface="Lato Light"/>
                        <a:buChar char="•"/>
                        <a:tabLst>
                          <a:tab pos="414655" algn="l"/>
                          <a:tab pos="415290" algn="l"/>
                        </a:tabLst>
                      </a:pPr>
                      <a:r>
                        <a:rPr lang="en-GB" sz="1200" spc="-30" dirty="0">
                          <a:effectLst/>
                          <a:latin typeface="Comic Sans MS" panose="030F0702030302020204" pitchFamily="66" charset="0"/>
                          <a:ea typeface="Lato Light"/>
                          <a:cs typeface="Lato Light"/>
                        </a:rPr>
                        <a:t>Know what</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influences</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people’s</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decisions,</a:t>
                      </a:r>
                      <a:r>
                        <a:rPr lang="en-GB" sz="1200" spc="-2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taking into consideration different</a:t>
                      </a:r>
                      <a:r>
                        <a:rPr lang="en-GB" sz="1200" spc="-5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viewpoints</a:t>
                      </a:r>
                    </a:p>
                    <a:p>
                      <a:pPr marL="0" marR="53975" lvl="0" indent="0">
                        <a:lnSpc>
                          <a:spcPts val="1400"/>
                        </a:lnSpc>
                        <a:spcBef>
                          <a:spcPts val="70"/>
                        </a:spcBef>
                        <a:spcAft>
                          <a:spcPts val="0"/>
                        </a:spcAft>
                        <a:buSzPts val="1000"/>
                        <a:buFont typeface="Lato Light"/>
                        <a:buNone/>
                        <a:tabLst>
                          <a:tab pos="414655" algn="l"/>
                          <a:tab pos="415290" algn="l"/>
                        </a:tabLst>
                      </a:pPr>
                      <a:endParaRPr lang="en-GB" sz="1600" spc="-30" dirty="0">
                        <a:effectLst/>
                        <a:latin typeface="Comic Sans MS" panose="030F0702030302020204" pitchFamily="66" charset="0"/>
                        <a:ea typeface="Lato Light"/>
                        <a:cs typeface="Lato Light"/>
                      </a:endParaRPr>
                    </a:p>
                    <a:p>
                      <a:r>
                        <a:rPr lang="en-GB" sz="1200" b="1" i="1" dirty="0">
                          <a:effectLst/>
                          <a:highlight>
                            <a:srgbClr val="FFFF00"/>
                          </a:highlight>
                          <a:latin typeface="Comic Sans MS" panose="030F0702030302020204" pitchFamily="66" charset="0"/>
                          <a:ea typeface="Lato Light"/>
                          <a:cs typeface="Lato Light"/>
                        </a:rPr>
                        <a:t>Online Safety Class Charter to be made and signed by the whole class (including adults) during the autumn term and regularly referred to throughout the year.</a:t>
                      </a:r>
                      <a:endParaRPr lang="en-GB" sz="1200" dirty="0">
                        <a:effectLst/>
                        <a:latin typeface="Comic Sans MS" panose="030F0702030302020204" pitchFamily="66" charset="0"/>
                        <a:ea typeface="Lato Light"/>
                        <a:cs typeface="Lato Light"/>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4123002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PSHE – EYFS</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EYFS</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
        <p:nvSpPr>
          <p:cNvPr id="3" name="Rectangle 2">
            <a:extLst>
              <a:ext uri="{FF2B5EF4-FFF2-40B4-BE49-F238E27FC236}">
                <a16:creationId xmlns:a16="http://schemas.microsoft.com/office/drawing/2014/main" id="{85DE9545-B8D3-4579-A9D9-5425AD7A483F}"/>
              </a:ext>
            </a:extLst>
          </p:cNvPr>
          <p:cNvSpPr/>
          <p:nvPr/>
        </p:nvSpPr>
        <p:spPr>
          <a:xfrm>
            <a:off x="298881" y="2371373"/>
            <a:ext cx="11594237" cy="1264642"/>
          </a:xfrm>
          <a:prstGeom prst="rect">
            <a:avLst/>
          </a:prstGeom>
        </p:spPr>
        <p:txBody>
          <a:bodyPr wrap="square">
            <a:spAutoFit/>
          </a:bodyPr>
          <a:lstStyle/>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A strong PSHE curriculum and a focus on positive physical, emotional and mental health and well-being is a key element of learning at Sandbach Primary Academy, starting with our very youngest children in EYFS when meeting their Personal, Social and Emotional Development needs.  PSHE is recognised as a key subject area and is a high priority across whole-school initiatives, and our curriculum design has our children’s health, well-being and personal development at its heart.</a:t>
            </a:r>
          </a:p>
        </p:txBody>
      </p:sp>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497743407"/>
              </p:ext>
            </p:extLst>
          </p:nvPr>
        </p:nvGraphicFramePr>
        <p:xfrm>
          <a:off x="298882" y="1902761"/>
          <a:ext cx="11594236" cy="3155614"/>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695193">
                <a:tc>
                  <a:txBody>
                    <a:bodyPr/>
                    <a:lstStyle/>
                    <a:p>
                      <a:endParaRPr lang="en-GB" dirty="0"/>
                    </a:p>
                  </a:txBody>
                  <a:tcPr/>
                </a:tc>
                <a:tc gridSpan="2">
                  <a:txBody>
                    <a:bodyPr/>
                    <a:lstStyle/>
                    <a:p>
                      <a:pPr algn="ctr"/>
                      <a:r>
                        <a:rPr lang="en-GB" sz="1200" dirty="0">
                          <a:latin typeface="Comic Sans MS" panose="030F0702030302020204" pitchFamily="66" charset="0"/>
                        </a:rPr>
                        <a:t>Autumn</a:t>
                      </a:r>
                    </a:p>
                    <a:p>
                      <a:pPr algn="ctr"/>
                      <a:r>
                        <a:rPr lang="en-US" sz="1200" dirty="0">
                          <a:latin typeface="Comic Sans MS" panose="030F0702030302020204" pitchFamily="66" charset="0"/>
                        </a:rPr>
                        <a:t>L</a:t>
                      </a:r>
                      <a:r>
                        <a:rPr lang="en-GB" sz="1200" dirty="0" err="1">
                          <a:latin typeface="Comic Sans MS" panose="030F0702030302020204" pitchFamily="66" charset="0"/>
                        </a:rPr>
                        <a:t>iving</a:t>
                      </a:r>
                      <a:r>
                        <a:rPr lang="en-GB" sz="1200" dirty="0">
                          <a:latin typeface="Comic Sans MS" panose="030F0702030302020204" pitchFamily="66" charset="0"/>
                        </a:rPr>
                        <a:t> in the Wider World</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Spring</a:t>
                      </a:r>
                    </a:p>
                    <a:p>
                      <a:pPr algn="ctr"/>
                      <a:r>
                        <a:rPr lang="en-US" sz="1200" dirty="0">
                          <a:latin typeface="Comic Sans MS" panose="030F0702030302020204" pitchFamily="66" charset="0"/>
                        </a:rPr>
                        <a:t>R</a:t>
                      </a:r>
                      <a:r>
                        <a:rPr lang="en-GB" sz="1200" dirty="0" err="1">
                          <a:latin typeface="Comic Sans MS" panose="030F0702030302020204" pitchFamily="66" charset="0"/>
                        </a:rPr>
                        <a:t>elationships</a:t>
                      </a:r>
                      <a:endParaRPr lang="en-GB" sz="120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Summer</a:t>
                      </a:r>
                    </a:p>
                    <a:p>
                      <a:pPr algn="ctr"/>
                      <a:r>
                        <a:rPr lang="en-US" sz="1200" dirty="0">
                          <a:latin typeface="Comic Sans MS" panose="030F0702030302020204" pitchFamily="66" charset="0"/>
                        </a:rPr>
                        <a:t>H</a:t>
                      </a:r>
                      <a:r>
                        <a:rPr lang="en-GB" sz="1200" dirty="0" err="1">
                          <a:latin typeface="Comic Sans MS" panose="030F0702030302020204" pitchFamily="66" charset="0"/>
                        </a:rPr>
                        <a:t>ealth</a:t>
                      </a:r>
                      <a:r>
                        <a:rPr lang="en-GB" sz="1200" dirty="0">
                          <a:latin typeface="Comic Sans MS" panose="030F0702030302020204" pitchFamily="66" charset="0"/>
                        </a:rPr>
                        <a:t> and Well-Being </a:t>
                      </a:r>
                      <a:r>
                        <a:rPr lang="en-GB" sz="1200" b="0" kern="1200" dirty="0">
                          <a:solidFill>
                            <a:schemeClr val="tx1"/>
                          </a:solidFill>
                          <a:effectLst/>
                          <a:latin typeface="Comic Sans MS" panose="030F0702030302020204" pitchFamily="66" charset="0"/>
                          <a:ea typeface="+mn-ea"/>
                          <a:cs typeface="+mn-cs"/>
                        </a:rPr>
                        <a:t>(sex, drug &amp; alcohol education)</a:t>
                      </a:r>
                      <a:endParaRPr lang="en-GB" sz="1200" b="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rowSpan="2">
                  <a:txBody>
                    <a:bodyPr/>
                    <a:lstStyle/>
                    <a:p>
                      <a:r>
                        <a:rPr lang="en-GB" dirty="0">
                          <a:latin typeface="Comic Sans MS" panose="030F0702030302020204" pitchFamily="66" charset="0"/>
                        </a:rPr>
                        <a:t>KS1</a:t>
                      </a:r>
                    </a:p>
                    <a:p>
                      <a:r>
                        <a:rPr lang="en-GB" sz="1100" dirty="0">
                          <a:latin typeface="Comic Sans MS" panose="030F0702030302020204" pitchFamily="66" charset="0"/>
                        </a:rPr>
                        <a:t>Yr1</a:t>
                      </a:r>
                    </a:p>
                  </a:txBody>
                  <a:tcPr/>
                </a:tc>
                <a:tc>
                  <a:txBody>
                    <a:bodyPr/>
                    <a:lstStyle/>
                    <a:p>
                      <a:pPr algn="ctr">
                        <a:spcAft>
                          <a:spcPts val="0"/>
                        </a:spcAft>
                      </a:pPr>
                      <a:r>
                        <a:rPr lang="en-GB" sz="1200" dirty="0">
                          <a:effectLst/>
                          <a:latin typeface="Comic Sans MS" panose="030F0702030302020204" pitchFamily="66" charset="0"/>
                          <a:ea typeface="Lato Light"/>
                          <a:cs typeface="Lato Light"/>
                        </a:rPr>
                        <a:t>How can we look after each other and the world? </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can we do with money?</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is the same and different about us?</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Who is special to us?</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Who helps us keep safe?</a:t>
                      </a:r>
                    </a:p>
                  </a:txBody>
                  <a:tcPr marL="68580" marR="68580" marT="0" marB="0">
                    <a:noFill/>
                  </a:tcPr>
                </a:tc>
                <a:tc>
                  <a:txBody>
                    <a:bodyPr/>
                    <a:lstStyle/>
                    <a:p>
                      <a:pPr algn="ctr">
                        <a:spcAft>
                          <a:spcPts val="0"/>
                        </a:spcAft>
                      </a:pPr>
                      <a:r>
                        <a:rPr lang="en-GB" sz="1100" dirty="0">
                          <a:effectLst/>
                          <a:latin typeface="Comic Sans MS" panose="030F0702030302020204" pitchFamily="66" charset="0"/>
                          <a:ea typeface="Lato Light"/>
                          <a:cs typeface="Lato Light"/>
                        </a:rPr>
                        <a:t>What are our achievements?</a:t>
                      </a:r>
                    </a:p>
                  </a:txBody>
                  <a:tcPr marL="68580" marR="68580" marT="0" marB="0">
                    <a:noFill/>
                  </a:tcPr>
                </a:tc>
                <a:extLst>
                  <a:ext uri="{0D108BD9-81ED-4DB2-BD59-A6C34878D82A}">
                    <a16:rowId xmlns:a16="http://schemas.microsoft.com/office/drawing/2014/main" val="2460120749"/>
                  </a:ext>
                </a:extLst>
              </a:tr>
              <a:tr h="695193">
                <a:tc vMerge="1">
                  <a:txBody>
                    <a:bodyPr/>
                    <a:lstStyle/>
                    <a:p>
                      <a:endParaRPr lang="en-GB" sz="1100" dirty="0">
                        <a:latin typeface="Comic Sans MS" panose="030F0702030302020204" pitchFamily="66" charset="0"/>
                      </a:endParaRP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Ongoing Online Safety – How can we stay safe online?</a:t>
                      </a:r>
                    </a:p>
                    <a:p>
                      <a:pPr algn="ctr">
                        <a:spcAft>
                          <a:spcPts val="0"/>
                        </a:spcAft>
                      </a:pPr>
                      <a:endParaRPr lang="en-US" sz="12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3357107950"/>
                  </a:ext>
                </a:extLst>
              </a:tr>
              <a:tr h="521395">
                <a:tc rowSpan="2">
                  <a:txBody>
                    <a:bodyPr/>
                    <a:lstStyle/>
                    <a:p>
                      <a:r>
                        <a:rPr lang="en-GB" dirty="0">
                          <a:latin typeface="Comic Sans MS" panose="030F0702030302020204" pitchFamily="66" charset="0"/>
                        </a:rPr>
                        <a:t>KS1</a:t>
                      </a:r>
                    </a:p>
                    <a:p>
                      <a:r>
                        <a:rPr lang="en-GB" sz="1100" dirty="0">
                          <a:latin typeface="Comic Sans MS" panose="030F0702030302020204" pitchFamily="66" charset="0"/>
                        </a:rPr>
                        <a:t>Yr2</a:t>
                      </a:r>
                    </a:p>
                  </a:txBody>
                  <a:tcPr/>
                </a:tc>
                <a:tc>
                  <a:txBody>
                    <a:bodyPr/>
                    <a:lstStyle/>
                    <a:p>
                      <a:pPr algn="ctr">
                        <a:spcAft>
                          <a:spcPts val="0"/>
                        </a:spcAft>
                      </a:pPr>
                      <a:r>
                        <a:rPr lang="en-GB" sz="1200" dirty="0">
                          <a:effectLst/>
                          <a:latin typeface="Comic Sans MS" panose="030F0702030302020204" pitchFamily="66" charset="0"/>
                          <a:ea typeface="Lato Light"/>
                          <a:cs typeface="Lato Light"/>
                        </a:rPr>
                        <a:t>What makes a community?</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jobs do people do to earn money?</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makes a good friend? </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What is bullying? </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Why should we keep active and sleep well? </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How do we recognise our feelings?</a:t>
                      </a:r>
                    </a:p>
                  </a:txBody>
                  <a:tcPr marL="68580" marR="68580" marT="0" marB="0">
                    <a:noFill/>
                  </a:tcPr>
                </a:tc>
                <a:extLst>
                  <a:ext uri="{0D108BD9-81ED-4DB2-BD59-A6C34878D82A}">
                    <a16:rowId xmlns:a16="http://schemas.microsoft.com/office/drawing/2014/main" val="3533913891"/>
                  </a:ext>
                </a:extLst>
              </a:tr>
              <a:tr h="695193">
                <a:tc vMerge="1">
                  <a:txBody>
                    <a:bodyPr/>
                    <a:lstStyle/>
                    <a:p>
                      <a:endParaRPr lang="en-GB" sz="1200" dirty="0">
                        <a:latin typeface="Comic Sans MS" panose="030F0702030302020204" pitchFamily="66" charset="0"/>
                      </a:endParaRP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Ongoing Online Safety - How can we make informed choices when online?</a:t>
                      </a: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2836194421"/>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Year 1 and 2</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3257498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137897071"/>
              </p:ext>
            </p:extLst>
          </p:nvPr>
        </p:nvGraphicFramePr>
        <p:xfrm>
          <a:off x="298882" y="1902761"/>
          <a:ext cx="11594236" cy="3578023"/>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695193">
                <a:tc>
                  <a:txBody>
                    <a:bodyPr/>
                    <a:lstStyle/>
                    <a:p>
                      <a:endParaRPr lang="en-GB" dirty="0"/>
                    </a:p>
                  </a:txBody>
                  <a:tcPr/>
                </a:tc>
                <a:tc gridSpan="2">
                  <a:txBody>
                    <a:bodyPr/>
                    <a:lstStyle/>
                    <a:p>
                      <a:pPr algn="ctr"/>
                      <a:r>
                        <a:rPr lang="en-GB" sz="1200" dirty="0">
                          <a:latin typeface="Comic Sans MS" panose="030F0702030302020204" pitchFamily="66" charset="0"/>
                        </a:rPr>
                        <a:t>Autumn</a:t>
                      </a:r>
                    </a:p>
                    <a:p>
                      <a:pPr algn="ctr"/>
                      <a:r>
                        <a:rPr lang="en-US" sz="1200" dirty="0">
                          <a:latin typeface="Comic Sans MS" panose="030F0702030302020204" pitchFamily="66" charset="0"/>
                        </a:rPr>
                        <a:t>L</a:t>
                      </a:r>
                      <a:r>
                        <a:rPr lang="en-GB" sz="1200" dirty="0" err="1">
                          <a:latin typeface="Comic Sans MS" panose="030F0702030302020204" pitchFamily="66" charset="0"/>
                        </a:rPr>
                        <a:t>iving</a:t>
                      </a:r>
                      <a:r>
                        <a:rPr lang="en-GB" sz="1200" dirty="0">
                          <a:latin typeface="Comic Sans MS" panose="030F0702030302020204" pitchFamily="66" charset="0"/>
                        </a:rPr>
                        <a:t> in the Wider World</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Spring</a:t>
                      </a:r>
                    </a:p>
                    <a:p>
                      <a:pPr algn="ctr"/>
                      <a:r>
                        <a:rPr lang="en-US" sz="1200" dirty="0">
                          <a:latin typeface="Comic Sans MS" panose="030F0702030302020204" pitchFamily="66" charset="0"/>
                        </a:rPr>
                        <a:t>R</a:t>
                      </a:r>
                      <a:r>
                        <a:rPr lang="en-GB" sz="1200" dirty="0" err="1">
                          <a:latin typeface="Comic Sans MS" panose="030F0702030302020204" pitchFamily="66" charset="0"/>
                        </a:rPr>
                        <a:t>elationships</a:t>
                      </a:r>
                      <a:endParaRPr lang="en-GB" sz="120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Summer</a:t>
                      </a:r>
                    </a:p>
                    <a:p>
                      <a:pPr algn="ctr"/>
                      <a:r>
                        <a:rPr lang="en-US" sz="1200" dirty="0">
                          <a:latin typeface="Comic Sans MS" panose="030F0702030302020204" pitchFamily="66" charset="0"/>
                        </a:rPr>
                        <a:t>H</a:t>
                      </a:r>
                      <a:r>
                        <a:rPr lang="en-GB" sz="1200" dirty="0" err="1">
                          <a:latin typeface="Comic Sans MS" panose="030F0702030302020204" pitchFamily="66" charset="0"/>
                        </a:rPr>
                        <a:t>ealth</a:t>
                      </a:r>
                      <a:r>
                        <a:rPr lang="en-GB" sz="1200" dirty="0">
                          <a:latin typeface="Comic Sans MS" panose="030F0702030302020204" pitchFamily="66" charset="0"/>
                        </a:rPr>
                        <a:t> and Well-Being </a:t>
                      </a:r>
                      <a:r>
                        <a:rPr lang="en-GB" sz="1200" b="0" kern="1200" dirty="0">
                          <a:solidFill>
                            <a:schemeClr val="tx1"/>
                          </a:solidFill>
                          <a:effectLst/>
                          <a:latin typeface="Comic Sans MS" panose="030F0702030302020204" pitchFamily="66" charset="0"/>
                          <a:ea typeface="+mn-ea"/>
                          <a:cs typeface="+mn-cs"/>
                        </a:rPr>
                        <a:t>(sex, drug &amp; alcohol education)</a:t>
                      </a:r>
                      <a:endParaRPr lang="en-GB" sz="1200" b="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rowSpan="2">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spcAft>
                          <a:spcPts val="0"/>
                        </a:spcAft>
                      </a:pPr>
                      <a:r>
                        <a:rPr lang="en-GB" sz="1200">
                          <a:effectLst/>
                          <a:latin typeface="Comic Sans MS" panose="030F0702030302020204" pitchFamily="66" charset="0"/>
                          <a:ea typeface="Lato Light"/>
                          <a:cs typeface="Lato Light"/>
                        </a:rPr>
                        <a:t>What are our responsibilities and duties?</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can we look after our money?</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can we be a good friend?</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does it mean to be polite and respectful?</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can we stay mentally and emotionally healthy?</a:t>
                      </a:r>
                    </a:p>
                  </a:txBody>
                  <a:tcPr marL="68580" marR="68580" marT="0" marB="0">
                    <a:noFill/>
                  </a:tcPr>
                </a:tc>
                <a:tc>
                  <a:txBody>
                    <a:bodyPr/>
                    <a:lstStyle/>
                    <a:p>
                      <a:pPr algn="ctr">
                        <a:spcAft>
                          <a:spcPts val="0"/>
                        </a:spcAft>
                      </a:pPr>
                      <a:r>
                        <a:rPr lang="en-GB" sz="1100" dirty="0">
                          <a:effectLst/>
                          <a:latin typeface="Comic Sans MS" panose="030F0702030302020204" pitchFamily="66" charset="0"/>
                          <a:ea typeface="Lato Light"/>
                          <a:cs typeface="Lato Light"/>
                        </a:rPr>
                        <a:t>What skills, strengths and interests do we have?</a:t>
                      </a:r>
                    </a:p>
                  </a:txBody>
                  <a:tcPr marL="68580" marR="68580" marT="0" marB="0">
                    <a:noFill/>
                  </a:tcPr>
                </a:tc>
                <a:extLst>
                  <a:ext uri="{0D108BD9-81ED-4DB2-BD59-A6C34878D82A}">
                    <a16:rowId xmlns:a16="http://schemas.microsoft.com/office/drawing/2014/main" val="3533913891"/>
                  </a:ext>
                </a:extLst>
              </a:tr>
              <a:tr h="695193">
                <a:tc vMerge="1">
                  <a:txBody>
                    <a:bodyPr/>
                    <a:lstStyle/>
                    <a:p>
                      <a:endParaRPr lang="en-GB" sz="1200" dirty="0">
                        <a:latin typeface="Comic Sans MS" panose="030F0702030302020204" pitchFamily="66" charset="0"/>
                      </a:endParaRP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Ongoing Online Safety - How can we make informed choices when online?</a:t>
                      </a: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2836194421"/>
                  </a:ext>
                </a:extLst>
              </a:tr>
              <a:tr h="868992">
                <a:tc rowSpan="2">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spcAft>
                          <a:spcPts val="0"/>
                        </a:spcAft>
                      </a:pPr>
                      <a:r>
                        <a:rPr lang="en-GB" sz="1200">
                          <a:effectLst/>
                          <a:latin typeface="Comic Sans MS" panose="030F0702030302020204" pitchFamily="66" charset="0"/>
                          <a:ea typeface="Lato Light"/>
                          <a:cs typeface="Lato Light"/>
                        </a:rPr>
                        <a:t>What are our shared responsibilities within our community? </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jobs would we like to earn money?</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What is peer pressure?</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What does it mean to have empathy?</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can we help in an accident or an emergency?</a:t>
                      </a:r>
                    </a:p>
                  </a:txBody>
                  <a:tcPr marL="68580" marR="68580" marT="0" marB="0">
                    <a:noFill/>
                  </a:tcPr>
                </a:tc>
                <a:tc>
                  <a:txBody>
                    <a:bodyPr/>
                    <a:lstStyle/>
                    <a:p>
                      <a:pPr algn="ctr">
                        <a:spcAft>
                          <a:spcPts val="0"/>
                        </a:spcAft>
                      </a:pPr>
                      <a:r>
                        <a:rPr lang="en-GB" sz="1100" dirty="0">
                          <a:effectLst/>
                          <a:latin typeface="Comic Sans MS" panose="030F0702030302020204" pitchFamily="66" charset="0"/>
                          <a:ea typeface="Lato Light"/>
                          <a:cs typeface="Lato Light"/>
                        </a:rPr>
                        <a:t>How can drugs common to everyday life affect health? </a:t>
                      </a:r>
                    </a:p>
                  </a:txBody>
                  <a:tcPr marL="68580" marR="68580" marT="0" marB="0">
                    <a:noFill/>
                  </a:tcPr>
                </a:tc>
                <a:extLst>
                  <a:ext uri="{0D108BD9-81ED-4DB2-BD59-A6C34878D82A}">
                    <a16:rowId xmlns:a16="http://schemas.microsoft.com/office/drawing/2014/main" val="3457276113"/>
                  </a:ext>
                </a:extLst>
              </a:tr>
              <a:tr h="724597">
                <a:tc vMerge="1">
                  <a:txBody>
                    <a:bodyPr/>
                    <a:lstStyle/>
                    <a:p>
                      <a:endParaRPr lang="en-GB" sz="1200" dirty="0">
                        <a:latin typeface="Comic Sans MS" panose="030F0702030302020204" pitchFamily="66" charset="0"/>
                      </a:endParaRP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Ongoing Online Safety – How can we share data safely?</a:t>
                      </a:r>
                      <a:endParaRPr lang="en-GB" sz="12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2763124928"/>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KS2 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718762493"/>
              </p:ext>
            </p:extLst>
          </p:nvPr>
        </p:nvGraphicFramePr>
        <p:xfrm>
          <a:off x="298882" y="1902761"/>
          <a:ext cx="11594236" cy="3898375"/>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695193">
                <a:tc>
                  <a:txBody>
                    <a:bodyPr/>
                    <a:lstStyle/>
                    <a:p>
                      <a:endParaRPr lang="en-GB" dirty="0"/>
                    </a:p>
                  </a:txBody>
                  <a:tcPr/>
                </a:tc>
                <a:tc gridSpan="2">
                  <a:txBody>
                    <a:bodyPr/>
                    <a:lstStyle/>
                    <a:p>
                      <a:pPr algn="ctr"/>
                      <a:r>
                        <a:rPr lang="en-GB" sz="1200" dirty="0">
                          <a:latin typeface="Comic Sans MS" panose="030F0702030302020204" pitchFamily="66" charset="0"/>
                        </a:rPr>
                        <a:t>Autumn</a:t>
                      </a:r>
                    </a:p>
                    <a:p>
                      <a:pPr algn="ctr"/>
                      <a:r>
                        <a:rPr lang="en-US" sz="1200" dirty="0">
                          <a:latin typeface="Comic Sans MS" panose="030F0702030302020204" pitchFamily="66" charset="0"/>
                        </a:rPr>
                        <a:t>L</a:t>
                      </a:r>
                      <a:r>
                        <a:rPr lang="en-GB" sz="1200" dirty="0" err="1">
                          <a:latin typeface="Comic Sans MS" panose="030F0702030302020204" pitchFamily="66" charset="0"/>
                        </a:rPr>
                        <a:t>iving</a:t>
                      </a:r>
                      <a:r>
                        <a:rPr lang="en-GB" sz="1200" dirty="0">
                          <a:latin typeface="Comic Sans MS" panose="030F0702030302020204" pitchFamily="66" charset="0"/>
                        </a:rPr>
                        <a:t> in the Wider World</a:t>
                      </a: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Spring</a:t>
                      </a:r>
                    </a:p>
                    <a:p>
                      <a:pPr algn="ctr"/>
                      <a:r>
                        <a:rPr lang="en-US" sz="1200" dirty="0">
                          <a:latin typeface="Comic Sans MS" panose="030F0702030302020204" pitchFamily="66" charset="0"/>
                        </a:rPr>
                        <a:t>R</a:t>
                      </a:r>
                      <a:r>
                        <a:rPr lang="en-GB" sz="1200" dirty="0" err="1">
                          <a:latin typeface="Comic Sans MS" panose="030F0702030302020204" pitchFamily="66" charset="0"/>
                        </a:rPr>
                        <a:t>elationships</a:t>
                      </a:r>
                      <a:endParaRPr lang="en-GB" sz="120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Summer</a:t>
                      </a:r>
                    </a:p>
                    <a:p>
                      <a:pPr algn="ctr"/>
                      <a:r>
                        <a:rPr lang="en-US" sz="1200" dirty="0">
                          <a:latin typeface="Comic Sans MS" panose="030F0702030302020204" pitchFamily="66" charset="0"/>
                        </a:rPr>
                        <a:t>H</a:t>
                      </a:r>
                      <a:r>
                        <a:rPr lang="en-GB" sz="1200" dirty="0" err="1">
                          <a:latin typeface="Comic Sans MS" panose="030F0702030302020204" pitchFamily="66" charset="0"/>
                        </a:rPr>
                        <a:t>ealth</a:t>
                      </a:r>
                      <a:r>
                        <a:rPr lang="en-GB" sz="1200" dirty="0">
                          <a:latin typeface="Comic Sans MS" panose="030F0702030302020204" pitchFamily="66" charset="0"/>
                        </a:rPr>
                        <a:t> and Well-Being </a:t>
                      </a:r>
                      <a:r>
                        <a:rPr lang="en-GB" sz="1200" b="0" kern="1200" dirty="0">
                          <a:solidFill>
                            <a:schemeClr val="tx1"/>
                          </a:solidFill>
                          <a:effectLst/>
                          <a:latin typeface="Comic Sans MS" panose="030F0702030302020204" pitchFamily="66" charset="0"/>
                          <a:ea typeface="+mn-ea"/>
                          <a:cs typeface="+mn-cs"/>
                        </a:rPr>
                        <a:t>(sex, drug &amp; alcohol education)</a:t>
                      </a:r>
                      <a:endParaRPr lang="en-GB" sz="1200" b="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521395">
                <a:tc rowSpan="2">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spcAft>
                          <a:spcPts val="0"/>
                        </a:spcAft>
                      </a:pPr>
                      <a:r>
                        <a:rPr lang="en-GB" sz="1200">
                          <a:effectLst/>
                          <a:latin typeface="Comic Sans MS" panose="030F0702030302020204" pitchFamily="66" charset="0"/>
                          <a:ea typeface="Lato Light"/>
                          <a:cs typeface="Lato Light"/>
                        </a:rPr>
                        <a:t>How can our choices make a difference to others and the environment?</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What decisions can people make with money?</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can friends communicate safely? </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do we recognise our own and other’s feelings?</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Why should we eat well and look after our teeth?</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How will our bodies and emotions change as we get older?</a:t>
                      </a:r>
                    </a:p>
                  </a:txBody>
                  <a:tcPr marL="68580" marR="68580" marT="0" marB="0">
                    <a:noFill/>
                  </a:tcPr>
                </a:tc>
                <a:extLst>
                  <a:ext uri="{0D108BD9-81ED-4DB2-BD59-A6C34878D82A}">
                    <a16:rowId xmlns:a16="http://schemas.microsoft.com/office/drawing/2014/main" val="3533913891"/>
                  </a:ext>
                </a:extLst>
              </a:tr>
              <a:tr h="695193">
                <a:tc vMerge="1">
                  <a:txBody>
                    <a:bodyPr/>
                    <a:lstStyle/>
                    <a:p>
                      <a:endParaRPr lang="en-GB" sz="1200" dirty="0">
                        <a:latin typeface="Comic Sans MS" panose="030F0702030302020204" pitchFamily="66" charset="0"/>
                      </a:endParaRP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Ongoing Online Safety - </a:t>
                      </a:r>
                      <a:r>
                        <a:rPr lang="en-GB" sz="1200" kern="1200" dirty="0">
                          <a:solidFill>
                            <a:schemeClr val="tx1"/>
                          </a:solidFill>
                          <a:effectLst/>
                          <a:latin typeface="Comic Sans MS" panose="030F0702030302020204" pitchFamily="66" charset="0"/>
                          <a:ea typeface="+mn-ea"/>
                          <a:cs typeface="+mn-cs"/>
                        </a:rPr>
                        <a:t>How does the media and online world differ reality? </a:t>
                      </a:r>
                      <a:endParaRPr lang="en-US" sz="1200" dirty="0">
                        <a:effectLst/>
                        <a:latin typeface="Comic Sans MS" panose="030F0702030302020204" pitchFamily="66" charset="0"/>
                        <a:ea typeface="Lato Light"/>
                        <a:cs typeface="Lato Light"/>
                      </a:endParaRPr>
                    </a:p>
                    <a:p>
                      <a:pPr algn="ctr">
                        <a:spcAft>
                          <a:spcPts val="0"/>
                        </a:spcAft>
                      </a:pPr>
                      <a:endParaRPr lang="en-GB" sz="12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2836194421"/>
                  </a:ext>
                </a:extLst>
              </a:tr>
              <a:tr h="868992">
                <a:tc rowSpan="2">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spcAft>
                          <a:spcPts val="0"/>
                        </a:spcAft>
                      </a:pPr>
                      <a:r>
                        <a:rPr lang="en-GB" sz="1200">
                          <a:effectLst/>
                          <a:latin typeface="Comic Sans MS" panose="030F0702030302020204" pitchFamily="66" charset="0"/>
                          <a:ea typeface="Lato Light"/>
                          <a:cs typeface="Lato Light"/>
                        </a:rPr>
                        <a:t>Why are rights, freedoms and responsibilities important?  </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What are the skills of an entrepreneurs? </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do relationships change as we grow?</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What is prejudice and discrimination? </a:t>
                      </a:r>
                    </a:p>
                  </a:txBody>
                  <a:tcPr marL="68580" marR="68580" marT="0" marB="0">
                    <a:noFill/>
                  </a:tcPr>
                </a:tc>
                <a:tc>
                  <a:txBody>
                    <a:bodyPr/>
                    <a:lstStyle/>
                    <a:p>
                      <a:pPr algn="ctr">
                        <a:spcAft>
                          <a:spcPts val="0"/>
                        </a:spcAft>
                      </a:pPr>
                      <a:r>
                        <a:rPr lang="en-GB" sz="1200">
                          <a:effectLst/>
                          <a:latin typeface="Comic Sans MS" panose="030F0702030302020204" pitchFamily="66" charset="0"/>
                          <a:ea typeface="Lato Light"/>
                          <a:cs typeface="Lato Light"/>
                        </a:rPr>
                        <a:t>How can we keep ourselves safe as we become more independent? </a:t>
                      </a:r>
                    </a:p>
                  </a:txBody>
                  <a:tcPr marL="68580" marR="68580" marT="0" marB="0">
                    <a:noFill/>
                  </a:tcPr>
                </a:tc>
                <a:tc>
                  <a:txBody>
                    <a:bodyPr/>
                    <a:lstStyle/>
                    <a:p>
                      <a:pPr algn="ctr">
                        <a:spcAft>
                          <a:spcPts val="0"/>
                        </a:spcAft>
                      </a:pPr>
                      <a:r>
                        <a:rPr lang="en-GB" sz="1200" dirty="0">
                          <a:effectLst/>
                          <a:latin typeface="Comic Sans MS" panose="030F0702030302020204" pitchFamily="66" charset="0"/>
                          <a:ea typeface="Lato Light"/>
                          <a:cs typeface="Lato Light"/>
                        </a:rPr>
                        <a:t>How can we keep healthy as we grow and change? </a:t>
                      </a:r>
                    </a:p>
                  </a:txBody>
                  <a:tcPr marL="68580" marR="68580" marT="0" marB="0">
                    <a:noFill/>
                  </a:tcPr>
                </a:tc>
                <a:extLst>
                  <a:ext uri="{0D108BD9-81ED-4DB2-BD59-A6C34878D82A}">
                    <a16:rowId xmlns:a16="http://schemas.microsoft.com/office/drawing/2014/main" val="3457276113"/>
                  </a:ext>
                </a:extLst>
              </a:tr>
              <a:tr h="724597">
                <a:tc vMerge="1">
                  <a:txBody>
                    <a:bodyPr/>
                    <a:lstStyle/>
                    <a:p>
                      <a:endParaRPr lang="en-GB" sz="1200" dirty="0">
                        <a:latin typeface="Comic Sans MS" panose="030F0702030302020204" pitchFamily="66" charset="0"/>
                      </a:endParaRPr>
                    </a:p>
                  </a:txBody>
                  <a:tcPr/>
                </a:tc>
                <a:tc gridSpan="6">
                  <a:txBody>
                    <a:bodyPr/>
                    <a:lstStyle/>
                    <a:p>
                      <a:pPr algn="ctr">
                        <a:spcAft>
                          <a:spcPts val="0"/>
                        </a:spcAft>
                      </a:pPr>
                      <a:endParaRPr lang="en-US" sz="1200" dirty="0">
                        <a:effectLst/>
                        <a:latin typeface="Comic Sans MS" panose="030F0702030302020204" pitchFamily="66" charset="0"/>
                        <a:ea typeface="Lato Light"/>
                        <a:cs typeface="Lato Light"/>
                      </a:endParaRPr>
                    </a:p>
                    <a:p>
                      <a:pPr algn="ctr">
                        <a:spcAft>
                          <a:spcPts val="0"/>
                        </a:spcAft>
                      </a:pPr>
                      <a:r>
                        <a:rPr lang="en-US" sz="1200" dirty="0">
                          <a:effectLst/>
                          <a:latin typeface="Comic Sans MS" panose="030F0702030302020204" pitchFamily="66" charset="0"/>
                          <a:ea typeface="Lato Light"/>
                          <a:cs typeface="Lato Light"/>
                        </a:rPr>
                        <a:t>Ongoing Online Safety – </a:t>
                      </a:r>
                      <a:r>
                        <a:rPr lang="en-GB" sz="1200" kern="1200" dirty="0">
                          <a:solidFill>
                            <a:schemeClr val="tx1"/>
                          </a:solidFill>
                          <a:effectLst/>
                          <a:latin typeface="Comic Sans MS" panose="030F0702030302020204" pitchFamily="66" charset="0"/>
                          <a:ea typeface="+mn-ea"/>
                          <a:cs typeface="+mn-cs"/>
                        </a:rPr>
                        <a:t>How can the media influence people?</a:t>
                      </a:r>
                      <a:endParaRPr lang="en-GB" sz="12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tc hMerge="1">
                  <a:txBody>
                    <a:bodyPr/>
                    <a:lstStyle/>
                    <a:p>
                      <a:pPr algn="ctr">
                        <a:spcAft>
                          <a:spcPts val="0"/>
                        </a:spcAft>
                      </a:pPr>
                      <a:endParaRPr lang="en-GB" sz="1100" dirty="0">
                        <a:effectLs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2763124928"/>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KS2 Cycle B</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1376046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Year 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949946142"/>
              </p:ext>
            </p:extLst>
          </p:nvPr>
        </p:nvGraphicFramePr>
        <p:xfrm>
          <a:off x="298880" y="1940030"/>
          <a:ext cx="11594237" cy="4688840"/>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128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How can we look after each other and the world?</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What is the same and different about us?</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Who helps to keep us safe?</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898850">
                <a:tc>
                  <a:txBody>
                    <a:bodyPr/>
                    <a:lstStyle/>
                    <a:p>
                      <a:pPr marL="342900" marR="255905" lvl="0" indent="-342900">
                        <a:lnSpc>
                          <a:spcPct val="116000"/>
                        </a:lnSpc>
                        <a:spcBef>
                          <a:spcPts val="22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how</a:t>
                      </a:r>
                      <a:r>
                        <a:rPr lang="en-GB" sz="1200" spc="-4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kind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 unkind behaviour</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can affect</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others; how</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 be polite and courteous; how to play and work</a:t>
                      </a:r>
                      <a:r>
                        <a:rPr lang="en-GB" sz="1200" spc="-19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co-operatively</a:t>
                      </a:r>
                    </a:p>
                    <a:p>
                      <a:pPr marL="342900" lvl="0" indent="-342900">
                        <a:spcBef>
                          <a:spcPts val="35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the responsibilities they have in and out of the</a:t>
                      </a:r>
                      <a:r>
                        <a:rPr lang="en-GB" sz="1200" spc="-16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classroom</a:t>
                      </a:r>
                    </a:p>
                    <a:p>
                      <a:pPr marL="342900" lvl="0" indent="-342900">
                        <a:spcBef>
                          <a:spcPts val="56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how</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people</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animals</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need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be</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looked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after</a:t>
                      </a:r>
                      <a:r>
                        <a:rPr lang="en-GB" sz="1200" spc="-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cared</a:t>
                      </a:r>
                      <a:r>
                        <a:rPr lang="en-GB" sz="1200" spc="-1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for</a:t>
                      </a:r>
                    </a:p>
                    <a:p>
                      <a:pPr marL="342900" marR="105410" lvl="0" indent="-342900">
                        <a:lnSpc>
                          <a:spcPct val="116000"/>
                        </a:lnSpc>
                        <a:spcBef>
                          <a:spcPts val="560"/>
                        </a:spcBef>
                        <a:spcAft>
                          <a:spcPts val="0"/>
                        </a:spcAft>
                        <a:buSzPts val="1000"/>
                        <a:buFont typeface="Lato Light"/>
                        <a:buChar char="•"/>
                        <a:tabLst>
                          <a:tab pos="413385" algn="l"/>
                          <a:tab pos="414020" algn="l"/>
                        </a:tabLst>
                      </a:pPr>
                      <a:r>
                        <a:rPr lang="en-GB" sz="1200" spc="-25" dirty="0">
                          <a:effectLst/>
                          <a:latin typeface="Comic Sans MS" panose="030F0702030302020204" pitchFamily="66" charset="0"/>
                          <a:ea typeface="Lato Light"/>
                          <a:cs typeface="Lato Light"/>
                        </a:rPr>
                        <a:t>Know what can</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harm</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local</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global</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environment;</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how</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they</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 others can help care for</a:t>
                      </a:r>
                      <a:r>
                        <a:rPr lang="en-GB" sz="1200" spc="-5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it</a:t>
                      </a:r>
                    </a:p>
                    <a:p>
                      <a:pPr marL="342900" lvl="0" indent="-342900">
                        <a:spcBef>
                          <a:spcPts val="35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people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grow</a:t>
                      </a:r>
                      <a:r>
                        <a:rPr lang="en-GB" sz="1200" spc="-4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change</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and</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how</a:t>
                      </a:r>
                      <a:r>
                        <a:rPr lang="en-GB" sz="1200" spc="-35"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people’s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needs</a:t>
                      </a:r>
                      <a:r>
                        <a:rPr lang="en-GB" sz="1200" spc="-20" dirty="0">
                          <a:effectLst/>
                          <a:latin typeface="Comic Sans MS" panose="030F0702030302020204" pitchFamily="66" charset="0"/>
                          <a:ea typeface="Lato Light"/>
                          <a:cs typeface="Lato Light"/>
                        </a:rPr>
                        <a:t> </a:t>
                      </a:r>
                      <a:r>
                        <a:rPr lang="en-GB" sz="1200" spc="-25" dirty="0">
                          <a:effectLst/>
                          <a:latin typeface="Comic Sans MS" panose="030F0702030302020204" pitchFamily="66" charset="0"/>
                          <a:ea typeface="Lato Light"/>
                          <a:cs typeface="Lato Light"/>
                        </a:rPr>
                        <a:t>change </a:t>
                      </a:r>
                      <a:r>
                        <a:rPr lang="en-GB" sz="1200" dirty="0">
                          <a:effectLst/>
                          <a:latin typeface="Comic Sans MS" panose="030F0702030302020204" pitchFamily="66" charset="0"/>
                          <a:ea typeface="Lato Light"/>
                          <a:cs typeface="Lato Light"/>
                        </a:rPr>
                        <a:t>as they grow from young to old</a:t>
                      </a:r>
                    </a:p>
                    <a:p>
                      <a:pPr marL="342900" lvl="0" indent="-342900">
                        <a:spcBef>
                          <a:spcPts val="350"/>
                        </a:spcBef>
                        <a:spcAft>
                          <a:spcPts val="0"/>
                        </a:spcAft>
                        <a:buSzPts val="1000"/>
                        <a:buFont typeface="Lato Light"/>
                        <a:buChar char="•"/>
                        <a:tabLst>
                          <a:tab pos="414020" algn="l"/>
                          <a:tab pos="414655" algn="l"/>
                        </a:tabLst>
                      </a:pPr>
                      <a:r>
                        <a:rPr lang="en-GB" sz="1200" dirty="0">
                          <a:effectLst/>
                          <a:latin typeface="Comic Sans MS" panose="030F0702030302020204" pitchFamily="66" charset="0"/>
                          <a:ea typeface="Lato Light"/>
                          <a:cs typeface="Lato Light"/>
                        </a:rPr>
                        <a:t>Know how</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manage</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change</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when</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moving</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new</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class/year</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group</a:t>
                      </a:r>
                    </a:p>
                    <a:p>
                      <a:endParaRPr lang="en-US" sz="1200" b="0" dirty="0">
                        <a:effectLst/>
                        <a:latin typeface="Comic Sans MS" panose="030F0702030302020204" pitchFamily="66" charset="0"/>
                      </a:endParaRPr>
                    </a:p>
                    <a:p>
                      <a:endParaRPr lang="en-US" sz="1200" b="0" dirty="0">
                        <a:effectLst/>
                        <a:latin typeface="Comic Sans MS" panose="030F0702030302020204" pitchFamily="66" charset="0"/>
                      </a:endParaRPr>
                    </a:p>
                    <a:p>
                      <a:endParaRPr lang="en-US" sz="1200" b="0" dirty="0">
                        <a:effectLst/>
                        <a:latin typeface="Comic Sans MS" panose="030F0702030302020204" pitchFamily="66" charset="0"/>
                      </a:endParaRPr>
                    </a:p>
                    <a:p>
                      <a:endParaRPr lang="en-US" sz="1200" b="0" dirty="0">
                        <a:effectLst/>
                        <a:latin typeface="Comic Sans MS" panose="030F0702030302020204" pitchFamily="66" charset="0"/>
                      </a:endParaRPr>
                    </a:p>
                    <a:p>
                      <a:endParaRPr lang="en-US" sz="1200" b="0" dirty="0">
                        <a:latin typeface="Comic Sans MS" panose="030F0702030302020204" pitchFamily="66" charset="0"/>
                      </a:endParaRPr>
                    </a:p>
                    <a:p>
                      <a:pPr marL="342900" lvl="0" indent="-342900">
                        <a:lnSpc>
                          <a:spcPct val="107000"/>
                        </a:lnSpc>
                        <a:spcAft>
                          <a:spcPts val="0"/>
                        </a:spcAft>
                        <a:buFont typeface="Symbol" panose="05050102010706020507" pitchFamily="18" charset="2"/>
                        <a:buChar char=""/>
                      </a:pPr>
                      <a:endParaRPr lang="en-US" sz="1200" b="0" dirty="0">
                        <a:latin typeface="Comic Sans MS" panose="030F0702030302020204" pitchFamily="66" charset="0"/>
                      </a:endParaRPr>
                    </a:p>
                  </a:txBody>
                  <a:tcPr/>
                </a:tc>
                <a:tc>
                  <a:txBody>
                    <a:bodyPr/>
                    <a:lstStyle/>
                    <a:p>
                      <a:pPr marL="342900" lvl="0" indent="-342900">
                        <a:spcBef>
                          <a:spcPts val="200"/>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what they like/dislike and are good</a:t>
                      </a:r>
                      <a:r>
                        <a:rPr lang="en-GB" sz="1200" spc="-7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at</a:t>
                      </a:r>
                    </a:p>
                    <a:p>
                      <a:pPr marL="342900" lvl="0" indent="-342900">
                        <a:spcBef>
                          <a:spcPts val="560"/>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what makes them special and how everyone has</a:t>
                      </a:r>
                      <a:r>
                        <a:rPr lang="en-GB" sz="1200" spc="-155"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different </a:t>
                      </a:r>
                      <a:r>
                        <a:rPr lang="en-GB" sz="1200" dirty="0">
                          <a:effectLst/>
                          <a:latin typeface="Comic Sans MS" panose="030F0702030302020204" pitchFamily="66" charset="0"/>
                          <a:ea typeface="Lato Light"/>
                          <a:cs typeface="Lato Light"/>
                        </a:rPr>
                        <a:t>strengths</a:t>
                      </a:r>
                    </a:p>
                    <a:p>
                      <a:pPr marL="342900" lvl="0" indent="-342900">
                        <a:spcBef>
                          <a:spcPts val="560"/>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how</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their</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personal</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features</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or qualities</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are</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unique</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to</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them</a:t>
                      </a:r>
                    </a:p>
                    <a:p>
                      <a:pPr marL="342900" lvl="0" indent="-342900">
                        <a:spcBef>
                          <a:spcPts val="560"/>
                        </a:spcBef>
                        <a:spcAft>
                          <a:spcPts val="0"/>
                        </a:spcAft>
                        <a:buSzPts val="1000"/>
                        <a:buFont typeface="Lato Light"/>
                        <a:buChar char="•"/>
                        <a:tabLst>
                          <a:tab pos="413385" algn="l"/>
                          <a:tab pos="414020" algn="l"/>
                        </a:tabLst>
                      </a:pPr>
                      <a:r>
                        <a:rPr lang="en-GB" sz="1200" spc="-45" dirty="0">
                          <a:effectLst/>
                          <a:latin typeface="Comic Sans MS" panose="030F0702030302020204" pitchFamily="66" charset="0"/>
                          <a:ea typeface="Lato Light"/>
                          <a:cs typeface="Lato Light"/>
                        </a:rPr>
                        <a:t>Know how</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they</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are</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similar or different</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to</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others,</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and</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what</a:t>
                      </a:r>
                      <a:r>
                        <a:rPr lang="en-GB" sz="1200" spc="-3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they</a:t>
                      </a:r>
                      <a:r>
                        <a:rPr lang="en-GB" sz="1200" spc="-50" dirty="0">
                          <a:effectLst/>
                          <a:latin typeface="Comic Sans MS" panose="030F0702030302020204" pitchFamily="66" charset="0"/>
                          <a:ea typeface="Lato Light"/>
                          <a:cs typeface="Lato Light"/>
                        </a:rPr>
                        <a:t> </a:t>
                      </a:r>
                      <a:r>
                        <a:rPr lang="en-GB" sz="1200" spc="-45" dirty="0">
                          <a:effectLst/>
                          <a:latin typeface="Comic Sans MS" panose="030F0702030302020204" pitchFamily="66" charset="0"/>
                          <a:ea typeface="Lato Light"/>
                          <a:cs typeface="Lato Light"/>
                        </a:rPr>
                        <a:t>have </a:t>
                      </a:r>
                      <a:r>
                        <a:rPr lang="en-GB" sz="1200" dirty="0">
                          <a:effectLst/>
                          <a:latin typeface="Comic Sans MS" panose="030F0702030302020204" pitchFamily="66" charset="0"/>
                          <a:ea typeface="Lato Light"/>
                          <a:cs typeface="Lato Light"/>
                        </a:rPr>
                        <a:t>in common</a:t>
                      </a:r>
                    </a:p>
                    <a:p>
                      <a:pPr marL="342900" lvl="0" indent="-342900">
                        <a:spcBef>
                          <a:spcPts val="560"/>
                        </a:spcBef>
                        <a:spcAft>
                          <a:spcPts val="0"/>
                        </a:spcAft>
                        <a:buSzPts val="1000"/>
                        <a:buFont typeface="Lato Light"/>
                        <a:buChar char="•"/>
                        <a:tabLst>
                          <a:tab pos="413385" algn="l"/>
                          <a:tab pos="414020" algn="l"/>
                        </a:tabLst>
                      </a:pPr>
                      <a:r>
                        <a:rPr lang="en-GB" sz="1200" dirty="0">
                          <a:effectLst/>
                          <a:latin typeface="Comic Sans MS" panose="030F0702030302020204" pitchFamily="66" charset="0"/>
                          <a:ea typeface="Lato Light"/>
                          <a:cs typeface="Lato Light"/>
                        </a:rPr>
                        <a:t>Know the correct names for the main parts of the body, including external genitalia; and that parts of bodies</a:t>
                      </a:r>
                      <a:r>
                        <a:rPr lang="en-GB" sz="1200" spc="-185" dirty="0">
                          <a:effectLst/>
                          <a:latin typeface="Comic Sans MS" panose="030F0702030302020204" pitchFamily="66" charset="0"/>
                          <a:ea typeface="Lato Light"/>
                          <a:cs typeface="Lato Light"/>
                        </a:rPr>
                        <a:t> </a:t>
                      </a:r>
                      <a:r>
                        <a:rPr lang="en-GB" sz="1200" spc="-15" dirty="0">
                          <a:effectLst/>
                          <a:latin typeface="Comic Sans MS" panose="030F0702030302020204" pitchFamily="66" charset="0"/>
                          <a:ea typeface="Lato Light"/>
                          <a:cs typeface="Lato Light"/>
                        </a:rPr>
                        <a:t>covered </a:t>
                      </a:r>
                      <a:r>
                        <a:rPr lang="en-GB" sz="1200" dirty="0">
                          <a:effectLst/>
                          <a:latin typeface="Comic Sans MS" panose="030F0702030302020204" pitchFamily="66" charset="0"/>
                          <a:ea typeface="Lato Light"/>
                          <a:cs typeface="Lato Light"/>
                        </a:rPr>
                        <a:t>with underwear are</a:t>
                      </a:r>
                      <a:r>
                        <a:rPr lang="en-GB" sz="1200" spc="-4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private</a:t>
                      </a:r>
                      <a:endParaRPr lang="en-GB" sz="1200" dirty="0">
                        <a:latin typeface="Comic Sans MS" panose="030F0702030302020204" pitchFamily="66" charset="0"/>
                      </a:endParaRPr>
                    </a:p>
                  </a:txBody>
                  <a:tcPr/>
                </a:tc>
                <a:tc>
                  <a:txBody>
                    <a:bodyPr/>
                    <a:lstStyle/>
                    <a:p>
                      <a:pPr marL="342900" marR="108585" lvl="0" indent="-342900">
                        <a:lnSpc>
                          <a:spcPct val="116000"/>
                        </a:lnSpc>
                        <a:spcBef>
                          <a:spcPts val="220"/>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that</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people</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have</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different</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roles</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community</a:t>
                      </a:r>
                      <a:r>
                        <a:rPr lang="en-GB" sz="1200" spc="-5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to</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help</a:t>
                      </a:r>
                      <a:r>
                        <a:rPr lang="en-GB" sz="1200" spc="-3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them (and others) </a:t>
                      </a:r>
                      <a:r>
                        <a:rPr lang="en-GB" sz="1200" spc="-15" dirty="0">
                          <a:effectLst/>
                          <a:latin typeface="Comic Sans MS" panose="030F0702030302020204" pitchFamily="66" charset="0"/>
                          <a:ea typeface="Lato Light"/>
                          <a:cs typeface="Lato Light"/>
                        </a:rPr>
                        <a:t>keep </a:t>
                      </a:r>
                      <a:r>
                        <a:rPr lang="en-GB" sz="1200" spc="-35" dirty="0">
                          <a:effectLst/>
                          <a:latin typeface="Comic Sans MS" panose="030F0702030302020204" pitchFamily="66" charset="0"/>
                          <a:ea typeface="Lato Light"/>
                          <a:cs typeface="Lato Light"/>
                        </a:rPr>
                        <a:t>safe - the jobs they do and how they help people</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who</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can</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help</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them</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in</a:t>
                      </a:r>
                      <a:r>
                        <a:rPr lang="en-GB" sz="1200" spc="-2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different</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places</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and</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situations</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how</a:t>
                      </a:r>
                      <a:r>
                        <a:rPr lang="en-GB" sz="1200" spc="-4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to attract someone’s attention or ask for help;</a:t>
                      </a:r>
                      <a:r>
                        <a:rPr lang="en-GB" sz="1200" spc="-20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what to say</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how to respond safely to adults they don’t</a:t>
                      </a:r>
                      <a:r>
                        <a:rPr lang="en-GB" sz="1200" spc="-14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know</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to do if they feel unsafe or worried for themselves or others;</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and</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the</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importance</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of keeping</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on</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asking</a:t>
                      </a:r>
                      <a:r>
                        <a:rPr lang="en-GB" sz="1200" spc="-25"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for</a:t>
                      </a:r>
                      <a:r>
                        <a:rPr lang="en-GB" sz="1200" spc="-4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support until they are</a:t>
                      </a:r>
                      <a:r>
                        <a:rPr lang="en-GB" sz="1200" spc="-40" dirty="0">
                          <a:effectLst/>
                          <a:latin typeface="Comic Sans MS" panose="030F0702030302020204" pitchFamily="66" charset="0"/>
                          <a:ea typeface="Lato Light"/>
                          <a:cs typeface="Lato Light"/>
                        </a:rPr>
                        <a:t> </a:t>
                      </a:r>
                      <a:r>
                        <a:rPr lang="en-GB" sz="1200" spc="-35" dirty="0">
                          <a:effectLst/>
                          <a:latin typeface="Comic Sans MS" panose="030F0702030302020204" pitchFamily="66" charset="0"/>
                          <a:ea typeface="Lato Light"/>
                          <a:cs typeface="Lato Light"/>
                        </a:rPr>
                        <a:t>heard</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a:t>
                      </a:r>
                      <a:r>
                        <a:rPr lang="en-GB" sz="1200" dirty="0">
                          <a:effectLst/>
                          <a:latin typeface="Comic Sans MS" panose="030F0702030302020204" pitchFamily="66" charset="0"/>
                          <a:ea typeface="Lato Light"/>
                          <a:cs typeface="Lato Light"/>
                        </a:rPr>
                        <a:t>how</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get</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help</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if</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there</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is</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an</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accident</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and</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someone</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is</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hurt, including</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how</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dial</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999</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in</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an</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emergency</a:t>
                      </a:r>
                      <a:r>
                        <a:rPr lang="en-GB" sz="1200" spc="-4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and</a:t>
                      </a:r>
                      <a:r>
                        <a:rPr lang="en-GB" sz="1200" spc="-3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what</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say</a:t>
                      </a: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Year 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835863804"/>
              </p:ext>
            </p:extLst>
          </p:nvPr>
        </p:nvGraphicFramePr>
        <p:xfrm>
          <a:off x="298880" y="1940030"/>
          <a:ext cx="11594237" cy="4051491"/>
        </p:xfrm>
        <a:graphic>
          <a:graphicData uri="http://schemas.openxmlformats.org/drawingml/2006/table">
            <a:tbl>
              <a:tblPr firstRow="1" bandRow="1">
                <a:tableStyleId>{5940675A-B579-460E-94D1-54222C63F5DA}</a:tableStyleId>
              </a:tblPr>
              <a:tblGrid>
                <a:gridCol w="4299753">
                  <a:extLst>
                    <a:ext uri="{9D8B030D-6E8A-4147-A177-3AD203B41FA5}">
                      <a16:colId xmlns:a16="http://schemas.microsoft.com/office/drawing/2014/main" val="1039164095"/>
                    </a:ext>
                  </a:extLst>
                </a:gridCol>
                <a:gridCol w="3764132">
                  <a:extLst>
                    <a:ext uri="{9D8B030D-6E8A-4147-A177-3AD203B41FA5}">
                      <a16:colId xmlns:a16="http://schemas.microsoft.com/office/drawing/2014/main" val="914411525"/>
                    </a:ext>
                  </a:extLst>
                </a:gridCol>
                <a:gridCol w="3530352">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2 – What can we do with money?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Who is special to us? What makes a family?</a:t>
                      </a:r>
                    </a:p>
                  </a:txBody>
                  <a:tcPr/>
                </a:tc>
                <a:tc>
                  <a:txBody>
                    <a:bodyPr/>
                    <a:lstStyle/>
                    <a:p>
                      <a:pPr algn="ctr">
                        <a:lnSpc>
                          <a:spcPct val="107000"/>
                        </a:lnSpc>
                        <a:spcAft>
                          <a:spcPts val="800"/>
                        </a:spcAft>
                      </a:pPr>
                      <a:r>
                        <a:rPr lang="en-GB" sz="1200" b="0" dirty="0">
                          <a:latin typeface="Comic Sans MS" panose="030F0702030302020204" pitchFamily="66" charset="0"/>
                        </a:rPr>
                        <a:t>Summer 2 – What have been our greatest achievements this year?</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what money looks like and know that it comes in different forms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how money is obtained (won, borrowed, found, earned, presents)</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some examples of some of the ways that money can be used (saved as well as spent)</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what might make someone want to spend or save their money – how people make these choices. </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 the difference between needs and wants – that people may not always be able to have the things they want</a:t>
                      </a:r>
                    </a:p>
                    <a:p>
                      <a:pPr marL="342900" lvl="0" indent="-342900">
                        <a:spcBef>
                          <a:spcPts val="560"/>
                        </a:spcBef>
                        <a:spcAft>
                          <a:spcPts val="0"/>
                        </a:spcAft>
                        <a:buSzPts val="1000"/>
                        <a:buFont typeface="Lato Light"/>
                        <a:buChar char="•"/>
                        <a:tabLst>
                          <a:tab pos="414020" algn="l"/>
                          <a:tab pos="414655" algn="l"/>
                        </a:tabLst>
                      </a:pPr>
                      <a:r>
                        <a:rPr lang="en-GB" sz="1200" spc="-25" dirty="0">
                          <a:effectLst/>
                          <a:latin typeface="Comic Sans MS" panose="030F0702030302020204" pitchFamily="66" charset="0"/>
                          <a:ea typeface="Lato Light"/>
                          <a:cs typeface="Lato Light"/>
                        </a:rPr>
                        <a:t>Know</a:t>
                      </a:r>
                      <a:r>
                        <a:rPr lang="en-GB" sz="1200" dirty="0">
                          <a:effectLst/>
                          <a:latin typeface="Comic Sans MS" panose="030F0702030302020204" pitchFamily="66" charset="0"/>
                          <a:ea typeface="Lato Light"/>
                          <a:cs typeface="Lato Light"/>
                        </a:rPr>
                        <a:t> how to keep money safe and the different ways of doing this</a:t>
                      </a:r>
                      <a:endParaRPr lang="en-US" sz="1200" b="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endParaRPr lang="en-GB" sz="1200" b="0" dirty="0">
                        <a:latin typeface="Comic Sans MS" panose="030F0702030302020204" pitchFamily="66" charset="0"/>
                      </a:endParaRPr>
                    </a:p>
                  </a:txBody>
                  <a:tcPr/>
                </a:tc>
                <a:tc>
                  <a:txBody>
                    <a:bodyPr/>
                    <a:lstStyle/>
                    <a:p>
                      <a:pPr marL="342900" marR="217170" lvl="0" indent="-342900">
                        <a:lnSpc>
                          <a:spcPct val="116000"/>
                        </a:lnSpc>
                        <a:spcBef>
                          <a:spcPts val="200"/>
                        </a:spcBef>
                        <a:spcAft>
                          <a:spcPts val="0"/>
                        </a:spcAft>
                        <a:buSzPts val="1000"/>
                        <a:buFont typeface="Lato Light"/>
                        <a:buChar char="•"/>
                        <a:tabLst>
                          <a:tab pos="413385" algn="l"/>
                          <a:tab pos="414020" algn="l"/>
                        </a:tabLst>
                      </a:pPr>
                      <a:r>
                        <a:rPr lang="en-GB" sz="1200" spc="-30" dirty="0">
                          <a:effectLst/>
                          <a:latin typeface="Comic Sans MS" panose="030F0702030302020204" pitchFamily="66" charset="0"/>
                          <a:ea typeface="Lato Light"/>
                          <a:cs typeface="Lato Light"/>
                        </a:rPr>
                        <a:t>Know that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family</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is</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one</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of the</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groups</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they</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belong</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as</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well</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as,</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for example, school, friends,</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clubs</a:t>
                      </a:r>
                    </a:p>
                    <a:p>
                      <a:pPr marL="342900" lvl="0" indent="-342900">
                        <a:spcBef>
                          <a:spcPts val="350"/>
                        </a:spcBef>
                        <a:spcAft>
                          <a:spcPts val="0"/>
                        </a:spcAft>
                        <a:buSzPts val="1000"/>
                        <a:buFont typeface="Lato Light"/>
                        <a:buChar char="•"/>
                        <a:tabLst>
                          <a:tab pos="413385" algn="l"/>
                          <a:tab pos="414020" algn="l"/>
                        </a:tabLst>
                      </a:pPr>
                      <a:r>
                        <a:rPr lang="en-GB" sz="1200" spc="-30" dirty="0">
                          <a:effectLst/>
                          <a:latin typeface="Comic Sans MS" panose="030F0702030302020204" pitchFamily="66" charset="0"/>
                          <a:ea typeface="Lato Light"/>
                          <a:cs typeface="Lato Light"/>
                        </a:rPr>
                        <a:t>Know about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different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people</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in</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their</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family</a:t>
                      </a:r>
                      <a:r>
                        <a:rPr lang="en-GB" sz="1200" spc="-4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those</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that</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love</a:t>
                      </a:r>
                      <a:r>
                        <a:rPr lang="en-GB" sz="1200" spc="-2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and </a:t>
                      </a:r>
                      <a:r>
                        <a:rPr lang="en-GB" sz="1200" dirty="0">
                          <a:effectLst/>
                          <a:latin typeface="Comic Sans MS" panose="030F0702030302020204" pitchFamily="66" charset="0"/>
                          <a:ea typeface="Lato Light"/>
                          <a:cs typeface="Lato Light"/>
                        </a:rPr>
                        <a:t>care for them</a:t>
                      </a:r>
                    </a:p>
                    <a:p>
                      <a:pPr marL="342900" lvl="0" indent="-342900">
                        <a:spcBef>
                          <a:spcPts val="260"/>
                        </a:spcBef>
                        <a:spcAft>
                          <a:spcPts val="0"/>
                        </a:spcAft>
                        <a:buSzPts val="1000"/>
                        <a:buFont typeface="Lato Light"/>
                        <a:buChar char="•"/>
                        <a:tabLst>
                          <a:tab pos="414020" algn="l"/>
                          <a:tab pos="414655" algn="l"/>
                        </a:tabLst>
                      </a:pPr>
                      <a:r>
                        <a:rPr lang="en-GB" sz="1200" spc="-30" dirty="0">
                          <a:effectLst/>
                          <a:latin typeface="Comic Sans MS" panose="030F0702030302020204" pitchFamily="66" charset="0"/>
                          <a:ea typeface="Lato Light"/>
                          <a:cs typeface="Lato Light"/>
                        </a:rPr>
                        <a:t>Know what</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their family</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members,</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or</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people</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that</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are</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special</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to</a:t>
                      </a:r>
                      <a:r>
                        <a:rPr lang="en-GB" sz="1200" spc="-1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them </a:t>
                      </a:r>
                      <a:r>
                        <a:rPr lang="en-GB" sz="1200" dirty="0">
                          <a:effectLst/>
                          <a:latin typeface="Comic Sans MS" panose="030F0702030302020204" pitchFamily="66" charset="0"/>
                          <a:ea typeface="Lato Light"/>
                          <a:cs typeface="Lato Light"/>
                        </a:rPr>
                        <a:t>do to make them feel loved and cared for</a:t>
                      </a:r>
                    </a:p>
                    <a:p>
                      <a:pPr marL="342900" marR="61595" lvl="0" indent="-342900">
                        <a:lnSpc>
                          <a:spcPct val="116000"/>
                        </a:lnSpc>
                        <a:spcBef>
                          <a:spcPts val="260"/>
                        </a:spcBef>
                        <a:spcAft>
                          <a:spcPts val="0"/>
                        </a:spcAft>
                        <a:buSzPts val="1000"/>
                        <a:buFont typeface="Lato Light"/>
                        <a:buChar char="•"/>
                        <a:tabLst>
                          <a:tab pos="414020" algn="l"/>
                          <a:tab pos="414655" algn="l"/>
                        </a:tabLst>
                      </a:pPr>
                      <a:r>
                        <a:rPr lang="en-GB" sz="1200" spc="-30" dirty="0">
                          <a:effectLst/>
                          <a:latin typeface="Comic Sans MS" panose="030F0702030302020204" pitchFamily="66" charset="0"/>
                          <a:ea typeface="Lato Light"/>
                          <a:cs typeface="Lato Light"/>
                        </a:rPr>
                        <a:t>Know how</a:t>
                      </a:r>
                      <a:r>
                        <a:rPr lang="en-GB" sz="1200" spc="-5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families are</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all</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different but</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share</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common features</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a:t>
                      </a:r>
                      <a:r>
                        <a:rPr lang="en-GB" sz="1200" spc="-5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what is the same and different about</a:t>
                      </a:r>
                      <a:r>
                        <a:rPr lang="en-GB" sz="1200" spc="-50"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them</a:t>
                      </a:r>
                    </a:p>
                    <a:p>
                      <a:pPr marL="342900" lvl="0" indent="-342900">
                        <a:spcBef>
                          <a:spcPts val="260"/>
                        </a:spcBef>
                        <a:spcAft>
                          <a:spcPts val="0"/>
                        </a:spcAft>
                        <a:buSzPts val="1000"/>
                        <a:buFont typeface="Lato Light"/>
                        <a:buChar char="•"/>
                        <a:tabLst>
                          <a:tab pos="414020" algn="l"/>
                          <a:tab pos="414655" algn="l"/>
                        </a:tabLst>
                      </a:pPr>
                      <a:r>
                        <a:rPr lang="en-GB" sz="1200" spc="-30" dirty="0">
                          <a:effectLst/>
                          <a:latin typeface="Comic Sans MS" panose="030F0702030302020204" pitchFamily="66" charset="0"/>
                          <a:ea typeface="Lato Light"/>
                          <a:cs typeface="Lato Light"/>
                        </a:rPr>
                        <a:t>Know about</a:t>
                      </a:r>
                      <a:r>
                        <a:rPr lang="en-GB" sz="1200" spc="-3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different features of</a:t>
                      </a:r>
                      <a:r>
                        <a:rPr lang="en-GB" sz="1200" spc="-4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family</a:t>
                      </a:r>
                      <a:r>
                        <a:rPr lang="en-GB" sz="1200" spc="-4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life, including</a:t>
                      </a:r>
                      <a:r>
                        <a:rPr lang="en-GB" sz="1200" spc="-45" dirty="0">
                          <a:effectLst/>
                          <a:latin typeface="Comic Sans MS" panose="030F0702030302020204" pitchFamily="66" charset="0"/>
                          <a:ea typeface="Lato Light"/>
                          <a:cs typeface="Lato Light"/>
                        </a:rPr>
                        <a:t> </a:t>
                      </a:r>
                      <a:r>
                        <a:rPr lang="en-GB" sz="1200" spc="-30" dirty="0">
                          <a:effectLst/>
                          <a:latin typeface="Comic Sans MS" panose="030F0702030302020204" pitchFamily="66" charset="0"/>
                          <a:ea typeface="Lato Light"/>
                          <a:cs typeface="Lato Light"/>
                        </a:rPr>
                        <a:t>what families do</a:t>
                      </a:r>
                      <a:r>
                        <a:rPr lang="en-GB" sz="1200" dirty="0">
                          <a:effectLst/>
                          <a:latin typeface="Comic Sans MS" panose="030F0702030302020204" pitchFamily="66" charset="0"/>
                          <a:ea typeface="Lato Light"/>
                          <a:cs typeface="Lato Light"/>
                        </a:rPr>
                        <a:t>/ enjoy together</a:t>
                      </a:r>
                    </a:p>
                    <a:p>
                      <a:pPr marL="342900" lvl="0" indent="-342900">
                        <a:spcBef>
                          <a:spcPts val="260"/>
                        </a:spcBef>
                        <a:spcAft>
                          <a:spcPts val="0"/>
                        </a:spcAft>
                        <a:buSzPts val="1000"/>
                        <a:buFont typeface="Lato Light"/>
                        <a:buChar char="•"/>
                        <a:tabLst>
                          <a:tab pos="414020" algn="l"/>
                          <a:tab pos="414655" algn="l"/>
                        </a:tabLst>
                      </a:pPr>
                      <a:r>
                        <a:rPr lang="en-GB" sz="1200" dirty="0">
                          <a:effectLst/>
                          <a:latin typeface="Comic Sans MS" panose="030F0702030302020204" pitchFamily="66" charset="0"/>
                          <a:ea typeface="Lato Light"/>
                          <a:cs typeface="Lato Light"/>
                        </a:rPr>
                        <a:t>Know that</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it</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is</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important</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to</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tell</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someone</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(such</a:t>
                      </a:r>
                      <a:r>
                        <a:rPr lang="en-GB" sz="1200" spc="-2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as</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their</a:t>
                      </a:r>
                      <a:r>
                        <a:rPr lang="en-GB" sz="1200" spc="-35"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teacher)</a:t>
                      </a:r>
                      <a:r>
                        <a:rPr lang="en-GB" sz="1200" spc="-20" dirty="0">
                          <a:effectLst/>
                          <a:latin typeface="Comic Sans MS" panose="030F0702030302020204" pitchFamily="66" charset="0"/>
                          <a:ea typeface="Lato Light"/>
                          <a:cs typeface="Lato Light"/>
                        </a:rPr>
                        <a:t> </a:t>
                      </a:r>
                      <a:r>
                        <a:rPr lang="en-GB" sz="1200" dirty="0">
                          <a:effectLst/>
                          <a:latin typeface="Comic Sans MS" panose="030F0702030302020204" pitchFamily="66" charset="0"/>
                          <a:ea typeface="Lato Light"/>
                          <a:cs typeface="Lato Light"/>
                        </a:rPr>
                        <a:t>if something about their family makes them feel unhappy or worried</a:t>
                      </a:r>
                      <a:endParaRPr lang="en-GB" sz="1200" b="0" dirty="0">
                        <a:latin typeface="Comic Sans MS" panose="030F0702030302020204" pitchFamily="66" charset="0"/>
                      </a:endParaRPr>
                    </a:p>
                  </a:txBody>
                  <a:tcPr/>
                </a:tc>
                <a:tc>
                  <a:txBody>
                    <a:bodyPr/>
                    <a:lstStyle/>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they are good at</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they are learning to do better</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 what they need help with and set simple goals for moving up to Year 2/Year 3.</a:t>
                      </a:r>
                    </a:p>
                    <a:p>
                      <a:pPr marL="342900" marR="242570" lvl="0" indent="-342900">
                        <a:lnSpc>
                          <a:spcPts val="1400"/>
                        </a:lnSpc>
                        <a:spcBef>
                          <a:spcPts val="145"/>
                        </a:spcBef>
                        <a:spcAft>
                          <a:spcPts val="0"/>
                        </a:spcAft>
                        <a:buSzPts val="1000"/>
                        <a:buFont typeface="Lato Light"/>
                        <a:buChar char="•"/>
                        <a:tabLst>
                          <a:tab pos="413385" algn="l"/>
                          <a:tab pos="414020" algn="l"/>
                        </a:tabLst>
                      </a:pPr>
                      <a:r>
                        <a:rPr lang="en-GB" sz="1200" spc="-35" dirty="0">
                          <a:effectLst/>
                          <a:latin typeface="Comic Sans MS" panose="030F0702030302020204" pitchFamily="66" charset="0"/>
                          <a:ea typeface="Lato Light"/>
                          <a:cs typeface="Lato Light"/>
                        </a:rPr>
                        <a:t>know</a:t>
                      </a:r>
                      <a:r>
                        <a:rPr lang="en-GB" sz="1200" dirty="0">
                          <a:effectLst/>
                          <a:latin typeface="Comic Sans MS" panose="030F0702030302020204" pitchFamily="66" charset="0"/>
                          <a:ea typeface="Lato Light"/>
                          <a:cs typeface="Lato Light"/>
                        </a:rPr>
                        <a:t> ways of celebrating achievements and how it feels to do this. </a:t>
                      </a: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3051520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PSHE </a:t>
            </a:r>
            <a:r>
              <a:rPr lang="en-GB" sz="3200" dirty="0">
                <a:solidFill>
                  <a:schemeClr val="bg1"/>
                </a:solidFill>
                <a:latin typeface="Comic Sans MS" panose="030F0702030302020204" pitchFamily="66" charset="0"/>
              </a:rPr>
              <a:t>– Overview Year 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858648040"/>
              </p:ext>
            </p:extLst>
          </p:nvPr>
        </p:nvGraphicFramePr>
        <p:xfrm>
          <a:off x="298880" y="1940030"/>
          <a:ext cx="11594237" cy="3859146"/>
        </p:xfrm>
        <a:graphic>
          <a:graphicData uri="http://schemas.openxmlformats.org/drawingml/2006/table">
            <a:tbl>
              <a:tblPr firstRow="1" bandRow="1">
                <a:tableStyleId>{5940675A-B579-460E-94D1-54222C63F5DA}</a:tableStyleId>
              </a:tblPr>
              <a:tblGrid>
                <a:gridCol w="11594237">
                  <a:extLst>
                    <a:ext uri="{9D8B030D-6E8A-4147-A177-3AD203B41FA5}">
                      <a16:colId xmlns:a16="http://schemas.microsoft.com/office/drawing/2014/main" val="1039164095"/>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Online Safety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effectLst/>
                          <a:latin typeface="Comic Sans MS" panose="030F0702030302020204" pitchFamily="66" charset="0"/>
                          <a:ea typeface="Calibri" panose="020F0502020204030204" pitchFamily="34" charset="0"/>
                          <a:cs typeface="Times New Roman" panose="02020603050405020304" pitchFamily="18" charset="0"/>
                        </a:rPr>
                        <a:t>How can we stay safe online?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what they can do if they feel nervous about something being safe and unsafe (including saying ‘no’, ‘I’ll ask’, ‘I’ll tell’)</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who they can go to if they are worried about something</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ways they can attract the attention of people who care for them and make sure they are listened to</a:t>
                      </a:r>
                      <a:endParaRPr lang="en-GB" sz="1600" dirty="0">
                        <a:effectLst/>
                        <a:latin typeface="Comic Sans MS" panose="030F0702030302020204" pitchFamily="66" charset="0"/>
                        <a:ea typeface="Lato Light"/>
                        <a:cs typeface="Lato Light"/>
                      </a:endParaRPr>
                    </a:p>
                    <a:p>
                      <a:pPr marL="342900" lvl="0" indent="-342900">
                        <a:spcBef>
                          <a:spcPts val="560"/>
                        </a:spcBef>
                        <a:spcAft>
                          <a:spcPts val="0"/>
                        </a:spcAft>
                        <a:buFont typeface="Symbol" panose="05050102010706020507" pitchFamily="18" charset="2"/>
                        <a:buChar char=""/>
                        <a:tabLst>
                          <a:tab pos="414020" algn="l"/>
                          <a:tab pos="414655" algn="l"/>
                        </a:tabLst>
                      </a:pPr>
                      <a:r>
                        <a:rPr lang="en-GB" sz="1200" dirty="0">
                          <a:effectLst/>
                          <a:latin typeface="Comic Sans MS" panose="030F0702030302020204" pitchFamily="66" charset="0"/>
                          <a:ea typeface="Lato Light"/>
                          <a:cs typeface="Lato Light"/>
                        </a:rPr>
                        <a:t>Know that it is very important to tell someone if that are worried about something. </a:t>
                      </a:r>
                    </a:p>
                    <a:p>
                      <a:pPr marL="342900" lvl="0" indent="-342900">
                        <a:spcBef>
                          <a:spcPts val="560"/>
                        </a:spcBef>
                        <a:spcAft>
                          <a:spcPts val="0"/>
                        </a:spcAft>
                        <a:buFont typeface="Symbol" panose="05050102010706020507" pitchFamily="18" charset="2"/>
                        <a:buChar char=""/>
                        <a:tabLst>
                          <a:tab pos="414020" algn="l"/>
                          <a:tab pos="414655" algn="l"/>
                        </a:tabLst>
                      </a:pPr>
                      <a:endParaRPr lang="en-GB" sz="1600" dirty="0">
                        <a:effectLst/>
                        <a:latin typeface="Comic Sans MS" panose="030F0702030302020204" pitchFamily="66" charset="0"/>
                        <a:ea typeface="Lato Light"/>
                        <a:cs typeface="Lato Light"/>
                      </a:endParaRPr>
                    </a:p>
                    <a:p>
                      <a:r>
                        <a:rPr lang="en-GB" sz="1200" b="1" i="1" dirty="0">
                          <a:effectLst/>
                          <a:highlight>
                            <a:srgbClr val="FFFF00"/>
                          </a:highlight>
                          <a:latin typeface="Comic Sans MS" panose="030F0702030302020204" pitchFamily="66" charset="0"/>
                          <a:ea typeface="Lato Light"/>
                          <a:cs typeface="Lato Light"/>
                        </a:rPr>
                        <a:t>Online Safety Class Charter to be made and signed by the whole class (including adults) during the autumn term and regularly referred to throughout the year.</a:t>
                      </a: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2633343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6268</TotalTime>
  <Words>7203</Words>
  <Application>Microsoft Macintosh PowerPoint</Application>
  <PresentationFormat>Widescreen</PresentationFormat>
  <Paragraphs>506</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Calibri Light</vt:lpstr>
      <vt:lpstr>Comic Sans MS</vt:lpstr>
      <vt:lpstr>Lato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Rebecca Marshall-Clarke</cp:lastModifiedBy>
  <cp:revision>131</cp:revision>
  <dcterms:created xsi:type="dcterms:W3CDTF">2022-11-26T10:59:42Z</dcterms:created>
  <dcterms:modified xsi:type="dcterms:W3CDTF">2024-09-03T17:10:51Z</dcterms:modified>
</cp:coreProperties>
</file>