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77" r:id="rId5"/>
    <p:sldId id="326" r:id="rId6"/>
    <p:sldId id="260" r:id="rId7"/>
    <p:sldId id="330" r:id="rId8"/>
    <p:sldId id="328" r:id="rId9"/>
    <p:sldId id="331" r:id="rId10"/>
    <p:sldId id="31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85" d="100"/>
          <a:sy n="85" d="100"/>
        </p:scale>
        <p:origin x="6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Music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7" name="Picture 6">
            <a:extLst>
              <a:ext uri="{FF2B5EF4-FFF2-40B4-BE49-F238E27FC236}">
                <a16:creationId xmlns:a16="http://schemas.microsoft.com/office/drawing/2014/main" id="{7701A1F7-ABE2-4783-BBEA-A59D5D8A1A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1664" y="2013325"/>
            <a:ext cx="6199204" cy="4613150"/>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536029729"/>
              </p:ext>
            </p:extLst>
          </p:nvPr>
        </p:nvGraphicFramePr>
        <p:xfrm>
          <a:off x="298880" y="1940030"/>
          <a:ext cx="11594237" cy="4821167"/>
        </p:xfrm>
        <a:graphic>
          <a:graphicData uri="http://schemas.openxmlformats.org/drawingml/2006/table">
            <a:tbl>
              <a:tblPr firstRow="1" bandRow="1">
                <a:tableStyleId>{5940675A-B579-460E-94D1-54222C63F5DA}</a:tableStyleId>
              </a:tblPr>
              <a:tblGrid>
                <a:gridCol w="4335264">
                  <a:extLst>
                    <a:ext uri="{9D8B030D-6E8A-4147-A177-3AD203B41FA5}">
                      <a16:colId xmlns:a16="http://schemas.microsoft.com/office/drawing/2014/main" val="1039164095"/>
                    </a:ext>
                  </a:extLst>
                </a:gridCol>
                <a:gridCol w="4323425">
                  <a:extLst>
                    <a:ext uri="{9D8B030D-6E8A-4147-A177-3AD203B41FA5}">
                      <a16:colId xmlns:a16="http://schemas.microsoft.com/office/drawing/2014/main" val="914411525"/>
                    </a:ext>
                  </a:extLst>
                </a:gridCol>
                <a:gridCol w="2935548">
                  <a:extLst>
                    <a:ext uri="{9D8B030D-6E8A-4147-A177-3AD203B41FA5}">
                      <a16:colId xmlns:a16="http://schemas.microsoft.com/office/drawing/2014/main" val="954389551"/>
                    </a:ext>
                  </a:extLst>
                </a:gridCol>
              </a:tblGrid>
              <a:tr h="2614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dirty="0">
                          <a:latin typeface="Comic Sans MS" panose="030F0702030302020204" pitchFamily="66" charset="0"/>
                        </a:rPr>
                        <a:t>Autumn - Bronze</a:t>
                      </a:r>
                      <a:endParaRPr lang="en-GB" sz="10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dirty="0">
                          <a:latin typeface="Comic Sans MS" panose="030F0702030302020204" pitchFamily="66" charset="0"/>
                        </a:rPr>
                        <a:t>Spring - Silver</a:t>
                      </a:r>
                    </a:p>
                  </a:txBody>
                  <a:tcPr/>
                </a:tc>
                <a:tc>
                  <a:txBody>
                    <a:bodyPr/>
                    <a:lstStyle/>
                    <a:p>
                      <a:pPr algn="ctr">
                        <a:lnSpc>
                          <a:spcPct val="107000"/>
                        </a:lnSpc>
                        <a:spcAft>
                          <a:spcPts val="800"/>
                        </a:spcAft>
                      </a:pPr>
                      <a:r>
                        <a:rPr lang="en-GB" sz="1000" b="0" dirty="0">
                          <a:latin typeface="Comic Sans MS" panose="030F0702030302020204" pitchFamily="66" charset="0"/>
                        </a:rPr>
                        <a:t>Summer - Gold</a:t>
                      </a:r>
                      <a:endParaRPr lang="en-GB" sz="10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4559711">
                <a:tc>
                  <a:txBody>
                    <a:bodyPr/>
                    <a:lstStyle/>
                    <a:p>
                      <a:pPr marL="0" lvl="0" indent="0">
                        <a:lnSpc>
                          <a:spcPct val="107000"/>
                        </a:lnSpc>
                        <a:spcAft>
                          <a:spcPts val="0"/>
                        </a:spcAft>
                        <a:buFont typeface="Symbol" panose="05050102010706020507" pitchFamily="18" charset="2"/>
                        <a:buNone/>
                      </a:pPr>
                      <a:r>
                        <a:rPr lang="en-US" sz="1000" b="0" u="sng" dirty="0">
                          <a:latin typeface="Comic Sans MS" panose="030F0702030302020204" pitchFamily="66" charset="0"/>
                        </a:rPr>
                        <a:t>Glockenspiel</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hold beaters correctly and with good posture.</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vocabulary related to the glockenspiel</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assemble and look after their instrument and hold it correctly. </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play different pitches on a glockenspiel</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make loud (forte) and quiet (piano) sounds</a:t>
                      </a:r>
                    </a:p>
                    <a:p>
                      <a:pPr marL="0" lvl="0" indent="0">
                        <a:lnSpc>
                          <a:spcPct val="107000"/>
                        </a:lnSpc>
                        <a:spcAft>
                          <a:spcPts val="0"/>
                        </a:spcAft>
                        <a:buFont typeface="Symbol" panose="05050102010706020507" pitchFamily="18" charset="2"/>
                        <a:buNone/>
                      </a:pPr>
                      <a:r>
                        <a:rPr lang="en-US" sz="1000" b="0" u="sng" dirty="0">
                          <a:latin typeface="Comic Sans MS" panose="030F0702030302020204" pitchFamily="66" charset="0"/>
                        </a:rPr>
                        <a:t>Brass</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empty moisture using the water key</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vocabulary related to their brass instrument</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assemble and look after their instrument and hold it correctly. </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shape their mouth and blow to create a steady buzz</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change the pitch on their instrument, through keys or a slide</a:t>
                      </a:r>
                    </a:p>
                    <a:p>
                      <a:pPr marL="0" lvl="0" indent="0">
                        <a:lnSpc>
                          <a:spcPct val="107000"/>
                        </a:lnSpc>
                        <a:spcAft>
                          <a:spcPts val="0"/>
                        </a:spcAft>
                        <a:buFont typeface="Symbol" panose="05050102010706020507" pitchFamily="18" charset="2"/>
                        <a:buNone/>
                      </a:pPr>
                      <a:r>
                        <a:rPr lang="en-US" sz="1000" b="0" u="sng" dirty="0">
                          <a:latin typeface="Comic Sans MS" panose="030F0702030302020204" pitchFamily="66" charset="0"/>
                        </a:rPr>
                        <a:t>General Performance</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the role of the conductor and their importance in an ensemble</a:t>
                      </a:r>
                    </a:p>
                    <a:p>
                      <a:pPr marL="0" lvl="0" indent="0">
                        <a:lnSpc>
                          <a:spcPct val="107000"/>
                        </a:lnSpc>
                        <a:spcAft>
                          <a:spcPts val="0"/>
                        </a:spcAft>
                        <a:buFont typeface="Symbol" panose="05050102010706020507" pitchFamily="18" charset="2"/>
                        <a:buNone/>
                      </a:pPr>
                      <a:r>
                        <a:rPr lang="en-US" sz="1000" b="0" u="sng" dirty="0">
                          <a:latin typeface="Comic Sans MS" panose="030F0702030302020204" pitchFamily="66" charset="0"/>
                        </a:rPr>
                        <a:t>Improvising/Creativity/Composing</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what a rhythmic call and response is </a:t>
                      </a:r>
                    </a:p>
                    <a:p>
                      <a:pPr marL="0" lvl="0" indent="0">
                        <a:lnSpc>
                          <a:spcPct val="107000"/>
                        </a:lnSpc>
                        <a:spcAft>
                          <a:spcPts val="0"/>
                        </a:spcAft>
                        <a:buFont typeface="Symbol" panose="05050102010706020507" pitchFamily="18" charset="2"/>
                        <a:buNone/>
                      </a:pPr>
                      <a:r>
                        <a:rPr lang="en-US" sz="1000" b="0" u="sng" dirty="0" err="1">
                          <a:latin typeface="Comic Sans MS" panose="030F0702030302020204" pitchFamily="66" charset="0"/>
                        </a:rPr>
                        <a:t>Practising</a:t>
                      </a:r>
                      <a:r>
                        <a:rPr lang="en-US" sz="1000" b="0" u="sng" dirty="0">
                          <a:latin typeface="Comic Sans MS" panose="030F0702030302020204" pitchFamily="66" charset="0"/>
                        </a:rPr>
                        <a:t> and Concert Performances </a:t>
                      </a:r>
                    </a:p>
                    <a:p>
                      <a:pPr marL="342900" lvl="0" indent="-342900">
                        <a:lnSpc>
                          <a:spcPct val="107000"/>
                        </a:lnSpc>
                        <a:spcAft>
                          <a:spcPts val="0"/>
                        </a:spcAft>
                        <a:buFont typeface="Symbol" panose="05050102010706020507" pitchFamily="18" charset="2"/>
                        <a:buChar char=""/>
                      </a:pPr>
                      <a:r>
                        <a:rPr lang="en-US" sz="1000" b="0" dirty="0">
                          <a:latin typeface="Comic Sans MS" panose="030F0702030302020204" pitchFamily="66" charset="0"/>
                        </a:rPr>
                        <a:t>Know how to take care of my instrument in transit and whilst at home</a:t>
                      </a:r>
                    </a:p>
                  </a:txBody>
                  <a:tcPr/>
                </a:tc>
                <a:tc>
                  <a:txBody>
                    <a:bodyPr/>
                    <a:lstStyle/>
                    <a:p>
                      <a:pPr marL="0" marR="217170" lvl="0" indent="0">
                        <a:lnSpc>
                          <a:spcPct val="116000"/>
                        </a:lnSpc>
                        <a:spcBef>
                          <a:spcPts val="200"/>
                        </a:spcBef>
                        <a:spcAft>
                          <a:spcPts val="0"/>
                        </a:spcAft>
                        <a:buSzPts val="1000"/>
                        <a:buFont typeface="Lato Light"/>
                        <a:buNone/>
                        <a:tabLst>
                          <a:tab pos="413385" algn="l"/>
                          <a:tab pos="414020" algn="l"/>
                        </a:tabLst>
                      </a:pPr>
                      <a:r>
                        <a:rPr lang="en-US" sz="1000" b="0" u="sng" dirty="0">
                          <a:latin typeface="Comic Sans MS" panose="030F0702030302020204" pitchFamily="66" charset="0"/>
                        </a:rPr>
                        <a:t>Getting started and general musical understanding</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produce notes of different values on their instrument </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create rhythms on their instrument</a:t>
                      </a:r>
                    </a:p>
                    <a:p>
                      <a:pPr marL="0" marR="217170" lvl="0" indent="0">
                        <a:lnSpc>
                          <a:spcPct val="116000"/>
                        </a:lnSpc>
                        <a:spcBef>
                          <a:spcPts val="200"/>
                        </a:spcBef>
                        <a:spcAft>
                          <a:spcPts val="0"/>
                        </a:spcAft>
                        <a:buSzPts val="1000"/>
                        <a:buFont typeface="Lato Light"/>
                        <a:buNone/>
                        <a:tabLst>
                          <a:tab pos="413385" algn="l"/>
                          <a:tab pos="414020" algn="l"/>
                        </a:tabLst>
                      </a:pPr>
                      <a:r>
                        <a:rPr lang="en-US" sz="1000" b="0" u="sng" dirty="0">
                          <a:latin typeface="Comic Sans MS" panose="030F0702030302020204" pitchFamily="66" charset="0"/>
                        </a:rPr>
                        <a:t>General Performance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perform as part of a whole class ensemble</a:t>
                      </a:r>
                    </a:p>
                    <a:p>
                      <a:pPr marL="0" marR="217170" lvl="0" indent="0">
                        <a:lnSpc>
                          <a:spcPct val="116000"/>
                        </a:lnSpc>
                        <a:spcBef>
                          <a:spcPts val="200"/>
                        </a:spcBef>
                        <a:spcAft>
                          <a:spcPts val="0"/>
                        </a:spcAft>
                        <a:buSzPts val="1000"/>
                        <a:buFont typeface="Lato Light"/>
                        <a:buNone/>
                        <a:tabLst>
                          <a:tab pos="413385" algn="l"/>
                          <a:tab pos="414020" algn="l"/>
                        </a:tabLst>
                      </a:pPr>
                      <a:r>
                        <a:rPr lang="en-US" sz="1000" b="0" u="sng" dirty="0">
                          <a:latin typeface="Comic Sans MS" panose="030F0702030302020204" pitchFamily="66" charset="0"/>
                        </a:rPr>
                        <a:t>Specific instrument skills - glockenspiel</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3 or more notes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use both hands equally</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create dynamics fortissimo, mezzo forte, pianissimo and mezzo piano</a:t>
                      </a:r>
                    </a:p>
                    <a:p>
                      <a:pPr marL="0" marR="217170" lvl="0" indent="0">
                        <a:lnSpc>
                          <a:spcPct val="116000"/>
                        </a:lnSpc>
                        <a:spcBef>
                          <a:spcPts val="200"/>
                        </a:spcBef>
                        <a:spcAft>
                          <a:spcPts val="0"/>
                        </a:spcAft>
                        <a:buSzPts val="1000"/>
                        <a:buFont typeface="Lato Light"/>
                        <a:buNone/>
                        <a:tabLst>
                          <a:tab pos="413385" algn="l"/>
                          <a:tab pos="414020" algn="l"/>
                        </a:tabLst>
                      </a:pPr>
                      <a:r>
                        <a:rPr lang="en-US" sz="1000" b="0" u="sng" dirty="0">
                          <a:latin typeface="Comic Sans MS" panose="030F0702030302020204" pitchFamily="66" charset="0"/>
                        </a:rPr>
                        <a:t>Specific instrument skills - brass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improve articulation and quality of tone in the notes their produce</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three notes </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change their lips to reach higher notes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control breathing to create longer notes</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slur</a:t>
                      </a:r>
                    </a:p>
                    <a:p>
                      <a:pPr marL="0" marR="217170" lvl="0" indent="0">
                        <a:lnSpc>
                          <a:spcPct val="116000"/>
                        </a:lnSpc>
                        <a:spcBef>
                          <a:spcPts val="200"/>
                        </a:spcBef>
                        <a:spcAft>
                          <a:spcPts val="0"/>
                        </a:spcAft>
                        <a:buSzPts val="1000"/>
                        <a:buFont typeface="Lato Light"/>
                        <a:buNone/>
                        <a:tabLst>
                          <a:tab pos="413385" algn="l"/>
                          <a:tab pos="414020" algn="l"/>
                        </a:tabLst>
                      </a:pPr>
                      <a:r>
                        <a:rPr lang="en-US" sz="1000" b="0" u="sng" dirty="0" err="1">
                          <a:latin typeface="Comic Sans MS" panose="030F0702030302020204" pitchFamily="66" charset="0"/>
                        </a:rPr>
                        <a:t>Practising</a:t>
                      </a:r>
                      <a:r>
                        <a:rPr lang="en-US" sz="1000" b="0" u="sng" dirty="0">
                          <a:latin typeface="Comic Sans MS" panose="030F0702030302020204" pitchFamily="66" charset="0"/>
                        </a:rPr>
                        <a:t> and Concert Performances </a:t>
                      </a:r>
                    </a:p>
                    <a:p>
                      <a:pPr marL="342900" marR="217170" lvl="0" indent="-342900">
                        <a:lnSpc>
                          <a:spcPct val="116000"/>
                        </a:lnSpc>
                        <a:spcBef>
                          <a:spcPts val="20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some short pieces off by heart</a:t>
                      </a:r>
                    </a:p>
                  </a:txBody>
                  <a:tcPr/>
                </a:tc>
                <a:tc>
                  <a:txBody>
                    <a:bodyPr/>
                    <a:lstStyle/>
                    <a:p>
                      <a:pPr marL="0" marR="242570" lvl="0" indent="0">
                        <a:lnSpc>
                          <a:spcPts val="1400"/>
                        </a:lnSpc>
                        <a:spcBef>
                          <a:spcPts val="145"/>
                        </a:spcBef>
                        <a:spcAft>
                          <a:spcPts val="0"/>
                        </a:spcAft>
                        <a:buSzPts val="1000"/>
                        <a:buFont typeface="Lato Light"/>
                        <a:buNone/>
                        <a:tabLst>
                          <a:tab pos="413385" algn="l"/>
                          <a:tab pos="414020" algn="l"/>
                        </a:tabLst>
                      </a:pPr>
                      <a:r>
                        <a:rPr lang="en-US" sz="1000" b="0" u="sng" dirty="0">
                          <a:latin typeface="Comic Sans MS" panose="030F0702030302020204" pitchFamily="66" charset="0"/>
                        </a:rPr>
                        <a:t>Getting started and general musical understanding - brass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the correct instrumental fingering/slide</a:t>
                      </a:r>
                    </a:p>
                    <a:p>
                      <a:pPr marL="0" marR="242570" lvl="0" indent="0">
                        <a:lnSpc>
                          <a:spcPts val="1400"/>
                        </a:lnSpc>
                        <a:spcBef>
                          <a:spcPts val="145"/>
                        </a:spcBef>
                        <a:spcAft>
                          <a:spcPts val="0"/>
                        </a:spcAft>
                        <a:buSzPts val="1000"/>
                        <a:buFont typeface="Lato Light"/>
                        <a:buNone/>
                        <a:tabLst>
                          <a:tab pos="413385" algn="l"/>
                          <a:tab pos="414020" algn="l"/>
                        </a:tabLst>
                      </a:pPr>
                      <a:r>
                        <a:rPr lang="en-US" sz="1000" b="0" u="sng" dirty="0">
                          <a:latin typeface="Comic Sans MS" panose="030F0702030302020204" pitchFamily="66" charset="0"/>
                        </a:rPr>
                        <a:t>General Performance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create balance in class performances through dynamic choice</a:t>
                      </a:r>
                    </a:p>
                    <a:p>
                      <a:pPr marL="0" marR="242570" lvl="0" indent="0">
                        <a:lnSpc>
                          <a:spcPts val="1400"/>
                        </a:lnSpc>
                        <a:spcBef>
                          <a:spcPts val="145"/>
                        </a:spcBef>
                        <a:spcAft>
                          <a:spcPts val="0"/>
                        </a:spcAft>
                        <a:buSzPts val="1000"/>
                        <a:buFont typeface="Lato Light"/>
                        <a:buNone/>
                        <a:tabLst>
                          <a:tab pos="413385" algn="l"/>
                          <a:tab pos="414020" algn="l"/>
                        </a:tabLst>
                      </a:pPr>
                      <a:r>
                        <a:rPr lang="en-US" sz="1000" b="0" u="sng" dirty="0">
                          <a:latin typeface="Comic Sans MS" panose="030F0702030302020204" pitchFamily="66" charset="0"/>
                        </a:rPr>
                        <a:t>Specific instrument skills - glockenspiel</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5 or more notes, including at least one accidental </a:t>
                      </a:r>
                    </a:p>
                    <a:p>
                      <a:pPr marL="0" marR="242570" lvl="0" indent="0">
                        <a:lnSpc>
                          <a:spcPts val="1400"/>
                        </a:lnSpc>
                        <a:spcBef>
                          <a:spcPts val="145"/>
                        </a:spcBef>
                        <a:spcAft>
                          <a:spcPts val="0"/>
                        </a:spcAft>
                        <a:buSzPts val="1000"/>
                        <a:buFont typeface="Lato Light"/>
                        <a:buNone/>
                        <a:tabLst>
                          <a:tab pos="413385" algn="l"/>
                          <a:tab pos="414020" algn="l"/>
                        </a:tabLst>
                      </a:pPr>
                      <a:r>
                        <a:rPr lang="en-US" sz="1000" b="0" u="sng" dirty="0">
                          <a:latin typeface="Comic Sans MS" panose="030F0702030302020204" pitchFamily="66" charset="0"/>
                        </a:rPr>
                        <a:t>Specific instrument skills - brass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articulate sound in greater detail</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what chromatic notes are</a:t>
                      </a:r>
                    </a:p>
                    <a:p>
                      <a:pPr marL="0" marR="242570" lvl="0" indent="0">
                        <a:lnSpc>
                          <a:spcPts val="1400"/>
                        </a:lnSpc>
                        <a:spcBef>
                          <a:spcPts val="145"/>
                        </a:spcBef>
                        <a:spcAft>
                          <a:spcPts val="0"/>
                        </a:spcAft>
                        <a:buSzPts val="1000"/>
                        <a:buFont typeface="Lato Light"/>
                        <a:buNone/>
                        <a:tabLst>
                          <a:tab pos="413385" algn="l"/>
                          <a:tab pos="414020" algn="l"/>
                        </a:tabLst>
                      </a:pPr>
                      <a:r>
                        <a:rPr lang="en-US" sz="1000" b="0" u="sng" dirty="0">
                          <a:latin typeface="Comic Sans MS" panose="030F0702030302020204" pitchFamily="66" charset="0"/>
                        </a:rPr>
                        <a:t>Improvising/Creativity/Composing</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what improvisation is and how this can be embedded into a performance</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Cycles A and B</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305152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Music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2880548991"/>
              </p:ext>
            </p:extLst>
          </p:nvPr>
        </p:nvGraphicFramePr>
        <p:xfrm>
          <a:off x="287044" y="2462921"/>
          <a:ext cx="11606074" cy="4308100"/>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913136">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algn="just">
                        <a:spcAft>
                          <a:spcPts val="0"/>
                        </a:spcAft>
                      </a:pPr>
                      <a:r>
                        <a:rPr lang="en-GB" sz="800" dirty="0">
                          <a:effectLst/>
                          <a:latin typeface="Comic Sans MS" panose="030F0702030302020204" pitchFamily="66" charset="0"/>
                          <a:ea typeface="Lato Light"/>
                          <a:cs typeface="Lato Light"/>
                        </a:rPr>
                        <a:t>The National Curriculum for music aims to ensure that all pupils:</a:t>
                      </a:r>
                    </a:p>
                    <a:p>
                      <a:pPr algn="just">
                        <a:spcAft>
                          <a:spcPts val="0"/>
                        </a:spcAft>
                      </a:pPr>
                      <a:endParaRPr lang="en-GB" sz="800" dirty="0">
                        <a:effectLst/>
                        <a:latin typeface="Comic Sans MS" panose="030F0702030302020204" pitchFamily="66" charset="0"/>
                        <a:ea typeface="Lato Light"/>
                        <a:cs typeface="Lato Light"/>
                      </a:endParaRPr>
                    </a:p>
                    <a:p>
                      <a:pPr marL="171450" indent="-171450" algn="just">
                        <a:spcAft>
                          <a:spcPts val="0"/>
                        </a:spcAft>
                        <a:buFontTx/>
                        <a:buChar char="-"/>
                      </a:pPr>
                      <a:r>
                        <a:rPr lang="en-GB" sz="800" dirty="0">
                          <a:effectLst/>
                          <a:latin typeface="Comic Sans MS" panose="030F0702030302020204" pitchFamily="66" charset="0"/>
                          <a:ea typeface="Lato Light"/>
                          <a:cs typeface="Lato Light"/>
                        </a:rPr>
                        <a:t>Perform, listen to, review and evaluate music</a:t>
                      </a:r>
                    </a:p>
                    <a:p>
                      <a:pPr marL="171450" indent="-171450" algn="just">
                        <a:spcAft>
                          <a:spcPts val="0"/>
                        </a:spcAft>
                        <a:buFontTx/>
                        <a:buChar char="-"/>
                      </a:pPr>
                      <a:r>
                        <a:rPr lang="en-GB" sz="800" dirty="0">
                          <a:effectLst/>
                          <a:latin typeface="Comic Sans MS" panose="030F0702030302020204" pitchFamily="66" charset="0"/>
                          <a:ea typeface="Lato Light"/>
                          <a:cs typeface="Lato Light"/>
                        </a:rPr>
                        <a:t>Be taught to sing, create and compose music</a:t>
                      </a:r>
                    </a:p>
                    <a:p>
                      <a:pPr marL="171450" indent="-171450" algn="just">
                        <a:spcAft>
                          <a:spcPts val="0"/>
                        </a:spcAft>
                        <a:buFontTx/>
                        <a:buChar char="-"/>
                      </a:pPr>
                      <a:r>
                        <a:rPr lang="en-GB" sz="800" dirty="0">
                          <a:effectLst/>
                          <a:latin typeface="Comic Sans MS" panose="030F0702030302020204" pitchFamily="66" charset="0"/>
                          <a:ea typeface="Lato Light"/>
                          <a:cs typeface="Lato Light"/>
                        </a:rPr>
                        <a:t>Have the opportunity to learn a musical instrument</a:t>
                      </a:r>
                    </a:p>
                    <a:p>
                      <a:pPr marL="171450" indent="-171450" algn="just">
                        <a:spcAft>
                          <a:spcPts val="0"/>
                        </a:spcAft>
                        <a:buFontTx/>
                        <a:buChar char="-"/>
                      </a:pPr>
                      <a:r>
                        <a:rPr lang="en-GB" sz="800" dirty="0">
                          <a:effectLst/>
                          <a:latin typeface="Comic Sans MS" panose="030F0702030302020204" pitchFamily="66" charset="0"/>
                          <a:ea typeface="Lato Light"/>
                          <a:cs typeface="Lato Light"/>
                        </a:rPr>
                        <a:t>Use technology appropriately </a:t>
                      </a:r>
                    </a:p>
                    <a:p>
                      <a:pPr marL="171450" indent="-171450" algn="just">
                        <a:spcAft>
                          <a:spcPts val="0"/>
                        </a:spcAft>
                        <a:buFontTx/>
                        <a:buChar char="-"/>
                      </a:pPr>
                      <a:r>
                        <a:rPr lang="en-GB" sz="800" dirty="0">
                          <a:effectLst/>
                          <a:latin typeface="Comic Sans MS" panose="030F0702030302020204" pitchFamily="66" charset="0"/>
                          <a:ea typeface="Lato Light"/>
                          <a:cs typeface="Lato Light"/>
                        </a:rPr>
                        <a:t>Understand and explore how music is created, produced and communicated</a:t>
                      </a:r>
                    </a:p>
                    <a:p>
                      <a:pPr marL="171450" indent="-171450" algn="just">
                        <a:spcAft>
                          <a:spcPts val="0"/>
                        </a:spcAft>
                        <a:buFontTx/>
                        <a:buChar char="-"/>
                      </a:pPr>
                      <a:endParaRPr lang="en-GB" sz="800" dirty="0">
                        <a:effectLst/>
                        <a:latin typeface="Comic Sans MS" panose="030F0702030302020204" pitchFamily="66" charset="0"/>
                        <a:ea typeface="Lato Light"/>
                        <a:cs typeface="Lato Light"/>
                      </a:endParaRPr>
                    </a:p>
                    <a:p>
                      <a:pPr marL="0" indent="0" algn="just">
                        <a:spcAft>
                          <a:spcPts val="0"/>
                        </a:spcAft>
                        <a:buFontTx/>
                        <a:buNone/>
                      </a:pPr>
                      <a:r>
                        <a:rPr lang="en-US" sz="800" dirty="0">
                          <a:effectLst/>
                          <a:latin typeface="Comic Sans MS" panose="030F0702030302020204" pitchFamily="66" charset="0"/>
                          <a:ea typeface="Lato Light"/>
                          <a:cs typeface="Lato Light"/>
                        </a:rPr>
                        <a:t>At </a:t>
                      </a:r>
                      <a:r>
                        <a:rPr lang="en-US" sz="800" dirty="0" err="1">
                          <a:effectLst/>
                          <a:latin typeface="Comic Sans MS" panose="030F0702030302020204" pitchFamily="66" charset="0"/>
                          <a:ea typeface="Lato Light"/>
                          <a:cs typeface="Lato Light"/>
                        </a:rPr>
                        <a:t>Sandbach</a:t>
                      </a:r>
                      <a:r>
                        <a:rPr lang="en-US" sz="800" dirty="0">
                          <a:effectLst/>
                          <a:latin typeface="Comic Sans MS" panose="030F0702030302020204" pitchFamily="66" charset="0"/>
                          <a:ea typeface="Lato Light"/>
                          <a:cs typeface="Lato Light"/>
                        </a:rPr>
                        <a:t> Primary Academy we view music as an essential and enjoyable skill which all children should have the opportunity to appreciate and engage in.  Our intention is that children gain a comprehensive understanding of the key areas of music through singing, performing, playing, listening, appraising, composing, reviewing and evaluating across a wide range of genres, styles, locations and cultures.  We are committed to ensuring that our children develop a deep understanding of the subject, a curiosity to the role of music in their lives and appreciate the value and importance of music in the wider community.   We strive to ensure that children are </a:t>
                      </a:r>
                      <a:r>
                        <a:rPr lang="en-GB" sz="800" dirty="0">
                          <a:effectLst/>
                          <a:latin typeface="Comic Sans MS" panose="030F0702030302020204" pitchFamily="66" charset="0"/>
                          <a:ea typeface="Lato Light"/>
                          <a:cs typeface="Lato Light"/>
                        </a:rPr>
                        <a:t>able to develop and use their musical skills, knowledge and experiences to involve themselves in music in a variety of different contexts throughout their life.</a:t>
                      </a:r>
                    </a:p>
                  </a:txBody>
                  <a:tcPr>
                    <a:solidFill>
                      <a:schemeClr val="accent1">
                        <a:lumMod val="20000"/>
                        <a:lumOff val="80000"/>
                      </a:schemeClr>
                    </a:solidFill>
                  </a:tcPr>
                </a:tc>
                <a:extLst>
                  <a:ext uri="{0D108BD9-81ED-4DB2-BD59-A6C34878D82A}">
                    <a16:rowId xmlns:a16="http://schemas.microsoft.com/office/drawing/2014/main" val="522082441"/>
                  </a:ext>
                </a:extLst>
              </a:tr>
              <a:tr h="1252311">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pPr algn="just">
                        <a:spcAft>
                          <a:spcPts val="0"/>
                        </a:spcAft>
                      </a:pPr>
                      <a:r>
                        <a:rPr lang="en-GB" sz="800" dirty="0">
                          <a:effectLst/>
                          <a:latin typeface="Comic Sans MS" panose="030F0702030302020204" pitchFamily="66" charset="0"/>
                          <a:ea typeface="Lato Light"/>
                          <a:cs typeface="Lato Light"/>
                        </a:rPr>
                        <a:t>At Sandbach Primary Academy, we follow the ‘Love Music Trust’ scheme of work, which ensures we provide a high-quality music curriculum where all pupils sing, listen, compose, perform and evaluate. Children learn how to handle and play instruments, tuned and untuned, learning the basic principles of creating notes as well as how to read basic notation. They also learn how to compose, focussing on the different dimensions of music, which in turn feeds their understanding when listening, playing and analysing music. Composing and performing using body percussion and vocal sounds also further develops children’s understanding of musical elements.</a:t>
                      </a:r>
                      <a:endParaRPr lang="en-US" sz="800" dirty="0">
                        <a:effectLst/>
                        <a:latin typeface="Comic Sans MS" panose="030F0702030302020204" pitchFamily="66" charset="0"/>
                        <a:ea typeface="Lato Light"/>
                        <a:cs typeface="Lato Light"/>
                      </a:endParaRPr>
                    </a:p>
                    <a:p>
                      <a:pPr algn="just">
                        <a:spcAft>
                          <a:spcPts val="0"/>
                        </a:spcAft>
                      </a:pPr>
                      <a:endParaRPr lang="en-US" sz="800" dirty="0">
                        <a:effectLst/>
                        <a:latin typeface="Comic Sans MS" panose="030F0702030302020204" pitchFamily="66" charset="0"/>
                        <a:ea typeface="Lato Light"/>
                        <a:cs typeface="Lato Light"/>
                      </a:endParaRPr>
                    </a:p>
                    <a:p>
                      <a:pPr algn="just">
                        <a:spcAft>
                          <a:spcPts val="0"/>
                        </a:spcAft>
                      </a:pPr>
                      <a:r>
                        <a:rPr lang="en-US" sz="800" dirty="0">
                          <a:effectLst/>
                          <a:latin typeface="Comic Sans MS" panose="030F0702030302020204" pitchFamily="66" charset="0"/>
                          <a:ea typeface="Lato Light"/>
                          <a:cs typeface="Lato Light"/>
                        </a:rPr>
                        <a:t>In the EYFS, the fundaments of musical learning and exploration are laid through adult lead musical activities and child-initiated ones. Children receive planned for, enjoyable musical experiences and opportunities to explore through the environment. In their Reception year, children receive more formal music teaching in 20-minute sessions at different points through the term. They continue to have many opportunities to explore musical knowledge and skills through the environment and singing songs and nursery rhymes is part of their daily routine and learning. In KS1, discrete music lessons are taught weekly for 30 minutes. Half termly units are now introduced ensuring children have many opportunities to revisit previous learning and apply new learning in varying musical contexts. In LKS2, children receive weekly lessons of between 30 minutes and an hour, appropriate to the content and expectations in learning. In UKS2 children are taught for an hour each week by visiting music tutors, who are also local musicians to the area.  C</a:t>
                      </a:r>
                      <a:r>
                        <a:rPr lang="en-GB" sz="800" dirty="0" err="1">
                          <a:effectLst/>
                          <a:latin typeface="Comic Sans MS" panose="030F0702030302020204" pitchFamily="66" charset="0"/>
                          <a:ea typeface="Lato Light"/>
                          <a:cs typeface="Lato Light"/>
                        </a:rPr>
                        <a:t>hildren</a:t>
                      </a:r>
                      <a:r>
                        <a:rPr lang="en-GB" sz="800" dirty="0">
                          <a:effectLst/>
                          <a:latin typeface="Comic Sans MS" panose="030F0702030302020204" pitchFamily="66" charset="0"/>
                          <a:ea typeface="Lato Light"/>
                          <a:cs typeface="Lato Light"/>
                        </a:rPr>
                        <a:t> study and learn to play two musical instruments; a glockenspiel and a Bb brass instrument (such as a cornett, trombone or baritone). </a:t>
                      </a:r>
                      <a:r>
                        <a:rPr lang="en-US" sz="800" dirty="0">
                          <a:effectLst/>
                          <a:latin typeface="Comic Sans MS" panose="030F0702030302020204" pitchFamily="66" charset="0"/>
                          <a:ea typeface="Lato Light"/>
                          <a:cs typeface="Lato Light"/>
                        </a:rPr>
                        <a:t>The children work towards a musical award (Autumn - Bronze, Spring – Silver and Summer – Gold) with each term and award increasing in musical knowledge, skill and instrument technique.</a:t>
                      </a:r>
                    </a:p>
                    <a:p>
                      <a:pPr algn="just">
                        <a:spcAft>
                          <a:spcPts val="0"/>
                        </a:spcAft>
                      </a:pPr>
                      <a:endParaRPr lang="en-US" sz="800" dirty="0">
                        <a:effectLst/>
                        <a:latin typeface="Comic Sans MS" panose="030F0702030302020204" pitchFamily="66" charset="0"/>
                        <a:ea typeface="Lato Light"/>
                        <a:cs typeface="Lato Light"/>
                      </a:endParaRPr>
                    </a:p>
                  </a:txBody>
                  <a:tcPr>
                    <a:solidFill>
                      <a:schemeClr val="accent5">
                        <a:lumMod val="40000"/>
                        <a:lumOff val="60000"/>
                      </a:schemeClr>
                    </a:solidFill>
                  </a:tcPr>
                </a:tc>
                <a:extLst>
                  <a:ext uri="{0D108BD9-81ED-4DB2-BD59-A6C34878D82A}">
                    <a16:rowId xmlns:a16="http://schemas.microsoft.com/office/drawing/2014/main" val="1439158557"/>
                  </a:ext>
                </a:extLst>
              </a:tr>
              <a:tr h="718564">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effectLst/>
                          <a:latin typeface="Comic Sans MS" panose="030F0702030302020204" pitchFamily="66" charset="0"/>
                          <a:ea typeface="Lato Light"/>
                          <a:cs typeface="Lato Light"/>
                        </a:rPr>
                        <a:t>By the end of KS2, a range of genres, musicians and composers have been encountered. Children know three different time signatures and can identify and use techniques to change the mood of a piece. Different rhythms, including syncopation, are explored and a five note, pentatonic scale is used for performance and composition. All children will have had the opportunity to learn a musical instrument, perform to each other and perform to broader audiences.</a:t>
                      </a:r>
                      <a:endParaRPr lang="en-GB" sz="800" dirty="0">
                        <a:effectLst/>
                        <a:latin typeface="Comic Sans MS" panose="030F0702030302020204" pitchFamily="66" charset="0"/>
                        <a:ea typeface="Lato Light"/>
                        <a:cs typeface="Lato Light"/>
                      </a:endParaRP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
        <p:nvSpPr>
          <p:cNvPr id="11" name="Rectangle 10">
            <a:extLst>
              <a:ext uri="{FF2B5EF4-FFF2-40B4-BE49-F238E27FC236}">
                <a16:creationId xmlns:a16="http://schemas.microsoft.com/office/drawing/2014/main" id="{7864DB6A-00CA-4E8F-8917-119555A767EA}"/>
              </a:ext>
            </a:extLst>
          </p:cNvPr>
          <p:cNvSpPr/>
          <p:nvPr/>
        </p:nvSpPr>
        <p:spPr>
          <a:xfrm>
            <a:off x="287044" y="1874596"/>
            <a:ext cx="11606074" cy="523220"/>
          </a:xfrm>
          <a:prstGeom prst="rect">
            <a:avLst/>
          </a:prstGeom>
        </p:spPr>
        <p:txBody>
          <a:bodyPr wrap="square">
            <a:spAutoFit/>
          </a:bodyPr>
          <a:lstStyle/>
          <a:p>
            <a:pPr algn="ct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Our </a:t>
            </a:r>
            <a:r>
              <a:rPr lang="en-US"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music curriculum aims to be fun and engaging for all concerned, and that every child is a born musician. We believe that music has a role to play in every aspect of all of our lives, wherever and whoever we are.</a:t>
            </a:r>
            <a:endParaRPr lang="en-GB" sz="1400" i="1" dirty="0">
              <a:latin typeface="Comic Sans MS" panose="030F0702030302020204" pitchFamily="66" charset="0"/>
            </a:endParaRPr>
          </a:p>
        </p:txBody>
      </p:sp>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Music – EYFS</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3" name="Rectangle 2">
            <a:extLst>
              <a:ext uri="{FF2B5EF4-FFF2-40B4-BE49-F238E27FC236}">
                <a16:creationId xmlns:a16="http://schemas.microsoft.com/office/drawing/2014/main" id="{C0A92AC8-44F5-4F96-A7C7-4DBF0FD829B6}"/>
              </a:ext>
            </a:extLst>
          </p:cNvPr>
          <p:cNvSpPr/>
          <p:nvPr/>
        </p:nvSpPr>
        <p:spPr>
          <a:xfrm>
            <a:off x="298882" y="2298983"/>
            <a:ext cx="11594236" cy="1857368"/>
          </a:xfrm>
          <a:prstGeom prst="rect">
            <a:avLst/>
          </a:prstGeom>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Our curriculum nurtures children to become imaginative and expressive starting from the Early Years through the EYFS Statutory Framework areas of learning, ‘Expressive Arts and Design’. This early learning feeds directly into the knowledge curriculum for years 1-6. In the EYFS the children are given opportunities to move and dance to rhymes and songs, explore and play instruments and to create their own songs and dances to perform to others.  These opportunities will enable them to develop their understanding of music and their ability to communicate through it, expressing their own thoughts and feelings and preparing them for the Year 1 music curriculum.</a:t>
            </a:r>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277568172"/>
              </p:ext>
            </p:extLst>
          </p:nvPr>
        </p:nvGraphicFramePr>
        <p:xfrm>
          <a:off x="298883" y="1902761"/>
          <a:ext cx="11596027" cy="4109145"/>
        </p:xfrm>
        <a:graphic>
          <a:graphicData uri="http://schemas.openxmlformats.org/drawingml/2006/table">
            <a:tbl>
              <a:tblPr firstRow="1" bandRow="1">
                <a:tableStyleId>{5940675A-B579-460E-94D1-54222C63F5DA}</a:tableStyleId>
              </a:tblPr>
              <a:tblGrid>
                <a:gridCol w="912049">
                  <a:extLst>
                    <a:ext uri="{9D8B030D-6E8A-4147-A177-3AD203B41FA5}">
                      <a16:colId xmlns:a16="http://schemas.microsoft.com/office/drawing/2014/main" val="698276396"/>
                    </a:ext>
                  </a:extLst>
                </a:gridCol>
                <a:gridCol w="1512311">
                  <a:extLst>
                    <a:ext uri="{9D8B030D-6E8A-4147-A177-3AD203B41FA5}">
                      <a16:colId xmlns:a16="http://schemas.microsoft.com/office/drawing/2014/main" val="1039164095"/>
                    </a:ext>
                  </a:extLst>
                </a:gridCol>
                <a:gridCol w="1727891">
                  <a:extLst>
                    <a:ext uri="{9D8B030D-6E8A-4147-A177-3AD203B41FA5}">
                      <a16:colId xmlns:a16="http://schemas.microsoft.com/office/drawing/2014/main" val="2421390909"/>
                    </a:ext>
                  </a:extLst>
                </a:gridCol>
                <a:gridCol w="1722112">
                  <a:extLst>
                    <a:ext uri="{9D8B030D-6E8A-4147-A177-3AD203B41FA5}">
                      <a16:colId xmlns:a16="http://schemas.microsoft.com/office/drawing/2014/main" val="914411525"/>
                    </a:ext>
                  </a:extLst>
                </a:gridCol>
                <a:gridCol w="1902724">
                  <a:extLst>
                    <a:ext uri="{9D8B030D-6E8A-4147-A177-3AD203B41FA5}">
                      <a16:colId xmlns:a16="http://schemas.microsoft.com/office/drawing/2014/main" val="642693463"/>
                    </a:ext>
                  </a:extLst>
                </a:gridCol>
                <a:gridCol w="1968619">
                  <a:extLst>
                    <a:ext uri="{9D8B030D-6E8A-4147-A177-3AD203B41FA5}">
                      <a16:colId xmlns:a16="http://schemas.microsoft.com/office/drawing/2014/main" val="954389551"/>
                    </a:ext>
                  </a:extLst>
                </a:gridCol>
                <a:gridCol w="1850321">
                  <a:extLst>
                    <a:ext uri="{9D8B030D-6E8A-4147-A177-3AD203B41FA5}">
                      <a16:colId xmlns:a16="http://schemas.microsoft.com/office/drawing/2014/main" val="316939250"/>
                    </a:ext>
                  </a:extLst>
                </a:gridCol>
              </a:tblGrid>
              <a:tr h="695193">
                <a:tc>
                  <a:txBody>
                    <a:bodyPr/>
                    <a:lstStyle/>
                    <a:p>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Autumn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Autumn 2</a:t>
                      </a:r>
                    </a:p>
                    <a:p>
                      <a:pPr algn="ctr"/>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Spring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Spring 2</a:t>
                      </a:r>
                    </a:p>
                    <a:p>
                      <a:pPr algn="ctr"/>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Summer 1</a:t>
                      </a:r>
                    </a:p>
                    <a:p>
                      <a:pPr algn="ctr"/>
                      <a:endParaRPr lang="en-GB" sz="12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Summer 2</a:t>
                      </a:r>
                    </a:p>
                    <a:p>
                      <a:pPr algn="ctr"/>
                      <a:endParaRPr lang="en-GB" sz="12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a:txBody>
                    <a:bodyPr/>
                    <a:lstStyle/>
                    <a:p>
                      <a:r>
                        <a:rPr lang="en-US" sz="1200" dirty="0">
                          <a:latin typeface="Comic Sans MS" panose="030F0702030302020204" pitchFamily="66" charset="0"/>
                        </a:rPr>
                        <a:t>KS1</a:t>
                      </a:r>
                    </a:p>
                    <a:p>
                      <a:r>
                        <a:rPr lang="en-US" sz="1200" dirty="0">
                          <a:latin typeface="Comic Sans MS" panose="030F0702030302020204" pitchFamily="66" charset="0"/>
                        </a:rPr>
                        <a:t>Year 1</a:t>
                      </a:r>
                      <a:endParaRPr lang="en-GB" sz="1200" dirty="0">
                        <a:latin typeface="Comic Sans MS" panose="030F0702030302020204" pitchFamily="66" charset="0"/>
                      </a:endParaRPr>
                    </a:p>
                  </a:txBody>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Tell me a story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Fireworks and fantasy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Get on board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Changes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Under the sea</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Blast off</a:t>
                      </a: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492671859"/>
                  </a:ext>
                </a:extLst>
              </a:tr>
              <a:tr h="571070">
                <a:tc>
                  <a:txBody>
                    <a:bodyPr/>
                    <a:lstStyle/>
                    <a:p>
                      <a:r>
                        <a:rPr lang="en-GB" sz="1200" dirty="0">
                          <a:latin typeface="Comic Sans MS" panose="030F0702030302020204" pitchFamily="66" charset="0"/>
                        </a:rPr>
                        <a:t>KS1</a:t>
                      </a:r>
                    </a:p>
                    <a:p>
                      <a:r>
                        <a:rPr lang="en-GB" sz="1200" dirty="0">
                          <a:latin typeface="Comic Sans MS" panose="030F0702030302020204" pitchFamily="66" charset="0"/>
                        </a:rPr>
                        <a:t>Year 2</a:t>
                      </a:r>
                    </a:p>
                  </a:txBody>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Down in the woods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Fire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Fire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Round the World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Whatever the weather</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Down in the Jungle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Sun, Moon and Stars</a:t>
                      </a: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460120749"/>
                  </a:ext>
                </a:extLst>
              </a:tr>
              <a:tr h="521395">
                <a:tc>
                  <a:txBody>
                    <a:bodyPr/>
                    <a:lstStyle/>
                    <a:p>
                      <a:r>
                        <a:rPr lang="en-GB" sz="1200" dirty="0">
                          <a:latin typeface="Comic Sans MS" panose="030F0702030302020204" pitchFamily="66" charset="0"/>
                        </a:rPr>
                        <a:t>LKS2</a:t>
                      </a:r>
                    </a:p>
                    <a:p>
                      <a:r>
                        <a:rPr lang="en-GB" sz="1200" dirty="0">
                          <a:latin typeface="Comic Sans MS" panose="030F0702030302020204" pitchFamily="66" charset="0"/>
                        </a:rPr>
                        <a:t>Year 3/4</a:t>
                      </a:r>
                    </a:p>
                  </a:txBody>
                  <a:tcPr/>
                </a:tc>
                <a:tc>
                  <a:txBody>
                    <a:bodyPr/>
                    <a:lstStyle/>
                    <a:p>
                      <a:pPr algn="ctr">
                        <a:spcAft>
                          <a:spcPts val="0"/>
                        </a:spcAft>
                      </a:pPr>
                      <a:r>
                        <a:rPr lang="en-US" sz="1200" dirty="0">
                          <a:effectLst/>
                          <a:latin typeface="Comic Sans MS" panose="030F0702030302020204" pitchFamily="66" charset="0"/>
                          <a:ea typeface="Lato Light"/>
                          <a:cs typeface="Lato Light"/>
                        </a:rPr>
                        <a:t>Peter and the Wolf Y3</a:t>
                      </a:r>
                      <a:endParaRPr lang="en-GB" sz="1200" dirty="0">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US" sz="1200" dirty="0">
                          <a:effectLst/>
                          <a:latin typeface="Comic Sans MS" panose="030F0702030302020204" pitchFamily="66" charset="0"/>
                          <a:ea typeface="Lato Light"/>
                          <a:cs typeface="Lato Light"/>
                        </a:rPr>
                        <a:t>Countdown to Christmas Y4</a:t>
                      </a:r>
                      <a:endParaRPr lang="en-GB" sz="1200" dirty="0">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US" sz="1200" dirty="0">
                          <a:effectLst/>
                          <a:latin typeface="Comic Sans MS" panose="030F0702030302020204" pitchFamily="66" charset="0"/>
                          <a:ea typeface="Lato Light"/>
                          <a:cs typeface="Lato Light"/>
                        </a:rPr>
                        <a:t>Planet exploration Y3</a:t>
                      </a:r>
                      <a:endParaRPr lang="en-GB" sz="1200" dirty="0">
                        <a:effectLst/>
                        <a:latin typeface="Comic Sans MS" panose="030F0702030302020204" pitchFamily="66" charset="0"/>
                        <a:ea typeface="Lato Light"/>
                        <a:cs typeface="Lato Light"/>
                      </a:endParaRPr>
                    </a:p>
                  </a:txBody>
                  <a:tcPr marL="68580" marR="68580" marT="0" marB="0">
                    <a:noFill/>
                  </a:tcPr>
                </a:tc>
                <a:tc>
                  <a:txBody>
                    <a:bodyPr/>
                    <a:lstStyle/>
                    <a:p>
                      <a:pPr algn="ctr">
                        <a:spcAft>
                          <a:spcPts val="0"/>
                        </a:spcAft>
                      </a:pPr>
                      <a:r>
                        <a:rPr lang="en-US" sz="1200" dirty="0">
                          <a:effectLst/>
                          <a:latin typeface="Comic Sans MS" panose="030F0702030302020204" pitchFamily="66" charset="0"/>
                          <a:ea typeface="Lato Light"/>
                          <a:cs typeface="Lato Light"/>
                        </a:rPr>
                        <a:t>Vikings Y4</a:t>
                      </a:r>
                      <a:endParaRPr lang="en-GB" sz="1200" dirty="0">
                        <a:effectLst/>
                        <a:latin typeface="Comic Sans MS" panose="030F0702030302020204" pitchFamily="66" charset="0"/>
                        <a:ea typeface="Lato Light"/>
                        <a:cs typeface="Lato Light"/>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Sporting themes Y3</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Meet and Greet Y3</a:t>
                      </a: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533913891"/>
                  </a:ext>
                </a:extLst>
              </a:tr>
              <a:tr h="914400">
                <a:tc>
                  <a:txBody>
                    <a:bodyPr/>
                    <a:lstStyle/>
                    <a:p>
                      <a:endParaRPr lang="en-GB" sz="1200" dirty="0">
                        <a:latin typeface="Comic Sans MS" panose="030F0702030302020204" pitchFamily="66" charset="0"/>
                      </a:endParaRPr>
                    </a:p>
                    <a:p>
                      <a:r>
                        <a:rPr lang="en-GB" sz="1200" dirty="0">
                          <a:latin typeface="Comic Sans MS" panose="030F0702030302020204" pitchFamily="66" charset="0"/>
                        </a:rPr>
                        <a:t>UKS2</a:t>
                      </a:r>
                    </a:p>
                    <a:p>
                      <a:r>
                        <a:rPr lang="en-GB" sz="1200" dirty="0">
                          <a:latin typeface="Comic Sans MS" panose="030F0702030302020204" pitchFamily="66" charset="0"/>
                        </a:rPr>
                        <a:t>Year 5/6</a:t>
                      </a: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Y5 – Glockenspiel</a:t>
                      </a:r>
                    </a:p>
                    <a:p>
                      <a:pPr algn="ctr">
                        <a:spcAft>
                          <a:spcPts val="0"/>
                        </a:spcAft>
                      </a:pPr>
                      <a:r>
                        <a:rPr lang="en-US" sz="1200" dirty="0">
                          <a:effectLst/>
                          <a:latin typeface="Comic Sans MS" panose="030F0702030302020204" pitchFamily="66" charset="0"/>
                          <a:ea typeface="Lato Light"/>
                          <a:cs typeface="Lato Light"/>
                        </a:rPr>
                        <a:t>Y6 – Bb Brass</a:t>
                      </a:r>
                    </a:p>
                    <a:p>
                      <a:pPr algn="ctr">
                        <a:spcAft>
                          <a:spcPts val="0"/>
                        </a:spcAft>
                      </a:pPr>
                      <a:r>
                        <a:rPr lang="en-US" sz="1200" dirty="0">
                          <a:effectLst/>
                          <a:latin typeface="Comic Sans MS" panose="030F0702030302020204" pitchFamily="66" charset="0"/>
                          <a:ea typeface="Lato Light"/>
                          <a:cs typeface="Lato Light"/>
                        </a:rPr>
                        <a:t>Musicians/Composers: TBC by LMT Tutors</a:t>
                      </a:r>
                    </a:p>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endParaRPr lang="en-GB"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271547623"/>
              </p:ext>
            </p:extLst>
          </p:nvPr>
        </p:nvGraphicFramePr>
        <p:xfrm>
          <a:off x="298883" y="1902761"/>
          <a:ext cx="11555833" cy="4109145"/>
        </p:xfrm>
        <a:graphic>
          <a:graphicData uri="http://schemas.openxmlformats.org/drawingml/2006/table">
            <a:tbl>
              <a:tblPr firstRow="1" bandRow="1">
                <a:tableStyleId>{5940675A-B579-460E-94D1-54222C63F5DA}</a:tableStyleId>
              </a:tblPr>
              <a:tblGrid>
                <a:gridCol w="871855">
                  <a:extLst>
                    <a:ext uri="{9D8B030D-6E8A-4147-A177-3AD203B41FA5}">
                      <a16:colId xmlns:a16="http://schemas.microsoft.com/office/drawing/2014/main" val="698276396"/>
                    </a:ext>
                  </a:extLst>
                </a:gridCol>
                <a:gridCol w="1512311">
                  <a:extLst>
                    <a:ext uri="{9D8B030D-6E8A-4147-A177-3AD203B41FA5}">
                      <a16:colId xmlns:a16="http://schemas.microsoft.com/office/drawing/2014/main" val="1039164095"/>
                    </a:ext>
                  </a:extLst>
                </a:gridCol>
                <a:gridCol w="1727891">
                  <a:extLst>
                    <a:ext uri="{9D8B030D-6E8A-4147-A177-3AD203B41FA5}">
                      <a16:colId xmlns:a16="http://schemas.microsoft.com/office/drawing/2014/main" val="2421390909"/>
                    </a:ext>
                  </a:extLst>
                </a:gridCol>
                <a:gridCol w="1722112">
                  <a:extLst>
                    <a:ext uri="{9D8B030D-6E8A-4147-A177-3AD203B41FA5}">
                      <a16:colId xmlns:a16="http://schemas.microsoft.com/office/drawing/2014/main" val="914411525"/>
                    </a:ext>
                  </a:extLst>
                </a:gridCol>
                <a:gridCol w="1902724">
                  <a:extLst>
                    <a:ext uri="{9D8B030D-6E8A-4147-A177-3AD203B41FA5}">
                      <a16:colId xmlns:a16="http://schemas.microsoft.com/office/drawing/2014/main" val="642693463"/>
                    </a:ext>
                  </a:extLst>
                </a:gridCol>
                <a:gridCol w="1968619">
                  <a:extLst>
                    <a:ext uri="{9D8B030D-6E8A-4147-A177-3AD203B41FA5}">
                      <a16:colId xmlns:a16="http://schemas.microsoft.com/office/drawing/2014/main" val="954389551"/>
                    </a:ext>
                  </a:extLst>
                </a:gridCol>
                <a:gridCol w="1850321">
                  <a:extLst>
                    <a:ext uri="{9D8B030D-6E8A-4147-A177-3AD203B41FA5}">
                      <a16:colId xmlns:a16="http://schemas.microsoft.com/office/drawing/2014/main" val="316939250"/>
                    </a:ext>
                  </a:extLst>
                </a:gridCol>
              </a:tblGrid>
              <a:tr h="695193">
                <a:tc>
                  <a:txBody>
                    <a:bodyPr/>
                    <a:lstStyle/>
                    <a:p>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Autumn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Autumn 2</a:t>
                      </a:r>
                    </a:p>
                    <a:p>
                      <a:pPr algn="ctr"/>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Spring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Spring 2</a:t>
                      </a:r>
                    </a:p>
                    <a:p>
                      <a:pPr algn="ctr"/>
                      <a:endParaRPr lang="en-GB" sz="1200"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Summer 1</a:t>
                      </a:r>
                    </a:p>
                    <a:p>
                      <a:pPr algn="ctr"/>
                      <a:endParaRPr lang="en-GB" sz="12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Summer 2</a:t>
                      </a:r>
                    </a:p>
                    <a:p>
                      <a:pPr algn="ctr"/>
                      <a:endParaRPr lang="en-GB" sz="12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a:txBody>
                    <a:bodyPr/>
                    <a:lstStyle/>
                    <a:p>
                      <a:r>
                        <a:rPr lang="en-GB" sz="1200" dirty="0">
                          <a:latin typeface="Comic Sans MS" panose="030F0702030302020204" pitchFamily="66" charset="0"/>
                        </a:rPr>
                        <a:t>KS1</a:t>
                      </a:r>
                    </a:p>
                    <a:p>
                      <a:r>
                        <a:rPr lang="en-GB" sz="1200" dirty="0">
                          <a:latin typeface="Comic Sans MS" panose="030F0702030302020204" pitchFamily="66" charset="0"/>
                        </a:rPr>
                        <a:t>Year 1</a:t>
                      </a:r>
                    </a:p>
                    <a:p>
                      <a:endParaRPr lang="en-GB" sz="1200" dirty="0">
                        <a:latin typeface="Comic Sans MS" panose="030F0702030302020204" pitchFamily="66" charset="0"/>
                      </a:endParaRPr>
                    </a:p>
                  </a:txBody>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Tell me a story</a:t>
                      </a: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Fireworks and fantasy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Get on board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Changes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Under the sea</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Blast off</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448062477"/>
                  </a:ext>
                </a:extLst>
              </a:tr>
              <a:tr h="521395">
                <a:tc>
                  <a:txBody>
                    <a:bodyPr/>
                    <a:lstStyle/>
                    <a:p>
                      <a:r>
                        <a:rPr lang="en-GB" sz="1200" dirty="0">
                          <a:latin typeface="Comic Sans MS" panose="030F0702030302020204" pitchFamily="66" charset="0"/>
                        </a:rPr>
                        <a:t>KS1</a:t>
                      </a:r>
                    </a:p>
                    <a:p>
                      <a:r>
                        <a:rPr lang="en-GB" sz="1200" dirty="0">
                          <a:latin typeface="Comic Sans MS" panose="030F0702030302020204" pitchFamily="66" charset="0"/>
                        </a:rPr>
                        <a:t>Year 2</a:t>
                      </a:r>
                    </a:p>
                  </a:txBody>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Down in the woods</a:t>
                      </a: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Fire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Fire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Round the World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Whatever the weather</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Down in the Jungle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Sun, Moon and Stars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460120749"/>
                  </a:ext>
                </a:extLst>
              </a:tr>
              <a:tr h="652298">
                <a:tc>
                  <a:txBody>
                    <a:bodyPr/>
                    <a:lstStyle/>
                    <a:p>
                      <a:r>
                        <a:rPr lang="en-GB" sz="1200" dirty="0">
                          <a:latin typeface="Comic Sans MS" panose="030F0702030302020204" pitchFamily="66" charset="0"/>
                        </a:rPr>
                        <a:t>LKS2</a:t>
                      </a:r>
                    </a:p>
                    <a:p>
                      <a:r>
                        <a:rPr lang="en-GB" sz="1200" dirty="0">
                          <a:latin typeface="Comic Sans MS" panose="030F0702030302020204" pitchFamily="66" charset="0"/>
                        </a:rPr>
                        <a:t>Year 3/4</a:t>
                      </a:r>
                    </a:p>
                  </a:txBody>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Stone Age  Y3</a:t>
                      </a: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noFill/>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Christmas Singing Y3</a:t>
                      </a:r>
                    </a:p>
                  </a:txBody>
                  <a:tcPr marL="68580" marR="68580" marT="0" marB="0">
                    <a:noFill/>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Folk Music Y4</a:t>
                      </a:r>
                    </a:p>
                  </a:txBody>
                  <a:tcPr marL="68580" marR="68580" marT="0" marB="0">
                    <a:noFill/>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Paint a picture Y4</a:t>
                      </a:r>
                    </a:p>
                  </a:txBody>
                  <a:tcPr marL="68580" marR="68580" marT="0" marB="0">
                    <a:noFill/>
                  </a:tcPr>
                </a:tc>
                <a:tc>
                  <a:txBody>
                    <a:bodyPr/>
                    <a:lstStyle/>
                    <a:p>
                      <a:pPr algn="ctr">
                        <a:lnSpc>
                          <a:spcPct val="107000"/>
                        </a:lnSpc>
                        <a:spcAft>
                          <a:spcPts val="0"/>
                        </a:spcAft>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Advertising</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Y4</a:t>
                      </a:r>
                    </a:p>
                  </a:txBody>
                  <a:tcPr marL="68580" marR="68580" marT="0" marB="0">
                    <a:noFill/>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Say Hello, Wave Goodbye Y4</a:t>
                      </a:r>
                    </a:p>
                  </a:txBody>
                  <a:tcPr marL="68580" marR="68580" marT="0" marB="0">
                    <a:noFill/>
                  </a:tcPr>
                </a:tc>
                <a:extLst>
                  <a:ext uri="{0D108BD9-81ED-4DB2-BD59-A6C34878D82A}">
                    <a16:rowId xmlns:a16="http://schemas.microsoft.com/office/drawing/2014/main" val="3533913891"/>
                  </a:ext>
                </a:extLst>
              </a:tr>
              <a:tr h="914400">
                <a:tc>
                  <a:txBody>
                    <a:bodyPr/>
                    <a:lstStyle/>
                    <a:p>
                      <a:r>
                        <a:rPr lang="en-GB" sz="1200" dirty="0">
                          <a:latin typeface="Comic Sans MS" panose="030F0702030302020204" pitchFamily="66" charset="0"/>
                        </a:rPr>
                        <a:t>UKS2</a:t>
                      </a:r>
                    </a:p>
                    <a:p>
                      <a:r>
                        <a:rPr lang="en-GB" sz="1200" dirty="0">
                          <a:latin typeface="Comic Sans MS" panose="030F0702030302020204" pitchFamily="66" charset="0"/>
                        </a:rPr>
                        <a:t>Year 5/6</a:t>
                      </a: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Y5 – Glockenspiel</a:t>
                      </a:r>
                    </a:p>
                    <a:p>
                      <a:pPr algn="ctr">
                        <a:spcAft>
                          <a:spcPts val="0"/>
                        </a:spcAft>
                      </a:pPr>
                      <a:r>
                        <a:rPr lang="en-US" sz="1200" dirty="0">
                          <a:effectLst/>
                          <a:latin typeface="Comic Sans MS" panose="030F0702030302020204" pitchFamily="66" charset="0"/>
                          <a:ea typeface="Lato Light"/>
                          <a:cs typeface="Lato Light"/>
                        </a:rPr>
                        <a:t>Y6 – Bb Brass</a:t>
                      </a:r>
                    </a:p>
                    <a:p>
                      <a:pPr algn="ctr">
                        <a:spcAft>
                          <a:spcPts val="0"/>
                        </a:spcAft>
                      </a:pPr>
                      <a:r>
                        <a:rPr lang="en-US" sz="1200" dirty="0">
                          <a:effectLst/>
                          <a:latin typeface="Comic Sans MS" panose="030F0702030302020204" pitchFamily="66" charset="0"/>
                          <a:ea typeface="Lato Light"/>
                          <a:cs typeface="Lato Light"/>
                        </a:rPr>
                        <a:t>Musicians/Composers: TBC by LMT Tutors</a:t>
                      </a:r>
                    </a:p>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endParaRPr lang="en-GB"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4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147147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2291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672648445"/>
              </p:ext>
            </p:extLst>
          </p:nvPr>
        </p:nvGraphicFramePr>
        <p:xfrm>
          <a:off x="152400" y="1803510"/>
          <a:ext cx="11894820" cy="4968872"/>
        </p:xfrm>
        <a:graphic>
          <a:graphicData uri="http://schemas.openxmlformats.org/drawingml/2006/table">
            <a:tbl>
              <a:tblPr firstRow="1" bandRow="1">
                <a:tableStyleId>{5940675A-B579-460E-94D1-54222C63F5DA}</a:tableStyleId>
              </a:tblPr>
              <a:tblGrid>
                <a:gridCol w="4156206">
                  <a:extLst>
                    <a:ext uri="{9D8B030D-6E8A-4147-A177-3AD203B41FA5}">
                      <a16:colId xmlns:a16="http://schemas.microsoft.com/office/drawing/2014/main" val="1039164095"/>
                    </a:ext>
                  </a:extLst>
                </a:gridCol>
                <a:gridCol w="3889041">
                  <a:extLst>
                    <a:ext uri="{9D8B030D-6E8A-4147-A177-3AD203B41FA5}">
                      <a16:colId xmlns:a16="http://schemas.microsoft.com/office/drawing/2014/main" val="914411525"/>
                    </a:ext>
                  </a:extLst>
                </a:gridCol>
                <a:gridCol w="3849573">
                  <a:extLst>
                    <a:ext uri="{9D8B030D-6E8A-4147-A177-3AD203B41FA5}">
                      <a16:colId xmlns:a16="http://schemas.microsoft.com/office/drawing/2014/main" val="954389551"/>
                    </a:ext>
                  </a:extLst>
                </a:gridCol>
              </a:tblGrid>
              <a:tr h="2631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Autumn 1 – Tell me a Story</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Spring 1 – Get on Board</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Summer 1 – Under the Sea</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extLst>
                  <a:ext uri="{0D108BD9-81ED-4DB2-BD59-A6C34878D82A}">
                    <a16:rowId xmlns:a16="http://schemas.microsoft.com/office/drawing/2014/main" val="3471968257"/>
                  </a:ext>
                </a:extLst>
              </a:tr>
              <a:tr h="1827329">
                <a:tc>
                  <a:txBody>
                    <a:bodyPr/>
                    <a:lstStyle/>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unison is and that singers can sing in unison</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that pictures can represent sounds</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the pulse is</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that instruments and sounds can be represented by pictures</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that by organizing pictures a piece of music can be created</a:t>
                      </a:r>
                    </a:p>
                    <a:p>
                      <a:pPr marL="171450" indent="-171450">
                        <a:buFont typeface="Arial" panose="020B0604020202020204" pitchFamily="34" charset="0"/>
                        <a:buChar char="•"/>
                      </a:pPr>
                      <a:endParaRPr lang="en-US" sz="1200" b="0" dirty="0">
                        <a:effectLst/>
                        <a:latin typeface="Comic Sans MS" panose="030F0702030302020204" pitchFamily="66" charset="0"/>
                        <a:cs typeface="Calibri Light" panose="020F0302020204030204" pitchFamily="34"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that symbols can be used to compose pieces of music</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that choices of instrument and symbol can be made to create effects</a:t>
                      </a:r>
                      <a:endParaRPr lang="en-GB" sz="1200" dirty="0">
                        <a:latin typeface="Comic Sans MS" panose="030F0702030302020204" pitchFamily="66" charset="0"/>
                        <a:cs typeface="Calibri Light" panose="020F0302020204030204" pitchFamily="34" charset="0"/>
                      </a:endParaRPr>
                    </a:p>
                    <a:p>
                      <a:pPr marL="171450" lvl="0" indent="-171450">
                        <a:spcBef>
                          <a:spcPts val="200"/>
                        </a:spcBef>
                        <a:spcAft>
                          <a:spcPts val="0"/>
                        </a:spcAft>
                        <a:buSzPts val="1000"/>
                        <a:buFont typeface="Arial" panose="020B0604020202020204" pitchFamily="34" charset="0"/>
                        <a:buChar char="•"/>
                        <a:tabLst>
                          <a:tab pos="413385" algn="l"/>
                          <a:tab pos="414020" algn="l"/>
                        </a:tabLst>
                      </a:pPr>
                      <a:endParaRPr lang="en-GB" sz="1200" dirty="0">
                        <a:latin typeface="Comic Sans MS" panose="030F0702030302020204" pitchFamily="66" charset="0"/>
                        <a:cs typeface="Calibri Light" panose="020F0302020204030204" pitchFamily="34" charset="0"/>
                      </a:endParaRPr>
                    </a:p>
                  </a:txBody>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that music is </a:t>
                      </a:r>
                      <a:r>
                        <a:rPr lang="en-US" sz="1200" b="0" dirty="0" err="1">
                          <a:latin typeface="Comic Sans MS" panose="030F0702030302020204" pitchFamily="66" charset="0"/>
                          <a:cs typeface="Calibri Light" panose="020F0302020204030204" pitchFamily="34" charset="0"/>
                        </a:rPr>
                        <a:t>organised</a:t>
                      </a:r>
                      <a:r>
                        <a:rPr lang="en-US" sz="1200" b="0" dirty="0">
                          <a:latin typeface="Comic Sans MS" panose="030F0702030302020204" pitchFamily="66" charset="0"/>
                          <a:cs typeface="Calibri Light" panose="020F0302020204030204" pitchFamily="34" charset="0"/>
                        </a:rPr>
                        <a:t> for different reasons and purposes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how music can be </a:t>
                      </a:r>
                      <a:r>
                        <a:rPr lang="en-US" sz="1200" b="0" dirty="0" err="1">
                          <a:latin typeface="Comic Sans MS" panose="030F0702030302020204" pitchFamily="66" charset="0"/>
                          <a:cs typeface="Calibri Light" panose="020F0302020204030204" pitchFamily="34" charset="0"/>
                        </a:rPr>
                        <a:t>organised</a:t>
                      </a:r>
                      <a:endParaRPr lang="en-US" sz="1200" b="0" dirty="0">
                        <a:latin typeface="Comic Sans MS" panose="030F0702030302020204" pitchFamily="66" charset="0"/>
                        <a:cs typeface="Calibri Light" panose="020F0302020204030204" pitchFamily="34" charset="0"/>
                      </a:endParaRP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how different music starts and ends</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endParaRPr lang="en-GB" sz="1200" b="0" dirty="0">
                        <a:latin typeface="Comic Sans MS" panose="030F0702030302020204" pitchFamily="66" charset="0"/>
                        <a:cs typeface="Calibri Light" panose="020F0302020204030204" pitchFamily="34" charset="0"/>
                      </a:endParaRPr>
                    </a:p>
                  </a:txBody>
                  <a:tcPr/>
                </a:tc>
                <a:extLst>
                  <a:ext uri="{0D108BD9-81ED-4DB2-BD59-A6C34878D82A}">
                    <a16:rowId xmlns:a16="http://schemas.microsoft.com/office/drawing/2014/main" val="2128729435"/>
                  </a:ext>
                </a:extLst>
              </a:tr>
              <a:tr h="2845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Autumn 2 – Fireworks and Fantasy</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Spring 2 – Changes</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Summer 2 – Blast Off</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extLst>
                  <a:ext uri="{0D108BD9-81ED-4DB2-BD59-A6C34878D82A}">
                    <a16:rowId xmlns:a16="http://schemas.microsoft.com/office/drawing/2014/main" val="896435136"/>
                  </a:ext>
                </a:extLst>
              </a:tr>
              <a:tr h="2582625">
                <a:tc>
                  <a:txBody>
                    <a:bodyPr/>
                    <a:lstStyle/>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cs typeface="Calibri Light" panose="020F0302020204030204" pitchFamily="34" charset="0"/>
                        </a:rPr>
                        <a:t>Know what accompaniment means</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cs typeface="Calibri Light" panose="020F0302020204030204" pitchFamily="34" charset="0"/>
                        </a:rPr>
                        <a:t>Know how untuned percussion instruments can be used to accompany a song</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cs typeface="Calibri Light" panose="020F0302020204030204" pitchFamily="34" charset="0"/>
                        </a:rPr>
                        <a:t>Know that sounds can be long and short (duration)</a:t>
                      </a:r>
                    </a:p>
                    <a:p>
                      <a:pPr marL="342900" lvl="0" indent="-342900">
                        <a:lnSpc>
                          <a:spcPct val="107000"/>
                        </a:lnSpc>
                        <a:spcAft>
                          <a:spcPts val="0"/>
                        </a:spcAft>
                        <a:buFont typeface="Symbol" panose="05050102010706020507" pitchFamily="18" charset="2"/>
                        <a:buChar char=""/>
                      </a:pPr>
                      <a:r>
                        <a:rPr lang="en-US" sz="1200" b="0" dirty="0">
                          <a:latin typeface="Comic Sans MS" panose="030F0702030302020204" pitchFamily="66" charset="0"/>
                          <a:cs typeface="Calibri Light" panose="020F0302020204030204" pitchFamily="34" charset="0"/>
                        </a:rPr>
                        <a:t>Know that symbols/pictures can represent a long or short sound</a:t>
                      </a:r>
                    </a:p>
                    <a:p>
                      <a:pPr marL="0" lvl="0" indent="0">
                        <a:lnSpc>
                          <a:spcPct val="107000"/>
                        </a:lnSpc>
                        <a:spcAft>
                          <a:spcPts val="0"/>
                        </a:spcAft>
                        <a:buFont typeface="Arial" panose="020B0604020202020204" pitchFamily="34" charset="0"/>
                        <a:buNone/>
                      </a:pPr>
                      <a:endParaRPr lang="en-US" sz="1200" b="0" dirty="0">
                        <a:latin typeface="Comic Sans MS" panose="030F0702030302020204" pitchFamily="66" charset="0"/>
                        <a:cs typeface="Calibri Light" panose="020F0302020204030204" pitchFamily="34"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what lyrics are</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Identify lyrics in musical examples</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that composers make choices about instruments</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what composition can be improved</a:t>
                      </a:r>
                      <a:endParaRPr lang="en-GB" sz="1200" dirty="0">
                        <a:latin typeface="Comic Sans MS" panose="030F0702030302020204" pitchFamily="66" charset="0"/>
                        <a:cs typeface="Calibri Light" panose="020F0302020204030204" pitchFamily="34" charset="0"/>
                      </a:endParaRPr>
                    </a:p>
                    <a:p>
                      <a:pPr marL="171450" indent="-171450">
                        <a:buFont typeface="Arial" panose="020B0604020202020204" pitchFamily="34" charset="0"/>
                        <a:buChar char="•"/>
                      </a:pPr>
                      <a:endParaRPr lang="en-US" sz="1200" b="0" i="0" kern="1200" dirty="0">
                        <a:solidFill>
                          <a:schemeClr val="tx1"/>
                        </a:solidFill>
                        <a:effectLst/>
                        <a:latin typeface="Comic Sans MS" panose="030F0702030302020204" pitchFamily="66" charset="0"/>
                        <a:ea typeface="+mn-ea"/>
                        <a:cs typeface="Calibri Light" panose="020F0302020204030204" pitchFamily="34" charset="0"/>
                      </a:endParaRPr>
                    </a:p>
                  </a:txBody>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and identify different accompaniments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that music is played in a controlled way</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that performances can be refined</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that words to songs can be changed whilst rhythmic patterns are maintained</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what tempo is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200" b="0" dirty="0">
                          <a:latin typeface="Comic Sans MS" panose="030F0702030302020204" pitchFamily="66" charset="0"/>
                          <a:cs typeface="Calibri Light" panose="020F0302020204030204" pitchFamily="34" charset="0"/>
                        </a:rPr>
                        <a:t>Know what dynamics are</a:t>
                      </a:r>
                    </a:p>
                    <a:p>
                      <a:pPr marL="171450" marR="108585" lvl="0" indent="-171450">
                        <a:lnSpc>
                          <a:spcPct val="116000"/>
                        </a:lnSpc>
                        <a:spcBef>
                          <a:spcPts val="220"/>
                        </a:spcBef>
                        <a:spcAft>
                          <a:spcPts val="0"/>
                        </a:spcAft>
                        <a:buSzPts val="1000"/>
                        <a:buFont typeface="Arial" panose="020B0604020202020204" pitchFamily="34" charset="0"/>
                        <a:buChar char="•"/>
                        <a:tabLst>
                          <a:tab pos="413385" algn="l"/>
                          <a:tab pos="414020" algn="l"/>
                        </a:tabLst>
                      </a:pPr>
                      <a:endParaRPr lang="en-US" sz="1200" b="0" dirty="0">
                        <a:latin typeface="Comic Sans MS" panose="030F0702030302020204" pitchFamily="66" charset="0"/>
                        <a:cs typeface="Calibri Light" panose="020F0302020204030204" pitchFamily="34" charset="0"/>
                      </a:endParaRPr>
                    </a:p>
                  </a:txBody>
                  <a:tcPr/>
                </a:tc>
                <a:extLst>
                  <a:ext uri="{0D108BD9-81ED-4DB2-BD59-A6C34878D82A}">
                    <a16:rowId xmlns:a16="http://schemas.microsoft.com/office/drawing/2014/main" val="4095950541"/>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Year 1</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932320384"/>
              </p:ext>
            </p:extLst>
          </p:nvPr>
        </p:nvGraphicFramePr>
        <p:xfrm>
          <a:off x="157058" y="1924365"/>
          <a:ext cx="11877881" cy="4360823"/>
        </p:xfrm>
        <a:graphic>
          <a:graphicData uri="http://schemas.openxmlformats.org/drawingml/2006/table">
            <a:tbl>
              <a:tblPr firstRow="1" bandRow="1">
                <a:tableStyleId>{5940675A-B579-460E-94D1-54222C63F5DA}</a:tableStyleId>
              </a:tblPr>
              <a:tblGrid>
                <a:gridCol w="4150287">
                  <a:extLst>
                    <a:ext uri="{9D8B030D-6E8A-4147-A177-3AD203B41FA5}">
                      <a16:colId xmlns:a16="http://schemas.microsoft.com/office/drawing/2014/main" val="1039164095"/>
                    </a:ext>
                  </a:extLst>
                </a:gridCol>
                <a:gridCol w="3883503">
                  <a:extLst>
                    <a:ext uri="{9D8B030D-6E8A-4147-A177-3AD203B41FA5}">
                      <a16:colId xmlns:a16="http://schemas.microsoft.com/office/drawing/2014/main" val="914411525"/>
                    </a:ext>
                  </a:extLst>
                </a:gridCol>
                <a:gridCol w="3844091">
                  <a:extLst>
                    <a:ext uri="{9D8B030D-6E8A-4147-A177-3AD203B41FA5}">
                      <a16:colId xmlns:a16="http://schemas.microsoft.com/office/drawing/2014/main" val="954389551"/>
                    </a:ext>
                  </a:extLst>
                </a:gridCol>
              </a:tblGrid>
              <a:tr h="2128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Autumn 1 – Down in the woods</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Spring 1 – Round the World</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Summer 1 – Down in the jungle</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extLst>
                  <a:ext uri="{0D108BD9-81ED-4DB2-BD59-A6C34878D82A}">
                    <a16:rowId xmlns:a16="http://schemas.microsoft.com/office/drawing/2014/main" val="3471968257"/>
                  </a:ext>
                </a:extLst>
              </a:tr>
              <a:tr h="898850">
                <a:tc>
                  <a:txBody>
                    <a:bodyPr/>
                    <a:lstStyle/>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verse is</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a chorus is</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that melodies can be found in music</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high pitch is and how it can be represented on a score</a:t>
                      </a:r>
                    </a:p>
                    <a:p>
                      <a:pPr marL="171450" indent="-171450">
                        <a:buFont typeface="Arial" panose="020B0604020202020204" pitchFamily="34" charset="0"/>
                        <a:buChar char="•"/>
                      </a:pPr>
                      <a:r>
                        <a:rPr lang="en-US" sz="1200" b="0" dirty="0">
                          <a:effectLst/>
                          <a:latin typeface="Comic Sans MS" panose="030F0702030302020204" pitchFamily="66" charset="0"/>
                          <a:cs typeface="Calibri Light" panose="020F0302020204030204" pitchFamily="34" charset="0"/>
                        </a:rPr>
                        <a:t>Know what low pitch is and how it can be represented on a score</a:t>
                      </a:r>
                    </a:p>
                    <a:p>
                      <a:pPr marL="171450" indent="-171450">
                        <a:buFont typeface="Arial" panose="020B0604020202020204" pitchFamily="34" charset="0"/>
                        <a:buChar char="•"/>
                      </a:pPr>
                      <a:endParaRPr lang="en-US" sz="1200" b="0" dirty="0">
                        <a:effectLst/>
                        <a:latin typeface="Comic Sans MS" panose="030F0702030302020204" pitchFamily="66" charset="0"/>
                        <a:cs typeface="Calibri Light" panose="020F0302020204030204" pitchFamily="34"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that music can be performed in different ways to reflect occasion</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what an ostinato is</a:t>
                      </a:r>
                      <a:endParaRPr lang="en-GB" sz="1200" dirty="0">
                        <a:latin typeface="Comic Sans MS" panose="030F0702030302020204" pitchFamily="66" charset="0"/>
                        <a:cs typeface="Calibri Light" panose="020F0302020204030204" pitchFamily="34" charset="0"/>
                      </a:endParaRPr>
                    </a:p>
                    <a:p>
                      <a:pPr marL="0" lvl="0" indent="0">
                        <a:spcBef>
                          <a:spcPts val="200"/>
                        </a:spcBef>
                        <a:spcAft>
                          <a:spcPts val="0"/>
                        </a:spcAft>
                        <a:buSzPts val="1000"/>
                        <a:buFont typeface="Arial" panose="020B0604020202020204" pitchFamily="34" charset="0"/>
                        <a:buNone/>
                        <a:tabLst>
                          <a:tab pos="413385" algn="l"/>
                          <a:tab pos="414020" algn="l"/>
                        </a:tabLst>
                      </a:pPr>
                      <a:endParaRPr lang="en-GB" sz="1200" dirty="0">
                        <a:latin typeface="Comic Sans MS" panose="030F0702030302020204" pitchFamily="66" charset="0"/>
                        <a:cs typeface="Calibri Light" panose="020F0302020204030204" pitchFamily="34" charset="0"/>
                      </a:endParaRPr>
                    </a:p>
                  </a:txBody>
                  <a:tcPr/>
                </a:tc>
                <a:tc>
                  <a:txBody>
                    <a:bodyPr/>
                    <a:lstStyle/>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that sounds can be selected, organised and ordered to create effects</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how graphic scores can be used to reflect mood, themes, movement and character</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the difference between verse and chorus</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GB" sz="1200" b="0" dirty="0">
                        <a:latin typeface="Comic Sans MS" panose="030F0702030302020204" pitchFamily="66" charset="0"/>
                        <a:cs typeface="Calibri Light" panose="020F0302020204030204" pitchFamily="34" charset="0"/>
                      </a:endParaRPr>
                    </a:p>
                  </a:txBody>
                  <a:tcPr/>
                </a:tc>
                <a:extLst>
                  <a:ext uri="{0D108BD9-81ED-4DB2-BD59-A6C34878D82A}">
                    <a16:rowId xmlns:a16="http://schemas.microsoft.com/office/drawing/2014/main" val="2128729435"/>
                  </a:ext>
                </a:extLst>
              </a:tr>
              <a:tr h="2966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Autumn 2 – Fire </a:t>
                      </a:r>
                      <a:r>
                        <a:rPr lang="en-GB" sz="1200" b="0" dirty="0" err="1">
                          <a:latin typeface="Comic Sans MS" panose="030F0702030302020204" pitchFamily="66" charset="0"/>
                          <a:cs typeface="Calibri Light" panose="020F0302020204030204" pitchFamily="34" charset="0"/>
                        </a:rPr>
                        <a:t>fire</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Spring 2 – Whatever the weather</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cs typeface="Calibri Light" panose="020F0302020204030204" pitchFamily="34" charset="0"/>
                        </a:rPr>
                        <a:t>Summer 2 – Sun, Moon and Stars</a:t>
                      </a:r>
                      <a:endParaRPr lang="en-GB" sz="1200" b="0" dirty="0">
                        <a:effectLst/>
                        <a:latin typeface="Comic Sans MS" panose="030F0702030302020204" pitchFamily="66" charset="0"/>
                        <a:ea typeface="Calibri" panose="020F0502020204030204" pitchFamily="34" charset="0"/>
                        <a:cs typeface="Calibri Light" panose="020F0302020204030204" pitchFamily="34" charset="0"/>
                      </a:endParaRPr>
                    </a:p>
                  </a:txBody>
                  <a:tcPr/>
                </a:tc>
                <a:extLst>
                  <a:ext uri="{0D108BD9-81ED-4DB2-BD59-A6C34878D82A}">
                    <a16:rowId xmlns:a16="http://schemas.microsoft.com/office/drawing/2014/main" val="896435136"/>
                  </a:ext>
                </a:extLst>
              </a:tr>
              <a:tr h="898850">
                <a:tc>
                  <a:txBody>
                    <a:bodyPr/>
                    <a:lstStyle/>
                    <a:p>
                      <a:pPr marL="171450" lvl="0" indent="-171450">
                        <a:lnSpc>
                          <a:spcPct val="107000"/>
                        </a:lnSpc>
                        <a:spcAft>
                          <a:spcPts val="0"/>
                        </a:spcAft>
                        <a:buFont typeface="Arial" panose="020B0604020202020204" pitchFamily="34" charset="0"/>
                        <a:buChar char="•"/>
                      </a:pPr>
                      <a:r>
                        <a:rPr lang="en-US" sz="1200" b="0" dirty="0">
                          <a:latin typeface="Comic Sans MS" panose="030F0702030302020204" pitchFamily="66" charset="0"/>
                          <a:cs typeface="Calibri Light" panose="020F0302020204030204" pitchFamily="34" charset="0"/>
                        </a:rPr>
                        <a:t>Know how to select, </a:t>
                      </a:r>
                      <a:r>
                        <a:rPr lang="en-US" sz="1200" b="0" dirty="0" err="1">
                          <a:latin typeface="Comic Sans MS" panose="030F0702030302020204" pitchFamily="66" charset="0"/>
                          <a:cs typeface="Calibri Light" panose="020F0302020204030204" pitchFamily="34" charset="0"/>
                        </a:rPr>
                        <a:t>organise</a:t>
                      </a:r>
                      <a:r>
                        <a:rPr lang="en-US" sz="1200" b="0" dirty="0">
                          <a:latin typeface="Comic Sans MS" panose="030F0702030302020204" pitchFamily="66" charset="0"/>
                          <a:cs typeface="Calibri Light" panose="020F0302020204030204" pitchFamily="34" charset="0"/>
                        </a:rPr>
                        <a:t> and combine sounds to perform.</a:t>
                      </a:r>
                    </a:p>
                    <a:p>
                      <a:pPr marL="171450" lvl="0" indent="-171450">
                        <a:lnSpc>
                          <a:spcPct val="107000"/>
                        </a:lnSpc>
                        <a:spcAft>
                          <a:spcPts val="0"/>
                        </a:spcAft>
                        <a:buFont typeface="Arial" panose="020B0604020202020204" pitchFamily="34" charset="0"/>
                        <a:buChar char="•"/>
                      </a:pPr>
                      <a:r>
                        <a:rPr lang="en-US" sz="1200" b="0" dirty="0">
                          <a:latin typeface="Comic Sans MS" panose="030F0702030302020204" pitchFamily="66" charset="0"/>
                          <a:cs typeface="Calibri Light" panose="020F0302020204030204" pitchFamily="34" charset="0"/>
                        </a:rPr>
                        <a:t>Know what expressive impact is</a:t>
                      </a:r>
                    </a:p>
                    <a:p>
                      <a:pPr marL="171450" lvl="0" indent="-171450">
                        <a:lnSpc>
                          <a:spcPct val="107000"/>
                        </a:lnSpc>
                        <a:spcAft>
                          <a:spcPts val="0"/>
                        </a:spcAft>
                        <a:buFont typeface="Arial" panose="020B0604020202020204" pitchFamily="34" charset="0"/>
                        <a:buChar char="•"/>
                      </a:pPr>
                      <a:r>
                        <a:rPr lang="en-US" sz="1200" b="0" dirty="0">
                          <a:latin typeface="Comic Sans MS" panose="030F0702030302020204" pitchFamily="66" charset="0"/>
                          <a:cs typeface="Calibri Light" panose="020F0302020204030204" pitchFamily="34" charset="0"/>
                        </a:rPr>
                        <a:t>Know new ways (layering sounds) to represent sounds using symbols and notation (crotchet, quaver, minim)</a:t>
                      </a:r>
                    </a:p>
                    <a:p>
                      <a:pPr marL="171450" lvl="0" indent="-171450">
                        <a:lnSpc>
                          <a:spcPct val="107000"/>
                        </a:lnSpc>
                        <a:spcAft>
                          <a:spcPts val="0"/>
                        </a:spcAft>
                        <a:buFont typeface="Arial" panose="020B0604020202020204" pitchFamily="34" charset="0"/>
                        <a:buChar char="•"/>
                      </a:pPr>
                      <a:r>
                        <a:rPr lang="en-US" sz="1200" b="0" dirty="0">
                          <a:latin typeface="Comic Sans MS" panose="030F0702030302020204" pitchFamily="66" charset="0"/>
                          <a:cs typeface="Calibri Light" panose="020F0302020204030204" pitchFamily="34" charset="0"/>
                        </a:rPr>
                        <a:t>Know that instruments can be selected for a particular effect</a:t>
                      </a:r>
                    </a:p>
                    <a:p>
                      <a:pPr marL="171450" lvl="0" indent="-171450">
                        <a:lnSpc>
                          <a:spcPct val="107000"/>
                        </a:lnSpc>
                        <a:spcAft>
                          <a:spcPts val="0"/>
                        </a:spcAft>
                        <a:buFont typeface="Arial" panose="020B0604020202020204" pitchFamily="34" charset="0"/>
                        <a:buChar char="•"/>
                      </a:pPr>
                      <a:r>
                        <a:rPr lang="en-US" sz="1200" b="0" dirty="0">
                          <a:latin typeface="Comic Sans MS" panose="030F0702030302020204" pitchFamily="66" charset="0"/>
                          <a:cs typeface="Calibri Light" panose="020F0302020204030204" pitchFamily="34" charset="0"/>
                        </a:rPr>
                        <a:t>Know what a two-part and four-part round are</a:t>
                      </a:r>
                    </a:p>
                    <a:p>
                      <a:pPr marL="342900" lvl="0" indent="-342900">
                        <a:lnSpc>
                          <a:spcPct val="107000"/>
                        </a:lnSpc>
                        <a:spcAft>
                          <a:spcPts val="0"/>
                        </a:spcAft>
                        <a:buFont typeface="Symbol" panose="05050102010706020507" pitchFamily="18" charset="2"/>
                        <a:buChar char=""/>
                      </a:pPr>
                      <a:endParaRPr lang="en-US" sz="1200" b="0" dirty="0">
                        <a:latin typeface="Comic Sans MS" panose="030F0702030302020204" pitchFamily="66" charset="0"/>
                        <a:cs typeface="Calibri Light" panose="020F0302020204030204" pitchFamily="34"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what pulse and rhythm are</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what dynamics are</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that symbols can be used to represent sound</a:t>
                      </a:r>
                    </a:p>
                    <a:p>
                      <a:pPr marL="342900" lvl="0" indent="-342900">
                        <a:spcBef>
                          <a:spcPts val="200"/>
                        </a:spcBef>
                        <a:spcAft>
                          <a:spcPts val="0"/>
                        </a:spcAft>
                        <a:buSzPts val="1000"/>
                        <a:buFont typeface="Lato Light"/>
                        <a:buChar char="•"/>
                        <a:tabLst>
                          <a:tab pos="413385" algn="l"/>
                          <a:tab pos="414020" algn="l"/>
                        </a:tabLst>
                      </a:pPr>
                      <a:r>
                        <a:rPr lang="en-US" sz="1200" dirty="0">
                          <a:latin typeface="Comic Sans MS" panose="030F0702030302020204" pitchFamily="66" charset="0"/>
                          <a:cs typeface="Calibri Light" panose="020F0302020204030204" pitchFamily="34" charset="0"/>
                        </a:rPr>
                        <a:t>Know the difference between tuned and untuned percussion</a:t>
                      </a:r>
                      <a:endParaRPr lang="en-GB" sz="1200" dirty="0">
                        <a:latin typeface="Comic Sans MS" panose="030F0702030302020204" pitchFamily="66" charset="0"/>
                        <a:cs typeface="Calibri Light" panose="020F0302020204030204" pitchFamily="34" charset="0"/>
                      </a:endParaRPr>
                    </a:p>
                    <a:p>
                      <a:pPr marL="342900" lvl="0" indent="-342900">
                        <a:spcBef>
                          <a:spcPts val="200"/>
                        </a:spcBef>
                        <a:spcAft>
                          <a:spcPts val="0"/>
                        </a:spcAft>
                        <a:buSzPts val="1000"/>
                        <a:buFont typeface="Lato Light"/>
                        <a:buChar char="•"/>
                        <a:tabLst>
                          <a:tab pos="413385" algn="l"/>
                          <a:tab pos="414020" algn="l"/>
                        </a:tabLst>
                      </a:pPr>
                      <a:endParaRPr lang="en-GB" sz="1200" dirty="0">
                        <a:latin typeface="Comic Sans MS" panose="030F0702030302020204" pitchFamily="66" charset="0"/>
                        <a:cs typeface="Calibri Light" panose="020F0302020204030204" pitchFamily="34" charset="0"/>
                      </a:endParaRPr>
                    </a:p>
                  </a:txBody>
                  <a:tcPr/>
                </a:tc>
                <a:tc>
                  <a:txBody>
                    <a:bodyPr/>
                    <a:lstStyle/>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how to create my own graphic score</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how my graphic score can be represented with notation, crotchet, minim and quaver.</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what texture is</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what timbre is</a:t>
                      </a:r>
                    </a:p>
                    <a:p>
                      <a:pPr marL="171450" indent="-171450" algn="l">
                        <a:lnSpc>
                          <a:spcPct val="107000"/>
                        </a:lnSpc>
                        <a:spcAft>
                          <a:spcPts val="80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Light" panose="020F0302020204030204" pitchFamily="34" charset="0"/>
                        </a:rPr>
                        <a:t>Know what pitch, tempo, dynamic, timbre and texture are</a:t>
                      </a:r>
                    </a:p>
                    <a:p>
                      <a:pPr marL="342900" marR="108585" lvl="0" indent="-342900">
                        <a:lnSpc>
                          <a:spcPct val="116000"/>
                        </a:lnSpc>
                        <a:spcBef>
                          <a:spcPts val="220"/>
                        </a:spcBef>
                        <a:spcAft>
                          <a:spcPts val="0"/>
                        </a:spcAft>
                        <a:buSzPts val="1000"/>
                        <a:buFont typeface="Lato Light"/>
                        <a:buChar char="•"/>
                        <a:tabLst>
                          <a:tab pos="413385" algn="l"/>
                          <a:tab pos="414020" algn="l"/>
                        </a:tabLst>
                      </a:pPr>
                      <a:endParaRPr lang="en-US" sz="1200" b="0" dirty="0">
                        <a:latin typeface="Comic Sans MS" panose="030F0702030302020204" pitchFamily="66" charset="0"/>
                        <a:cs typeface="Calibri Light" panose="020F0302020204030204" pitchFamily="34" charset="0"/>
                      </a:endParaRPr>
                    </a:p>
                  </a:txBody>
                  <a:tcPr/>
                </a:tc>
                <a:extLst>
                  <a:ext uri="{0D108BD9-81ED-4DB2-BD59-A6C34878D82A}">
                    <a16:rowId xmlns:a16="http://schemas.microsoft.com/office/drawing/2014/main" val="4095950541"/>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Year 2</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3785878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261651"/>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10117" y="1306782"/>
            <a:ext cx="3533683" cy="369332"/>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3" name="Table 2">
            <a:extLst>
              <a:ext uri="{FF2B5EF4-FFF2-40B4-BE49-F238E27FC236}">
                <a16:creationId xmlns:a16="http://schemas.microsoft.com/office/drawing/2014/main" id="{8C0FBB27-9298-441F-970A-717BE128C858}"/>
              </a:ext>
            </a:extLst>
          </p:cNvPr>
          <p:cNvGraphicFramePr>
            <a:graphicFrameLocks noGrp="1"/>
          </p:cNvGraphicFramePr>
          <p:nvPr>
            <p:extLst>
              <p:ext uri="{D42A27DB-BD31-4B8C-83A1-F6EECF244321}">
                <p14:modId xmlns:p14="http://schemas.microsoft.com/office/powerpoint/2010/main" val="3729736065"/>
              </p:ext>
            </p:extLst>
          </p:nvPr>
        </p:nvGraphicFramePr>
        <p:xfrm>
          <a:off x="121920" y="1835045"/>
          <a:ext cx="11917680" cy="4858512"/>
        </p:xfrm>
        <a:graphic>
          <a:graphicData uri="http://schemas.openxmlformats.org/drawingml/2006/table">
            <a:tbl>
              <a:tblPr firstRow="1" bandRow="1">
                <a:tableStyleId>{5C22544A-7EE6-4342-B048-85BDC9FD1C3A}</a:tableStyleId>
              </a:tblPr>
              <a:tblGrid>
                <a:gridCol w="1986280">
                  <a:extLst>
                    <a:ext uri="{9D8B030D-6E8A-4147-A177-3AD203B41FA5}">
                      <a16:colId xmlns:a16="http://schemas.microsoft.com/office/drawing/2014/main" val="2111099351"/>
                    </a:ext>
                  </a:extLst>
                </a:gridCol>
                <a:gridCol w="1986280">
                  <a:extLst>
                    <a:ext uri="{9D8B030D-6E8A-4147-A177-3AD203B41FA5}">
                      <a16:colId xmlns:a16="http://schemas.microsoft.com/office/drawing/2014/main" val="2616786471"/>
                    </a:ext>
                  </a:extLst>
                </a:gridCol>
                <a:gridCol w="1986280">
                  <a:extLst>
                    <a:ext uri="{9D8B030D-6E8A-4147-A177-3AD203B41FA5}">
                      <a16:colId xmlns:a16="http://schemas.microsoft.com/office/drawing/2014/main" val="1130375029"/>
                    </a:ext>
                  </a:extLst>
                </a:gridCol>
                <a:gridCol w="1986280">
                  <a:extLst>
                    <a:ext uri="{9D8B030D-6E8A-4147-A177-3AD203B41FA5}">
                      <a16:colId xmlns:a16="http://schemas.microsoft.com/office/drawing/2014/main" val="2945557417"/>
                    </a:ext>
                  </a:extLst>
                </a:gridCol>
                <a:gridCol w="1986280">
                  <a:extLst>
                    <a:ext uri="{9D8B030D-6E8A-4147-A177-3AD203B41FA5}">
                      <a16:colId xmlns:a16="http://schemas.microsoft.com/office/drawing/2014/main" val="2462858784"/>
                    </a:ext>
                  </a:extLst>
                </a:gridCol>
                <a:gridCol w="1986280">
                  <a:extLst>
                    <a:ext uri="{9D8B030D-6E8A-4147-A177-3AD203B41FA5}">
                      <a16:colId xmlns:a16="http://schemas.microsoft.com/office/drawing/2014/main" val="1105535882"/>
                    </a:ext>
                  </a:extLst>
                </a:gridCol>
              </a:tblGrid>
              <a:tr h="206829">
                <a:tc>
                  <a:txBody>
                    <a:bodyPr/>
                    <a:lstStyle/>
                    <a:p>
                      <a:pPr algn="ctr"/>
                      <a:r>
                        <a:rPr lang="en-US" sz="1000" dirty="0">
                          <a:solidFill>
                            <a:schemeClr val="tx1"/>
                          </a:solidFill>
                          <a:latin typeface="Comic Sans MS" panose="030F0702030302020204" pitchFamily="66" charset="0"/>
                        </a:rPr>
                        <a:t>Autumn 1</a:t>
                      </a:r>
                    </a:p>
                    <a:p>
                      <a:pPr algn="ctr"/>
                      <a:r>
                        <a:rPr lang="en-US" sz="1000" dirty="0">
                          <a:solidFill>
                            <a:schemeClr val="tx1"/>
                          </a:solidFill>
                          <a:latin typeface="Comic Sans MS" panose="030F0702030302020204" pitchFamily="66" charset="0"/>
                        </a:rPr>
                        <a:t>Peter and the wolf Y3</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rPr>
                        <a:t>Autumn 2</a:t>
                      </a:r>
                    </a:p>
                    <a:p>
                      <a:pPr algn="ctr"/>
                      <a:r>
                        <a:rPr lang="en-US" sz="1000" dirty="0">
                          <a:solidFill>
                            <a:schemeClr val="tx1"/>
                          </a:solidFill>
                          <a:latin typeface="Comic Sans MS" panose="030F0702030302020204" pitchFamily="66" charset="0"/>
                        </a:rPr>
                        <a:t>Countdown to Christmas Y4</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rPr>
                        <a:t>Spring 1</a:t>
                      </a:r>
                    </a:p>
                    <a:p>
                      <a:pPr algn="ctr"/>
                      <a:r>
                        <a:rPr lang="en-US" sz="1000" dirty="0">
                          <a:solidFill>
                            <a:schemeClr val="tx1"/>
                          </a:solidFill>
                          <a:latin typeface="Comic Sans MS" panose="030F0702030302020204" pitchFamily="66" charset="0"/>
                        </a:rPr>
                        <a:t>Planet Exploration Y3</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rPr>
                        <a:t>Spring 2</a:t>
                      </a:r>
                    </a:p>
                    <a:p>
                      <a:pPr algn="ctr"/>
                      <a:r>
                        <a:rPr lang="en-US" sz="1000" dirty="0">
                          <a:solidFill>
                            <a:schemeClr val="tx1"/>
                          </a:solidFill>
                          <a:latin typeface="Comic Sans MS" panose="030F0702030302020204" pitchFamily="66" charset="0"/>
                        </a:rPr>
                        <a:t>Vikings Y4</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rPr>
                        <a:t>Summer 1</a:t>
                      </a:r>
                    </a:p>
                    <a:p>
                      <a:pPr algn="ctr"/>
                      <a:r>
                        <a:rPr lang="en-US" sz="1000" dirty="0">
                          <a:solidFill>
                            <a:schemeClr val="tx1"/>
                          </a:solidFill>
                          <a:latin typeface="Comic Sans MS" panose="030F0702030302020204" pitchFamily="66" charset="0"/>
                        </a:rPr>
                        <a:t>Sporting themes Y3</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rPr>
                        <a:t>Summer 2</a:t>
                      </a:r>
                    </a:p>
                    <a:p>
                      <a:pPr algn="ctr"/>
                      <a:r>
                        <a:rPr lang="en-US" sz="1000" dirty="0">
                          <a:solidFill>
                            <a:schemeClr val="tx1"/>
                          </a:solidFill>
                          <a:latin typeface="Comic Sans MS" panose="030F0702030302020204" pitchFamily="66" charset="0"/>
                        </a:rPr>
                        <a:t>Meet and greet Y3</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9241082"/>
                  </a:ext>
                </a:extLst>
              </a:tr>
              <a:tr h="370840">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what timbre is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what a graphic score is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identify mood, themes, movement and character in a graphic score</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musical vocabulary needed to describe themes, movement, mood and characters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what an ostinato is</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standard notation for crotchet, quaver/paired quaver and minim</a:t>
                      </a:r>
                    </a:p>
                    <a:p>
                      <a:pPr marL="342900" marR="108585" lvl="0" indent="-342900">
                        <a:lnSpc>
                          <a:spcPct val="116000"/>
                        </a:lnSpc>
                        <a:spcBef>
                          <a:spcPts val="220"/>
                        </a:spcBef>
                        <a:spcAft>
                          <a:spcPts val="0"/>
                        </a:spcAft>
                        <a:buSzPts val="1000"/>
                        <a:buFont typeface="Lato Light"/>
                        <a:buChar char="•"/>
                        <a:tabLst>
                          <a:tab pos="413385" algn="l"/>
                          <a:tab pos="414020" algn="l"/>
                        </a:tabLst>
                      </a:pPr>
                      <a:r>
                        <a:rPr lang="en-US" sz="1000" b="0" dirty="0">
                          <a:latin typeface="Comic Sans MS" panose="030F0702030302020204" pitchFamily="66" charset="0"/>
                        </a:rPr>
                        <a:t>Know how to use graphic and standard notation in a composition</a:t>
                      </a:r>
                    </a:p>
                    <a:p>
                      <a:pPr marL="171450" indent="-171450">
                        <a:buFont typeface="Arial" panose="020B0604020202020204" pitchFamily="34" charset="0"/>
                        <a:buChar char="•"/>
                      </a:pP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how to sing a broad range of unison songs with the range of an octave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how to sing rounds in different time signatures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Perform in a variety of settings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Perform in two or more parts from simple notation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how to use rhythmic notation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the relationships between minims, crotchets, paired quavers and rests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108585" lvl="0" indent="-342900" algn="l" defTabSz="914400" rtl="0" eaLnBrk="1" fontAlgn="auto" latinLnBrk="0" hangingPunct="1">
                        <a:lnSpc>
                          <a:spcPct val="116000"/>
                        </a:lnSpc>
                        <a:spcBef>
                          <a:spcPts val="220"/>
                        </a:spcBef>
                        <a:spcAft>
                          <a:spcPts val="0"/>
                        </a:spcAft>
                        <a:buClrTx/>
                        <a:buSzPts val="1000"/>
                        <a:buFont typeface="Lato Light"/>
                        <a:buChar char="•"/>
                        <a:tabLst>
                          <a:tab pos="413385" algn="l"/>
                          <a:tab pos="414020" algn="l"/>
                        </a:tabLst>
                        <a:defRPr/>
                      </a:pPr>
                      <a:r>
                        <a:rPr kumimoji="0" lang="en-US"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structure a composition to create a short piece of music</a:t>
                      </a:r>
                    </a:p>
                    <a:p>
                      <a:pPr marL="342900" marR="108585" lvl="0" indent="-342900" algn="l" defTabSz="914400" rtl="0" eaLnBrk="1" fontAlgn="auto" latinLnBrk="0" hangingPunct="1">
                        <a:lnSpc>
                          <a:spcPct val="116000"/>
                        </a:lnSpc>
                        <a:spcBef>
                          <a:spcPts val="220"/>
                        </a:spcBef>
                        <a:spcAft>
                          <a:spcPts val="0"/>
                        </a:spcAft>
                        <a:buClrTx/>
                        <a:buSzPts val="1000"/>
                        <a:buFont typeface="Lato Light"/>
                        <a:buChar char="•"/>
                        <a:tabLst>
                          <a:tab pos="413385" algn="l"/>
                          <a:tab pos="414020" algn="l"/>
                        </a:tabLst>
                        <a:defRPr/>
                      </a:pPr>
                      <a:r>
                        <a:rPr kumimoji="0" lang="en-US"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different musical dimensions, such as pitch, duration, texture and dynamics.</a:t>
                      </a:r>
                    </a:p>
                    <a:p>
                      <a:pPr marL="342900" marR="108585" lvl="0" indent="-342900" algn="l" defTabSz="914400" rtl="0" eaLnBrk="1" fontAlgn="auto" latinLnBrk="0" hangingPunct="1">
                        <a:lnSpc>
                          <a:spcPct val="116000"/>
                        </a:lnSpc>
                        <a:spcBef>
                          <a:spcPts val="220"/>
                        </a:spcBef>
                        <a:spcAft>
                          <a:spcPts val="0"/>
                        </a:spcAft>
                        <a:buClrTx/>
                        <a:buSzPts val="1000"/>
                        <a:buFont typeface="Lato Light"/>
                        <a:buChar char="•"/>
                        <a:tabLst>
                          <a:tab pos="413385" algn="l"/>
                          <a:tab pos="414020" algn="l"/>
                        </a:tabLst>
                        <a:defRPr/>
                      </a:pPr>
                      <a:r>
                        <a:rPr kumimoji="0" lang="en-US"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a:t>
                      </a:r>
                      <a:r>
                        <a:rPr kumimoji="0" lang="en-US" sz="1000" b="0" i="0" u="none" strike="noStrike" kern="1200" cap="none" spc="0" normalizeH="0" baseline="0" noProof="0" dirty="0" err="1">
                          <a:ln>
                            <a:noFill/>
                          </a:ln>
                          <a:solidFill>
                            <a:prstClr val="black"/>
                          </a:solidFill>
                          <a:effectLst/>
                          <a:uLnTx/>
                          <a:uFillTx/>
                          <a:latin typeface="Comic Sans MS" panose="030F0702030302020204" pitchFamily="66" charset="0"/>
                          <a:ea typeface="+mn-ea"/>
                          <a:cs typeface="+mn-cs"/>
                        </a:rPr>
                        <a:t>recognise</a:t>
                      </a:r>
                      <a:r>
                        <a:rPr kumimoji="0" lang="en-US"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repeated musical themes</a:t>
                      </a:r>
                    </a:p>
                    <a:p>
                      <a:pPr marL="342900" marR="108585" lvl="0" indent="-342900" algn="l" defTabSz="914400" rtl="0" eaLnBrk="1" fontAlgn="auto" latinLnBrk="0" hangingPunct="1">
                        <a:lnSpc>
                          <a:spcPct val="116000"/>
                        </a:lnSpc>
                        <a:spcBef>
                          <a:spcPts val="220"/>
                        </a:spcBef>
                        <a:spcAft>
                          <a:spcPts val="0"/>
                        </a:spcAft>
                        <a:buClrTx/>
                        <a:buSzPts val="1000"/>
                        <a:buFont typeface="Lato Light"/>
                        <a:buChar char="•"/>
                        <a:tabLst>
                          <a:tab pos="413385" algn="l"/>
                          <a:tab pos="414020" algn="l"/>
                        </a:tabLst>
                        <a:defRPr/>
                      </a:pPr>
                      <a:r>
                        <a:rPr kumimoji="0" lang="en-US"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that repeated musical themes can have variances</a:t>
                      </a:r>
                    </a:p>
                    <a:p>
                      <a:pPr marL="171450" indent="-171450">
                        <a:buFont typeface="Arial" panose="020B0604020202020204" pitchFamily="34" charset="0"/>
                        <a:buChar char="•"/>
                      </a:pP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GB" sz="1000" dirty="0">
                          <a:solidFill>
                            <a:schemeClr val="tx1"/>
                          </a:solidFill>
                          <a:latin typeface="Comic Sans MS" panose="030F0702030302020204" pitchFamily="66" charset="0"/>
                        </a:rPr>
                        <a:t>Know how sounds  combine to create different effects, moods and feelings </a:t>
                      </a:r>
                    </a:p>
                    <a:p>
                      <a:pPr marL="171450" indent="-171450">
                        <a:buFont typeface="Arial" panose="020B0604020202020204" pitchFamily="34" charset="0"/>
                        <a:buChar char="•"/>
                      </a:pPr>
                      <a:r>
                        <a:rPr lang="en-GB" sz="1000" dirty="0">
                          <a:solidFill>
                            <a:schemeClr val="tx1"/>
                          </a:solidFill>
                          <a:latin typeface="Comic Sans MS" panose="030F0702030302020204" pitchFamily="66" charset="0"/>
                        </a:rPr>
                        <a:t>Know how different effects are created by the combination of sounds used </a:t>
                      </a:r>
                    </a:p>
                    <a:p>
                      <a:pPr marL="171450" indent="-171450">
                        <a:buFont typeface="Arial" panose="020B0604020202020204" pitchFamily="34" charset="0"/>
                        <a:buChar char="•"/>
                      </a:pPr>
                      <a:r>
                        <a:rPr lang="en-GB" sz="1000" dirty="0">
                          <a:solidFill>
                            <a:schemeClr val="tx1"/>
                          </a:solidFill>
                          <a:latin typeface="Comic Sans MS" panose="030F0702030302020204" pitchFamily="66" charset="0"/>
                        </a:rPr>
                        <a:t>Know how to compose a short piece of music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how to perform melodies following stave notation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omic Sans MS" panose="030F0702030302020204" pitchFamily="66" charset="0"/>
                        </a:rPr>
                        <a:t>Know how to compose songs on percussion instruments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omic Sans MS" panose="030F0702030302020204" pitchFamily="66" charset="0"/>
                        </a:rPr>
                        <a:t>Know how to apply word chants to rhythms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omic Sans MS" panose="030F0702030302020204" pitchFamily="66" charset="0"/>
                        </a:rPr>
                        <a:t>Know how pitch, duration, timbre, texture and dynamics can be combined with expression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latin typeface="Comic Sans MS" panose="030F0702030302020204" pitchFamily="66" charset="0"/>
                        </a:rPr>
                        <a:t>Know how to perform simple parts with expression and rhythm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omic Sans MS" panose="030F0702030302020204" pitchFamily="66" charset="0"/>
                        </a:rPr>
                        <a:t>Know how to compose a short piece of music with a given structure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latin typeface="Comic Sans MS" panose="030F0702030302020204" pitchFamily="66" charset="0"/>
                        </a:rPr>
                        <a:t>Know the difference between crotchets and quavers and their values </a:t>
                      </a: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2748665"/>
                  </a:ext>
                </a:extLst>
              </a:tr>
            </a:tbl>
          </a:graphicData>
        </a:graphic>
      </p:graphicFrame>
    </p:spTree>
    <p:extLst>
      <p:ext uri="{BB962C8B-B14F-4D97-AF65-F5344CB8AC3E}">
        <p14:creationId xmlns:p14="http://schemas.microsoft.com/office/powerpoint/2010/main" val="3471221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261651"/>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Music </a:t>
            </a:r>
            <a:r>
              <a:rPr lang="en-GB" sz="3200" dirty="0">
                <a:solidFill>
                  <a:schemeClr val="bg1"/>
                </a:solidFill>
                <a:latin typeface="Comic Sans MS" panose="030F0702030302020204" pitchFamily="66" charset="0"/>
              </a:rPr>
              <a:t>–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10117" y="1306782"/>
            <a:ext cx="3533683" cy="369332"/>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3" name="Table 2">
            <a:extLst>
              <a:ext uri="{FF2B5EF4-FFF2-40B4-BE49-F238E27FC236}">
                <a16:creationId xmlns:a16="http://schemas.microsoft.com/office/drawing/2014/main" id="{8C0FBB27-9298-441F-970A-717BE128C858}"/>
              </a:ext>
            </a:extLst>
          </p:cNvPr>
          <p:cNvGraphicFramePr>
            <a:graphicFrameLocks noGrp="1"/>
          </p:cNvGraphicFramePr>
          <p:nvPr>
            <p:extLst>
              <p:ext uri="{D42A27DB-BD31-4B8C-83A1-F6EECF244321}">
                <p14:modId xmlns:p14="http://schemas.microsoft.com/office/powerpoint/2010/main" val="4020493562"/>
              </p:ext>
            </p:extLst>
          </p:nvPr>
        </p:nvGraphicFramePr>
        <p:xfrm>
          <a:off x="121920" y="1676114"/>
          <a:ext cx="11917680" cy="3078480"/>
        </p:xfrm>
        <a:graphic>
          <a:graphicData uri="http://schemas.openxmlformats.org/drawingml/2006/table">
            <a:tbl>
              <a:tblPr firstRow="1" bandRow="1">
                <a:tableStyleId>{5C22544A-7EE6-4342-B048-85BDC9FD1C3A}</a:tableStyleId>
              </a:tblPr>
              <a:tblGrid>
                <a:gridCol w="1986280">
                  <a:extLst>
                    <a:ext uri="{9D8B030D-6E8A-4147-A177-3AD203B41FA5}">
                      <a16:colId xmlns:a16="http://schemas.microsoft.com/office/drawing/2014/main" val="2111099351"/>
                    </a:ext>
                  </a:extLst>
                </a:gridCol>
                <a:gridCol w="1986280">
                  <a:extLst>
                    <a:ext uri="{9D8B030D-6E8A-4147-A177-3AD203B41FA5}">
                      <a16:colId xmlns:a16="http://schemas.microsoft.com/office/drawing/2014/main" val="2616786471"/>
                    </a:ext>
                  </a:extLst>
                </a:gridCol>
                <a:gridCol w="1986280">
                  <a:extLst>
                    <a:ext uri="{9D8B030D-6E8A-4147-A177-3AD203B41FA5}">
                      <a16:colId xmlns:a16="http://schemas.microsoft.com/office/drawing/2014/main" val="1130375029"/>
                    </a:ext>
                  </a:extLst>
                </a:gridCol>
                <a:gridCol w="1986280">
                  <a:extLst>
                    <a:ext uri="{9D8B030D-6E8A-4147-A177-3AD203B41FA5}">
                      <a16:colId xmlns:a16="http://schemas.microsoft.com/office/drawing/2014/main" val="2945557417"/>
                    </a:ext>
                  </a:extLst>
                </a:gridCol>
                <a:gridCol w="1986280">
                  <a:extLst>
                    <a:ext uri="{9D8B030D-6E8A-4147-A177-3AD203B41FA5}">
                      <a16:colId xmlns:a16="http://schemas.microsoft.com/office/drawing/2014/main" val="2462858784"/>
                    </a:ext>
                  </a:extLst>
                </a:gridCol>
                <a:gridCol w="1986280">
                  <a:extLst>
                    <a:ext uri="{9D8B030D-6E8A-4147-A177-3AD203B41FA5}">
                      <a16:colId xmlns:a16="http://schemas.microsoft.com/office/drawing/2014/main" val="1105535882"/>
                    </a:ext>
                  </a:extLst>
                </a:gridCol>
              </a:tblGrid>
              <a:tr h="266986">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Autumn 1</a:t>
                      </a:r>
                    </a:p>
                    <a:p>
                      <a:pPr algn="ctr"/>
                      <a:r>
                        <a:rPr lang="en-US" sz="1000" dirty="0">
                          <a:solidFill>
                            <a:schemeClr val="tx1"/>
                          </a:solidFill>
                          <a:latin typeface="Comic Sans MS" panose="030F0702030302020204" pitchFamily="66" charset="0"/>
                          <a:cs typeface="Calibri Light" panose="020F0302020204030204" pitchFamily="34" charset="0"/>
                        </a:rPr>
                        <a:t>Stone Age Y3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Autumn 2</a:t>
                      </a:r>
                    </a:p>
                    <a:p>
                      <a:pPr algn="ctr"/>
                      <a:r>
                        <a:rPr lang="en-US" sz="1000" dirty="0">
                          <a:solidFill>
                            <a:schemeClr val="tx1"/>
                          </a:solidFill>
                          <a:latin typeface="Comic Sans MS" panose="030F0702030302020204" pitchFamily="66" charset="0"/>
                          <a:cs typeface="Calibri Light" panose="020F0302020204030204" pitchFamily="34" charset="0"/>
                        </a:rPr>
                        <a:t>Christmas Singing Y3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Spring 1</a:t>
                      </a:r>
                    </a:p>
                    <a:p>
                      <a:pPr algn="ctr"/>
                      <a:r>
                        <a:rPr lang="en-US" sz="1000" dirty="0">
                          <a:solidFill>
                            <a:schemeClr val="tx1"/>
                          </a:solidFill>
                          <a:latin typeface="Comic Sans MS" panose="030F0702030302020204" pitchFamily="66" charset="0"/>
                          <a:cs typeface="Calibri Light" panose="020F0302020204030204" pitchFamily="34" charset="0"/>
                        </a:rPr>
                        <a:t>Folk music Y4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Spring 2</a:t>
                      </a:r>
                    </a:p>
                    <a:p>
                      <a:pPr algn="ctr"/>
                      <a:r>
                        <a:rPr lang="en-US" sz="1000" dirty="0">
                          <a:solidFill>
                            <a:schemeClr val="tx1"/>
                          </a:solidFill>
                          <a:latin typeface="Comic Sans MS" panose="030F0702030302020204" pitchFamily="66" charset="0"/>
                          <a:cs typeface="Calibri Light" panose="020F0302020204030204" pitchFamily="34" charset="0"/>
                        </a:rPr>
                        <a:t>Paint a picture Y4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Summer 1</a:t>
                      </a:r>
                    </a:p>
                    <a:p>
                      <a:pPr algn="ctr"/>
                      <a:r>
                        <a:rPr lang="en-US" sz="1000" dirty="0">
                          <a:solidFill>
                            <a:schemeClr val="tx1"/>
                          </a:solidFill>
                          <a:latin typeface="Comic Sans MS" panose="030F0702030302020204" pitchFamily="66" charset="0"/>
                          <a:cs typeface="Calibri Light" panose="020F0302020204030204" pitchFamily="34" charset="0"/>
                        </a:rPr>
                        <a:t>Advertising Y4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dirty="0">
                          <a:solidFill>
                            <a:schemeClr val="tx1"/>
                          </a:solidFill>
                          <a:latin typeface="Comic Sans MS" panose="030F0702030302020204" pitchFamily="66" charset="0"/>
                          <a:cs typeface="Calibri Light" panose="020F0302020204030204" pitchFamily="34" charset="0"/>
                        </a:rPr>
                        <a:t>Summer 2</a:t>
                      </a:r>
                    </a:p>
                    <a:p>
                      <a:pPr algn="ctr"/>
                      <a:r>
                        <a:rPr lang="en-US" sz="1000" dirty="0">
                          <a:solidFill>
                            <a:schemeClr val="tx1"/>
                          </a:solidFill>
                          <a:latin typeface="Comic Sans MS" panose="030F0702030302020204" pitchFamily="66" charset="0"/>
                          <a:cs typeface="Calibri Light" panose="020F0302020204030204" pitchFamily="34" charset="0"/>
                        </a:rPr>
                        <a:t>Say hello, wave goodbye Y4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9241082"/>
                  </a:ext>
                </a:extLst>
              </a:tr>
              <a:tr h="0">
                <a:tc>
                  <a:txBody>
                    <a:bodyPr/>
                    <a:lstStyle/>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how to match words to rhythms and rhythms to words</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what a stave is</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what pitch is</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how to match words to rhythms and rhythms to words</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how to use graphic notation and notation to select, </a:t>
                      </a:r>
                      <a:r>
                        <a:rPr lang="en-US" sz="1000" b="0" dirty="0" err="1">
                          <a:effectLst/>
                          <a:latin typeface="Comic Sans MS" panose="030F0702030302020204" pitchFamily="66" charset="0"/>
                          <a:cs typeface="Calibri Light" panose="020F0302020204030204" pitchFamily="34" charset="0"/>
                        </a:rPr>
                        <a:t>organise</a:t>
                      </a:r>
                      <a:r>
                        <a:rPr lang="en-US" sz="1000" b="0" dirty="0">
                          <a:effectLst/>
                          <a:latin typeface="Comic Sans MS" panose="030F0702030302020204" pitchFamily="66" charset="0"/>
                          <a:cs typeface="Calibri Light" panose="020F0302020204030204" pitchFamily="34" charset="0"/>
                        </a:rPr>
                        <a:t> and order sounds to perform</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how to use a stave to record rhythms</a:t>
                      </a:r>
                    </a:p>
                    <a:p>
                      <a:pPr marL="171450" indent="-171450">
                        <a:buFont typeface="Arial" panose="020B0604020202020204" pitchFamily="34" charset="0"/>
                        <a:buChar char="•"/>
                      </a:pPr>
                      <a:r>
                        <a:rPr lang="en-US" sz="1000" b="0" dirty="0">
                          <a:effectLst/>
                          <a:latin typeface="Comic Sans MS" panose="030F0702030302020204" pitchFamily="66" charset="0"/>
                          <a:cs typeface="Calibri Light" panose="020F0302020204030204" pitchFamily="34" charset="0"/>
                        </a:rPr>
                        <a:t>Know how to demonstrate a sense of pitch</a:t>
                      </a:r>
                    </a:p>
                    <a:p>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spcBef>
                          <a:spcPts val="200"/>
                        </a:spcBef>
                        <a:spcAft>
                          <a:spcPts val="0"/>
                        </a:spcAft>
                        <a:buSzPts val="1000"/>
                        <a:buFont typeface="Lato Light"/>
                        <a:buChar char="•"/>
                        <a:tabLst>
                          <a:tab pos="413385" algn="l"/>
                          <a:tab pos="414020" algn="l"/>
                        </a:tabLst>
                      </a:pPr>
                      <a:r>
                        <a:rPr lang="en-US" sz="1000" dirty="0">
                          <a:solidFill>
                            <a:schemeClr val="tx1"/>
                          </a:solidFill>
                          <a:latin typeface="Comic Sans MS" panose="030F0702030302020204" pitchFamily="66" charset="0"/>
                          <a:cs typeface="Calibri Light" panose="020F0302020204030204" pitchFamily="34" charset="0"/>
                        </a:rPr>
                        <a:t>Know how to sing a range of unison songs of varying styles and structures</a:t>
                      </a:r>
                    </a:p>
                    <a:p>
                      <a:pPr marL="342900" lvl="0" indent="-342900">
                        <a:spcBef>
                          <a:spcPts val="200"/>
                        </a:spcBef>
                        <a:spcAft>
                          <a:spcPts val="0"/>
                        </a:spcAft>
                        <a:buSzPts val="1000"/>
                        <a:buFont typeface="Lato Light"/>
                        <a:buChar char="•"/>
                        <a:tabLst>
                          <a:tab pos="413385" algn="l"/>
                          <a:tab pos="414020" algn="l"/>
                        </a:tabLst>
                      </a:pPr>
                      <a:r>
                        <a:rPr lang="en-US" sz="1000" dirty="0">
                          <a:solidFill>
                            <a:schemeClr val="tx1"/>
                          </a:solidFill>
                          <a:latin typeface="Comic Sans MS" panose="030F0702030302020204" pitchFamily="66" charset="0"/>
                          <a:cs typeface="Calibri Light" panose="020F0302020204030204" pitchFamily="34" charset="0"/>
                        </a:rPr>
                        <a:t>Know the terms forte (loud) and piano (quiet)</a:t>
                      </a:r>
                    </a:p>
                    <a:p>
                      <a:pPr marL="342900" lvl="0" indent="-342900">
                        <a:spcBef>
                          <a:spcPts val="200"/>
                        </a:spcBef>
                        <a:spcAft>
                          <a:spcPts val="0"/>
                        </a:spcAft>
                        <a:buSzPts val="1000"/>
                        <a:buFont typeface="Lato Light"/>
                        <a:buChar char="•"/>
                        <a:tabLst>
                          <a:tab pos="413385" algn="l"/>
                          <a:tab pos="414020" algn="l"/>
                        </a:tabLst>
                      </a:pPr>
                      <a:r>
                        <a:rPr lang="en-US" sz="1000" dirty="0">
                          <a:solidFill>
                            <a:schemeClr val="tx1"/>
                          </a:solidFill>
                          <a:latin typeface="Comic Sans MS" panose="030F0702030302020204" pitchFamily="66" charset="0"/>
                          <a:cs typeface="Calibri Light" panose="020F0302020204030204" pitchFamily="34" charset="0"/>
                        </a:rPr>
                        <a:t>Know how to perform simple parts with expression and rhythm </a:t>
                      </a:r>
                    </a:p>
                    <a:p>
                      <a:pPr marL="342900" lvl="0" indent="-342900">
                        <a:spcBef>
                          <a:spcPts val="200"/>
                        </a:spcBef>
                        <a:spcAft>
                          <a:spcPts val="0"/>
                        </a:spcAft>
                        <a:buSzPts val="1000"/>
                        <a:buFont typeface="Lato Light"/>
                        <a:buChar char="•"/>
                        <a:tabLst>
                          <a:tab pos="413385" algn="l"/>
                          <a:tab pos="414020" algn="l"/>
                        </a:tabLst>
                      </a:pPr>
                      <a:r>
                        <a:rPr lang="en-US" sz="1000" dirty="0">
                          <a:solidFill>
                            <a:schemeClr val="tx1"/>
                          </a:solidFill>
                          <a:latin typeface="Comic Sans MS" panose="030F0702030302020204" pitchFamily="66" charset="0"/>
                          <a:cs typeface="Calibri Light" panose="020F0302020204030204" pitchFamily="34" charset="0"/>
                        </a:rPr>
                        <a:t>Know how to use musical vocabulary to describe music </a:t>
                      </a:r>
                    </a:p>
                    <a:p>
                      <a:pPr marL="342900" lvl="0" indent="-342900">
                        <a:spcBef>
                          <a:spcPts val="200"/>
                        </a:spcBef>
                        <a:spcAft>
                          <a:spcPts val="0"/>
                        </a:spcAft>
                        <a:buSzPts val="1000"/>
                        <a:buFont typeface="Lato Light"/>
                        <a:buChar char="•"/>
                        <a:tabLst>
                          <a:tab pos="413385" algn="l"/>
                          <a:tab pos="414020" algn="l"/>
                        </a:tabLst>
                      </a:pPr>
                      <a:r>
                        <a:rPr lang="en-US" sz="1000" dirty="0">
                          <a:solidFill>
                            <a:schemeClr val="tx1"/>
                          </a:solidFill>
                          <a:latin typeface="Comic Sans MS" panose="030F0702030302020204" pitchFamily="66" charset="0"/>
                          <a:cs typeface="Calibri Light" panose="020F0302020204030204" pitchFamily="34" charset="0"/>
                        </a:rPr>
                        <a:t>Know that a rest indicates silence and identify rests in music </a:t>
                      </a:r>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spcBef>
                          <a:spcPts val="200"/>
                        </a:spcBef>
                        <a:spcAft>
                          <a:spcPts val="0"/>
                        </a:spcAft>
                        <a:buSzPts val="1000"/>
                        <a:buFont typeface="Lato Light"/>
                        <a:buChar char="•"/>
                        <a:tabLst>
                          <a:tab pos="413385" algn="l"/>
                          <a:tab pos="414020" algn="l"/>
                        </a:tabLst>
                      </a:pPr>
                      <a:r>
                        <a:rPr lang="en-US" sz="1000" dirty="0">
                          <a:latin typeface="Comic Sans MS" panose="030F0702030302020204" pitchFamily="66" charset="0"/>
                          <a:cs typeface="Calibri Light" panose="020F0302020204030204" pitchFamily="34" charset="0"/>
                        </a:rPr>
                        <a:t>Know the musical vocabulary needed to evaluate and describe music</a:t>
                      </a:r>
                    </a:p>
                    <a:p>
                      <a:pPr marL="342900" lvl="0" indent="-342900">
                        <a:spcBef>
                          <a:spcPts val="200"/>
                        </a:spcBef>
                        <a:spcAft>
                          <a:spcPts val="0"/>
                        </a:spcAft>
                        <a:buSzPts val="1000"/>
                        <a:buFont typeface="Lato Light"/>
                        <a:buChar char="•"/>
                        <a:tabLst>
                          <a:tab pos="413385" algn="l"/>
                          <a:tab pos="414020" algn="l"/>
                        </a:tabLst>
                      </a:pPr>
                      <a:r>
                        <a:rPr lang="en-US" sz="1000" dirty="0">
                          <a:latin typeface="Comic Sans MS" panose="030F0702030302020204" pitchFamily="66" charset="0"/>
                          <a:cs typeface="Calibri Light" panose="020F0302020204030204" pitchFamily="34" charset="0"/>
                        </a:rPr>
                        <a:t>Know vocabulary for musical dimension, such as pitch, duration, texture and dynamics.</a:t>
                      </a:r>
                    </a:p>
                    <a:p>
                      <a:pPr marL="342900" lvl="0" indent="-342900">
                        <a:spcBef>
                          <a:spcPts val="200"/>
                        </a:spcBef>
                        <a:spcAft>
                          <a:spcPts val="0"/>
                        </a:spcAft>
                        <a:buSzPts val="1000"/>
                        <a:buFont typeface="Lato Light"/>
                        <a:buChar char="•"/>
                        <a:tabLst>
                          <a:tab pos="413385" algn="l"/>
                          <a:tab pos="414020" algn="l"/>
                        </a:tabLst>
                      </a:pPr>
                      <a:r>
                        <a:rPr lang="en-US" sz="1000" dirty="0">
                          <a:latin typeface="Comic Sans MS" panose="030F0702030302020204" pitchFamily="66" charset="0"/>
                          <a:cs typeface="Calibri Light" panose="020F0302020204030204" pitchFamily="34" charset="0"/>
                        </a:rPr>
                        <a:t>Know what folk melodies are and listen to some examples</a:t>
                      </a:r>
                      <a:endParaRPr lang="en-GB" sz="1000" dirty="0">
                        <a:latin typeface="Comic Sans MS" panose="030F0702030302020204" pitchFamily="66" charset="0"/>
                        <a:cs typeface="Calibri Light" panose="020F0302020204030204" pitchFamily="34" charset="0"/>
                      </a:endParaRPr>
                    </a:p>
                    <a:p>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dk1"/>
                          </a:solidFill>
                          <a:latin typeface="Comic Sans MS" panose="030F0702030302020204" pitchFamily="66" charset="0"/>
                          <a:ea typeface="Comic Sans MS"/>
                          <a:cs typeface="Calibri Light" panose="020F0302020204030204" pitchFamily="34" charset="0"/>
                          <a:sym typeface="Comic Sans MS"/>
                        </a:rPr>
                        <a:t>Know how to talk about the instrumentation used.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chemeClr val="dk1"/>
                        </a:solidFill>
                        <a:latin typeface="Comic Sans MS" panose="030F0702030302020204" pitchFamily="66" charset="0"/>
                        <a:ea typeface="Comic Sans MS"/>
                        <a:cs typeface="Calibri Light" panose="020F0302020204030204" pitchFamily="34" charset="0"/>
                        <a:sym typeface="Comic Sans M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Comic Sans MS" panose="030F0702030302020204" pitchFamily="66" charset="0"/>
                          <a:cs typeface="Calibri Light" panose="020F0302020204030204" pitchFamily="34" charset="0"/>
                        </a:rPr>
                        <a:t>Know how to </a:t>
                      </a:r>
                      <a:r>
                        <a:rPr lang="en-US" sz="1000" dirty="0" err="1">
                          <a:latin typeface="Comic Sans MS" panose="030F0702030302020204" pitchFamily="66" charset="0"/>
                          <a:cs typeface="Calibri Light" panose="020F0302020204030204" pitchFamily="34" charset="0"/>
                        </a:rPr>
                        <a:t>recognise</a:t>
                      </a:r>
                      <a:r>
                        <a:rPr lang="en-US" sz="1000" dirty="0">
                          <a:latin typeface="Comic Sans MS" panose="030F0702030302020204" pitchFamily="66" charset="0"/>
                          <a:cs typeface="Calibri Light" panose="020F0302020204030204" pitchFamily="34" charset="0"/>
                        </a:rPr>
                        <a:t> patterns in compositions and how these fit together (including rests)</a:t>
                      </a:r>
                      <a:endParaRPr lang="en-GB" sz="1000" dirty="0">
                        <a:latin typeface="Comic Sans MS" panose="030F0702030302020204" pitchFamily="66" charset="0"/>
                        <a:cs typeface="Calibri Light" panose="020F03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chemeClr val="dk1"/>
                        </a:solidFill>
                        <a:latin typeface="Comic Sans MS" panose="030F0702030302020204" pitchFamily="66" charset="0"/>
                        <a:ea typeface="Comic Sans MS"/>
                        <a:cs typeface="Calibri Light" panose="020F0302020204030204" pitchFamily="34" charset="0"/>
                        <a:sym typeface="Comic Sans M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dk1"/>
                          </a:solidFill>
                          <a:latin typeface="Comic Sans MS" panose="030F0702030302020204" pitchFamily="66" charset="0"/>
                          <a:ea typeface="Comic Sans MS"/>
                          <a:cs typeface="Calibri Light" panose="020F0302020204030204" pitchFamily="34" charset="0"/>
                          <a:sym typeface="Comic Sans MS"/>
                        </a:rPr>
                        <a:t>Know how to identify how different effects are created </a:t>
                      </a:r>
                    </a:p>
                    <a:p>
                      <a:endParaRPr lang="en-GB" sz="1000" dirty="0">
                        <a:solidFill>
                          <a:schemeClr val="tx1"/>
                        </a:solidFill>
                        <a:latin typeface="Comic Sans MS" panose="030F0702030302020204" pitchFamily="66" charset="0"/>
                        <a:cs typeface="Calibri Light" panose="020F0302020204030204" pitchFamily="34" charset="0"/>
                      </a:endParaRPr>
                    </a:p>
                    <a:p>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lgn="l">
                        <a:lnSpc>
                          <a:spcPct val="107000"/>
                        </a:lnSpc>
                        <a:spcAft>
                          <a:spcPts val="800"/>
                        </a:spcAft>
                        <a:buFont typeface="Arial" panose="020B0604020202020204" pitchFamily="34" charset="0"/>
                        <a:buChar char="•"/>
                      </a:pPr>
                      <a:r>
                        <a:rPr lang="en-GB" sz="1000" dirty="0">
                          <a:effectLst/>
                          <a:latin typeface="Comic Sans MS" panose="030F0702030302020204" pitchFamily="66" charset="0"/>
                          <a:ea typeface="Calibri" panose="020F0502020204030204" pitchFamily="34" charset="0"/>
                          <a:cs typeface="Calibri Light" panose="020F0302020204030204" pitchFamily="34" charset="0"/>
                        </a:rPr>
                        <a:t>Know</a:t>
                      </a:r>
                      <a:r>
                        <a:rPr lang="en-US" sz="1000" dirty="0">
                          <a:effectLst/>
                          <a:latin typeface="Comic Sans MS" panose="030F0702030302020204" pitchFamily="66" charset="0"/>
                          <a:ea typeface="Calibri" panose="020F0502020204030204" pitchFamily="34" charset="0"/>
                          <a:cs typeface="Calibri Light" panose="020F0302020204030204" pitchFamily="34" charset="0"/>
                        </a:rPr>
                        <a:t> what a ternary structure is</a:t>
                      </a:r>
                    </a:p>
                    <a:p>
                      <a:pPr marL="171450" indent="-171450" algn="l">
                        <a:lnSpc>
                          <a:spcPct val="107000"/>
                        </a:lnSpc>
                        <a:spcAft>
                          <a:spcPts val="800"/>
                        </a:spcAft>
                        <a:buFont typeface="Arial" panose="020B0604020202020204" pitchFamily="34" charset="0"/>
                        <a:buChar char="•"/>
                      </a:pPr>
                      <a:r>
                        <a:rPr lang="en-US" sz="1000" dirty="0">
                          <a:effectLst/>
                          <a:latin typeface="Comic Sans MS" panose="030F0702030302020204" pitchFamily="66" charset="0"/>
                          <a:ea typeface="Calibri" panose="020F0502020204030204" pitchFamily="34" charset="0"/>
                          <a:cs typeface="Calibri Light" panose="020F0302020204030204" pitchFamily="34" charset="0"/>
                        </a:rPr>
                        <a:t>Know how to compose a piece with a three-part ternary structure</a:t>
                      </a:r>
                    </a:p>
                    <a:p>
                      <a:pPr marL="171450" indent="-171450" algn="l">
                        <a:lnSpc>
                          <a:spcPct val="107000"/>
                        </a:lnSpc>
                        <a:spcAft>
                          <a:spcPts val="800"/>
                        </a:spcAft>
                        <a:buFont typeface="Arial" panose="020B0604020202020204" pitchFamily="34" charset="0"/>
                        <a:buChar char="•"/>
                      </a:pPr>
                      <a:r>
                        <a:rPr lang="en-US" sz="1000" dirty="0">
                          <a:effectLst/>
                          <a:latin typeface="Comic Sans MS" panose="030F0702030302020204" pitchFamily="66" charset="0"/>
                          <a:ea typeface="Calibri" panose="020F0502020204030204" pitchFamily="34" charset="0"/>
                          <a:cs typeface="Calibri Light" panose="020F0302020204030204" pitchFamily="34" charset="0"/>
                        </a:rPr>
                        <a:t>Know musical vocabulary for discussing and implementing improvements to performance</a:t>
                      </a:r>
                    </a:p>
                    <a:p>
                      <a:pPr marL="171450" indent="-171450" algn="l">
                        <a:lnSpc>
                          <a:spcPct val="107000"/>
                        </a:lnSpc>
                        <a:spcAft>
                          <a:spcPts val="800"/>
                        </a:spcAft>
                        <a:buFont typeface="Arial" panose="020B0604020202020204" pitchFamily="34" charset="0"/>
                        <a:buChar char="•"/>
                      </a:pPr>
                      <a:r>
                        <a:rPr lang="en-US" sz="1000" dirty="0">
                          <a:effectLst/>
                          <a:latin typeface="Comic Sans MS" panose="030F0702030302020204" pitchFamily="66" charset="0"/>
                          <a:ea typeface="Calibri" panose="020F0502020204030204" pitchFamily="34" charset="0"/>
                          <a:cs typeface="Calibri Light" panose="020F0302020204030204" pitchFamily="34" charset="0"/>
                        </a:rPr>
                        <a:t>Know how to make contrasting sections of music</a:t>
                      </a:r>
                    </a:p>
                    <a:p>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lgn="l">
                        <a:lnSpc>
                          <a:spcPct val="107000"/>
                        </a:lnSpc>
                        <a:spcAft>
                          <a:spcPts val="800"/>
                        </a:spcAft>
                        <a:buFont typeface="Arial" panose="020B0604020202020204" pitchFamily="34" charset="0"/>
                        <a:buChar char="•"/>
                      </a:pPr>
                      <a:r>
                        <a:rPr lang="en-GB" sz="1000" dirty="0">
                          <a:effectLst/>
                          <a:latin typeface="Comic Sans MS" panose="030F0702030302020204" pitchFamily="66" charset="0"/>
                          <a:ea typeface="Calibri" panose="020F0502020204030204" pitchFamily="34" charset="0"/>
                          <a:cs typeface="Calibri Light" panose="020F0302020204030204" pitchFamily="34" charset="0"/>
                        </a:rPr>
                        <a:t>Know</a:t>
                      </a:r>
                      <a:r>
                        <a:rPr lang="en-US" sz="1000" dirty="0">
                          <a:effectLst/>
                          <a:latin typeface="Comic Sans MS" panose="030F0702030302020204" pitchFamily="66" charset="0"/>
                          <a:ea typeface="Calibri" panose="020F0502020204030204" pitchFamily="34" charset="0"/>
                          <a:cs typeface="Calibri Light" panose="020F0302020204030204" pitchFamily="34" charset="0"/>
                        </a:rPr>
                        <a:t> the difference between pulse and rhythm</a:t>
                      </a:r>
                    </a:p>
                    <a:p>
                      <a:pPr marL="171450" indent="-171450" algn="l">
                        <a:lnSpc>
                          <a:spcPct val="107000"/>
                        </a:lnSpc>
                        <a:spcAft>
                          <a:spcPts val="800"/>
                        </a:spcAft>
                        <a:buFont typeface="Arial" panose="020B0604020202020204" pitchFamily="34" charset="0"/>
                        <a:buChar char="•"/>
                      </a:pPr>
                      <a:r>
                        <a:rPr lang="en-US" sz="1000" dirty="0">
                          <a:effectLst/>
                          <a:latin typeface="Comic Sans MS" panose="030F0702030302020204" pitchFamily="66" charset="0"/>
                          <a:ea typeface="Calibri" panose="020F0502020204030204" pitchFamily="34" charset="0"/>
                          <a:cs typeface="Calibri Light" panose="020F0302020204030204" pitchFamily="34" charset="0"/>
                        </a:rPr>
                        <a:t>Know how sounds combine and create different effects, moods and feelings</a:t>
                      </a:r>
                    </a:p>
                    <a:p>
                      <a:pPr marL="171450" indent="-171450" algn="l">
                        <a:lnSpc>
                          <a:spcPct val="107000"/>
                        </a:lnSpc>
                        <a:spcAft>
                          <a:spcPts val="800"/>
                        </a:spcAft>
                        <a:buFont typeface="Arial" panose="020B0604020202020204" pitchFamily="34" charset="0"/>
                        <a:buChar char="•"/>
                      </a:pPr>
                      <a:r>
                        <a:rPr lang="en-US" sz="1000" dirty="0">
                          <a:effectLst/>
                          <a:latin typeface="Comic Sans MS" panose="030F0702030302020204" pitchFamily="66" charset="0"/>
                          <a:ea typeface="Calibri" panose="020F0502020204030204" pitchFamily="34" charset="0"/>
                          <a:cs typeface="Calibri Light" panose="020F0302020204030204" pitchFamily="34" charset="0"/>
                        </a:rPr>
                        <a:t>Know what a rap is</a:t>
                      </a:r>
                    </a:p>
                    <a:p>
                      <a:endParaRPr lang="en-GB" sz="1000" dirty="0">
                        <a:solidFill>
                          <a:schemeClr val="tx1"/>
                        </a:solidFill>
                        <a:latin typeface="Comic Sans MS" panose="030F0702030302020204" pitchFamily="66" charset="0"/>
                        <a:cs typeface="Calibri Light" panose="020F03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2748665"/>
                  </a:ext>
                </a:extLst>
              </a:tr>
            </a:tbl>
          </a:graphicData>
        </a:graphic>
      </p:graphicFrame>
    </p:spTree>
    <p:extLst>
      <p:ext uri="{BB962C8B-B14F-4D97-AF65-F5344CB8AC3E}">
        <p14:creationId xmlns:p14="http://schemas.microsoft.com/office/powerpoint/2010/main" val="3247456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6196</TotalTime>
  <Words>2513</Words>
  <Application>Microsoft Office PowerPoint</Application>
  <PresentationFormat>Widescreen</PresentationFormat>
  <Paragraphs>314</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Comic Sans MS</vt:lpstr>
      <vt:lpstr>Lato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157</cp:revision>
  <dcterms:created xsi:type="dcterms:W3CDTF">2022-11-26T10:59:42Z</dcterms:created>
  <dcterms:modified xsi:type="dcterms:W3CDTF">2024-09-22T07:17:16Z</dcterms:modified>
</cp:coreProperties>
</file>